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3375600" cy="18745200"/>
  <p:notesSz cx="6858000" cy="9144000"/>
  <p:defaultTextStyle>
    <a:defPPr>
      <a:defRPr lang="en-US"/>
    </a:defPPr>
    <a:lvl1pPr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1436688" indent="-979488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2874963" indent="-1960563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4311650" indent="-2940050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5749925" indent="-3921125" algn="l" defTabSz="2874963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904">
          <p15:clr>
            <a:srgbClr val="A4A3A4"/>
          </p15:clr>
        </p15:guide>
        <p15:guide id="2" pos="105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25" d="100"/>
          <a:sy n="25" d="100"/>
        </p:scale>
        <p:origin x="40" y="92"/>
      </p:cViewPr>
      <p:guideLst>
        <p:guide orient="horz" pos="5904"/>
        <p:guide pos="10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3170" y="5823168"/>
            <a:ext cx="28369260" cy="4018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0" y="10622280"/>
            <a:ext cx="23362920" cy="4790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75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2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DA8A8-F3C7-45ED-8F49-50EA59997005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E0A56-86CA-4C23-92C5-85DE6F420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9767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2A5EC-0BB4-4A65-BECB-E8AE2015C041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B4D09-7E2A-49F1-8B31-AE85913D34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343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442" y="12045529"/>
            <a:ext cx="28369260" cy="3723005"/>
          </a:xfrm>
        </p:spPr>
        <p:txBody>
          <a:bodyPr anchor="t"/>
          <a:lstStyle>
            <a:lvl1pPr algn="l">
              <a:defRPr sz="12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6442" y="7945020"/>
            <a:ext cx="28369260" cy="4100512"/>
          </a:xfrm>
        </p:spPr>
        <p:txBody>
          <a:bodyPr anchor="b"/>
          <a:lstStyle>
            <a:lvl1pPr marL="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1pPr>
            <a:lvl2pPr marL="143756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875129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31269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50257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8782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62538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044E7-531A-4C16-9D7E-38522DEFB864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D65CF-B8A2-4ABA-A30D-F886B579CD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800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7275" y="12015154"/>
            <a:ext cx="54693107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56641" y="12015154"/>
            <a:ext cx="54693104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E73D1-B60F-45B3-969B-2BCEA81677AC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F3D89-8D41-41B7-A5AB-9E9A296B65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89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0" y="750677"/>
            <a:ext cx="30038040" cy="3124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2" y="4195976"/>
            <a:ext cx="14746687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8782" y="5944659"/>
            <a:ext cx="14746687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54345" y="4195976"/>
            <a:ext cx="14752480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54345" y="5944659"/>
            <a:ext cx="14752480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52A1C-BCBB-4E82-8016-34C9D70D96CF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B8410-6C93-4471-929E-A160ED2F6F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49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2DF6F-C439-4996-AB66-F6AAB910CC59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D4F09-22A1-4C33-AC44-2ED5FD20B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97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5D5D7-D9F3-402B-94D8-94E08B067F47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C2EE5-FD51-481D-BB9B-40B0F094D6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163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5" y="746337"/>
            <a:ext cx="10980341" cy="3176270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8935" y="746342"/>
            <a:ext cx="18657888" cy="15998508"/>
          </a:xfrm>
        </p:spPr>
        <p:txBody>
          <a:bodyPr/>
          <a:lstStyle>
            <a:lvl1pPr>
              <a:defRPr sz="10100"/>
            </a:lvl1pPr>
            <a:lvl2pPr>
              <a:defRPr sz="8800"/>
            </a:lvl2pPr>
            <a:lvl3pPr>
              <a:defRPr sz="75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8785" y="3922608"/>
            <a:ext cx="10980341" cy="12822239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02316-2FA5-4023-9E6A-688AE0E9E9D9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B3C61-7D6B-4BBC-BBCD-FE1E9E385F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0758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853" y="13121644"/>
            <a:ext cx="20025360" cy="1549083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1853" y="1674918"/>
            <a:ext cx="20025360" cy="11247120"/>
          </a:xfrm>
        </p:spPr>
        <p:txBody>
          <a:bodyPr rtlCol="0">
            <a:normAutofit/>
          </a:bodyPr>
          <a:lstStyle>
            <a:lvl1pPr marL="0" indent="0">
              <a:buNone/>
              <a:defRPr sz="10100"/>
            </a:lvl1pPr>
            <a:lvl2pPr marL="1437564" indent="0">
              <a:buNone/>
              <a:defRPr sz="8800"/>
            </a:lvl2pPr>
            <a:lvl3pPr marL="2875129" indent="0">
              <a:buNone/>
              <a:defRPr sz="7500"/>
            </a:lvl3pPr>
            <a:lvl4pPr marL="4312693" indent="0">
              <a:buNone/>
              <a:defRPr sz="6300"/>
            </a:lvl4pPr>
            <a:lvl5pPr marL="5750257" indent="0">
              <a:buNone/>
              <a:defRPr sz="6300"/>
            </a:lvl5pPr>
            <a:lvl6pPr marL="7187822" indent="0">
              <a:buNone/>
              <a:defRPr sz="6300"/>
            </a:lvl6pPr>
            <a:lvl7pPr marL="8625386" indent="0">
              <a:buNone/>
              <a:defRPr sz="6300"/>
            </a:lvl7pPr>
            <a:lvl8pPr marL="10062950" indent="0">
              <a:buNone/>
              <a:defRPr sz="6300"/>
            </a:lvl8pPr>
            <a:lvl9pPr marL="11500515" indent="0">
              <a:buNone/>
              <a:defRPr sz="6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1853" y="14670727"/>
            <a:ext cx="20025360" cy="2199957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F0185-6EE4-4C78-A1EC-7484A63D6447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F89CA-6D73-4506-89CF-01EA802197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86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D7F58-775E-4613-B229-205DD4C40880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E1873-B29F-48F2-9540-E3B3DBDF26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17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567025" y="2061110"/>
            <a:ext cx="27482718" cy="439340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7274" y="2061110"/>
            <a:ext cx="81903492" cy="439340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E647B-6839-4E3D-AB54-EE37E3F583E2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CD04B-C7AA-4C45-A6EA-EEDD58637F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176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68463" y="750888"/>
            <a:ext cx="300386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68463" y="4373563"/>
            <a:ext cx="30038675" cy="12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8463" y="17373600"/>
            <a:ext cx="77882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l" defTabSz="2875129" eaLnBrk="1" fontAlgn="auto" hangingPunct="1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8045D9-25A1-411F-9965-3DF68BDA1EF2}" type="datetimeFigureOut">
              <a:rPr lang="en-US"/>
              <a:pPr>
                <a:defRPr/>
              </a:pPr>
              <a:t>9/12/2020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03013" y="17373600"/>
            <a:ext cx="105695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ctr" defTabSz="2875129" eaLnBrk="1" fontAlgn="auto" hangingPunct="1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918863" y="17373600"/>
            <a:ext cx="7788275" cy="998538"/>
          </a:xfrm>
          <a:prstGeom prst="rect">
            <a:avLst/>
          </a:prstGeom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37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F1C2BA8-5542-45AD-BAF3-615643AE10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74963" rtl="0" eaLnBrk="0" fontAlgn="base" hangingPunct="0">
        <a:spcBef>
          <a:spcPct val="0"/>
        </a:spcBef>
        <a:spcAft>
          <a:spcPct val="0"/>
        </a:spcAft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2pPr>
      <a:lvl3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3pPr>
      <a:lvl4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4pPr>
      <a:lvl5pPr algn="ctr" defTabSz="2874963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077913" indent="-1077913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335213" indent="-896938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3592513" indent="-717550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5030788" indent="-717550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67475" indent="-717550" algn="l" defTabSz="2874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7906604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344168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0781732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219297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37564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875129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312693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750257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187822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625386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1006295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500515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www.openintro.org/book/o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2060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28600" y="1"/>
            <a:ext cx="32689800" cy="28922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1" name="TextBox 13"/>
          <p:cNvSpPr txBox="1">
            <a:spLocks noChangeArrowheads="1"/>
          </p:cNvSpPr>
          <p:nvPr/>
        </p:nvSpPr>
        <p:spPr bwMode="auto">
          <a:xfrm>
            <a:off x="1093874" y="76201"/>
            <a:ext cx="31367326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600" b="1" dirty="0">
                <a:solidFill>
                  <a:srgbClr val="002060"/>
                </a:solidFill>
              </a:rPr>
              <a:t>Active Learning in Intro Statistics Classroom: Sampling Variability</a:t>
            </a:r>
            <a:r>
              <a:rPr lang="en-US" altLang="en-US" sz="4000" dirty="0">
                <a:solidFill>
                  <a:srgbClr val="0070C0"/>
                </a:solidFill>
              </a:rPr>
              <a:t/>
            </a:r>
            <a:br>
              <a:rPr lang="en-US" altLang="en-US" sz="4000" dirty="0">
                <a:solidFill>
                  <a:srgbClr val="0070C0"/>
                </a:solidFill>
              </a:rPr>
            </a:br>
            <a:r>
              <a:rPr lang="en-US" altLang="en-US" sz="4800" dirty="0"/>
              <a:t>BURCU EKE RUBINI (</a:t>
            </a:r>
            <a:r>
              <a:rPr lang="en-US" altLang="en-US" sz="4800" dirty="0" err="1"/>
              <a:t>Burcu.EkeRubini@unh.edu</a:t>
            </a:r>
            <a:r>
              <a:rPr lang="en-US" altLang="en-US" sz="5400" dirty="0"/>
              <a:t>)</a:t>
            </a:r>
            <a:br>
              <a:rPr lang="en-US" altLang="en-US" sz="5400" dirty="0"/>
            </a:br>
            <a:r>
              <a:rPr lang="en-US" altLang="en-US" sz="4000" dirty="0" smtClean="0"/>
              <a:t>DEPARTMENT OF DECISION SCIENCES</a:t>
            </a:r>
            <a:r>
              <a:rPr lang="en-US" altLang="en-US" sz="5400" dirty="0" smtClean="0"/>
              <a:t>, </a:t>
            </a:r>
            <a:r>
              <a:rPr lang="en-US" altLang="en-US" sz="4000" dirty="0" smtClean="0"/>
              <a:t>UNIVERSITY </a:t>
            </a:r>
            <a:r>
              <a:rPr lang="en-US" altLang="en-US" sz="4000" dirty="0"/>
              <a:t>OF NEW HAMPSHIRE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7000" y="3115331"/>
            <a:ext cx="8001000" cy="58762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Sampling variability      one of the most challenging concepts in an intro class</a:t>
            </a:r>
          </a:p>
          <a:p>
            <a:endParaRPr lang="en-US" sz="3200" dirty="0" smtClean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Common struggles</a:t>
            </a:r>
            <a:r>
              <a:rPr lang="en-US" sz="3200" dirty="0">
                <a:solidFill>
                  <a:schemeClr val="tx1"/>
                </a:solidFill>
              </a:rPr>
              <a:t>  </a:t>
            </a:r>
            <a:r>
              <a:rPr lang="en-US" sz="3200" dirty="0" smtClean="0">
                <a:solidFill>
                  <a:schemeClr val="tx1"/>
                </a:solidFill>
              </a:rPr>
              <a:t>     How many possible samples of size 10 there are in a population of 100?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Solution: Let’s count orange M&amp;Ms!!!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3350" y="9191907"/>
            <a:ext cx="8001000" cy="90966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6687800" y="3115331"/>
            <a:ext cx="8001000" cy="68668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4967030" y="3115331"/>
            <a:ext cx="8001000" cy="95573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6" name="TextBox 14"/>
          <p:cNvSpPr txBox="1">
            <a:spLocks noChangeArrowheads="1"/>
          </p:cNvSpPr>
          <p:nvPr/>
        </p:nvSpPr>
        <p:spPr bwMode="auto">
          <a:xfrm>
            <a:off x="133350" y="3052117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 smtClean="0">
                <a:solidFill>
                  <a:srgbClr val="0070C0"/>
                </a:solidFill>
              </a:rPr>
              <a:t>MOTIVATION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2058" name="TextBox 18"/>
          <p:cNvSpPr txBox="1">
            <a:spLocks noChangeArrowheads="1"/>
          </p:cNvSpPr>
          <p:nvPr/>
        </p:nvSpPr>
        <p:spPr bwMode="auto">
          <a:xfrm>
            <a:off x="133350" y="9688185"/>
            <a:ext cx="7315200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 smtClean="0">
                <a:solidFill>
                  <a:srgbClr val="0070C0"/>
                </a:solidFill>
              </a:rPr>
              <a:t>STEPS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2060" name="TextBox 20"/>
          <p:cNvSpPr txBox="1">
            <a:spLocks noChangeArrowheads="1"/>
          </p:cNvSpPr>
          <p:nvPr/>
        </p:nvSpPr>
        <p:spPr bwMode="auto">
          <a:xfrm>
            <a:off x="24892000" y="3048744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 smtClean="0">
                <a:solidFill>
                  <a:srgbClr val="0070C0"/>
                </a:solidFill>
              </a:rPr>
              <a:t>OTHER USES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2064" name="TextBox 24"/>
          <p:cNvSpPr txBox="1">
            <a:spLocks noChangeArrowheads="1"/>
          </p:cNvSpPr>
          <p:nvPr/>
        </p:nvSpPr>
        <p:spPr bwMode="auto">
          <a:xfrm>
            <a:off x="-9525" y="10525125"/>
            <a:ext cx="7848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Everyone gets a fun size M&amp;M bag and records </a:t>
            </a:r>
            <a:r>
              <a:rPr lang="en-US" sz="3200" dirty="0"/>
              <a:t>the number of orange </a:t>
            </a:r>
            <a:r>
              <a:rPr lang="en-US" sz="3200" dirty="0" smtClean="0"/>
              <a:t>candies in their </a:t>
            </a:r>
            <a:r>
              <a:rPr lang="en-US" sz="3200" dirty="0"/>
              <a:t>bag. We will pretend that this is the population </a:t>
            </a:r>
            <a:r>
              <a:rPr lang="en-US" sz="3200" dirty="0" smtClean="0"/>
              <a:t>data</a:t>
            </a:r>
            <a:r>
              <a:rPr lang="en-US" sz="3200" dirty="0"/>
              <a:t> </a:t>
            </a:r>
            <a:r>
              <a:rPr lang="en-US" sz="3200" dirty="0" smtClean="0"/>
              <a:t>and plot the histogram.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2067" name="TextBox 29"/>
          <p:cNvSpPr txBox="1">
            <a:spLocks noChangeArrowheads="1"/>
          </p:cNvSpPr>
          <p:nvPr/>
        </p:nvSpPr>
        <p:spPr bwMode="auto">
          <a:xfrm>
            <a:off x="25686149" y="4437683"/>
            <a:ext cx="7232251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28749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dirty="0" smtClean="0"/>
              <a:t>We can refer back tot this data:</a:t>
            </a:r>
          </a:p>
          <a:p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While </a:t>
            </a:r>
            <a:r>
              <a:rPr lang="en-US" sz="3200" dirty="0"/>
              <a:t>talking about calculating Normal probabilities using the sampling distribution of </a:t>
            </a:r>
            <a:r>
              <a:rPr lang="en-US" sz="3200" dirty="0" smtClean="0"/>
              <a:t>sample mean.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While </a:t>
            </a:r>
            <a:r>
              <a:rPr lang="en-US" sz="3200" dirty="0"/>
              <a:t>talking about one population confidence interval, we can calculate a confidence interval for the mean number of orange M&amp;M’s per bag.</a:t>
            </a:r>
          </a:p>
          <a:p>
            <a:pPr marL="0" lvl="1" indent="0" eaLnBrk="1" hangingPunct="1"/>
            <a:r>
              <a:rPr lang="en-US" altLang="en-US" sz="3200" dirty="0"/>
              <a:t/>
            </a:r>
            <a:br>
              <a:rPr lang="en-US" altLang="en-US" sz="3200" dirty="0"/>
            </a:br>
            <a:endParaRPr lang="en-US" altLang="en-US" sz="3200" dirty="0"/>
          </a:p>
        </p:txBody>
      </p:sp>
      <p:sp>
        <p:nvSpPr>
          <p:cNvPr id="2069" name="AutoShape 24" descr="Logo Downloads | Communications and Public Affairs Site"/>
          <p:cNvSpPr>
            <a:spLocks noChangeAspect="1" noChangeArrowheads="1"/>
          </p:cNvSpPr>
          <p:nvPr/>
        </p:nvSpPr>
        <p:spPr bwMode="auto">
          <a:xfrm>
            <a:off x="255588" y="-914400"/>
            <a:ext cx="13811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07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220663"/>
            <a:ext cx="1692275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8408570" y="3115331"/>
            <a:ext cx="8001000" cy="151732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>
              <a:buFont typeface="+mj-lt"/>
              <a:buAutoNum type="arabicPeriod" startAt="2"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sz="3200" dirty="0">
              <a:solidFill>
                <a:schemeClr val="tx1"/>
              </a:solidFill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6702042" y="10610583"/>
            <a:ext cx="8001000" cy="76779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248150" y="5873725"/>
            <a:ext cx="381000" cy="216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4248150" y="4437683"/>
            <a:ext cx="381000" cy="216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0" y="13022947"/>
            <a:ext cx="5946730" cy="3672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734" y="6231198"/>
            <a:ext cx="5598361" cy="3456987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79475" y="16728609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Figure 1: Entire Population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409928" y="9743713"/>
            <a:ext cx="5804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Figure 2: Samples of </a:t>
            </a:r>
            <a:r>
              <a:rPr lang="en-US" sz="2800" dirty="0"/>
              <a:t>S</a:t>
            </a:r>
            <a:r>
              <a:rPr lang="en-US" sz="2800" dirty="0" smtClean="0"/>
              <a:t>ize 2</a:t>
            </a:r>
            <a:endParaRPr lang="en-US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056" y="13092517"/>
            <a:ext cx="5888410" cy="363609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 flipH="1">
            <a:off x="9610306" y="16924988"/>
            <a:ext cx="554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Figure 3: Samples of size 4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7297400" y="3663334"/>
            <a:ext cx="678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3200" dirty="0" smtClean="0"/>
              <a:t>Continue until entire class is one big sample.</a:t>
            </a:r>
            <a:endParaRPr lang="en-US" sz="32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5149" y="5017797"/>
            <a:ext cx="5910095" cy="364948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17780877" y="8667279"/>
            <a:ext cx="5910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Figure 4: Samples of size 30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8135600" y="11277600"/>
            <a:ext cx="59436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en-US" dirty="0" smtClean="0">
                <a:solidFill>
                  <a:srgbClr val="0070C0"/>
                </a:solidFill>
              </a:rPr>
              <a:t>ONLINE VERSION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80877" y="12470200"/>
            <a:ext cx="66031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Students can use simulated data.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Students can be pre assigned into samples.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</a:t>
            </a:r>
            <a:r>
              <a:rPr lang="en-US" sz="3200" dirty="0" smtClean="0"/>
              <a:t> </a:t>
            </a:r>
            <a:r>
              <a:rPr lang="en-US" sz="3200" dirty="0"/>
              <a:t>discussion </a:t>
            </a:r>
            <a:r>
              <a:rPr lang="en-US" sz="3200" dirty="0" smtClean="0"/>
              <a:t>board can be used  </a:t>
            </a:r>
            <a:r>
              <a:rPr lang="en-US" sz="3200" dirty="0"/>
              <a:t>on similarities and differences of samples at a fixed sample size and similarities and differences of histograms for different sample sizes.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5069800" y="13079670"/>
            <a:ext cx="8001000" cy="52088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9067801" y="3505200"/>
                <a:ext cx="639123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eriod" startAt="2"/>
                </a:pPr>
                <a:r>
                  <a:rPr lang="en-US" sz="3200" dirty="0" smtClean="0">
                    <a:solidFill>
                      <a:schemeClr val="tx1"/>
                    </a:solidFill>
                  </a:rPr>
                  <a:t>Then we randomly assign them into groups of size 2, calculate sample mean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3200" dirty="0" smtClean="0">
                    <a:solidFill>
                      <a:schemeClr val="tx1"/>
                    </a:solidFill>
                  </a:rPr>
                  <a:t>), and plot the histogram of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3200" dirty="0" smtClean="0">
                    <a:solidFill>
                      <a:schemeClr val="tx1"/>
                    </a:solidFill>
                  </a:rPr>
                  <a:t> using input from all groups.</a:t>
                </a: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7801" y="3505200"/>
                <a:ext cx="6391230" cy="2554545"/>
              </a:xfrm>
              <a:prstGeom prst="rect">
                <a:avLst/>
              </a:prstGeom>
              <a:blipFill>
                <a:blip r:embed="rId7"/>
                <a:stretch>
                  <a:fillRect l="-2576" t="-3580" b="-6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8871827" y="10610582"/>
                <a:ext cx="6892064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eriod" startAt="3"/>
                </a:pPr>
                <a:r>
                  <a:rPr lang="en-US" sz="3200" dirty="0" smtClean="0">
                    <a:solidFill>
                      <a:schemeClr val="tx1"/>
                    </a:solidFill>
                  </a:rPr>
                  <a:t>Next, we randomly assign them into groups of size 4, calculate sample mean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3200" dirty="0" smtClean="0">
                    <a:solidFill>
                      <a:schemeClr val="tx1"/>
                    </a:solidFill>
                  </a:rPr>
                  <a:t>), and plot the histogram of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3200" dirty="0" smtClean="0">
                    <a:solidFill>
                      <a:schemeClr val="tx1"/>
                    </a:solidFill>
                  </a:rPr>
                  <a:t> using input from all groups.</a:t>
                </a: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827" y="10610582"/>
                <a:ext cx="6892064" cy="2062103"/>
              </a:xfrm>
              <a:prstGeom prst="rect">
                <a:avLst/>
              </a:prstGeom>
              <a:blipFill>
                <a:blip r:embed="rId8"/>
                <a:stretch>
                  <a:fillRect l="-2299" t="-4734" r="-531" b="-9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26136600" y="14140507"/>
            <a:ext cx="65269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A more detailed version can be found at </a:t>
            </a:r>
            <a:r>
              <a:rPr lang="en-US" sz="3200" i="1" dirty="0" smtClean="0">
                <a:hlinkClick r:id="rId9"/>
              </a:rPr>
              <a:t>https://</a:t>
            </a:r>
            <a:r>
              <a:rPr lang="en-US" sz="3200" i="1" dirty="0" err="1" smtClean="0">
                <a:hlinkClick r:id="rId9"/>
              </a:rPr>
              <a:t>www.openintro.org</a:t>
            </a:r>
            <a:r>
              <a:rPr lang="en-US" sz="3200" i="1" dirty="0" smtClean="0">
                <a:hlinkClick r:id="rId9"/>
              </a:rPr>
              <a:t>/book/</a:t>
            </a:r>
            <a:r>
              <a:rPr lang="en-US" sz="3200" i="1" dirty="0" err="1" smtClean="0">
                <a:hlinkClick r:id="rId9"/>
              </a:rPr>
              <a:t>os</a:t>
            </a:r>
            <a:r>
              <a:rPr lang="en-US" sz="3200" i="1" dirty="0" smtClean="0">
                <a:hlinkClick r:id="rId9"/>
              </a:rPr>
              <a:t>/</a:t>
            </a:r>
            <a:endParaRPr lang="en-US" sz="3200" i="1" dirty="0" smtClean="0"/>
          </a:p>
          <a:p>
            <a:endParaRPr lang="en-US" sz="3200" i="1" dirty="0"/>
          </a:p>
          <a:p>
            <a:r>
              <a:rPr lang="en-US" sz="3200" i="1" dirty="0" smtClean="0"/>
              <a:t>Under Chapter 5 resources</a:t>
            </a:r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4456</TotalTime>
  <Words>309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ASA</dc:creator>
  <cp:lastModifiedBy>Eke Rubini, Burcu</cp:lastModifiedBy>
  <cp:revision>37</cp:revision>
  <dcterms:created xsi:type="dcterms:W3CDTF">2012-03-30T21:25:52Z</dcterms:created>
  <dcterms:modified xsi:type="dcterms:W3CDTF">2020-09-14T13:09:01Z</dcterms:modified>
</cp:coreProperties>
</file>