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compatMode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69" r:id="rId6"/>
    <p:sldId id="266" r:id="rId7"/>
    <p:sldId id="267" r:id="rId8"/>
    <p:sldId id="271" r:id="rId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3"/>
    <p:restoredTop sz="94694"/>
  </p:normalViewPr>
  <p:slideViewPr>
    <p:cSldViewPr>
      <p:cViewPr varScale="1">
        <p:scale>
          <a:sx n="156" d="100"/>
          <a:sy n="156" d="100"/>
        </p:scale>
        <p:origin x="816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607ECD-3605-2443-BA7A-4533CA94DA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F9797-670D-2A4A-8425-4396E6C39B0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0B69F5-FC71-C643-A75C-3124FC9C6F5E}" type="datetimeFigureOut">
              <a:rPr lang="en-US"/>
              <a:pPr>
                <a:defRPr/>
              </a:pPr>
              <a:t>9/13/20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D3C0C1-4A2A-F24B-9F67-5E362B89E2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2738122-06BE-494C-A586-7A593DAD8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DA948-FA30-FD4F-9052-C05059D7C6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7A72E-3A4D-D341-A518-408C44BE7C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2080487-6E1D-5545-A192-37ACCA75D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B8A9CEA2-BA34-FB46-A35C-C138B72267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6052CA9-7710-9546-9308-505A8E7017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39" name="Slide Number Placeholder 3">
            <a:extLst>
              <a:ext uri="{FF2B5EF4-FFF2-40B4-BE49-F238E27FC236}">
                <a16:creationId xmlns:a16="http://schemas.microsoft.com/office/drawing/2014/main" id="{CFA5C6C2-ABAE-3C43-B718-7F745A0CC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9DF211C-046E-424E-8F0C-D460D29B29C8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3CF30-277F-C344-9DDE-66F63A95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4E9C-E370-A04A-9932-88B0F8278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F26F2-D87C-9A41-A66D-21DD414A2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4872-F830-284C-B580-AC7C55479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691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3AC48-0C85-5644-8880-84C0EEB84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D9BCF-68AF-1A4D-AE7E-E49D8A53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7AD4E-6AAD-D04B-806C-9C7DB3D9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A14EF-A6BC-854D-AE95-0041E47E40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823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DB8A8-AA5A-4A49-8B49-5A78CED9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FFBF5-6215-3440-86E7-27B68BF16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F57FD-97B8-7D42-A849-00B8BBA20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E0C3E-A9AD-1241-B5BD-82ED322898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8910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B34B41-EFA4-5B40-B677-223C8AF63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C1B36D-FBD4-E549-88CB-F8A951AD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7C3F69-9E8E-7941-BD2B-51F98916B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B0D06-BEA6-354F-90FD-CF2E5BB7F9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684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81C231-96E2-1F4F-ADC2-C00DCEB99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91176-5275-9844-B617-65CFC870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29600" y="4781550"/>
            <a:ext cx="6096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CCF8A-4203-6748-A90C-7F63B630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4781550"/>
            <a:ext cx="1676400" cy="27463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D2915B-A598-D446-BCCA-49B16DF09B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69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3371BFB-D013-7243-BF4E-0CB42729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16BF72E-DA3C-8349-8DE0-5D9D90F5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198824-9E73-5246-86E4-5FCFA323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8F73B-7C83-E148-B788-4AF7E91287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65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73FA5B2-57B9-3740-A005-A737653A4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9940EC3-4271-214A-9905-CAAA8304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C06A91-CE3E-2D4E-BFFB-BD286428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90C-2DEF-654F-8572-D337E65F0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16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5C0E68-55C6-6C47-A73A-AD9C195CC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C3418F-693D-7343-A32A-960546B88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F57C39-021B-944A-B60F-159847592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DC128-D661-1148-8F73-BD323C44C3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79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9592AFB-DBA9-3344-BC36-18D775475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10FEDB-BF54-3545-A543-E4A381B4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05DB3B-B367-B041-90E3-1D68B00FB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A3EB-AEDA-2443-8131-7AD232E2A8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49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2075047-1D0A-F04D-A55C-E7FFC99239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73AA84B-F161-C145-B47F-8464FACB28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2E71B-AB14-8145-B42F-F59580CA2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Conference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10AFA-E034-8044-ADC1-3C9DD302B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of 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8FE2F-613D-B94C-98A6-4ACA6EB60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77FB6BA-84C8-ED4C-A2E0-34F607B343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7" r:id="rId5"/>
    <p:sldLayoutId id="2147483673" r:id="rId6"/>
    <p:sldLayoutId id="2147483674" r:id="rId7"/>
    <p:sldLayoutId id="2147483675" r:id="rId8"/>
    <p:sldLayoutId id="2147483676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30B7813D-B76D-400E-BFDE-AA4BA0BFA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46339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89" name="Title 1">
            <a:extLst>
              <a:ext uri="{FF2B5EF4-FFF2-40B4-BE49-F238E27FC236}">
                <a16:creationId xmlns:a16="http://schemas.microsoft.com/office/drawing/2014/main" id="{620A5102-18C3-FD48-9A84-5A96ABD63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36" y="450319"/>
            <a:ext cx="7884414" cy="2520469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4300" dirty="0">
                <a:solidFill>
                  <a:schemeClr val="bg1"/>
                </a:solidFill>
              </a:rPr>
              <a:t>Effectiveness of Community Guide Preventative Approaches to Promote Physical Activity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1D7E4-6565-3246-8CAA-2FD7D63E8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4652" y="3089946"/>
            <a:ext cx="7870698" cy="1024854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100" dirty="0">
                <a:solidFill>
                  <a:schemeClr val="bg1"/>
                </a:solidFill>
              </a:rPr>
              <a:t>Hanh Pham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100" dirty="0">
                <a:solidFill>
                  <a:schemeClr val="bg1"/>
                </a:solidFill>
              </a:rPr>
              <a:t>University of Iowa College of Public Health</a:t>
            </a:r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52F4EB42-F98F-AD43-88DF-7141256B6E1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30936" y="4345882"/>
            <a:ext cx="25908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 dirty="0">
                <a:solidFill>
                  <a:srgbClr val="FFFFFF"/>
                </a:solidFill>
              </a:rPr>
              <a:t>Women in Statistics and Data Science (WSDS) 2020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45AB7C72-22B2-044C-B56D-2046AF4D6E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077199" y="4345882"/>
            <a:ext cx="361950" cy="27384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fld id="{75A5B767-562B-8A45-9529-1EE2D9710BE0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t>1</a:t>
            </a:fld>
            <a:endParaRPr lang="en-US" altLang="en-US" sz="9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FE18DE69-CDA0-6B43-A63B-FBF966B38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4181" y="4338687"/>
            <a:ext cx="47625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900" dirty="0">
                <a:solidFill>
                  <a:schemeClr val="bg1"/>
                </a:solidFill>
              </a:rPr>
              <a:t>8</a:t>
            </a:r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13" name="Title 3">
            <a:extLst>
              <a:ext uri="{FF2B5EF4-FFF2-40B4-BE49-F238E27FC236}">
                <a16:creationId xmlns:a16="http://schemas.microsoft.com/office/drawing/2014/main" id="{87654625-61B9-4F4B-AB4E-0D7B00FB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13314" name="Content Placeholder 4">
            <a:extLst>
              <a:ext uri="{FF2B5EF4-FFF2-40B4-BE49-F238E27FC236}">
                <a16:creationId xmlns:a16="http://schemas.microsoft.com/office/drawing/2014/main" id="{924487BF-704D-0B4B-90D8-754EEC408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4867" y="475123"/>
            <a:ext cx="5570483" cy="3817017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bg1"/>
                </a:solidFill>
              </a:rPr>
              <a:t>Active Ottumwa (AO) study is a </a:t>
            </a:r>
            <a:r>
              <a:rPr lang="en-US" altLang="en-US" sz="2200" b="1" dirty="0">
                <a:solidFill>
                  <a:schemeClr val="bg1"/>
                </a:solidFill>
              </a:rPr>
              <a:t>community-wide intervention that promotes physical activity</a:t>
            </a:r>
            <a:r>
              <a:rPr lang="en-US" altLang="en-US" sz="2200" dirty="0">
                <a:solidFill>
                  <a:schemeClr val="bg1"/>
                </a:solidFill>
              </a:rPr>
              <a:t> (PA) among residents of Ottumwa, IA.</a:t>
            </a:r>
          </a:p>
          <a:p>
            <a:pPr indent="-228600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bg1"/>
                </a:solidFill>
              </a:rPr>
              <a:t>AO uses lay health advisors to inform residents about PA, provide behavioral and social support, and advocate for social and environmental changes.</a:t>
            </a:r>
          </a:p>
          <a:p>
            <a:pPr indent="-228600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bg1"/>
                </a:solidFill>
              </a:rPr>
              <a:t>Project goal: Evaluate the </a:t>
            </a:r>
            <a:r>
              <a:rPr lang="en-US" altLang="en-US" sz="2200" b="1" dirty="0">
                <a:solidFill>
                  <a:schemeClr val="bg1"/>
                </a:solidFill>
              </a:rPr>
              <a:t>effectiveness</a:t>
            </a:r>
            <a:r>
              <a:rPr lang="en-US" altLang="en-US" sz="2200" dirty="0">
                <a:solidFill>
                  <a:schemeClr val="bg1"/>
                </a:solidFill>
              </a:rPr>
              <a:t> of the intervention via </a:t>
            </a:r>
            <a:r>
              <a:rPr lang="en-US" altLang="en-US" sz="2200" b="1" dirty="0">
                <a:solidFill>
                  <a:schemeClr val="bg1"/>
                </a:solidFill>
              </a:rPr>
              <a:t>quantifying</a:t>
            </a:r>
            <a:r>
              <a:rPr lang="en-US" altLang="en-US" sz="2200" dirty="0">
                <a:solidFill>
                  <a:schemeClr val="bg1"/>
                </a:solidFill>
              </a:rPr>
              <a:t> the </a:t>
            </a:r>
            <a:r>
              <a:rPr lang="en-US" altLang="en-US" sz="2200" b="1" dirty="0">
                <a:solidFill>
                  <a:schemeClr val="bg1"/>
                </a:solidFill>
              </a:rPr>
              <a:t>population-level change in physical activity</a:t>
            </a:r>
            <a:r>
              <a:rPr lang="en-US" altLang="en-US" sz="2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41A6106-89EE-0D4D-ABE1-5C2F53BA681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 dirty="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13317" name="Slide Number Placeholder 7">
            <a:extLst>
              <a:ext uri="{FF2B5EF4-FFF2-40B4-BE49-F238E27FC236}">
                <a16:creationId xmlns:a16="http://schemas.microsoft.com/office/drawing/2014/main" id="{17CB7C4E-043A-F640-8057-8F49E5837E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153400" y="4767262"/>
            <a:ext cx="361950" cy="27384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fld id="{75A5B767-562B-8A45-9529-1EE2D9710BE0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t>2</a:t>
            </a:fld>
            <a:endParaRPr lang="en-US" altLang="en-US" sz="9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331DBC8B-A31F-B947-B16E-7CA50A2B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62950" y="4767262"/>
            <a:ext cx="47625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85" name="Title 1">
            <a:extLst>
              <a:ext uri="{FF2B5EF4-FFF2-40B4-BE49-F238E27FC236}">
                <a16:creationId xmlns:a16="http://schemas.microsoft.com/office/drawing/2014/main" id="{1CF78301-97C2-B64B-BDF6-DB73886E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386" name="Content Placeholder 2">
                <a:extLst>
                  <a:ext uri="{FF2B5EF4-FFF2-40B4-BE49-F238E27FC236}">
                    <a16:creationId xmlns:a16="http://schemas.microsoft.com/office/drawing/2014/main" id="{C19B8EA7-A4BA-6E43-BE73-1BD1003773D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725845" y="515207"/>
                <a:ext cx="6279944" cy="3736848"/>
              </a:xfrm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 marL="457200" indent="-457200" eaLnBrk="1" hangingPunct="1">
                  <a:lnSpc>
                    <a:spcPct val="90000"/>
                  </a:lnSpc>
                  <a:buAutoNum type="arabicPeriod"/>
                </a:pPr>
                <a:r>
                  <a:rPr lang="en-US" sz="2200" dirty="0">
                    <a:solidFill>
                      <a:schemeClr val="bg1"/>
                    </a:solidFill>
                  </a:rPr>
                  <a:t>Calculate the 3-part PA composition of each participant at the baseline and 24-month visit. PA data comprises of Sedentary (SA), Light (LA), and Moderate/Vigorous Activity (MVPA).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endParaRPr lang="en-US" sz="1000" dirty="0">
                  <a:solidFill>
                    <a:schemeClr val="bg1"/>
                  </a:solidFill>
                </a:endParaRPr>
              </a:p>
              <a:p>
                <a:pPr marL="458788" indent="-458788" eaLnBrk="1" hangingPunct="1">
                  <a:lnSpc>
                    <a:spcPct val="90000"/>
                  </a:lnSpc>
                  <a:buNone/>
                </a:pPr>
                <a:r>
                  <a:rPr lang="en-US" altLang="en-US" sz="2200" dirty="0">
                    <a:solidFill>
                      <a:schemeClr val="bg1"/>
                    </a:solidFill>
                  </a:rPr>
                  <a:t>2.   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en-US" sz="2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200" dirty="0">
                    <a:solidFill>
                      <a:schemeClr val="bg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en-US" sz="2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200" dirty="0">
                    <a:solidFill>
                      <a:schemeClr val="bg1"/>
                    </a:solidFill>
                  </a:rPr>
                  <a:t> denote the compositions at baseline and 24-month. Evaluate changes in PA compositions using Aitchison geometry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2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sz="22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en-US" sz="2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⊗ </m:t>
                      </m:r>
                      <m:d>
                        <m:dPr>
                          <m:ctrlPr>
                            <a:rPr lang="en-US" altLang="en-US" sz="22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2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2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en-US" sz="22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⊖</m:t>
                          </m:r>
                          <m:sSub>
                            <m:sSubPr>
                              <m:ctrlP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2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en-US" sz="22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en-US" sz="2200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∁</m:t>
                      </m:r>
                      <m:d>
                        <m:dPr>
                          <m:ctrlPr>
                            <a:rPr lang="en-US" altLang="en-US" sz="2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sz="22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en-US" sz="22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en-US" sz="22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altLang="en-US" sz="2200" b="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en-US" sz="22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sz="22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en-US" sz="22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en-US" sz="2200" b="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sz="22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en-US" sz="22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en-US" sz="22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  <m:r>
                                            <a:rPr lang="en-US" altLang="en-US" sz="2200" b="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altLang="en-US" sz="2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en-US" sz="2200" dirty="0">
                  <a:solidFill>
                    <a:schemeClr val="bg1"/>
                  </a:solidFill>
                </a:endParaRPr>
              </a:p>
              <a:p>
                <a:pPr marL="458788" indent="0" eaLnBrk="1" hangingPunct="1">
                  <a:lnSpc>
                    <a:spcPct val="90000"/>
                  </a:lnSpc>
                  <a:buNone/>
                </a:pPr>
                <a:r>
                  <a:rPr lang="en-US" altLang="en-US" sz="2200" dirty="0">
                    <a:solidFill>
                      <a:schemeClr val="bg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altLang="en-US" sz="22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∁</m:t>
                    </m:r>
                  </m:oMath>
                </a14:m>
                <a:r>
                  <a:rPr lang="en-US" altLang="en-US" sz="2200" dirty="0">
                    <a:solidFill>
                      <a:schemeClr val="bg1"/>
                    </a:solidFill>
                  </a:rPr>
                  <a:t> is the closure operation.</a:t>
                </a:r>
              </a:p>
            </p:txBody>
          </p:sp>
        </mc:Choice>
        <mc:Fallback>
          <p:sp>
            <p:nvSpPr>
              <p:cNvPr id="16386" name="Content Placeholder 2">
                <a:extLst>
                  <a:ext uri="{FF2B5EF4-FFF2-40B4-BE49-F238E27FC236}">
                    <a16:creationId xmlns:a16="http://schemas.microsoft.com/office/drawing/2014/main" id="{C19B8EA7-A4BA-6E43-BE73-1BD1003773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725845" y="515207"/>
                <a:ext cx="6279944" cy="3736848"/>
              </a:xfrm>
              <a:blipFill>
                <a:blip r:embed="rId2"/>
                <a:stretch>
                  <a:fillRect l="-1215" t="-339" r="-1417" b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C00844-103A-4445-89AA-9CC09447926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16390" name="Slide Number Placeholder 7">
            <a:extLst>
              <a:ext uri="{FF2B5EF4-FFF2-40B4-BE49-F238E27FC236}">
                <a16:creationId xmlns:a16="http://schemas.microsoft.com/office/drawing/2014/main" id="{2D924A3F-7744-7242-A5C1-EFF8C77A96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57950" y="4767262"/>
            <a:ext cx="2057400" cy="27384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fld id="{F9DB9BB5-0422-374C-9F73-52EACA7C15D5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t>3</a:t>
            </a:fld>
            <a:endParaRPr lang="en-US" altLang="en-US" sz="9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C726C671-0A79-FF4C-AF2B-A6E6FE4ED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62950" y="4767262"/>
            <a:ext cx="47625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37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E192-7D2E-F14A-B335-5DEC92F47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Methods (cont.)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F29567-B288-794A-A689-61A3144BEFC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732734" y="321468"/>
                <a:ext cx="6265754" cy="4343400"/>
              </a:xfrm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 marL="457200" indent="-450850" eaLnBrk="1" hangingPunct="1">
                  <a:lnSpc>
                    <a:spcPct val="90000"/>
                  </a:lnSpc>
                  <a:buNone/>
                </a:pPr>
                <a:r>
                  <a:rPr lang="en-US" altLang="en-US" sz="2200" dirty="0">
                    <a:solidFill>
                      <a:schemeClr val="bg1"/>
                    </a:solidFill>
                  </a:rPr>
                  <a:t>3.    Apply the centered log-ratio (CLR) transformation as defined below to the slope composition and baseline compositions. </a:t>
                </a:r>
              </a:p>
              <a:p>
                <a:pPr marL="457200" indent="-450850" algn="ctr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en-US" sz="22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𝐶𝐿𝑅</m:t>
                    </m:r>
                    <m:d>
                      <m:dPr>
                        <m:ctrlP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en-US" sz="2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sz="2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2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𝑙𝑜𝑔</m:t>
                        </m:r>
                        <m:d>
                          <m:dPr>
                            <m:ctrlPr>
                              <a:rPr lang="en-US" altLang="en-US" sz="2200" b="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en-US" sz="2200" b="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en-US" sz="2200" b="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2200" b="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en-US" sz="2200" b="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en-US" sz="2200" b="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en-US" sz="2200" b="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en-US" sz="22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altLang="en-US" sz="2200" b="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  <m: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𝑙𝑜𝑔</m:t>
                        </m:r>
                        <m:d>
                          <m:dPr>
                            <m:ctrlP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en-US" sz="22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22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en-US" sz="2200" b="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en-US" sz="22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  <m: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𝑙𝑜𝑔</m:t>
                        </m:r>
                        <m:d>
                          <m:dPr>
                            <m:ctrlP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en-US" sz="22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22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en-US" sz="2200" b="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en-US" sz="22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altLang="en-US" sz="22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altLang="en-US" sz="2200" b="1" dirty="0">
                  <a:solidFill>
                    <a:schemeClr val="bg1"/>
                  </a:solidFill>
                </a:endParaRPr>
              </a:p>
              <a:p>
                <a:pPr marL="457200" indent="-450850" eaLnBrk="1" hangingPunct="1">
                  <a:lnSpc>
                    <a:spcPct val="90000"/>
                  </a:lnSpc>
                  <a:buNone/>
                </a:pPr>
                <a:r>
                  <a:rPr lang="en-US" altLang="en-US" sz="2200" dirty="0">
                    <a:solidFill>
                      <a:schemeClr val="bg1"/>
                    </a:solidFill>
                  </a:rPr>
                  <a:t>       where </a:t>
                </a:r>
                <a14:m>
                  <m:oMath xmlns:m="http://schemas.openxmlformats.org/officeDocument/2006/math">
                    <m:r>
                      <a:rPr lang="en-US" altLang="en-US" sz="22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en-US" sz="2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en-US" sz="2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2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en-US" sz="2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en-US" altLang="en-US" sz="2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en-US" sz="2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en-US" sz="2200" dirty="0">
                    <a:solidFill>
                      <a:schemeClr val="bg1"/>
                    </a:solidFill>
                  </a:rPr>
                  <a:t> is the geometric mean.</a:t>
                </a:r>
              </a:p>
              <a:p>
                <a:pPr marL="457200" indent="-450850" eaLnBrk="1" hangingPunct="1">
                  <a:lnSpc>
                    <a:spcPct val="90000"/>
                  </a:lnSpc>
                  <a:buNone/>
                </a:pPr>
                <a:endParaRPr lang="en-US" altLang="en-US" sz="1000" dirty="0">
                  <a:solidFill>
                    <a:schemeClr val="bg1"/>
                  </a:solidFill>
                </a:endParaRPr>
              </a:p>
              <a:p>
                <a:pPr marL="457200" indent="-450850" eaLnBrk="1" hangingPunct="1">
                  <a:lnSpc>
                    <a:spcPct val="90000"/>
                  </a:lnSpc>
                  <a:buNone/>
                </a:pPr>
                <a:r>
                  <a:rPr lang="en-US" sz="2200" dirty="0">
                    <a:solidFill>
                      <a:schemeClr val="bg1"/>
                    </a:solidFill>
                  </a:rPr>
                  <a:t>4.    Fit a MANCOVA model using age, gender, education, CLR- transformed baseline PA (MVPA, SA) to predict the CLR-transformed compositional slope. Center all covariates so the intercept reflects the global compositional change.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F29567-B288-794A-A689-61A3144BEF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732734" y="321468"/>
                <a:ext cx="6265754" cy="4343400"/>
              </a:xfrm>
              <a:blipFill>
                <a:blip r:embed="rId2"/>
                <a:stretch>
                  <a:fillRect l="-1217" r="-2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390EF-E5AF-CF4A-8BE5-CF473518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E51B-478C-914B-836D-EA4D7291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0" y="4767262"/>
            <a:ext cx="2922533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900" dirty="0">
                <a:solidFill>
                  <a:schemeClr val="bg1"/>
                </a:solidFill>
              </a:rPr>
              <a:t>8</a:t>
            </a:r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434EC-68EA-1F4A-8D23-D80687DB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96B0D06-BEA6-354F-90FD-CF2E5BB7F95F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 altLang="en-US" sz="90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14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E192-7D2E-F14A-B335-5DEC92F47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Results</a:t>
            </a:r>
            <a:b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MANCOVA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390EF-E5AF-CF4A-8BE5-CF473518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E51B-478C-914B-836D-EA4D7291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0" y="4767262"/>
            <a:ext cx="388883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434EC-68EA-1F4A-8D23-D80687DB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96B0D06-BEA6-354F-90FD-CF2E5BB7F95F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 altLang="en-US" sz="900">
              <a:solidFill>
                <a:schemeClr val="bg1"/>
              </a:solidFill>
              <a:latin typeface="+mn-lt"/>
              <a:cs typeface="+mn-cs"/>
            </a:endParaRPr>
          </a:p>
        </p:txBody>
      </p:sp>
      <p:graphicFrame>
        <p:nvGraphicFramePr>
          <p:cNvPr id="15" name="Content Placeholder 1">
            <a:extLst>
              <a:ext uri="{FF2B5EF4-FFF2-40B4-BE49-F238E27FC236}">
                <a16:creationId xmlns:a16="http://schemas.microsoft.com/office/drawing/2014/main" id="{1DA4356E-90C5-844A-A5C0-AB5E22D9EE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596766"/>
              </p:ext>
            </p:extLst>
          </p:nvPr>
        </p:nvGraphicFramePr>
        <p:xfrm>
          <a:off x="2725845" y="819150"/>
          <a:ext cx="6217922" cy="3267504"/>
        </p:xfrm>
        <a:graphic>
          <a:graphicData uri="http://schemas.openxmlformats.org/drawingml/2006/table">
            <a:tbl>
              <a:tblPr>
                <a:noFill/>
                <a:tableStyleId>{9D7B26C5-4107-4FEC-AEDC-1716B250A1EF}</a:tableStyleId>
              </a:tblPr>
              <a:tblGrid>
                <a:gridCol w="1290834">
                  <a:extLst>
                    <a:ext uri="{9D8B030D-6E8A-4147-A177-3AD203B41FA5}">
                      <a16:colId xmlns:a16="http://schemas.microsoft.com/office/drawing/2014/main" val="1429152464"/>
                    </a:ext>
                  </a:extLst>
                </a:gridCol>
                <a:gridCol w="499590">
                  <a:extLst>
                    <a:ext uri="{9D8B030D-6E8A-4147-A177-3AD203B41FA5}">
                      <a16:colId xmlns:a16="http://schemas.microsoft.com/office/drawing/2014/main" val="2881372970"/>
                    </a:ext>
                  </a:extLst>
                </a:gridCol>
                <a:gridCol w="553617">
                  <a:extLst>
                    <a:ext uri="{9D8B030D-6E8A-4147-A177-3AD203B41FA5}">
                      <a16:colId xmlns:a16="http://schemas.microsoft.com/office/drawing/2014/main" val="2274069298"/>
                    </a:ext>
                  </a:extLst>
                </a:gridCol>
                <a:gridCol w="448500">
                  <a:extLst>
                    <a:ext uri="{9D8B030D-6E8A-4147-A177-3AD203B41FA5}">
                      <a16:colId xmlns:a16="http://schemas.microsoft.com/office/drawing/2014/main" val="1217746656"/>
                    </a:ext>
                  </a:extLst>
                </a:gridCol>
                <a:gridCol w="502220">
                  <a:extLst>
                    <a:ext uri="{9D8B030D-6E8A-4147-A177-3AD203B41FA5}">
                      <a16:colId xmlns:a16="http://schemas.microsoft.com/office/drawing/2014/main" val="2691930480"/>
                    </a:ext>
                  </a:extLst>
                </a:gridCol>
                <a:gridCol w="553617">
                  <a:extLst>
                    <a:ext uri="{9D8B030D-6E8A-4147-A177-3AD203B41FA5}">
                      <a16:colId xmlns:a16="http://schemas.microsoft.com/office/drawing/2014/main" val="3863370276"/>
                    </a:ext>
                  </a:extLst>
                </a:gridCol>
                <a:gridCol w="448500">
                  <a:extLst>
                    <a:ext uri="{9D8B030D-6E8A-4147-A177-3AD203B41FA5}">
                      <a16:colId xmlns:a16="http://schemas.microsoft.com/office/drawing/2014/main" val="279398164"/>
                    </a:ext>
                  </a:extLst>
                </a:gridCol>
                <a:gridCol w="416707">
                  <a:extLst>
                    <a:ext uri="{9D8B030D-6E8A-4147-A177-3AD203B41FA5}">
                      <a16:colId xmlns:a16="http://schemas.microsoft.com/office/drawing/2014/main" val="568381927"/>
                    </a:ext>
                  </a:extLst>
                </a:gridCol>
                <a:gridCol w="553617">
                  <a:extLst>
                    <a:ext uri="{9D8B030D-6E8A-4147-A177-3AD203B41FA5}">
                      <a16:colId xmlns:a16="http://schemas.microsoft.com/office/drawing/2014/main" val="1977876970"/>
                    </a:ext>
                  </a:extLst>
                </a:gridCol>
                <a:gridCol w="502220">
                  <a:extLst>
                    <a:ext uri="{9D8B030D-6E8A-4147-A177-3AD203B41FA5}">
                      <a16:colId xmlns:a16="http://schemas.microsoft.com/office/drawing/2014/main" val="3704033263"/>
                    </a:ext>
                  </a:extLst>
                </a:gridCol>
                <a:gridCol w="448500">
                  <a:extLst>
                    <a:ext uri="{9D8B030D-6E8A-4147-A177-3AD203B41FA5}">
                      <a16:colId xmlns:a16="http://schemas.microsoft.com/office/drawing/2014/main" val="2560109888"/>
                    </a:ext>
                  </a:extLst>
                </a:gridCol>
              </a:tblGrid>
              <a:tr h="199254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0" dirty="0">
                          <a:solidFill>
                            <a:schemeClr val="bg1"/>
                          </a:solidFill>
                        </a:rPr>
                        <a:t>p-value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0" dirty="0">
                          <a:solidFill>
                            <a:schemeClr val="bg1"/>
                          </a:solidFill>
                        </a:rPr>
                        <a:t>Sedentary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0" dirty="0">
                          <a:solidFill>
                            <a:schemeClr val="bg1"/>
                          </a:solidFill>
                        </a:rPr>
                        <a:t>Light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0">
                          <a:solidFill>
                            <a:schemeClr val="bg1"/>
                          </a:solidFill>
                        </a:rPr>
                        <a:t>Moderate/Vigorous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extLst>
                  <a:ext uri="{0D108BD9-81ED-4DB2-BD59-A6C34878D82A}">
                    <a16:rowId xmlns:a16="http://schemas.microsoft.com/office/drawing/2014/main" val="3834402774"/>
                  </a:ext>
                </a:extLst>
              </a:tr>
              <a:tr h="199254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cap="none" spc="0" dirty="0">
                          <a:solidFill>
                            <a:schemeClr val="bg1"/>
                          </a:solidFill>
                        </a:rPr>
                        <a:t>Estimate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cap="none" spc="0" dirty="0">
                          <a:solidFill>
                            <a:schemeClr val="bg1"/>
                          </a:solidFill>
                        </a:rPr>
                        <a:t>90% CI</a:t>
                      </a:r>
                    </a:p>
                  </a:txBody>
                  <a:tcPr marL="29489" marR="9501" marT="8425" marB="631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cap="none" spc="0" dirty="0">
                          <a:solidFill>
                            <a:schemeClr val="bg1"/>
                          </a:solidFill>
                        </a:rPr>
                        <a:t>Estimate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cap="none" spc="0" dirty="0">
                          <a:solidFill>
                            <a:schemeClr val="bg1"/>
                          </a:solidFill>
                        </a:rPr>
                        <a:t>90% CI</a:t>
                      </a:r>
                    </a:p>
                  </a:txBody>
                  <a:tcPr marL="29489" marR="9501" marT="8425" marB="631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cap="none" spc="0" dirty="0">
                          <a:solidFill>
                            <a:schemeClr val="bg1"/>
                          </a:solidFill>
                        </a:rPr>
                        <a:t>Estimate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cap="none" spc="0" dirty="0">
                          <a:solidFill>
                            <a:schemeClr val="bg1"/>
                          </a:solidFill>
                        </a:rPr>
                        <a:t>90% CI</a:t>
                      </a:r>
                    </a:p>
                  </a:txBody>
                  <a:tcPr marL="29489" marR="9501" marT="8425" marB="631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/>
                    </a:p>
                  </a:txBody>
                  <a:tcPr marL="30640" marR="30640" marT="30640" marB="30640"/>
                </a:tc>
                <a:extLst>
                  <a:ext uri="{0D108BD9-81ED-4DB2-BD59-A6C34878D82A}">
                    <a16:rowId xmlns:a16="http://schemas.microsoft.com/office/drawing/2014/main" val="1342993252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Overall change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0.029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-0.073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-0.14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-0.0090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0.056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0.017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0.095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0.017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-0.046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0.081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172455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Age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0.470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0.030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-0.017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0.076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0.0004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-0.028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0.029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-0.030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-0.076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0.016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482320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Gender (Male)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0.270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-0.039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-0.082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0.0039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0.0047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-0.022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0.031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0.034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-0.0081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0.077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980381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Education level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0.202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cap="none" spc="0">
                        <a:solidFill>
                          <a:schemeClr val="bg1"/>
                        </a:solidFill>
                      </a:endParaRP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cap="none" spc="0" dirty="0">
                        <a:solidFill>
                          <a:schemeClr val="bg1"/>
                        </a:solidFill>
                      </a:endParaRP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cap="none" spc="0">
                        <a:solidFill>
                          <a:schemeClr val="bg1"/>
                        </a:solidFill>
                      </a:endParaRP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cap="none" spc="0">
                        <a:solidFill>
                          <a:schemeClr val="bg1"/>
                        </a:solidFill>
                      </a:endParaRP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cap="none" spc="0">
                        <a:solidFill>
                          <a:schemeClr val="bg1"/>
                        </a:solidFill>
                      </a:endParaRP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cap="none" spc="0">
                        <a:solidFill>
                          <a:schemeClr val="bg1"/>
                        </a:solidFill>
                      </a:endParaRP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505799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2159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8th grade or less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-0.15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-0.28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-0.012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0.0069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-0.074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0.088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0.14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0.0070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0.27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944807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2159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Some high school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-0.081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-0.21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0.053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0.050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-0.031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0.13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0.030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-0.10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0.16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67914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2159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Graduated HS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0.17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0.082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0.26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-0.038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-0.092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0.016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-0.13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-0.22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-0.046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819957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Initial MVPA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0.039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-0.053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-0.17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0.063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0.14 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0.066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0.21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-0.084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-0.20 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0.032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853541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Initial Sedentary</a:t>
                      </a:r>
                    </a:p>
                  </a:txBody>
                  <a:tcPr marL="29489" marR="9501" marT="8425" marB="631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0.006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-0.12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-0.23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-0.0081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>
                          <a:solidFill>
                            <a:schemeClr val="bg1"/>
                          </a:solidFill>
                        </a:rPr>
                        <a:t>0.13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0.066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0.20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-0.01</a:t>
                      </a:r>
                    </a:p>
                  </a:txBody>
                  <a:tcPr marL="29489" marR="9501" marT="8425" marB="631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-0.13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none" spc="0" dirty="0">
                          <a:solidFill>
                            <a:schemeClr val="bg1"/>
                          </a:solidFill>
                        </a:rPr>
                        <a:t>0.096</a:t>
                      </a:r>
                    </a:p>
                  </a:txBody>
                  <a:tcPr marL="29489" marR="9501" marT="8425" marB="631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771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26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E192-7D2E-F14A-B335-5DEC92F47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Results</a:t>
            </a:r>
            <a:b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Ternary Plot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390EF-E5AF-CF4A-8BE5-CF473518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E51B-478C-914B-836D-EA4D7291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64591" y="4767262"/>
            <a:ext cx="465083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900" dirty="0">
                <a:solidFill>
                  <a:schemeClr val="bg1"/>
                </a:solidFill>
              </a:rPr>
              <a:t>8</a:t>
            </a:r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434EC-68EA-1F4A-8D23-D80687DB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96B0D06-BEA6-354F-90FD-CF2E5BB7F95F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Aft>
                  <a:spcPts val="600"/>
                </a:spcAft>
                <a:defRPr/>
              </a:pPr>
              <a:t>6</a:t>
            </a:fld>
            <a:endParaRPr lang="en-US" altLang="en-US" sz="90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3" name="image2.png">
            <a:extLst>
              <a:ext uri="{FF2B5EF4-FFF2-40B4-BE49-F238E27FC236}">
                <a16:creationId xmlns:a16="http://schemas.microsoft.com/office/drawing/2014/main" id="{00135009-CFF1-154D-ABE7-A90B532075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810000" y="356973"/>
            <a:ext cx="3886200" cy="3611465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875B4DDC-2E9F-B043-B485-FFC99F27F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168" y="3955416"/>
            <a:ext cx="6625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Ternary plot shows the distribution of the compositional slopes.</a:t>
            </a:r>
            <a:endParaRPr lang="en-US" altLang="en-US" sz="1200" dirty="0">
              <a:solidFill>
                <a:schemeClr val="bg1"/>
              </a:solidFill>
              <a:latin typeface="+mn-lt"/>
              <a:ea typeface="Times New Roman" panose="02020603050405020304" pitchFamily="18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The blue segments indicate the point of no change with the PA compositional slope being (⅓, ⅓, ⅓ ).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The red segments indicate the estimated global compositional slope from the MANCOVA model and the red spheroid gives the 90% confidence region.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504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E192-7D2E-F14A-B335-5DEC92F47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Conclusion</a:t>
            </a:r>
            <a:endParaRPr lang="en-US" sz="2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29567-B288-794A-A689-61A3144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0" y="361950"/>
            <a:ext cx="5722883" cy="42529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Since demographic variables (age, gender, education) are not significant predictors of PA compositional slope, our results can be </a:t>
            </a:r>
            <a:r>
              <a:rPr lang="en-US" sz="2200" b="1" dirty="0">
                <a:solidFill>
                  <a:schemeClr val="bg1"/>
                </a:solidFill>
              </a:rPr>
              <a:t>interpreted at population-level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r>
              <a:rPr lang="en-US" sz="2200" dirty="0">
                <a:solidFill>
                  <a:schemeClr val="bg1"/>
                </a:solidFill>
              </a:rPr>
              <a:t>The change in PA compositions varies </a:t>
            </a:r>
            <a:r>
              <a:rPr lang="en-US" sz="2200" b="1" dirty="0">
                <a:solidFill>
                  <a:schemeClr val="bg1"/>
                </a:solidFill>
              </a:rPr>
              <a:t>depending on individuals' initial PA level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r>
              <a:rPr lang="en-US" sz="2200" dirty="0">
                <a:solidFill>
                  <a:schemeClr val="bg1"/>
                </a:solidFill>
              </a:rPr>
              <a:t>The global compositional change is statistically significant (p-value: 0.029). Controlling for demographics and the initial baseline compositions, there is a </a:t>
            </a:r>
            <a:r>
              <a:rPr lang="en-US" sz="2200" b="1" dirty="0">
                <a:solidFill>
                  <a:schemeClr val="bg1"/>
                </a:solidFill>
              </a:rPr>
              <a:t>significant decrease in SA and increase in LPA </a:t>
            </a:r>
            <a:r>
              <a:rPr lang="en-US" sz="2200" dirty="0">
                <a:solidFill>
                  <a:schemeClr val="bg1"/>
                </a:solidFill>
              </a:rPr>
              <a:t>over the course of the intervention.</a:t>
            </a:r>
            <a:endParaRPr lang="en-US" altLang="en-US" sz="220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390EF-E5AF-CF4A-8BE5-CF473518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E51B-478C-914B-836D-EA4D7291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0" y="4764161"/>
            <a:ext cx="2922533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900" dirty="0">
                <a:solidFill>
                  <a:schemeClr val="bg1"/>
                </a:solidFill>
              </a:rPr>
              <a:t>8</a:t>
            </a:r>
            <a:endParaRPr lang="en-US" sz="9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434EC-68EA-1F4A-8D23-D80687DB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96B0D06-BEA6-354F-90FD-CF2E5BB7F95F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Aft>
                  <a:spcPts val="600"/>
                </a:spcAft>
                <a:defRPr/>
              </a:pPr>
              <a:t>7</a:t>
            </a:fld>
            <a:endParaRPr lang="en-US" altLang="en-US" sz="9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288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5143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10167" y="0"/>
            <a:ext cx="7633833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E192-7D2E-F14A-B335-5DEC92F47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226518"/>
            <a:ext cx="2064258" cy="2029968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References</a:t>
            </a:r>
            <a:br>
              <a:rPr lang="en-US" sz="1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and 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29567-B288-794A-A689-61A3144BE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24200" y="405685"/>
            <a:ext cx="5551960" cy="43615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350" indent="0" eaLnBrk="1" hangingPunct="1">
              <a:lnSpc>
                <a:spcPct val="90000"/>
              </a:lnSpc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Acknowledgements</a:t>
            </a:r>
          </a:p>
          <a:p>
            <a:r>
              <a:rPr lang="en-US" sz="1300" dirty="0">
                <a:solidFill>
                  <a:schemeClr val="bg1"/>
                </a:solidFill>
              </a:rPr>
              <a:t>My graduate research assistant advisor - Professor Daniel Sewell</a:t>
            </a:r>
          </a:p>
          <a:p>
            <a:r>
              <a:rPr lang="en-US" sz="1300" dirty="0">
                <a:solidFill>
                  <a:schemeClr val="bg1"/>
                </a:solidFill>
              </a:rPr>
              <a:t>The Active Ottumwa group</a:t>
            </a:r>
          </a:p>
          <a:p>
            <a:r>
              <a:rPr lang="en-US" sz="1300" dirty="0">
                <a:solidFill>
                  <a:schemeClr val="bg1"/>
                </a:solidFill>
              </a:rPr>
              <a:t>University of Iowa College of Public Health Biostatistics Department</a:t>
            </a:r>
          </a:p>
          <a:p>
            <a:pPr marL="6350" indent="0" eaLnBrk="1" hangingPunct="1">
              <a:lnSpc>
                <a:spcPct val="90000"/>
              </a:lnSpc>
              <a:buNone/>
            </a:pPr>
            <a:endParaRPr lang="en-US" altLang="en-US" sz="1200" b="1" dirty="0">
              <a:solidFill>
                <a:schemeClr val="bg1"/>
              </a:solidFill>
            </a:endParaRPr>
          </a:p>
          <a:p>
            <a:pPr marL="6350" indent="0" eaLnBrk="1" hangingPunct="1">
              <a:lnSpc>
                <a:spcPct val="90000"/>
              </a:lnSpc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References</a:t>
            </a:r>
          </a:p>
          <a:p>
            <a:pPr marL="344488" indent="-338138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Aitchison, J. (1982). The statistical analysis of compositional data. </a:t>
            </a:r>
            <a:r>
              <a:rPr lang="en-US" sz="1200" i="1" dirty="0">
                <a:solidFill>
                  <a:schemeClr val="bg1"/>
                </a:solidFill>
              </a:rPr>
              <a:t>Journal of the Royal Statistical Society: Series B (Methodological)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i="1" dirty="0">
                <a:solidFill>
                  <a:schemeClr val="bg1"/>
                </a:solidFill>
              </a:rPr>
              <a:t>44</a:t>
            </a:r>
            <a:r>
              <a:rPr lang="en-US" sz="1200" dirty="0">
                <a:solidFill>
                  <a:schemeClr val="bg1"/>
                </a:solidFill>
              </a:rPr>
              <a:t>(2), 139-160.</a:t>
            </a:r>
          </a:p>
          <a:p>
            <a:pPr marL="344488" indent="-338138">
              <a:lnSpc>
                <a:spcPct val="12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Baquero</a:t>
            </a:r>
            <a:r>
              <a:rPr lang="en-US" sz="1200" dirty="0">
                <a:solidFill>
                  <a:schemeClr val="bg1"/>
                </a:solidFill>
              </a:rPr>
              <a:t>, B., Kava, C., </a:t>
            </a:r>
            <a:r>
              <a:rPr lang="en-US" sz="1200" dirty="0" err="1">
                <a:solidFill>
                  <a:schemeClr val="bg1"/>
                </a:solidFill>
              </a:rPr>
              <a:t>Ashida</a:t>
            </a:r>
            <a:r>
              <a:rPr lang="en-US" sz="1200" dirty="0">
                <a:solidFill>
                  <a:schemeClr val="bg1"/>
                </a:solidFill>
              </a:rPr>
              <a:t>, S., Daniel-Ulloa, J., Laroche, H., Haines, H., ... &amp; Sewell, D. (2018). Active Ottumwa: adapting evidence-based recommendations to promote physical activity in a micropolitan new destination community. </a:t>
            </a:r>
            <a:r>
              <a:rPr lang="en-US" sz="1200" i="1" dirty="0">
                <a:solidFill>
                  <a:schemeClr val="bg1"/>
                </a:solidFill>
              </a:rPr>
              <a:t>International journal of environmental research and public health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i="1" dirty="0">
                <a:solidFill>
                  <a:schemeClr val="bg1"/>
                </a:solidFill>
              </a:rPr>
              <a:t>15</a:t>
            </a:r>
            <a:r>
              <a:rPr lang="en-US" sz="1200" dirty="0">
                <a:solidFill>
                  <a:schemeClr val="bg1"/>
                </a:solidFill>
              </a:rPr>
              <a:t>(5), 917.</a:t>
            </a:r>
          </a:p>
          <a:p>
            <a:pPr marL="344488" indent="-338138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Matthews, K. A., Croft, J. B., Liu, Y., Lu, H., </a:t>
            </a:r>
            <a:r>
              <a:rPr lang="en-US" sz="1200" dirty="0" err="1">
                <a:solidFill>
                  <a:schemeClr val="bg1"/>
                </a:solidFill>
              </a:rPr>
              <a:t>Kanny</a:t>
            </a:r>
            <a:r>
              <a:rPr lang="en-US" sz="1200" dirty="0">
                <a:solidFill>
                  <a:schemeClr val="bg1"/>
                </a:solidFill>
              </a:rPr>
              <a:t>, D., Wheaton, A. G., ... &amp; Eke, P. I. (2017). Health-related behaviors by urban-rural county classification—United States, 2013. </a:t>
            </a:r>
            <a:r>
              <a:rPr lang="en-US" sz="1200" i="1" dirty="0">
                <a:solidFill>
                  <a:schemeClr val="bg1"/>
                </a:solidFill>
              </a:rPr>
              <a:t>MMWR Surveillance Summaries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i="1" dirty="0">
                <a:solidFill>
                  <a:schemeClr val="bg1"/>
                </a:solidFill>
              </a:rPr>
              <a:t>66</a:t>
            </a:r>
            <a:r>
              <a:rPr lang="en-US" sz="1200" dirty="0">
                <a:solidFill>
                  <a:schemeClr val="bg1"/>
                </a:solidFill>
              </a:rPr>
              <a:t>(5), 1.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390EF-E5AF-CF4A-8BE5-CF473518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9550" y="4767262"/>
            <a:ext cx="110687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sz="900">
                <a:solidFill>
                  <a:srgbClr val="FFFFFF"/>
                </a:solidFill>
              </a:rPr>
              <a:t>WSDS 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CE51B-478C-914B-836D-EA4D7291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1051" y="4767262"/>
            <a:ext cx="533399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434EC-68EA-1F4A-8D23-D80687DB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96B0D06-BEA6-354F-90FD-CF2E5BB7F95F}" type="slidenum">
              <a:rPr lang="en-US" altLang="en-US" sz="900">
                <a:solidFill>
                  <a:schemeClr val="bg1"/>
                </a:solidFill>
                <a:latin typeface="+mn-lt"/>
                <a:cs typeface="+mn-cs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 altLang="en-US" sz="9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063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774</Words>
  <Application>Microsoft Macintosh PowerPoint</Application>
  <PresentationFormat>On-screen Show (16:9)</PresentationFormat>
  <Paragraphs>167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Office Theme</vt:lpstr>
      <vt:lpstr>Effectiveness of Community Guide Preventative Approaches to Promote Physical Activity</vt:lpstr>
      <vt:lpstr>Introduction</vt:lpstr>
      <vt:lpstr>Methods</vt:lpstr>
      <vt:lpstr>Methods (cont.)</vt:lpstr>
      <vt:lpstr>Results MANCOVA</vt:lpstr>
      <vt:lpstr>Results Ternary Plot</vt:lpstr>
      <vt:lpstr>Conclusion</vt:lpstr>
      <vt:lpstr>References  and 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Effectiveness of Community Guide Preventative Approaches to Promote Physical Activity</dc:title>
  <dc:creator>Pham, Hanh T D</dc:creator>
  <cp:lastModifiedBy>Pham, Hanh T D</cp:lastModifiedBy>
  <cp:revision>2</cp:revision>
  <dcterms:created xsi:type="dcterms:W3CDTF">2020-09-11T22:58:27Z</dcterms:created>
  <dcterms:modified xsi:type="dcterms:W3CDTF">2020-09-13T15:16:42Z</dcterms:modified>
</cp:coreProperties>
</file>