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375600" cy="18745200"/>
  <p:notesSz cx="6858000" cy="9144000"/>
  <p:defaultTextStyle>
    <a:defPPr>
      <a:defRPr lang="en-US"/>
    </a:defPPr>
    <a:lvl1pPr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1436688" indent="-979488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2874963" indent="-1960563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4311650" indent="-2940050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5749925" indent="-3921125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904">
          <p15:clr>
            <a:srgbClr val="A4A3A4"/>
          </p15:clr>
        </p15:guide>
        <p15:guide id="2" pos="105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1090" y="139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8"/>
            <a:ext cx="28369260" cy="40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7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2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1ABAF-54F2-4E3A-883A-1C31300E2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DAA8A-B051-410F-A90E-F9125B8C6C84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0F53C-DF59-40D9-8A44-66188E8C4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8D3AE-8B4E-480C-967F-BF1191191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26FB1-578B-42F9-BA24-AEDF91AC8F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7513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48782-C280-484F-ABC6-C754FC60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034F-1671-4F29-A445-5D3119871CBE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F0DEC-F846-460A-98BB-07E95A5A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AB762-FDE0-4709-B8DB-5CAC0702E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F1050-CB87-4C8C-9F71-E5EF4B363B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879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9"/>
            <a:ext cx="28369260" cy="372300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20"/>
            <a:ext cx="28369260" cy="4100512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3756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7512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126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502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878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2538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0B1CF-4377-497F-BDEA-8DFCEA289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CCF04-214D-4877-8BC1-F7E6B765CD3D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E6291-A14F-4C26-936F-22D1AA61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5F41E-9DE9-477F-83DE-BA8FBE378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B890A-AE73-46E6-8C5F-34C34D0AC4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96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7275" y="12015154"/>
            <a:ext cx="54693107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56641" y="12015154"/>
            <a:ext cx="54693104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65308A-E6D0-43E3-B791-2F62CBD2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FADF3-9704-454C-9E81-155A12A94C0A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AC4E3CD-0371-4862-88B1-14633F743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DC3C3D-7552-4DBF-80D5-5D510F195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8ED59-8474-48FE-808B-C4D7D7DBCF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41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2" y="4195976"/>
            <a:ext cx="14746687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2" y="5944659"/>
            <a:ext cx="14746687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5" y="4195976"/>
            <a:ext cx="14752480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5" y="5944659"/>
            <a:ext cx="14752480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50FF7E9-34CD-43D2-96D4-9EBA90FA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7FDEB-2469-4239-9019-813917C8FCDD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514C1E2-7BFF-4788-A01B-77C2DBC2D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61A168-E1E8-4564-95CE-82494DB4B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562C4-CE55-4FD0-89FE-57AA05F749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77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F12B82A-CFE6-4680-93C5-F96C61249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1F488-8F5C-4B79-A04A-4CC8A2A6DAA3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006A17A-6463-4105-8C98-5BBF7051B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A94AEE-75A4-4226-82AD-8D8F4D53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F30E0B-8A00-43B3-BC5B-9610C6B1FE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1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171C6E-FB7E-4DFF-A046-5C2520269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ABFC6-FDDD-4C06-BE07-C569F8F95A43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15C5AA3-BF00-48B1-9554-09E88955B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242C8FF-AD54-4D8E-8ED4-28D66A619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501A6-84EB-463E-B828-954F88BF3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45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5" y="746337"/>
            <a:ext cx="10980341" cy="317627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5" y="746342"/>
            <a:ext cx="18657888" cy="15998508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5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5" y="3922608"/>
            <a:ext cx="10980341" cy="12822239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C58ABC-8F74-46A3-9692-79626435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66654-3A53-4D94-B67C-4EB82CFB9B59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356B235-7982-46FD-9085-6A7519CF6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4D9FB5-C065-4548-833C-4CEA43055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C3F02-4A57-4D68-9361-67F474C4B4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2589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3" y="13121644"/>
            <a:ext cx="20025360" cy="1549083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3" y="1674918"/>
            <a:ext cx="20025360" cy="11247120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37564" indent="0">
              <a:buNone/>
              <a:defRPr sz="8800"/>
            </a:lvl2pPr>
            <a:lvl3pPr marL="2875129" indent="0">
              <a:buNone/>
              <a:defRPr sz="7500"/>
            </a:lvl3pPr>
            <a:lvl4pPr marL="4312693" indent="0">
              <a:buNone/>
              <a:defRPr sz="6300"/>
            </a:lvl4pPr>
            <a:lvl5pPr marL="5750257" indent="0">
              <a:buNone/>
              <a:defRPr sz="6300"/>
            </a:lvl5pPr>
            <a:lvl6pPr marL="7187822" indent="0">
              <a:buNone/>
              <a:defRPr sz="6300"/>
            </a:lvl6pPr>
            <a:lvl7pPr marL="8625386" indent="0">
              <a:buNone/>
              <a:defRPr sz="6300"/>
            </a:lvl7pPr>
            <a:lvl8pPr marL="10062950" indent="0">
              <a:buNone/>
              <a:defRPr sz="6300"/>
            </a:lvl8pPr>
            <a:lvl9pPr marL="11500515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3" y="14670727"/>
            <a:ext cx="20025360" cy="2199957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62A54B-8C5C-4213-9DB5-4ADDE2880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3C10A-24BF-4C28-8C17-1B1FD7B5B008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02B5EF-BF1D-4CEC-B102-C20AB3BE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96B991-C320-40D6-A682-96CB9B88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67F78-F5C9-451A-88ED-8A9D461826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76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45A73-71F0-4BF6-8596-5A2ED40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046C7-5487-4CC6-803B-9C2812860757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D9192-417A-45C1-8EAF-FD171D99F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3D37-6AB4-493C-81DA-2961EF9B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9A6D4-127C-46BC-9AAB-2CC8216BAD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94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67025" y="2061110"/>
            <a:ext cx="27482718" cy="439340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7274" y="2061110"/>
            <a:ext cx="81903492" cy="439340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DBEA4-8CCB-427D-9AEB-EA459AF80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73B5B-7A90-4D00-956C-1585FFFE77EE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37A7D-2EE6-417D-BA2A-503D16DED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07433-C66F-43FB-B99B-5DDE6A82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0FF38-D500-4F61-A5E9-4C92796FE8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98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03B1CCB-938F-4801-A1E6-BB1D43B4A36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68463" y="750888"/>
            <a:ext cx="300386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0E2DF97-E081-4034-B252-451A0BD2C5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68463" y="4373563"/>
            <a:ext cx="30038675" cy="12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75400-090C-4765-8E64-4A7DB9BA5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684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l" defTabSz="2875129" fontAlgn="auto">
              <a:spcBef>
                <a:spcPts val="0"/>
              </a:spcBef>
              <a:spcAft>
                <a:spcPts val="0"/>
              </a:spcAft>
              <a:defRPr sz="37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47E92B-A9DA-4B10-9719-E1329A5FC556}" type="datetimeFigureOut">
              <a:rPr lang="en-US"/>
              <a:pPr>
                <a:defRPr/>
              </a:pPr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3C033-DBED-4CFD-91B6-DC337E159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03013" y="17373600"/>
            <a:ext cx="105695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ctr" defTabSz="2875129" fontAlgn="auto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98CC3-2C3B-4EEF-B51B-7F6DFEBA01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863" y="17373600"/>
            <a:ext cx="7788275" cy="998538"/>
          </a:xfrm>
          <a:prstGeom prst="rect">
            <a:avLst/>
          </a:prstGeom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>
            <a:lvl1pPr algn="r">
              <a:defRPr sz="3700">
                <a:solidFill>
                  <a:srgbClr val="898989"/>
                </a:solidFill>
              </a:defRPr>
            </a:lvl1pPr>
          </a:lstStyle>
          <a:p>
            <a:fld id="{9F2BAEEF-101E-4934-B321-ED9CFEB348E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4963" rtl="0" fontAlgn="base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2pPr>
      <a:lvl3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3pPr>
      <a:lvl4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4pPr>
      <a:lvl5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077913" indent="-1077913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5213" indent="-896938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592513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030788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67475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06604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44168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1732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9297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37564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75129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12693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50257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7822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25386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6295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00515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CCB9A96-1065-4FF1-82B5-981845708578}"/>
              </a:ext>
            </a:extLst>
          </p:cNvPr>
          <p:cNvSpPr/>
          <p:nvPr/>
        </p:nvSpPr>
        <p:spPr>
          <a:xfrm>
            <a:off x="228600" y="122238"/>
            <a:ext cx="32689800" cy="24685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extBox 13">
            <a:extLst>
              <a:ext uri="{FF2B5EF4-FFF2-40B4-BE49-F238E27FC236}">
                <a16:creationId xmlns:a16="http://schemas.microsoft.com/office/drawing/2014/main" id="{8C39AC9A-4C1C-4D74-8B58-A84072E9E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76200"/>
            <a:ext cx="315087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6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Meta-analysis of Genomic Experiments: An Empirical Approach</a:t>
            </a:r>
            <a:endParaRPr lang="en-US" sz="6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en-US" altLang="en-US" sz="4800" dirty="0"/>
              <a:t>SINJINI SIKDAR (ssikdar@odu.edu</a:t>
            </a:r>
            <a:r>
              <a:rPr lang="en-US" altLang="en-US" sz="5400" dirty="0"/>
              <a:t>)</a:t>
            </a:r>
            <a:br>
              <a:rPr lang="en-US" altLang="en-US" sz="5400" dirty="0"/>
            </a:br>
            <a:r>
              <a:rPr lang="en-US" altLang="en-US" sz="4000" dirty="0"/>
              <a:t>OLD DOMINION UNIVERSITY </a:t>
            </a:r>
          </a:p>
        </p:txBody>
      </p:sp>
      <p:sp>
        <p:nvSpPr>
          <p:cNvPr id="5" name="Flowchart: Data 4">
            <a:extLst>
              <a:ext uri="{FF2B5EF4-FFF2-40B4-BE49-F238E27FC236}">
                <a16:creationId xmlns:a16="http://schemas.microsoft.com/office/drawing/2014/main" id="{AD2D2242-76BE-4AAE-810C-C01708DCA2F4}"/>
              </a:ext>
            </a:extLst>
          </p:cNvPr>
          <p:cNvSpPr/>
          <p:nvPr/>
        </p:nvSpPr>
        <p:spPr>
          <a:xfrm>
            <a:off x="565150" y="522288"/>
            <a:ext cx="4997450" cy="1763712"/>
          </a:xfrm>
          <a:prstGeom prst="flowChartInputOutp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415647A-EDA3-4FFA-9410-A2FBAA91F85D}"/>
              </a:ext>
            </a:extLst>
          </p:cNvPr>
          <p:cNvSpPr/>
          <p:nvPr/>
        </p:nvSpPr>
        <p:spPr>
          <a:xfrm>
            <a:off x="228600" y="2874964"/>
            <a:ext cx="8001000" cy="116449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041F1AC-1E61-4866-AF3D-1DB699087752}"/>
              </a:ext>
            </a:extLst>
          </p:cNvPr>
          <p:cNvSpPr/>
          <p:nvPr/>
        </p:nvSpPr>
        <p:spPr>
          <a:xfrm>
            <a:off x="8458199" y="2874963"/>
            <a:ext cx="8534401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8893866-4EA8-4E8D-9DEF-F4A3F940CE28}"/>
              </a:ext>
            </a:extLst>
          </p:cNvPr>
          <p:cNvSpPr/>
          <p:nvPr/>
        </p:nvSpPr>
        <p:spPr>
          <a:xfrm>
            <a:off x="17201145" y="2870952"/>
            <a:ext cx="822158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A5181C3-B33C-4D6E-A7D1-ACF274E94CC4}"/>
              </a:ext>
            </a:extLst>
          </p:cNvPr>
          <p:cNvSpPr/>
          <p:nvPr/>
        </p:nvSpPr>
        <p:spPr>
          <a:xfrm>
            <a:off x="25596682" y="2790553"/>
            <a:ext cx="7550319" cy="111540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8" name="TextBox 14">
            <a:extLst>
              <a:ext uri="{FF2B5EF4-FFF2-40B4-BE49-F238E27FC236}">
                <a16:creationId xmlns:a16="http://schemas.microsoft.com/office/drawing/2014/main" id="{8B93A617-3EB6-4321-9A81-B6CAEE2DC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BACKGROUND</a:t>
            </a:r>
          </a:p>
        </p:txBody>
      </p:sp>
      <p:sp>
        <p:nvSpPr>
          <p:cNvPr id="2060" name="TextBox 18">
            <a:extLst>
              <a:ext uri="{FF2B5EF4-FFF2-40B4-BE49-F238E27FC236}">
                <a16:creationId xmlns:a16="http://schemas.microsoft.com/office/drawing/2014/main" id="{0E0181D5-2A22-44F7-8926-5BE51012A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0" y="2826369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METHODS</a:t>
            </a:r>
          </a:p>
        </p:txBody>
      </p:sp>
      <p:sp>
        <p:nvSpPr>
          <p:cNvPr id="2061" name="TextBox 19">
            <a:extLst>
              <a:ext uri="{FF2B5EF4-FFF2-40B4-BE49-F238E27FC236}">
                <a16:creationId xmlns:a16="http://schemas.microsoft.com/office/drawing/2014/main" id="{C0374460-383C-436F-9529-DAE16656F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29745" y="2819400"/>
            <a:ext cx="800100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64" name="TextBox 22">
                <a:extLst>
                  <a:ext uri="{FF2B5EF4-FFF2-40B4-BE49-F238E27FC236}">
                    <a16:creationId xmlns:a16="http://schemas.microsoft.com/office/drawing/2014/main" id="{B506C6E5-DFBA-4537-92F5-7445BA190A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869" y="3388200"/>
                <a:ext cx="7848600" cy="10965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en-US" altLang="en-US" sz="32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sz="3200" b="1" dirty="0"/>
                  <a:t>Meta-analysis:</a:t>
                </a:r>
                <a:r>
                  <a:rPr lang="en-US" altLang="en-US" sz="3200" dirty="0"/>
                  <a:t> A popular tool for pooling results from multiple experiments to reach an overall decision</a:t>
                </a:r>
              </a:p>
              <a:p>
                <a:r>
                  <a:rPr lang="en-US" altLang="en-US" sz="3200" dirty="0"/>
                  <a:t>Overall null hypothesis,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3200" dirty="0"/>
                  <a:t> Gene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en-US" sz="3200" dirty="0"/>
                  <a:t> does not contribute to the outcome of interest</a:t>
                </a:r>
              </a:p>
              <a:p>
                <a:endParaRPr lang="en-US" altLang="en-US" sz="32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sz="3200" b="1" dirty="0"/>
                  <a:t>Classical p-value combination methods:</a:t>
                </a:r>
              </a:p>
              <a:p>
                <a:pPr marL="514350" indent="-514350">
                  <a:buAutoNum type="arabicParenR"/>
                </a:pPr>
                <a:r>
                  <a:rPr lang="en-US" altLang="en-US" sz="3200" dirty="0"/>
                  <a:t>Fisher’s p-value combination method (1)</a:t>
                </a:r>
              </a:p>
              <a:p>
                <a:pPr marL="514350" indent="-514350">
                  <a:buAutoNum type="arabicParenR"/>
                </a:pPr>
                <a:r>
                  <a:rPr lang="en-US" altLang="en-US" sz="3200" dirty="0"/>
                  <a:t>Weighted Z-score method (2)</a:t>
                </a:r>
              </a:p>
              <a:p>
                <a:pPr marL="514350" indent="-514350">
                  <a:buAutoNum type="arabicParenR"/>
                </a:pPr>
                <a:endParaRPr lang="en-US" altLang="en-US" sz="3200" dirty="0"/>
              </a:p>
              <a:p>
                <a:r>
                  <a:rPr lang="en-US" altLang="en-US" sz="3200" u="sng" dirty="0"/>
                  <a:t>Assumption:</a:t>
                </a:r>
                <a:r>
                  <a:rPr lang="en-US" altLang="en-US" sz="3200" dirty="0"/>
                  <a:t> For a given gene, p-values from each experiment are uniformly distributed under the null hypothesis.</a:t>
                </a:r>
              </a:p>
              <a:p>
                <a:r>
                  <a:rPr lang="en-US" altLang="en-US" sz="3200" dirty="0"/>
                  <a:t>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In large-scale multiple testing, the distribution of the p-values may not be uniform.</a:t>
                </a:r>
              </a:p>
              <a:p>
                <a:endParaRPr lang="en-US" altLang="en-US" sz="3200" u="sng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Adjustments needed to ensure that the p-values are uniformly distributed under the null hypotheses.</a:t>
                </a:r>
              </a:p>
            </p:txBody>
          </p:sp>
        </mc:Choice>
        <mc:Fallback xmlns="">
          <p:sp>
            <p:nvSpPr>
              <p:cNvPr id="2064" name="TextBox 22">
                <a:extLst>
                  <a:ext uri="{FF2B5EF4-FFF2-40B4-BE49-F238E27FC236}">
                    <a16:creationId xmlns:a16="http://schemas.microsoft.com/office/drawing/2014/main" id="{B506C6E5-DFBA-4537-92F5-7445BA190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869" y="3388200"/>
                <a:ext cx="7848600" cy="10965631"/>
              </a:xfrm>
              <a:prstGeom prst="rect">
                <a:avLst/>
              </a:prstGeom>
              <a:blipFill>
                <a:blip r:embed="rId2"/>
                <a:stretch>
                  <a:fillRect l="-2019" r="-1165" b="-88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66" name="TextBox 24">
                <a:extLst>
                  <a:ext uri="{FF2B5EF4-FFF2-40B4-BE49-F238E27FC236}">
                    <a16:creationId xmlns:a16="http://schemas.microsoft.com/office/drawing/2014/main" id="{A75F89FD-82D9-449B-A7AE-7327A89F45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0599" y="3957937"/>
                <a:ext cx="8001000" cy="137777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en-US" sz="3200" b="1" dirty="0"/>
                  <a:t>Steps:</a:t>
                </a:r>
              </a:p>
              <a:p>
                <a:pPr marL="514350" indent="-514350">
                  <a:buAutoNum type="arabicParenR"/>
                </a:pPr>
                <a:r>
                  <a:rPr lang="en-US" altLang="en-US" sz="3200" dirty="0"/>
                  <a:t>Convert p-values into signed Z-scores (2) as: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32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Φ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∆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32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𝑖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=1,2,…,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;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𝑗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=1,2,…, </m:t>
                      </m:r>
                      <m:r>
                        <a:rPr lang="en-US" sz="3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𝐺</m:t>
                      </m:r>
                    </m:oMath>
                  </m:oMathPara>
                </a14:m>
                <a:endParaRPr lang="en-US" altLang="en-US" sz="3200" dirty="0">
                  <a:latin typeface="+mn-lt"/>
                </a:endParaRPr>
              </a:p>
              <a:p>
                <a:endParaRPr lang="en-US" altLang="en-US" sz="3200" dirty="0">
                  <a:latin typeface="+mn-lt"/>
                </a:endParaRPr>
              </a:p>
              <a:p>
                <a:r>
                  <a:rPr lang="en-US" altLang="en-US" sz="3200" dirty="0">
                    <a:latin typeface="+mn-lt"/>
                  </a:rPr>
                  <a:t>2) Empirically estimate the null distribution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en-US" sz="3200" dirty="0">
                    <a:latin typeface="+mn-lt"/>
                  </a:rPr>
                  <a:t> using a Bayesian approach (3).</a:t>
                </a:r>
              </a:p>
              <a:p>
                <a:endParaRPr lang="en-US" altLang="en-US" sz="3200" dirty="0">
                  <a:latin typeface="+mn-lt"/>
                </a:endParaRPr>
              </a:p>
              <a:p>
                <a:r>
                  <a:rPr lang="en-US" altLang="en-US" sz="3200" dirty="0">
                    <a:latin typeface="+mn-lt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𝜇</m:t>
                                </m:r>
                              </m:e>
                            </m:acc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altLang="en-US" sz="3200" dirty="0">
                    <a:latin typeface="+mn-lt"/>
                  </a:rPr>
                  <a:t> be the empirically estimated null distribution.</a:t>
                </a:r>
              </a:p>
              <a:p>
                <a:endParaRPr lang="en-US" altLang="en-US" sz="3200" dirty="0">
                  <a:latin typeface="+mn-lt"/>
                </a:endParaRPr>
              </a:p>
              <a:p>
                <a:r>
                  <a:rPr lang="en-US" altLang="en-US" sz="3200" dirty="0">
                    <a:latin typeface="+mn-lt"/>
                  </a:rPr>
                  <a:t>3) Modify the signed Z-scores as: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𝜇</m:t>
                                </m:r>
                              </m:e>
                            </m:acc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en-US" sz="3200" dirty="0">
                    <a:latin typeface="+mn-lt"/>
                  </a:rPr>
                  <a:t> ;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=1,2,…,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;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=1,2,…, 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𝐺</m:t>
                    </m:r>
                  </m:oMath>
                </a14:m>
                <a:endParaRPr lang="en-US" altLang="en-US" sz="3200" dirty="0"/>
              </a:p>
              <a:p>
                <a:pPr algn="ctr"/>
                <a:endParaRPr lang="en-US" altLang="en-US" sz="3200" dirty="0"/>
              </a:p>
              <a:p>
                <a:r>
                  <a:rPr lang="en-US" altLang="en-US" sz="3200" dirty="0"/>
                  <a:t>4) Combine the modified Z-scores (2) as: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𝑧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𝐾</m:t>
                                </m:r>
                              </m:sup>
                              <m:e>
                                <m:sSubSup>
                                  <m:sSubSupPr>
                                    <m:ctrlP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nary>
                          </m:e>
                        </m:rad>
                      </m:den>
                    </m:f>
                  </m:oMath>
                </a14:m>
                <a:r>
                  <a:rPr lang="en-US" sz="32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=1,2,…, 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US" sz="3200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</m:oMath>
                </a14:m>
                <a:endParaRPr lang="en-US" sz="32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32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r>
                  <a:rPr lang="en-US" sz="32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32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32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=1,2,…,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endParaRPr lang="en-US" sz="3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32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32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5) Convert the modified z-scores into p-values as: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d>
                      <m:d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m:rPr>
                            <m:sty m:val="p"/>
                          </m:rPr>
                          <a:rPr lang="en-US" sz="3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3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d>
                  </m:oMath>
                </a14:m>
                <a:r>
                  <a:rPr lang="en-US" sz="32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=1,2,…, 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𝐺</m:t>
                    </m:r>
                  </m:oMath>
                </a14:m>
                <a:endParaRPr lang="en-US" altLang="en-US" sz="3200" dirty="0"/>
              </a:p>
              <a:p>
                <a:pPr algn="ctr"/>
                <a:endParaRPr lang="en-US" altLang="en-US" sz="3200" dirty="0"/>
              </a:p>
              <a:p>
                <a:r>
                  <a:rPr lang="en-US" altLang="en-US" sz="3200" dirty="0"/>
                  <a:t>6) Apply multiplicity correction such as </a:t>
                </a:r>
                <a:r>
                  <a:rPr lang="en-US" altLang="en-US" sz="3200" dirty="0" err="1"/>
                  <a:t>Benjamini</a:t>
                </a:r>
                <a:r>
                  <a:rPr lang="en-US" altLang="en-US" sz="3200" dirty="0"/>
                  <a:t>-Hochberg (4).</a:t>
                </a:r>
              </a:p>
            </p:txBody>
          </p:sp>
        </mc:Choice>
        <mc:Fallback>
          <p:sp>
            <p:nvSpPr>
              <p:cNvPr id="2066" name="TextBox 24">
                <a:extLst>
                  <a:ext uri="{FF2B5EF4-FFF2-40B4-BE49-F238E27FC236}">
                    <a16:creationId xmlns:a16="http://schemas.microsoft.com/office/drawing/2014/main" id="{A75F89FD-82D9-449B-A7AE-7327A89F4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0599" y="3957937"/>
                <a:ext cx="8001000" cy="13777746"/>
              </a:xfrm>
              <a:prstGeom prst="rect">
                <a:avLst/>
              </a:prstGeom>
              <a:blipFill>
                <a:blip r:embed="rId3"/>
                <a:stretch>
                  <a:fillRect l="-1980" t="-575" r="-914" b="-53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69" name="TextBox 29">
            <a:extLst>
              <a:ext uri="{FF2B5EF4-FFF2-40B4-BE49-F238E27FC236}">
                <a16:creationId xmlns:a16="http://schemas.microsoft.com/office/drawing/2014/main" id="{DEDC98DE-1F4C-4E32-899C-53D82ACA3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4199" y="3968632"/>
            <a:ext cx="675773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Compared with Weighted Z-score method (2) and </a:t>
            </a:r>
            <a:r>
              <a:rPr lang="en-US" altLang="en-US" sz="3200"/>
              <a:t>EAMA (5)</a:t>
            </a:r>
            <a:endParaRPr lang="en-US" altLang="en-US" sz="3200" dirty="0"/>
          </a:p>
          <a:p>
            <a:pPr marL="0" lvl="1" indent="0"/>
            <a:endParaRPr lang="en-US" altLang="en-US" sz="3200" dirty="0">
              <a:solidFill>
                <a:srgbClr val="C00000"/>
              </a:solidFill>
            </a:endParaRPr>
          </a:p>
          <a:p>
            <a:pPr marL="0" lvl="1" indent="0"/>
            <a:br>
              <a:rPr lang="en-US" altLang="en-US" sz="3200" dirty="0"/>
            </a:br>
            <a:endParaRPr lang="en-US" altLang="en-US" sz="3200" dirty="0"/>
          </a:p>
        </p:txBody>
      </p:sp>
      <p:pic>
        <p:nvPicPr>
          <p:cNvPr id="2" name="Picture 4" descr="Image result for old dominion university logo">
            <a:extLst>
              <a:ext uri="{FF2B5EF4-FFF2-40B4-BE49-F238E27FC236}">
                <a16:creationId xmlns:a16="http://schemas.microsoft.com/office/drawing/2014/main" id="{97A71B30-7FD6-41BF-9114-E4F81AF63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701675"/>
            <a:ext cx="36576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52E141-C6FF-4931-848F-BBC1029EE8A0}"/>
              </a:ext>
            </a:extLst>
          </p:cNvPr>
          <p:cNvCxnSpPr>
            <a:cxnSpLocks/>
          </p:cNvCxnSpPr>
          <p:nvPr/>
        </p:nvCxnSpPr>
        <p:spPr>
          <a:xfrm>
            <a:off x="838200" y="3719596"/>
            <a:ext cx="6934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2367DE0-0E2D-40E5-93B7-2046F4FFA710}"/>
              </a:ext>
            </a:extLst>
          </p:cNvPr>
          <p:cNvCxnSpPr>
            <a:cxnSpLocks/>
          </p:cNvCxnSpPr>
          <p:nvPr/>
        </p:nvCxnSpPr>
        <p:spPr>
          <a:xfrm>
            <a:off x="9144000" y="3719596"/>
            <a:ext cx="6858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C4B08D-B620-4ABD-816B-CFD36A709DBE}"/>
              </a:ext>
            </a:extLst>
          </p:cNvPr>
          <p:cNvCxnSpPr>
            <a:cxnSpLocks/>
          </p:cNvCxnSpPr>
          <p:nvPr/>
        </p:nvCxnSpPr>
        <p:spPr>
          <a:xfrm>
            <a:off x="17955125" y="3719596"/>
            <a:ext cx="6934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9">
                <a:extLst>
                  <a:ext uri="{FF2B5EF4-FFF2-40B4-BE49-F238E27FC236}">
                    <a16:creationId xmlns:a16="http://schemas.microsoft.com/office/drawing/2014/main" id="{D327E716-F5F6-4C01-8433-7597B00CCD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99929" y="3933841"/>
                <a:ext cx="7748838" cy="14377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en-US" sz="3200" b="1" dirty="0"/>
                  <a:t>Continuous gene expression datasets</a:t>
                </a:r>
              </a:p>
              <a:p>
                <a:endParaRPr lang="en-US" altLang="en-US" sz="3200" u="sng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en-US" sz="3200" dirty="0"/>
                  <a:t>=10</a:t>
                </a:r>
              </a:p>
              <a:p>
                <a:r>
                  <a:rPr lang="en-US" altLang="en-US" sz="3200" dirty="0"/>
                  <a:t>2 groups of subjects, equal sample sizes </a:t>
                </a:r>
              </a:p>
              <a:p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en-US" sz="3200" dirty="0"/>
                  <a:t>=10,000, and 1,000 differentially expressed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32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en-US" sz="3200" b="0" i="0" smtClean="0"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US" altLang="en-US" sz="3200" dirty="0"/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=2,…,</m:t>
                    </m:r>
                    <m:r>
                      <a:rPr lang="en-US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altLang="en-US" sz="3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=80</m:t>
                    </m:r>
                  </m:oMath>
                </a14:m>
                <a:endParaRPr lang="en-US" altLang="en-US" sz="3200" dirty="0"/>
              </a:p>
              <a:p>
                <a:endParaRPr lang="en-US" altLang="en-US" sz="32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For each experiment, gene expression values are generated as</a:t>
                </a:r>
                <a:endParaRPr lang="en-US" altLang="en-US" sz="3200" dirty="0">
                  <a:solidFill>
                    <a:srgbClr val="C00000"/>
                  </a:solidFill>
                </a:endParaRPr>
              </a:p>
              <a:p>
                <a:pPr marL="0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𝑗𝑘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=</m:t>
                      </m:r>
                      <m:r>
                        <a:rPr lang="en-US" sz="3200" i="1">
                          <a:latin typeface="Cambria Math"/>
                        </a:rPr>
                        <m:t>𝜇</m:t>
                      </m:r>
                      <m:r>
                        <a:rPr lang="en-US" sz="3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𝐺𝑉</m:t>
                              </m:r>
                            </m:e>
                          </m:d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𝑗𝑘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3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𝑗𝑘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altLang="en-US" sz="3200" dirty="0"/>
              </a:p>
              <a:p>
                <a:pPr marL="0" lvl="1" indent="0"/>
                <a:r>
                  <a:rPr lang="en-US" altLang="en-US" sz="3200" dirty="0"/>
                  <a:t>where,</a:t>
                </a:r>
                <a:br>
                  <a:rPr lang="en-US" altLang="en-US" sz="32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3200" dirty="0"/>
                  <a:t> (log) gene expression value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gene 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subject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group</a:t>
                </a:r>
              </a:p>
              <a:p>
                <a:pPr marL="0" lvl="1" indent="0"/>
                <a14:m>
                  <m:oMath xmlns:m="http://schemas.openxmlformats.org/officeDocument/2006/math">
                    <m:r>
                      <a:rPr lang="en-US" alt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sz="3200" dirty="0"/>
                  <a:t> general mean effect</a:t>
                </a:r>
              </a:p>
              <a:p>
                <a:pPr marL="0" lvl="1" indent="0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gene effect</a:t>
                </a:r>
              </a:p>
              <a:p>
                <a:pPr marL="0" lvl="1" indent="0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group effect</a:t>
                </a:r>
              </a:p>
              <a:p>
                <a:pPr marL="0" lvl="1" indent="0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en-US" sz="3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3200" b="0" i="1" smtClean="0">
                                <a:latin typeface="Cambria Math" panose="02040503050406030204" pitchFamily="18" charset="0"/>
                              </a:rPr>
                              <m:t>𝐺𝑉</m:t>
                            </m:r>
                          </m:e>
                        </m:d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𝑗𝑙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3200" dirty="0"/>
                  <a:t> Interaction effect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gene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group</a:t>
                </a:r>
              </a:p>
              <a:p>
                <a:pPr marL="0" lvl="1" indent="0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3200" dirty="0"/>
                  <a:t> Effect of a hidden confounder</a:t>
                </a:r>
              </a:p>
              <a:p>
                <a:pPr marL="0" lvl="1" indent="0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3200" dirty="0"/>
                  <a:t> Error component</a:t>
                </a:r>
              </a:p>
              <a:p>
                <a:pPr marL="0" lvl="1" indent="0"/>
                <a:endParaRPr lang="en-US" altLang="en-US" sz="3200" dirty="0"/>
              </a:p>
              <a:p>
                <a:pPr marL="457200" lvl="1" indent="-457200">
                  <a:buFont typeface="Arial" panose="020B0604020202020204" pitchFamily="34" charset="0"/>
                  <a:buChar char="•"/>
                </a:pPr>
                <a:r>
                  <a:rPr lang="en-US" altLang="en-US" sz="3200" dirty="0"/>
                  <a:t>Two settings:</a:t>
                </a:r>
              </a:p>
              <a:p>
                <a:pPr marL="0" lvl="1" indent="0"/>
                <a:r>
                  <a:rPr lang="en-US" altLang="en-US" sz="3200" dirty="0"/>
                  <a:t>Setting 1: No hidden confounder,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</m:oMath>
                </a14:m>
                <a:r>
                  <a:rPr lang="en-US" altLang="en-US" sz="3200" dirty="0"/>
                  <a:t>=0</a:t>
                </a:r>
              </a:p>
              <a:p>
                <a:pPr marL="0" lvl="1" indent="0"/>
                <a:r>
                  <a:rPr lang="en-US" altLang="en-US" sz="3200" dirty="0"/>
                  <a:t>Setting 2: Hidden confounder,</a:t>
                </a:r>
              </a:p>
              <a:p>
                <a:pPr marL="0" lvl="1" indent="0"/>
                <a:r>
                  <a:rPr lang="en-US" altLang="en-US" sz="3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</m:oMath>
                </a14:m>
                <a:r>
                  <a:rPr lang="en-US" altLang="en-US" sz="32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32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en-US" sz="3200" i="1">
                                <a:latin typeface="Cambria Math" panose="02040503050406030204" pitchFamily="18" charset="0"/>
                              </a:rPr>
                              <m:t>𝑗𝑘𝑙</m:t>
                            </m:r>
                          </m:sub>
                        </m:s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endParaRPr lang="en-US" altLang="en-US" sz="3200" dirty="0"/>
              </a:p>
              <a:p>
                <a:pPr marL="0" lvl="1" indent="0"/>
                <a:r>
                  <a:rPr lang="en-US" altLang="en-US" sz="32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𝐵𝑒𝑟𝑛𝑜𝑢𝑙𝑙𝑖</m:t>
                    </m:r>
                    <m:d>
                      <m:dPr>
                        <m:ctrlP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0.4</m:t>
                        </m:r>
                      </m:e>
                    </m:d>
                  </m:oMath>
                </a14:m>
                <a:endParaRPr lang="en-US" altLang="en-US" sz="3200" b="0" dirty="0"/>
              </a:p>
              <a:p>
                <a:pPr marL="0" lvl="1" indent="0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𝑗𝑘𝑙</m:t>
                        </m:r>
                      </m:sub>
                    </m:sSub>
                  </m:oMath>
                </a14:m>
                <a:r>
                  <a:rPr lang="en-US" altLang="en-US" sz="3200" dirty="0"/>
                  <a:t> are generated depending on gene, subject and experiment.</a:t>
                </a:r>
              </a:p>
            </p:txBody>
          </p:sp>
        </mc:Choice>
        <mc:Fallback>
          <p:sp>
            <p:nvSpPr>
              <p:cNvPr id="3" name="TextBox 29">
                <a:extLst>
                  <a:ext uri="{FF2B5EF4-FFF2-40B4-BE49-F238E27FC236}">
                    <a16:creationId xmlns:a16="http://schemas.microsoft.com/office/drawing/2014/main" id="{D327E716-F5F6-4C01-8433-7597B00CC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499929" y="3933841"/>
                <a:ext cx="7748838" cy="14377719"/>
              </a:xfrm>
              <a:prstGeom prst="rect">
                <a:avLst/>
              </a:prstGeom>
              <a:blipFill>
                <a:blip r:embed="rId5"/>
                <a:stretch>
                  <a:fillRect l="-2046" t="-551" r="-1101" b="-17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1D552B48-CDB5-4664-8076-0481966C788E}"/>
              </a:ext>
            </a:extLst>
          </p:cNvPr>
          <p:cNvSpPr/>
          <p:nvPr/>
        </p:nvSpPr>
        <p:spPr>
          <a:xfrm>
            <a:off x="262604" y="14759548"/>
            <a:ext cx="8043193" cy="36768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5C6D5A79-BDBB-4DB9-B10F-DF859A883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854" y="14655514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NOTATIONS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29">
                <a:extLst>
                  <a:ext uri="{FF2B5EF4-FFF2-40B4-BE49-F238E27FC236}">
                    <a16:creationId xmlns:a16="http://schemas.microsoft.com/office/drawing/2014/main" id="{75E12A5D-BF17-4E65-9261-BFD4F6368A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240" y="15700925"/>
                <a:ext cx="7725614" cy="2642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en-US" sz="3200" dirty="0"/>
                  <a:t> experiments and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en-US" sz="3200" dirty="0"/>
                  <a:t> genes in each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3200" dirty="0"/>
                  <a:t>: sample size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experiment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en-US" sz="3200" dirty="0"/>
                  <a:t>: p-value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gene 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experiment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altLang="en-US" sz="32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en-US" sz="3200" dirty="0"/>
                  <a:t>: direction of effect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gene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altLang="en-US" sz="32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en-US" sz="3200" dirty="0"/>
                  <a:t> experiment;  </a:t>
                </a:r>
                <a14:m>
                  <m:oMath xmlns:m="http://schemas.openxmlformats.org/officeDocument/2006/math"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 ;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altLang="en-US" sz="32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altLang="en-US" sz="3200" dirty="0"/>
              </a:p>
            </p:txBody>
          </p:sp>
        </mc:Choice>
        <mc:Fallback xmlns="">
          <p:sp>
            <p:nvSpPr>
              <p:cNvPr id="13" name="TextBox 29">
                <a:extLst>
                  <a:ext uri="{FF2B5EF4-FFF2-40B4-BE49-F238E27FC236}">
                    <a16:creationId xmlns:a16="http://schemas.microsoft.com/office/drawing/2014/main" id="{75E12A5D-BF17-4E65-9261-BFD4F6368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240" y="15700925"/>
                <a:ext cx="7725614" cy="2642518"/>
              </a:xfrm>
              <a:prstGeom prst="rect">
                <a:avLst/>
              </a:prstGeom>
              <a:blipFill>
                <a:blip r:embed="rId6"/>
                <a:stretch>
                  <a:fillRect l="-1972" t="-2771" b="-69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7019729-8523-4657-91D4-4CD31AD0C622}"/>
              </a:ext>
            </a:extLst>
          </p:cNvPr>
          <p:cNvCxnSpPr>
            <a:cxnSpLocks/>
          </p:cNvCxnSpPr>
          <p:nvPr/>
        </p:nvCxnSpPr>
        <p:spPr>
          <a:xfrm>
            <a:off x="762000" y="15571666"/>
            <a:ext cx="6934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EB89442F-A80C-4CC2-A5C0-EE8B07A50D65}"/>
              </a:ext>
            </a:extLst>
          </p:cNvPr>
          <p:cNvSpPr/>
          <p:nvPr/>
        </p:nvSpPr>
        <p:spPr>
          <a:xfrm>
            <a:off x="25631270" y="14069962"/>
            <a:ext cx="7481726" cy="42217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67" name="TextBox 27">
            <a:extLst>
              <a:ext uri="{FF2B5EF4-FFF2-40B4-BE49-F238E27FC236}">
                <a16:creationId xmlns:a16="http://schemas.microsoft.com/office/drawing/2014/main" id="{EDF10172-B8D7-4F44-A021-9FEB80F6C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1270" y="15110322"/>
            <a:ext cx="7515731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742950" indent="-7429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/>
            <a:r>
              <a:rPr lang="en-US" altLang="en-US" sz="3200" dirty="0"/>
              <a:t>1. Fisher RA. London: Oliver and Boyd, 1932.</a:t>
            </a:r>
          </a:p>
          <a:p>
            <a:pPr marL="0" indent="0"/>
            <a:r>
              <a:rPr lang="en-US" altLang="en-US" sz="3200" dirty="0"/>
              <a:t>2. </a:t>
            </a:r>
            <a:r>
              <a:rPr lang="en-US" altLang="en-US" sz="3200" dirty="0" err="1"/>
              <a:t>Wllier</a:t>
            </a:r>
            <a:r>
              <a:rPr lang="en-US" altLang="en-US" sz="3200" dirty="0"/>
              <a:t> CJ et al. Bioinformatics, 2010.</a:t>
            </a:r>
          </a:p>
          <a:p>
            <a:pPr marL="0" indent="0"/>
            <a:r>
              <a:rPr lang="en-US" altLang="en-US" sz="3200" dirty="0"/>
              <a:t>3. Van </a:t>
            </a:r>
            <a:r>
              <a:rPr lang="en-US" altLang="en-US" sz="3200" dirty="0" err="1"/>
              <a:t>Iterson</a:t>
            </a:r>
            <a:r>
              <a:rPr lang="en-US" altLang="en-US" sz="3200" dirty="0"/>
              <a:t> M et al. Genome Biology, 2017.</a:t>
            </a:r>
          </a:p>
          <a:p>
            <a:pPr marL="0" indent="0"/>
            <a:r>
              <a:rPr lang="en-US" altLang="en-US" sz="3200" dirty="0"/>
              <a:t>4. </a:t>
            </a:r>
            <a:r>
              <a:rPr lang="en-US" altLang="en-US" sz="3200" dirty="0" err="1"/>
              <a:t>Benjamini</a:t>
            </a:r>
            <a:r>
              <a:rPr lang="en-US" altLang="en-US" sz="3200" dirty="0"/>
              <a:t> Y et al. JRSSB, 1995.</a:t>
            </a:r>
          </a:p>
          <a:p>
            <a:pPr marL="0" indent="0"/>
            <a:r>
              <a:rPr lang="en-US" altLang="en-US" sz="3200" dirty="0"/>
              <a:t>5. Sikdar S et al. </a:t>
            </a:r>
            <a:r>
              <a:rPr lang="en-US" altLang="en-US" sz="3200"/>
              <a:t>PloS</a:t>
            </a:r>
            <a:r>
              <a:rPr lang="en-US" altLang="en-US" sz="3200" dirty="0"/>
              <a:t> one, 2017.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32784556-DAF2-4413-B8C8-96AB77CEA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74600" y="13996590"/>
            <a:ext cx="800100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REFERENCES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E1473F8-8CDE-4CA8-ACAF-B643B995C8AD}"/>
              </a:ext>
            </a:extLst>
          </p:cNvPr>
          <p:cNvCxnSpPr>
            <a:cxnSpLocks/>
          </p:cNvCxnSpPr>
          <p:nvPr/>
        </p:nvCxnSpPr>
        <p:spPr>
          <a:xfrm>
            <a:off x="25984200" y="14966086"/>
            <a:ext cx="6934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19">
            <a:extLst>
              <a:ext uri="{FF2B5EF4-FFF2-40B4-BE49-F238E27FC236}">
                <a16:creationId xmlns:a16="http://schemas.microsoft.com/office/drawing/2014/main" id="{DB65E186-0BC5-4DFA-BA29-323ADEAA8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22725" y="2799383"/>
            <a:ext cx="800100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FF0000"/>
                </a:solidFill>
              </a:rPr>
              <a:t>RESULTS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F1B7885-6318-4B4E-A233-C35E12F760D4}"/>
              </a:ext>
            </a:extLst>
          </p:cNvPr>
          <p:cNvCxnSpPr>
            <a:cxnSpLocks/>
          </p:cNvCxnSpPr>
          <p:nvPr/>
        </p:nvCxnSpPr>
        <p:spPr>
          <a:xfrm>
            <a:off x="25807735" y="3693360"/>
            <a:ext cx="6934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79CA5EDA-C3AC-4281-938B-246ADD1CCD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22274" y="5077230"/>
            <a:ext cx="6919660" cy="7631027"/>
          </a:xfrm>
          <a:prstGeom prst="rect">
            <a:avLst/>
          </a:prstGeom>
        </p:spPr>
      </p:pic>
      <p:sp>
        <p:nvSpPr>
          <p:cNvPr id="24" name="TextBox 29">
            <a:extLst>
              <a:ext uri="{FF2B5EF4-FFF2-40B4-BE49-F238E27FC236}">
                <a16:creationId xmlns:a16="http://schemas.microsoft.com/office/drawing/2014/main" id="{AC4A9754-1E74-475C-B074-F2396040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6682" y="12483796"/>
            <a:ext cx="77242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Proposed method has better performance in presence of hidden confounder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555</Words>
  <Application>Microsoft Office PowerPoint</Application>
  <PresentationFormat>Custom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Sikdar, Sinjini</cp:lastModifiedBy>
  <cp:revision>57</cp:revision>
  <dcterms:created xsi:type="dcterms:W3CDTF">2012-03-30T21:25:52Z</dcterms:created>
  <dcterms:modified xsi:type="dcterms:W3CDTF">2020-09-13T05:59:59Z</dcterms:modified>
</cp:coreProperties>
</file>