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68" r:id="rId1"/>
  </p:sld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C0FD"/>
    <a:srgbClr val="45ABD8"/>
    <a:srgbClr val="6A649E"/>
    <a:srgbClr val="6355FF"/>
    <a:srgbClr val="9DB6FF"/>
    <a:srgbClr val="54D1FF"/>
    <a:srgbClr val="6988FF"/>
    <a:srgbClr val="679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86"/>
    <p:restoredTop sz="94673"/>
  </p:normalViewPr>
  <p:slideViewPr>
    <p:cSldViewPr snapToGrid="0" snapToObjects="1">
      <p:cViewPr>
        <p:scale>
          <a:sx n="33" d="100"/>
          <a:sy n="33" d="100"/>
        </p:scale>
        <p:origin x="50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90752" y="11456371"/>
            <a:ext cx="33309696" cy="7900416"/>
          </a:xfrm>
          <a:solidFill>
            <a:srgbClr val="FFFFFF"/>
          </a:solidFill>
          <a:ln w="38100">
            <a:solidFill>
              <a:srgbClr val="404040"/>
            </a:solidFill>
          </a:ln>
        </p:spPr>
        <p:txBody>
          <a:bodyPr lIns="274320" rIns="274320" anchor="ctr" anchorCtr="1">
            <a:normAutofit/>
          </a:bodyPr>
          <a:lstStyle>
            <a:lvl1pPr algn="ctr">
              <a:defRPr sz="16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9702703" y="20892211"/>
            <a:ext cx="24485803" cy="5951491"/>
          </a:xfrm>
          <a:noFill/>
        </p:spPr>
        <p:txBody>
          <a:bodyPr>
            <a:normAutofit/>
          </a:bodyPr>
          <a:lstStyle>
            <a:lvl1pPr marL="0" indent="0" algn="ctr">
              <a:buNone/>
              <a:defRPr sz="9120">
                <a:solidFill>
                  <a:schemeClr val="tx1">
                    <a:lumMod val="75000"/>
                    <a:lumOff val="25000"/>
                  </a:schemeClr>
                </a:solidFill>
              </a:defRPr>
            </a:lvl1pPr>
            <a:lvl2pPr marL="2194560" indent="0" algn="ctr">
              <a:buNone/>
              <a:defRPr sz="912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FA6E8B59-5E85-6A43-B107-37156F942603}" type="datetimeFigureOut">
              <a:rPr lang="en-US" smtClean="0"/>
              <a:t>9/9/20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363209430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6E8B59-5E85-6A43-B107-37156F942603}" type="datetimeFigureOut">
              <a:rPr lang="en-US" smtClean="0"/>
              <a:t>9/9/20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797999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10835" y="11456371"/>
            <a:ext cx="33313421" cy="7900416"/>
          </a:xfrm>
          <a:solidFill>
            <a:srgbClr val="FFFFFF"/>
          </a:solidFill>
          <a:ln w="38100">
            <a:solidFill>
              <a:srgbClr val="404040"/>
            </a:solidFill>
          </a:ln>
        </p:spPr>
        <p:txBody>
          <a:bodyPr lIns="274320" rIns="274320" anchor="ctr" anchorCtr="1">
            <a:normAutofit/>
          </a:bodyPr>
          <a:lstStyle>
            <a:lvl1pPr>
              <a:defRPr sz="16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02703" y="20891832"/>
            <a:ext cx="24485803" cy="6072394"/>
          </a:xfrm>
        </p:spPr>
        <p:txBody>
          <a:bodyPr anchor="t" anchorCtr="1">
            <a:normAutofit/>
          </a:bodyPr>
          <a:lstStyle>
            <a:lvl1pPr marL="0" indent="0">
              <a:buNone/>
              <a:defRPr sz="9120">
                <a:solidFill>
                  <a:schemeClr val="tx1"/>
                </a:solidFill>
              </a:defRPr>
            </a:lvl1pPr>
            <a:lvl2pPr marL="2194560" indent="0">
              <a:buNone/>
              <a:defRPr sz="912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FA6E8B59-5E85-6A43-B107-37156F942603}" type="datetimeFigureOut">
              <a:rPr lang="en-US" smtClean="0"/>
              <a:t>9/9/20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26848358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290750" y="12662611"/>
            <a:ext cx="15782510" cy="14889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817938" y="12662611"/>
            <a:ext cx="15794477" cy="14889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A6E8B59-5E85-6A43-B107-37156F942603}" type="datetimeFigureOut">
              <a:rPr lang="en-US" smtClean="0"/>
              <a:t>9/9/20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3535385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290747" y="11104485"/>
            <a:ext cx="15782515" cy="3379618"/>
          </a:xfrm>
        </p:spPr>
        <p:txBody>
          <a:bodyPr anchor="b" anchorCtr="1">
            <a:normAutofit/>
          </a:bodyPr>
          <a:lstStyle>
            <a:lvl1pPr marL="0" indent="0" algn="ctr">
              <a:buNone/>
              <a:defRPr sz="9120" b="0" cap="all" spc="480" baseline="0">
                <a:solidFill>
                  <a:schemeClr val="tx2"/>
                </a:solidFill>
              </a:defRPr>
            </a:lvl1pPr>
            <a:lvl2pPr marL="2194560" indent="0">
              <a:buNone/>
              <a:defRPr sz="912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5290747" y="15087600"/>
            <a:ext cx="15782515" cy="1246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22817938" y="15087600"/>
            <a:ext cx="15794477" cy="12464525"/>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22817938" y="11104485"/>
            <a:ext cx="15794477" cy="3379618"/>
          </a:xfrm>
        </p:spPr>
        <p:txBody>
          <a:bodyPr anchor="b" anchorCtr="1">
            <a:normAutofit/>
          </a:bodyPr>
          <a:lstStyle>
            <a:lvl1pPr marL="0" indent="0" algn="ctr">
              <a:buNone/>
              <a:defRPr sz="9120" b="0" cap="all" spc="480" baseline="0">
                <a:solidFill>
                  <a:schemeClr val="tx2"/>
                </a:solidFill>
              </a:defRPr>
            </a:lvl1pPr>
            <a:lvl2pPr marL="2194560" indent="0">
              <a:buNone/>
              <a:defRPr sz="912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7" name="Date Placeholder 6"/>
          <p:cNvSpPr>
            <a:spLocks noGrp="1"/>
          </p:cNvSpPr>
          <p:nvPr>
            <p:ph type="dt" sz="half" idx="10"/>
          </p:nvPr>
        </p:nvSpPr>
        <p:spPr/>
        <p:txBody>
          <a:bodyPr/>
          <a:lstStyle/>
          <a:p>
            <a:fld id="{FA6E8B59-5E85-6A43-B107-37156F942603}" type="datetimeFigureOut">
              <a:rPr lang="en-US" smtClean="0"/>
              <a:t>9/9/20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2342B0-1362-A24C-BAC1-FA767FB98EBD}"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39041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6E8B59-5E85-6A43-B107-37156F942603}" type="datetimeFigureOut">
              <a:rPr lang="en-US" smtClean="0"/>
              <a:t>9/9/20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1123013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6E8B59-5E85-6A43-B107-37156F942603}" type="datetimeFigureOut">
              <a:rPr lang="en-US" smtClean="0"/>
              <a:t>9/9/20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803911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21945600" cy="3291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075375" y="10770381"/>
            <a:ext cx="15794851" cy="5479186"/>
          </a:xfrm>
          <a:solidFill>
            <a:srgbClr val="FFFFFF"/>
          </a:solidFill>
          <a:ln>
            <a:solidFill>
              <a:srgbClr val="404040"/>
            </a:solidFill>
          </a:ln>
        </p:spPr>
        <p:txBody>
          <a:bodyPr anchor="ctr" anchorCtr="1">
            <a:normAutofit/>
          </a:bodyPr>
          <a:lstStyle>
            <a:lvl1pPr>
              <a:defRPr sz="1008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24249888" y="3862426"/>
            <a:ext cx="17337024" cy="25193549"/>
          </a:xfrm>
        </p:spPr>
        <p:txBody>
          <a:bodyPr>
            <a:normAutofit/>
          </a:bodyPr>
          <a:lstStyle>
            <a:lvl1pPr>
              <a:defRPr sz="9120">
                <a:solidFill>
                  <a:schemeClr val="tx1"/>
                </a:solidFill>
              </a:defRPr>
            </a:lvl1pPr>
            <a:lvl2pPr>
              <a:defRPr sz="7680">
                <a:solidFill>
                  <a:schemeClr val="tx1"/>
                </a:solidFill>
              </a:defRPr>
            </a:lvl2pPr>
            <a:lvl3pPr>
              <a:defRPr sz="7680">
                <a:solidFill>
                  <a:schemeClr val="tx1"/>
                </a:solidFill>
              </a:defRPr>
            </a:lvl3pPr>
            <a:lvl4pPr>
              <a:defRPr sz="7680">
                <a:solidFill>
                  <a:schemeClr val="tx1"/>
                </a:solidFill>
              </a:defRPr>
            </a:lvl4pPr>
            <a:lvl5pPr>
              <a:defRPr sz="7680">
                <a:solidFill>
                  <a:schemeClr val="tx1"/>
                </a:solidFill>
              </a:defRPr>
            </a:lvl5pPr>
            <a:lvl6pPr>
              <a:defRPr sz="7680"/>
            </a:lvl6pPr>
            <a:lvl7pPr>
              <a:defRPr sz="7680"/>
            </a:lvl7pPr>
            <a:lvl8pPr>
              <a:defRPr sz="7680"/>
            </a:lvl8pPr>
            <a:lvl9pPr>
              <a:defRPr sz="76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142232" y="17039606"/>
            <a:ext cx="13661136" cy="10531373"/>
          </a:xfrm>
        </p:spPr>
        <p:txBody>
          <a:bodyPr anchor="t" anchorCtr="1">
            <a:normAutofit/>
          </a:bodyPr>
          <a:lstStyle>
            <a:lvl1pPr marL="0" indent="0" algn="ctr">
              <a:buNone/>
              <a:defRPr sz="7200">
                <a:solidFill>
                  <a:srgbClr val="FFFFFF"/>
                </a:solidFill>
              </a:defRPr>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9" name="Date Placeholder 8"/>
          <p:cNvSpPr>
            <a:spLocks noGrp="1"/>
          </p:cNvSpPr>
          <p:nvPr>
            <p:ph type="dt" sz="half" idx="10"/>
          </p:nvPr>
        </p:nvSpPr>
        <p:spPr/>
        <p:txBody>
          <a:bodyPr/>
          <a:lstStyle/>
          <a:p>
            <a:fld id="{FA6E8B59-5E85-6A43-B107-37156F942603}" type="datetimeFigureOut">
              <a:rPr lang="en-US" smtClean="0"/>
              <a:t>9/9/20</a:t>
            </a:fld>
            <a:endParaRPr lang="en-US"/>
          </a:p>
        </p:txBody>
      </p:sp>
      <p:sp>
        <p:nvSpPr>
          <p:cNvPr id="10" name="Footer Placeholder 9"/>
          <p:cNvSpPr>
            <a:spLocks noGrp="1"/>
          </p:cNvSpPr>
          <p:nvPr>
            <p:ph type="ftr" sz="quarter" idx="11"/>
          </p:nvPr>
        </p:nvSpPr>
        <p:spPr>
          <a:xfrm>
            <a:off x="3075375" y="29933798"/>
            <a:ext cx="18270710" cy="1536192"/>
          </a:xfrm>
        </p:spPr>
        <p:txBody>
          <a:bodyPr>
            <a:normAutofit/>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1153841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0" y="0"/>
            <a:ext cx="21945600" cy="3291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072384" y="10770374"/>
            <a:ext cx="15800832" cy="5486400"/>
          </a:xfrm>
          <a:solidFill>
            <a:srgbClr val="FFFFFF"/>
          </a:solidFill>
          <a:ln>
            <a:solidFill>
              <a:srgbClr val="262626"/>
            </a:solidFill>
          </a:ln>
        </p:spPr>
        <p:txBody>
          <a:bodyPr anchor="ctr" anchorCtr="1">
            <a:noAutofit/>
          </a:bodyPr>
          <a:lstStyle>
            <a:lvl1pPr>
              <a:defRPr sz="1008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1945603" y="0"/>
            <a:ext cx="21967550" cy="32918400"/>
          </a:xfrm>
          <a:solidFill>
            <a:schemeClr val="bg1"/>
          </a:solidFill>
        </p:spPr>
        <p:txBody>
          <a:bodyPr anchor="t"/>
          <a:lstStyle>
            <a:lvl1pPr marL="0" indent="0">
              <a:buNone/>
              <a:defRPr sz="15360">
                <a:solidFill>
                  <a:schemeClr val="tx1"/>
                </a:solidFill>
              </a:defRPr>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4142232" y="17039613"/>
            <a:ext cx="13661136" cy="10531378"/>
          </a:xfrm>
        </p:spPr>
        <p:txBody>
          <a:bodyPr anchor="t" anchorCtr="1">
            <a:normAutofit/>
          </a:bodyPr>
          <a:lstStyle>
            <a:lvl1pPr marL="0" indent="0" algn="ctr">
              <a:buNone/>
              <a:defRPr sz="7200">
                <a:solidFill>
                  <a:srgbClr val="FFFFFF"/>
                </a:solidFill>
              </a:defRPr>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A6E8B59-5E85-6A43-B107-37156F942603}" type="datetimeFigureOut">
              <a:rPr lang="en-US" smtClean="0"/>
              <a:t>9/9/20</a:t>
            </a:fld>
            <a:endParaRPr lang="en-US"/>
          </a:p>
        </p:txBody>
      </p:sp>
      <p:sp>
        <p:nvSpPr>
          <p:cNvPr id="9" name="Footer Placeholder 8"/>
          <p:cNvSpPr>
            <a:spLocks noGrp="1"/>
          </p:cNvSpPr>
          <p:nvPr>
            <p:ph type="ftr" sz="quarter" idx="11"/>
          </p:nvPr>
        </p:nvSpPr>
        <p:spPr>
          <a:xfrm>
            <a:off x="3072384" y="29933798"/>
            <a:ext cx="18258739" cy="1536192"/>
          </a:xfrm>
        </p:spPr>
        <p:txBody>
          <a:bodyPr>
            <a:normAutofit/>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280784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6E8B59-5E85-6A43-B107-37156F942603}"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440744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51203" y="4498848"/>
            <a:ext cx="5059037" cy="239207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09021" y="4498848"/>
            <a:ext cx="22637635" cy="239207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6E8B59-5E85-6A43-B107-37156F942603}"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342B0-1362-A24C-BAC1-FA767FB98EBD}" type="slidenum">
              <a:rPr lang="en-US" smtClean="0"/>
              <a:t>‹#›</a:t>
            </a:fld>
            <a:endParaRPr lang="en-US"/>
          </a:p>
        </p:txBody>
      </p:sp>
    </p:spTree>
    <p:extLst>
      <p:ext uri="{BB962C8B-B14F-4D97-AF65-F5344CB8AC3E}">
        <p14:creationId xmlns:p14="http://schemas.microsoft.com/office/powerpoint/2010/main" val="2493736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09018" y="4630522"/>
            <a:ext cx="28501224" cy="5705856"/>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709018" y="12662619"/>
            <a:ext cx="28501224" cy="148895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8698926" y="29946317"/>
            <a:ext cx="9913488" cy="1555046"/>
          </a:xfrm>
          <a:prstGeom prst="rect">
            <a:avLst/>
          </a:prstGeom>
        </p:spPr>
        <p:txBody>
          <a:bodyPr vert="horz" lIns="91440" tIns="45720" rIns="91440" bIns="45720" rtlCol="0" anchor="ctr"/>
          <a:lstStyle>
            <a:lvl1pPr algn="r">
              <a:defRPr sz="4800">
                <a:solidFill>
                  <a:schemeClr val="tx1">
                    <a:alpha val="70000"/>
                  </a:schemeClr>
                </a:solidFill>
              </a:defRPr>
            </a:lvl1pPr>
          </a:lstStyle>
          <a:p>
            <a:fld id="{FA6E8B59-5E85-6A43-B107-37156F942603}" type="datetimeFigureOut">
              <a:rPr lang="en-US" smtClean="0"/>
              <a:t>9/9/20</a:t>
            </a:fld>
            <a:endParaRPr lang="en-US"/>
          </a:p>
        </p:txBody>
      </p:sp>
      <p:sp>
        <p:nvSpPr>
          <p:cNvPr id="5" name="Footer Placeholder 4"/>
          <p:cNvSpPr>
            <a:spLocks noGrp="1"/>
          </p:cNvSpPr>
          <p:nvPr>
            <p:ph type="ftr" sz="quarter" idx="3"/>
          </p:nvPr>
        </p:nvSpPr>
        <p:spPr>
          <a:xfrm>
            <a:off x="5290747" y="29933798"/>
            <a:ext cx="21871987" cy="1536192"/>
          </a:xfrm>
          <a:prstGeom prst="rect">
            <a:avLst/>
          </a:prstGeom>
        </p:spPr>
        <p:txBody>
          <a:bodyPr vert="horz" lIns="91440" tIns="45720" rIns="91440" bIns="45720" rtlCol="0" anchor="ctr"/>
          <a:lstStyle>
            <a:lvl1pPr algn="l">
              <a:defRPr sz="480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39552538" y="29846016"/>
            <a:ext cx="1755648" cy="1755648"/>
          </a:xfrm>
          <a:prstGeom prst="ellipse">
            <a:avLst/>
          </a:prstGeom>
          <a:solidFill>
            <a:srgbClr val="1D1D1D">
              <a:alpha val="69804"/>
            </a:srgbClr>
          </a:solidFill>
        </p:spPr>
        <p:txBody>
          <a:bodyPr vert="horz" lIns="18288" tIns="45720" rIns="18288" bIns="45720" rtlCol="0" anchor="ctr">
            <a:noAutofit/>
          </a:bodyPr>
          <a:lstStyle>
            <a:lvl1pPr algn="ctr">
              <a:defRPr sz="5280" spc="0" baseline="0">
                <a:solidFill>
                  <a:srgbClr val="FFFFFF"/>
                </a:solidFill>
              </a:defRPr>
            </a:lvl1pPr>
          </a:lstStyle>
          <a:p>
            <a:fld id="{D42342B0-1362-A24C-BAC1-FA767FB98EBD}" type="slidenum">
              <a:rPr lang="en-US" smtClean="0"/>
              <a:t>‹#›</a:t>
            </a:fld>
            <a:endParaRPr lang="en-US"/>
          </a:p>
        </p:txBody>
      </p:sp>
    </p:spTree>
    <p:extLst>
      <p:ext uri="{BB962C8B-B14F-4D97-AF65-F5344CB8AC3E}">
        <p14:creationId xmlns:p14="http://schemas.microsoft.com/office/powerpoint/2010/main" val="991835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ctr" defTabSz="4389120" rtl="0" eaLnBrk="1" latinLnBrk="0" hangingPunct="1">
        <a:lnSpc>
          <a:spcPct val="90000"/>
        </a:lnSpc>
        <a:spcBef>
          <a:spcPct val="0"/>
        </a:spcBef>
        <a:buNone/>
        <a:defRPr sz="12480" kern="1200" cap="all" spc="960" baseline="0">
          <a:solidFill>
            <a:schemeClr val="tx1">
              <a:lumMod val="85000"/>
              <a:lumOff val="15000"/>
            </a:schemeClr>
          </a:solidFill>
          <a:latin typeface="+mj-lt"/>
          <a:ea typeface="+mj-ea"/>
          <a:cs typeface="+mj-cs"/>
        </a:defRPr>
      </a:lvl1pPr>
    </p:titleStyle>
    <p:bodyStyle>
      <a:lvl1pPr marL="1097280" indent="-1097280" algn="l" defTabSz="4389120" rtl="0" eaLnBrk="1" latinLnBrk="0" hangingPunct="1">
        <a:lnSpc>
          <a:spcPct val="100000"/>
        </a:lnSpc>
        <a:spcBef>
          <a:spcPts val="4800"/>
        </a:spcBef>
        <a:buClr>
          <a:schemeClr val="accent2"/>
        </a:buClr>
        <a:buFont typeface="Arial" panose="020B0604020202020204" pitchFamily="34" charset="0"/>
        <a:buChar char="•"/>
        <a:defRPr sz="8640" kern="1200">
          <a:solidFill>
            <a:schemeClr val="tx1">
              <a:lumMod val="85000"/>
              <a:lumOff val="15000"/>
            </a:schemeClr>
          </a:solidFill>
          <a:latin typeface="+mn-lt"/>
          <a:ea typeface="+mn-ea"/>
          <a:cs typeface="+mn-cs"/>
        </a:defRPr>
      </a:lvl1pPr>
      <a:lvl2pPr marL="219456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a:solidFill>
            <a:schemeClr val="tx1">
              <a:lumMod val="85000"/>
              <a:lumOff val="15000"/>
            </a:schemeClr>
          </a:solidFill>
          <a:latin typeface="+mn-lt"/>
          <a:ea typeface="+mn-ea"/>
          <a:cs typeface="+mn-cs"/>
        </a:defRPr>
      </a:lvl2pPr>
      <a:lvl3pPr marL="329184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a:solidFill>
            <a:schemeClr val="tx1">
              <a:lumMod val="85000"/>
              <a:lumOff val="15000"/>
            </a:schemeClr>
          </a:solidFill>
          <a:latin typeface="+mn-lt"/>
          <a:ea typeface="+mn-ea"/>
          <a:cs typeface="+mn-cs"/>
        </a:defRPr>
      </a:lvl3pPr>
      <a:lvl4pPr marL="438912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a:solidFill>
            <a:schemeClr val="tx1">
              <a:lumMod val="85000"/>
              <a:lumOff val="15000"/>
            </a:schemeClr>
          </a:solidFill>
          <a:latin typeface="+mn-lt"/>
          <a:ea typeface="+mn-ea"/>
          <a:cs typeface="+mn-cs"/>
        </a:defRPr>
      </a:lvl4pPr>
      <a:lvl5pPr marL="548640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a:solidFill>
            <a:schemeClr val="tx1">
              <a:lumMod val="85000"/>
              <a:lumOff val="15000"/>
            </a:schemeClr>
          </a:solidFill>
          <a:latin typeface="+mn-lt"/>
          <a:ea typeface="+mn-ea"/>
          <a:cs typeface="+mn-cs"/>
        </a:defRPr>
      </a:lvl5pPr>
      <a:lvl6pPr marL="630936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a:solidFill>
            <a:schemeClr val="tx1"/>
          </a:solidFill>
          <a:latin typeface="+mn-lt"/>
          <a:ea typeface="+mn-ea"/>
          <a:cs typeface="+mn-cs"/>
        </a:defRPr>
      </a:lvl6pPr>
      <a:lvl7pPr marL="713232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a:solidFill>
            <a:schemeClr val="tx1"/>
          </a:solidFill>
          <a:latin typeface="+mn-lt"/>
          <a:ea typeface="+mn-ea"/>
          <a:cs typeface="+mn-cs"/>
        </a:defRPr>
      </a:lvl7pPr>
      <a:lvl8pPr marL="795528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baseline="0">
          <a:solidFill>
            <a:schemeClr val="tx1"/>
          </a:solidFill>
          <a:latin typeface="+mn-lt"/>
          <a:ea typeface="+mn-ea"/>
          <a:cs typeface="+mn-cs"/>
        </a:defRPr>
      </a:lvl8pPr>
      <a:lvl9pPr marL="8778240" indent="-1097280" algn="l" defTabSz="4389120" rtl="0" eaLnBrk="1" latinLnBrk="0" hangingPunct="1">
        <a:lnSpc>
          <a:spcPct val="100000"/>
        </a:lnSpc>
        <a:spcBef>
          <a:spcPts val="4800"/>
        </a:spcBef>
        <a:buClr>
          <a:schemeClr val="accent2"/>
        </a:buClr>
        <a:buFont typeface="Arial" panose="020B0604020202020204" pitchFamily="34" charset="0"/>
        <a:buChar char="•"/>
        <a:defRPr sz="7680" kern="1200" baseline="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A54401B-7AD1-E54C-8B3A-419F76340550}"/>
              </a:ext>
            </a:extLst>
          </p:cNvPr>
          <p:cNvSpPr txBox="1"/>
          <p:nvPr/>
        </p:nvSpPr>
        <p:spPr>
          <a:xfrm>
            <a:off x="535621" y="336884"/>
            <a:ext cx="42819958" cy="5550456"/>
          </a:xfrm>
          <a:prstGeom prst="roundRect">
            <a:avLst/>
          </a:prstGeom>
          <a:solidFill>
            <a:schemeClr val="tx1"/>
          </a:solidFill>
          <a:ln w="76200">
            <a:solidFill>
              <a:schemeClr val="accent2"/>
            </a:solidFill>
          </a:ln>
        </p:spPr>
        <p:txBody>
          <a:bodyPr wrap="square" rtlCol="0">
            <a:spAutoFit/>
          </a:bodyPr>
          <a:lstStyle/>
          <a:p>
            <a:pPr algn="ctr"/>
            <a:r>
              <a:rPr lang="en-US" sz="12500" dirty="0">
                <a:solidFill>
                  <a:schemeClr val="bg1"/>
                </a:solidFill>
              </a:rPr>
              <a:t>Updating the HLMdiag R Package</a:t>
            </a:r>
          </a:p>
          <a:p>
            <a:pPr algn="ctr"/>
            <a:r>
              <a:rPr lang="en-US" sz="6500" dirty="0">
                <a:solidFill>
                  <a:schemeClr val="bg1"/>
                </a:solidFill>
              </a:rPr>
              <a:t>Presenter: Jaylin Lowe </a:t>
            </a:r>
          </a:p>
          <a:p>
            <a:pPr algn="ctr"/>
            <a:r>
              <a:rPr lang="en-US" sz="6500" dirty="0">
                <a:solidFill>
                  <a:schemeClr val="bg1"/>
                </a:solidFill>
              </a:rPr>
              <a:t>Authors:  Adam Loy, Jaylin Lowe, and Jack Moran</a:t>
            </a:r>
          </a:p>
          <a:p>
            <a:pPr algn="ctr"/>
            <a:r>
              <a:rPr lang="en-US" sz="6500" dirty="0">
                <a:solidFill>
                  <a:schemeClr val="bg1"/>
                </a:solidFill>
              </a:rPr>
              <a:t>Carleton College</a:t>
            </a:r>
          </a:p>
        </p:txBody>
      </p:sp>
      <p:pic>
        <p:nvPicPr>
          <p:cNvPr id="9" name="Picture 8" descr="A close up of a sign&#10;&#10;Description automatically generated">
            <a:extLst>
              <a:ext uri="{FF2B5EF4-FFF2-40B4-BE49-F238E27FC236}">
                <a16:creationId xmlns:a16="http://schemas.microsoft.com/office/drawing/2014/main" id="{BF22DBB8-BE37-3948-BA26-57EA509AEB49}"/>
              </a:ext>
            </a:extLst>
          </p:cNvPr>
          <p:cNvPicPr>
            <a:picLocks noChangeAspect="1"/>
          </p:cNvPicPr>
          <p:nvPr/>
        </p:nvPicPr>
        <p:blipFill>
          <a:blip r:embed="rId2"/>
          <a:stretch>
            <a:fillRect/>
          </a:stretch>
        </p:blipFill>
        <p:spPr>
          <a:xfrm>
            <a:off x="37211517" y="724980"/>
            <a:ext cx="4233445" cy="4916593"/>
          </a:xfrm>
          <a:prstGeom prst="rect">
            <a:avLst/>
          </a:prstGeom>
        </p:spPr>
      </p:pic>
      <p:sp>
        <p:nvSpPr>
          <p:cNvPr id="10" name="TextBox 9">
            <a:extLst>
              <a:ext uri="{FF2B5EF4-FFF2-40B4-BE49-F238E27FC236}">
                <a16:creationId xmlns:a16="http://schemas.microsoft.com/office/drawing/2014/main" id="{9EE2ABAF-8DF8-2544-8869-A9B50808D271}"/>
              </a:ext>
            </a:extLst>
          </p:cNvPr>
          <p:cNvSpPr txBox="1"/>
          <p:nvPr/>
        </p:nvSpPr>
        <p:spPr>
          <a:xfrm>
            <a:off x="548117" y="6754330"/>
            <a:ext cx="13806237" cy="4869418"/>
          </a:xfrm>
          <a:prstGeom prst="roundRect">
            <a:avLst/>
          </a:prstGeom>
          <a:solidFill>
            <a:schemeClr val="tx1"/>
          </a:solidFill>
          <a:ln w="76200">
            <a:solidFill>
              <a:schemeClr val="accent2"/>
            </a:solidFill>
          </a:ln>
        </p:spPr>
        <p:txBody>
          <a:bodyPr wrap="square" rtlCol="0">
            <a:spAutoFit/>
          </a:bodyPr>
          <a:lstStyle/>
          <a:p>
            <a:endParaRPr lang="en-US" sz="4000" dirty="0">
              <a:solidFill>
                <a:schemeClr val="bg1"/>
              </a:solidFill>
            </a:endParaRPr>
          </a:p>
          <a:p>
            <a:r>
              <a:rPr lang="en-US" sz="4000" dirty="0">
                <a:solidFill>
                  <a:schemeClr val="bg1"/>
                </a:solidFill>
              </a:rPr>
              <a:t>Hierarchical linear mixed models (HLMs) are models fit to data with multiple levels (for example, students within schools). This type of data violates the independence assumption necessary for multiple regression. HLMs consist of both fixed effects and random effects and help account for the correlation of observations within the same group.  </a:t>
            </a:r>
          </a:p>
        </p:txBody>
      </p:sp>
      <p:sp>
        <p:nvSpPr>
          <p:cNvPr id="11" name="TextBox 10">
            <a:extLst>
              <a:ext uri="{FF2B5EF4-FFF2-40B4-BE49-F238E27FC236}">
                <a16:creationId xmlns:a16="http://schemas.microsoft.com/office/drawing/2014/main" id="{4F54C359-3316-294C-9A78-A9A61BC21033}"/>
              </a:ext>
            </a:extLst>
          </p:cNvPr>
          <p:cNvSpPr txBox="1"/>
          <p:nvPr/>
        </p:nvSpPr>
        <p:spPr>
          <a:xfrm>
            <a:off x="29734545" y="29694250"/>
            <a:ext cx="13806237" cy="2145268"/>
          </a:xfrm>
          <a:prstGeom prst="roundRect">
            <a:avLst/>
          </a:prstGeom>
          <a:solidFill>
            <a:schemeClr val="tx1"/>
          </a:solidFill>
          <a:ln w="76200">
            <a:solidFill>
              <a:schemeClr val="accent2"/>
            </a:solidFill>
          </a:ln>
        </p:spPr>
        <p:txBody>
          <a:bodyPr wrap="square" rtlCol="0">
            <a:spAutoFit/>
          </a:bodyPr>
          <a:lstStyle/>
          <a:p>
            <a:endParaRPr lang="en-US" sz="4000" dirty="0">
              <a:solidFill>
                <a:schemeClr val="bg1"/>
              </a:solidFill>
            </a:endParaRPr>
          </a:p>
          <a:p>
            <a:r>
              <a:rPr lang="en-US" sz="4000" dirty="0">
                <a:solidFill>
                  <a:schemeClr val="bg1"/>
                </a:solidFill>
              </a:rPr>
              <a:t>A full list of references can be found in the package vignettes, on the </a:t>
            </a:r>
            <a:r>
              <a:rPr lang="en-US" sz="4000" dirty="0">
                <a:solidFill>
                  <a:schemeClr val="bg1"/>
                </a:solidFill>
                <a:latin typeface="Courier" pitchFamily="2" charset="0"/>
              </a:rPr>
              <a:t>HLMdiag</a:t>
            </a:r>
            <a:r>
              <a:rPr lang="en-US" sz="4000" dirty="0">
                <a:solidFill>
                  <a:schemeClr val="bg1"/>
                </a:solidFill>
              </a:rPr>
              <a:t> website, or in Loy and Hoffman (2014). </a:t>
            </a:r>
          </a:p>
        </p:txBody>
      </p:sp>
      <p:sp>
        <p:nvSpPr>
          <p:cNvPr id="12" name="TextBox 11">
            <a:extLst>
              <a:ext uri="{FF2B5EF4-FFF2-40B4-BE49-F238E27FC236}">
                <a16:creationId xmlns:a16="http://schemas.microsoft.com/office/drawing/2014/main" id="{A11524E6-B8D1-954F-B50C-A19AB0FBD2F4}"/>
              </a:ext>
            </a:extLst>
          </p:cNvPr>
          <p:cNvSpPr txBox="1"/>
          <p:nvPr/>
        </p:nvSpPr>
        <p:spPr>
          <a:xfrm>
            <a:off x="636777" y="12635901"/>
            <a:ext cx="13427242" cy="13041868"/>
          </a:xfrm>
          <a:prstGeom prst="roundRect">
            <a:avLst/>
          </a:prstGeom>
          <a:solidFill>
            <a:schemeClr val="tx1"/>
          </a:solidFill>
          <a:ln w="76200">
            <a:solidFill>
              <a:schemeClr val="accent2"/>
            </a:solidFill>
          </a:ln>
        </p:spPr>
        <p:txBody>
          <a:bodyPr wrap="square" rtlCol="0">
            <a:spAutoFit/>
          </a:bodyPr>
          <a:lstStyle/>
          <a:p>
            <a:r>
              <a:rPr lang="en-US" sz="4000" dirty="0">
                <a:solidFill>
                  <a:schemeClr val="bg1"/>
                </a:solidFill>
              </a:rPr>
              <a:t>HLMdiag (standing for hierarchical linear model diagnostics), an R package originally developed in 2014, provides a unified framework to investigate diagnostics of hierarchical linear models. The functions in HLMdiag can be grouped into three distinct sections:</a:t>
            </a:r>
          </a:p>
          <a:p>
            <a:pPr marL="685800" indent="-685800">
              <a:buFont typeface="Arial" panose="020B0604020202020204" pitchFamily="34" charset="0"/>
              <a:buChar char="•"/>
            </a:pPr>
            <a:r>
              <a:rPr lang="en-US" sz="4000" dirty="0">
                <a:solidFill>
                  <a:schemeClr val="bg1"/>
                </a:solidFill>
              </a:rPr>
              <a:t>Residual Analysis</a:t>
            </a:r>
          </a:p>
          <a:p>
            <a:pPr marL="1143000" lvl="1" indent="-685800">
              <a:buFont typeface="Arial" panose="020B0604020202020204" pitchFamily="34" charset="0"/>
              <a:buChar char="•"/>
            </a:pPr>
            <a:r>
              <a:rPr lang="en-US" sz="4000" dirty="0">
                <a:solidFill>
                  <a:schemeClr val="bg1"/>
                </a:solidFill>
                <a:latin typeface="Courier" pitchFamily="2" charset="0"/>
              </a:rPr>
              <a:t>HLMdiag</a:t>
            </a:r>
            <a:r>
              <a:rPr lang="en-US" sz="4000" dirty="0">
                <a:solidFill>
                  <a:schemeClr val="bg1"/>
                </a:solidFill>
              </a:rPr>
              <a:t> contains functions which extract marginal, level-1, and higher-level residuals from a model using both Least Squares and Empirical Bayes methods of parameter estimation</a:t>
            </a:r>
          </a:p>
          <a:p>
            <a:pPr marL="685800" indent="-685800">
              <a:buFont typeface="Arial" panose="020B0604020202020204" pitchFamily="34" charset="0"/>
              <a:buChar char="•"/>
            </a:pPr>
            <a:r>
              <a:rPr lang="en-US" sz="4000" dirty="0">
                <a:solidFill>
                  <a:schemeClr val="bg1"/>
                </a:solidFill>
              </a:rPr>
              <a:t>Influence Analysis</a:t>
            </a:r>
          </a:p>
          <a:p>
            <a:pPr marL="1143000" lvl="1" indent="-685800">
              <a:buFont typeface="Arial" panose="020B0604020202020204" pitchFamily="34" charset="0"/>
              <a:buChar char="•"/>
            </a:pPr>
            <a:r>
              <a:rPr lang="en-US" sz="4000" dirty="0">
                <a:solidFill>
                  <a:schemeClr val="bg1"/>
                </a:solidFill>
                <a:latin typeface="Courier" pitchFamily="2" charset="0"/>
              </a:rPr>
              <a:t>HLMdiag</a:t>
            </a:r>
            <a:r>
              <a:rPr lang="en-US" sz="4000" dirty="0">
                <a:solidFill>
                  <a:schemeClr val="bg1"/>
                </a:solidFill>
              </a:rPr>
              <a:t> includes functions to calculate Cook’s distance, MDFFITS, covariance trace, covariance ratio, leverage, and relative variance change</a:t>
            </a:r>
          </a:p>
          <a:p>
            <a:pPr marL="685800" indent="-685800">
              <a:buFont typeface="Arial" panose="020B0604020202020204" pitchFamily="34" charset="0"/>
              <a:buChar char="•"/>
            </a:pPr>
            <a:r>
              <a:rPr lang="en-US" sz="4000" dirty="0">
                <a:solidFill>
                  <a:schemeClr val="bg1"/>
                </a:solidFill>
              </a:rPr>
              <a:t>Graphics</a:t>
            </a:r>
          </a:p>
          <a:p>
            <a:pPr marL="1143000" lvl="1" indent="-685800">
              <a:buFont typeface="Arial" panose="020B0604020202020204" pitchFamily="34" charset="0"/>
              <a:buChar char="•"/>
            </a:pPr>
            <a:r>
              <a:rPr lang="en-US" sz="4000" dirty="0">
                <a:solidFill>
                  <a:schemeClr val="bg1"/>
                </a:solidFill>
                <a:latin typeface="Courier" pitchFamily="2" charset="0"/>
              </a:rPr>
              <a:t>HLMdiag</a:t>
            </a:r>
            <a:r>
              <a:rPr lang="en-US" sz="4000" dirty="0">
                <a:solidFill>
                  <a:schemeClr val="bg1"/>
                </a:solidFill>
              </a:rPr>
              <a:t> also includes graphical functions aimed at making graphical assessment easier. These functions help create dotplots for influence diagnostics, and Q-Q plots for residual analysis.</a:t>
            </a:r>
          </a:p>
        </p:txBody>
      </p:sp>
      <p:sp>
        <p:nvSpPr>
          <p:cNvPr id="13" name="TextBox 12">
            <a:extLst>
              <a:ext uri="{FF2B5EF4-FFF2-40B4-BE49-F238E27FC236}">
                <a16:creationId xmlns:a16="http://schemas.microsoft.com/office/drawing/2014/main" id="{09FD369F-4CAA-2448-9F40-83A8A82BE118}"/>
              </a:ext>
            </a:extLst>
          </p:cNvPr>
          <p:cNvSpPr txBox="1"/>
          <p:nvPr/>
        </p:nvSpPr>
        <p:spPr>
          <a:xfrm>
            <a:off x="15105986" y="6707653"/>
            <a:ext cx="13806235" cy="25909548"/>
          </a:xfrm>
          <a:prstGeom prst="roundRect">
            <a:avLst/>
          </a:prstGeom>
          <a:solidFill>
            <a:schemeClr val="tx1"/>
          </a:solidFill>
          <a:ln w="76200">
            <a:solidFill>
              <a:schemeClr val="accent2"/>
            </a:solidFill>
          </a:ln>
        </p:spPr>
        <p:txBody>
          <a:bodyPr wrap="square" rtlCol="0">
            <a:spAutoFit/>
          </a:bodyPr>
          <a:lstStyle/>
          <a:p>
            <a:pPr marL="571500" indent="-571500">
              <a:buFont typeface="Arial" panose="020B0604020202020204" pitchFamily="34" charset="0"/>
              <a:buChar char="•"/>
            </a:pPr>
            <a:endParaRPr lang="en-US" sz="4000" dirty="0">
              <a:solidFill>
                <a:schemeClr val="bg1"/>
              </a:solidFill>
            </a:endParaRPr>
          </a:p>
          <a:p>
            <a:pPr marL="571500" indent="-571500">
              <a:buFont typeface="Arial" panose="020B0604020202020204" pitchFamily="34" charset="0"/>
              <a:buChar char="•"/>
            </a:pPr>
            <a:r>
              <a:rPr lang="en-US" sz="4000" dirty="0">
                <a:solidFill>
                  <a:schemeClr val="bg1"/>
                </a:solidFill>
              </a:rPr>
              <a:t>The functions </a:t>
            </a:r>
            <a:r>
              <a:rPr lang="en-US" sz="4000" dirty="0">
                <a:solidFill>
                  <a:schemeClr val="bg1"/>
                </a:solidFill>
                <a:latin typeface="Courier" pitchFamily="2" charset="0"/>
              </a:rPr>
              <a:t>hlm_resid(),</a:t>
            </a:r>
            <a:r>
              <a:rPr lang="en-US" sz="4000" dirty="0">
                <a:solidFill>
                  <a:schemeClr val="bg1"/>
                </a:solidFill>
              </a:rPr>
              <a:t> </a:t>
            </a:r>
            <a:r>
              <a:rPr lang="en-US" sz="4000" dirty="0">
                <a:solidFill>
                  <a:schemeClr val="bg1"/>
                </a:solidFill>
                <a:latin typeface="Courier" pitchFamily="2" charset="0"/>
              </a:rPr>
              <a:t>hlm_influence()</a:t>
            </a:r>
            <a:r>
              <a:rPr lang="en-US" sz="4000" dirty="0">
                <a:solidFill>
                  <a:schemeClr val="bg1"/>
                </a:solidFill>
              </a:rPr>
              <a:t>,</a:t>
            </a:r>
            <a:r>
              <a:rPr lang="en-US" sz="4000" dirty="0">
                <a:solidFill>
                  <a:schemeClr val="bg1"/>
                </a:solidFill>
                <a:latin typeface="Courier" pitchFamily="2" charset="0"/>
              </a:rPr>
              <a:t> hlm_augment()</a:t>
            </a:r>
            <a:r>
              <a:rPr lang="en-US" sz="4000" dirty="0">
                <a:solidFill>
                  <a:schemeClr val="bg1"/>
                </a:solidFill>
              </a:rPr>
              <a:t> have been added to HLMdiag. All three functions draw inspiration from the </a:t>
            </a:r>
            <a:r>
              <a:rPr lang="en-US" sz="4000" dirty="0">
                <a:solidFill>
                  <a:schemeClr val="bg1"/>
                </a:solidFill>
                <a:latin typeface="Courier" pitchFamily="2" charset="0"/>
              </a:rPr>
              <a:t>augment() </a:t>
            </a:r>
            <a:r>
              <a:rPr lang="en-US" sz="4000" dirty="0">
                <a:solidFill>
                  <a:schemeClr val="bg1"/>
                </a:solidFill>
              </a:rPr>
              <a:t>function in </a:t>
            </a:r>
            <a:r>
              <a:rPr lang="en-US" sz="4000" dirty="0">
                <a:solidFill>
                  <a:schemeClr val="bg1"/>
                </a:solidFill>
                <a:latin typeface="Courier" pitchFamily="2" charset="0"/>
              </a:rPr>
              <a:t>broom</a:t>
            </a:r>
            <a:r>
              <a:rPr lang="en-US" sz="4000" dirty="0">
                <a:solidFill>
                  <a:schemeClr val="bg1"/>
                </a:solidFill>
              </a:rPr>
              <a:t> and append diagnostics to the model frame.</a:t>
            </a:r>
          </a:p>
          <a:p>
            <a:pPr marL="571500" indent="-571500">
              <a:buFont typeface="Arial" panose="020B0604020202020204" pitchFamily="34" charset="0"/>
              <a:buChar char="•"/>
            </a:pPr>
            <a:r>
              <a:rPr lang="en-US" sz="4000" dirty="0">
                <a:solidFill>
                  <a:schemeClr val="bg1"/>
                </a:solidFill>
              </a:rPr>
              <a:t>The </a:t>
            </a:r>
            <a:r>
              <a:rPr lang="en-US" sz="4000" dirty="0">
                <a:solidFill>
                  <a:schemeClr val="bg1"/>
                </a:solidFill>
                <a:latin typeface="Courier" pitchFamily="2" charset="0"/>
              </a:rPr>
              <a:t>hlm_resid()</a:t>
            </a:r>
            <a:r>
              <a:rPr lang="en-US" sz="4000" dirty="0">
                <a:solidFill>
                  <a:schemeClr val="bg1"/>
                </a:solidFill>
              </a:rPr>
              <a:t> function returns a tibble with residuals and predicted values from the model calculated using both Least Squares and Empirical Bayes methods appended to the data.</a:t>
            </a:r>
          </a:p>
          <a:p>
            <a:pPr marL="1028700" lvl="1" indent="-571500">
              <a:buFont typeface="Arial" panose="020B0604020202020204" pitchFamily="34" charset="0"/>
              <a:buChar char="•"/>
            </a:pPr>
            <a:r>
              <a:rPr lang="en-US" sz="4000" dirty="0">
                <a:solidFill>
                  <a:schemeClr val="bg1"/>
                </a:solidFill>
              </a:rPr>
              <a:t>For higher-level residuals, detects and returns only the group-level variables in the output tibble.</a:t>
            </a:r>
          </a:p>
          <a:p>
            <a:pPr marL="1028700" lvl="1" indent="-571500">
              <a:buFont typeface="Arial" panose="020B0604020202020204" pitchFamily="34" charset="0"/>
              <a:buChar char="•"/>
            </a:pPr>
            <a:r>
              <a:rPr lang="en-US" sz="4000" dirty="0">
                <a:solidFill>
                  <a:schemeClr val="bg1"/>
                </a:solidFill>
              </a:rPr>
              <a:t>Improves the efficiency of calculating LS residuals.</a:t>
            </a:r>
          </a:p>
          <a:p>
            <a:pPr marL="571500" indent="-571500">
              <a:buFont typeface="Arial" panose="020B0604020202020204" pitchFamily="34" charset="0"/>
              <a:buChar char="•"/>
            </a:pPr>
            <a:r>
              <a:rPr lang="en-US" sz="4000" dirty="0">
                <a:solidFill>
                  <a:schemeClr val="bg1"/>
                </a:solidFill>
              </a:rPr>
              <a:t>The</a:t>
            </a:r>
            <a:r>
              <a:rPr lang="en-US" sz="4000" dirty="0">
                <a:solidFill>
                  <a:schemeClr val="bg1"/>
                </a:solidFill>
                <a:latin typeface="Courier"/>
              </a:rPr>
              <a:t> hlm_influence</a:t>
            </a:r>
            <a:r>
              <a:rPr lang="en-US" sz="4000" dirty="0">
                <a:solidFill>
                  <a:schemeClr val="bg1"/>
                </a:solidFill>
                <a:latin typeface="Courier" pitchFamily="2" charset="0"/>
              </a:rPr>
              <a:t>() </a:t>
            </a:r>
            <a:r>
              <a:rPr lang="en-US" sz="4000" dirty="0">
                <a:solidFill>
                  <a:schemeClr val="bg1"/>
                </a:solidFill>
              </a:rPr>
              <a:t>function returns a tibble with influence diagnostics (Cook’s distance, MDFFITS, covariance trace, covariance ratio, leverage and relative variance change) appended to the original data used to fit the model.  </a:t>
            </a:r>
          </a:p>
          <a:p>
            <a:pPr marL="1143000" lvl="1" indent="-685800">
              <a:buFont typeface="Arial" panose="020B0604020202020204" pitchFamily="34" charset="0"/>
              <a:buChar char="•"/>
            </a:pPr>
            <a:r>
              <a:rPr lang="en-US" sz="4000" dirty="0">
                <a:solidFill>
                  <a:schemeClr val="bg1"/>
                </a:solidFill>
              </a:rPr>
              <a:t>This can be used with </a:t>
            </a:r>
            <a:r>
              <a:rPr lang="en-US" sz="4000" dirty="0">
                <a:solidFill>
                  <a:schemeClr val="bg1"/>
                </a:solidFill>
                <a:latin typeface="Courier" pitchFamily="2" charset="0"/>
              </a:rPr>
              <a:t>dotplot_diag() </a:t>
            </a:r>
            <a:r>
              <a:rPr lang="en-US" sz="4000" dirty="0">
                <a:solidFill>
                  <a:schemeClr val="bg1"/>
                </a:solidFill>
              </a:rPr>
              <a:t>to easily create dotplots of different diagnostics.</a:t>
            </a:r>
          </a:p>
          <a:p>
            <a:pPr marL="685800" indent="-685800">
              <a:buFont typeface="Arial" panose="020B0604020202020204" pitchFamily="34" charset="0"/>
              <a:buChar char="•"/>
            </a:pPr>
            <a:r>
              <a:rPr lang="en-US" sz="4000" dirty="0">
                <a:solidFill>
                  <a:schemeClr val="bg1"/>
                </a:solidFill>
                <a:latin typeface="Gill Sans MT (Body)"/>
              </a:rPr>
              <a:t>Both </a:t>
            </a:r>
            <a:r>
              <a:rPr lang="en-US" sz="4000" dirty="0">
                <a:solidFill>
                  <a:schemeClr val="bg1"/>
                </a:solidFill>
                <a:latin typeface="Courier" pitchFamily="2" charset="0"/>
              </a:rPr>
              <a:t>hlm_resid()</a:t>
            </a:r>
            <a:r>
              <a:rPr lang="en-US" sz="4000" dirty="0">
                <a:solidFill>
                  <a:schemeClr val="bg1"/>
                </a:solidFill>
              </a:rPr>
              <a:t> </a:t>
            </a:r>
            <a:r>
              <a:rPr lang="en-US" sz="4000" dirty="0">
                <a:solidFill>
                  <a:schemeClr val="bg1"/>
                </a:solidFill>
                <a:latin typeface="Gill Sans MT (Body)"/>
              </a:rPr>
              <a:t>and</a:t>
            </a:r>
            <a:r>
              <a:rPr lang="en-US" sz="4000" dirty="0">
                <a:solidFill>
                  <a:schemeClr val="bg1"/>
                </a:solidFill>
                <a:latin typeface="Courier" pitchFamily="2" charset="0"/>
              </a:rPr>
              <a:t> hlm_influence()</a:t>
            </a:r>
            <a:r>
              <a:rPr lang="en-US" sz="4000" dirty="0">
                <a:solidFill>
                  <a:schemeClr val="bg1"/>
                </a:solidFill>
              </a:rPr>
              <a:t> can be used with </a:t>
            </a:r>
            <a:r>
              <a:rPr lang="en-US" sz="4000" dirty="0">
                <a:solidFill>
                  <a:schemeClr val="bg1"/>
                </a:solidFill>
                <a:latin typeface="Courier" pitchFamily="2" charset="0"/>
              </a:rPr>
              <a:t>arrange() </a:t>
            </a:r>
            <a:r>
              <a:rPr lang="en-US" sz="4000" dirty="0">
                <a:solidFill>
                  <a:schemeClr val="bg1"/>
                </a:solidFill>
              </a:rPr>
              <a:t>from the </a:t>
            </a:r>
            <a:r>
              <a:rPr lang="en-US" sz="4000" dirty="0">
                <a:solidFill>
                  <a:schemeClr val="bg1"/>
                </a:solidFill>
                <a:latin typeface="Courier" pitchFamily="2" charset="0"/>
              </a:rPr>
              <a:t>dplyr</a:t>
            </a:r>
            <a:r>
              <a:rPr lang="en-US" sz="4000" dirty="0">
                <a:solidFill>
                  <a:schemeClr val="bg1"/>
                </a:solidFill>
              </a:rPr>
              <a:t> package to inspect the values of other diagnostics of influential observations.</a:t>
            </a:r>
          </a:p>
          <a:p>
            <a:pPr marL="685800" indent="-685800">
              <a:buFont typeface="Arial" panose="020B0604020202020204" pitchFamily="34" charset="0"/>
              <a:buChar char="•"/>
            </a:pPr>
            <a:r>
              <a:rPr lang="en-US" sz="4000" dirty="0">
                <a:solidFill>
                  <a:schemeClr val="bg1"/>
                </a:solidFill>
              </a:rPr>
              <a:t>They also respect the </a:t>
            </a:r>
            <a:r>
              <a:rPr lang="en-US" sz="4000" dirty="0">
                <a:solidFill>
                  <a:schemeClr val="bg1"/>
                </a:solidFill>
                <a:latin typeface="Courier" pitchFamily="2" charset="0"/>
              </a:rPr>
              <a:t>na.action </a:t>
            </a:r>
            <a:r>
              <a:rPr lang="en-US" sz="4000" dirty="0">
                <a:solidFill>
                  <a:schemeClr val="bg1"/>
                </a:solidFill>
              </a:rPr>
              <a:t>argument from </a:t>
            </a:r>
            <a:r>
              <a:rPr lang="en-US" sz="4000" dirty="0">
                <a:solidFill>
                  <a:schemeClr val="bg1"/>
                </a:solidFill>
                <a:latin typeface="Courier" pitchFamily="2" charset="0"/>
              </a:rPr>
              <a:t>lme4</a:t>
            </a:r>
            <a:r>
              <a:rPr lang="en-US" sz="4000" dirty="0">
                <a:solidFill>
                  <a:schemeClr val="bg1"/>
                </a:solidFill>
              </a:rPr>
              <a:t> and </a:t>
            </a:r>
            <a:r>
              <a:rPr lang="en-US" sz="4000" dirty="0">
                <a:solidFill>
                  <a:schemeClr val="bg1"/>
                </a:solidFill>
                <a:latin typeface="Courier" pitchFamily="2" charset="0"/>
              </a:rPr>
              <a:t>nlme </a:t>
            </a:r>
            <a:r>
              <a:rPr lang="en-US" sz="4000" dirty="0">
                <a:solidFill>
                  <a:schemeClr val="bg1"/>
                </a:solidFill>
              </a:rPr>
              <a:t>and will delete rows with NAs or pad them with NAs accordingly.</a:t>
            </a:r>
            <a:endParaRPr lang="en-US" sz="4000" dirty="0">
              <a:solidFill>
                <a:schemeClr val="bg1"/>
              </a:solidFill>
              <a:latin typeface="Courier" pitchFamily="2" charset="0"/>
            </a:endParaRPr>
          </a:p>
          <a:p>
            <a:pPr marL="685800" indent="-685800">
              <a:buFont typeface="Arial" panose="020B0604020202020204" pitchFamily="34" charset="0"/>
              <a:buChar char="•"/>
            </a:pPr>
            <a:r>
              <a:rPr lang="en-US" sz="4000" dirty="0">
                <a:solidFill>
                  <a:schemeClr val="bg1"/>
                </a:solidFill>
              </a:rPr>
              <a:t>Residual and influence diagnostics are now available for </a:t>
            </a:r>
            <a:r>
              <a:rPr lang="en-US" sz="4000" dirty="0">
                <a:solidFill>
                  <a:schemeClr val="bg1"/>
                </a:solidFill>
                <a:latin typeface="Courier" pitchFamily="2" charset="0"/>
              </a:rPr>
              <a:t>lme</a:t>
            </a:r>
            <a:r>
              <a:rPr lang="en-US" sz="4000" dirty="0">
                <a:solidFill>
                  <a:schemeClr val="bg1"/>
                </a:solidFill>
              </a:rPr>
              <a:t> objects fit using the </a:t>
            </a:r>
            <a:r>
              <a:rPr lang="en-US" sz="4000" dirty="0">
                <a:solidFill>
                  <a:schemeClr val="bg1"/>
                </a:solidFill>
                <a:latin typeface="Courier" pitchFamily="2" charset="0"/>
              </a:rPr>
              <a:t>nlme</a:t>
            </a:r>
            <a:r>
              <a:rPr lang="en-US" sz="4000" dirty="0">
                <a:solidFill>
                  <a:schemeClr val="bg1"/>
                </a:solidFill>
              </a:rPr>
              <a:t> package.  Previously, residual diagnostics were not implemented in </a:t>
            </a:r>
            <a:r>
              <a:rPr lang="en-US" sz="4000" dirty="0">
                <a:solidFill>
                  <a:schemeClr val="bg1"/>
                </a:solidFill>
                <a:latin typeface="Courier" pitchFamily="2" charset="0"/>
              </a:rPr>
              <a:t>nlme</a:t>
            </a:r>
            <a:r>
              <a:rPr lang="en-US" sz="4000" dirty="0">
                <a:solidFill>
                  <a:schemeClr val="bg1"/>
                </a:solidFill>
              </a:rPr>
              <a:t> and only individual influence diagnostics functions using one step approximations were available for lme objects. In version 0.4.0, calculations of influence diagnostics using full refits of the model are available for lme objects through </a:t>
            </a:r>
            <a:r>
              <a:rPr lang="en-US" sz="4000" dirty="0">
                <a:solidFill>
                  <a:schemeClr val="bg1"/>
                </a:solidFill>
                <a:latin typeface="Courier" pitchFamily="2" charset="0"/>
              </a:rPr>
              <a:t>case_delete()</a:t>
            </a:r>
            <a:r>
              <a:rPr lang="en-US" sz="4000" dirty="0">
                <a:solidFill>
                  <a:schemeClr val="bg1"/>
                </a:solidFill>
              </a:rPr>
              <a:t> and </a:t>
            </a:r>
            <a:r>
              <a:rPr lang="en-US" sz="4000" dirty="0">
                <a:solidFill>
                  <a:schemeClr val="bg1"/>
                </a:solidFill>
                <a:latin typeface="Courier" pitchFamily="2" charset="0"/>
              </a:rPr>
              <a:t>hlm_influence().</a:t>
            </a:r>
          </a:p>
          <a:p>
            <a:pPr marL="685800" indent="-685800">
              <a:buFont typeface="Arial" panose="020B0604020202020204" pitchFamily="34" charset="0"/>
              <a:buChar char="•"/>
            </a:pPr>
            <a:r>
              <a:rPr lang="en-US" sz="4000" dirty="0">
                <a:solidFill>
                  <a:schemeClr val="bg1"/>
                </a:solidFill>
              </a:rPr>
              <a:t>The new </a:t>
            </a:r>
            <a:r>
              <a:rPr lang="en-US" sz="4000" dirty="0">
                <a:solidFill>
                  <a:schemeClr val="bg1"/>
                </a:solidFill>
                <a:latin typeface="Courier" pitchFamily="2" charset="0"/>
              </a:rPr>
              <a:t>hlm_augment()</a:t>
            </a:r>
            <a:r>
              <a:rPr lang="en-US" sz="4000" dirty="0">
                <a:solidFill>
                  <a:schemeClr val="bg1"/>
                </a:solidFill>
              </a:rPr>
              <a:t> function combines </a:t>
            </a:r>
            <a:r>
              <a:rPr lang="en-US" sz="4000" dirty="0">
                <a:solidFill>
                  <a:schemeClr val="bg1"/>
                </a:solidFill>
                <a:latin typeface="Courier" pitchFamily="2" charset="0"/>
              </a:rPr>
              <a:t>hlm_resid()</a:t>
            </a:r>
            <a:r>
              <a:rPr lang="en-US" sz="4000" dirty="0">
                <a:solidFill>
                  <a:schemeClr val="bg1"/>
                </a:solidFill>
              </a:rPr>
              <a:t>and </a:t>
            </a:r>
            <a:r>
              <a:rPr lang="en-US" sz="4000" dirty="0">
                <a:solidFill>
                  <a:schemeClr val="bg1"/>
                </a:solidFill>
                <a:latin typeface="Courier" pitchFamily="2" charset="0"/>
              </a:rPr>
              <a:t>hlm_influence()</a:t>
            </a:r>
            <a:r>
              <a:rPr lang="en-US" sz="4000" dirty="0">
                <a:solidFill>
                  <a:schemeClr val="bg1"/>
                </a:solidFill>
              </a:rPr>
              <a:t>to return influence diagnostics and residual values appended to the model frame.</a:t>
            </a:r>
          </a:p>
        </p:txBody>
      </p:sp>
      <p:sp>
        <p:nvSpPr>
          <p:cNvPr id="14" name="TextBox 13">
            <a:extLst>
              <a:ext uri="{FF2B5EF4-FFF2-40B4-BE49-F238E27FC236}">
                <a16:creationId xmlns:a16="http://schemas.microsoft.com/office/drawing/2014/main" id="{F88E4032-4D20-EE43-9C68-B50EC1D75C52}"/>
              </a:ext>
            </a:extLst>
          </p:cNvPr>
          <p:cNvSpPr txBox="1"/>
          <p:nvPr/>
        </p:nvSpPr>
        <p:spPr>
          <a:xfrm>
            <a:off x="29663853" y="6747731"/>
            <a:ext cx="13806235" cy="13688854"/>
          </a:xfrm>
          <a:prstGeom prst="roundRect">
            <a:avLst/>
          </a:prstGeom>
          <a:solidFill>
            <a:schemeClr val="tx1"/>
          </a:solidFill>
          <a:ln w="76200">
            <a:solidFill>
              <a:schemeClr val="accent2"/>
            </a:solidFill>
          </a:ln>
        </p:spPr>
        <p:txBody>
          <a:bodyPr wrap="square" rtlCol="0">
            <a:spAutoFit/>
          </a:bodyPr>
          <a:lstStyle/>
          <a:p>
            <a:pPr marL="685800" indent="-685800">
              <a:buFont typeface="Arial" panose="020B0604020202020204" pitchFamily="34" charset="0"/>
              <a:buChar char="•"/>
            </a:pPr>
            <a:endParaRPr lang="en-US" sz="3800" dirty="0">
              <a:solidFill>
                <a:schemeClr val="bg1"/>
              </a:solidFill>
            </a:endParaRPr>
          </a:p>
          <a:p>
            <a:pPr marL="685800" indent="-685800">
              <a:buFont typeface="Arial" panose="020B0604020202020204" pitchFamily="34" charset="0"/>
              <a:buChar char="•"/>
            </a:pPr>
            <a:r>
              <a:rPr lang="en-US" sz="4000" dirty="0">
                <a:solidFill>
                  <a:schemeClr val="bg1"/>
                </a:solidFill>
              </a:rPr>
              <a:t>Residual Analysis</a:t>
            </a:r>
          </a:p>
          <a:p>
            <a:pPr marL="1143000" lvl="1" indent="-685800">
              <a:buFont typeface="Arial" panose="020B0604020202020204" pitchFamily="34" charset="0"/>
              <a:buChar char="•"/>
            </a:pPr>
            <a:r>
              <a:rPr lang="en-US" sz="4000" dirty="0">
                <a:solidFill>
                  <a:schemeClr val="bg1"/>
                </a:solidFill>
              </a:rPr>
              <a:t>Implement deletion residuals</a:t>
            </a:r>
          </a:p>
          <a:p>
            <a:pPr marL="1143000" lvl="1" indent="-685800">
              <a:buFont typeface="Arial" panose="020B0604020202020204" pitchFamily="34" charset="0"/>
              <a:buChar char="•"/>
            </a:pPr>
            <a:r>
              <a:rPr lang="en-US" sz="4000" dirty="0">
                <a:solidFill>
                  <a:schemeClr val="bg1"/>
                </a:solidFill>
              </a:rPr>
              <a:t>Implement generalizations of least squares residuals to work with crossed models</a:t>
            </a:r>
          </a:p>
          <a:p>
            <a:pPr marL="1143000" lvl="1" indent="-685800">
              <a:buFont typeface="Arial" panose="020B0604020202020204" pitchFamily="34" charset="0"/>
              <a:buChar char="•"/>
            </a:pPr>
            <a:r>
              <a:rPr lang="en-US" sz="4000" dirty="0">
                <a:solidFill>
                  <a:schemeClr val="bg1"/>
                </a:solidFill>
              </a:rPr>
              <a:t>Implement a method to check if models are rank deficient at the group level</a:t>
            </a:r>
          </a:p>
          <a:p>
            <a:pPr marL="1143000" lvl="1" indent="-685800">
              <a:buFont typeface="Arial" panose="020B0604020202020204" pitchFamily="34" charset="0"/>
              <a:buChar char="•"/>
            </a:pPr>
            <a:r>
              <a:rPr lang="en-US" sz="4000" dirty="0">
                <a:solidFill>
                  <a:schemeClr val="bg1"/>
                </a:solidFill>
              </a:rPr>
              <a:t>Implement studentized residuals</a:t>
            </a:r>
          </a:p>
          <a:p>
            <a:pPr marL="685800" indent="-685800">
              <a:buFont typeface="Arial" panose="020B0604020202020204" pitchFamily="34" charset="0"/>
              <a:buChar char="•"/>
            </a:pPr>
            <a:r>
              <a:rPr lang="en-US" sz="4000" dirty="0">
                <a:solidFill>
                  <a:schemeClr val="bg1"/>
                </a:solidFill>
              </a:rPr>
              <a:t>Influence Analysis</a:t>
            </a:r>
          </a:p>
          <a:p>
            <a:pPr marL="1143000" lvl="1" indent="-685800">
              <a:buFont typeface="Arial" panose="020B0604020202020204" pitchFamily="34" charset="0"/>
              <a:buChar char="•"/>
            </a:pPr>
            <a:r>
              <a:rPr lang="en-US" sz="4000" dirty="0">
                <a:solidFill>
                  <a:schemeClr val="bg1"/>
                </a:solidFill>
              </a:rPr>
              <a:t>Implement a one step approximation to calculate relative variance change</a:t>
            </a:r>
          </a:p>
          <a:p>
            <a:pPr marL="1143000" lvl="1" indent="-685800">
              <a:buFont typeface="Arial" panose="020B0604020202020204" pitchFamily="34" charset="0"/>
              <a:buChar char="•"/>
            </a:pPr>
            <a:r>
              <a:rPr lang="en-US" sz="4000" dirty="0">
                <a:solidFill>
                  <a:schemeClr val="bg1"/>
                </a:solidFill>
              </a:rPr>
              <a:t>Implement methods to calculate leverage when multiple observations are deleted </a:t>
            </a:r>
          </a:p>
          <a:p>
            <a:pPr marL="685800" indent="-685800">
              <a:buFont typeface="Arial" panose="020B0604020202020204" pitchFamily="34" charset="0"/>
              <a:buChar char="•"/>
            </a:pPr>
            <a:r>
              <a:rPr lang="en-US" sz="4000" dirty="0">
                <a:solidFill>
                  <a:schemeClr val="bg1"/>
                </a:solidFill>
              </a:rPr>
              <a:t>General</a:t>
            </a:r>
          </a:p>
          <a:p>
            <a:pPr marL="1143000" lvl="1" indent="-685800">
              <a:buFont typeface="Arial" panose="020B0604020202020204" pitchFamily="34" charset="0"/>
              <a:buChar char="•"/>
            </a:pPr>
            <a:r>
              <a:rPr lang="en-US" sz="4000" dirty="0">
                <a:solidFill>
                  <a:schemeClr val="bg1"/>
                </a:solidFill>
              </a:rPr>
              <a:t>Implement a method to create a line-up protocol which uses visual inference to check residual and influence statistics</a:t>
            </a:r>
          </a:p>
          <a:p>
            <a:pPr marL="1143000" lvl="1" indent="-685800">
              <a:buFont typeface="Arial" panose="020B0604020202020204" pitchFamily="34" charset="0"/>
              <a:buChar char="•"/>
            </a:pPr>
            <a:r>
              <a:rPr lang="en-US" sz="4000" dirty="0">
                <a:solidFill>
                  <a:schemeClr val="bg1"/>
                </a:solidFill>
              </a:rPr>
              <a:t>Implement residual and influence procedures for other classes of models and models with crossed designs</a:t>
            </a:r>
          </a:p>
        </p:txBody>
      </p:sp>
      <p:sp>
        <p:nvSpPr>
          <p:cNvPr id="15" name="TextBox 14">
            <a:extLst>
              <a:ext uri="{FF2B5EF4-FFF2-40B4-BE49-F238E27FC236}">
                <a16:creationId xmlns:a16="http://schemas.microsoft.com/office/drawing/2014/main" id="{95756A7C-4265-864C-8060-F1E12B478382}"/>
              </a:ext>
            </a:extLst>
          </p:cNvPr>
          <p:cNvSpPr txBox="1"/>
          <p:nvPr/>
        </p:nvSpPr>
        <p:spPr>
          <a:xfrm>
            <a:off x="4390874" y="6232193"/>
            <a:ext cx="5737261" cy="1225868"/>
          </a:xfrm>
          <a:prstGeom prst="roundRect">
            <a:avLst/>
          </a:prstGeom>
          <a:solidFill>
            <a:schemeClr val="accent2">
              <a:lumMod val="20000"/>
              <a:lumOff val="80000"/>
            </a:schemeClr>
          </a:solidFill>
          <a:ln w="76200">
            <a:solidFill>
              <a:schemeClr val="accent2"/>
            </a:solidFill>
          </a:ln>
        </p:spPr>
        <p:txBody>
          <a:bodyPr wrap="square" rtlCol="0">
            <a:spAutoFit/>
          </a:bodyPr>
          <a:lstStyle/>
          <a:p>
            <a:pPr algn="ctr"/>
            <a:r>
              <a:rPr lang="en-US" sz="6600" dirty="0">
                <a:solidFill>
                  <a:schemeClr val="bg1"/>
                </a:solidFill>
              </a:rPr>
              <a:t>Background</a:t>
            </a:r>
          </a:p>
        </p:txBody>
      </p:sp>
      <p:sp>
        <p:nvSpPr>
          <p:cNvPr id="16" name="Rounded Rectangle 15">
            <a:extLst>
              <a:ext uri="{FF2B5EF4-FFF2-40B4-BE49-F238E27FC236}">
                <a16:creationId xmlns:a16="http://schemas.microsoft.com/office/drawing/2014/main" id="{4E59DCDA-907C-8844-B6BC-837CD66CF1D9}"/>
              </a:ext>
            </a:extLst>
          </p:cNvPr>
          <p:cNvSpPr/>
          <p:nvPr/>
        </p:nvSpPr>
        <p:spPr>
          <a:xfrm>
            <a:off x="3352139" y="12053982"/>
            <a:ext cx="7814729" cy="1225868"/>
          </a:xfrm>
          <a:prstGeom prst="roundRect">
            <a:avLst/>
          </a:prstGeom>
          <a:solidFill>
            <a:schemeClr val="accent2">
              <a:lumMod val="20000"/>
              <a:lumOff val="80000"/>
            </a:schemeClr>
          </a:solidFill>
          <a:ln w="76200">
            <a:solidFill>
              <a:schemeClr val="accent2"/>
            </a:solidFill>
          </a:ln>
        </p:spPr>
        <p:txBody>
          <a:bodyPr wrap="none">
            <a:spAutoFit/>
          </a:bodyPr>
          <a:lstStyle/>
          <a:p>
            <a:r>
              <a:rPr lang="en-US" sz="6600" dirty="0">
                <a:solidFill>
                  <a:schemeClr val="bg1"/>
                </a:solidFill>
              </a:rPr>
              <a:t>Overview of HLMdiag</a:t>
            </a:r>
          </a:p>
        </p:txBody>
      </p:sp>
      <p:sp>
        <p:nvSpPr>
          <p:cNvPr id="17" name="Rounded Rectangle 16">
            <a:extLst>
              <a:ext uri="{FF2B5EF4-FFF2-40B4-BE49-F238E27FC236}">
                <a16:creationId xmlns:a16="http://schemas.microsoft.com/office/drawing/2014/main" id="{0516392B-266E-1E4D-9A05-308902C47FE4}"/>
              </a:ext>
            </a:extLst>
          </p:cNvPr>
          <p:cNvSpPr/>
          <p:nvPr/>
        </p:nvSpPr>
        <p:spPr>
          <a:xfrm>
            <a:off x="18916801" y="6232193"/>
            <a:ext cx="6057597" cy="1225868"/>
          </a:xfrm>
          <a:prstGeom prst="roundRect">
            <a:avLst/>
          </a:prstGeom>
          <a:solidFill>
            <a:schemeClr val="accent2">
              <a:lumMod val="20000"/>
              <a:lumOff val="80000"/>
            </a:schemeClr>
          </a:solidFill>
          <a:ln w="76200">
            <a:solidFill>
              <a:schemeClr val="accent2"/>
            </a:solidFill>
          </a:ln>
        </p:spPr>
        <p:txBody>
          <a:bodyPr wrap="none">
            <a:spAutoFit/>
          </a:bodyPr>
          <a:lstStyle/>
          <a:p>
            <a:r>
              <a:rPr lang="en-US" sz="6600" dirty="0">
                <a:solidFill>
                  <a:schemeClr val="bg1"/>
                </a:solidFill>
              </a:rPr>
              <a:t>Package Updates</a:t>
            </a:r>
          </a:p>
        </p:txBody>
      </p:sp>
      <p:sp>
        <p:nvSpPr>
          <p:cNvPr id="18" name="Rounded Rectangle 17">
            <a:extLst>
              <a:ext uri="{FF2B5EF4-FFF2-40B4-BE49-F238E27FC236}">
                <a16:creationId xmlns:a16="http://schemas.microsoft.com/office/drawing/2014/main" id="{0DD38989-0803-DF4E-8680-17C1FDF077DD}"/>
              </a:ext>
            </a:extLst>
          </p:cNvPr>
          <p:cNvSpPr/>
          <p:nvPr/>
        </p:nvSpPr>
        <p:spPr>
          <a:xfrm>
            <a:off x="32954688" y="6213123"/>
            <a:ext cx="7365950" cy="1225868"/>
          </a:xfrm>
          <a:prstGeom prst="roundRect">
            <a:avLst/>
          </a:prstGeom>
          <a:solidFill>
            <a:schemeClr val="accent2">
              <a:lumMod val="20000"/>
              <a:lumOff val="80000"/>
            </a:schemeClr>
          </a:solidFill>
          <a:ln w="76200">
            <a:solidFill>
              <a:schemeClr val="accent2"/>
            </a:solidFill>
          </a:ln>
        </p:spPr>
        <p:txBody>
          <a:bodyPr wrap="none">
            <a:spAutoFit/>
          </a:bodyPr>
          <a:lstStyle/>
          <a:p>
            <a:r>
              <a:rPr lang="en-US" sz="6600" dirty="0">
                <a:solidFill>
                  <a:schemeClr val="bg1"/>
                </a:solidFill>
              </a:rPr>
              <a:t>Future Development</a:t>
            </a:r>
          </a:p>
        </p:txBody>
      </p:sp>
      <p:sp>
        <p:nvSpPr>
          <p:cNvPr id="20" name="Rounded Rectangle 19">
            <a:extLst>
              <a:ext uri="{FF2B5EF4-FFF2-40B4-BE49-F238E27FC236}">
                <a16:creationId xmlns:a16="http://schemas.microsoft.com/office/drawing/2014/main" id="{29904AE8-80EF-D54C-A9A9-4B0B0E43CFA8}"/>
              </a:ext>
            </a:extLst>
          </p:cNvPr>
          <p:cNvSpPr/>
          <p:nvPr/>
        </p:nvSpPr>
        <p:spPr>
          <a:xfrm>
            <a:off x="34188006" y="28736216"/>
            <a:ext cx="4073437" cy="1225868"/>
          </a:xfrm>
          <a:prstGeom prst="roundRect">
            <a:avLst/>
          </a:prstGeom>
          <a:solidFill>
            <a:schemeClr val="accent2">
              <a:lumMod val="20000"/>
              <a:lumOff val="80000"/>
            </a:schemeClr>
          </a:solidFill>
          <a:ln w="76200">
            <a:solidFill>
              <a:schemeClr val="accent2"/>
            </a:solidFill>
          </a:ln>
        </p:spPr>
        <p:txBody>
          <a:bodyPr wrap="none">
            <a:spAutoFit/>
          </a:bodyPr>
          <a:lstStyle/>
          <a:p>
            <a:r>
              <a:rPr lang="en-US" sz="6600" dirty="0">
                <a:solidFill>
                  <a:schemeClr val="bg1"/>
                </a:solidFill>
              </a:rPr>
              <a:t>References</a:t>
            </a:r>
          </a:p>
        </p:txBody>
      </p:sp>
      <p:sp>
        <p:nvSpPr>
          <p:cNvPr id="23" name="TextBox 22">
            <a:extLst>
              <a:ext uri="{FF2B5EF4-FFF2-40B4-BE49-F238E27FC236}">
                <a16:creationId xmlns:a16="http://schemas.microsoft.com/office/drawing/2014/main" id="{EE3B21EE-7B49-D742-9541-3CA68F47CD7C}"/>
              </a:ext>
            </a:extLst>
          </p:cNvPr>
          <p:cNvSpPr txBox="1"/>
          <p:nvPr/>
        </p:nvSpPr>
        <p:spPr>
          <a:xfrm>
            <a:off x="29663852" y="22123443"/>
            <a:ext cx="13806235" cy="5720715"/>
          </a:xfrm>
          <a:prstGeom prst="roundRect">
            <a:avLst/>
          </a:prstGeom>
          <a:solidFill>
            <a:schemeClr val="tx1"/>
          </a:solidFill>
          <a:ln w="76200">
            <a:solidFill>
              <a:schemeClr val="accent2"/>
            </a:solidFill>
          </a:ln>
        </p:spPr>
        <p:txBody>
          <a:bodyPr wrap="square" rtlCol="0">
            <a:spAutoFit/>
          </a:bodyPr>
          <a:lstStyle/>
          <a:p>
            <a:endParaRPr lang="en-US" sz="5000" dirty="0">
              <a:solidFill>
                <a:schemeClr val="bg1"/>
              </a:solidFill>
            </a:endParaRPr>
          </a:p>
          <a:p>
            <a:pPr marL="685800" indent="-685800">
              <a:buFont typeface="Arial" panose="020B0604020202020204" pitchFamily="34" charset="0"/>
              <a:buChar char="•"/>
            </a:pPr>
            <a:r>
              <a:rPr lang="en-US" sz="4000" dirty="0">
                <a:solidFill>
                  <a:schemeClr val="bg1"/>
                </a:solidFill>
              </a:rPr>
              <a:t>I would like to thank Adam Loy for giving us the opportunity to work with him this summer. He stuck an amazing balance between letting us work independently and being there when we had questions and cared genuinely about us and our understanding.</a:t>
            </a:r>
          </a:p>
          <a:p>
            <a:pPr marL="685800" indent="-685800">
              <a:buFont typeface="Arial" panose="020B0604020202020204" pitchFamily="34" charset="0"/>
              <a:buChar char="•"/>
            </a:pPr>
            <a:r>
              <a:rPr lang="en-US" sz="4000" dirty="0">
                <a:solidFill>
                  <a:schemeClr val="bg1"/>
                </a:solidFill>
              </a:rPr>
              <a:t>I would like to thank Carleton for providing funding, and for hiring Adam Loy.</a:t>
            </a:r>
          </a:p>
        </p:txBody>
      </p:sp>
      <p:sp>
        <p:nvSpPr>
          <p:cNvPr id="25" name="Rounded Rectangle 24">
            <a:extLst>
              <a:ext uri="{FF2B5EF4-FFF2-40B4-BE49-F238E27FC236}">
                <a16:creationId xmlns:a16="http://schemas.microsoft.com/office/drawing/2014/main" id="{340DF551-ADA3-B44A-A36A-344AAB66DCAC}"/>
              </a:ext>
            </a:extLst>
          </p:cNvPr>
          <p:cNvSpPr/>
          <p:nvPr/>
        </p:nvSpPr>
        <p:spPr>
          <a:xfrm>
            <a:off x="32851339" y="21510509"/>
            <a:ext cx="6959640" cy="1225868"/>
          </a:xfrm>
          <a:prstGeom prst="roundRect">
            <a:avLst/>
          </a:prstGeom>
          <a:solidFill>
            <a:schemeClr val="accent2">
              <a:lumMod val="20000"/>
              <a:lumOff val="80000"/>
            </a:schemeClr>
          </a:solidFill>
          <a:ln w="76200">
            <a:solidFill>
              <a:schemeClr val="accent2"/>
            </a:solidFill>
          </a:ln>
        </p:spPr>
        <p:txBody>
          <a:bodyPr wrap="none">
            <a:spAutoFit/>
          </a:bodyPr>
          <a:lstStyle/>
          <a:p>
            <a:r>
              <a:rPr lang="en-US" sz="6600" dirty="0">
                <a:solidFill>
                  <a:schemeClr val="bg1"/>
                </a:solidFill>
              </a:rPr>
              <a:t>Acknowledgements</a:t>
            </a:r>
          </a:p>
        </p:txBody>
      </p:sp>
      <p:sp>
        <p:nvSpPr>
          <p:cNvPr id="26" name="TextBox 25">
            <a:extLst>
              <a:ext uri="{FF2B5EF4-FFF2-40B4-BE49-F238E27FC236}">
                <a16:creationId xmlns:a16="http://schemas.microsoft.com/office/drawing/2014/main" id="{45E35B52-E32D-AB4C-828D-E3693F379A00}"/>
              </a:ext>
            </a:extLst>
          </p:cNvPr>
          <p:cNvSpPr txBox="1"/>
          <p:nvPr/>
        </p:nvSpPr>
        <p:spPr>
          <a:xfrm>
            <a:off x="636777" y="26290936"/>
            <a:ext cx="13427242" cy="6197441"/>
          </a:xfrm>
          <a:prstGeom prst="roundRect">
            <a:avLst/>
          </a:prstGeom>
          <a:solidFill>
            <a:schemeClr val="tx1"/>
          </a:solidFill>
          <a:ln w="76200">
            <a:solidFill>
              <a:schemeClr val="accent2"/>
            </a:solidFill>
          </a:ln>
        </p:spPr>
        <p:txBody>
          <a:bodyPr wrap="square" rtlCol="0">
            <a:spAutoFit/>
          </a:bodyPr>
          <a:lstStyle/>
          <a:p>
            <a:pPr marL="571500" indent="-571500">
              <a:buFont typeface="Arial" panose="020B0604020202020204" pitchFamily="34" charset="0"/>
              <a:buChar char="•"/>
            </a:pPr>
            <a:endParaRPr lang="en-US" sz="3800" dirty="0">
              <a:solidFill>
                <a:schemeClr val="bg1"/>
              </a:solidFill>
            </a:endParaRPr>
          </a:p>
          <a:p>
            <a:pPr marL="571500" indent="-571500">
              <a:buFont typeface="Arial" panose="020B0604020202020204" pitchFamily="34" charset="0"/>
              <a:buChar char="•"/>
            </a:pPr>
            <a:r>
              <a:rPr lang="en-US" sz="4000" dirty="0">
                <a:solidFill>
                  <a:schemeClr val="bg1"/>
                </a:solidFill>
              </a:rPr>
              <a:t>Update the package to conform to the tidyverse.</a:t>
            </a:r>
          </a:p>
          <a:p>
            <a:pPr marL="571500" indent="-571500">
              <a:buFont typeface="Arial" panose="020B0604020202020204" pitchFamily="34" charset="0"/>
              <a:buChar char="•"/>
            </a:pPr>
            <a:r>
              <a:rPr lang="en-US" sz="4000" dirty="0">
                <a:solidFill>
                  <a:schemeClr val="bg1"/>
                </a:solidFill>
              </a:rPr>
              <a:t>Improve efficiency</a:t>
            </a:r>
          </a:p>
          <a:p>
            <a:pPr marL="571500" indent="-571500">
              <a:buFont typeface="Arial" panose="020B0604020202020204" pitchFamily="34" charset="0"/>
              <a:buChar char="•"/>
            </a:pPr>
            <a:r>
              <a:rPr lang="en-US" sz="4000" dirty="0">
                <a:solidFill>
                  <a:schemeClr val="bg1"/>
                </a:solidFill>
              </a:rPr>
              <a:t>Add additional functionality for </a:t>
            </a:r>
            <a:r>
              <a:rPr lang="en-US" sz="4000" dirty="0">
                <a:solidFill>
                  <a:schemeClr val="bg1"/>
                </a:solidFill>
                <a:latin typeface="Courier" pitchFamily="2" charset="0"/>
              </a:rPr>
              <a:t>lme</a:t>
            </a:r>
            <a:r>
              <a:rPr lang="en-US" sz="4000" dirty="0">
                <a:solidFill>
                  <a:schemeClr val="bg1"/>
                </a:solidFill>
              </a:rPr>
              <a:t> model objects from the </a:t>
            </a:r>
            <a:r>
              <a:rPr lang="en-US" sz="4000" dirty="0">
                <a:solidFill>
                  <a:schemeClr val="bg1"/>
                </a:solidFill>
                <a:latin typeface="Courier" pitchFamily="2" charset="0"/>
              </a:rPr>
              <a:t>nlme</a:t>
            </a:r>
            <a:r>
              <a:rPr lang="en-US" sz="4000" dirty="0">
                <a:solidFill>
                  <a:schemeClr val="bg1"/>
                </a:solidFill>
              </a:rPr>
              <a:t> package</a:t>
            </a:r>
          </a:p>
          <a:p>
            <a:pPr marL="571500" indent="-571500">
              <a:buFont typeface="Arial" panose="020B0604020202020204" pitchFamily="34" charset="0"/>
              <a:buChar char="•"/>
            </a:pPr>
            <a:r>
              <a:rPr lang="en-US" sz="4000" dirty="0">
                <a:solidFill>
                  <a:schemeClr val="bg1"/>
                </a:solidFill>
              </a:rPr>
              <a:t>Add unit testing</a:t>
            </a:r>
          </a:p>
          <a:p>
            <a:pPr marL="571500" indent="-571500">
              <a:buFont typeface="Arial" panose="020B0604020202020204" pitchFamily="34" charset="0"/>
              <a:buChar char="•"/>
            </a:pPr>
            <a:r>
              <a:rPr lang="en-US" sz="4000" dirty="0">
                <a:solidFill>
                  <a:schemeClr val="bg1"/>
                </a:solidFill>
              </a:rPr>
              <a:t>Write package vignettes to introduce new functions, explain changes, and explore the differences between </a:t>
            </a:r>
            <a:r>
              <a:rPr lang="en-US" sz="4000" dirty="0">
                <a:solidFill>
                  <a:schemeClr val="bg1"/>
                </a:solidFill>
                <a:latin typeface="Courier" pitchFamily="2" charset="0"/>
              </a:rPr>
              <a:t>HLMdiag</a:t>
            </a:r>
            <a:r>
              <a:rPr lang="en-US" sz="4000" dirty="0">
                <a:solidFill>
                  <a:schemeClr val="bg1"/>
                </a:solidFill>
              </a:rPr>
              <a:t> and other packages</a:t>
            </a:r>
          </a:p>
        </p:txBody>
      </p:sp>
      <p:sp>
        <p:nvSpPr>
          <p:cNvPr id="27" name="Rounded Rectangle 26">
            <a:extLst>
              <a:ext uri="{FF2B5EF4-FFF2-40B4-BE49-F238E27FC236}">
                <a16:creationId xmlns:a16="http://schemas.microsoft.com/office/drawing/2014/main" id="{5C9BF501-B2B9-9543-A17D-FA34408CB58D}"/>
              </a:ext>
            </a:extLst>
          </p:cNvPr>
          <p:cNvSpPr/>
          <p:nvPr/>
        </p:nvSpPr>
        <p:spPr>
          <a:xfrm>
            <a:off x="5884081" y="25882158"/>
            <a:ext cx="2253910" cy="1225868"/>
          </a:xfrm>
          <a:prstGeom prst="roundRect">
            <a:avLst/>
          </a:prstGeom>
          <a:solidFill>
            <a:schemeClr val="accent2">
              <a:lumMod val="20000"/>
              <a:lumOff val="80000"/>
            </a:schemeClr>
          </a:solidFill>
          <a:ln w="76200">
            <a:solidFill>
              <a:schemeClr val="accent2"/>
            </a:solidFill>
          </a:ln>
        </p:spPr>
        <p:txBody>
          <a:bodyPr wrap="none">
            <a:spAutoFit/>
          </a:bodyPr>
          <a:lstStyle/>
          <a:p>
            <a:r>
              <a:rPr lang="en-US" sz="6600" dirty="0">
                <a:solidFill>
                  <a:schemeClr val="bg1"/>
                </a:solidFill>
              </a:rPr>
              <a:t>Goals</a:t>
            </a:r>
          </a:p>
        </p:txBody>
      </p:sp>
      <p:pic>
        <p:nvPicPr>
          <p:cNvPr id="4" name="Picture 3" descr="A picture containing telephone&#10;&#10;Description automatically generated">
            <a:extLst>
              <a:ext uri="{FF2B5EF4-FFF2-40B4-BE49-F238E27FC236}">
                <a16:creationId xmlns:a16="http://schemas.microsoft.com/office/drawing/2014/main" id="{6F511980-4D61-4938-8C8D-63079C0D9335}"/>
              </a:ext>
            </a:extLst>
          </p:cNvPr>
          <p:cNvPicPr>
            <a:picLocks noChangeAspect="1"/>
          </p:cNvPicPr>
          <p:nvPr/>
        </p:nvPicPr>
        <p:blipFill>
          <a:blip r:embed="rId3"/>
          <a:stretch>
            <a:fillRect/>
          </a:stretch>
        </p:blipFill>
        <p:spPr>
          <a:xfrm>
            <a:off x="2589727" y="568802"/>
            <a:ext cx="5155796" cy="5155796"/>
          </a:xfrm>
          <a:prstGeom prst="rect">
            <a:avLst/>
          </a:prstGeom>
        </p:spPr>
      </p:pic>
    </p:spTree>
    <p:extLst>
      <p:ext uri="{BB962C8B-B14F-4D97-AF65-F5344CB8AC3E}">
        <p14:creationId xmlns:p14="http://schemas.microsoft.com/office/powerpoint/2010/main" val="202235262"/>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docProps/app.xml><?xml version="1.0" encoding="utf-8"?>
<Properties xmlns="http://schemas.openxmlformats.org/officeDocument/2006/extended-properties" xmlns:vt="http://schemas.openxmlformats.org/officeDocument/2006/docPropsVTypes">
  <Template>{8BF73721-0678-6C49-9361-36E6E153E163}tf10001120</Template>
  <TotalTime>1966</TotalTime>
  <Words>743</Words>
  <Application>Microsoft Macintosh PowerPoint</Application>
  <PresentationFormat>Custom</PresentationFormat>
  <Paragraphs>54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Courier</vt:lpstr>
      <vt:lpstr>Gill Sans MT</vt:lpstr>
      <vt:lpstr>Gill Sans MT (Body)</vt:lpstr>
      <vt:lpstr>Parcel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Lowe</dc:creator>
  <cp:lastModifiedBy>David Lowe</cp:lastModifiedBy>
  <cp:revision>50</cp:revision>
  <dcterms:created xsi:type="dcterms:W3CDTF">2020-08-19T20:27:18Z</dcterms:created>
  <dcterms:modified xsi:type="dcterms:W3CDTF">2020-09-09T14:49:38Z</dcterms:modified>
</cp:coreProperties>
</file>