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1"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h3HuhBjLR37Ue2aDiASHJ/sfyw6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 Dorit" initials="" lastIdx="3" clrIdx="0"/>
  <p:cmAuthor id="1" name="Hannah Snell"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D254578-E546-4586-948B-4793FA26771D}">
  <a:tblStyle styleId="{FD254578-E546-4586-948B-4793FA26771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p:restoredTop sz="94646"/>
  </p:normalViewPr>
  <p:slideViewPr>
    <p:cSldViewPr snapToGrid="0" snapToObjects="1">
      <p:cViewPr varScale="1">
        <p:scale>
          <a:sx n="91" d="100"/>
          <a:sy n="91" d="100"/>
        </p:scale>
        <p:origin x="192"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notesMaster" Target="notesMasters/notesMaster1.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2" Type="http://customschemas.google.com/relationships/presentationmetadata" Target="metadata"/><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23" Type="http://schemas.openxmlformats.org/officeDocument/2006/relationships/commentAuthors" Target="commentAuthors.xml"/><Relationship Id="rId24" Type="http://schemas.openxmlformats.org/officeDocument/2006/relationships/presProps" Target="presProps.xml"/><Relationship Id="rId10"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0-09-18T15:03:49.281" idx="1">
    <p:pos x="6000" y="0"/>
    <p:text>Map looks great!</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KRWR7SI"/>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0-09-18T15:05:08.557" idx="2">
    <p:pos x="6000" y="0"/>
    <p:text>Not sure I understand what is and is not boldface here...</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KRWR7SY"/>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20-09-17T19:50:01.750" idx="3">
    <p:pos x="6000" y="0"/>
    <p:text>all 4 of these photos are hilarious!!!!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KRZFRLc"/>
      </p:ext>
    </p:extLst>
  </p:cm>
  <p:cm authorId="1" dt="2020-09-17T19:50:01.750" idx="1">
    <p:pos x="6000" y="0"/>
    <p:text>lol great</p:text>
    <p:extLst>
      <p:ext uri="{C676402C-5697-4E1C-873F-D02D1690AC5C}">
        <p15:threadingInfo xmlns:p15="http://schemas.microsoft.com/office/powerpoint/2012/main" timeZoneBias="0">
          <p15:parentCm authorId="0" idx="3"/>
        </p15:threadingInfo>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KREeMts"/>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ms.gov/Research-Statistics-Data-and-Systems/Statistics-Trends-and-Reports/Medicare-Provider-Charge-Data/Part-D-Prescriber" TargetMode="External"/><Relationship Id="rId4" Type="http://schemas.openxmlformats.org/officeDocument/2006/relationships/hyperlink" Target="https://www2.census.gov/geo/pdfs/maps-data/maps/reference/us_regdiv.pdf"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US"/>
              <a:t>full names </a:t>
            </a:r>
            <a:endParaRPr/>
          </a:p>
          <a:p>
            <a:pPr marL="457200" lvl="0" indent="-298450" algn="l" rtl="0">
              <a:spcBef>
                <a:spcPts val="0"/>
              </a:spcBef>
              <a:spcAft>
                <a:spcPts val="0"/>
              </a:spcAft>
              <a:buSzPts val="1100"/>
              <a:buChar char="-"/>
            </a:pPr>
            <a:r>
              <a:rPr lang="en-US"/>
              <a:t>Rob last </a:t>
            </a:r>
            <a:endParaRPr/>
          </a:p>
        </p:txBody>
      </p:sp>
      <p:sp>
        <p:nvSpPr>
          <p:cNvPr id="131" name="Google Shape;131;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923527e7ac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923527e7a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Slide edits: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US" sz="1000">
                <a:solidFill>
                  <a:schemeClr val="dk1"/>
                </a:solidFill>
              </a:rPr>
              <a:t>growing public health threat &amp; individual healthcare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US" sz="1000">
                <a:solidFill>
                  <a:schemeClr val="dk1"/>
                </a:solidFill>
              </a:rPr>
              <a:t>we do not have treatments available for all of this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US" sz="1000">
                <a:solidFill>
                  <a:schemeClr val="dk1"/>
                </a:solidFill>
              </a:rPr>
              <a:t>minimal mechanism → more on population that we are looking at (introduce medicare population here instead)</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US" sz="1000">
                <a:solidFill>
                  <a:schemeClr val="dk1"/>
                </a:solidFill>
              </a:rPr>
              <a:t>Untreatable/extended treatments for infections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US" sz="1000">
                <a:solidFill>
                  <a:schemeClr val="dk1"/>
                </a:solidFill>
              </a:rPr>
              <a:t>hospital associated infections</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Mutations that provide resistance to antibiotic treatments will allow the growth of bacterial cells that are resistant to certain treatment, therefore making it dangerously ineffective.</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Where bacteria can take up DNA from their environment (bacterial transformation), bacteria can directly transfer DNA to one another (bacterial conjugation), and bacteria can receive genetic information from bacteriophages, or bacterial viruses (bacterial transduction)</a:t>
            </a:r>
            <a:endParaRPr sz="4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923527e7ac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923527e7ac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know that antibiotic resistance is driven by antibiotic use </a:t>
            </a:r>
            <a:endParaRPr/>
          </a:p>
          <a:p>
            <a:pPr marL="0" lvl="0" indent="0" algn="l" rtl="0">
              <a:spcBef>
                <a:spcPts val="0"/>
              </a:spcBef>
              <a:spcAft>
                <a:spcPts val="0"/>
              </a:spcAft>
              <a:buNone/>
            </a:pPr>
            <a:r>
              <a:rPr lang="en-US"/>
              <a:t>	we should  be able to establish this relationship → but we can’t </a:t>
            </a:r>
            <a:endParaRPr/>
          </a:p>
          <a:p>
            <a:pPr marL="0" lvl="0" indent="0" algn="l" rtl="0">
              <a:spcBef>
                <a:spcPts val="0"/>
              </a:spcBef>
              <a:spcAft>
                <a:spcPts val="0"/>
              </a:spcAft>
              <a:buNone/>
            </a:pPr>
            <a:r>
              <a:rPr lang="en-US"/>
              <a:t>	figure:extent of antibiotic use/resistance on country by country basis</a:t>
            </a:r>
            <a:endParaRPr/>
          </a:p>
          <a:p>
            <a:pPr marL="0" lvl="0" indent="0" algn="l" rtl="0">
              <a:spcBef>
                <a:spcPts val="0"/>
              </a:spcBef>
              <a:spcAft>
                <a:spcPts val="0"/>
              </a:spcAft>
              <a:buNone/>
            </a:pPr>
            <a:r>
              <a:rPr lang="en-US"/>
              <a:t>why  is it difficult to  show the relationship? → can’t capture metric or data availability </a:t>
            </a:r>
            <a:endParaRPr/>
          </a:p>
          <a:p>
            <a:pPr marL="0" lvl="0" indent="0" algn="l" rtl="0">
              <a:spcBef>
                <a:spcPts val="0"/>
              </a:spcBef>
              <a:spcAft>
                <a:spcPts val="0"/>
              </a:spcAft>
              <a:buNone/>
            </a:pPr>
            <a:r>
              <a:rPr lang="en-US"/>
              <a:t>May be inapproriate antibiotic prescribing as a result of COVID </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923527e7ac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923527e7ac_0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00"/>
              <a:t>Add screenshot of datasheet</a:t>
            </a:r>
            <a:endParaRPr sz="1000"/>
          </a:p>
          <a:p>
            <a:pPr marL="0" lvl="0" indent="0" algn="l" rtl="0">
              <a:spcBef>
                <a:spcPts val="0"/>
              </a:spcBef>
              <a:spcAft>
                <a:spcPts val="0"/>
              </a:spcAft>
              <a:buNone/>
            </a:pPr>
            <a:r>
              <a:rPr lang="en-US" sz="1000"/>
              <a:t>methods slide 2?</a:t>
            </a:r>
            <a:endParaRPr sz="1000"/>
          </a:p>
          <a:p>
            <a:pPr marL="0" lvl="0" indent="0" algn="l" rtl="0">
              <a:spcBef>
                <a:spcPts val="0"/>
              </a:spcBef>
              <a:spcAft>
                <a:spcPts val="0"/>
              </a:spcAft>
              <a:buNone/>
            </a:pPr>
            <a:r>
              <a:rPr lang="en-US" sz="1000"/>
              <a:t>flow chart instead?</a:t>
            </a:r>
            <a:endParaRPr sz="1000"/>
          </a:p>
          <a:p>
            <a:pPr marL="0" lvl="0" indent="0" algn="l" rtl="0">
              <a:spcBef>
                <a:spcPts val="0"/>
              </a:spcBef>
              <a:spcAft>
                <a:spcPts val="0"/>
              </a:spcAft>
              <a:buNone/>
            </a:pPr>
            <a:endParaRPr sz="100"/>
          </a:p>
          <a:p>
            <a:pPr marL="0" lvl="0" indent="0" algn="l" rtl="0">
              <a:spcBef>
                <a:spcPts val="0"/>
              </a:spcBef>
              <a:spcAft>
                <a:spcPts val="0"/>
              </a:spcAft>
              <a:buClr>
                <a:schemeClr val="dk1"/>
              </a:buClr>
              <a:buSzPts val="1100"/>
              <a:buFont typeface="Arial"/>
              <a:buNone/>
            </a:pPr>
            <a:r>
              <a:rPr lang="en-US" sz="700" b="1">
                <a:solidFill>
                  <a:srgbClr val="595959"/>
                </a:solidFill>
              </a:rPr>
              <a:t>Data Extraction and Cleaning:</a:t>
            </a:r>
            <a:endParaRPr sz="700">
              <a:solidFill>
                <a:srgbClr val="595959"/>
              </a:solidFill>
              <a:highlight>
                <a:srgbClr val="FFE599"/>
              </a:highlight>
            </a:endParaRPr>
          </a:p>
          <a:p>
            <a:pPr marL="457200" lvl="0" indent="-273050" algn="l" rtl="0">
              <a:spcBef>
                <a:spcPts val="0"/>
              </a:spcBef>
              <a:spcAft>
                <a:spcPts val="0"/>
              </a:spcAft>
              <a:buClr>
                <a:srgbClr val="595959"/>
              </a:buClr>
              <a:buSzPts val="700"/>
              <a:buChar char="-"/>
            </a:pPr>
            <a:r>
              <a:rPr lang="en-US" sz="700">
                <a:solidFill>
                  <a:srgbClr val="595959"/>
                </a:solidFill>
              </a:rPr>
              <a:t>Filter datasets specified for antibiotic generic drug names for all years </a:t>
            </a:r>
            <a:endParaRPr sz="700">
              <a:solidFill>
                <a:srgbClr val="595959"/>
              </a:solidFill>
            </a:endParaRPr>
          </a:p>
          <a:p>
            <a:pPr marL="914400" lvl="1" indent="-273050" algn="l" rtl="0">
              <a:spcBef>
                <a:spcPts val="0"/>
              </a:spcBef>
              <a:spcAft>
                <a:spcPts val="0"/>
              </a:spcAft>
              <a:buClr>
                <a:srgbClr val="595959"/>
              </a:buClr>
              <a:buSzPts val="700"/>
              <a:buChar char="-"/>
            </a:pPr>
            <a:r>
              <a:rPr lang="en-US" sz="700">
                <a:solidFill>
                  <a:srgbClr val="595959"/>
                </a:solidFill>
              </a:rPr>
              <a:t>Variables Included: Antibiotic Classes, US Census Geographical Divisions(10 Divisions including Undefined), Part D Enrollment, Total Claim Count, and Year</a:t>
            </a:r>
            <a:endParaRPr sz="700">
              <a:solidFill>
                <a:srgbClr val="595959"/>
              </a:solidFill>
            </a:endParaRPr>
          </a:p>
          <a:p>
            <a:pPr marL="457200" lvl="0" indent="-273050" algn="l" rtl="0">
              <a:spcBef>
                <a:spcPts val="0"/>
              </a:spcBef>
              <a:spcAft>
                <a:spcPts val="0"/>
              </a:spcAft>
              <a:buClr>
                <a:srgbClr val="595959"/>
              </a:buClr>
              <a:buSzPts val="700"/>
              <a:buChar char="-"/>
            </a:pPr>
            <a:r>
              <a:rPr lang="en-US" sz="700">
                <a:solidFill>
                  <a:srgbClr val="595959"/>
                </a:solidFill>
              </a:rPr>
              <a:t>Create a Per Capita calculation of number of prescriptions written based on Medicare beneficiary population per regional division</a:t>
            </a:r>
            <a:endParaRPr sz="700">
              <a:solidFill>
                <a:srgbClr val="595959"/>
              </a:solidFill>
            </a:endParaRPr>
          </a:p>
          <a:p>
            <a:pPr marL="457200" lvl="0" indent="-273050" algn="l" rtl="0">
              <a:spcBef>
                <a:spcPts val="0"/>
              </a:spcBef>
              <a:spcAft>
                <a:spcPts val="0"/>
              </a:spcAft>
              <a:buClr>
                <a:srgbClr val="595959"/>
              </a:buClr>
              <a:buSzPts val="700"/>
              <a:buChar char="-"/>
            </a:pPr>
            <a:r>
              <a:rPr lang="en-US" sz="700">
                <a:solidFill>
                  <a:srgbClr val="595959"/>
                </a:solidFill>
              </a:rPr>
              <a:t>Create an Antibiotic Class variable based on class reference guide made by researching unique drugs and their respective classes</a:t>
            </a:r>
            <a:endParaRPr sz="700">
              <a:solidFill>
                <a:srgbClr val="595959"/>
              </a:solidFill>
            </a:endParaRPr>
          </a:p>
          <a:p>
            <a:pPr marL="0" lvl="0" indent="0" algn="l" rtl="0">
              <a:spcBef>
                <a:spcPts val="0"/>
              </a:spcBef>
              <a:spcAft>
                <a:spcPts val="0"/>
              </a:spcAft>
              <a:buClr>
                <a:schemeClr val="dk1"/>
              </a:buClr>
              <a:buSzPts val="1100"/>
              <a:buFont typeface="Arial"/>
              <a:buNone/>
            </a:pPr>
            <a:endParaRPr sz="700" i="1">
              <a:solidFill>
                <a:srgbClr val="595959"/>
              </a:solidFill>
            </a:endParaRPr>
          </a:p>
          <a:p>
            <a:pPr marL="0" lvl="0" indent="0" algn="l" rtl="0">
              <a:spcBef>
                <a:spcPts val="0"/>
              </a:spcBef>
              <a:spcAft>
                <a:spcPts val="0"/>
              </a:spcAft>
              <a:buClr>
                <a:schemeClr val="dk1"/>
              </a:buClr>
              <a:buSzPts val="1100"/>
              <a:buFont typeface="Arial"/>
              <a:buNone/>
            </a:pPr>
            <a:r>
              <a:rPr lang="en-US" sz="700" b="1">
                <a:solidFill>
                  <a:srgbClr val="595959"/>
                </a:solidFill>
              </a:rPr>
              <a:t>Preliminary Analysis: </a:t>
            </a:r>
            <a:r>
              <a:rPr lang="en-US" sz="700">
                <a:solidFill>
                  <a:srgbClr val="666666"/>
                </a:solidFill>
                <a:highlight>
                  <a:srgbClr val="FFE599"/>
                </a:highlight>
              </a:rPr>
              <a:t>(clean this up)</a:t>
            </a:r>
            <a:endParaRPr sz="700">
              <a:solidFill>
                <a:srgbClr val="666666"/>
              </a:solidFill>
              <a:highlight>
                <a:srgbClr val="FFE599"/>
              </a:highlight>
            </a:endParaRPr>
          </a:p>
          <a:p>
            <a:pPr marL="457200" lvl="0" indent="-273050" algn="l" rtl="0">
              <a:spcBef>
                <a:spcPts val="0"/>
              </a:spcBef>
              <a:spcAft>
                <a:spcPts val="0"/>
              </a:spcAft>
              <a:buClr>
                <a:srgbClr val="595959"/>
              </a:buClr>
              <a:buSzPts val="700"/>
              <a:buChar char="-"/>
            </a:pPr>
            <a:r>
              <a:rPr lang="en-US" sz="700">
                <a:solidFill>
                  <a:srgbClr val="595959"/>
                </a:solidFill>
              </a:rPr>
              <a:t>Compared Total Claim count versus Divisional Region of all Antibiotic Classes</a:t>
            </a:r>
            <a:endParaRPr sz="700">
              <a:solidFill>
                <a:srgbClr val="595959"/>
              </a:solidFill>
            </a:endParaRPr>
          </a:p>
          <a:p>
            <a:pPr marL="914400" lvl="1" indent="-273050" algn="l" rtl="0">
              <a:spcBef>
                <a:spcPts val="0"/>
              </a:spcBef>
              <a:spcAft>
                <a:spcPts val="0"/>
              </a:spcAft>
              <a:buClr>
                <a:srgbClr val="595959"/>
              </a:buClr>
              <a:buSzPts val="700"/>
              <a:buChar char="-"/>
            </a:pPr>
            <a:r>
              <a:rPr lang="en-US" sz="700">
                <a:solidFill>
                  <a:srgbClr val="595959"/>
                </a:solidFill>
              </a:rPr>
              <a:t>By Year, comparted total claim counts of top 6 antibiotic classes per divisional region</a:t>
            </a:r>
            <a:endParaRPr sz="700">
              <a:solidFill>
                <a:srgbClr val="595959"/>
              </a:solidFill>
            </a:endParaRPr>
          </a:p>
          <a:p>
            <a:pPr marL="457200" lvl="0" indent="-273050" algn="l" rtl="0">
              <a:spcBef>
                <a:spcPts val="0"/>
              </a:spcBef>
              <a:spcAft>
                <a:spcPts val="0"/>
              </a:spcAft>
              <a:buClr>
                <a:srgbClr val="595959"/>
              </a:buClr>
              <a:buSzPts val="700"/>
              <a:buChar char="-"/>
            </a:pPr>
            <a:r>
              <a:rPr lang="en-US" sz="700">
                <a:solidFill>
                  <a:srgbClr val="595959"/>
                </a:solidFill>
              </a:rPr>
              <a:t>Compared Total claims per capita across divisional regions for the top 6 antibiotic classes  </a:t>
            </a:r>
            <a:endParaRPr sz="700">
              <a:solidFill>
                <a:srgbClr val="595959"/>
              </a:solidFill>
            </a:endParaRPr>
          </a:p>
          <a:p>
            <a:pPr marL="0" lvl="0" indent="0" algn="l" rtl="0">
              <a:spcBef>
                <a:spcPts val="0"/>
              </a:spcBef>
              <a:spcAft>
                <a:spcPts val="0"/>
              </a:spcAft>
              <a:buClr>
                <a:schemeClr val="dk1"/>
              </a:buClr>
              <a:buSzPts val="1100"/>
              <a:buFont typeface="Arial"/>
              <a:buNone/>
            </a:pPr>
            <a:endParaRPr sz="700" b="1">
              <a:solidFill>
                <a:srgbClr val="595959"/>
              </a:solidFill>
            </a:endParaRPr>
          </a:p>
          <a:p>
            <a:pPr marL="0" lvl="0" indent="0" algn="l" rtl="0">
              <a:spcBef>
                <a:spcPts val="0"/>
              </a:spcBef>
              <a:spcAft>
                <a:spcPts val="0"/>
              </a:spcAft>
              <a:buClr>
                <a:schemeClr val="dk1"/>
              </a:buClr>
              <a:buSzPts val="1100"/>
              <a:buFont typeface="Arial"/>
              <a:buNone/>
            </a:pPr>
            <a:r>
              <a:rPr lang="en-US" sz="700" b="1">
                <a:solidFill>
                  <a:srgbClr val="595959"/>
                </a:solidFill>
              </a:rPr>
              <a:t>Comparison Drug Group: </a:t>
            </a:r>
            <a:r>
              <a:rPr lang="en-US" sz="700">
                <a:solidFill>
                  <a:srgbClr val="595959"/>
                </a:solidFill>
              </a:rPr>
              <a:t>Antipsychotic (AP) Drugs specified by CMS</a:t>
            </a:r>
            <a:endParaRPr sz="700">
              <a:solidFill>
                <a:srgbClr val="595959"/>
              </a:solidFill>
            </a:endParaRPr>
          </a:p>
          <a:p>
            <a:pPr marL="457200" lvl="0" indent="-273050" algn="l" rtl="0">
              <a:spcBef>
                <a:spcPts val="0"/>
              </a:spcBef>
              <a:spcAft>
                <a:spcPts val="0"/>
              </a:spcAft>
              <a:buClr>
                <a:srgbClr val="595959"/>
              </a:buClr>
              <a:buSzPts val="700"/>
              <a:buChar char="-"/>
            </a:pPr>
            <a:r>
              <a:rPr lang="en-US" sz="700">
                <a:solidFill>
                  <a:srgbClr val="595959"/>
                </a:solidFill>
              </a:rPr>
              <a:t>Use as a “control group” to assess whether the trends seen in antibiotic prescription counts </a:t>
            </a:r>
            <a:endParaRPr sz="100"/>
          </a:p>
          <a:p>
            <a:pPr marL="0" lvl="0" indent="0" algn="l" rtl="0">
              <a:spcBef>
                <a:spcPts val="0"/>
              </a:spcBef>
              <a:spcAft>
                <a:spcPts val="0"/>
              </a:spcAft>
              <a:buNone/>
            </a:pPr>
            <a:endParaRPr sz="100"/>
          </a:p>
          <a:p>
            <a:pPr marL="0" lvl="0" indent="0" algn="l" rtl="0">
              <a:spcBef>
                <a:spcPts val="0"/>
              </a:spcBef>
              <a:spcAft>
                <a:spcPts val="0"/>
              </a:spcAft>
              <a:buNone/>
            </a:pPr>
            <a:endParaRPr sz="100">
              <a:solidFill>
                <a:schemeClr val="dk1"/>
              </a:solidFill>
              <a:latin typeface="Calibri"/>
              <a:ea typeface="Calibri"/>
              <a:cs typeface="Calibri"/>
              <a:sym typeface="Calibri"/>
            </a:endParaRPr>
          </a:p>
          <a:p>
            <a:pPr marL="0" lvl="0" indent="0" algn="l" rtl="0">
              <a:spcBef>
                <a:spcPts val="0"/>
              </a:spcBef>
              <a:spcAft>
                <a:spcPts val="0"/>
              </a:spcAft>
              <a:buNone/>
            </a:pPr>
            <a:endParaRPr sz="1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9863759bda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9863759bda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map of rough divisional regions</a:t>
            </a:r>
            <a:endParaRPr/>
          </a:p>
          <a:p>
            <a:pPr marL="0" lvl="0" indent="0" algn="l" rtl="0">
              <a:spcBef>
                <a:spcPts val="0"/>
              </a:spcBef>
              <a:spcAft>
                <a:spcPts val="0"/>
              </a:spcAft>
              <a:buNone/>
            </a:pPr>
            <a:r>
              <a:rPr lang="en-US"/>
              <a:t>Including percapita enrollment and </a:t>
            </a:r>
            <a:endParaRPr/>
          </a:p>
          <a:p>
            <a:pPr marL="0" lvl="0" indent="0" algn="l" rtl="0">
              <a:spcBef>
                <a:spcPts val="0"/>
              </a:spcBef>
              <a:spcAft>
                <a:spcPts val="0"/>
              </a:spcAft>
              <a:buNone/>
            </a:pPr>
            <a:endParaRPr/>
          </a:p>
          <a:p>
            <a:pPr marL="0" lvl="0" indent="0" algn="l" rtl="0">
              <a:spcBef>
                <a:spcPts val="0"/>
              </a:spcBef>
              <a:spcAft>
                <a:spcPts val="0"/>
              </a:spcAft>
              <a:buNone/>
            </a:pPr>
            <a:r>
              <a:rPr lang="en-US"/>
              <a:t>bigger labels, lines thicker</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955a6b2a19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955a6b2a1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Including percapita enrollment and by antibiotic classes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aggregate divisions to cut down colors</a:t>
            </a: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alternative: chloropleth maps showing “density” as per  capita prescriptions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955a6b2a19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955a6b2a1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Comparison to antipsychotic drugs</a:t>
            </a:r>
            <a:endParaRPr/>
          </a:p>
          <a:p>
            <a:pPr marL="0" lvl="0" indent="0" algn="l" rtl="0">
              <a:spcBef>
                <a:spcPts val="0"/>
              </a:spcBef>
              <a:spcAft>
                <a:spcPts val="0"/>
              </a:spcAft>
              <a:buNone/>
            </a:pPr>
            <a:r>
              <a:rPr lang="en-US"/>
              <a:t>flip division and drug class</a:t>
            </a:r>
            <a:endParaRPr/>
          </a:p>
          <a:p>
            <a:pPr marL="0" lvl="0" indent="0" algn="l" rtl="0">
              <a:spcBef>
                <a:spcPts val="0"/>
              </a:spcBef>
              <a:spcAft>
                <a:spcPts val="0"/>
              </a:spcAft>
              <a:buNone/>
            </a:pPr>
            <a:endParaRPr/>
          </a:p>
          <a:p>
            <a:pPr marL="0" lvl="0" indent="0" algn="l" rtl="0">
              <a:spcBef>
                <a:spcPts val="0"/>
              </a:spcBef>
              <a:spcAft>
                <a:spcPts val="0"/>
              </a:spcAft>
              <a:buNone/>
            </a:pPr>
            <a:r>
              <a:rPr lang="en-US"/>
              <a:t>faceted plot with antipsychotics  and antibiotics on it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967158ffb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967158ffb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List features of data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Data source:</a:t>
            </a: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PUF -- Public Use File </a:t>
            </a:r>
            <a:endParaRPr>
              <a:solidFill>
                <a:schemeClr val="dk1"/>
              </a:solidFill>
            </a:endParaRPr>
          </a:p>
          <a:p>
            <a:pPr marL="0" lvl="0" indent="0" algn="l" rtl="0">
              <a:spcBef>
                <a:spcPts val="0"/>
              </a:spcBef>
              <a:spcAft>
                <a:spcPts val="0"/>
              </a:spcAft>
              <a:buNone/>
            </a:pPr>
            <a:r>
              <a:rPr lang="en-US">
                <a:solidFill>
                  <a:schemeClr val="dk1"/>
                </a:solidFill>
              </a:rPr>
              <a:t>NPI -- National Provider Identifier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latin typeface="Calibri"/>
                <a:ea typeface="Calibri"/>
                <a:cs typeface="Calibri"/>
                <a:sym typeface="Calibri"/>
              </a:rPr>
              <a:t>FROM CMS: The Part D Prescriber PUF is based on beneficiaries enrolled in the Medicare Part D prescription drug program who comprise approximately 70 percent of all Medicare beneficiaries.</a:t>
            </a: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Mention size of data here?</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Also aware of underestimation:  the Part D PrescriberPUF detail file does not include drugs with fewer than 11 Part D drug claims, so users should be aware that summing data in detail file willunderestimate the true Part D totals</a:t>
            </a:r>
            <a:endParaRPr>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923527e7ac_0_6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923527e7ac_0_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923527e7ac_0_7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923527e7ac_0_7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US"/>
              <a:t>need to format sources and insert footnotes</a:t>
            </a:r>
            <a:endParaRPr/>
          </a:p>
          <a:p>
            <a:pPr marL="0" lvl="0" indent="0" algn="l" rtl="0">
              <a:spcBef>
                <a:spcPts val="0"/>
              </a:spcBef>
              <a:spcAft>
                <a:spcPts val="0"/>
              </a:spcAft>
              <a:buNone/>
            </a:pPr>
            <a:endParaRPr/>
          </a:p>
          <a:p>
            <a:pPr marL="0" lvl="0" indent="0" algn="l" rtl="0">
              <a:spcBef>
                <a:spcPts val="0"/>
              </a:spcBef>
              <a:spcAft>
                <a:spcPts val="0"/>
              </a:spcAft>
              <a:buNone/>
            </a:pPr>
            <a:r>
              <a:rPr lang="en-US"/>
              <a:t>Data sources:</a:t>
            </a:r>
            <a:endParaRPr/>
          </a:p>
          <a:p>
            <a:pPr marL="0" lvl="0" indent="0" algn="l" rtl="0">
              <a:spcBef>
                <a:spcPts val="0"/>
              </a:spcBef>
              <a:spcAft>
                <a:spcPts val="0"/>
              </a:spcAft>
              <a:buNone/>
            </a:pPr>
            <a:r>
              <a:rPr lang="en-US"/>
              <a:t>-- </a:t>
            </a:r>
            <a:r>
              <a:rPr lang="en-US" u="sng">
                <a:solidFill>
                  <a:schemeClr val="hlink"/>
                </a:solidFill>
                <a:hlinkClick r:id="rId3"/>
              </a:rPr>
              <a:t>https://www.cms.gov/Research-Statistics-Data-and-Systems/Statistics-Trends-and-Reports/Medicare-Provider-Charge-Data/Part-D-Prescriber</a:t>
            </a:r>
            <a:r>
              <a:rPr lang="en-US"/>
              <a:t> </a:t>
            </a:r>
            <a:endParaRPr/>
          </a:p>
          <a:p>
            <a:pPr marL="0" lvl="0" indent="0" algn="l" rtl="0">
              <a:spcBef>
                <a:spcPts val="0"/>
              </a:spcBef>
              <a:spcAft>
                <a:spcPts val="0"/>
              </a:spcAft>
              <a:buNone/>
            </a:pPr>
            <a:r>
              <a:rPr lang="en-US"/>
              <a:t>US Census Regions and Divisions -- </a:t>
            </a:r>
            <a:r>
              <a:rPr lang="en-US" u="sng">
                <a:solidFill>
                  <a:schemeClr val="hlink"/>
                </a:solidFill>
                <a:hlinkClick r:id="rId4"/>
              </a:rPr>
              <a:t>https://www2.census.gov/geo/pdfs/maps-data/maps/reference/us_regdiv.pdf</a:t>
            </a:r>
            <a:r>
              <a:rPr lang="en-US"/>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0"/>
        <p:cNvGrpSpPr/>
        <p:nvPr/>
      </p:nvGrpSpPr>
      <p:grpSpPr>
        <a:xfrm>
          <a:off x="0" y="0"/>
          <a:ext cx="0" cy="0"/>
          <a:chOff x="0" y="0"/>
          <a:chExt cx="0" cy="0"/>
        </a:xfrm>
      </p:grpSpPr>
      <p:sp>
        <p:nvSpPr>
          <p:cNvPr id="81" name="Google Shape;81;g923527e7ac_0_5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2" name="Google Shape;82;g923527e7ac_0_55"/>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Autofit/>
          </a:bodyPr>
          <a:lstStyle>
            <a:lvl1pPr marL="457200" lvl="0" indent="-406400" rtl="0">
              <a:spcBef>
                <a:spcPts val="10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2900" rtl="0">
              <a:spcBef>
                <a:spcPts val="500"/>
              </a:spcBef>
              <a:spcAft>
                <a:spcPts val="0"/>
              </a:spcAft>
              <a:buSzPts val="1800"/>
              <a:buChar char="•"/>
              <a:defRPr/>
            </a:lvl4pPr>
            <a:lvl5pPr marL="2286000" lvl="4" indent="-342900" rtl="0">
              <a:spcBef>
                <a:spcPts val="500"/>
              </a:spcBef>
              <a:spcAft>
                <a:spcPts val="0"/>
              </a:spcAft>
              <a:buSzPts val="1800"/>
              <a:buChar char="•"/>
              <a:defRPr/>
            </a:lvl5pPr>
            <a:lvl6pPr marL="2743200" lvl="5" indent="-342900" rtl="0">
              <a:spcBef>
                <a:spcPts val="500"/>
              </a:spcBef>
              <a:spcAft>
                <a:spcPts val="0"/>
              </a:spcAft>
              <a:buSzPts val="1800"/>
              <a:buChar char="•"/>
              <a:defRPr/>
            </a:lvl6pPr>
            <a:lvl7pPr marL="3200400" lvl="6" indent="-342900" rtl="0">
              <a:spcBef>
                <a:spcPts val="500"/>
              </a:spcBef>
              <a:spcAft>
                <a:spcPts val="0"/>
              </a:spcAft>
              <a:buSzPts val="1800"/>
              <a:buChar char="•"/>
              <a:defRPr/>
            </a:lvl7pPr>
            <a:lvl8pPr marL="3657600" lvl="7" indent="-342900" rtl="0">
              <a:spcBef>
                <a:spcPts val="500"/>
              </a:spcBef>
              <a:spcAft>
                <a:spcPts val="0"/>
              </a:spcAft>
              <a:buSzPts val="1800"/>
              <a:buChar char="•"/>
              <a:defRPr/>
            </a:lvl8pPr>
            <a:lvl9pPr marL="4114800" lvl="8" indent="-342900" rtl="0">
              <a:spcBef>
                <a:spcPts val="500"/>
              </a:spcBef>
              <a:spcAft>
                <a:spcPts val="0"/>
              </a:spcAft>
              <a:buSzPts val="1800"/>
              <a:buChar char="•"/>
              <a:defRPr/>
            </a:lvl9pPr>
          </a:lstStyle>
          <a:p>
            <a:endParaRPr/>
          </a:p>
        </p:txBody>
      </p:sp>
      <p:sp>
        <p:nvSpPr>
          <p:cNvPr id="83" name="Google Shape;83;g923527e7ac_0_55"/>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8"/>
        <p:cNvGrpSpPr/>
        <p:nvPr/>
      </p:nvGrpSpPr>
      <p:grpSpPr>
        <a:xfrm>
          <a:off x="0" y="0"/>
          <a:ext cx="0" cy="0"/>
          <a:chOff x="0" y="0"/>
          <a:chExt cx="0" cy="0"/>
        </a:xfrm>
      </p:grpSpPr>
      <p:sp>
        <p:nvSpPr>
          <p:cNvPr id="89" name="Google Shape;89;g923527e7ac_0_770"/>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6900"/>
              <a:buNone/>
              <a:defRPr sz="6900"/>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90" name="Google Shape;90;g923527e7ac_0_770"/>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91" name="Google Shape;91;g923527e7ac_0_77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2"/>
        <p:cNvGrpSpPr/>
        <p:nvPr/>
      </p:nvGrpSpPr>
      <p:grpSpPr>
        <a:xfrm>
          <a:off x="0" y="0"/>
          <a:ext cx="0" cy="0"/>
          <a:chOff x="0" y="0"/>
          <a:chExt cx="0" cy="0"/>
        </a:xfrm>
      </p:grpSpPr>
      <p:sp>
        <p:nvSpPr>
          <p:cNvPr id="93" name="Google Shape;93;g923527e7ac_0_774"/>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94" name="Google Shape;94;g923527e7ac_0_77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5"/>
        <p:cNvGrpSpPr/>
        <p:nvPr/>
      </p:nvGrpSpPr>
      <p:grpSpPr>
        <a:xfrm>
          <a:off x="0" y="0"/>
          <a:ext cx="0" cy="0"/>
          <a:chOff x="0" y="0"/>
          <a:chExt cx="0" cy="0"/>
        </a:xfrm>
      </p:grpSpPr>
      <p:sp>
        <p:nvSpPr>
          <p:cNvPr id="96" name="Google Shape;96;g923527e7ac_0_777"/>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97" name="Google Shape;97;g923527e7ac_0_777"/>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lvl1pPr marL="457200" lvl="0" indent="-381000" rtl="0">
              <a:spcBef>
                <a:spcPts val="0"/>
              </a:spcBef>
              <a:spcAft>
                <a:spcPts val="0"/>
              </a:spcAft>
              <a:buSzPts val="2400"/>
              <a:buChar char="●"/>
              <a:defRPr/>
            </a:lvl1pPr>
            <a:lvl2pPr marL="914400" lvl="1" indent="-349250" rtl="0">
              <a:spcBef>
                <a:spcPts val="2100"/>
              </a:spcBef>
              <a:spcAft>
                <a:spcPts val="0"/>
              </a:spcAft>
              <a:buSzPts val="1900"/>
              <a:buChar char="○"/>
              <a:defRPr/>
            </a:lvl2pPr>
            <a:lvl3pPr marL="1371600" lvl="2" indent="-349250" rtl="0">
              <a:spcBef>
                <a:spcPts val="2100"/>
              </a:spcBef>
              <a:spcAft>
                <a:spcPts val="0"/>
              </a:spcAft>
              <a:buSzPts val="1900"/>
              <a:buChar char="■"/>
              <a:defRPr/>
            </a:lvl3pPr>
            <a:lvl4pPr marL="1828800" lvl="3" indent="-349250" rtl="0">
              <a:spcBef>
                <a:spcPts val="2100"/>
              </a:spcBef>
              <a:spcAft>
                <a:spcPts val="0"/>
              </a:spcAft>
              <a:buSzPts val="1900"/>
              <a:buChar char="●"/>
              <a:defRPr/>
            </a:lvl4pPr>
            <a:lvl5pPr marL="2286000" lvl="4" indent="-349250" rtl="0">
              <a:spcBef>
                <a:spcPts val="2100"/>
              </a:spcBef>
              <a:spcAft>
                <a:spcPts val="0"/>
              </a:spcAft>
              <a:buSzPts val="1900"/>
              <a:buChar char="○"/>
              <a:defRPr/>
            </a:lvl5pPr>
            <a:lvl6pPr marL="2743200" lvl="5" indent="-349250" rtl="0">
              <a:spcBef>
                <a:spcPts val="2100"/>
              </a:spcBef>
              <a:spcAft>
                <a:spcPts val="0"/>
              </a:spcAft>
              <a:buSzPts val="1900"/>
              <a:buChar char="■"/>
              <a:defRPr/>
            </a:lvl6pPr>
            <a:lvl7pPr marL="3200400" lvl="6" indent="-349250" rtl="0">
              <a:spcBef>
                <a:spcPts val="2100"/>
              </a:spcBef>
              <a:spcAft>
                <a:spcPts val="0"/>
              </a:spcAft>
              <a:buSzPts val="1900"/>
              <a:buChar char="●"/>
              <a:defRPr/>
            </a:lvl7pPr>
            <a:lvl8pPr marL="3657600" lvl="7" indent="-349250" rtl="0">
              <a:spcBef>
                <a:spcPts val="2100"/>
              </a:spcBef>
              <a:spcAft>
                <a:spcPts val="0"/>
              </a:spcAft>
              <a:buSzPts val="1900"/>
              <a:buChar char="○"/>
              <a:defRPr/>
            </a:lvl8pPr>
            <a:lvl9pPr marL="4114800" lvl="8" indent="-349250" rtl="0">
              <a:spcBef>
                <a:spcPts val="2100"/>
              </a:spcBef>
              <a:spcAft>
                <a:spcPts val="2100"/>
              </a:spcAft>
              <a:buSzPts val="1900"/>
              <a:buChar char="■"/>
              <a:defRPr/>
            </a:lvl9pPr>
          </a:lstStyle>
          <a:p>
            <a:endParaRPr/>
          </a:p>
        </p:txBody>
      </p:sp>
      <p:sp>
        <p:nvSpPr>
          <p:cNvPr id="98" name="Google Shape;98;g923527e7ac_0_77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9"/>
        <p:cNvGrpSpPr/>
        <p:nvPr/>
      </p:nvGrpSpPr>
      <p:grpSpPr>
        <a:xfrm>
          <a:off x="0" y="0"/>
          <a:ext cx="0" cy="0"/>
          <a:chOff x="0" y="0"/>
          <a:chExt cx="0" cy="0"/>
        </a:xfrm>
      </p:grpSpPr>
      <p:sp>
        <p:nvSpPr>
          <p:cNvPr id="100" name="Google Shape;100;g923527e7ac_0_78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01" name="Google Shape;101;g923527e7ac_0_781"/>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SzPts val="1900"/>
              <a:buChar char="●"/>
              <a:defRPr sz="19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02" name="Google Shape;102;g923527e7ac_0_781"/>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SzPts val="1900"/>
              <a:buChar char="●"/>
              <a:defRPr sz="19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03" name="Google Shape;103;g923527e7ac_0_78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4"/>
        <p:cNvGrpSpPr/>
        <p:nvPr/>
      </p:nvGrpSpPr>
      <p:grpSpPr>
        <a:xfrm>
          <a:off x="0" y="0"/>
          <a:ext cx="0" cy="0"/>
          <a:chOff x="0" y="0"/>
          <a:chExt cx="0" cy="0"/>
        </a:xfrm>
      </p:grpSpPr>
      <p:sp>
        <p:nvSpPr>
          <p:cNvPr id="105" name="Google Shape;105;g923527e7ac_0_78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06" name="Google Shape;106;g923527e7ac_0_78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7"/>
        <p:cNvGrpSpPr/>
        <p:nvPr/>
      </p:nvGrpSpPr>
      <p:grpSpPr>
        <a:xfrm>
          <a:off x="0" y="0"/>
          <a:ext cx="0" cy="0"/>
          <a:chOff x="0" y="0"/>
          <a:chExt cx="0" cy="0"/>
        </a:xfrm>
      </p:grpSpPr>
      <p:sp>
        <p:nvSpPr>
          <p:cNvPr id="108" name="Google Shape;108;g923527e7ac_0_789"/>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109" name="Google Shape;109;g923527e7ac_0_789"/>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10" name="Google Shape;110;g923527e7ac_0_78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1"/>
        <p:cNvGrpSpPr/>
        <p:nvPr/>
      </p:nvGrpSpPr>
      <p:grpSpPr>
        <a:xfrm>
          <a:off x="0" y="0"/>
          <a:ext cx="0" cy="0"/>
          <a:chOff x="0" y="0"/>
          <a:chExt cx="0" cy="0"/>
        </a:xfrm>
      </p:grpSpPr>
      <p:sp>
        <p:nvSpPr>
          <p:cNvPr id="112" name="Google Shape;112;g923527e7ac_0_793"/>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113" name="Google Shape;113;g923527e7ac_0_79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4"/>
        <p:cNvGrpSpPr/>
        <p:nvPr/>
      </p:nvGrpSpPr>
      <p:grpSpPr>
        <a:xfrm>
          <a:off x="0" y="0"/>
          <a:ext cx="0" cy="0"/>
          <a:chOff x="0" y="0"/>
          <a:chExt cx="0" cy="0"/>
        </a:xfrm>
      </p:grpSpPr>
      <p:sp>
        <p:nvSpPr>
          <p:cNvPr id="115" name="Google Shape;115;g923527e7ac_0_796"/>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6" name="Google Shape;116;g923527e7ac_0_796"/>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5600"/>
              <a:buNone/>
              <a:defRPr sz="5600"/>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sp>
        <p:nvSpPr>
          <p:cNvPr id="117" name="Google Shape;117;g923527e7ac_0_796"/>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8" name="Google Shape;118;g923527e7ac_0_796"/>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Autofit/>
          </a:bodyPr>
          <a:lstStyle>
            <a:lvl1pPr marL="457200" lvl="0" indent="-381000" rtl="0">
              <a:spcBef>
                <a:spcPts val="0"/>
              </a:spcBef>
              <a:spcAft>
                <a:spcPts val="0"/>
              </a:spcAft>
              <a:buSzPts val="2400"/>
              <a:buChar char="●"/>
              <a:defRPr/>
            </a:lvl1pPr>
            <a:lvl2pPr marL="914400" lvl="1" indent="-349250" rtl="0">
              <a:spcBef>
                <a:spcPts val="2100"/>
              </a:spcBef>
              <a:spcAft>
                <a:spcPts val="0"/>
              </a:spcAft>
              <a:buSzPts val="1900"/>
              <a:buChar char="○"/>
              <a:defRPr/>
            </a:lvl2pPr>
            <a:lvl3pPr marL="1371600" lvl="2" indent="-349250" rtl="0">
              <a:spcBef>
                <a:spcPts val="2100"/>
              </a:spcBef>
              <a:spcAft>
                <a:spcPts val="0"/>
              </a:spcAft>
              <a:buSzPts val="1900"/>
              <a:buChar char="■"/>
              <a:defRPr/>
            </a:lvl3pPr>
            <a:lvl4pPr marL="1828800" lvl="3" indent="-349250" rtl="0">
              <a:spcBef>
                <a:spcPts val="2100"/>
              </a:spcBef>
              <a:spcAft>
                <a:spcPts val="0"/>
              </a:spcAft>
              <a:buSzPts val="1900"/>
              <a:buChar char="●"/>
              <a:defRPr/>
            </a:lvl4pPr>
            <a:lvl5pPr marL="2286000" lvl="4" indent="-349250" rtl="0">
              <a:spcBef>
                <a:spcPts val="2100"/>
              </a:spcBef>
              <a:spcAft>
                <a:spcPts val="0"/>
              </a:spcAft>
              <a:buSzPts val="1900"/>
              <a:buChar char="○"/>
              <a:defRPr/>
            </a:lvl5pPr>
            <a:lvl6pPr marL="2743200" lvl="5" indent="-349250" rtl="0">
              <a:spcBef>
                <a:spcPts val="2100"/>
              </a:spcBef>
              <a:spcAft>
                <a:spcPts val="0"/>
              </a:spcAft>
              <a:buSzPts val="1900"/>
              <a:buChar char="■"/>
              <a:defRPr/>
            </a:lvl6pPr>
            <a:lvl7pPr marL="3200400" lvl="6" indent="-349250" rtl="0">
              <a:spcBef>
                <a:spcPts val="2100"/>
              </a:spcBef>
              <a:spcAft>
                <a:spcPts val="0"/>
              </a:spcAft>
              <a:buSzPts val="1900"/>
              <a:buChar char="●"/>
              <a:defRPr/>
            </a:lvl7pPr>
            <a:lvl8pPr marL="3657600" lvl="7" indent="-349250" rtl="0">
              <a:spcBef>
                <a:spcPts val="2100"/>
              </a:spcBef>
              <a:spcAft>
                <a:spcPts val="0"/>
              </a:spcAft>
              <a:buSzPts val="1900"/>
              <a:buChar char="○"/>
              <a:defRPr/>
            </a:lvl8pPr>
            <a:lvl9pPr marL="4114800" lvl="8" indent="-349250" rtl="0">
              <a:spcBef>
                <a:spcPts val="2100"/>
              </a:spcBef>
              <a:spcAft>
                <a:spcPts val="2100"/>
              </a:spcAft>
              <a:buSzPts val="1900"/>
              <a:buChar char="■"/>
              <a:defRPr/>
            </a:lvl9pPr>
          </a:lstStyle>
          <a:p>
            <a:endParaRPr/>
          </a:p>
        </p:txBody>
      </p:sp>
      <p:sp>
        <p:nvSpPr>
          <p:cNvPr id="119" name="Google Shape;119;g923527e7ac_0_79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0"/>
        <p:cNvGrpSpPr/>
        <p:nvPr/>
      </p:nvGrpSpPr>
      <p:grpSpPr>
        <a:xfrm>
          <a:off x="0" y="0"/>
          <a:ext cx="0" cy="0"/>
          <a:chOff x="0" y="0"/>
          <a:chExt cx="0" cy="0"/>
        </a:xfrm>
      </p:grpSpPr>
      <p:sp>
        <p:nvSpPr>
          <p:cNvPr id="121" name="Google Shape;121;g923527e7ac_0_802"/>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Autofit/>
          </a:bodyPr>
          <a:lstStyle>
            <a:lvl1pPr marL="457200" lvl="0" indent="-228600" rtl="0">
              <a:lnSpc>
                <a:spcPct val="100000"/>
              </a:lnSpc>
              <a:spcBef>
                <a:spcPts val="0"/>
              </a:spcBef>
              <a:spcAft>
                <a:spcPts val="0"/>
              </a:spcAft>
              <a:buSzPts val="2400"/>
              <a:buNone/>
              <a:defRPr/>
            </a:lvl1pPr>
          </a:lstStyle>
          <a:p>
            <a:endParaRPr/>
          </a:p>
        </p:txBody>
      </p:sp>
      <p:sp>
        <p:nvSpPr>
          <p:cNvPr id="122" name="Google Shape;122;g923527e7ac_0_80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3"/>
        <p:cNvGrpSpPr/>
        <p:nvPr/>
      </p:nvGrpSpPr>
      <p:grpSpPr>
        <a:xfrm>
          <a:off x="0" y="0"/>
          <a:ext cx="0" cy="0"/>
          <a:chOff x="0" y="0"/>
          <a:chExt cx="0" cy="0"/>
        </a:xfrm>
      </p:grpSpPr>
      <p:sp>
        <p:nvSpPr>
          <p:cNvPr id="124" name="Google Shape;124;g923527e7ac_0_805"/>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16000"/>
              <a:buNone/>
              <a:defRPr sz="16000"/>
            </a:lvl1pPr>
            <a:lvl2pPr lvl="1" algn="ctr" rtl="0">
              <a:spcBef>
                <a:spcPts val="0"/>
              </a:spcBef>
              <a:spcAft>
                <a:spcPts val="0"/>
              </a:spcAft>
              <a:buSzPts val="16000"/>
              <a:buNone/>
              <a:defRPr sz="16000"/>
            </a:lvl2pPr>
            <a:lvl3pPr lvl="2" algn="ctr" rtl="0">
              <a:spcBef>
                <a:spcPts val="0"/>
              </a:spcBef>
              <a:spcAft>
                <a:spcPts val="0"/>
              </a:spcAft>
              <a:buSzPts val="16000"/>
              <a:buNone/>
              <a:defRPr sz="16000"/>
            </a:lvl3pPr>
            <a:lvl4pPr lvl="3" algn="ctr" rtl="0">
              <a:spcBef>
                <a:spcPts val="0"/>
              </a:spcBef>
              <a:spcAft>
                <a:spcPts val="0"/>
              </a:spcAft>
              <a:buSzPts val="16000"/>
              <a:buNone/>
              <a:defRPr sz="16000"/>
            </a:lvl4pPr>
            <a:lvl5pPr lvl="4" algn="ctr" rtl="0">
              <a:spcBef>
                <a:spcPts val="0"/>
              </a:spcBef>
              <a:spcAft>
                <a:spcPts val="0"/>
              </a:spcAft>
              <a:buSzPts val="16000"/>
              <a:buNone/>
              <a:defRPr sz="16000"/>
            </a:lvl5pPr>
            <a:lvl6pPr lvl="5" algn="ctr" rtl="0">
              <a:spcBef>
                <a:spcPts val="0"/>
              </a:spcBef>
              <a:spcAft>
                <a:spcPts val="0"/>
              </a:spcAft>
              <a:buSzPts val="16000"/>
              <a:buNone/>
              <a:defRPr sz="16000"/>
            </a:lvl6pPr>
            <a:lvl7pPr lvl="6" algn="ctr" rtl="0">
              <a:spcBef>
                <a:spcPts val="0"/>
              </a:spcBef>
              <a:spcAft>
                <a:spcPts val="0"/>
              </a:spcAft>
              <a:buSzPts val="16000"/>
              <a:buNone/>
              <a:defRPr sz="16000"/>
            </a:lvl7pPr>
            <a:lvl8pPr lvl="7" algn="ctr" rtl="0">
              <a:spcBef>
                <a:spcPts val="0"/>
              </a:spcBef>
              <a:spcAft>
                <a:spcPts val="0"/>
              </a:spcAft>
              <a:buSzPts val="16000"/>
              <a:buNone/>
              <a:defRPr sz="16000"/>
            </a:lvl8pPr>
            <a:lvl9pPr lvl="8" algn="ctr" rtl="0">
              <a:spcBef>
                <a:spcPts val="0"/>
              </a:spcBef>
              <a:spcAft>
                <a:spcPts val="0"/>
              </a:spcAft>
              <a:buSzPts val="16000"/>
              <a:buNone/>
              <a:defRPr sz="16000"/>
            </a:lvl9pPr>
          </a:lstStyle>
          <a:p>
            <a:r>
              <a:t>xx%</a:t>
            </a:r>
          </a:p>
        </p:txBody>
      </p:sp>
      <p:sp>
        <p:nvSpPr>
          <p:cNvPr id="125" name="Google Shape;125;g923527e7ac_0_805"/>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Autofit/>
          </a:bodyPr>
          <a:lstStyle>
            <a:lvl1pPr marL="457200" lvl="0" indent="-381000" algn="ctr" rtl="0">
              <a:spcBef>
                <a:spcPts val="0"/>
              </a:spcBef>
              <a:spcAft>
                <a:spcPts val="0"/>
              </a:spcAft>
              <a:buSzPts val="2400"/>
              <a:buChar char="●"/>
              <a:defRPr/>
            </a:lvl1pPr>
            <a:lvl2pPr marL="914400" lvl="1" indent="-349250" algn="ctr" rtl="0">
              <a:spcBef>
                <a:spcPts val="2100"/>
              </a:spcBef>
              <a:spcAft>
                <a:spcPts val="0"/>
              </a:spcAft>
              <a:buSzPts val="1900"/>
              <a:buChar char="○"/>
              <a:defRPr/>
            </a:lvl2pPr>
            <a:lvl3pPr marL="1371600" lvl="2" indent="-349250" algn="ctr" rtl="0">
              <a:spcBef>
                <a:spcPts val="2100"/>
              </a:spcBef>
              <a:spcAft>
                <a:spcPts val="0"/>
              </a:spcAft>
              <a:buSzPts val="1900"/>
              <a:buChar char="■"/>
              <a:defRPr/>
            </a:lvl3pPr>
            <a:lvl4pPr marL="1828800" lvl="3" indent="-349250" algn="ctr" rtl="0">
              <a:spcBef>
                <a:spcPts val="2100"/>
              </a:spcBef>
              <a:spcAft>
                <a:spcPts val="0"/>
              </a:spcAft>
              <a:buSzPts val="1900"/>
              <a:buChar char="●"/>
              <a:defRPr/>
            </a:lvl4pPr>
            <a:lvl5pPr marL="2286000" lvl="4" indent="-349250" algn="ctr" rtl="0">
              <a:spcBef>
                <a:spcPts val="2100"/>
              </a:spcBef>
              <a:spcAft>
                <a:spcPts val="0"/>
              </a:spcAft>
              <a:buSzPts val="1900"/>
              <a:buChar char="○"/>
              <a:defRPr/>
            </a:lvl5pPr>
            <a:lvl6pPr marL="2743200" lvl="5" indent="-349250" algn="ctr" rtl="0">
              <a:spcBef>
                <a:spcPts val="2100"/>
              </a:spcBef>
              <a:spcAft>
                <a:spcPts val="0"/>
              </a:spcAft>
              <a:buSzPts val="1900"/>
              <a:buChar char="■"/>
              <a:defRPr/>
            </a:lvl6pPr>
            <a:lvl7pPr marL="3200400" lvl="6" indent="-349250" algn="ctr" rtl="0">
              <a:spcBef>
                <a:spcPts val="2100"/>
              </a:spcBef>
              <a:spcAft>
                <a:spcPts val="0"/>
              </a:spcAft>
              <a:buSzPts val="1900"/>
              <a:buChar char="●"/>
              <a:defRPr/>
            </a:lvl7pPr>
            <a:lvl8pPr marL="3657600" lvl="7" indent="-349250" algn="ctr" rtl="0">
              <a:spcBef>
                <a:spcPts val="2100"/>
              </a:spcBef>
              <a:spcAft>
                <a:spcPts val="0"/>
              </a:spcAft>
              <a:buSzPts val="1900"/>
              <a:buChar char="○"/>
              <a:defRPr/>
            </a:lvl8pPr>
            <a:lvl9pPr marL="4114800" lvl="8" indent="-349250" algn="ctr" rtl="0">
              <a:spcBef>
                <a:spcPts val="2100"/>
              </a:spcBef>
              <a:spcAft>
                <a:spcPts val="2100"/>
              </a:spcAft>
              <a:buSzPts val="1900"/>
              <a:buChar char="■"/>
              <a:defRPr/>
            </a:lvl9pPr>
          </a:lstStyle>
          <a:p>
            <a:endParaRPr/>
          </a:p>
        </p:txBody>
      </p:sp>
      <p:sp>
        <p:nvSpPr>
          <p:cNvPr id="126" name="Google Shape;126;g923527e7ac_0_80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7"/>
        <p:cNvGrpSpPr/>
        <p:nvPr/>
      </p:nvGrpSpPr>
      <p:grpSpPr>
        <a:xfrm>
          <a:off x="0" y="0"/>
          <a:ext cx="0" cy="0"/>
          <a:chOff x="0" y="0"/>
          <a:chExt cx="0" cy="0"/>
        </a:xfrm>
      </p:grpSpPr>
      <p:sp>
        <p:nvSpPr>
          <p:cNvPr id="128" name="Google Shape;128;g923527e7ac_0_80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84"/>
        <p:cNvGrpSpPr/>
        <p:nvPr/>
      </p:nvGrpSpPr>
      <p:grpSpPr>
        <a:xfrm>
          <a:off x="0" y="0"/>
          <a:ext cx="0" cy="0"/>
          <a:chOff x="0" y="0"/>
          <a:chExt cx="0" cy="0"/>
        </a:xfrm>
      </p:grpSpPr>
      <p:sp>
        <p:nvSpPr>
          <p:cNvPr id="85" name="Google Shape;85;g923527e7ac_0_766"/>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rtl="0">
              <a:spcBef>
                <a:spcPts val="0"/>
              </a:spcBef>
              <a:spcAft>
                <a:spcPts val="0"/>
              </a:spcAft>
              <a:buClr>
                <a:schemeClr val="dk1"/>
              </a:buClr>
              <a:buSzPts val="3700"/>
              <a:buNone/>
              <a:defRPr sz="3700">
                <a:solidFill>
                  <a:schemeClr val="dk1"/>
                </a:solidFill>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a:endParaRPr/>
          </a:p>
        </p:txBody>
      </p:sp>
      <p:sp>
        <p:nvSpPr>
          <p:cNvPr id="86" name="Google Shape;86;g923527e7ac_0_766"/>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rtl="0">
              <a:lnSpc>
                <a:spcPct val="115000"/>
              </a:lnSpc>
              <a:spcBef>
                <a:spcPts val="0"/>
              </a:spcBef>
              <a:spcAft>
                <a:spcPts val="0"/>
              </a:spcAft>
              <a:buClr>
                <a:schemeClr val="dk2"/>
              </a:buClr>
              <a:buSzPts val="2400"/>
              <a:buChar char="●"/>
              <a:defRPr sz="2400">
                <a:solidFill>
                  <a:schemeClr val="dk2"/>
                </a:solidFill>
              </a:defRPr>
            </a:lvl1pPr>
            <a:lvl2pPr marL="914400" lvl="1" indent="-349250" rtl="0">
              <a:lnSpc>
                <a:spcPct val="115000"/>
              </a:lnSpc>
              <a:spcBef>
                <a:spcPts val="2100"/>
              </a:spcBef>
              <a:spcAft>
                <a:spcPts val="0"/>
              </a:spcAft>
              <a:buClr>
                <a:schemeClr val="dk2"/>
              </a:buClr>
              <a:buSzPts val="1900"/>
              <a:buChar char="○"/>
              <a:defRPr sz="1900">
                <a:solidFill>
                  <a:schemeClr val="dk2"/>
                </a:solidFill>
              </a:defRPr>
            </a:lvl2pPr>
            <a:lvl3pPr marL="1371600" lvl="2" indent="-349250" rtl="0">
              <a:lnSpc>
                <a:spcPct val="115000"/>
              </a:lnSpc>
              <a:spcBef>
                <a:spcPts val="2100"/>
              </a:spcBef>
              <a:spcAft>
                <a:spcPts val="0"/>
              </a:spcAft>
              <a:buClr>
                <a:schemeClr val="dk2"/>
              </a:buClr>
              <a:buSzPts val="1900"/>
              <a:buChar char="■"/>
              <a:defRPr sz="1900">
                <a:solidFill>
                  <a:schemeClr val="dk2"/>
                </a:solidFill>
              </a:defRPr>
            </a:lvl3pPr>
            <a:lvl4pPr marL="1828800" lvl="3" indent="-349250" rtl="0">
              <a:lnSpc>
                <a:spcPct val="115000"/>
              </a:lnSpc>
              <a:spcBef>
                <a:spcPts val="2100"/>
              </a:spcBef>
              <a:spcAft>
                <a:spcPts val="0"/>
              </a:spcAft>
              <a:buClr>
                <a:schemeClr val="dk2"/>
              </a:buClr>
              <a:buSzPts val="1900"/>
              <a:buChar char="●"/>
              <a:defRPr sz="1900">
                <a:solidFill>
                  <a:schemeClr val="dk2"/>
                </a:solidFill>
              </a:defRPr>
            </a:lvl4pPr>
            <a:lvl5pPr marL="2286000" lvl="4" indent="-349250" rtl="0">
              <a:lnSpc>
                <a:spcPct val="115000"/>
              </a:lnSpc>
              <a:spcBef>
                <a:spcPts val="2100"/>
              </a:spcBef>
              <a:spcAft>
                <a:spcPts val="0"/>
              </a:spcAft>
              <a:buClr>
                <a:schemeClr val="dk2"/>
              </a:buClr>
              <a:buSzPts val="1900"/>
              <a:buChar char="○"/>
              <a:defRPr sz="1900">
                <a:solidFill>
                  <a:schemeClr val="dk2"/>
                </a:solidFill>
              </a:defRPr>
            </a:lvl5pPr>
            <a:lvl6pPr marL="2743200" lvl="5" indent="-349250" rtl="0">
              <a:lnSpc>
                <a:spcPct val="115000"/>
              </a:lnSpc>
              <a:spcBef>
                <a:spcPts val="2100"/>
              </a:spcBef>
              <a:spcAft>
                <a:spcPts val="0"/>
              </a:spcAft>
              <a:buClr>
                <a:schemeClr val="dk2"/>
              </a:buClr>
              <a:buSzPts val="1900"/>
              <a:buChar char="■"/>
              <a:defRPr sz="1900">
                <a:solidFill>
                  <a:schemeClr val="dk2"/>
                </a:solidFill>
              </a:defRPr>
            </a:lvl6pPr>
            <a:lvl7pPr marL="3200400" lvl="6" indent="-349250" rtl="0">
              <a:lnSpc>
                <a:spcPct val="115000"/>
              </a:lnSpc>
              <a:spcBef>
                <a:spcPts val="2100"/>
              </a:spcBef>
              <a:spcAft>
                <a:spcPts val="0"/>
              </a:spcAft>
              <a:buClr>
                <a:schemeClr val="dk2"/>
              </a:buClr>
              <a:buSzPts val="1900"/>
              <a:buChar char="●"/>
              <a:defRPr sz="1900">
                <a:solidFill>
                  <a:schemeClr val="dk2"/>
                </a:solidFill>
              </a:defRPr>
            </a:lvl7pPr>
            <a:lvl8pPr marL="3657600" lvl="7" indent="-349250" rtl="0">
              <a:lnSpc>
                <a:spcPct val="115000"/>
              </a:lnSpc>
              <a:spcBef>
                <a:spcPts val="2100"/>
              </a:spcBef>
              <a:spcAft>
                <a:spcPts val="0"/>
              </a:spcAft>
              <a:buClr>
                <a:schemeClr val="dk2"/>
              </a:buClr>
              <a:buSzPts val="1900"/>
              <a:buChar char="○"/>
              <a:defRPr sz="1900">
                <a:solidFill>
                  <a:schemeClr val="dk2"/>
                </a:solidFill>
              </a:defRPr>
            </a:lvl8pPr>
            <a:lvl9pPr marL="4114800" lvl="8" indent="-349250" rtl="0">
              <a:lnSpc>
                <a:spcPct val="115000"/>
              </a:lnSpc>
              <a:spcBef>
                <a:spcPts val="2100"/>
              </a:spcBef>
              <a:spcAft>
                <a:spcPts val="2100"/>
              </a:spcAft>
              <a:buClr>
                <a:schemeClr val="dk2"/>
              </a:buClr>
              <a:buSzPts val="1900"/>
              <a:buChar char="■"/>
              <a:defRPr sz="1900">
                <a:solidFill>
                  <a:schemeClr val="dk2"/>
                </a:solidFill>
              </a:defRPr>
            </a:lvl9pPr>
          </a:lstStyle>
          <a:p>
            <a:endParaRPr/>
          </a:p>
        </p:txBody>
      </p:sp>
      <p:sp>
        <p:nvSpPr>
          <p:cNvPr id="87" name="Google Shape;87;g923527e7ac_0_76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www.iqvia.com/" TargetMode="External"/><Relationship Id="rId4" Type="http://schemas.openxmlformats.org/officeDocument/2006/relationships/hyperlink" Target="https://www.cms.gov/" TargetMode="External"/><Relationship Id="rId5" Type="http://schemas.openxmlformats.org/officeDocument/2006/relationships/hyperlink" Target="https://www.cdc.gov/" TargetMode="External"/><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comments" Target="../comments/comment1.xml"/><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9.png"/><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www.cms.gov/Research-Statistics-Data-and-Systems/Statistics-Trends-and-Reports/Medicare-Provider-Charge-Data/Part-D-Prescriber" TargetMode="External"/><Relationship Id="rId4" Type="http://schemas.openxmlformats.org/officeDocument/2006/relationships/image" Target="../media/image11.jpg"/><Relationship Id="rId5" Type="http://schemas.openxmlformats.org/officeDocument/2006/relationships/image" Target="../media/image12.png"/><Relationship Id="rId6" Type="http://schemas.openxmlformats.org/officeDocument/2006/relationships/image" Target="../media/image13.jpg"/><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comments" Target="../comments/comment2.xml"/></Relationships>
</file>

<file path=ppt/slides/_rels/slide10.xml.rels><?xml version="1.0" encoding="UTF-8" standalone="yes"?>
<Relationships xmlns="http://schemas.openxmlformats.org/package/2006/relationships"><Relationship Id="rId11" Type="http://schemas.openxmlformats.org/officeDocument/2006/relationships/image" Target="../media/image2.png"/><Relationship Id="rId12" Type="http://schemas.openxmlformats.org/officeDocument/2006/relationships/image" Target="../media/image12.png"/><Relationship Id="rId13" Type="http://schemas.openxmlformats.org/officeDocument/2006/relationships/image" Target="../media/image16.jpg"/><Relationship Id="rId14" Type="http://schemas.openxmlformats.org/officeDocument/2006/relationships/image" Target="../media/image17.png"/><Relationship Id="rId15" Type="http://schemas.openxmlformats.org/officeDocument/2006/relationships/comments" Target="../comments/comment3.xml"/><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hyperlink" Target="https://www2.census.gov/geo/pdfs/maps-data/maps/reference/us_regdiv.pdf" TargetMode="External"/><Relationship Id="rId4" Type="http://schemas.openxmlformats.org/officeDocument/2006/relationships/hyperlink" Target="https://www.cms.gov/Research-Statistics-Data-and-Systems/Statistics-Trends-and-Reports/Medicare-Provider-Charge-Data/Part-D-Prescriber" TargetMode="External"/><Relationship Id="rId5" Type="http://schemas.openxmlformats.org/officeDocument/2006/relationships/hyperlink" Target="https://www.cdc.gov/drugresistance/biggest-threats.html" TargetMode="External"/><Relationship Id="rId6" Type="http://schemas.openxmlformats.org/officeDocument/2006/relationships/hyperlink" Target="https://www.ncbi.nlm.nih.gov/pmc/articles/PMC4378521/" TargetMode="External"/><Relationship Id="rId7" Type="http://schemas.openxmlformats.org/officeDocument/2006/relationships/hyperlink" Target="https://doi.org/10.1093/emph/eov018" TargetMode="External"/><Relationship Id="rId8" Type="http://schemas.openxmlformats.org/officeDocument/2006/relationships/hyperlink" Target="https://www.iqvia.com/" TargetMode="External"/><Relationship Id="rId9" Type="http://schemas.openxmlformats.org/officeDocument/2006/relationships/image" Target="../media/image14.jpg"/><Relationship Id="rId10"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2"/>
        <p:cNvGrpSpPr/>
        <p:nvPr/>
      </p:nvGrpSpPr>
      <p:grpSpPr>
        <a:xfrm>
          <a:off x="0" y="0"/>
          <a:ext cx="0" cy="0"/>
          <a:chOff x="0" y="0"/>
          <a:chExt cx="0" cy="0"/>
        </a:xfrm>
      </p:grpSpPr>
      <p:sp>
        <p:nvSpPr>
          <p:cNvPr id="133" name="Google Shape;133;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4" name="Google Shape;134;p1" descr="A close up of a bottle&#10;&#10;Description automatically generated"/>
          <p:cNvPicPr preferRelativeResize="0"/>
          <p:nvPr/>
        </p:nvPicPr>
        <p:blipFill rotWithShape="1">
          <a:blip r:embed="rId3">
            <a:alphaModFix/>
          </a:blip>
          <a:srcRect r="7739"/>
          <a:stretch/>
        </p:blipFill>
        <p:spPr>
          <a:xfrm>
            <a:off x="-2200" y="0"/>
            <a:ext cx="7023253" cy="6858000"/>
          </a:xfrm>
          <a:custGeom>
            <a:avLst/>
            <a:gdLst/>
            <a:ahLst/>
            <a:cxnLst/>
            <a:rect l="l" t="t" r="r" b="b"/>
            <a:pathLst>
              <a:path w="8436340" h="6858000" extrusionOk="0">
                <a:moveTo>
                  <a:pt x="6950358" y="3911316"/>
                </a:moveTo>
                <a:lnTo>
                  <a:pt x="6950358" y="3925503"/>
                </a:lnTo>
                <a:lnTo>
                  <a:pt x="6948404" y="3918409"/>
                </a:lnTo>
                <a:close/>
                <a:moveTo>
                  <a:pt x="890899" y="2071857"/>
                </a:moveTo>
                <a:cubicBezTo>
                  <a:pt x="890899" y="2071857"/>
                  <a:pt x="890899" y="2071857"/>
                  <a:pt x="4934362" y="2071857"/>
                </a:cubicBezTo>
                <a:cubicBezTo>
                  <a:pt x="5187625" y="2071857"/>
                  <a:pt x="5432153" y="2211072"/>
                  <a:pt x="5554418" y="2437296"/>
                </a:cubicBezTo>
                <a:cubicBezTo>
                  <a:pt x="5554418" y="2437296"/>
                  <a:pt x="5554418" y="2437296"/>
                  <a:pt x="7580515" y="5926372"/>
                </a:cubicBezTo>
                <a:cubicBezTo>
                  <a:pt x="7711513" y="6143896"/>
                  <a:pt x="7711513" y="6422327"/>
                  <a:pt x="7580515" y="6639850"/>
                </a:cubicBezTo>
                <a:cubicBezTo>
                  <a:pt x="7580515" y="6639850"/>
                  <a:pt x="7580515" y="6639850"/>
                  <a:pt x="7473670" y="6823844"/>
                </a:cubicBezTo>
                <a:lnTo>
                  <a:pt x="7453836" y="6858000"/>
                </a:lnTo>
                <a:lnTo>
                  <a:pt x="0" y="6858000"/>
                </a:lnTo>
                <a:lnTo>
                  <a:pt x="0" y="2890622"/>
                </a:lnTo>
                <a:lnTo>
                  <a:pt x="78831" y="2754282"/>
                </a:lnTo>
                <a:cubicBezTo>
                  <a:pt x="137995" y="2651956"/>
                  <a:pt x="199068" y="2546330"/>
                  <a:pt x="262110" y="2437296"/>
                </a:cubicBezTo>
                <a:cubicBezTo>
                  <a:pt x="393108" y="2211072"/>
                  <a:pt x="628904" y="2071857"/>
                  <a:pt x="890899" y="2071857"/>
                </a:cubicBezTo>
                <a:close/>
                <a:moveTo>
                  <a:pt x="6355444" y="753840"/>
                </a:moveTo>
                <a:cubicBezTo>
                  <a:pt x="6355444" y="753840"/>
                  <a:pt x="6355444" y="753840"/>
                  <a:pt x="7595013" y="753840"/>
                </a:cubicBezTo>
                <a:cubicBezTo>
                  <a:pt x="7672653" y="753840"/>
                  <a:pt x="7747616" y="796518"/>
                  <a:pt x="7785098" y="865869"/>
                </a:cubicBezTo>
                <a:cubicBezTo>
                  <a:pt x="7785098" y="865869"/>
                  <a:pt x="7785098" y="865869"/>
                  <a:pt x="8406222" y="1935484"/>
                </a:cubicBezTo>
                <a:cubicBezTo>
                  <a:pt x="8446380" y="2002169"/>
                  <a:pt x="8446380" y="2087523"/>
                  <a:pt x="8406222" y="2154207"/>
                </a:cubicBezTo>
                <a:cubicBezTo>
                  <a:pt x="8406222" y="2154207"/>
                  <a:pt x="8406222" y="2154207"/>
                  <a:pt x="7785098" y="3223823"/>
                </a:cubicBezTo>
                <a:cubicBezTo>
                  <a:pt x="7747616" y="3293174"/>
                  <a:pt x="7672653" y="3335852"/>
                  <a:pt x="7595013" y="3335852"/>
                </a:cubicBezTo>
                <a:cubicBezTo>
                  <a:pt x="7595013" y="3335852"/>
                  <a:pt x="7595013" y="3335852"/>
                  <a:pt x="6355444" y="3335852"/>
                </a:cubicBezTo>
                <a:cubicBezTo>
                  <a:pt x="6275127" y="3335852"/>
                  <a:pt x="6202841" y="3293174"/>
                  <a:pt x="6162682" y="3223823"/>
                </a:cubicBezTo>
                <a:cubicBezTo>
                  <a:pt x="6162682" y="3223823"/>
                  <a:pt x="6162682" y="3223823"/>
                  <a:pt x="5544237" y="2154207"/>
                </a:cubicBezTo>
                <a:cubicBezTo>
                  <a:pt x="5504078" y="2087523"/>
                  <a:pt x="5504078" y="2002169"/>
                  <a:pt x="5544237" y="1935484"/>
                </a:cubicBezTo>
                <a:cubicBezTo>
                  <a:pt x="5544237" y="1935484"/>
                  <a:pt x="5544237" y="1935484"/>
                  <a:pt x="6162682" y="865869"/>
                </a:cubicBezTo>
                <a:cubicBezTo>
                  <a:pt x="6202841" y="796518"/>
                  <a:pt x="6275127" y="753840"/>
                  <a:pt x="6355444" y="753840"/>
                </a:cubicBezTo>
                <a:close/>
                <a:moveTo>
                  <a:pt x="0" y="0"/>
                </a:moveTo>
                <a:lnTo>
                  <a:pt x="6535339" y="0"/>
                </a:lnTo>
                <a:lnTo>
                  <a:pt x="6421432" y="196155"/>
                </a:lnTo>
                <a:cubicBezTo>
                  <a:pt x="6196056" y="584267"/>
                  <a:pt x="5928944" y="1044253"/>
                  <a:pt x="5612367" y="1589421"/>
                </a:cubicBezTo>
                <a:cubicBezTo>
                  <a:pt x="5490102" y="1815646"/>
                  <a:pt x="5245573" y="1954861"/>
                  <a:pt x="4992310" y="1954861"/>
                </a:cubicBezTo>
                <a:cubicBezTo>
                  <a:pt x="4992310" y="1954861"/>
                  <a:pt x="4992310" y="1954861"/>
                  <a:pt x="948847" y="1954861"/>
                </a:cubicBezTo>
                <a:cubicBezTo>
                  <a:pt x="686852" y="1954861"/>
                  <a:pt x="451057" y="1815646"/>
                  <a:pt x="320058" y="1589421"/>
                </a:cubicBezTo>
                <a:cubicBezTo>
                  <a:pt x="320058" y="1589421"/>
                  <a:pt x="320058" y="1589421"/>
                  <a:pt x="4048" y="1042874"/>
                </a:cubicBezTo>
                <a:lnTo>
                  <a:pt x="0" y="1035874"/>
                </a:lnTo>
                <a:close/>
              </a:path>
            </a:pathLst>
          </a:custGeom>
          <a:noFill/>
          <a:ln>
            <a:noFill/>
          </a:ln>
        </p:spPr>
      </p:pic>
      <p:sp>
        <p:nvSpPr>
          <p:cNvPr id="135" name="Google Shape;135;p1"/>
          <p:cNvSpPr txBox="1">
            <a:spLocks noGrp="1"/>
          </p:cNvSpPr>
          <p:nvPr>
            <p:ph type="ctrTitle"/>
          </p:nvPr>
        </p:nvSpPr>
        <p:spPr>
          <a:xfrm>
            <a:off x="4357688" y="1738332"/>
            <a:ext cx="7380873" cy="262172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chemeClr val="dk1"/>
              </a:buClr>
              <a:buSzPts val="5400"/>
              <a:buFont typeface="Arial"/>
              <a:buNone/>
            </a:pPr>
            <a:r>
              <a:rPr lang="en-US" sz="5400" b="1" i="1">
                <a:latin typeface="Arial"/>
                <a:ea typeface="Arial"/>
                <a:cs typeface="Arial"/>
                <a:sym typeface="Arial"/>
              </a:rPr>
              <a:t>Will Data Save Us?</a:t>
            </a:r>
            <a:r>
              <a:rPr lang="en-US" sz="5400">
                <a:latin typeface="Arial"/>
                <a:ea typeface="Arial"/>
                <a:cs typeface="Arial"/>
                <a:sym typeface="Arial"/>
              </a:rPr>
              <a:t/>
            </a:r>
            <a:br>
              <a:rPr lang="en-US" sz="5400">
                <a:latin typeface="Arial"/>
                <a:ea typeface="Arial"/>
                <a:cs typeface="Arial"/>
                <a:sym typeface="Arial"/>
              </a:rPr>
            </a:br>
            <a:r>
              <a:rPr lang="en-US" sz="5400">
                <a:latin typeface="Arial"/>
                <a:ea typeface="Arial"/>
                <a:cs typeface="Arial"/>
                <a:sym typeface="Arial"/>
              </a:rPr>
              <a:t>Predicting the Future of Antibiotic Resistance</a:t>
            </a:r>
            <a:endParaRPr/>
          </a:p>
        </p:txBody>
      </p:sp>
      <p:sp>
        <p:nvSpPr>
          <p:cNvPr id="136" name="Google Shape;136;p1"/>
          <p:cNvSpPr txBox="1">
            <a:spLocks noGrp="1"/>
          </p:cNvSpPr>
          <p:nvPr>
            <p:ph type="subTitle" idx="1"/>
          </p:nvPr>
        </p:nvSpPr>
        <p:spPr>
          <a:xfrm>
            <a:off x="5173052" y="4539361"/>
            <a:ext cx="6565500" cy="617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sz="2700" b="1">
                <a:latin typeface="Arial"/>
                <a:ea typeface="Arial"/>
                <a:cs typeface="Arial"/>
                <a:sym typeface="Arial"/>
              </a:rPr>
              <a:t>Smith College</a:t>
            </a:r>
            <a:endParaRPr sz="2700" b="1">
              <a:latin typeface="Arial"/>
              <a:ea typeface="Arial"/>
              <a:cs typeface="Arial"/>
              <a:sym typeface="Arial"/>
            </a:endParaRPr>
          </a:p>
          <a:p>
            <a:pPr marL="457200" lvl="0" indent="-355600" algn="ctr" rtl="0">
              <a:lnSpc>
                <a:spcPct val="90000"/>
              </a:lnSpc>
              <a:spcBef>
                <a:spcPts val="0"/>
              </a:spcBef>
              <a:spcAft>
                <a:spcPts val="0"/>
              </a:spcAft>
              <a:buSzPts val="2000"/>
              <a:buFont typeface="Arial"/>
              <a:buAutoNum type="arabicPeriod"/>
            </a:pPr>
            <a:r>
              <a:rPr lang="en-US" sz="2000">
                <a:latin typeface="Arial"/>
                <a:ea typeface="Arial"/>
                <a:cs typeface="Arial"/>
                <a:sym typeface="Arial"/>
              </a:rPr>
              <a:t>Department of Biological Sciences</a:t>
            </a:r>
            <a:endParaRPr sz="2000">
              <a:latin typeface="Arial"/>
              <a:ea typeface="Arial"/>
              <a:cs typeface="Arial"/>
              <a:sym typeface="Arial"/>
            </a:endParaRPr>
          </a:p>
          <a:p>
            <a:pPr marL="457200" lvl="0" indent="-355600" algn="ctr" rtl="0">
              <a:spcBef>
                <a:spcPts val="0"/>
              </a:spcBef>
              <a:spcAft>
                <a:spcPts val="0"/>
              </a:spcAft>
              <a:buSzPts val="2000"/>
              <a:buAutoNum type="arabicPeriod"/>
            </a:pPr>
            <a:r>
              <a:rPr lang="en-US" sz="2000">
                <a:latin typeface="Arial"/>
                <a:ea typeface="Arial"/>
                <a:cs typeface="Arial"/>
                <a:sym typeface="Arial"/>
              </a:rPr>
              <a:t>Program in Statistical and Data Sciences</a:t>
            </a:r>
            <a:endParaRPr sz="2000">
              <a:latin typeface="Arial"/>
              <a:ea typeface="Arial"/>
              <a:cs typeface="Arial"/>
              <a:sym typeface="Arial"/>
            </a:endParaRPr>
          </a:p>
          <a:p>
            <a:pPr marL="457200" lvl="0" indent="-355600" algn="ctr" rtl="0">
              <a:lnSpc>
                <a:spcPct val="90000"/>
              </a:lnSpc>
              <a:spcBef>
                <a:spcPts val="0"/>
              </a:spcBef>
              <a:spcAft>
                <a:spcPts val="0"/>
              </a:spcAft>
              <a:buSzPts val="2000"/>
              <a:buFont typeface="Arial"/>
              <a:buAutoNum type="arabicPeriod"/>
            </a:pPr>
            <a:r>
              <a:rPr lang="en-US" sz="2000">
                <a:latin typeface="Arial"/>
                <a:ea typeface="Arial"/>
                <a:cs typeface="Arial"/>
                <a:sym typeface="Arial"/>
              </a:rPr>
              <a:t>Program in Neuroscience</a:t>
            </a:r>
            <a:endParaRPr sz="2000">
              <a:latin typeface="Arial"/>
              <a:ea typeface="Arial"/>
              <a:cs typeface="Arial"/>
              <a:sym typeface="Arial"/>
            </a:endParaRPr>
          </a:p>
          <a:p>
            <a:pPr marL="0" lvl="0" indent="0" algn="ctr" rtl="0">
              <a:lnSpc>
                <a:spcPct val="90000"/>
              </a:lnSpc>
              <a:spcBef>
                <a:spcPts val="1000"/>
              </a:spcBef>
              <a:spcAft>
                <a:spcPts val="0"/>
              </a:spcAft>
              <a:buClr>
                <a:schemeClr val="dk1"/>
              </a:buClr>
              <a:buSzPts val="2400"/>
              <a:buNone/>
            </a:pPr>
            <a:r>
              <a:rPr lang="en-US">
                <a:latin typeface="Arial"/>
                <a:ea typeface="Arial"/>
                <a:cs typeface="Arial"/>
                <a:sym typeface="Arial"/>
              </a:rPr>
              <a:t>Hannah Snell</a:t>
            </a:r>
            <a:r>
              <a:rPr lang="en-US" baseline="30000">
                <a:latin typeface="Arial"/>
                <a:ea typeface="Arial"/>
                <a:cs typeface="Arial"/>
                <a:sym typeface="Arial"/>
              </a:rPr>
              <a:t>2</a:t>
            </a:r>
            <a:r>
              <a:rPr lang="en-US">
                <a:latin typeface="Arial"/>
                <a:ea typeface="Arial"/>
                <a:cs typeface="Arial"/>
                <a:sym typeface="Arial"/>
              </a:rPr>
              <a:t>, Su Been Lee</a:t>
            </a:r>
            <a:r>
              <a:rPr lang="en-US" baseline="30000">
                <a:latin typeface="Arial"/>
                <a:ea typeface="Arial"/>
                <a:cs typeface="Arial"/>
                <a:sym typeface="Arial"/>
              </a:rPr>
              <a:t>2</a:t>
            </a:r>
            <a:r>
              <a:rPr lang="en-US">
                <a:latin typeface="Arial"/>
                <a:ea typeface="Arial"/>
                <a:cs typeface="Arial"/>
                <a:sym typeface="Arial"/>
              </a:rPr>
              <a:t>, Pratima Niroula</a:t>
            </a:r>
            <a:r>
              <a:rPr lang="en-US" baseline="30000">
                <a:latin typeface="Arial"/>
                <a:ea typeface="Arial"/>
                <a:cs typeface="Arial"/>
                <a:sym typeface="Arial"/>
              </a:rPr>
              <a:t>3</a:t>
            </a:r>
            <a:r>
              <a:rPr lang="en-US">
                <a:latin typeface="Arial"/>
                <a:ea typeface="Arial"/>
                <a:cs typeface="Arial"/>
                <a:sym typeface="Arial"/>
              </a:rPr>
              <a:t>, Robert Dorit</a:t>
            </a:r>
            <a:r>
              <a:rPr lang="en-US" baseline="30000">
                <a:latin typeface="Arial"/>
                <a:ea typeface="Arial"/>
                <a:cs typeface="Arial"/>
                <a:sym typeface="Arial"/>
              </a:rPr>
              <a:t>1</a:t>
            </a:r>
            <a:r>
              <a:rPr lang="en-US">
                <a:latin typeface="Arial"/>
                <a:ea typeface="Arial"/>
                <a:cs typeface="Arial"/>
                <a:sym typeface="Arial"/>
              </a:rPr>
              <a:t> </a:t>
            </a:r>
            <a:endParaRPr/>
          </a:p>
          <a:p>
            <a:pPr marL="0" lvl="0" indent="0" algn="ctr" rtl="0">
              <a:lnSpc>
                <a:spcPct val="90000"/>
              </a:lnSpc>
              <a:spcBef>
                <a:spcPts val="1000"/>
              </a:spcBef>
              <a:spcAft>
                <a:spcPts val="0"/>
              </a:spcAft>
              <a:buClr>
                <a:schemeClr val="dk1"/>
              </a:buClr>
              <a:buSzPts val="2400"/>
              <a:buNone/>
            </a:pPr>
            <a:r>
              <a:rPr lang="en-US">
                <a:latin typeface="Arial"/>
                <a:ea typeface="Arial"/>
                <a:cs typeface="Arial"/>
                <a:sym typeface="Arial"/>
              </a:rPr>
              <a:t/>
            </a:r>
            <a:br>
              <a:rPr lang="en-US">
                <a:latin typeface="Arial"/>
                <a:ea typeface="Arial"/>
                <a:cs typeface="Arial"/>
                <a:sym typeface="Arial"/>
              </a:rPr>
            </a:br>
            <a:r>
              <a:rPr lang="en-US">
                <a:latin typeface="Arial"/>
                <a:ea typeface="Arial"/>
                <a:cs typeface="Arial"/>
                <a:sym typeface="Arial"/>
              </a:rPr>
              <a:t/>
            </a:r>
            <a:br>
              <a:rPr lang="en-US">
                <a:latin typeface="Arial"/>
                <a:ea typeface="Arial"/>
                <a:cs typeface="Arial"/>
                <a:sym typeface="Arial"/>
              </a:rPr>
            </a:br>
            <a:endParaRPr>
              <a:latin typeface="Arial"/>
              <a:ea typeface="Arial"/>
              <a:cs typeface="Arial"/>
              <a:sym typeface="Arial"/>
            </a:endParaRPr>
          </a:p>
        </p:txBody>
      </p:sp>
      <p:pic>
        <p:nvPicPr>
          <p:cNvPr id="137" name="Google Shape;137;p1"/>
          <p:cNvPicPr preferRelativeResize="0"/>
          <p:nvPr/>
        </p:nvPicPr>
        <p:blipFill>
          <a:blip r:embed="rId4">
            <a:alphaModFix/>
          </a:blip>
          <a:stretch>
            <a:fillRect/>
          </a:stretch>
        </p:blipFill>
        <p:spPr>
          <a:xfrm>
            <a:off x="10224650" y="159300"/>
            <a:ext cx="1513900" cy="1513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923527e7ac_0_5"/>
          <p:cNvSpPr txBox="1">
            <a:spLocks noGrp="1"/>
          </p:cNvSpPr>
          <p:nvPr>
            <p:ph type="title"/>
          </p:nvPr>
        </p:nvSpPr>
        <p:spPr>
          <a:xfrm>
            <a:off x="198475" y="150367"/>
            <a:ext cx="11360700" cy="7635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700" b="1">
                <a:latin typeface="Arial"/>
                <a:ea typeface="Arial"/>
                <a:cs typeface="Arial"/>
                <a:sym typeface="Arial"/>
              </a:rPr>
              <a:t>Background</a:t>
            </a:r>
            <a:endParaRPr sz="3700" b="1">
              <a:latin typeface="Arial"/>
              <a:ea typeface="Arial"/>
              <a:cs typeface="Arial"/>
              <a:sym typeface="Arial"/>
            </a:endParaRPr>
          </a:p>
        </p:txBody>
      </p:sp>
      <p:sp>
        <p:nvSpPr>
          <p:cNvPr id="143" name="Google Shape;143;g923527e7ac_0_5"/>
          <p:cNvSpPr txBox="1">
            <a:spLocks noGrp="1"/>
          </p:cNvSpPr>
          <p:nvPr>
            <p:ph type="body" idx="1"/>
          </p:nvPr>
        </p:nvSpPr>
        <p:spPr>
          <a:xfrm>
            <a:off x="-94725" y="1025000"/>
            <a:ext cx="6648900" cy="5146800"/>
          </a:xfrm>
          <a:prstGeom prst="rect">
            <a:avLst/>
          </a:prstGeom>
        </p:spPr>
        <p:txBody>
          <a:bodyPr spcFirstLastPara="1" wrap="square" lIns="91425" tIns="45700" rIns="91425" bIns="45700" anchor="t" anchorCtr="0">
            <a:noAutofit/>
          </a:bodyPr>
          <a:lstStyle/>
          <a:p>
            <a:pPr marL="457200" lvl="0" indent="-349250" algn="l" rtl="0">
              <a:lnSpc>
                <a:spcPct val="115000"/>
              </a:lnSpc>
              <a:spcBef>
                <a:spcPts val="0"/>
              </a:spcBef>
              <a:spcAft>
                <a:spcPts val="0"/>
              </a:spcAft>
              <a:buSzPts val="1900"/>
              <a:buFont typeface="Arial"/>
              <a:buChar char="•"/>
            </a:pPr>
            <a:r>
              <a:rPr lang="en-US" sz="1900">
                <a:latin typeface="Arial"/>
                <a:ea typeface="Arial"/>
                <a:cs typeface="Arial"/>
                <a:sym typeface="Arial"/>
              </a:rPr>
              <a:t>The use of antibiotics for the treatment of bacterial infections has </a:t>
            </a:r>
            <a:r>
              <a:rPr lang="en-US" sz="1900" b="1">
                <a:latin typeface="Arial"/>
                <a:ea typeface="Arial"/>
                <a:cs typeface="Arial"/>
                <a:sym typeface="Arial"/>
              </a:rPr>
              <a:t>increased dramatically </a:t>
            </a:r>
            <a:r>
              <a:rPr lang="en-US" sz="1900">
                <a:latin typeface="Arial"/>
                <a:ea typeface="Arial"/>
                <a:cs typeface="Arial"/>
                <a:sym typeface="Arial"/>
              </a:rPr>
              <a:t>since the development of penicillin in 1940. (CDC)</a:t>
            </a:r>
            <a:endParaRPr sz="1900">
              <a:latin typeface="Arial"/>
              <a:ea typeface="Arial"/>
              <a:cs typeface="Arial"/>
              <a:sym typeface="Arial"/>
            </a:endParaRPr>
          </a:p>
          <a:p>
            <a:pPr marL="457200" lvl="0" indent="-349250" algn="l" rtl="0">
              <a:lnSpc>
                <a:spcPct val="115000"/>
              </a:lnSpc>
              <a:spcBef>
                <a:spcPts val="0"/>
              </a:spcBef>
              <a:spcAft>
                <a:spcPts val="0"/>
              </a:spcAft>
              <a:buSzPts val="1900"/>
              <a:buFont typeface="Arial"/>
              <a:buChar char="•"/>
            </a:pPr>
            <a:r>
              <a:rPr lang="en-US" sz="1900">
                <a:latin typeface="Arial"/>
                <a:ea typeface="Arial"/>
                <a:cs typeface="Arial"/>
                <a:sym typeface="Arial"/>
              </a:rPr>
              <a:t>This increased use has been accompanied by an increase in antibiotic resistance—a rise exacerbated by antibiotic overuse and misprescription, non-medical uses of antibiotics in food production, and the relative paucity of novel approaches against bacterial pathogens.</a:t>
            </a:r>
            <a:endParaRPr sz="1900">
              <a:latin typeface="Arial"/>
              <a:ea typeface="Arial"/>
              <a:cs typeface="Arial"/>
              <a:sym typeface="Arial"/>
            </a:endParaRPr>
          </a:p>
          <a:p>
            <a:pPr marL="457200" lvl="0" indent="-349250" algn="l" rtl="0">
              <a:lnSpc>
                <a:spcPct val="115000"/>
              </a:lnSpc>
              <a:spcBef>
                <a:spcPts val="0"/>
              </a:spcBef>
              <a:spcAft>
                <a:spcPts val="0"/>
              </a:spcAft>
              <a:buSzPts val="1900"/>
              <a:buChar char="•"/>
            </a:pPr>
            <a:r>
              <a:rPr lang="en-US" sz="1900">
                <a:latin typeface="Arial"/>
                <a:ea typeface="Arial"/>
                <a:cs typeface="Arial"/>
                <a:sym typeface="Arial"/>
              </a:rPr>
              <a:t>Although </a:t>
            </a:r>
            <a:r>
              <a:rPr lang="en-US" sz="1900" b="1">
                <a:latin typeface="Arial"/>
                <a:ea typeface="Arial"/>
                <a:cs typeface="Arial"/>
                <a:sym typeface="Arial"/>
              </a:rPr>
              <a:t>antibiotic use is the primary driver of resistance</a:t>
            </a:r>
            <a:r>
              <a:rPr lang="en-US" sz="1900">
                <a:latin typeface="Arial"/>
                <a:ea typeface="Arial"/>
                <a:cs typeface="Arial"/>
                <a:sym typeface="Arial"/>
              </a:rPr>
              <a:t>, this relationship is not easily discerned in the data.</a:t>
            </a:r>
            <a:endParaRPr sz="2000">
              <a:latin typeface="Arial"/>
              <a:ea typeface="Arial"/>
              <a:cs typeface="Arial"/>
              <a:sym typeface="Arial"/>
            </a:endParaRPr>
          </a:p>
          <a:p>
            <a:pPr marL="457200" lvl="0" indent="-355600" algn="l" rtl="0">
              <a:lnSpc>
                <a:spcPct val="115000"/>
              </a:lnSpc>
              <a:spcBef>
                <a:spcPts val="0"/>
              </a:spcBef>
              <a:spcAft>
                <a:spcPts val="0"/>
              </a:spcAft>
              <a:buSzPts val="2000"/>
              <a:buFont typeface="Arial"/>
              <a:buChar char="•"/>
            </a:pPr>
            <a:r>
              <a:rPr lang="en-US" sz="2000">
                <a:latin typeface="Arial"/>
                <a:ea typeface="Arial"/>
                <a:cs typeface="Arial"/>
                <a:sym typeface="Arial"/>
              </a:rPr>
              <a:t>We are adopting a </a:t>
            </a:r>
            <a:r>
              <a:rPr lang="en-US" sz="2000" b="1">
                <a:latin typeface="Arial"/>
                <a:ea typeface="Arial"/>
                <a:cs typeface="Arial"/>
                <a:sym typeface="Arial"/>
              </a:rPr>
              <a:t>data-driven approach</a:t>
            </a:r>
            <a:r>
              <a:rPr lang="en-US" sz="2000">
                <a:latin typeface="Arial"/>
                <a:ea typeface="Arial"/>
                <a:cs typeface="Arial"/>
                <a:sym typeface="Arial"/>
              </a:rPr>
              <a:t> to understand the determinants and the confounding variables underlying this major public health issue.</a:t>
            </a:r>
            <a:r>
              <a:rPr lang="en-US" sz="2000" i="1">
                <a:latin typeface="Arial"/>
                <a:ea typeface="Arial"/>
                <a:cs typeface="Arial"/>
                <a:sym typeface="Arial"/>
              </a:rPr>
              <a:t>  </a:t>
            </a:r>
            <a:endParaRPr sz="2000" i="1">
              <a:latin typeface="Arial"/>
              <a:ea typeface="Arial"/>
              <a:cs typeface="Arial"/>
              <a:sym typeface="Arial"/>
            </a:endParaRPr>
          </a:p>
          <a:p>
            <a:pPr marL="457200" lvl="0" indent="0" algn="l" rtl="0">
              <a:lnSpc>
                <a:spcPct val="115000"/>
              </a:lnSpc>
              <a:spcBef>
                <a:spcPts val="0"/>
              </a:spcBef>
              <a:spcAft>
                <a:spcPts val="0"/>
              </a:spcAft>
              <a:buNone/>
            </a:pPr>
            <a:endParaRPr sz="1800"/>
          </a:p>
        </p:txBody>
      </p:sp>
      <p:pic>
        <p:nvPicPr>
          <p:cNvPr id="144" name="Google Shape;144;g923527e7ac_0_5"/>
          <p:cNvPicPr preferRelativeResize="0"/>
          <p:nvPr/>
        </p:nvPicPr>
        <p:blipFill rotWithShape="1">
          <a:blip r:embed="rId3">
            <a:alphaModFix/>
          </a:blip>
          <a:srcRect l="2666"/>
          <a:stretch/>
        </p:blipFill>
        <p:spPr>
          <a:xfrm>
            <a:off x="6438250" y="1299150"/>
            <a:ext cx="5589801" cy="41136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923527e7ac_0_209"/>
          <p:cNvSpPr txBox="1">
            <a:spLocks noGrp="1"/>
          </p:cNvSpPr>
          <p:nvPr>
            <p:ph type="title"/>
          </p:nvPr>
        </p:nvSpPr>
        <p:spPr>
          <a:xfrm>
            <a:off x="225600" y="15181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b="1"/>
              <a:t>Research Questions</a:t>
            </a:r>
            <a:endParaRPr b="1"/>
          </a:p>
        </p:txBody>
      </p:sp>
      <p:sp>
        <p:nvSpPr>
          <p:cNvPr id="150" name="Google Shape;150;g923527e7ac_0_209"/>
          <p:cNvSpPr txBox="1">
            <a:spLocks noGrp="1"/>
          </p:cNvSpPr>
          <p:nvPr>
            <p:ph type="body" idx="1"/>
          </p:nvPr>
        </p:nvSpPr>
        <p:spPr>
          <a:xfrm>
            <a:off x="415650" y="1026200"/>
            <a:ext cx="11360700" cy="53889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2500" b="1">
                <a:solidFill>
                  <a:srgbClr val="000000"/>
                </a:solidFill>
              </a:rPr>
              <a:t>What is the quantitative relationship between antibiotic use and antibiotic resistance in the U.S.?</a:t>
            </a:r>
            <a:r>
              <a:rPr lang="en-US" sz="2500">
                <a:solidFill>
                  <a:srgbClr val="000000"/>
                </a:solidFill>
              </a:rPr>
              <a:t> </a:t>
            </a:r>
            <a:endParaRPr sz="2500">
              <a:solidFill>
                <a:srgbClr val="000000"/>
              </a:solidFill>
            </a:endParaRPr>
          </a:p>
          <a:p>
            <a:pPr marL="0" lvl="0" indent="0" algn="ctr" rtl="0">
              <a:spcBef>
                <a:spcPts val="0"/>
              </a:spcBef>
              <a:spcAft>
                <a:spcPts val="0"/>
              </a:spcAft>
              <a:buNone/>
            </a:pPr>
            <a:r>
              <a:rPr lang="en-US" sz="2500">
                <a:solidFill>
                  <a:srgbClr val="000000"/>
                </a:solidFill>
              </a:rPr>
              <a:t>What are the primary determinants driving antibiotic prescribing in the U.S.?</a:t>
            </a:r>
            <a:endParaRPr sz="2500">
              <a:solidFill>
                <a:srgbClr val="000000"/>
              </a:solidFill>
            </a:endParaRPr>
          </a:p>
          <a:p>
            <a:pPr marL="0" lvl="0" indent="0" algn="l" rtl="0">
              <a:spcBef>
                <a:spcPts val="0"/>
              </a:spcBef>
              <a:spcAft>
                <a:spcPts val="0"/>
              </a:spcAft>
              <a:buNone/>
            </a:pPr>
            <a:endParaRPr i="1">
              <a:solidFill>
                <a:srgbClr val="000000"/>
              </a:solidFill>
            </a:endParaRPr>
          </a:p>
          <a:p>
            <a:pPr marL="0" lvl="0" indent="0" algn="l" rtl="0">
              <a:spcBef>
                <a:spcPts val="2100"/>
              </a:spcBef>
              <a:spcAft>
                <a:spcPts val="0"/>
              </a:spcAft>
              <a:buNone/>
            </a:pPr>
            <a:endParaRPr i="1">
              <a:solidFill>
                <a:srgbClr val="000000"/>
              </a:solidFill>
            </a:endParaRPr>
          </a:p>
          <a:p>
            <a:pPr marL="0" lvl="0" indent="0" algn="l" rtl="0">
              <a:spcBef>
                <a:spcPts val="2100"/>
              </a:spcBef>
              <a:spcAft>
                <a:spcPts val="0"/>
              </a:spcAft>
              <a:buNone/>
            </a:pPr>
            <a:endParaRPr b="1" i="1">
              <a:solidFill>
                <a:srgbClr val="000000"/>
              </a:solidFill>
            </a:endParaRPr>
          </a:p>
          <a:p>
            <a:pPr marL="0" lvl="0" indent="0" algn="l" rtl="0">
              <a:spcBef>
                <a:spcPts val="2100"/>
              </a:spcBef>
              <a:spcAft>
                <a:spcPts val="0"/>
              </a:spcAft>
              <a:buNone/>
            </a:pPr>
            <a:endParaRPr sz="3400">
              <a:solidFill>
                <a:srgbClr val="000000"/>
              </a:solidFill>
            </a:endParaRPr>
          </a:p>
          <a:p>
            <a:pPr marL="0" lvl="0" indent="0" algn="l" rtl="0">
              <a:spcBef>
                <a:spcPts val="2100"/>
              </a:spcBef>
              <a:spcAft>
                <a:spcPts val="2100"/>
              </a:spcAft>
              <a:buNone/>
            </a:pPr>
            <a:endParaRPr>
              <a:solidFill>
                <a:srgbClr val="000000"/>
              </a:solidFill>
            </a:endParaRPr>
          </a:p>
        </p:txBody>
      </p:sp>
      <p:graphicFrame>
        <p:nvGraphicFramePr>
          <p:cNvPr id="151" name="Google Shape;151;g923527e7ac_0_209"/>
          <p:cNvGraphicFramePr/>
          <p:nvPr/>
        </p:nvGraphicFramePr>
        <p:xfrm>
          <a:off x="762450" y="2848200"/>
          <a:ext cx="10287000" cy="3153375"/>
        </p:xfrm>
        <a:graphic>
          <a:graphicData uri="http://schemas.openxmlformats.org/drawingml/2006/table">
            <a:tbl>
              <a:tblPr>
                <a:noFill/>
                <a:tableStyleId>{FD254578-E546-4586-948B-4793FA26771D}</a:tableStyleId>
              </a:tblPr>
              <a:tblGrid>
                <a:gridCol w="5143500"/>
                <a:gridCol w="5143500"/>
              </a:tblGrid>
              <a:tr h="658000">
                <a:tc>
                  <a:txBody>
                    <a:bodyPr/>
                    <a:lstStyle/>
                    <a:p>
                      <a:pPr marL="0" lvl="0" indent="0" algn="ctr" rtl="0">
                        <a:spcBef>
                          <a:spcPts val="0"/>
                        </a:spcBef>
                        <a:spcAft>
                          <a:spcPts val="0"/>
                        </a:spcAft>
                        <a:buNone/>
                      </a:pPr>
                      <a:r>
                        <a:rPr lang="en-US" sz="2000" b="1"/>
                        <a:t>Our Project</a:t>
                      </a:r>
                      <a:endParaRPr sz="2000" b="1"/>
                    </a:p>
                  </a:txBody>
                  <a:tcPr marL="91425" marR="91425" marT="91425" marB="91425" anchor="ctr">
                    <a:lnL w="9525" cap="flat" cmpd="sng">
                      <a:solidFill>
                        <a:srgbClr val="434343"/>
                      </a:solidFill>
                      <a:prstDash val="solid"/>
                      <a:round/>
                      <a:headEnd type="none" w="sm" len="sm"/>
                      <a:tailEnd type="none" w="sm" len="sm"/>
                    </a:lnL>
                    <a:lnR w="9525" cap="flat" cmpd="sng">
                      <a:solidFill>
                        <a:srgbClr val="434343"/>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434343"/>
                      </a:solidFill>
                      <a:prstDash val="solid"/>
                      <a:round/>
                      <a:headEnd type="none" w="sm" len="sm"/>
                      <a:tailEnd type="none" w="sm" len="sm"/>
                    </a:lnB>
                    <a:solidFill>
                      <a:srgbClr val="6D9EEB"/>
                    </a:solidFill>
                  </a:tcPr>
                </a:tc>
                <a:tc>
                  <a:txBody>
                    <a:bodyPr/>
                    <a:lstStyle/>
                    <a:p>
                      <a:pPr marL="0" lvl="0" indent="0" algn="ctr" rtl="0">
                        <a:spcBef>
                          <a:spcPts val="0"/>
                        </a:spcBef>
                        <a:spcAft>
                          <a:spcPts val="0"/>
                        </a:spcAft>
                        <a:buNone/>
                      </a:pPr>
                      <a:r>
                        <a:rPr lang="en-US" sz="2000" b="1"/>
                        <a:t>Future Steps </a:t>
                      </a:r>
                      <a:endParaRPr sz="2000" b="1"/>
                    </a:p>
                  </a:txBody>
                  <a:tcPr marL="91425" marR="91425" marT="91425" marB="91425" anchor="ctr">
                    <a:lnL w="9525" cap="flat" cmpd="sng">
                      <a:solidFill>
                        <a:srgbClr val="434343"/>
                      </a:solidFill>
                      <a:prstDash val="solid"/>
                      <a:round/>
                      <a:headEnd type="none" w="sm" len="sm"/>
                      <a:tailEnd type="none" w="sm" len="sm"/>
                    </a:lnL>
                    <a:lnR w="9525" cap="flat" cmpd="sng">
                      <a:solidFill>
                        <a:srgbClr val="434343"/>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434343"/>
                      </a:solidFill>
                      <a:prstDash val="solid"/>
                      <a:round/>
                      <a:headEnd type="none" w="sm" len="sm"/>
                      <a:tailEnd type="none" w="sm" len="sm"/>
                    </a:lnB>
                    <a:solidFill>
                      <a:srgbClr val="6D9EEB"/>
                    </a:solidFill>
                  </a:tcPr>
                </a:tc>
              </a:tr>
              <a:tr h="2495375">
                <a:tc>
                  <a:txBody>
                    <a:bodyPr/>
                    <a:lstStyle/>
                    <a:p>
                      <a:pPr marL="457200" lvl="0" indent="-342900" algn="l" rtl="0">
                        <a:lnSpc>
                          <a:spcPct val="115000"/>
                        </a:lnSpc>
                        <a:spcBef>
                          <a:spcPts val="0"/>
                        </a:spcBef>
                        <a:spcAft>
                          <a:spcPts val="0"/>
                        </a:spcAft>
                        <a:buClr>
                          <a:srgbClr val="434343"/>
                        </a:buClr>
                        <a:buSzPts val="1800"/>
                        <a:buChar char="❏"/>
                      </a:pPr>
                      <a:r>
                        <a:rPr lang="en-US" sz="1800">
                          <a:solidFill>
                            <a:srgbClr val="434343"/>
                          </a:solidFill>
                        </a:rPr>
                        <a:t>Identify the drivers of antibiotic use to build a predictive antibiotic prescribing model in the US</a:t>
                      </a:r>
                      <a:endParaRPr sz="1800">
                        <a:solidFill>
                          <a:srgbClr val="434343"/>
                        </a:solidFill>
                      </a:endParaRPr>
                    </a:p>
                    <a:p>
                      <a:pPr marL="457200" lvl="0" indent="-342900" algn="l" rtl="0">
                        <a:lnSpc>
                          <a:spcPct val="115000"/>
                        </a:lnSpc>
                        <a:spcBef>
                          <a:spcPts val="0"/>
                        </a:spcBef>
                        <a:spcAft>
                          <a:spcPts val="0"/>
                        </a:spcAft>
                        <a:buClr>
                          <a:srgbClr val="434343"/>
                        </a:buClr>
                        <a:buSzPts val="1800"/>
                        <a:buChar char="❏"/>
                      </a:pPr>
                      <a:r>
                        <a:rPr lang="en-US" sz="1800">
                          <a:solidFill>
                            <a:srgbClr val="434343"/>
                          </a:solidFill>
                        </a:rPr>
                        <a:t>Potential public health interventions to reduce antibiotic misuse</a:t>
                      </a:r>
                      <a:endParaRPr sz="1800">
                        <a:solidFill>
                          <a:srgbClr val="434343"/>
                        </a:solidFill>
                      </a:endParaRPr>
                    </a:p>
                  </a:txBody>
                  <a:tcPr marL="91425" marR="91425" marT="91425" marB="91425">
                    <a:lnL w="9525" cap="flat" cmpd="sng">
                      <a:solidFill>
                        <a:srgbClr val="434343"/>
                      </a:solidFill>
                      <a:prstDash val="solid"/>
                      <a:round/>
                      <a:headEnd type="none" w="sm" len="sm"/>
                      <a:tailEnd type="none" w="sm" len="sm"/>
                    </a:lnL>
                    <a:lnR w="9525" cap="flat" cmpd="sng">
                      <a:solidFill>
                        <a:srgbClr val="434343"/>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434343"/>
                      </a:solidFill>
                      <a:prstDash val="solid"/>
                      <a:round/>
                      <a:headEnd type="none" w="sm" len="sm"/>
                      <a:tailEnd type="none" w="sm" len="sm"/>
                    </a:lnB>
                  </a:tcPr>
                </a:tc>
                <a:tc>
                  <a:txBody>
                    <a:bodyPr/>
                    <a:lstStyle/>
                    <a:p>
                      <a:pPr marL="457200" lvl="0" indent="-342900" algn="l" rtl="0">
                        <a:lnSpc>
                          <a:spcPct val="115000"/>
                        </a:lnSpc>
                        <a:spcBef>
                          <a:spcPts val="0"/>
                        </a:spcBef>
                        <a:spcAft>
                          <a:spcPts val="0"/>
                        </a:spcAft>
                        <a:buClr>
                          <a:srgbClr val="434343"/>
                        </a:buClr>
                        <a:buSzPts val="1800"/>
                        <a:buChar char="❏"/>
                      </a:pPr>
                      <a:r>
                        <a:rPr lang="en-US" sz="1800">
                          <a:solidFill>
                            <a:srgbClr val="434343"/>
                          </a:solidFill>
                        </a:rPr>
                        <a:t>Discern the effect of viral epidemics or pandemics (COVID, H1N1 influenza) on antibiotic use</a:t>
                      </a:r>
                      <a:endParaRPr sz="1800">
                        <a:solidFill>
                          <a:srgbClr val="434343"/>
                        </a:solidFill>
                      </a:endParaRPr>
                    </a:p>
                    <a:p>
                      <a:pPr marL="457200" lvl="0" indent="-342900" algn="l" rtl="0">
                        <a:lnSpc>
                          <a:spcPct val="115000"/>
                        </a:lnSpc>
                        <a:spcBef>
                          <a:spcPts val="0"/>
                        </a:spcBef>
                        <a:spcAft>
                          <a:spcPts val="0"/>
                        </a:spcAft>
                        <a:buClr>
                          <a:srgbClr val="434343"/>
                        </a:buClr>
                        <a:buSzPts val="1800"/>
                        <a:buChar char="❏"/>
                      </a:pPr>
                      <a:r>
                        <a:rPr lang="en-US" sz="1800">
                          <a:solidFill>
                            <a:srgbClr val="434343"/>
                          </a:solidFill>
                        </a:rPr>
                        <a:t>Additional concerns about the aftermath of pandemics on public health</a:t>
                      </a:r>
                      <a:endParaRPr sz="1800">
                        <a:solidFill>
                          <a:srgbClr val="434343"/>
                        </a:solidFill>
                      </a:endParaRPr>
                    </a:p>
                  </a:txBody>
                  <a:tcPr marL="91425" marR="91425" marT="91425" marB="91425">
                    <a:lnL w="9525" cap="flat" cmpd="sng">
                      <a:solidFill>
                        <a:srgbClr val="434343"/>
                      </a:solidFill>
                      <a:prstDash val="solid"/>
                      <a:round/>
                      <a:headEnd type="none" w="sm" len="sm"/>
                      <a:tailEnd type="none" w="sm" len="sm"/>
                    </a:lnL>
                    <a:lnR w="9525" cap="flat" cmpd="sng">
                      <a:solidFill>
                        <a:srgbClr val="434343"/>
                      </a:solidFill>
                      <a:prstDash val="solid"/>
                      <a:round/>
                      <a:headEnd type="none" w="sm" len="sm"/>
                      <a:tailEnd type="none" w="sm" len="sm"/>
                    </a:lnR>
                    <a:lnT w="9525" cap="flat" cmpd="sng">
                      <a:solidFill>
                        <a:srgbClr val="434343"/>
                      </a:solidFill>
                      <a:prstDash val="solid"/>
                      <a:round/>
                      <a:headEnd type="none" w="sm" len="sm"/>
                      <a:tailEnd type="none" w="sm" len="sm"/>
                    </a:lnT>
                    <a:lnB w="9525" cap="flat" cmpd="sng">
                      <a:solidFill>
                        <a:srgbClr val="434343"/>
                      </a:solidFill>
                      <a:prstDash val="solid"/>
                      <a:round/>
                      <a:headEnd type="none" w="sm" len="sm"/>
                      <a:tailEnd type="none" w="sm" len="sm"/>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923527e7ac_0_461"/>
          <p:cNvSpPr txBox="1">
            <a:spLocks noGrp="1"/>
          </p:cNvSpPr>
          <p:nvPr>
            <p:ph type="title"/>
          </p:nvPr>
        </p:nvSpPr>
        <p:spPr>
          <a:xfrm>
            <a:off x="331875" y="288738"/>
            <a:ext cx="49491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b="1"/>
              <a:t>Methods Overview</a:t>
            </a:r>
            <a:endParaRPr b="1"/>
          </a:p>
        </p:txBody>
      </p:sp>
      <p:grpSp>
        <p:nvGrpSpPr>
          <p:cNvPr id="157" name="Google Shape;157;g923527e7ac_0_461"/>
          <p:cNvGrpSpPr/>
          <p:nvPr/>
        </p:nvGrpSpPr>
        <p:grpSpPr>
          <a:xfrm>
            <a:off x="7784525" y="1418350"/>
            <a:ext cx="4407490" cy="3906920"/>
            <a:chOff x="5735436" y="1189996"/>
            <a:chExt cx="3305700" cy="3509945"/>
          </a:xfrm>
        </p:grpSpPr>
        <p:sp>
          <p:nvSpPr>
            <p:cNvPr id="158" name="Google Shape;158;g923527e7ac_0_461"/>
            <p:cNvSpPr/>
            <p:nvPr/>
          </p:nvSpPr>
          <p:spPr>
            <a:xfrm>
              <a:off x="5735436" y="1189996"/>
              <a:ext cx="3305700" cy="793200"/>
            </a:xfrm>
            <a:prstGeom prst="chevron">
              <a:avLst>
                <a:gd name="adj" fmla="val 50000"/>
              </a:avLst>
            </a:prstGeom>
            <a:solidFill>
              <a:srgbClr val="6D9EE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900" dirty="0">
                  <a:solidFill>
                    <a:srgbClr val="FFFFFF"/>
                  </a:solidFill>
                  <a:latin typeface="+mn-lt"/>
                  <a:ea typeface="Roboto"/>
                  <a:cs typeface="Roboto"/>
                  <a:sym typeface="Roboto"/>
                </a:rPr>
                <a:t>Control Group Addition</a:t>
              </a:r>
              <a:endParaRPr sz="1900" dirty="0">
                <a:solidFill>
                  <a:srgbClr val="FFFFFF"/>
                </a:solidFill>
                <a:latin typeface="+mn-lt"/>
                <a:ea typeface="Roboto"/>
                <a:cs typeface="Roboto"/>
                <a:sym typeface="Roboto"/>
              </a:endParaRPr>
            </a:p>
          </p:txBody>
        </p:sp>
        <p:sp>
          <p:nvSpPr>
            <p:cNvPr id="159" name="Google Shape;159;g923527e7ac_0_461"/>
            <p:cNvSpPr txBox="1"/>
            <p:nvPr/>
          </p:nvSpPr>
          <p:spPr>
            <a:xfrm>
              <a:off x="6270181" y="2263641"/>
              <a:ext cx="2236200" cy="2436300"/>
            </a:xfrm>
            <a:prstGeom prst="rect">
              <a:avLst/>
            </a:prstGeom>
            <a:solidFill>
              <a:srgbClr val="6D9EEB"/>
            </a:solidFill>
            <a:ln>
              <a:noFill/>
            </a:ln>
          </p:spPr>
          <p:txBody>
            <a:bodyPr spcFirstLastPara="1" wrap="square" lIns="121900" tIns="121900" rIns="121900" bIns="121900" anchor="ctr" anchorCtr="0">
              <a:noAutofit/>
            </a:bodyPr>
            <a:lstStyle/>
            <a:p>
              <a:pPr marL="457200" lvl="0" indent="-330200" algn="l" rtl="0">
                <a:lnSpc>
                  <a:spcPct val="115000"/>
                </a:lnSpc>
                <a:spcBef>
                  <a:spcPts val="0"/>
                </a:spcBef>
                <a:spcAft>
                  <a:spcPts val="0"/>
                </a:spcAft>
                <a:buClr>
                  <a:srgbClr val="FFFFFF"/>
                </a:buClr>
                <a:buSzPts val="1600"/>
                <a:buFont typeface="Roboto"/>
                <a:buChar char="●"/>
              </a:pPr>
              <a:r>
                <a:rPr lang="en-US" sz="1600">
                  <a:solidFill>
                    <a:srgbClr val="FFFFFF"/>
                  </a:solidFill>
                  <a:latin typeface="+mn-lt"/>
                  <a:ea typeface="Roboto"/>
                  <a:cs typeface="Roboto"/>
                  <a:sym typeface="Roboto"/>
                </a:rPr>
                <a:t>Repeated our analyses done on the antibiotic classes for antipsychotic drug classes from the same dataset</a:t>
              </a:r>
              <a:endParaRPr sz="1600">
                <a:solidFill>
                  <a:srgbClr val="FFFFFF"/>
                </a:solidFill>
                <a:latin typeface="+mn-lt"/>
                <a:ea typeface="Roboto"/>
                <a:cs typeface="Roboto"/>
                <a:sym typeface="Roboto"/>
              </a:endParaRPr>
            </a:p>
            <a:p>
              <a:pPr marL="457200" lvl="0" indent="-330200" algn="l" rtl="0">
                <a:lnSpc>
                  <a:spcPct val="115000"/>
                </a:lnSpc>
                <a:spcBef>
                  <a:spcPts val="0"/>
                </a:spcBef>
                <a:spcAft>
                  <a:spcPts val="0"/>
                </a:spcAft>
                <a:buClr>
                  <a:srgbClr val="FFFFFF"/>
                </a:buClr>
                <a:buSzPts val="1600"/>
                <a:buFont typeface="Roboto"/>
                <a:buChar char="●"/>
              </a:pPr>
              <a:r>
                <a:rPr lang="en-US" sz="1600">
                  <a:solidFill>
                    <a:srgbClr val="FFFFFF"/>
                  </a:solidFill>
                  <a:latin typeface="+mn-lt"/>
                  <a:ea typeface="Roboto"/>
                  <a:cs typeface="Roboto"/>
                  <a:sym typeface="Roboto"/>
                </a:rPr>
                <a:t>Acts as a  control to reveal antibiotic-specific trends</a:t>
              </a:r>
              <a:endParaRPr sz="1600">
                <a:solidFill>
                  <a:srgbClr val="FFFFFF"/>
                </a:solidFill>
                <a:latin typeface="+mn-lt"/>
                <a:ea typeface="Roboto"/>
                <a:cs typeface="Roboto"/>
                <a:sym typeface="Roboto"/>
              </a:endParaRPr>
            </a:p>
          </p:txBody>
        </p:sp>
      </p:grpSp>
      <p:grpSp>
        <p:nvGrpSpPr>
          <p:cNvPr id="160" name="Google Shape;160;g923527e7ac_0_461"/>
          <p:cNvGrpSpPr/>
          <p:nvPr/>
        </p:nvGrpSpPr>
        <p:grpSpPr>
          <a:xfrm>
            <a:off x="0" y="1418350"/>
            <a:ext cx="4729082" cy="3850095"/>
            <a:chOff x="0" y="1189989"/>
            <a:chExt cx="3546900" cy="2887643"/>
          </a:xfrm>
        </p:grpSpPr>
        <p:sp>
          <p:nvSpPr>
            <p:cNvPr id="161" name="Google Shape;161;g923527e7ac_0_461"/>
            <p:cNvSpPr/>
            <p:nvPr/>
          </p:nvSpPr>
          <p:spPr>
            <a:xfrm>
              <a:off x="0" y="1189989"/>
              <a:ext cx="3546900" cy="669000"/>
            </a:xfrm>
            <a:prstGeom prst="homePlate">
              <a:avLst>
                <a:gd name="adj" fmla="val 50000"/>
              </a:avLst>
            </a:prstGeom>
            <a:solidFill>
              <a:srgbClr val="1155CC"/>
            </a:solidFill>
            <a:ln>
              <a:noFill/>
            </a:ln>
          </p:spPr>
          <p:txBody>
            <a:bodyPr spcFirstLastPara="1" wrap="square" lIns="121900" tIns="121900" rIns="121900" bIns="121900" anchor="ctr" anchorCtr="0">
              <a:noAutofit/>
            </a:bodyPr>
            <a:lstStyle/>
            <a:p>
              <a:pPr marL="457200" lvl="0" indent="457200" algn="l" rtl="0">
                <a:spcBef>
                  <a:spcPts val="0"/>
                </a:spcBef>
                <a:spcAft>
                  <a:spcPts val="0"/>
                </a:spcAft>
                <a:buNone/>
              </a:pPr>
              <a:r>
                <a:rPr lang="en-US" sz="1900" dirty="0">
                  <a:solidFill>
                    <a:srgbClr val="FFFFFF"/>
                  </a:solidFill>
                  <a:latin typeface="+mj-lt"/>
                  <a:ea typeface="Roboto"/>
                  <a:cs typeface="Roboto"/>
                  <a:sym typeface="Roboto"/>
                </a:rPr>
                <a:t>     Data Extraction</a:t>
              </a:r>
              <a:endParaRPr sz="1900" dirty="0">
                <a:solidFill>
                  <a:srgbClr val="FFFFFF"/>
                </a:solidFill>
                <a:latin typeface="+mj-lt"/>
                <a:ea typeface="Roboto"/>
                <a:cs typeface="Roboto"/>
                <a:sym typeface="Roboto"/>
              </a:endParaRPr>
            </a:p>
          </p:txBody>
        </p:sp>
        <p:sp>
          <p:nvSpPr>
            <p:cNvPr id="162" name="Google Shape;162;g923527e7ac_0_461"/>
            <p:cNvSpPr txBox="1"/>
            <p:nvPr/>
          </p:nvSpPr>
          <p:spPr>
            <a:xfrm>
              <a:off x="655366" y="2057133"/>
              <a:ext cx="2236200" cy="2020500"/>
            </a:xfrm>
            <a:prstGeom prst="rect">
              <a:avLst/>
            </a:prstGeom>
            <a:solidFill>
              <a:srgbClr val="1155CC"/>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457200" lvl="0" indent="-330200" algn="l" rtl="0">
                <a:lnSpc>
                  <a:spcPct val="115000"/>
                </a:lnSpc>
                <a:spcBef>
                  <a:spcPts val="0"/>
                </a:spcBef>
                <a:spcAft>
                  <a:spcPts val="0"/>
                </a:spcAft>
                <a:buClr>
                  <a:srgbClr val="FFFFFF"/>
                </a:buClr>
                <a:buSzPts val="1600"/>
                <a:buFont typeface="Roboto"/>
                <a:buChar char="●"/>
              </a:pPr>
              <a:r>
                <a:rPr lang="en-US" sz="1600">
                  <a:solidFill>
                    <a:srgbClr val="FFFFFF"/>
                  </a:solidFill>
                  <a:latin typeface="+mj-lt"/>
                  <a:ea typeface="Roboto"/>
                  <a:cs typeface="Roboto"/>
                  <a:sym typeface="Roboto"/>
                </a:rPr>
                <a:t>Extracted datasets from </a:t>
              </a:r>
              <a:r>
                <a:rPr lang="en-US" sz="1600" u="sng">
                  <a:solidFill>
                    <a:srgbClr val="EA9999"/>
                  </a:solidFill>
                  <a:latin typeface="+mj-lt"/>
                  <a:ea typeface="Roboto"/>
                  <a:cs typeface="Roboto"/>
                  <a:sym typeface="Roboto"/>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IQVIA</a:t>
              </a:r>
              <a:r>
                <a:rPr lang="en-US" sz="1600">
                  <a:solidFill>
                    <a:srgbClr val="FFFFFF"/>
                  </a:solidFill>
                  <a:latin typeface="+mj-lt"/>
                  <a:ea typeface="Roboto"/>
                  <a:cs typeface="Roboto"/>
                  <a:sym typeface="Roboto"/>
                </a:rPr>
                <a:t>, </a:t>
              </a:r>
              <a:r>
                <a:rPr lang="en-US" sz="1600" u="sng">
                  <a:solidFill>
                    <a:srgbClr val="EA9999"/>
                  </a:solidFill>
                  <a:latin typeface="+mj-lt"/>
                  <a:ea typeface="Roboto"/>
                  <a:cs typeface="Roboto"/>
                  <a:sym typeface="Robot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CMS.gov</a:t>
              </a:r>
              <a:r>
                <a:rPr lang="en-US" sz="1600">
                  <a:solidFill>
                    <a:srgbClr val="FFFFFF"/>
                  </a:solidFill>
                  <a:latin typeface="+mj-lt"/>
                  <a:ea typeface="Roboto"/>
                  <a:cs typeface="Roboto"/>
                  <a:sym typeface="Roboto"/>
                </a:rPr>
                <a:t>, and </a:t>
              </a:r>
              <a:r>
                <a:rPr lang="en-US" sz="1600" u="sng">
                  <a:solidFill>
                    <a:srgbClr val="EA9999"/>
                  </a:solidFill>
                  <a:latin typeface="+mj-lt"/>
                  <a:ea typeface="Roboto"/>
                  <a:cs typeface="Roboto"/>
                  <a:sym typeface="Roboto"/>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CDC</a:t>
              </a:r>
              <a:endParaRPr sz="1600">
                <a:solidFill>
                  <a:srgbClr val="EA9999"/>
                </a:solidFill>
                <a:latin typeface="+mj-lt"/>
                <a:ea typeface="Roboto"/>
                <a:cs typeface="Roboto"/>
                <a:sym typeface="Roboto"/>
              </a:endParaRPr>
            </a:p>
            <a:p>
              <a:pPr marL="457200" lvl="0" indent="-330200" algn="l" rtl="0">
                <a:lnSpc>
                  <a:spcPct val="115000"/>
                </a:lnSpc>
                <a:spcBef>
                  <a:spcPts val="0"/>
                </a:spcBef>
                <a:spcAft>
                  <a:spcPts val="0"/>
                </a:spcAft>
                <a:buClr>
                  <a:srgbClr val="FFFFFF"/>
                </a:buClr>
                <a:buSzPts val="1600"/>
                <a:buFont typeface="Roboto"/>
                <a:buChar char="●"/>
              </a:pPr>
              <a:r>
                <a:rPr lang="en-US" sz="1600">
                  <a:solidFill>
                    <a:srgbClr val="FFFFFF"/>
                  </a:solidFill>
                  <a:latin typeface="+mj-lt"/>
                  <a:ea typeface="Roboto"/>
                  <a:cs typeface="Roboto"/>
                  <a:sym typeface="Roboto"/>
                </a:rPr>
                <a:t>Datasets contained approximately 200 million prescribing records</a:t>
              </a:r>
              <a:endParaRPr sz="1600">
                <a:solidFill>
                  <a:srgbClr val="FFFFFF"/>
                </a:solidFill>
                <a:latin typeface="+mj-lt"/>
                <a:ea typeface="Roboto"/>
                <a:cs typeface="Roboto"/>
                <a:sym typeface="Roboto"/>
              </a:endParaRPr>
            </a:p>
            <a:p>
              <a:pPr marL="457200" lvl="0" indent="-330200" algn="l" rtl="0">
                <a:lnSpc>
                  <a:spcPct val="115000"/>
                </a:lnSpc>
                <a:spcBef>
                  <a:spcPts val="0"/>
                </a:spcBef>
                <a:spcAft>
                  <a:spcPts val="0"/>
                </a:spcAft>
                <a:buClr>
                  <a:srgbClr val="FFFFFF"/>
                </a:buClr>
                <a:buSzPts val="1600"/>
                <a:buFont typeface="Roboto"/>
                <a:buChar char="●"/>
              </a:pPr>
              <a:r>
                <a:rPr lang="en-US" sz="1600">
                  <a:solidFill>
                    <a:srgbClr val="FFFFFF"/>
                  </a:solidFill>
                  <a:latin typeface="+mj-lt"/>
                  <a:ea typeface="Roboto"/>
                  <a:cs typeface="Roboto"/>
                  <a:sym typeface="Roboto"/>
                </a:rPr>
                <a:t>Data covers years 2013 - 2017</a:t>
              </a:r>
              <a:endParaRPr sz="1600">
                <a:solidFill>
                  <a:srgbClr val="FFFFFF"/>
                </a:solidFill>
                <a:latin typeface="+mj-lt"/>
                <a:ea typeface="Roboto"/>
                <a:cs typeface="Roboto"/>
                <a:sym typeface="Roboto"/>
              </a:endParaRPr>
            </a:p>
          </p:txBody>
        </p:sp>
      </p:grpSp>
      <p:grpSp>
        <p:nvGrpSpPr>
          <p:cNvPr id="163" name="Google Shape;163;g923527e7ac_0_461"/>
          <p:cNvGrpSpPr/>
          <p:nvPr/>
        </p:nvGrpSpPr>
        <p:grpSpPr>
          <a:xfrm>
            <a:off x="3892257" y="1418352"/>
            <a:ext cx="4407490" cy="4677788"/>
            <a:chOff x="2816157" y="1164415"/>
            <a:chExt cx="3305700" cy="3508429"/>
          </a:xfrm>
        </p:grpSpPr>
        <p:sp>
          <p:nvSpPr>
            <p:cNvPr id="164" name="Google Shape;164;g923527e7ac_0_461"/>
            <p:cNvSpPr/>
            <p:nvPr/>
          </p:nvSpPr>
          <p:spPr>
            <a:xfrm>
              <a:off x="2816157" y="1164415"/>
              <a:ext cx="3305700" cy="669000"/>
            </a:xfrm>
            <a:prstGeom prst="chevron">
              <a:avLst>
                <a:gd name="adj" fmla="val 50000"/>
              </a:avLst>
            </a:prstGeom>
            <a:solidFill>
              <a:srgbClr val="3C78D8"/>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900">
                  <a:solidFill>
                    <a:srgbClr val="FFFFFF"/>
                  </a:solidFill>
                  <a:latin typeface="+mj-lt"/>
                  <a:ea typeface="Roboto"/>
                  <a:cs typeface="Roboto"/>
                  <a:sym typeface="Roboto"/>
                </a:rPr>
                <a:t>Cleaning &amp; Preliminary Analysis</a:t>
              </a:r>
              <a:endParaRPr sz="1900">
                <a:solidFill>
                  <a:srgbClr val="FFFFFF"/>
                </a:solidFill>
                <a:latin typeface="+mj-lt"/>
                <a:ea typeface="Roboto"/>
                <a:cs typeface="Roboto"/>
                <a:sym typeface="Roboto"/>
              </a:endParaRPr>
            </a:p>
          </p:txBody>
        </p:sp>
        <p:sp>
          <p:nvSpPr>
            <p:cNvPr id="165" name="Google Shape;165;g923527e7ac_0_461"/>
            <p:cNvSpPr txBox="1"/>
            <p:nvPr/>
          </p:nvSpPr>
          <p:spPr>
            <a:xfrm>
              <a:off x="3350902" y="2057144"/>
              <a:ext cx="2236200" cy="2615700"/>
            </a:xfrm>
            <a:prstGeom prst="rect">
              <a:avLst/>
            </a:prstGeom>
            <a:solidFill>
              <a:srgbClr val="3C78D8"/>
            </a:solidFill>
            <a:ln>
              <a:noFill/>
            </a:ln>
          </p:spPr>
          <p:txBody>
            <a:bodyPr spcFirstLastPara="1" wrap="square" lIns="121900" tIns="121900" rIns="121900" bIns="121900" anchor="ctr" anchorCtr="0">
              <a:noAutofit/>
            </a:bodyPr>
            <a:lstStyle/>
            <a:p>
              <a:pPr marL="457200" lvl="0" indent="-330200" algn="l" rtl="0">
                <a:lnSpc>
                  <a:spcPct val="115000"/>
                </a:lnSpc>
                <a:spcBef>
                  <a:spcPts val="0"/>
                </a:spcBef>
                <a:spcAft>
                  <a:spcPts val="0"/>
                </a:spcAft>
                <a:buClr>
                  <a:srgbClr val="FFFFFF"/>
                </a:buClr>
                <a:buSzPts val="1600"/>
                <a:buFont typeface="Roboto"/>
                <a:buChar char="●"/>
              </a:pPr>
              <a:endParaRPr sz="1600" dirty="0">
                <a:solidFill>
                  <a:srgbClr val="FFFFFF"/>
                </a:solidFill>
                <a:latin typeface="+mj-lt"/>
                <a:ea typeface="Roboto"/>
                <a:cs typeface="Roboto"/>
                <a:sym typeface="Roboto"/>
              </a:endParaRPr>
            </a:p>
            <a:p>
              <a:pPr marL="457200" lvl="0" indent="-330200" algn="l" rtl="0">
                <a:lnSpc>
                  <a:spcPct val="115000"/>
                </a:lnSpc>
                <a:spcBef>
                  <a:spcPts val="0"/>
                </a:spcBef>
                <a:spcAft>
                  <a:spcPts val="0"/>
                </a:spcAft>
                <a:buClr>
                  <a:srgbClr val="FFFFFF"/>
                </a:buClr>
                <a:buSzPts val="1600"/>
                <a:buFont typeface="Roboto"/>
                <a:buChar char="●"/>
              </a:pPr>
              <a:r>
                <a:rPr lang="en-US" sz="1600" dirty="0">
                  <a:solidFill>
                    <a:srgbClr val="FFFFFF"/>
                  </a:solidFill>
                  <a:latin typeface="+mj-lt"/>
                  <a:ea typeface="Roboto"/>
                  <a:cs typeface="Roboto"/>
                  <a:sym typeface="Roboto"/>
                </a:rPr>
                <a:t>Built a reference document with all unique antibiotic therapeutics mapped to their respective classes</a:t>
              </a:r>
              <a:endParaRPr sz="1600" dirty="0">
                <a:solidFill>
                  <a:srgbClr val="FFFFFF"/>
                </a:solidFill>
                <a:latin typeface="+mj-lt"/>
                <a:ea typeface="Roboto"/>
                <a:cs typeface="Roboto"/>
                <a:sym typeface="Roboto"/>
              </a:endParaRPr>
            </a:p>
            <a:p>
              <a:pPr marL="457200" lvl="0" indent="-330200" algn="l" rtl="0">
                <a:lnSpc>
                  <a:spcPct val="115000"/>
                </a:lnSpc>
                <a:spcBef>
                  <a:spcPts val="0"/>
                </a:spcBef>
                <a:spcAft>
                  <a:spcPts val="0"/>
                </a:spcAft>
                <a:buClr>
                  <a:srgbClr val="FFFFFF"/>
                </a:buClr>
                <a:buSzPts val="1600"/>
                <a:buFont typeface="Roboto"/>
                <a:buChar char="●"/>
              </a:pPr>
              <a:r>
                <a:rPr lang="en-US" sz="1600" dirty="0">
                  <a:solidFill>
                    <a:srgbClr val="FFFFFF"/>
                  </a:solidFill>
                  <a:latin typeface="+mj-lt"/>
                  <a:ea typeface="Roboto"/>
                  <a:cs typeface="Roboto"/>
                  <a:sym typeface="Roboto"/>
                </a:rPr>
                <a:t>Calculated Antibiotic Claims </a:t>
              </a:r>
              <a:r>
                <a:rPr lang="en-US" sz="1600" i="1" dirty="0">
                  <a:solidFill>
                    <a:srgbClr val="FFFFFF"/>
                  </a:solidFill>
                  <a:latin typeface="+mj-lt"/>
                  <a:ea typeface="Roboto"/>
                  <a:cs typeface="Roboto"/>
                  <a:sym typeface="Roboto"/>
                </a:rPr>
                <a:t>per capita</a:t>
              </a:r>
              <a:r>
                <a:rPr lang="en-US" sz="1600" b="1" i="1" dirty="0">
                  <a:solidFill>
                    <a:srgbClr val="FFFFFF"/>
                  </a:solidFill>
                  <a:latin typeface="+mj-lt"/>
                  <a:ea typeface="Roboto"/>
                  <a:cs typeface="Roboto"/>
                  <a:sym typeface="Roboto"/>
                </a:rPr>
                <a:t> </a:t>
              </a:r>
              <a:r>
                <a:rPr lang="en-US" sz="1600" dirty="0">
                  <a:solidFill>
                    <a:srgbClr val="FFFFFF"/>
                  </a:solidFill>
                  <a:latin typeface="+mj-lt"/>
                  <a:ea typeface="Roboto"/>
                  <a:cs typeface="Roboto"/>
                  <a:sym typeface="Roboto"/>
                </a:rPr>
                <a:t>based on Medicare beneficiaries (Part D)</a:t>
              </a:r>
              <a:endParaRPr sz="1600" dirty="0">
                <a:solidFill>
                  <a:srgbClr val="FFFFFF"/>
                </a:solidFill>
                <a:latin typeface="+mj-lt"/>
                <a:ea typeface="Roboto"/>
                <a:cs typeface="Roboto"/>
                <a:sym typeface="Roboto"/>
              </a:endParaRPr>
            </a:p>
            <a:p>
              <a:pPr marL="457200" lvl="0" indent="-330200" algn="l" rtl="0">
                <a:lnSpc>
                  <a:spcPct val="115000"/>
                </a:lnSpc>
                <a:spcBef>
                  <a:spcPts val="0"/>
                </a:spcBef>
                <a:spcAft>
                  <a:spcPts val="0"/>
                </a:spcAft>
                <a:buClr>
                  <a:srgbClr val="FFFFFF"/>
                </a:buClr>
                <a:buSzPts val="1600"/>
                <a:buFont typeface="Roboto"/>
                <a:buChar char="●"/>
              </a:pPr>
              <a:r>
                <a:rPr lang="en-US" sz="1600" dirty="0">
                  <a:solidFill>
                    <a:srgbClr val="FFFFFF"/>
                  </a:solidFill>
                  <a:latin typeface="+mj-lt"/>
                  <a:ea typeface="Roboto"/>
                  <a:cs typeface="Roboto"/>
                  <a:sym typeface="Roboto"/>
                </a:rPr>
                <a:t>Visualized prescribing rates </a:t>
              </a:r>
              <a:r>
                <a:rPr lang="en-US" sz="1600" i="1" dirty="0">
                  <a:solidFill>
                    <a:srgbClr val="FFFFFF"/>
                  </a:solidFill>
                  <a:latin typeface="+mj-lt"/>
                  <a:ea typeface="Roboto"/>
                  <a:cs typeface="Roboto"/>
                  <a:sym typeface="Roboto"/>
                </a:rPr>
                <a:t>per capita </a:t>
              </a:r>
              <a:r>
                <a:rPr lang="en-US" sz="1600" dirty="0">
                  <a:solidFill>
                    <a:srgbClr val="FFFFFF"/>
                  </a:solidFill>
                  <a:latin typeface="+mj-lt"/>
                  <a:ea typeface="Roboto"/>
                  <a:cs typeface="Roboto"/>
                  <a:sym typeface="Roboto"/>
                </a:rPr>
                <a:t>by  region</a:t>
              </a:r>
              <a:endParaRPr sz="1600" dirty="0">
                <a:solidFill>
                  <a:srgbClr val="FFFFFF"/>
                </a:solidFill>
                <a:latin typeface="+mj-lt"/>
                <a:ea typeface="Roboto"/>
                <a:cs typeface="Roboto"/>
                <a:sym typeface="Roboto"/>
              </a:endParaRPr>
            </a:p>
            <a:p>
              <a:pPr marL="0" lvl="0" indent="0" algn="ctr" rtl="0">
                <a:lnSpc>
                  <a:spcPct val="115000"/>
                </a:lnSpc>
                <a:spcBef>
                  <a:spcPts val="0"/>
                </a:spcBef>
                <a:spcAft>
                  <a:spcPts val="0"/>
                </a:spcAft>
                <a:buNone/>
              </a:pPr>
              <a:r>
                <a:rPr lang="en-US" sz="1600" dirty="0">
                  <a:solidFill>
                    <a:srgbClr val="FFFFFF"/>
                  </a:solidFill>
                  <a:latin typeface="+mj-lt"/>
                  <a:ea typeface="Roboto"/>
                  <a:cs typeface="Roboto"/>
                  <a:sym typeface="Roboto"/>
                </a:rPr>
                <a:t> </a:t>
              </a:r>
              <a:endParaRPr sz="1600" dirty="0">
                <a:solidFill>
                  <a:srgbClr val="FFFFFF"/>
                </a:solidFill>
                <a:latin typeface="+mj-lt"/>
                <a:ea typeface="Roboto"/>
                <a:cs typeface="Roboto"/>
                <a:sym typeface="Roboto"/>
              </a:endParaRPr>
            </a:p>
          </p:txBody>
        </p:sp>
      </p:grpSp>
      <p:pic>
        <p:nvPicPr>
          <p:cNvPr id="166" name="Google Shape;166;g923527e7ac_0_461"/>
          <p:cNvPicPr preferRelativeResize="0"/>
          <p:nvPr/>
        </p:nvPicPr>
        <p:blipFill>
          <a:blip r:embed="rId6">
            <a:alphaModFix/>
          </a:blip>
          <a:stretch>
            <a:fillRect/>
          </a:stretch>
        </p:blipFill>
        <p:spPr>
          <a:xfrm>
            <a:off x="698098" y="5454375"/>
            <a:ext cx="3332875" cy="1229825"/>
          </a:xfrm>
          <a:prstGeom prst="rect">
            <a:avLst/>
          </a:prstGeom>
          <a:noFill/>
          <a:ln>
            <a:noFill/>
          </a:ln>
        </p:spPr>
      </p:pic>
      <p:pic>
        <p:nvPicPr>
          <p:cNvPr id="167" name="Google Shape;167;g923527e7ac_0_461"/>
          <p:cNvPicPr preferRelativeResize="0"/>
          <p:nvPr/>
        </p:nvPicPr>
        <p:blipFill>
          <a:blip r:embed="rId7">
            <a:alphaModFix/>
          </a:blip>
          <a:stretch>
            <a:fillRect/>
          </a:stretch>
        </p:blipFill>
        <p:spPr>
          <a:xfrm>
            <a:off x="10464900" y="62350"/>
            <a:ext cx="1086851" cy="1086851"/>
          </a:xfrm>
          <a:prstGeom prst="rect">
            <a:avLst/>
          </a:prstGeom>
          <a:noFill/>
          <a:ln>
            <a:noFill/>
          </a:ln>
        </p:spPr>
      </p:pic>
      <p:pic>
        <p:nvPicPr>
          <p:cNvPr id="168" name="Google Shape;168;g923527e7ac_0_461"/>
          <p:cNvPicPr preferRelativeResize="0"/>
          <p:nvPr/>
        </p:nvPicPr>
        <p:blipFill rotWithShape="1">
          <a:blip r:embed="rId8">
            <a:alphaModFix/>
          </a:blip>
          <a:srcRect/>
          <a:stretch/>
        </p:blipFill>
        <p:spPr>
          <a:xfrm>
            <a:off x="9121369" y="55575"/>
            <a:ext cx="1214682" cy="1229825"/>
          </a:xfrm>
          <a:prstGeom prst="rect">
            <a:avLst/>
          </a:prstGeom>
          <a:noFill/>
          <a:ln>
            <a:noFill/>
          </a:ln>
        </p:spPr>
      </p:pic>
      <p:sp>
        <p:nvSpPr>
          <p:cNvPr id="169" name="Google Shape;169;g923527e7ac_0_461"/>
          <p:cNvSpPr txBox="1"/>
          <p:nvPr/>
        </p:nvSpPr>
        <p:spPr>
          <a:xfrm>
            <a:off x="8034475" y="224013"/>
            <a:ext cx="1086900" cy="9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Check out our Github Repo here!</a:t>
            </a:r>
            <a:endParaRPr/>
          </a:p>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9863759bda_0_2"/>
          <p:cNvSpPr txBox="1">
            <a:spLocks noGrp="1"/>
          </p:cNvSpPr>
          <p:nvPr>
            <p:ph type="title"/>
          </p:nvPr>
        </p:nvSpPr>
        <p:spPr>
          <a:xfrm>
            <a:off x="199950" y="133292"/>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3200" b="1"/>
              <a:t>Results: Total Antibiotic Prescription Claims</a:t>
            </a:r>
            <a:endParaRPr sz="3200" b="1"/>
          </a:p>
        </p:txBody>
      </p:sp>
      <p:pic>
        <p:nvPicPr>
          <p:cNvPr id="175" name="Google Shape;175;g9863759bda_0_2"/>
          <p:cNvPicPr preferRelativeResize="0"/>
          <p:nvPr/>
        </p:nvPicPr>
        <p:blipFill>
          <a:blip r:embed="rId3">
            <a:alphaModFix/>
          </a:blip>
          <a:stretch>
            <a:fillRect/>
          </a:stretch>
        </p:blipFill>
        <p:spPr>
          <a:xfrm>
            <a:off x="654200" y="830925"/>
            <a:ext cx="10452201" cy="5196150"/>
          </a:xfrm>
          <a:prstGeom prst="rect">
            <a:avLst/>
          </a:prstGeom>
          <a:noFill/>
          <a:ln>
            <a:noFill/>
          </a:ln>
        </p:spPr>
      </p:pic>
      <p:sp>
        <p:nvSpPr>
          <p:cNvPr id="176" name="Google Shape;176;g9863759bda_0_2"/>
          <p:cNvSpPr txBox="1"/>
          <p:nvPr/>
        </p:nvSpPr>
        <p:spPr>
          <a:xfrm>
            <a:off x="199950" y="6182400"/>
            <a:ext cx="11991900" cy="67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a:t>Figure 1. </a:t>
            </a:r>
            <a:r>
              <a:rPr lang="en-US" sz="1600"/>
              <a:t>Total antibiotic prescription claims per Part D Enrollee for the top six most prescribed antibiotic classes in 2013-2017.</a:t>
            </a:r>
            <a:endParaRPr sz="1600"/>
          </a:p>
          <a:p>
            <a:pPr marL="0" lvl="0" indent="0" algn="l" rtl="0">
              <a:spcBef>
                <a:spcPts val="0"/>
              </a:spcBef>
              <a:spcAft>
                <a:spcPts val="0"/>
              </a:spcAft>
              <a:buNone/>
            </a:pP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955a6b2a19_0_1"/>
          <p:cNvSpPr txBox="1">
            <a:spLocks noGrp="1"/>
          </p:cNvSpPr>
          <p:nvPr>
            <p:ph type="title"/>
          </p:nvPr>
        </p:nvSpPr>
        <p:spPr>
          <a:xfrm>
            <a:off x="185550" y="-8"/>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3200" b="1"/>
              <a:t>Results: Annual </a:t>
            </a:r>
            <a:r>
              <a:rPr lang="en-US" sz="3200" b="1" i="1"/>
              <a:t>per capita </a:t>
            </a:r>
            <a:r>
              <a:rPr lang="en-US" sz="3200" b="1"/>
              <a:t>Penicillin Claims by Region</a:t>
            </a:r>
            <a:endParaRPr sz="3200" b="1"/>
          </a:p>
        </p:txBody>
      </p:sp>
      <p:pic>
        <p:nvPicPr>
          <p:cNvPr id="182" name="Google Shape;182;g955a6b2a19_0_1"/>
          <p:cNvPicPr preferRelativeResize="0"/>
          <p:nvPr/>
        </p:nvPicPr>
        <p:blipFill>
          <a:blip r:embed="rId3">
            <a:alphaModFix/>
          </a:blip>
          <a:stretch>
            <a:fillRect/>
          </a:stretch>
        </p:blipFill>
        <p:spPr>
          <a:xfrm>
            <a:off x="848950" y="783058"/>
            <a:ext cx="10205699" cy="5445454"/>
          </a:xfrm>
          <a:prstGeom prst="rect">
            <a:avLst/>
          </a:prstGeom>
          <a:noFill/>
          <a:ln>
            <a:noFill/>
          </a:ln>
        </p:spPr>
      </p:pic>
      <p:sp>
        <p:nvSpPr>
          <p:cNvPr id="183" name="Google Shape;183;g955a6b2a19_0_1"/>
          <p:cNvSpPr txBox="1"/>
          <p:nvPr/>
        </p:nvSpPr>
        <p:spPr>
          <a:xfrm>
            <a:off x="185550" y="6248075"/>
            <a:ext cx="10205700" cy="67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a:t>Figure 2. </a:t>
            </a:r>
            <a:r>
              <a:rPr lang="en-US" sz="1600"/>
              <a:t>Penicillin prescriptions per Part D Enrollee for Census defined US Regions in 2013-2017. </a:t>
            </a:r>
            <a:endParaRPr sz="1600"/>
          </a:p>
          <a:p>
            <a:pPr marL="0" lvl="0" indent="0" algn="l" rtl="0">
              <a:spcBef>
                <a:spcPts val="0"/>
              </a:spcBef>
              <a:spcAft>
                <a:spcPts val="0"/>
              </a:spcAft>
              <a:buNone/>
            </a:pPr>
            <a:endParaRPr sz="1600"/>
          </a:p>
        </p:txBody>
      </p:sp>
      <p:pic>
        <p:nvPicPr>
          <p:cNvPr id="184" name="Google Shape;184;g955a6b2a19_0_1"/>
          <p:cNvPicPr preferRelativeResize="0"/>
          <p:nvPr/>
        </p:nvPicPr>
        <p:blipFill>
          <a:blip r:embed="rId4">
            <a:alphaModFix/>
          </a:blip>
          <a:stretch>
            <a:fillRect/>
          </a:stretch>
        </p:blipFill>
        <p:spPr>
          <a:xfrm>
            <a:off x="9484675" y="662650"/>
            <a:ext cx="2472926" cy="1583925"/>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955a6b2a19_0_6"/>
          <p:cNvSpPr txBox="1">
            <a:spLocks noGrp="1"/>
          </p:cNvSpPr>
          <p:nvPr>
            <p:ph type="title"/>
          </p:nvPr>
        </p:nvSpPr>
        <p:spPr>
          <a:xfrm>
            <a:off x="284200" y="0"/>
            <a:ext cx="108333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3200" b="1"/>
              <a:t>Comparison Drug Group: Antipsychotic Drugs</a:t>
            </a:r>
            <a:endParaRPr sz="3200" b="1"/>
          </a:p>
        </p:txBody>
      </p:sp>
      <p:sp>
        <p:nvSpPr>
          <p:cNvPr id="190" name="Google Shape;190;g955a6b2a19_0_6"/>
          <p:cNvSpPr txBox="1"/>
          <p:nvPr/>
        </p:nvSpPr>
        <p:spPr>
          <a:xfrm>
            <a:off x="427950" y="1632375"/>
            <a:ext cx="9123000" cy="106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91" name="Google Shape;191;g955a6b2a19_0_6"/>
          <p:cNvPicPr preferRelativeResize="0"/>
          <p:nvPr/>
        </p:nvPicPr>
        <p:blipFill>
          <a:blip r:embed="rId3">
            <a:alphaModFix/>
          </a:blip>
          <a:stretch>
            <a:fillRect/>
          </a:stretch>
        </p:blipFill>
        <p:spPr>
          <a:xfrm>
            <a:off x="911800" y="763500"/>
            <a:ext cx="10205699" cy="5322818"/>
          </a:xfrm>
          <a:prstGeom prst="rect">
            <a:avLst/>
          </a:prstGeom>
          <a:noFill/>
          <a:ln>
            <a:noFill/>
          </a:ln>
        </p:spPr>
      </p:pic>
      <p:sp>
        <p:nvSpPr>
          <p:cNvPr id="192" name="Google Shape;192;g955a6b2a19_0_6"/>
          <p:cNvSpPr txBox="1"/>
          <p:nvPr/>
        </p:nvSpPr>
        <p:spPr>
          <a:xfrm>
            <a:off x="284200" y="6086325"/>
            <a:ext cx="11777400" cy="67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a:t>Figure 3.</a:t>
            </a:r>
            <a:r>
              <a:rPr lang="en-US" sz="1600"/>
              <a:t> Quetiapine (the most commonly prescribed antipsychotic in this dataset), </a:t>
            </a:r>
            <a:r>
              <a:rPr lang="en-US" sz="1600">
                <a:solidFill>
                  <a:schemeClr val="dk1"/>
                </a:solidFill>
              </a:rPr>
              <a:t>prescriptions per Part D Enrollee for Census defined US Regions in 2013-2017. </a:t>
            </a:r>
            <a:endParaRPr sz="1600"/>
          </a:p>
          <a:p>
            <a:pPr marL="0" lvl="0" indent="0" algn="l" rtl="0">
              <a:spcBef>
                <a:spcPts val="0"/>
              </a:spcBef>
              <a:spcAft>
                <a:spcPts val="0"/>
              </a:spcAft>
              <a:buNone/>
            </a:pPr>
            <a:endParaRPr sz="1600"/>
          </a:p>
        </p:txBody>
      </p:sp>
      <p:pic>
        <p:nvPicPr>
          <p:cNvPr id="193" name="Google Shape;193;g955a6b2a19_0_6"/>
          <p:cNvPicPr preferRelativeResize="0"/>
          <p:nvPr/>
        </p:nvPicPr>
        <p:blipFill>
          <a:blip r:embed="rId4">
            <a:alphaModFix/>
          </a:blip>
          <a:stretch>
            <a:fillRect/>
          </a:stretch>
        </p:blipFill>
        <p:spPr>
          <a:xfrm>
            <a:off x="9464075" y="619525"/>
            <a:ext cx="2559800" cy="1639575"/>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967158ffb1_0_0"/>
          <p:cNvSpPr txBox="1">
            <a:spLocks noGrp="1"/>
          </p:cNvSpPr>
          <p:nvPr>
            <p:ph type="title"/>
          </p:nvPr>
        </p:nvSpPr>
        <p:spPr>
          <a:xfrm>
            <a:off x="189675" y="9991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b="1"/>
              <a:t>Data Sources and Limitations</a:t>
            </a:r>
            <a:endParaRPr b="1"/>
          </a:p>
        </p:txBody>
      </p:sp>
      <p:sp>
        <p:nvSpPr>
          <p:cNvPr id="199" name="Google Shape;199;g967158ffb1_0_0"/>
          <p:cNvSpPr txBox="1">
            <a:spLocks noGrp="1"/>
          </p:cNvSpPr>
          <p:nvPr>
            <p:ph type="body" idx="1"/>
          </p:nvPr>
        </p:nvSpPr>
        <p:spPr>
          <a:xfrm>
            <a:off x="415650" y="863425"/>
            <a:ext cx="11360700" cy="52719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1800" b="1">
                <a:solidFill>
                  <a:srgbClr val="000000"/>
                </a:solidFill>
              </a:rPr>
              <a:t>Data Source: </a:t>
            </a:r>
            <a:r>
              <a:rPr lang="en-US" sz="1800" b="1" u="sng">
                <a:solidFill>
                  <a:schemeClr val="hlink"/>
                </a:solidFill>
                <a:hlinkClick r:id="rId3"/>
              </a:rPr>
              <a:t>Centers for Medicare &amp; Medicaid Services (CMS)</a:t>
            </a:r>
            <a:endParaRPr sz="1800" b="1">
              <a:solidFill>
                <a:srgbClr val="000000"/>
              </a:solidFill>
            </a:endParaRPr>
          </a:p>
          <a:p>
            <a:pPr marL="457200" lvl="0" indent="-342900" algn="l" rtl="0">
              <a:spcBef>
                <a:spcPts val="0"/>
              </a:spcBef>
              <a:spcAft>
                <a:spcPts val="0"/>
              </a:spcAft>
              <a:buClr>
                <a:srgbClr val="000000"/>
              </a:buClr>
              <a:buSzPts val="1800"/>
              <a:buChar char="●"/>
            </a:pPr>
            <a:r>
              <a:rPr lang="en-US" sz="1800">
                <a:solidFill>
                  <a:srgbClr val="000000"/>
                </a:solidFill>
              </a:rPr>
              <a:t>Covers years 2013 to 2017 in prescribing data </a:t>
            </a:r>
            <a:endParaRPr sz="1800">
              <a:solidFill>
                <a:srgbClr val="000000"/>
              </a:solidFill>
            </a:endParaRPr>
          </a:p>
          <a:p>
            <a:pPr marL="457200" lvl="0" indent="-342900" algn="l" rtl="0">
              <a:spcBef>
                <a:spcPts val="0"/>
              </a:spcBef>
              <a:spcAft>
                <a:spcPts val="0"/>
              </a:spcAft>
              <a:buClr>
                <a:srgbClr val="000000"/>
              </a:buClr>
              <a:buSzPts val="1800"/>
              <a:buChar char="●"/>
            </a:pPr>
            <a:r>
              <a:rPr lang="en-US" sz="1800">
                <a:solidFill>
                  <a:srgbClr val="000000"/>
                </a:solidFill>
              </a:rPr>
              <a:t>Each annual dataset has 25 million prescription records covering three main drug categories: Opioids, Antibiotics, and Antipsychotics.</a:t>
            </a:r>
            <a:endParaRPr sz="1800">
              <a:solidFill>
                <a:srgbClr val="000000"/>
              </a:solidFill>
            </a:endParaRPr>
          </a:p>
          <a:p>
            <a:pPr marL="457200" lvl="0" indent="-342900" algn="l" rtl="0">
              <a:spcBef>
                <a:spcPts val="0"/>
              </a:spcBef>
              <a:spcAft>
                <a:spcPts val="0"/>
              </a:spcAft>
              <a:buClr>
                <a:srgbClr val="000000"/>
              </a:buClr>
              <a:buSzPts val="1800"/>
              <a:buChar char="●"/>
            </a:pPr>
            <a:r>
              <a:rPr lang="en-US" sz="1800">
                <a:solidFill>
                  <a:srgbClr val="000000"/>
                </a:solidFill>
              </a:rPr>
              <a:t>Rows correspond to individual prescriber records per Medicare beneficiary</a:t>
            </a:r>
            <a:endParaRPr sz="1800">
              <a:solidFill>
                <a:srgbClr val="000000"/>
              </a:solidFill>
            </a:endParaRPr>
          </a:p>
          <a:p>
            <a:pPr marL="0" lvl="0" indent="0" algn="l" rtl="0">
              <a:spcBef>
                <a:spcPts val="2100"/>
              </a:spcBef>
              <a:spcAft>
                <a:spcPts val="0"/>
              </a:spcAft>
              <a:buClr>
                <a:schemeClr val="dk1"/>
              </a:buClr>
              <a:buSzPts val="1100"/>
              <a:buFont typeface="Arial"/>
              <a:buNone/>
            </a:pPr>
            <a:r>
              <a:rPr lang="en-US" sz="1800" b="1">
                <a:solidFill>
                  <a:srgbClr val="000000"/>
                </a:solidFill>
              </a:rPr>
              <a:t>Limitations:</a:t>
            </a:r>
            <a:r>
              <a:rPr lang="en-US" sz="1800">
                <a:solidFill>
                  <a:srgbClr val="000000"/>
                </a:solidFill>
              </a:rPr>
              <a:t> </a:t>
            </a:r>
            <a:endParaRPr sz="1800">
              <a:solidFill>
                <a:srgbClr val="000000"/>
              </a:solidFill>
            </a:endParaRPr>
          </a:p>
          <a:p>
            <a:pPr marL="914400" lvl="0" indent="-342900" algn="l" rtl="0">
              <a:spcBef>
                <a:spcPts val="0"/>
              </a:spcBef>
              <a:spcAft>
                <a:spcPts val="0"/>
              </a:spcAft>
              <a:buClr>
                <a:srgbClr val="000000"/>
              </a:buClr>
              <a:buSzPts val="1800"/>
              <a:buChar char="➔"/>
            </a:pPr>
            <a:r>
              <a:rPr lang="en-US" sz="1800" b="1">
                <a:solidFill>
                  <a:srgbClr val="000000"/>
                </a:solidFill>
              </a:rPr>
              <a:t>Data Availability</a:t>
            </a:r>
            <a:r>
              <a:rPr lang="en-US" sz="1800">
                <a:solidFill>
                  <a:srgbClr val="000000"/>
                </a:solidFill>
              </a:rPr>
              <a:t> Medicare Beneficiaries, and Part D Enrollees in particular, are not a representative cross-section of the U.S. population. Nonetheless, this dataset provide insight into a population that accounts for a significant percentage (&gt;20%) of antibiotic prescriptions in the U.S.</a:t>
            </a:r>
            <a:endParaRPr sz="1800">
              <a:solidFill>
                <a:srgbClr val="000000"/>
              </a:solidFill>
            </a:endParaRPr>
          </a:p>
          <a:p>
            <a:pPr marL="914400" lvl="0" indent="-342900" algn="l" rtl="0">
              <a:spcBef>
                <a:spcPts val="0"/>
              </a:spcBef>
              <a:spcAft>
                <a:spcPts val="0"/>
              </a:spcAft>
              <a:buClr>
                <a:srgbClr val="000000"/>
              </a:buClr>
              <a:buSzPts val="1800"/>
              <a:buChar char="➔"/>
            </a:pPr>
            <a:r>
              <a:rPr lang="en-US" sz="1800" b="1">
                <a:solidFill>
                  <a:srgbClr val="000000"/>
                </a:solidFill>
              </a:rPr>
              <a:t>Measuring Antibiotic Resistance </a:t>
            </a:r>
            <a:r>
              <a:rPr lang="en-US" sz="1800">
                <a:solidFill>
                  <a:srgbClr val="000000"/>
                </a:solidFill>
              </a:rPr>
              <a:t>Medicare data has robust amounts of data for prescribing/antibiotic use, but does not explicitly track antibiotic resistance.</a:t>
            </a:r>
            <a:endParaRPr sz="1800">
              <a:solidFill>
                <a:srgbClr val="000000"/>
              </a:solidFill>
            </a:endParaRPr>
          </a:p>
        </p:txBody>
      </p:sp>
      <p:pic>
        <p:nvPicPr>
          <p:cNvPr id="200" name="Google Shape;200;g967158ffb1_0_0"/>
          <p:cNvPicPr preferRelativeResize="0"/>
          <p:nvPr/>
        </p:nvPicPr>
        <p:blipFill rotWithShape="1">
          <a:blip r:embed="rId4">
            <a:alphaModFix/>
          </a:blip>
          <a:srcRect t="20870" b="27043"/>
          <a:stretch/>
        </p:blipFill>
        <p:spPr>
          <a:xfrm>
            <a:off x="545300" y="4808825"/>
            <a:ext cx="3189900" cy="1661475"/>
          </a:xfrm>
          <a:prstGeom prst="rect">
            <a:avLst/>
          </a:prstGeom>
          <a:noFill/>
          <a:ln>
            <a:noFill/>
          </a:ln>
        </p:spPr>
      </p:pic>
      <p:pic>
        <p:nvPicPr>
          <p:cNvPr id="201" name="Google Shape;201;g967158ffb1_0_0"/>
          <p:cNvPicPr preferRelativeResize="0"/>
          <p:nvPr/>
        </p:nvPicPr>
        <p:blipFill>
          <a:blip r:embed="rId5">
            <a:alphaModFix/>
          </a:blip>
          <a:stretch>
            <a:fillRect/>
          </a:stretch>
        </p:blipFill>
        <p:spPr>
          <a:xfrm>
            <a:off x="3951742" y="4604873"/>
            <a:ext cx="4410809" cy="1865425"/>
          </a:xfrm>
          <a:prstGeom prst="rect">
            <a:avLst/>
          </a:prstGeom>
          <a:noFill/>
          <a:ln>
            <a:noFill/>
          </a:ln>
        </p:spPr>
      </p:pic>
      <p:pic>
        <p:nvPicPr>
          <p:cNvPr id="202" name="Google Shape;202;g967158ffb1_0_0"/>
          <p:cNvPicPr preferRelativeResize="0"/>
          <p:nvPr/>
        </p:nvPicPr>
        <p:blipFill>
          <a:blip r:embed="rId6">
            <a:alphaModFix/>
          </a:blip>
          <a:stretch>
            <a:fillRect/>
          </a:stretch>
        </p:blipFill>
        <p:spPr>
          <a:xfrm>
            <a:off x="8907300" y="4823347"/>
            <a:ext cx="1946744" cy="14284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923527e7ac_0_661"/>
          <p:cNvSpPr txBox="1">
            <a:spLocks noGrp="1"/>
          </p:cNvSpPr>
          <p:nvPr>
            <p:ph type="title"/>
          </p:nvPr>
        </p:nvSpPr>
        <p:spPr>
          <a:xfrm>
            <a:off x="185550" y="233942"/>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b="1"/>
              <a:t>Conclusions and Future Goals</a:t>
            </a:r>
            <a:endParaRPr b="1"/>
          </a:p>
        </p:txBody>
      </p:sp>
      <p:sp>
        <p:nvSpPr>
          <p:cNvPr id="208" name="Google Shape;208;g923527e7ac_0_661"/>
          <p:cNvSpPr txBox="1">
            <a:spLocks noGrp="1"/>
          </p:cNvSpPr>
          <p:nvPr>
            <p:ph type="body" idx="1"/>
          </p:nvPr>
        </p:nvSpPr>
        <p:spPr>
          <a:xfrm>
            <a:off x="314975" y="1151408"/>
            <a:ext cx="11360700" cy="4555200"/>
          </a:xfrm>
          <a:prstGeom prst="rect">
            <a:avLst/>
          </a:prstGeom>
        </p:spPr>
        <p:txBody>
          <a:bodyPr spcFirstLastPara="1" wrap="square" lIns="121900" tIns="121900" rIns="121900" bIns="121900" anchor="t" anchorCtr="0">
            <a:noAutofit/>
          </a:bodyPr>
          <a:lstStyle/>
          <a:p>
            <a:pPr marL="0" lvl="0" indent="0" algn="l" rtl="0">
              <a:lnSpc>
                <a:spcPct val="100000"/>
              </a:lnSpc>
              <a:spcBef>
                <a:spcPts val="0"/>
              </a:spcBef>
              <a:spcAft>
                <a:spcPts val="0"/>
              </a:spcAft>
              <a:buNone/>
            </a:pPr>
            <a:r>
              <a:rPr lang="en-US" sz="2000" b="1">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Conclusions:</a:t>
            </a:r>
            <a:endParaRPr sz="2000" b="1">
              <a:solidFill>
                <a:srgbClr val="000000"/>
              </a:solidFill>
            </a:endParaRPr>
          </a:p>
          <a:p>
            <a:pPr marL="914400" lvl="0" indent="-355600" algn="l" rtl="0">
              <a:lnSpc>
                <a:spcPct val="100000"/>
              </a:lnSpc>
              <a:spcBef>
                <a:spcPts val="0"/>
              </a:spcBef>
              <a:spcAft>
                <a:spcPts val="0"/>
              </a:spcAft>
              <a:buClr>
                <a:srgbClr val="000000"/>
              </a:buClr>
              <a:buSzPts val="2000"/>
              <a:buChar char="➔"/>
            </a:pPr>
            <a:r>
              <a:rPr lang="en-US" sz="2000">
                <a:solidFill>
                  <a:srgbClr val="000000"/>
                </a:solidFill>
              </a:rPr>
              <a:t>Data about antibiotic prescription use in the United States is </a:t>
            </a:r>
            <a:r>
              <a:rPr lang="en-US" sz="2000" b="1">
                <a:solidFill>
                  <a:srgbClr val="000000"/>
                </a:solidFill>
              </a:rPr>
              <a:t>generally inaccessible.</a:t>
            </a:r>
            <a:endParaRPr sz="2000" b="1">
              <a:solidFill>
                <a:srgbClr val="000000"/>
              </a:solidFill>
            </a:endParaRPr>
          </a:p>
          <a:p>
            <a:pPr marL="914400" lvl="0" indent="-355600" algn="l" rtl="0">
              <a:lnSpc>
                <a:spcPct val="100000"/>
              </a:lnSpc>
              <a:spcBef>
                <a:spcPts val="0"/>
              </a:spcBef>
              <a:spcAft>
                <a:spcPts val="0"/>
              </a:spcAft>
              <a:buClr>
                <a:srgbClr val="000000"/>
              </a:buClr>
              <a:buSzPts val="2000"/>
              <a:buChar char="➔"/>
            </a:pPr>
            <a:r>
              <a:rPr lang="en-US" sz="2000">
                <a:solidFill>
                  <a:srgbClr val="000000"/>
                </a:solidFill>
              </a:rPr>
              <a:t>The number of annual antibiotic prescriptions dispensed to U.S. Medicare beneficiaries remains high, and varies significantly across geographic regions</a:t>
            </a:r>
            <a:r>
              <a:rPr lang="en-US" sz="2000" b="1">
                <a:solidFill>
                  <a:srgbClr val="000000"/>
                </a:solidFill>
              </a:rPr>
              <a:t>.</a:t>
            </a:r>
            <a:endParaRPr sz="2000" b="1">
              <a:solidFill>
                <a:srgbClr val="000000"/>
              </a:solidFill>
            </a:endParaRPr>
          </a:p>
          <a:p>
            <a:pPr marL="914400" lvl="0" indent="-355600" algn="l" rtl="0">
              <a:lnSpc>
                <a:spcPct val="100000"/>
              </a:lnSpc>
              <a:spcBef>
                <a:spcPts val="0"/>
              </a:spcBef>
              <a:spcAft>
                <a:spcPts val="0"/>
              </a:spcAft>
              <a:buClr>
                <a:srgbClr val="000000"/>
              </a:buClr>
              <a:buSzPts val="2000"/>
              <a:buChar char="➔"/>
            </a:pPr>
            <a:r>
              <a:rPr lang="en-US" sz="2000">
                <a:solidFill>
                  <a:schemeClr val="dk1"/>
                </a:solidFill>
              </a:rPr>
              <a:t>The </a:t>
            </a:r>
            <a:r>
              <a:rPr lang="en-US" sz="2000" b="1">
                <a:solidFill>
                  <a:schemeClr val="dk1"/>
                </a:solidFill>
              </a:rPr>
              <a:t>Southern region of the U.S </a:t>
            </a:r>
            <a:r>
              <a:rPr lang="en-US" sz="2000">
                <a:solidFill>
                  <a:schemeClr val="dk1"/>
                </a:solidFill>
              </a:rPr>
              <a:t>shows</a:t>
            </a:r>
            <a:r>
              <a:rPr lang="en-US" sz="2000" b="1">
                <a:solidFill>
                  <a:schemeClr val="dk1"/>
                </a:solidFill>
              </a:rPr>
              <a:t> </a:t>
            </a:r>
            <a:r>
              <a:rPr lang="en-US" sz="2000">
                <a:solidFill>
                  <a:schemeClr val="dk1"/>
                </a:solidFill>
              </a:rPr>
              <a:t>the</a:t>
            </a:r>
            <a:r>
              <a:rPr lang="en-US" sz="2000" b="1">
                <a:solidFill>
                  <a:schemeClr val="dk1"/>
                </a:solidFill>
              </a:rPr>
              <a:t> </a:t>
            </a:r>
            <a:r>
              <a:rPr lang="en-US" sz="2000">
                <a:solidFill>
                  <a:schemeClr val="dk1"/>
                </a:solidFill>
              </a:rPr>
              <a:t>highest rate of antibiotic prescription rates over the 5 year time period we examined; the West shows the lowest rate</a:t>
            </a:r>
            <a:r>
              <a:rPr lang="en-US" sz="2000" b="1">
                <a:solidFill>
                  <a:schemeClr val="dk1"/>
                </a:solidFill>
              </a:rPr>
              <a:t>.</a:t>
            </a:r>
            <a:endParaRPr sz="2000">
              <a:solidFill>
                <a:srgbClr val="000000"/>
              </a:solidFill>
            </a:endParaRPr>
          </a:p>
          <a:p>
            <a:pPr marL="914400" lvl="0" indent="-355600" algn="l" rtl="0">
              <a:lnSpc>
                <a:spcPct val="100000"/>
              </a:lnSpc>
              <a:spcBef>
                <a:spcPts val="0"/>
              </a:spcBef>
              <a:spcAft>
                <a:spcPts val="0"/>
              </a:spcAft>
              <a:buClr>
                <a:srgbClr val="000000"/>
              </a:buClr>
              <a:buSzPts val="2000"/>
              <a:buChar char="➔"/>
            </a:pPr>
            <a:r>
              <a:rPr lang="en-US" sz="2000">
                <a:solidFill>
                  <a:srgbClr val="000000"/>
                </a:solidFill>
              </a:rPr>
              <a:t>From 2013-2017, </a:t>
            </a:r>
            <a:r>
              <a:rPr lang="en-US" sz="2000" i="1">
                <a:solidFill>
                  <a:schemeClr val="dk1"/>
                </a:solidFill>
              </a:rPr>
              <a:t>per capita</a:t>
            </a:r>
            <a:r>
              <a:rPr lang="en-US" sz="2000">
                <a:solidFill>
                  <a:schemeClr val="dk1"/>
                </a:solidFill>
              </a:rPr>
              <a:t> prescriptions across several</a:t>
            </a:r>
            <a:r>
              <a:rPr lang="en-US" sz="2000">
                <a:solidFill>
                  <a:srgbClr val="000000"/>
                </a:solidFill>
              </a:rPr>
              <a:t> antibiotic classes have increased. A comparable trend is not seen for antipsychotic prescriptions.</a:t>
            </a:r>
            <a:endParaRPr sz="2000">
              <a:solidFill>
                <a:srgbClr val="000000"/>
              </a:solidFill>
            </a:endParaRPr>
          </a:p>
          <a:p>
            <a:pPr marL="0" lvl="0" indent="0" algn="l" rtl="0">
              <a:lnSpc>
                <a:spcPct val="100000"/>
              </a:lnSpc>
              <a:spcBef>
                <a:spcPts val="2100"/>
              </a:spcBef>
              <a:spcAft>
                <a:spcPts val="0"/>
              </a:spcAft>
              <a:buNone/>
            </a:pPr>
            <a:r>
              <a:rPr lang="en-US" sz="2000" b="1">
                <a:solidFill>
                  <a:srgbClr val="000000"/>
                </a:solidFill>
              </a:rPr>
              <a:t>Future Goals: </a:t>
            </a:r>
            <a:endParaRPr sz="2000" b="1">
              <a:solidFill>
                <a:srgbClr val="000000"/>
              </a:solidFill>
            </a:endParaRPr>
          </a:p>
          <a:p>
            <a:pPr marL="914400" lvl="0" indent="-355600" algn="l" rtl="0">
              <a:lnSpc>
                <a:spcPct val="100000"/>
              </a:lnSpc>
              <a:spcBef>
                <a:spcPts val="0"/>
              </a:spcBef>
              <a:spcAft>
                <a:spcPts val="0"/>
              </a:spcAft>
              <a:buClr>
                <a:srgbClr val="000000"/>
              </a:buClr>
              <a:buSzPts val="2000"/>
              <a:buChar char="➔"/>
            </a:pPr>
            <a:r>
              <a:rPr lang="en-US" sz="2000">
                <a:solidFill>
                  <a:srgbClr val="000000"/>
                </a:solidFill>
              </a:rPr>
              <a:t>Identify and ascertain the relative contribution of geographic, demographic and specialty variables as potential determinants of antibiotic prescribing trends in the Medicare datasets. </a:t>
            </a:r>
            <a:endParaRPr sz="2000">
              <a:solidFill>
                <a:srgbClr val="000000"/>
              </a:solidFill>
            </a:endParaRPr>
          </a:p>
          <a:p>
            <a:pPr marL="914400" lvl="0" indent="-355600" algn="l" rtl="0">
              <a:lnSpc>
                <a:spcPct val="100000"/>
              </a:lnSpc>
              <a:spcBef>
                <a:spcPts val="0"/>
              </a:spcBef>
              <a:spcAft>
                <a:spcPts val="0"/>
              </a:spcAft>
              <a:buClr>
                <a:srgbClr val="000000"/>
              </a:buClr>
              <a:buSzPts val="2000"/>
              <a:buChar char="➔"/>
            </a:pPr>
            <a:r>
              <a:rPr lang="en-US" sz="2000">
                <a:solidFill>
                  <a:srgbClr val="000000"/>
                </a:solidFill>
              </a:rPr>
              <a:t>Explore ways to connect resistance measures compiled by the CDC and other organizations with the usage data seen in the Medicare population.</a:t>
            </a:r>
            <a:endParaRPr sz="2000">
              <a:solidFill>
                <a:srgbClr val="000000"/>
              </a:solidFill>
            </a:endParaRPr>
          </a:p>
          <a:p>
            <a:pPr marL="914400" lvl="0" indent="-355600" algn="l" rtl="0">
              <a:lnSpc>
                <a:spcPct val="100000"/>
              </a:lnSpc>
              <a:spcBef>
                <a:spcPts val="0"/>
              </a:spcBef>
              <a:spcAft>
                <a:spcPts val="0"/>
              </a:spcAft>
              <a:buClr>
                <a:srgbClr val="000000"/>
              </a:buClr>
              <a:buSzPts val="2000"/>
              <a:buChar char="➔"/>
            </a:pPr>
            <a:r>
              <a:rPr lang="en-US" sz="2000">
                <a:solidFill>
                  <a:srgbClr val="000000"/>
                </a:solidFill>
              </a:rPr>
              <a:t>Construct a predictive model for future prescription patterns, and identify possible interventions to reduce antibiotic use and the resulting resistance.</a:t>
            </a:r>
            <a:endParaRPr sz="2000">
              <a:solidFill>
                <a:srgbClr val="000000"/>
              </a:solidFill>
            </a:endParaRPr>
          </a:p>
          <a:p>
            <a:pPr marL="1371600" lvl="0" indent="0" algn="l" rtl="0">
              <a:lnSpc>
                <a:spcPct val="100000"/>
              </a:lnSpc>
              <a:spcBef>
                <a:spcPts val="0"/>
              </a:spcBef>
              <a:spcAft>
                <a:spcPts val="0"/>
              </a:spcAft>
              <a:buNone/>
            </a:pPr>
            <a:endParaRPr sz="20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923527e7ac_0_761"/>
          <p:cNvSpPr txBox="1">
            <a:spLocks noGrp="1"/>
          </p:cNvSpPr>
          <p:nvPr>
            <p:ph type="title"/>
          </p:nvPr>
        </p:nvSpPr>
        <p:spPr>
          <a:xfrm>
            <a:off x="87425" y="6081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b="1"/>
              <a:t>References &amp; </a:t>
            </a:r>
            <a:r>
              <a:rPr lang="en-US"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Acknowledgements</a:t>
            </a:r>
            <a:endParaRPr b="1"/>
          </a:p>
        </p:txBody>
      </p:sp>
      <p:sp>
        <p:nvSpPr>
          <p:cNvPr id="214" name="Google Shape;214;g923527e7ac_0_761"/>
          <p:cNvSpPr txBox="1">
            <a:spLocks noGrp="1"/>
          </p:cNvSpPr>
          <p:nvPr>
            <p:ph type="body" idx="1"/>
          </p:nvPr>
        </p:nvSpPr>
        <p:spPr>
          <a:xfrm>
            <a:off x="515750" y="4059025"/>
            <a:ext cx="5924100" cy="2365800"/>
          </a:xfrm>
          <a:prstGeom prst="rect">
            <a:avLst/>
          </a:prstGeom>
        </p:spPr>
        <p:txBody>
          <a:bodyPr spcFirstLastPara="1" wrap="square" lIns="121900" tIns="121900" rIns="121900" bIns="121900" anchor="t" anchorCtr="0">
            <a:noAutofit/>
          </a:bodyPr>
          <a:lstStyle/>
          <a:p>
            <a:pPr marL="0" lvl="0" indent="0" algn="l" rtl="0">
              <a:lnSpc>
                <a:spcPct val="100000"/>
              </a:lnSpc>
              <a:spcBef>
                <a:spcPts val="0"/>
              </a:spcBef>
              <a:spcAft>
                <a:spcPts val="0"/>
              </a:spcAft>
              <a:buNone/>
            </a:pPr>
            <a:r>
              <a:rPr lang="en-US" sz="1800" b="1" i="1">
                <a:solidFill>
                  <a:srgbClr val="000000"/>
                </a:solidFill>
              </a:rPr>
              <a:t>References</a:t>
            </a:r>
            <a:endParaRPr sz="1800" b="1" i="1">
              <a:solidFill>
                <a:srgbClr val="000000"/>
              </a:solidFill>
            </a:endParaRPr>
          </a:p>
          <a:p>
            <a:pPr marL="457200" lvl="0" indent="-323850" algn="l" rtl="0">
              <a:lnSpc>
                <a:spcPct val="100000"/>
              </a:lnSpc>
              <a:spcBef>
                <a:spcPts val="1000"/>
              </a:spcBef>
              <a:spcAft>
                <a:spcPts val="0"/>
              </a:spcAft>
              <a:buSzPts val="1500"/>
              <a:buChar char="●"/>
            </a:pPr>
            <a:r>
              <a:rPr lang="en-US" sz="1500" u="sng">
                <a:solidFill>
                  <a:schemeClr val="hlink"/>
                </a:solidFill>
                <a:hlinkClick r:id="rId3"/>
              </a:rPr>
              <a:t>US Census Regions and Divisions</a:t>
            </a:r>
            <a:r>
              <a:rPr lang="en-US"/>
              <a:t> </a:t>
            </a:r>
            <a:endParaRPr/>
          </a:p>
          <a:p>
            <a:pPr marL="457200" lvl="0" indent="-323850" algn="l" rtl="0">
              <a:lnSpc>
                <a:spcPct val="100000"/>
              </a:lnSpc>
              <a:spcBef>
                <a:spcPts val="0"/>
              </a:spcBef>
              <a:spcAft>
                <a:spcPts val="0"/>
              </a:spcAft>
              <a:buSzPts val="1500"/>
              <a:buChar char="●"/>
            </a:pPr>
            <a:r>
              <a:rPr lang="en-US" sz="1500" u="sng">
                <a:solidFill>
                  <a:schemeClr val="hlink"/>
                </a:solidFill>
                <a:hlinkClick r:id="rId4"/>
              </a:rPr>
              <a:t>CMS PartD Utilization and Enrollee</a:t>
            </a:r>
            <a:endParaRPr/>
          </a:p>
          <a:p>
            <a:pPr marL="457200" lvl="0" indent="-323850" algn="l" rtl="0">
              <a:lnSpc>
                <a:spcPct val="100000"/>
              </a:lnSpc>
              <a:spcBef>
                <a:spcPts val="0"/>
              </a:spcBef>
              <a:spcAft>
                <a:spcPts val="0"/>
              </a:spcAft>
              <a:buSzPts val="1500"/>
              <a:buChar char="●"/>
            </a:pPr>
            <a:r>
              <a:rPr lang="en-US" sz="1500" u="sng">
                <a:solidFill>
                  <a:schemeClr val="hlink"/>
                </a:solidFill>
                <a:hlinkClick r:id="rId5"/>
              </a:rPr>
              <a:t>CDC Antibiotic/Antimicrobial Resistance (AR/AMR)</a:t>
            </a:r>
            <a:endParaRPr/>
          </a:p>
          <a:p>
            <a:pPr marL="457200" lvl="0" indent="-323850" algn="l" rtl="0">
              <a:lnSpc>
                <a:spcPct val="100000"/>
              </a:lnSpc>
              <a:spcBef>
                <a:spcPts val="0"/>
              </a:spcBef>
              <a:spcAft>
                <a:spcPts val="0"/>
              </a:spcAft>
              <a:buSzPts val="1500"/>
              <a:buChar char="●"/>
            </a:pPr>
            <a:r>
              <a:rPr lang="en-US" sz="1500" u="sng">
                <a:solidFill>
                  <a:schemeClr val="hlink"/>
                </a:solidFill>
                <a:hlinkClick r:id="rId6"/>
              </a:rPr>
              <a:t>Ventola et al., 2015</a:t>
            </a:r>
            <a:endParaRPr/>
          </a:p>
          <a:p>
            <a:pPr marL="457200" lvl="0" indent="-323850" algn="l" rtl="0">
              <a:lnSpc>
                <a:spcPct val="100000"/>
              </a:lnSpc>
              <a:spcBef>
                <a:spcPts val="0"/>
              </a:spcBef>
              <a:spcAft>
                <a:spcPts val="0"/>
              </a:spcAft>
              <a:buSzPts val="1500"/>
              <a:buChar char="●"/>
            </a:pPr>
            <a:r>
              <a:rPr lang="en-US" sz="1500" u="sng">
                <a:solidFill>
                  <a:schemeClr val="hlink"/>
                </a:solidFill>
                <a:hlinkClick r:id="rId7"/>
              </a:rPr>
              <a:t>Burmeister et al., 2015</a:t>
            </a:r>
            <a:endParaRPr sz="1500">
              <a:solidFill>
                <a:srgbClr val="000000"/>
              </a:solidFill>
            </a:endParaRPr>
          </a:p>
          <a:p>
            <a:pPr marL="457200" lvl="0" indent="-323850" algn="l" rtl="0">
              <a:lnSpc>
                <a:spcPct val="100000"/>
              </a:lnSpc>
              <a:spcBef>
                <a:spcPts val="0"/>
              </a:spcBef>
              <a:spcAft>
                <a:spcPts val="0"/>
              </a:spcAft>
              <a:buClr>
                <a:srgbClr val="000000"/>
              </a:buClr>
              <a:buSzPts val="1500"/>
              <a:buChar char="●"/>
            </a:pPr>
            <a:r>
              <a:rPr lang="en-US" sz="1500" u="sng">
                <a:solidFill>
                  <a:schemeClr val="hlink"/>
                </a:solidFill>
                <a:hlinkClick r:id="rId8"/>
              </a:rPr>
              <a:t>IQVIA</a:t>
            </a:r>
            <a:endParaRPr sz="1500">
              <a:solidFill>
                <a:srgbClr val="000000"/>
              </a:solidFill>
            </a:endParaRPr>
          </a:p>
          <a:p>
            <a:pPr marL="0" lvl="0" indent="0" algn="l" rtl="0">
              <a:spcBef>
                <a:spcPts val="1000"/>
              </a:spcBef>
              <a:spcAft>
                <a:spcPts val="0"/>
              </a:spcAft>
              <a:buNone/>
            </a:pPr>
            <a:endParaRPr sz="1100">
              <a:solidFill>
                <a:srgbClr val="000000"/>
              </a:solidFill>
            </a:endParaRPr>
          </a:p>
          <a:p>
            <a:pPr marL="0" lvl="0" indent="0" algn="l" rtl="0">
              <a:spcBef>
                <a:spcPts val="1000"/>
              </a:spcBef>
              <a:spcAft>
                <a:spcPts val="0"/>
              </a:spcAft>
              <a:buNone/>
            </a:pPr>
            <a:r>
              <a:rPr lang="en-US" sz="1100">
                <a:solidFill>
                  <a:srgbClr val="000000"/>
                </a:solidFill>
              </a:rPr>
              <a:t> </a:t>
            </a:r>
            <a:endParaRPr sz="1100">
              <a:solidFill>
                <a:srgbClr val="000000"/>
              </a:solidFill>
            </a:endParaRPr>
          </a:p>
          <a:p>
            <a:pPr marL="0" lvl="0" indent="0" algn="l" rtl="0">
              <a:spcBef>
                <a:spcPts val="1000"/>
              </a:spcBef>
              <a:spcAft>
                <a:spcPts val="1000"/>
              </a:spcAft>
              <a:buNone/>
            </a:pPr>
            <a:endParaRPr sz="1100">
              <a:solidFill>
                <a:srgbClr val="000000"/>
              </a:solidFill>
            </a:endParaRPr>
          </a:p>
        </p:txBody>
      </p:sp>
      <p:pic>
        <p:nvPicPr>
          <p:cNvPr id="215" name="Google Shape;215;g923527e7ac_0_761"/>
          <p:cNvPicPr preferRelativeResize="0"/>
          <p:nvPr/>
        </p:nvPicPr>
        <p:blipFill>
          <a:blip r:embed="rId9">
            <a:alphaModFix/>
          </a:blip>
          <a:stretch>
            <a:fillRect/>
          </a:stretch>
        </p:blipFill>
        <p:spPr>
          <a:xfrm>
            <a:off x="515750" y="970962"/>
            <a:ext cx="2188200" cy="2150400"/>
          </a:xfrm>
          <a:prstGeom prst="ellipse">
            <a:avLst/>
          </a:prstGeom>
          <a:noFill/>
          <a:ln>
            <a:noFill/>
          </a:ln>
        </p:spPr>
      </p:pic>
      <p:pic>
        <p:nvPicPr>
          <p:cNvPr id="216" name="Google Shape;216;g923527e7ac_0_761"/>
          <p:cNvPicPr preferRelativeResize="0"/>
          <p:nvPr/>
        </p:nvPicPr>
        <p:blipFill>
          <a:blip r:embed="rId10">
            <a:alphaModFix/>
          </a:blip>
          <a:stretch>
            <a:fillRect/>
          </a:stretch>
        </p:blipFill>
        <p:spPr>
          <a:xfrm>
            <a:off x="9051950" y="873575"/>
            <a:ext cx="2270100" cy="2269800"/>
          </a:xfrm>
          <a:prstGeom prst="ellipse">
            <a:avLst/>
          </a:prstGeom>
          <a:noFill/>
          <a:ln>
            <a:noFill/>
          </a:ln>
        </p:spPr>
      </p:pic>
      <p:pic>
        <p:nvPicPr>
          <p:cNvPr id="217" name="Google Shape;217;g923527e7ac_0_761"/>
          <p:cNvPicPr preferRelativeResize="0"/>
          <p:nvPr/>
        </p:nvPicPr>
        <p:blipFill>
          <a:blip r:embed="rId11">
            <a:alphaModFix/>
          </a:blip>
          <a:stretch>
            <a:fillRect/>
          </a:stretch>
        </p:blipFill>
        <p:spPr>
          <a:xfrm>
            <a:off x="5934250" y="4341176"/>
            <a:ext cx="2083650" cy="2083650"/>
          </a:xfrm>
          <a:prstGeom prst="rect">
            <a:avLst/>
          </a:prstGeom>
          <a:noFill/>
          <a:ln>
            <a:noFill/>
          </a:ln>
        </p:spPr>
      </p:pic>
      <p:pic>
        <p:nvPicPr>
          <p:cNvPr id="218" name="Google Shape;218;g923527e7ac_0_761"/>
          <p:cNvPicPr preferRelativeResize="0"/>
          <p:nvPr/>
        </p:nvPicPr>
        <p:blipFill>
          <a:blip r:embed="rId12">
            <a:alphaModFix/>
          </a:blip>
          <a:stretch>
            <a:fillRect/>
          </a:stretch>
        </p:blipFill>
        <p:spPr>
          <a:xfrm>
            <a:off x="7813650" y="4437323"/>
            <a:ext cx="4294675" cy="1816302"/>
          </a:xfrm>
          <a:prstGeom prst="rect">
            <a:avLst/>
          </a:prstGeom>
          <a:noFill/>
          <a:ln>
            <a:noFill/>
          </a:ln>
        </p:spPr>
      </p:pic>
      <p:sp>
        <p:nvSpPr>
          <p:cNvPr id="219" name="Google Shape;219;g923527e7ac_0_761"/>
          <p:cNvSpPr txBox="1"/>
          <p:nvPr/>
        </p:nvSpPr>
        <p:spPr>
          <a:xfrm>
            <a:off x="7813650" y="3958000"/>
            <a:ext cx="3082200" cy="99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900" b="1" i="1"/>
              <a:t>Thank You To:</a:t>
            </a:r>
            <a:endParaRPr sz="2900" b="1" i="1"/>
          </a:p>
        </p:txBody>
      </p:sp>
      <p:sp>
        <p:nvSpPr>
          <p:cNvPr id="220" name="Google Shape;220;g923527e7ac_0_761"/>
          <p:cNvSpPr txBox="1"/>
          <p:nvPr/>
        </p:nvSpPr>
        <p:spPr>
          <a:xfrm>
            <a:off x="138350" y="3159300"/>
            <a:ext cx="2943000" cy="763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200"/>
              <a:t>Hannah Snell</a:t>
            </a:r>
            <a:endParaRPr sz="1200"/>
          </a:p>
          <a:p>
            <a:pPr marL="0" lvl="0" indent="0" algn="ctr" rtl="0">
              <a:spcBef>
                <a:spcPts val="0"/>
              </a:spcBef>
              <a:spcAft>
                <a:spcPts val="0"/>
              </a:spcAft>
              <a:buNone/>
            </a:pPr>
            <a:r>
              <a:rPr lang="en-US" sz="1200"/>
              <a:t>Smith College SDS &amp; Biochemistry</a:t>
            </a:r>
            <a:endParaRPr sz="1200"/>
          </a:p>
          <a:p>
            <a:pPr marL="0" lvl="0" indent="0" algn="l" rtl="0">
              <a:spcBef>
                <a:spcPts val="0"/>
              </a:spcBef>
              <a:spcAft>
                <a:spcPts val="0"/>
              </a:spcAft>
              <a:buNone/>
            </a:pPr>
            <a:endParaRPr sz="1200">
              <a:solidFill>
                <a:srgbClr val="1C4587"/>
              </a:solidFill>
            </a:endParaRPr>
          </a:p>
        </p:txBody>
      </p:sp>
      <p:pic>
        <p:nvPicPr>
          <p:cNvPr id="221" name="Google Shape;221;g923527e7ac_0_761"/>
          <p:cNvPicPr preferRelativeResize="0"/>
          <p:nvPr/>
        </p:nvPicPr>
        <p:blipFill>
          <a:blip r:embed="rId13">
            <a:alphaModFix/>
          </a:blip>
          <a:stretch>
            <a:fillRect/>
          </a:stretch>
        </p:blipFill>
        <p:spPr>
          <a:xfrm rot="-454">
            <a:off x="6024821" y="863154"/>
            <a:ext cx="2270100" cy="2266800"/>
          </a:xfrm>
          <a:prstGeom prst="ellipse">
            <a:avLst/>
          </a:prstGeom>
          <a:noFill/>
          <a:ln>
            <a:noFill/>
          </a:ln>
        </p:spPr>
      </p:pic>
      <p:sp>
        <p:nvSpPr>
          <p:cNvPr id="222" name="Google Shape;222;g923527e7ac_0_761"/>
          <p:cNvSpPr txBox="1"/>
          <p:nvPr/>
        </p:nvSpPr>
        <p:spPr>
          <a:xfrm>
            <a:off x="6065775" y="3168775"/>
            <a:ext cx="2188200" cy="40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200"/>
              <a:t>Pratima Niroula</a:t>
            </a:r>
            <a:endParaRPr sz="1200"/>
          </a:p>
          <a:p>
            <a:pPr marL="0" lvl="0" indent="0" algn="ctr" rtl="0">
              <a:spcBef>
                <a:spcPts val="0"/>
              </a:spcBef>
              <a:spcAft>
                <a:spcPts val="0"/>
              </a:spcAft>
              <a:buNone/>
            </a:pPr>
            <a:r>
              <a:rPr lang="en-US" sz="1200"/>
              <a:t>Smith College Neuroscience</a:t>
            </a:r>
            <a:endParaRPr sz="1200"/>
          </a:p>
        </p:txBody>
      </p:sp>
      <p:sp>
        <p:nvSpPr>
          <p:cNvPr id="223" name="Google Shape;223;g923527e7ac_0_761"/>
          <p:cNvSpPr txBox="1"/>
          <p:nvPr/>
        </p:nvSpPr>
        <p:spPr>
          <a:xfrm>
            <a:off x="8181950" y="3192613"/>
            <a:ext cx="4010100" cy="45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200"/>
              <a:t>Dr. Robert L. Dorit</a:t>
            </a:r>
            <a:endParaRPr sz="1200"/>
          </a:p>
          <a:p>
            <a:pPr marL="0" lvl="0" indent="0" algn="ctr" rtl="0">
              <a:spcBef>
                <a:spcPts val="0"/>
              </a:spcBef>
              <a:spcAft>
                <a:spcPts val="0"/>
              </a:spcAft>
              <a:buNone/>
            </a:pPr>
            <a:r>
              <a:rPr lang="en-US" sz="1200"/>
              <a:t>Professor in Biological Sciences, Smith College</a:t>
            </a:r>
            <a:endParaRPr sz="1200"/>
          </a:p>
        </p:txBody>
      </p:sp>
      <p:pic>
        <p:nvPicPr>
          <p:cNvPr id="224" name="Google Shape;224;g923527e7ac_0_761"/>
          <p:cNvPicPr preferRelativeResize="0"/>
          <p:nvPr/>
        </p:nvPicPr>
        <p:blipFill>
          <a:blip r:embed="rId14">
            <a:alphaModFix/>
          </a:blip>
          <a:stretch>
            <a:fillRect/>
          </a:stretch>
        </p:blipFill>
        <p:spPr>
          <a:xfrm>
            <a:off x="3049075" y="879488"/>
            <a:ext cx="2418300" cy="2267100"/>
          </a:xfrm>
          <a:prstGeom prst="flowChartConnector">
            <a:avLst/>
          </a:prstGeom>
          <a:noFill/>
          <a:ln>
            <a:noFill/>
          </a:ln>
        </p:spPr>
      </p:pic>
      <p:sp>
        <p:nvSpPr>
          <p:cNvPr id="225" name="Google Shape;225;g923527e7ac_0_761"/>
          <p:cNvSpPr txBox="1"/>
          <p:nvPr/>
        </p:nvSpPr>
        <p:spPr>
          <a:xfrm>
            <a:off x="3164113" y="3145678"/>
            <a:ext cx="2188200" cy="45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200"/>
              <a:t>Su Been Lee</a:t>
            </a:r>
            <a:endParaRPr sz="1200"/>
          </a:p>
          <a:p>
            <a:pPr marL="0" lvl="0" indent="0" algn="ctr" rtl="0">
              <a:spcBef>
                <a:spcPts val="0"/>
              </a:spcBef>
              <a:spcAft>
                <a:spcPts val="0"/>
              </a:spcAft>
              <a:buNone/>
            </a:pPr>
            <a:r>
              <a:rPr lang="en-US" sz="1200"/>
              <a:t>Smith College SDS</a:t>
            </a:r>
            <a:endParaRPr sz="1200"/>
          </a:p>
        </p:txBody>
      </p:sp>
      <p:sp>
        <p:nvSpPr>
          <p:cNvPr id="226" name="Google Shape;226;g923527e7ac_0_761"/>
          <p:cNvSpPr txBox="1"/>
          <p:nvPr/>
        </p:nvSpPr>
        <p:spPr>
          <a:xfrm>
            <a:off x="8017900" y="5921525"/>
            <a:ext cx="3213900" cy="30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t>Ben Baumer, Professor in SDS, Smith College</a:t>
            </a:r>
            <a:endParaRPr sz="20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1244</Words>
  <Application>Microsoft Macintosh PowerPoint</Application>
  <PresentationFormat>Widescreen</PresentationFormat>
  <Paragraphs>147</Paragraphs>
  <Slides>10</Slides>
  <Notes>10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10</vt:i4>
      </vt:variant>
    </vt:vector>
  </HeadingPairs>
  <TitlesOfParts>
    <vt:vector size="15" baseType="lpstr">
      <vt:lpstr>Arial</vt:lpstr>
      <vt:lpstr>Calibri</vt:lpstr>
      <vt:lpstr>Roboto</vt:lpstr>
      <vt:lpstr>Office Theme</vt:lpstr>
      <vt:lpstr>Simple Light</vt:lpstr>
      <vt:lpstr>Will Data Save Us? Predicting the Future of Antibiotic Resistance</vt:lpstr>
      <vt:lpstr>Background</vt:lpstr>
      <vt:lpstr>Research Questions</vt:lpstr>
      <vt:lpstr>Methods Overview</vt:lpstr>
      <vt:lpstr>Results: Total Antibiotic Prescription Claims</vt:lpstr>
      <vt:lpstr>Results: Annual per capita Penicillin Claims by Region</vt:lpstr>
      <vt:lpstr>Comparison Drug Group: Antipsychotic Drugs</vt:lpstr>
      <vt:lpstr>Data Sources and Limitations</vt:lpstr>
      <vt:lpstr>Conclusions and Future Goals</vt:lpstr>
      <vt:lpstr>References &amp; Acknowledgements</vt:lpstr>
    </vt:vector>
  </TitlesOfParts>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 Data Save Us? Predicting the Future of Antibiotic Resistance</dc:title>
  <dc:creator>Serene Lee</dc:creator>
  <cp:lastModifiedBy>Microsoft Office User</cp:lastModifiedBy>
  <cp:revision>1</cp:revision>
  <dcterms:created xsi:type="dcterms:W3CDTF">2020-08-20T18:27:05Z</dcterms:created>
  <dcterms:modified xsi:type="dcterms:W3CDTF">2020-09-18T18:33:00Z</dcterms:modified>
</cp:coreProperties>
</file>