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1E663D9-0237-4B0D-96C0-3F51F7052F9F}">
  <a:tblStyle styleId="{E1E663D9-0237-4B0D-96C0-3F51F7052F9F}"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46" autoAdjust="0"/>
  </p:normalViewPr>
  <p:slideViewPr>
    <p:cSldViewPr snapToGrid="0">
      <p:cViewPr>
        <p:scale>
          <a:sx n="33" d="100"/>
          <a:sy n="33" d="100"/>
        </p:scale>
        <p:origin x="-3202" y="-46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 name="Google Shape;4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oster">
  <p:cSld name="Poster">
    <p:spTree>
      <p:nvGrpSpPr>
        <p:cNvPr id="1" name="Shape 16"/>
        <p:cNvGrpSpPr/>
        <p:nvPr/>
      </p:nvGrpSpPr>
      <p:grpSpPr>
        <a:xfrm>
          <a:off x="0" y="0"/>
          <a:ext cx="0" cy="0"/>
          <a:chOff x="0" y="0"/>
          <a:chExt cx="0" cy="0"/>
        </a:xfrm>
      </p:grpSpPr>
      <p:sp>
        <p:nvSpPr>
          <p:cNvPr id="17" name="Google Shape;17;p2"/>
          <p:cNvSpPr txBox="1">
            <a:spLocks noGrp="1"/>
          </p:cNvSpPr>
          <p:nvPr>
            <p:ph type="title"/>
          </p:nvPr>
        </p:nvSpPr>
        <p:spPr>
          <a:xfrm>
            <a:off x="6400800" y="990600"/>
            <a:ext cx="31089601" cy="251454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body" idx="1"/>
          </p:nvPr>
        </p:nvSpPr>
        <p:spPr>
          <a:xfrm>
            <a:off x="6400800" y="3588603"/>
            <a:ext cx="31089601" cy="83099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2400"/>
              <a:buNone/>
              <a:defRPr sz="2400">
                <a:solidFill>
                  <a:schemeClr val="lt1"/>
                </a:solidFill>
              </a:defRPr>
            </a:lvl1pPr>
            <a:lvl2pPr marL="914400" lvl="1" indent="-228600" algn="l">
              <a:lnSpc>
                <a:spcPct val="100000"/>
              </a:lnSpc>
              <a:spcBef>
                <a:spcPts val="0"/>
              </a:spcBef>
              <a:spcAft>
                <a:spcPts val="0"/>
              </a:spcAft>
              <a:buSzPts val="2400"/>
              <a:buNone/>
              <a:defRPr sz="2400">
                <a:solidFill>
                  <a:schemeClr val="lt1"/>
                </a:solidFill>
              </a:defRPr>
            </a:lvl2pPr>
            <a:lvl3pPr marL="1371600" lvl="2" indent="-228600" algn="l">
              <a:lnSpc>
                <a:spcPct val="100000"/>
              </a:lnSpc>
              <a:spcBef>
                <a:spcPts val="0"/>
              </a:spcBef>
              <a:spcAft>
                <a:spcPts val="0"/>
              </a:spcAft>
              <a:buSzPts val="2400"/>
              <a:buNone/>
              <a:defRPr sz="2400">
                <a:solidFill>
                  <a:schemeClr val="lt1"/>
                </a:solidFill>
              </a:defRPr>
            </a:lvl3pPr>
            <a:lvl4pPr marL="1828800" lvl="3" indent="-228600" algn="l">
              <a:lnSpc>
                <a:spcPct val="100000"/>
              </a:lnSpc>
              <a:spcBef>
                <a:spcPts val="0"/>
              </a:spcBef>
              <a:spcAft>
                <a:spcPts val="0"/>
              </a:spcAft>
              <a:buSzPts val="2400"/>
              <a:buNone/>
              <a:defRPr sz="2400">
                <a:solidFill>
                  <a:schemeClr val="lt1"/>
                </a:solidFill>
              </a:defRPr>
            </a:lvl4pPr>
            <a:lvl5pPr marL="2286000" lvl="4" indent="-228600" algn="l">
              <a:lnSpc>
                <a:spcPct val="100000"/>
              </a:lnSpc>
              <a:spcBef>
                <a:spcPts val="0"/>
              </a:spcBef>
              <a:spcAft>
                <a:spcPts val="0"/>
              </a:spcAft>
              <a:buSzPts val="2400"/>
              <a:buNone/>
              <a:defRPr sz="2400">
                <a:solidFill>
                  <a:schemeClr val="lt1"/>
                </a:solidFill>
              </a:defRPr>
            </a:lvl5pPr>
            <a:lvl6pPr marL="2743200" lvl="5" indent="-228600" algn="l">
              <a:lnSpc>
                <a:spcPct val="100000"/>
              </a:lnSpc>
              <a:spcBef>
                <a:spcPts val="0"/>
              </a:spcBef>
              <a:spcAft>
                <a:spcPts val="0"/>
              </a:spcAft>
              <a:buSzPts val="2400"/>
              <a:buNone/>
              <a:defRPr sz="2400">
                <a:solidFill>
                  <a:schemeClr val="lt1"/>
                </a:solidFill>
              </a:defRPr>
            </a:lvl6pPr>
            <a:lvl7pPr marL="3200400" lvl="6" indent="-228600" algn="l">
              <a:lnSpc>
                <a:spcPct val="100000"/>
              </a:lnSpc>
              <a:spcBef>
                <a:spcPts val="0"/>
              </a:spcBef>
              <a:spcAft>
                <a:spcPts val="0"/>
              </a:spcAft>
              <a:buSzPts val="2400"/>
              <a:buNone/>
              <a:defRPr sz="2400">
                <a:solidFill>
                  <a:schemeClr val="lt1"/>
                </a:solidFill>
              </a:defRPr>
            </a:lvl7pPr>
            <a:lvl8pPr marL="3657600" lvl="7" indent="-228600" algn="l">
              <a:lnSpc>
                <a:spcPct val="100000"/>
              </a:lnSpc>
              <a:spcBef>
                <a:spcPts val="0"/>
              </a:spcBef>
              <a:spcAft>
                <a:spcPts val="0"/>
              </a:spcAft>
              <a:buSzPts val="2400"/>
              <a:buNone/>
              <a:defRPr sz="2400">
                <a:solidFill>
                  <a:schemeClr val="lt1"/>
                </a:solidFill>
              </a:defRPr>
            </a:lvl8pPr>
            <a:lvl9pPr marL="4114800" lvl="8" indent="-228600" algn="l">
              <a:lnSpc>
                <a:spcPct val="100000"/>
              </a:lnSpc>
              <a:spcBef>
                <a:spcPts val="0"/>
              </a:spcBef>
              <a:spcAft>
                <a:spcPts val="0"/>
              </a:spcAft>
              <a:buSzPts val="2400"/>
              <a:buNone/>
              <a:defRPr sz="2400">
                <a:solidFill>
                  <a:schemeClr val="lt1"/>
                </a:solidFill>
              </a:defRPr>
            </a:lvl9pPr>
          </a:lstStyle>
          <a:p>
            <a:endParaRPr/>
          </a:p>
        </p:txBody>
      </p:sp>
      <p:sp>
        <p:nvSpPr>
          <p:cNvPr id="19" name="Google Shape;19;p2"/>
          <p:cNvSpPr txBox="1">
            <a:spLocks noGrp="1"/>
          </p:cNvSpPr>
          <p:nvPr>
            <p:ph type="dt" idx="10"/>
          </p:nvPr>
        </p:nvSpPr>
        <p:spPr>
          <a:xfrm>
            <a:off x="1143000" y="32114697"/>
            <a:ext cx="987552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11018520" y="32114697"/>
            <a:ext cx="21854160" cy="457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32872681" y="32114697"/>
            <a:ext cx="9875520" cy="457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2" name="Google Shape;22;p2"/>
          <p:cNvSpPr>
            <a:spLocks noGrp="1"/>
          </p:cNvSpPr>
          <p:nvPr>
            <p:ph type="body" idx="2"/>
          </p:nvPr>
        </p:nvSpPr>
        <p:spPr>
          <a:xfrm>
            <a:off x="1143000" y="5852160"/>
            <a:ext cx="12801600" cy="1219200"/>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23" name="Google Shape;23;p2"/>
          <p:cNvSpPr txBox="1">
            <a:spLocks noGrp="1"/>
          </p:cNvSpPr>
          <p:nvPr>
            <p:ph type="body" idx="3"/>
          </p:nvPr>
        </p:nvSpPr>
        <p:spPr>
          <a:xfrm>
            <a:off x="1143000" y="7071360"/>
            <a:ext cx="12801600" cy="68580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24" name="Google Shape;24;p2"/>
          <p:cNvSpPr>
            <a:spLocks noGrp="1"/>
          </p:cNvSpPr>
          <p:nvPr>
            <p:ph type="body" idx="4"/>
          </p:nvPr>
        </p:nvSpPr>
        <p:spPr>
          <a:xfrm>
            <a:off x="1143000" y="15032736"/>
            <a:ext cx="12801600" cy="1219200"/>
          </a:xfrm>
          <a:prstGeom prst="round1Rect">
            <a:avLst>
              <a:gd name="adj" fmla="val 16667"/>
            </a:avLst>
          </a:prstGeom>
          <a:solidFill>
            <a:schemeClr val="accent3"/>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25" name="Google Shape;25;p2"/>
          <p:cNvSpPr txBox="1">
            <a:spLocks noGrp="1"/>
          </p:cNvSpPr>
          <p:nvPr>
            <p:ph type="body" idx="5"/>
          </p:nvPr>
        </p:nvSpPr>
        <p:spPr>
          <a:xfrm>
            <a:off x="1143000" y="16251936"/>
            <a:ext cx="12801600" cy="9088165"/>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26" name="Google Shape;26;p2"/>
          <p:cNvSpPr>
            <a:spLocks noGrp="1"/>
          </p:cNvSpPr>
          <p:nvPr>
            <p:ph type="body" idx="6"/>
          </p:nvPr>
        </p:nvSpPr>
        <p:spPr>
          <a:xfrm>
            <a:off x="1143000" y="25831800"/>
            <a:ext cx="12801600" cy="1219200"/>
          </a:xfrm>
          <a:prstGeom prst="round1Rect">
            <a:avLst>
              <a:gd name="adj" fmla="val 16667"/>
            </a:avLst>
          </a:prstGeom>
          <a:solidFill>
            <a:schemeClr val="accent4"/>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27" name="Google Shape;27;p2"/>
          <p:cNvSpPr txBox="1">
            <a:spLocks noGrp="1"/>
          </p:cNvSpPr>
          <p:nvPr>
            <p:ph type="body" idx="7"/>
          </p:nvPr>
        </p:nvSpPr>
        <p:spPr>
          <a:xfrm>
            <a:off x="1143000" y="27057097"/>
            <a:ext cx="12801600" cy="45720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28" name="Google Shape;28;p2"/>
          <p:cNvSpPr>
            <a:spLocks noGrp="1"/>
          </p:cNvSpPr>
          <p:nvPr>
            <p:ph type="body" idx="8"/>
          </p:nvPr>
        </p:nvSpPr>
        <p:spPr>
          <a:xfrm>
            <a:off x="15544800" y="5852160"/>
            <a:ext cx="12801600" cy="1219200"/>
          </a:xfrm>
          <a:prstGeom prst="round1Rect">
            <a:avLst>
              <a:gd name="adj" fmla="val 16667"/>
            </a:avLst>
          </a:prstGeom>
          <a:solidFill>
            <a:schemeClr val="accent5"/>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29" name="Google Shape;29;p2"/>
          <p:cNvSpPr txBox="1">
            <a:spLocks noGrp="1"/>
          </p:cNvSpPr>
          <p:nvPr>
            <p:ph type="body" idx="9"/>
          </p:nvPr>
        </p:nvSpPr>
        <p:spPr>
          <a:xfrm>
            <a:off x="15544800" y="7071360"/>
            <a:ext cx="12801600" cy="45720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0" name="Google Shape;30;p2"/>
          <p:cNvSpPr txBox="1">
            <a:spLocks noGrp="1"/>
          </p:cNvSpPr>
          <p:nvPr>
            <p:ph type="body" idx="13"/>
          </p:nvPr>
        </p:nvSpPr>
        <p:spPr>
          <a:xfrm>
            <a:off x="15544800" y="11948160"/>
            <a:ext cx="12801600" cy="61722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1" name="Google Shape;31;p2"/>
          <p:cNvSpPr txBox="1">
            <a:spLocks noGrp="1"/>
          </p:cNvSpPr>
          <p:nvPr>
            <p:ph type="body" idx="14"/>
          </p:nvPr>
        </p:nvSpPr>
        <p:spPr>
          <a:xfrm>
            <a:off x="15544800" y="23469600"/>
            <a:ext cx="12801600" cy="1752600"/>
          </a:xfrm>
          <a:prstGeom prst="rect">
            <a:avLst/>
          </a:prstGeom>
          <a:noFill/>
          <a:ln>
            <a:noFill/>
          </a:ln>
        </p:spPr>
        <p:txBody>
          <a:bodyPr spcFirstLastPara="1" wrap="square" lIns="91425"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2" name="Google Shape;32;p2"/>
          <p:cNvSpPr>
            <a:spLocks noGrp="1"/>
          </p:cNvSpPr>
          <p:nvPr>
            <p:ph type="body" idx="15"/>
          </p:nvPr>
        </p:nvSpPr>
        <p:spPr>
          <a:xfrm>
            <a:off x="15544800" y="25831800"/>
            <a:ext cx="12801600" cy="1219200"/>
          </a:xfrm>
          <a:prstGeom prst="round1Rect">
            <a:avLst>
              <a:gd name="adj" fmla="val 16667"/>
            </a:avLst>
          </a:prstGeom>
          <a:solidFill>
            <a:schemeClr val="accent6"/>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33" name="Google Shape;33;p2"/>
          <p:cNvSpPr txBox="1">
            <a:spLocks noGrp="1"/>
          </p:cNvSpPr>
          <p:nvPr>
            <p:ph type="body" idx="16"/>
          </p:nvPr>
        </p:nvSpPr>
        <p:spPr>
          <a:xfrm>
            <a:off x="15544800" y="27057097"/>
            <a:ext cx="12801600" cy="45720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4" name="Google Shape;34;p2"/>
          <p:cNvSpPr>
            <a:spLocks noGrp="1"/>
          </p:cNvSpPr>
          <p:nvPr>
            <p:ph type="body" idx="17"/>
          </p:nvPr>
        </p:nvSpPr>
        <p:spPr>
          <a:xfrm>
            <a:off x="29900881" y="5852160"/>
            <a:ext cx="12801600" cy="1219200"/>
          </a:xfrm>
          <a:prstGeom prst="round1Rect">
            <a:avLst>
              <a:gd name="adj" fmla="val 16667"/>
            </a:avLst>
          </a:prstGeom>
          <a:solidFill>
            <a:schemeClr val="accent6"/>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35" name="Google Shape;35;p2"/>
          <p:cNvSpPr txBox="1">
            <a:spLocks noGrp="1"/>
          </p:cNvSpPr>
          <p:nvPr>
            <p:ph type="body" idx="18"/>
          </p:nvPr>
        </p:nvSpPr>
        <p:spPr>
          <a:xfrm>
            <a:off x="29900881" y="7071360"/>
            <a:ext cx="12801600" cy="73152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6" name="Google Shape;36;p2"/>
          <p:cNvSpPr txBox="1">
            <a:spLocks noGrp="1"/>
          </p:cNvSpPr>
          <p:nvPr>
            <p:ph type="body" idx="19"/>
          </p:nvPr>
        </p:nvSpPr>
        <p:spPr>
          <a:xfrm>
            <a:off x="29900881" y="15837408"/>
            <a:ext cx="12801600" cy="73152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7" name="Google Shape;37;p2"/>
          <p:cNvSpPr>
            <a:spLocks noGrp="1"/>
          </p:cNvSpPr>
          <p:nvPr>
            <p:ph type="body" idx="20"/>
          </p:nvPr>
        </p:nvSpPr>
        <p:spPr>
          <a:xfrm>
            <a:off x="29900881" y="25831800"/>
            <a:ext cx="12801600" cy="1219200"/>
          </a:xfrm>
          <a:prstGeom prst="round1Rect">
            <a:avLst>
              <a:gd name="adj" fmla="val 16667"/>
            </a:avLst>
          </a:prstGeom>
          <a:solidFill>
            <a:schemeClr val="accent1"/>
          </a:solidFill>
          <a:ln>
            <a:noFill/>
          </a:ln>
        </p:spPr>
        <p:txBody>
          <a:bodyPr spcFirstLastPara="1" wrap="square" lIns="365750" tIns="45700" rIns="91425" bIns="45700" anchor="ctr" anchorCtr="0">
            <a:noAutofit/>
          </a:bodyPr>
          <a:lstStyle>
            <a:lvl1pPr marL="457200" lvl="0"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1pPr>
            <a:lvl2pPr marL="914400" lvl="1"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2pPr>
            <a:lvl3pPr marL="1371600" lvl="2"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3pPr>
            <a:lvl4pPr marL="1828800" lvl="3"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4pPr>
            <a:lvl5pPr marL="2286000" lvl="4"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5pPr>
            <a:lvl6pPr marL="2743200" lvl="5"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6pPr>
            <a:lvl7pPr marL="3200400" lvl="6"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7pPr>
            <a:lvl8pPr marL="3657600" lvl="7"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8pPr>
            <a:lvl9pPr marL="4114800" lvl="8" indent="-228600" algn="l">
              <a:lnSpc>
                <a:spcPct val="100000"/>
              </a:lnSpc>
              <a:spcBef>
                <a:spcPts val="0"/>
              </a:spcBef>
              <a:spcAft>
                <a:spcPts val="0"/>
              </a:spcAft>
              <a:buSzPts val="6000"/>
              <a:buNone/>
              <a:defRPr sz="6000" cap="none">
                <a:solidFill>
                  <a:schemeClr val="lt1"/>
                </a:solidFill>
                <a:latin typeface="Cambria"/>
                <a:ea typeface="Cambria"/>
                <a:cs typeface="Cambria"/>
                <a:sym typeface="Cambria"/>
              </a:defRPr>
            </a:lvl9pPr>
          </a:lstStyle>
          <a:p>
            <a:endParaRPr/>
          </a:p>
        </p:txBody>
      </p:sp>
      <p:sp>
        <p:nvSpPr>
          <p:cNvPr id="38" name="Google Shape;38;p2"/>
          <p:cNvSpPr txBox="1">
            <a:spLocks noGrp="1"/>
          </p:cNvSpPr>
          <p:nvPr>
            <p:ph type="body" idx="21"/>
          </p:nvPr>
        </p:nvSpPr>
        <p:spPr>
          <a:xfrm>
            <a:off x="29900881" y="27057097"/>
            <a:ext cx="12801600" cy="4572000"/>
          </a:xfrm>
          <a:prstGeom prst="rect">
            <a:avLst/>
          </a:prstGeom>
          <a:noFill/>
          <a:ln>
            <a:noFill/>
          </a:ln>
        </p:spPr>
        <p:txBody>
          <a:bodyPr spcFirstLastPara="1" wrap="square" lIns="365750" tIns="182875" rIns="91425" bIns="45700" anchor="t" anchorCtr="0">
            <a:noAutofit/>
          </a:bodyPr>
          <a:lstStyle>
            <a:lvl1pPr marL="457200" lvl="0" indent="-406400" algn="l">
              <a:lnSpc>
                <a:spcPct val="100000"/>
              </a:lnSpc>
              <a:spcBef>
                <a:spcPts val="1200"/>
              </a:spcBef>
              <a:spcAft>
                <a:spcPts val="0"/>
              </a:spcAft>
              <a:buSzPts val="2800"/>
              <a:buChar char="•"/>
              <a:defRPr/>
            </a:lvl1pPr>
            <a:lvl2pPr marL="914400" lvl="1" indent="-342900" algn="l">
              <a:lnSpc>
                <a:spcPct val="100000"/>
              </a:lnSpc>
              <a:spcBef>
                <a:spcPts val="1200"/>
              </a:spcBef>
              <a:spcAft>
                <a:spcPts val="0"/>
              </a:spcAft>
              <a:buSzPts val="1800"/>
              <a:buChar char="•"/>
              <a:defRPr/>
            </a:lvl2pPr>
            <a:lvl3pPr marL="1371600" lvl="2" indent="-342900" algn="l">
              <a:lnSpc>
                <a:spcPct val="100000"/>
              </a:lnSpc>
              <a:spcBef>
                <a:spcPts val="1200"/>
              </a:spcBef>
              <a:spcAft>
                <a:spcPts val="0"/>
              </a:spcAft>
              <a:buSzPts val="1800"/>
              <a:buChar char="•"/>
              <a:defRPr/>
            </a:lvl3pPr>
            <a:lvl4pPr marL="1828800" lvl="3" indent="-342900" algn="l">
              <a:lnSpc>
                <a:spcPct val="100000"/>
              </a:lnSpc>
              <a:spcBef>
                <a:spcPts val="1200"/>
              </a:spcBef>
              <a:spcAft>
                <a:spcPts val="0"/>
              </a:spcAft>
              <a:buSzPts val="1800"/>
              <a:buChar char="•"/>
              <a:defRPr/>
            </a:lvl4pPr>
            <a:lvl5pPr marL="2286000" lvl="4" indent="-381000" algn="l">
              <a:lnSpc>
                <a:spcPct val="100000"/>
              </a:lnSpc>
              <a:spcBef>
                <a:spcPts val="1200"/>
              </a:spcBef>
              <a:spcAft>
                <a:spcPts val="0"/>
              </a:spcAft>
              <a:buSzPts val="2400"/>
              <a:buChar char="•"/>
              <a:defRPr/>
            </a:lvl5pPr>
            <a:lvl6pPr marL="2743200" lvl="5" indent="-381000" algn="l">
              <a:lnSpc>
                <a:spcPct val="100000"/>
              </a:lnSpc>
              <a:spcBef>
                <a:spcPts val="1200"/>
              </a:spcBef>
              <a:spcAft>
                <a:spcPts val="0"/>
              </a:spcAft>
              <a:buSzPts val="2400"/>
              <a:buChar char="•"/>
              <a:defRPr/>
            </a:lvl6pPr>
            <a:lvl7pPr marL="3200400" lvl="6" indent="-381000" algn="l">
              <a:lnSpc>
                <a:spcPct val="100000"/>
              </a:lnSpc>
              <a:spcBef>
                <a:spcPts val="1200"/>
              </a:spcBef>
              <a:spcAft>
                <a:spcPts val="0"/>
              </a:spcAft>
              <a:buSzPts val="2400"/>
              <a:buChar char="•"/>
              <a:defRPr/>
            </a:lvl7pPr>
            <a:lvl8pPr marL="3657600" lvl="7" indent="-381000" algn="l">
              <a:lnSpc>
                <a:spcPct val="100000"/>
              </a:lnSpc>
              <a:spcBef>
                <a:spcPts val="1200"/>
              </a:spcBef>
              <a:spcAft>
                <a:spcPts val="0"/>
              </a:spcAft>
              <a:buSzPts val="2400"/>
              <a:buChar char="•"/>
              <a:defRPr/>
            </a:lvl8pPr>
            <a:lvl9pPr marL="4114800" lvl="8" indent="-381000" algn="l">
              <a:lnSpc>
                <a:spcPct val="100000"/>
              </a:lnSpc>
              <a:spcBef>
                <a:spcPts val="1200"/>
              </a:spcBef>
              <a:spcAft>
                <a:spcPts val="0"/>
              </a:spcAft>
              <a:buSzPts val="2400"/>
              <a:buChar char="•"/>
              <a:defRPr/>
            </a:lvl9pPr>
          </a:lstStyle>
          <a:p>
            <a:endParaRPr/>
          </a:p>
        </p:txBody>
      </p:sp>
      <p:sp>
        <p:nvSpPr>
          <p:cNvPr id="39" name="Google Shape;39;p2"/>
          <p:cNvSpPr/>
          <p:nvPr/>
        </p:nvSpPr>
        <p:spPr>
          <a:xfrm>
            <a:off x="43891200" y="2552699"/>
            <a:ext cx="12447269" cy="32918401"/>
          </a:xfrm>
          <a:prstGeom prst="rect">
            <a:avLst/>
          </a:prstGeom>
          <a:solidFill>
            <a:srgbClr val="D8D8D8"/>
          </a:solidFill>
          <a:ln>
            <a:noFill/>
          </a:ln>
        </p:spPr>
        <p:txBody>
          <a:bodyPr spcFirstLastPara="1" wrap="square" lIns="274300" tIns="45700" rIns="274300" bIns="45700" anchor="t" anchorCtr="0">
            <a:noAutofit/>
          </a:bodyPr>
          <a:lstStyle/>
          <a:p>
            <a:pPr marL="0" marR="0" lvl="0" indent="0" algn="l" rtl="0">
              <a:spcBef>
                <a:spcPts val="0"/>
              </a:spcBef>
              <a:spcAft>
                <a:spcPts val="0"/>
              </a:spcAft>
              <a:buNone/>
            </a:pPr>
            <a:r>
              <a:rPr lang="en-US" sz="9600" b="0" i="0" u="none" strike="noStrike" cap="none">
                <a:solidFill>
                  <a:srgbClr val="7F7F7F"/>
                </a:solidFill>
                <a:latin typeface="Calibri"/>
                <a:ea typeface="Calibri"/>
                <a:cs typeface="Calibri"/>
                <a:sym typeface="Calibri"/>
              </a:rPr>
              <a:t>Printing:</a:t>
            </a:r>
            <a:endParaRPr/>
          </a:p>
          <a:p>
            <a:pPr marL="0" marR="0" lvl="0" indent="0" algn="l" rtl="0">
              <a:spcBef>
                <a:spcPts val="1200"/>
              </a:spcBef>
              <a:spcAft>
                <a:spcPts val="0"/>
              </a:spcAft>
              <a:buNone/>
            </a:pPr>
            <a:r>
              <a:rPr lang="en-US" sz="6600" b="0" i="0" u="none" strike="noStrike" cap="none">
                <a:solidFill>
                  <a:srgbClr val="7F7F7F"/>
                </a:solidFill>
                <a:latin typeface="Calibri"/>
                <a:ea typeface="Calibri"/>
                <a:cs typeface="Calibri"/>
                <a:sym typeface="Calibri"/>
              </a:rPr>
              <a:t>This poster is 48” wide by 36” high. It’s designed to be printed on a large-format printer.</a:t>
            </a:r>
            <a:endParaRPr/>
          </a:p>
          <a:p>
            <a:pPr marL="0" marR="0" lvl="0" indent="0" algn="l" rtl="0">
              <a:spcBef>
                <a:spcPts val="300"/>
              </a:spcBef>
              <a:spcAft>
                <a:spcPts val="0"/>
              </a:spcAft>
              <a:buNone/>
            </a:pPr>
            <a:endParaRPr sz="6000" b="0" i="0" u="none" strike="noStrike" cap="none">
              <a:solidFill>
                <a:srgbClr val="7F7F7F"/>
              </a:solidFill>
              <a:latin typeface="Calibri"/>
              <a:ea typeface="Calibri"/>
              <a:cs typeface="Calibri"/>
              <a:sym typeface="Calibri"/>
            </a:endParaRPr>
          </a:p>
          <a:p>
            <a:pPr marL="0" marR="0" lvl="0" indent="0" algn="l" rtl="0">
              <a:spcBef>
                <a:spcPts val="1200"/>
              </a:spcBef>
              <a:spcAft>
                <a:spcPts val="0"/>
              </a:spcAft>
              <a:buNone/>
            </a:pPr>
            <a:r>
              <a:rPr lang="en-US" sz="8800" b="0" i="0" u="none" strike="noStrike" cap="none">
                <a:solidFill>
                  <a:srgbClr val="7F7F7F"/>
                </a:solidFill>
                <a:latin typeface="Calibri"/>
                <a:ea typeface="Calibri"/>
                <a:cs typeface="Calibri"/>
                <a:sym typeface="Calibri"/>
              </a:rPr>
              <a:t>Customizing the Content:</a:t>
            </a:r>
            <a:endParaRPr/>
          </a:p>
          <a:p>
            <a:pPr marL="0" marR="0" lvl="0" indent="0" algn="l" rtl="0">
              <a:spcBef>
                <a:spcPts val="1200"/>
              </a:spcBef>
              <a:spcAft>
                <a:spcPts val="0"/>
              </a:spcAft>
              <a:buNone/>
            </a:pPr>
            <a:r>
              <a:rPr lang="en-US" sz="6600" b="0" i="0" u="none" strike="noStrike" cap="none">
                <a:solidFill>
                  <a:srgbClr val="7F7F7F"/>
                </a:solidFill>
                <a:latin typeface="Calibri"/>
                <a:ea typeface="Calibri"/>
                <a:cs typeface="Calibri"/>
                <a:sym typeface="Calibri"/>
              </a:rPr>
              <a:t>The placeholders in this poster are formatted for you. Type in the placeholders to add text, or click an icon to add a table, chart, SmartArt graphic, picture or multimedia file.</a:t>
            </a:r>
            <a:endParaRPr/>
          </a:p>
          <a:p>
            <a:pPr marL="0" marR="0" lvl="0" indent="0" algn="l" rtl="0">
              <a:spcBef>
                <a:spcPts val="2400"/>
              </a:spcBef>
              <a:spcAft>
                <a:spcPts val="0"/>
              </a:spcAft>
              <a:buNone/>
            </a:pPr>
            <a:r>
              <a:rPr lang="en-US" sz="6600" b="0" i="0" u="none" strike="noStrike" cap="none">
                <a:solidFill>
                  <a:srgbClr val="7F7F7F"/>
                </a:solidFill>
                <a:latin typeface="Calibri"/>
                <a:ea typeface="Calibri"/>
                <a:cs typeface="Calibri"/>
                <a:sym typeface="Calibri"/>
              </a:rPr>
              <a:t>To add or remove bullet points from text, just click the Bullets button on the Home tab.</a:t>
            </a:r>
            <a:endParaRPr/>
          </a:p>
          <a:p>
            <a:pPr marL="0" marR="0" lvl="0" indent="0" algn="l" rtl="0">
              <a:spcBef>
                <a:spcPts val="2400"/>
              </a:spcBef>
              <a:spcAft>
                <a:spcPts val="0"/>
              </a:spcAft>
              <a:buNone/>
            </a:pPr>
            <a:r>
              <a:rPr lang="en-US" sz="6600" b="0" i="0" u="none" strike="noStrike" cap="none">
                <a:solidFill>
                  <a:srgbClr val="7F7F7F"/>
                </a:solidFill>
                <a:latin typeface="Calibri"/>
                <a:ea typeface="Calibri"/>
                <a:cs typeface="Calibri"/>
                <a:sym typeface="Calibri"/>
              </a:rPr>
              <a:t>If you need more placeholders for titles, content or body text, just make a copy of what you need and drag it into place. PowerPoint’s Smart Guides will help you align it with everything else.</a:t>
            </a:r>
            <a:endParaRPr/>
          </a:p>
          <a:p>
            <a:pPr marL="0" marR="0" lvl="0" indent="0" algn="l" rtl="0">
              <a:spcBef>
                <a:spcPts val="2400"/>
              </a:spcBef>
              <a:spcAft>
                <a:spcPts val="0"/>
              </a:spcAft>
              <a:buNone/>
            </a:pPr>
            <a:r>
              <a:rPr lang="en-US" sz="6600" b="0" i="0" u="none" strike="noStrike" cap="none">
                <a:solidFill>
                  <a:srgbClr val="7F7F7F"/>
                </a:solidFill>
                <a:latin typeface="Calibri"/>
                <a:ea typeface="Calibri"/>
                <a:cs typeface="Calibri"/>
                <a:sym typeface="Calibri"/>
              </a:rPr>
              <a:t>Want to use your own pictures instead of ours? No problem! Just right-click a picture and choose Change Picture. Maintain the proportion of pictures as you resize by dragging a corner.</a:t>
            </a:r>
            <a:endParaRPr sz="6600" b="0" i="0" u="none" strike="noStrike" cap="none">
              <a:solidFill>
                <a:srgbClr val="7F7F7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9168">
          <p15:clr>
            <a:srgbClr val="A4A3A4"/>
          </p15:clr>
        </p15:guide>
        <p15:guide id="2" pos="18480">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0"/>
            <a:ext cx="43891199" cy="50292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Calibri"/>
              <a:ea typeface="Calibri"/>
              <a:cs typeface="Calibri"/>
              <a:sym typeface="Calibri"/>
            </a:endParaRPr>
          </a:p>
        </p:txBody>
      </p:sp>
      <p:sp>
        <p:nvSpPr>
          <p:cNvPr id="11" name="Google Shape;11;p1"/>
          <p:cNvSpPr txBox="1">
            <a:spLocks noGrp="1"/>
          </p:cNvSpPr>
          <p:nvPr>
            <p:ph type="title"/>
          </p:nvPr>
        </p:nvSpPr>
        <p:spPr>
          <a:xfrm>
            <a:off x="6400800" y="990600"/>
            <a:ext cx="31089601" cy="251454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8800"/>
              <a:buFont typeface="Cambria"/>
              <a:buNone/>
              <a:defRPr sz="8800" b="1" i="0" u="none" strike="noStrike" cap="none">
                <a:solidFill>
                  <a:schemeClr val="lt1"/>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6400800" y="6019800"/>
            <a:ext cx="31089601" cy="2362962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1200"/>
              </a:spcBef>
              <a:spcAft>
                <a:spcPts val="0"/>
              </a:spcAft>
              <a:buClr>
                <a:schemeClr val="accent2"/>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100000"/>
              </a:lnSpc>
              <a:spcBef>
                <a:spcPts val="12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dt" idx="10"/>
          </p:nvPr>
        </p:nvSpPr>
        <p:spPr>
          <a:xfrm>
            <a:off x="1143000" y="32114697"/>
            <a:ext cx="987552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ftr" idx="11"/>
          </p:nvPr>
        </p:nvSpPr>
        <p:spPr>
          <a:xfrm>
            <a:off x="11018520" y="32114697"/>
            <a:ext cx="21854160" cy="457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sldNum" idx="12"/>
          </p:nvPr>
        </p:nvSpPr>
        <p:spPr>
          <a:xfrm>
            <a:off x="32872681" y="32114697"/>
            <a:ext cx="9875520" cy="457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mod="1">
    <p:ext uri="{27BBF7A9-308A-43DC-89C8-2F10F3537804}">
      <p15:sldGuideLst xmlns:p15="http://schemas.microsoft.com/office/powerpoint/2012/main">
        <p15:guide id="1" orient="horz" pos="10368">
          <p15:clr>
            <a:srgbClr val="A4A3A4"/>
          </p15:clr>
        </p15:guide>
        <p15:guide id="2" pos="720">
          <p15:clr>
            <a:srgbClr val="A4A3A4"/>
          </p15:clr>
        </p15:guide>
        <p15:guide id="3" pos="26928">
          <p15:clr>
            <a:srgbClr val="A4A3A4"/>
          </p15:clr>
        </p15:guide>
        <p15:guide id="4" pos="13824">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gi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gi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9658372" y="429439"/>
            <a:ext cx="25857622" cy="251454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8800"/>
              <a:buFont typeface="Cambria"/>
              <a:buNone/>
            </a:pPr>
            <a:r>
              <a:rPr lang="en-US" b="0" dirty="0"/>
              <a:t>Latent Profile Analysis of Phthalate and Paraben Exposure in Pregnant Women</a:t>
            </a:r>
            <a:endParaRPr b="0" dirty="0"/>
          </a:p>
        </p:txBody>
      </p:sp>
      <p:pic>
        <p:nvPicPr>
          <p:cNvPr id="55" name="Google Shape;55;p3"/>
          <p:cNvPicPr preferRelativeResize="0"/>
          <p:nvPr/>
        </p:nvPicPr>
        <p:blipFill rotWithShape="1">
          <a:blip r:embed="rId3">
            <a:alphaModFix/>
          </a:blip>
          <a:srcRect/>
          <a:stretch/>
        </p:blipFill>
        <p:spPr>
          <a:xfrm>
            <a:off x="4897795" y="1008431"/>
            <a:ext cx="5687973" cy="3199485"/>
          </a:xfrm>
          <a:prstGeom prst="rect">
            <a:avLst/>
          </a:prstGeom>
          <a:noFill/>
          <a:ln>
            <a:noFill/>
          </a:ln>
        </p:spPr>
      </p:pic>
      <p:pic>
        <p:nvPicPr>
          <p:cNvPr id="56" name="Google Shape;56;p3" descr="Image result for nsf logo"/>
          <p:cNvPicPr preferRelativeResize="0"/>
          <p:nvPr/>
        </p:nvPicPr>
        <p:blipFill rotWithShape="1">
          <a:blip r:embed="rId4">
            <a:alphaModFix/>
          </a:blip>
          <a:srcRect/>
          <a:stretch/>
        </p:blipFill>
        <p:spPr>
          <a:xfrm>
            <a:off x="1026678" y="1008431"/>
            <a:ext cx="3524512" cy="3545743"/>
          </a:xfrm>
          <a:prstGeom prst="rect">
            <a:avLst/>
          </a:prstGeom>
          <a:noFill/>
          <a:ln>
            <a:noFill/>
          </a:ln>
        </p:spPr>
      </p:pic>
      <p:sp>
        <p:nvSpPr>
          <p:cNvPr id="57" name="Google Shape;57;p3" descr="data:image/png;base64,iVBORw0KGgoAAAANSUhEUgAAAlgAAAFzCAYAAADi5Xe0AAAgAElEQVR4Xu2dB7hVxb32/4AgVUAUA1JEwIYgRRQVS2JDFGwYCyAoiFHvvbGXmC/JvTf2EvNFE6MCgiJqwEKxYYtRQUHEoGJoIgpYQ0cpyve8s7913Ge79zl7D2sf91nzm+fh4cBZM2vmnXfN+67/zJqpsXXr1q1GAgEQAAEQAAEQAAEQiA2BGhis2LCkIBAAARAAARAAARBwCGCwIAIIgAAIgAAIgAAIxIwABitmQCkOBEAABEAABEAABDBYcAAEQAAEQAAEQAAEYkYAgxUzoBQHAiAAAiAAAiAAAhgsOAACIAACIAACIAACMSOAwYoZUIoDARAAARAAARAAAQwWHAABEAABEAABEACBmBHAYMUMKMWBAAiAAAiAAAiAAAYLDoAACIAACIAACIBAzAhgsGIGlOJAAARAAARAAARAAIMFB0AABEAABEAABEAgZgQwWDEDSnEgAAIgAAIgAAIggMGCAyAAAiAAAiAAAiAQMwIYrJgBpTgQAAEQAAEQAAEQwGDBARAAARAAARAAARCIGQEMVsyAUhwIgAAIgAAIgAAIYLDgAAiAAAiAAAiAAAjEjAAGK2ZAKa70Efjmm29s1KhR1rhxYxs4cGDWCi9dutTuu+8+07VRql27tu25557Wr18/a9q0qfvvbNfVqFHDmjVrZsccc4ztt99+pn9nJt98Kufbb7+1V1991erXr2/7779/1vIL7QWfMvPBMZ96bN261d555x177rnn7KuvvnLtad26tZ1yyinWokWLfIrgGhAAARAoOQQwWCXXJVSo2AjkYwwiA3T88cfbXnvt5ar0ySef2FNPPWXbb7+9nXfeeVavXr0yg5V+3fr16+3vf/+7/fOf/7RTTz3VmaBcBqvQfCpn8+bN9sADD7giBw8ebDJ+25p8yswHx8rqJXP1wgsv2EsvvWQHH3yw9ezZ09atW+f+b9myZXbOOedY27ZtKysmuN/PnTvXJk+ebBdddJF7USCBAAiUHgIYrNLrE2pUZATyMQaRwTrttNOsc+fOZTWaM2eOPfbYYzZs2DAn/LmuU0TowQcftNWrV5eZsfRm+eYrMjQFFZ8PjpUVuHz5crv33nvtkEMOsSOPPLIsGieTqgiiIoWKMtaqVauyooL6PQYrqO6msdUUAQxWNe04qu2PQD7GIJcBkrA9/PDDdu6551r79u1zGizV7vnnn7c333wza5QhV/mZ+XTdpEmT7IADDrB//OMfbopSUbH0KU6ZuLvuustNR27cuNFmzZrlwOnSpYudfPLJLuKmpN9pGm7mzJnu55133tlOPPFE69ixo5sKTS8z+vcuu+ziIkrz5s2zmjVrumicom4qMxuOMpaK3r3yyiv29ddfu3vIpOaKQgmjGTNm2C9+8QvbaaedynWqynnvvffs7LPPtoYNG7qp0ajsDRs2uMjNcccdZ926dXPGLMJBkbD333/f9U2dOnXsiCOOcPV+8sknXTuU9tlnH4ejopBRPmGs3ytSqfYp3+GHH15m7vK9f2X9UBlG48aNs1WrVrl2CR+ZTfXDWWedZU2aNHH9tGTJkjKsdD+Z0O+++85hqTzqM00hH3bYYeXakPnUfPbZZzZhwgT7+OOPXf/uvffeDhfljdKiRYtsypQpJjO83XbbOSz79u1bxiuVIWwXL17syhBHxbsddtihHLZHHXVUWZlqo5LqHeGvcvV8iZuKzKnPM/tbfO3UqVOZEc9170aNGtnEiRNdFFTR5qg9Kv9vf/ubi4y2a9fOfxAhJwjkgQAGKw+QuCRZCPgaLK0PkrmSyAwZMsTq1q2b02Bp6ksDvIRQ5kFikZ5yGazMfB9++KGLhGlNl6I8u+66q/3kJz/JarAkqgcddJD16tXLGYxnn33W+vTp40RWoi4hlViedNJJrgxNw+k6mUUZoWwGSwJ17LHH2r777mtvvfWWm8pTPSSwEsL0PNF0n4ygfi/jNnXqVPvoo4/s/PPPd/fITBJaCazqIDxzJZX9+OOPmyKIMngScRlF3Utrtbp27Vom1Fu2bLETTjjBdtttN/f7N954w5Wt6ccDDzzQFixY4KbXZMRUz0jg0/MJG7VXZct4FXL/ivohH4yEiYxAmzZtrH///s6oiks77rijDR061E0Rv/vuu85IiYfihoyi6qvoqkyn+ita16Z/9+7d+wfQfvHFF/bXv/7VmV9hKn7rPi1btiyLGqrv7r//fmdIFWH89NNP7YknnrAOHTo4IybsFIGUOVYZmzZtcjxr0KCBq5s4IvMvDCszWLpWfSTjI+5MmzbN9fGAAQNcndSXamNkjv79739XeG8ZPj2vqodehqJnS0YxmuJP1shGa0oNAQxWqfUI9Sk6AoUYrPRF7qqYTMLw4cN/sMg9fSpRkQRFQvSmHEWRMhe6ZzNY2fJJSCV6I0aMcCKjlFn/yCDsscceTvR0L4mwhFFv7ooS6H6jR4920SSJZXo5io5IHLMZLIm8zIqSBEpr0LS27IILLnCmJT2Pogn33HOPi5jI1CmtWbPGibiiMekCG3VyvgYrmkqUWZBYR/VJN7EykRLzn/3sZ85kKsns3H333c4AaL2aphp1ndawCSMZFkXDlO/oo492Aq8UTfEqeiTzF4l5PvevqB/ywUiYqL0ypYoCKemjBkUFozVX2aYIM7GMPlxQFE/GOzMp0jl9+nQXIYzWcSnCqf/XfXTv8ePHOwxlaqK1frq3zK44KX6+/fbb5eoace300093Hynka7BkAiPeqE/0YiEjLT4pKaqnsmSSxSUZzIru3apVK9f3WkMpDkdcEP9lrEkgUGwEMFjFRpjySw6BQgxW+iL0tWvX2tNPP+0Ger0Ba7om29eAarCmSiTWGtijKbp0IPLNl01IcxmsiqIEigRIPCWcqndmyjVFKLOQbow++OADe+SRR5zgNm/evJzBUl0VvRA2ErfIqMjMSJyzfbGZr8FS5ErTUDIdir5FKb0+MgkSYH3lGa2by9XX6feNoizp+TJNjSKJ+d6/on7IB6NsmGTyIBsvoghWjx497NBDD3WRLfGwkJQ+ra0+U3RK04b6IjYzRUZVpnXQoEFZv2ZNn36tLIKViX/m/dLL+ulPf+pMckX3Vn5NbSpqK06uWLHCHnroIRfR0osDCQSKjQAGq9gIU37JIVCIwcpc5P7555+7t2JFSfTGne1rQzVYkaOKvu7LN19cBqui9WCqb74GS/UeO3asWw+kiFp6BEvREEU2sqXdd9/dRYIUTUlP+RqsXPVXfRTpkMDHbbCEvUyVonWKlGRbT5ft/hUZrHwwUuQzc9o0H4OVud2FjL0iVzI22bioiKmMq7DV9KDyK8mAy4grZYs+Rf2Xz3O0LQZr5cqVbppbbVe0MUoye3r2KttqRdfLGIuv4oeiyuqvyqajS27AokLVFgEMVrXtOirui0A+wpBrjVSmYFS0WL2i+uWbLy6DFVcES4vOH330UfcVZbYIlgyJIgTR1FaEgdatyXRmTpVK3FU3mZjMyFr6IveFCxe6aETmYvj0+sRtsLTeTIZIZkNCne/9K4tgVYaRoiw+BiudbzIk4o4+kND6NK27y0yKeKlNUeRIJiydbz9mBEvrzhQ9U58qCqz1Z9GaP0VV841gReUo6qn1Y8Iimob0HT/IBwL5IoDByhcprksMAttisLQ2RuuMFBVIj2BlRroqA6uqDVa2NVgSYU33aX2Svpjb1jVYwmbkyJFuPVf37t3LINB6Gol1tihKtLZKU1qKCkYpc5sGrV2S4OazBsp3ijCuNVgVGax8MMp3ilDmKZryFadlzDT1lTkVl+sjgmz30VeIL774YoVrsObPn2/PPPOMnXnmmW4hfeY6KBkZ8Ur9IGOjftMi82gtn6YWx4wZ46bO078iTO+3bM+HOKFnT9O/udZgpd9bUVMlmXj90YcAmiqM1jJW9ozyexDYVgQwWNuKIPmrHQKRwVJERZ+TpyetWdEXUPpUX/swpa/B0ldXEjUJROYarFI3WNm+ItRXWZoi0kJvLXTPZrAkWPoSUQuFFd3QlE2urwh1Dy0618LnCDdFfrRuTWZUJiozpW80qmu0gFlr3DI3Gs31Fd/LL7/s+lCf+EfRRV+Dpbpp8bNMirBR9Kqyrwiz3b8ig5UPRvkYLK090xokfWWovlHEUB8g6IvJCHutPYq2+Mi2qFuL5mWU9HWg1lmJC6+99prjf7SYPvMrwuhLQ33pp6/7Mr8i1JeYmiaWmY6+tI04oesV9VRkcPbs2e4DkFwGK/o4Qh9SqD16ZvVVob5q1RShDFbmV4SZ95ahUopeimSs0hfrV7uBiwpXOwQwWNWuy6jwtiIQGaz0vYSiMqP1JxKOzKNyNM0lYZGoyZAo5RuJyqxzvvnimiLU/TXFIhHWV2ISIwmOogqKLuS7D5a+zlMUSQJa2T5YilxpewpFx2TKcm0WqrVAElyZN+Ee4ay6pR+Vk+8+VL4GK3MfrChKGS0Uz/f+FRks9UNmOZkY5WOwhL2majVFqi80zzjjjB+UqxeI6Iu7bNFDRTBlsBS1Up1kshT1UbRH65Sivcu0rYWmNfWCoaiTPt6QyYk+3sjcS0sRJpmiaJpYZkmmK30vNZnoiiJYwknmTuvRdF+ZPhlBRcy0x1W0qL6ye6scTRPqWdZ+YUwPbuvoSf5CEMBgFYIW14JAIAhE5inzK8IkNj9b5CuJ7Qy1TYqiaj8sRa/Sv0ANFQ/aXXUIYLCqDmvuBALVBgEMVrXpKiqaAwFF6LRDvTa7jQ5258gl6FKVCGCwqhJt7gUC1QQBDFY16SiqmRMBTZ9qnZqm9bUgP/PLVqADgWIjgMEqNsKUDwIgAAIgAAIgEBwCGKzgupwGgwAIgAAIgAAIFBsBDFaxEaZ8EAABEAABEACB4BDAYAXX5TQYBEAABEAABECg2AhgsIqNMOWDAAiAAAiAAAgEhwAGK7gup8EgAAIgAAIgAALFRgCDVWyEKR8EQAAEQAAEQCA4BDBYwXU5DQYBEAABEAABECg2AhisYiNM+SAAAiAAAiAAAsEhgMEKrstpMAiAAAiAAAiAQLERwGAVG2HKBwEQAAEQAAEQCA4BDFZwXU6DQQAEQAAEQAAEio0ABqvYCFM+CIAACIAACIBAcAhgsILrchoMAiAAAiAAAiBQbASCNlhr1qyxWbNmuT99+/a1fffdt9h4Uz4IgAAIgAAIgEAACARrsFavXm0PP/ywtWnTxubNm2dHH320de7cOYAup4kgAAIgAAIgAALFRiBYgxUB+80339ioUaPs0EMPxWAVm22UDwIgAAIgAAKBIIDBwmAFQnWaCQIgAAIgAAJVhwAGK0+DtXz5cluxYkXV9Qx3AgEQAAEQAAEQqFIEWrRoYS1btozlnhisPA1WLGhXw0Leeust69GjRzWseTxVpv1h979YBAfgAByAAz6KgsHCYFXIGwaWsAeW0Psfg4XBhANwwMdcKQ8GC4OFwaoAgdANRujtR1wRVzgABzBYngjwFWHFwIUusLQ/7Age4oq4wgE44GkviGD5AhdKPgxG2AYj9P5HXBFXOAAHfPU++ClCX+BCyRe6wNL+sA0m4oq4wgE44Kv3GCxf5ALJh8EI22CE3v+IK+IKB+CAr9xjsHyRCyRf6AJL+8M2mIgr4goH4ICv3GOwfJELJB8GI2yDEXr/I66IKxyAA75yj8HyRS6QfKELLO0P22AirogrHIADvnKPwfJFLpB8GIywDUbo/Y+4Iq5wAA74yj0Gyxe5QPKFLrC0P2yDibgirnAADvjKPQbLF7lA8mEwwjYYofc/4oq4wgE44Cv3GCxf5ALJF7rA0v6wDSbiirjCATjgK/cYLF/kAsmHwQjbYITe/4gr4goH4ICv3GOwfJELJF/oAkv7wzaYiCviCgfggK/cY7B8kQskHwYjbIMRev8jrogrHIADvnKPwfJFLpB8oQss7Q/bYCKuiCscgAO+co/B8kUukHwYjLANRuj9j7girnAADvjKPQbLF7lA8oUusLQ/bIOJuCKucAAO+Mo9BssXuUDyYTDCNhih9z/iirjCATjgK/cYLF/kAskXusDS/rANJuKKuMIBOOAr9xgsX+QCyYfBCNtghN7/iCviCgfggK/cY7B8kQskX+gCS/vDNpiIK+IKB+CAr9xjsHyRCyRflRuMt94ymzjR7LHHzLbbzuyUU1J/unb9URCfO3Wqddad333XbO7c1N8ffGC2ceOPUp9Kb1q3rtlee5l17my2777f/926daVZs13w9uuvW7fatVPtTv/z9dep8tPv0aWLWePGXvcp5UxV/gyUGBiht7/KDJbGlPffLz/WaMz55JPCGbHDDmadOn3//Os51RjatGnhZVkVGqxly3441mi8/clPvh9vonFnzz1TGlHCCYNVwp1TClUr+uC6davZa6+lTNXjj5t99FH2Zu++e8ponXqq2YEHmtWoES88K1eavfPO9yZKA9t775mtWRPvfX6s0mR8Mg3RfvuZNWmSqtHmzWb/+tcPB7fFi83UR/mmli3LD4Qyehro69XLt4SSu67oz0DJtbh8hUJvf+wG67vvzBYuLD/W6OVF//ftt8Vlwy67lDdd0YtY/foV3jd2DqxaZfbPf36PQfTypv/PN+nFTyYrakM0vrVrF78+5FunjOswWJ7AhZKt3IP16qupyNL8+SkR7dAhFS3ZYw+z5s0Lg+S551Jl6c8XX3yfVwItE9WnT0rYJ0/+4TW77poyWyedZPaznxV236VLU/WXgdKApp/1oH/+edZyvm3Y0Gp17556+9t779TDLGPSsGFh962qq9eu/X7gmjcv9fOcOWa5Bi69Ge60U8pY5Upq7z77pIxSetv1xh0NjHrz1r2++SZ7KTLInlG0gqFr0SLVV+Jlx45mPXoUXER6BvcMyKBGorhggZmM55Yt21Rudcm8du1aa9So0Q+rq//T8yCMhbV+VuSkOqRFi8zUjxoH8ujPnBgU2lY9n7Nn584lLPWs6TmLxhyNsYWmTz9NPZt6adSLYvR8KvKcLcmUtGmT8y6xtV/mUnirftmSnrOo7Wq3DFTNmqkrozZpnFHbPvwwexl6mZM+VWIaf5D5ggvMTj+9UKQrvB6DFSucyStswV13WUcNQplGKLOp0WAr0xUNthJVET1KkyalynnyyfKCv9tuZiefbDZggNnBB2cH8ZVXUhGuCRPKh8wV8lZeGa7jj/8+r6YaJYiKysho6Gc9lLkMgHLuv3/KRKjOesg7dbK3VqywHtso0CXBCg1OGmgzB9wNG76vnvpOg7sGdv2999721ubNhbVfOGsw132Et7AXf37sJHMXve22b/+9AWvV6vuarVv3veCmm3C1h5QfAjLrkbmNxgHxSsahqtP69SkOagyI+lPGSs/Bj530khiNM3rW9HNVjDNqf2S29FxGL2E/Bh49e6bG2+jFTX/rBTvfJLMYma30Nn32Wb4llL/ullvMLr/cL2+OXBisWOFMQGEyIM8+m5qykxGKpsj0VtC/f8oE1amTEiINWnpgRXK9meVKMlCKEKWLuQZfRapUniJEhaQ33kgZNZktRRKipKhSs2a5pxl13Y47pgQgeuvWwCbhVX2ypNhD44W0syqu1VvgV1+lzGUx2//222arVxe/RXpDVpui6EQUpcx1Z61ZEx+WLzeraGBOj4rJMIg3229f/PaUwB3mz59ve2R7PrReRjhL3DQOVBSZUTuEc6GRbp/2a5pN9aqoPxW5jYxg1J/iQo6UE4NC66exU9wptUhfRVFu01CfgwOFtl/Xy1wW03BruYdMdKERZr14xRxlx2D5ECRpeSR80VTcM8+YRWHk+vXt34ceajsqdHrssWYVDEDOQGlQS48W6d8yYVFSZETRJk3taUF0HEnCHa3fSo80aPCMBk79LROlga3ARdiJN1iV9EFi2q+FsjIBimiIk5ExkLlMTzL7GmgVVZAIdOxob2/ebN0OOSQOtlbLMgriwJIlqWixXroic6sxQQb2x0gacxRJj/ozGgcaNCioNgVhUFDJ1ePi0Nvv20sYLF/kkpDv7383u+46s2nTvm+NBh5FlTTl1r+/xfJgKURfq1bK8BQzFeE+sbS/mG0uctmJb79eLmQAFKFq2zYrmonHoCpMtqLXinrnWgMUJ4/1AYymfmWUY0pwgO1afKiEwfJBLQl5/vhHs4svTrVE66dkqE47rfw6pqr8PLdEMWVgZWCFA3AADsABH4nCYPmgVt3zDB5s9uCDqVZo+u/Pf87ZIgaWsAeW0PtfD0boGITefjjAM+Ar+RgsX+SqY74VK8yOOy71hZc2aFMU68ILK2xJ6IMr7Q/bYCKuiCscgAO+co/B8kWuuuWbMSP1FaD2nNKXdlOmmPXqVWkrMBhhG4zQ+x9xRVzhAByoVChzXIDB8kWuOuX7y1/MfvnL1G7d2mtEXwqm7/9TQVtCF1jaH7bBRFwRVzgAB3zlHoPli1x1yLdpk9nw4WYPPJCqrRaya+1VAceWYDDCNhih9z/iirjCATjgK/cYLF/kSj2fpgK13ko7muuogd//3uyaawqudegCS/vDNpiIK+IKB+BAwcL5/zNgsHyRK3Y+GSNtdOiz4+/MmWYnnmimRe3K/8gjqbP9PBIGI2yDEXr/I66IKxyAAx7S6bJgsHyRK1Y+HfOhab0XX0zdQQvSo13JtQuxdiTWBnpaS5UtjRplNmxY6jfa2PPpp7dpg8/QBZb2h20wEVfEFQ7AAV+5x2D5IleMfLfdZvbrX1d8IHH6fXUCuqJcOgJGpkvHU/z1r6krND348MN+EbC0e2AwwjYYofc/4oq4wgE44Cv3GCxf5OLMp/PRzjnHbNasVKlXXWX2u9+lzv77+OPvTzzXWXv6oyMn0g9OzqzL1Veb3XBDLDUMXWBpf9gGE3FFXOEAHPAVUwyWL3Jx5VPESucBKmkqcMwYs549Ky9dh6rqDDVFrXRyuIzX4sWpCJaOvIkpYTDCNhih9z/iirjCATjgK6cYLF/ktjWfNv4cODBlirSruqJWv/mNWZ0621pyrPlDF1jaH7bBRFwRVzgAB3xFFYPli5xvvrVrza64wuyee8y2bjXbb79U1Ep/l2DCYIRtMELvf8QVcYUDcMBXmjFYvsj55Js61ey881LbJyhSde21Zr/6VSqCVaIpdIGl/WEbTMQVcYUDcMBXnjFYvsgVku/zz80uushswoRUrh49UlGrXFstFFJ2ka/FYIRtMELvf8QVcYUDcMBXZjFYvsjlm2/2bLOf/tRszZpUjuuv99pRPd/bxX1d6AJL+8M2mIgr4goH4ICvrmKwfJHLN9+995qNGJHaIHTiRLO99so3Z0lch8EI22CE3v+IK+IKB+CArxhjsHyRyzefzgD8P//HLMa9qfK9dRzXhS6wtD9sg4m4Iq5wAA74aikGyxe5fPP98pdm//f/mmmX9ksvzTdXyVyHwQjbYITe/4gr4goH4ICvIGOwfJHLN9+ZZ6aOrHngAbNBg/LNVTLXhS6wtD9sg4m4Iq5wAA74CjIGyxe5fPMddZTZCy+YPfOM2bHH5purZK7DYIRtMELvf8QVcYUDcMBXkDFYvsjlm08biOo4m7feMuvePd9cJXNd6AJL+8M2mIgr4goH4ICvIGOwfJHLN1/LlqmNRXVoc6tW+eYqmeswGGEbjND7H3FFXOEAHPAVZAyWL3L55qtZM3UkzsaNJXfOYD5NCF1gaX/YBhNxRVzhABzIRyuzXYPB8kUun3wrV5rtuKNZo0bfbzSaT74SugaDEbbBCL3/EVfEFQ7AAV9JTqTBWrVqlY0bN86WLl1qDRo0sFNPPdU6ZTmW5r333rOJEyfahg0b3O8HDBhg9erV88Xyh/nmzzfbc0+z3Xc3W7QovnKrsKTQBZb2h20wEVfEFQ7AAV/JTZzB2rp1qzNNNWvWtH79+jmT9cQTT9jQoUOtWbNmZTh99tln9sADD9gpp5xiLVu2tEceecR23nln69u3ry+WP8z32mtmvXub9eplNn16fOVWYUkYjLANRuj9j7girnAADvhKbuIMlqJRY8aMcUapbdu2tmnTJhs9erT17t27XBRr7ty5NmfOHBs0aJDVqFHDFi1aZC+++KINHjzY6tat64tn+XyPP252yilm/fqZTZoUT5lVXEroAkv7wzaYiCviCgfggK/sJs5grV692kaOHOmm+9q0aeNw0XRhly5drHPnzmU4ZRosRbomTJhgw4YNs8aNG/viWT7fPfeYnX++2bnnmo0cGU+ZVVwKBiNsgxF6/yOuiCscgAO+shuswVq+fLmbIjzttNOsdevWNnnyZPvggw/soosuis9gXXed2a9/XW3PIWRgYWDBYMEBOAAH4ICfxQrWYGmt1quvvmrTpk1zyO2555729ddfuynDbFOEMmQrtJ9VAan1bbdZ8/Hj7ZNLLrHPBg4sICeXggAIgAAIgAAIVDUCLVq0cOuy40iJM1j5rsHKBG/GjBm2bNky98VhbOmss8zGjzcbO9Zs8ODYiq3KgkJ/c6H9YU+REsUlegMH4ICv5ibOYEVfEW7ZssWZpfSvCJs0aWIbN250WzFoYbvSt99+a/PmzbOpU6faWWed5aYLY0tHH232/PNmTz9t1qdPbMVWZUEYjLANRuj9j7girnAADvhqbuIMloBYs2aNjR8/3hYvXlxuH6wFCxbYpEmTbMSIEdaoUSNnvkaNGuW2b9BXh+3bt/fFMXu+rl3N3nmn2p5DyMDCwILBggNwAA7AAT9rkEiD5QdFEXLtuqvZ8uVmS5eaxRkZK0JVcxUZ+oNF+8OO4PGSgbmAA3DAV3IxWL7I5ZOvmp9DyMDCwBK6weQZ4BmAA3AgH7nPdg0Gyxe5yvKtWmXWtGm1PoeQgYWBBYMFB+AAHIADlQl+9t9jsPxwqzzXggVme+xRrc8hxGAxsDKwwgE4AAfgQOWSTwTLDyO/XNE5hAceaDZjhl8ZJZAr9AeL9rMGCw7AATgAB3zkmDoHuacAACAASURBVAiWD2r55HniCbOTTzY74QSzyZPzyVGS1zCwhD2whN7/RHGJ3sABOOArzhgsX+Qqy3fvvWYjRlTrcwgZWBhYMFhwAA7AAThQmeCzBssPId9c119vdu21ZlddZXbjjb6l/Oj5Qn+waH/YETxeMjAXcAAO+AoxESxf5CrLd/HFZn/8o9mtt5pddlllV5fs7zEYYRuM0PsfcUVc4QAc8BVoDJYvcpXl0+HODz1Urc8hZGBhYMFgwQE4AAfgQGWCzxShH0K+uY45xmzatGp9DiEGi4GVgRUOwAE4AAf8jAARLD/cKs/VrZvZnDlms2aZ9ehR+fUlekXoDxbtD3uKlJcMzAUcgAO+8ozB8kWusnzROYQffWTWpk1lV5fs7zEYYRuM0PsfcUVc4QAc8BVoDJYvcpXl2357s02bzDZuNKtTp7KrS/b3oQss7Q/bYCKuiCscgAO+Ao3B8kWuonyrV5s1aWLWsKHZ2rXFuEOVlYnBCNtghN7/iCviCgfggK/gYrB8kaso38KFZh07mrVrZ7Z4cTHuUGVlhi6wtD9sg4m4Iq5wAA74Ci4Gyxe5ivK9/rrZIYeYVfNzCBlYGFhCN5g8AzwDcAAO+NoEDJYvchXle/JJs5NOqvbnEDKwMLBgsOAAHIADcMDPKGCw/HCrONd995mdd57ZOeeYjRpVjDtUWZmhP1i0nylCOAAH4AAc8BFdDJYPapXlueEGs1/9qtqfQ0gEizfX0IWFZ4BnAA7AgcokP9fvMVi+yFWU75JLzO64o9qfQ8jAwsCCwYIDcAAOwAE/o4DB8sOt4lyDBpmNG2c2ZozZ2WcX4w5VVmboDxbtZ2oADsABOAAHfEQXg+WDWmV5jj3W7LnnzJ56yuy44yq7uqR/z8AS9sASev8TxSV6AwfggK9IY7B8kasoX/fuZm+/Xe3PIWRgYWDBYMEBOAAH4ICfUcBg+eFWca5WrcyWLTOr5ucQYrAYWBlY4QAcgANwwM8oYLD8cKs4V0LOIcRgMbAysMIBOAAH4ICfUcBg+eGWO9eaNWaNGyfiHEIMFgMrAyscgANwAA74GQUMlh9uuXMl6BxCDBYDKwMrHIADcAAO+BkFDJYfbrlzTZ9udvDBZgccYPbGG3GXXuXlhf5g0f6wv6LkJQNzAQfggK/wYrB8kcuVb9IksxNPNDv+eLMpU+IuvcrLw2CEbTBC73/EFXGFA3DAV3gxWL7I5co3cqTZ8OGJOIeQgYWBBYMFB+AAHIADfkYBg+WHW+5c0TmEV15pdtNNcZde5eWF/mDR/rAjeLxkYC7gABzwFV4Mli9yufJdeqnZH/5gdsstZpdfHnfpVV4eBiNsgxF6/yOuiCscgAO+wovB8kUuV77Bg80efDAR5xAysDCwYLDgAByAA3DAzyhgsPxwy52rTx+zZ59NxDmEGCwGVgZWOAAH4AAc8DMKGCw/3HLnis4hnDnTbP/94y69yssL/cGi/WFPkfKSgbmAA3DAV3gxWL7I5crXurXZJ5+YLVli1rZt3KVXeXkYjLANRuj9j7girnAADvgKLwbLF7lc+RJ0DiEDCwMLBgsOwAE4AAf8jAIGyw+37LnWrjXbYQezBg3M1q2Ls+QfrazQHyzaH3YEj5cMzAUcgAO+AozB8kUuW75Fi8w6dDDbbTezDz+Ms+QfrSwMRtgGI/T+R1wRVzgAB3wFGIPli1y2fDNmmB10UGLOIWRgYWDBYMEBOAAH4ICfUYjdYK1du9amTZtmvXr1shYtWliNGjX8alYdc02ebNa/f2LOIcRgMbAysMIBOAAH4ICfIYndYG3atMkef/xxmzp1qm3ZssWOP/54O+aYY2ynnXZKvtkaNcps2DCzoUPNRo/265ESyxX6g0X7w54i5SUDcwEH4ICvLMdusKKKbN261b788kt79dVX7ZlnnrGNGzdav3797PDDD3dmK5HpxhvNrrnG7IorzG6+ORFNxGCEbTBC73/EFXGFA3DAV8yLZrA2b95s7733nk2aNMnefvtt69atm3Xu3NlFtmS0+vfvn7yI1mWXmd1+e2LOIWRgYWDBYMEBOAAH4ICfxYrdYG3YsMHuvPNOe+WVV2yPPfawAQMGWI8ePWx77Q9lZp999pn94Q9/sKuvvtqaNGniV+tSzXX22WYPPGB2//1mQ4aUai0LqlfoDxbtDzuCx0sG5gIOwIGCRDPt4qIYrDfffNOZqkaNGv2gXpo6XLdunTVs2DB5EazoHMKpU8369vXtk5LKh8EI22CE3v+IK+IKB+CAryjHbrBUka+++spFqRS96tq1qy1ZssQeeughO//8861Zs2a+dS39fD16mM2ebZaQcwgZWBhYMFhwAA7AATjgZz9iN1hae3Xrrbdax44d7cQTT7TatWu7rwm10H3u3Ll2+eWXu/9LZGrTxuzjjxNzDiEGi4GVgRUOwAE4AAf8HEvsBmvlypV2yy232BVXXGFNmzYtq1Wu//erdonmStg5hBgsBlYGVjgAB+AAHPDzHLEbLC1yv+GGG+z000+3fffdt6xW7777rj3yyCN2zTXXWP369f1qW8q5onMI1bb160u5pgXVLfQHi/aHvQaNlwzMBRyAAwWJZjEXuUdkvPHGG61Vq1bWoUMHW7hwoX3yySfuy0Etfk9kWrzYrH37RJ1DyMDCwBK6weQZ4BmAA3DA17PEHsGKKqKNRT/44ANTREsRq7322qtsqwbfypZ0vjfeMOvVy6xnT7M33yzpqhZSudAFlvYTwYIDcAAOwIFCdDO6tmgGK7MyWui+evVqa9y4sW233XY+dS3tPFOmmPXrl9qeQds0JCQxsIQ9sITe/0QviF7AATjgK+dFMVjaB0vrsNasWVOuXu3atXNfGBZ7g9FVq1bZuHHjbOnSpdagQQM79dRTrVOnTj/ASDvNT5w40davX29t2rSxgQMH+tctgecQMrAwsGCw4AAcgANwwM9ixW6wZFauu+46O/nkk619+/bOUOmLwvfff98WLFhgQ4YMKeoGo9rIVKapZs2a7kgemawnnnjChg4dWm4PLpm/++67z4444gi3V9e0adPcLvMyWbVq1SoczZtuMrv66kSdQ4jBYmBlYIUDcAAOwIHCLYFyxG6wtB3DTTfd5EyVTE76z7fddpvbB6uYESyt+RozZoz17dvX2rZta5s2bbLRo0db7969y0WxZLwmTJhgw4YNc9OW+vfzzz9vZ511ltWtW7dwNC+/3Oy221KHPOuw54Sk0B8s2h/2FCkvGZgLOAAHfOU8doP17bff2h133GE777yzi2L96U9/soMOOsgtcJ8yZYpde+21btquWEnrvEaOHOl2kde0n5KmC7t06eIOm47S119/7YxXr169yiJYir6pzjVq1Ci8ejp7cOzYRJ1DyMDCwBK6weQZ4BmAA3CgcEOQyhG7wVKh0RooTdHJcCmKpSk5Ra+6d+/uW9e88uVrsFSYpizHjh1r+uKxefPmNnz4cP/o2nHHmT3zTGqBe0LOIWRgYWDBYMEBOAAH4EBe9uMHF8VusDRF9+yzz9qxxx77o2womq/B0nmJmko86aSTbLfddrPp06fb/PnzbdCgQVmP8lm+fLmtWLEiJ8p7Dx5s9efNsw/GjrX1++zj1xvkAgEQAAEQAAEQ+NEQaNGihbVs2TKW+8dusL755hu7+eab3RTdPj+C0ch3DZbORXz77bedodJaMRkzTSVqkbvWZBWc2rY1W7rU7MMPU5uNJiSF/uZC+1mDBQfgAByAAz6SHrvBksHR13kvvfTSD4zKLrvsYr/61a/8DEyerYu+ItS+W9qeIf0rQi2u13RgvXr1bMmSJe7oHhmqXXfd1WbNmuWiWJom9FojFp1DqGNyEnQUEANL2ANL6P3PNDnTY3AADuRpP4o/Raiv9nTuoIxMZtJCd51PWKdOHd/65pVP673Gjx9vixcvLrcPltZcTZo0yUaMGGENGzZ0ESwtvF+3bp1blH/mmWe6430KTuvWmTVqZKZ2ZWl3weWVUIbQBZb2h20wEVfEFQ7AAV9Jjj2C5VuRap1P04K7726macIlS6p1UzIrj8EI22CE3v+IK+IKB+CAr6jHbrC0lun66693m3ZmpqqYIvQFYpvy6ezBAw9M3DmEDCwMLBgsOAAH4AAc8HMIsRssrYHSFN13331XViOth9Lu6jvssIObhvPaZ8qvfVWTS1sznHBC4s4hxGAxsDKwwgE4AAfggJ+ViN1g5aqGtkW488477dJLL7VGWq+UpDR6tNm555pps9H7709Syyz0B4v2hz1FyksG5gIOwAFfUa8yg6UF5nfddZf97ne/89/M07eVxc6n43GuuspMx+Xcckux71al5WMwwjYYofc/4oq4wgE44Cu6sRusbGuwdCyNdne/8MILrX///smbItTZg7femrhzCBlYGFgwWHAADsABOOBnsWI3WNnWYKlq2hahdu3afrUs9VzROYSaKhw6tNRrW1D9Qn+waH/YETxeMjAXcAAOFCSaaRfHbrBUtvbA0n5TXbt2tY4dO5qOmZk5c6b16dPHHfqcuKSzB59+2mzKFLPjj09U8zAYYRuM0PsfcUVc4QAc8BX12A2WDne+99573dEz5513nu24445uI0+d+1erVi33f/o7UalnT7NZs8y0XYN+TlAKXWBpf9gGE3FFXOEAHPCV9NgNltZa3XLLLe5rwWbNmpXVS18R3n777XbFFVckb5G7zh786KPEnUPIwMLAErrB5BngGYADcKBkDNbatWvdRqMXXHCBtWnTpqxeOhPwL3/5izuLMHHbNETnEOrInAYNfPuiJPOFLrC0nwgWHIADcAAO+Ah07BEsVULn+z344IPWt29ftwZLWzQ89dRTNmjQIDtBG3ImKelw54YNE3kOIW9uvLmFLiw8AzwDcAAO+FqWohgsfUm4bNkye+GFF9z6K31BeOSRR9quu+6avC0adPZgu3aJPIeQgYWBBYMFB+AAHIADfharKAZLVdFUoRaz169f331VuHnzZme0EpdmzjQ74ACz/fc3088JS6E/WLSfqQE4AAfgABzwkfaiGKwZM2bYrbfear/5zW+sS5cupvVXv/3tb+3888+3Xr16+dSzdPNE5xAed5zZU0+Vbj09a8bAEvbAEnr/E8UlegMH4ICnfFrsBmv9+vV244032tlnn+3WX0Vp0aJFdv/999vVV19tDZK0EFxnD55zTiLPIWRgYWDBYMEBOAAH4ICfxYrdYK1cudJuuukmtx1D5jYN2r7hqquusqZNm/rVthRz6ezBK69M5DmEGCwGVgZWOAAH4AAc8DMfsRssbTR6xx13uCjVGWec4fa80t5YDz/8sCm6dfHFFydro1GZK5msm25KGa2EpdAfLNof9hQpLxmYCzgAB3xlPXaDpYroy8GxY8e67Rq0wF3H42h7Bk0bJm6hu84eHDPGbNSo1FRhwhIGI2yDEXr/I66IKxyAA76yXhSDla0y0dYNzZs3tzp16vjWt/Ty6exBLW5P4DmEDCwMLBgsOAAH4AAc8LMeRTVYMlVffvmli2Q9/fTTtvPOO7td3hs3buxX21LMpS0atD3DG2+ktmtIWAr9waL9YUfweMnAXMABOOAr60UxWNoD68UXX7TJkyfbxx9/7Ba164iczp07J2+jUW0yqs1GFy9ObTiasITBCNtghN7/iCviCgfggK+sx2awFK2aPXu2jRs3zrQlw6GHHurWXe20005lhzwn6uvBCHFtObFhgxaeJe4cQgYWBhYMFhyAA3AADvhZrNgM1urVq+3KK690XwhqMXuPHj2sdu3apm0btD2Dtm1InMHatMlMBz1rTdnGjX49UOK5Qn+waH/YETxeMjAXcAAO+Mp0bAZLFdiyZYstXLjQHn30UZs1a5btueeedsQRR9hLL71k1157bfIM1kcfme22m1mbNmb6OYEJgxG2wQi9/xFXxBUOwAFfaY/VYKVXQtszaHCeMGGCzZs3zx2Ro32x9thjj+Ssw4rOIezRw2zWLN8+KOl8oQss7Q/bYCKuiCscgAO+Il00g5VeoWjRu8TqkksuSU4kS9szaJuGhJ5DyMDCwBK6weQZ4BmAA3CgpA2Wb+VKPp82GNVGo2efndpsNIEpdIGl/USw4AAcgANwwEfeqySC5VOxapHn1lvNrrjC7LLLzPRzAhMDS9gDS+j9T/SC6AUcgAO+0o7B8kVO+RJ+DiEDCwMLBgsOwAE4AAf8jAIGyw+3VC6dPXj//Yk9hxCDxcDKwAoH4AAcgAN+RgGD5YdbKtcJJ5hNnWo2eXLq5wSm0B8s2h/2FCkvGZgLOAAHfKUdg+WLnPIdeKDZm2+azZiR+jmBCYMRtsEIvf8RV8QVDsABX2nHYPkip3wJP4eQgYWBBYMFB+AAHIADfkYBg+WHWypXw4Zm69ebrV2b+jmBKfQHi/aHHcHjJQNzAQfggK+0Y7B8kQvgHEIGFgaW0A0mzwDPAByAA742AYPli9zSpWZt2yb6HEIGFgYWDBYcgANwAA74GQUMlh9uqbMHe/Y0S/A5hBgsBlYGVjgAB+AAHPAzChgsP9zMnn7arG9fsz59Uj8nNIX+YNF+1mDBATgAB+CAj8RjsHxQU56xY82GDEn0OYREsHhzDV1YeAZ4BuAAHPC1CRgsX+Ruu83s8ssTfQ4hAwsDCwYLDsABOAAH/IwCBssPN7OrrjK7+WazG29M/ZzQFPqDRfuZGoADcAAOwAEficdg+aCmPOeeazZ6tNnIkamfE5oYWMIeWELvf6K4RG/gABzwlXcMli9y/fqZTZmS6HMIGVgYWDBYcAAOwAE44GcUMFh+uJn16mX2xhuJPocQg8XAysAKB+AAHIADfkYBg+WHm9nuu5t9+KHZokWpnxOaQn+waH/YU6S8ZGAu4AAc8JV3DJYvco0ama1bl+hzCBlYGFhCN5g8AzwDcAAO+NoEDJYPcoGcQ8jAwsCCwYIDcAAOwAEfo2CGwfLBLTqHsHVrM/2c4BT6g0X7mSKEA3AADsABH5nHYPmg9tZbZvvvb9a9u15tfEqoNnkYWMIeWELvf6K4RG/gABzwFWwMlg9yzzxjdtxxiT+HkIGFgQWDBQfgAByAAz5GgSlCP9QeeCB1BuHgwakzCROcQn+waH/YETxeMjAXcAAO+Eo8ESwf5KJzCC+91Ew/JzhhMMI2GKH3P+KKuMIBOOAr8RgsH+SuvtrsppsSfw4hAwsDCwYLDsABOAAHfIxCQqcIV61aZePGjbOlS5dagwYN7NRTT7VOnTqVQ+j555+35557rtz/1a1b14YPH25t2rSpGM1hw8xGjUr8OYQYLAZWBlY4AAfgABzAYDkEtm7dahMnTrSaNWtav379nMl64oknbOjQodasWbOcKC1fvtyeeuopGzhwoNWrV69iNPv3T51BOGmSmc4kTHAK/cGi/WFPkfKSgbmAA3DAV+ITN0W4YcMGGzNmjPXt29fatm1rmzZtstGjR1vv3r1/EMWKQItMWfPmze2www6rHMvoHMLp01NnEiY4YTDCNhih9z/iirjCATjgK/GJM1irV6+2kSNH2oABA8qm+jRd2KVLF+vcuXNWnL766isbP368nXnmmRVGucoyt29vtnhx4s8hZGBhYMFgwQE4AAfggJ/FwmCZ2SuvvGKff/65W6tVo0aNypHcYYfUGYRr1pjpTMIEp9AfLNofdgSPlwzMBRyAA74SH7zBWr9+vY0dO9b69Olj7dq1q3CN1ooVK6zG5s3W/aCDbGvt2jZbU4QkEAABEAABEACBRCDQokULa9myZSxtSZzBKnQNliIU7777rg0aNMhq1apVOagff2ymrwwDOIeQNzfe3EKP4PEM8AzAAThQuTHIfkXiDFa0YH3Lli1uyi/9K8ImTZrYxo0b3VeCmgrcvHmzWxB/8MEH2z777JMfhrNnm/XoEcQ5hAwsDCwYLDgAB+AAHMjPHmRelTiDpQauWbPGLVpfvHhxuX2wFixYYJMmTbIRI0ZYo0aNbOHChab9sIYMGVL51gwRcs8+mzqD8NhjzXQmYcJT6A8W7WcNFhyAA3AADvhIfSINlg8Qeed58MHUGYSDBpnpTMKEJwaWsAeW0PufKC7RGzgAB3xlHoNVKHK332522WVmAZxDyMDCwILBggNwAA7AgUKNQup6DFahuF1zTeoMwhtuMNOZhAlPoT9YtD/sCB4vGZgLOAAHfGUeg1UocsOHp84gvO8+M51JmPCEwQjbYITe/4gr4goH4ICvzGOwCkUuoHMIGVgYWDBYcAAOwAE4UKhRYIrQD7GDDjKbMcMsgHMIMVgMrAyscAAOwAE44GcXiGAViluHDqkzCBcuNNOZhAlPoT9YtD/sKVJeMjAXcAAO+Mo8BqtQ5Bo3Tp1BuHq1mc4kTHjCYIRtMELvf8QVcYUDcMBX5jFYhSC3aZPZ9tub1aljtnFjITmr7bWhCyztD9tgIq6IKxyAA74CjsEqBLlPPkmdQdiqlZnOJAwgYTDCNhih9z/iirjCATjgK/UYrEKQe/vt1BmE3bqZ6UzCAFLoAkv7wzaYiCviCgfggK/UY7AKQU7rrmSymjQx69q1kJzV9loMRtgGI/T+R1wRVzgAB3wFHIPli1wg+UIXWNoftsFEXBFXOAAHfOUeg+WLXCD5MBhhG4zQ+x9xRVzhABzwlXsMli9ygeQLXWBpf9gGE3FFXOEAHPCVewyWL3KB5MNghG0wQu9/xBVxhQNwwFfuMVi+yAWSL3SBpf1hG0zEFXGFA3DAV+4xWL7IBZIPgxG2wQi9/xFXxBUOwAFfucdg+SIXSL7QBZb2h20wEVfEFQ7AAV+5x2D5IhdIPgxG2AYj9P5HXBFXOAAHfOUeg+WLXCD5QhdY2h+2wURcEVc4AAd85R6D5YtcIPkwGGEbjND7H3FFXOEAHPCVewyWL3KB5AtdYGl/2AYTcUVc4QAc8JV7DJYvcoHkw2CEbTBC73/EFXGFA3DAV+4xWL7IBZIvdIGl/WEbTMQVcYUDcMBX7jFYvsgFkg+DEbbBCL3/EVfEFQ7AAV+5x2D5IhdIvtAFlvaHbTARV8QVDsABX7nHYPkiF0g+DEbYBiP0/kdcEVc4AAd85R6D5YtcIPlCF1jaH7bBRFwRVzgAB3zlHoPli1wg+TAYYRuM0PsfcUVc4QAc8JV7DJYvcoHkC11gaX/YBhNxRVzhABzwlXsMli9ygeTDYIRtMELvf8QVcYUDcMBX7jFYvsgFki90gaX9YRtMxBVxhQNwwFfuMVi+yAWSD4MRtsEIvf8RV8QVDsABX7nHYPkiF0i+0AWW9odtMBFXxBUOwAFfucdg+SIXSD4MRtgGI/T+R1wRVzgAB3zlHoPli1wg+UIXWNoftsFEXBFXOAAHfOUeg+WLXCD5MBhhG4zQ+x9xRVzhABzwlXsMli9ygeQLXWBpf9gGE3FFXOEAHPCVewyWL3KB5MNghG0wQu9/xBVxhQNwwFfuMVi+yAWSL3SBpf1hG0zEFXGFA3DAV+4xWL7IBZIPgxG2wQi9/xFXxBUOwAFfucdg+SIXSL7QBZb2h20wEVfEFQ7AAV+5x2D5IhdIPgxG2AYj9P5HXBFXOAAHfOUeg+WLXCD5QhdY2h+2wURcEVc4AAd85R6D5YtcIPkwGGEbjND7H3FFXOEAHPCVewyWL3KB5AtdYGl/2AYTcUVc4QAc8JV7DJYvcoHkw2CEbTBC73/EFXGFA3DAV+4xWL7IBZIvdIGl/WEbTMQVcYUDcMBX7jFYvsgFkg+DEbbBCL3/EVfEFQ7AAV+5x2D5IhdIvtAFlvaHbTARV8QVDsABX7nHYPkiF0g+DEbYBiP0/kdcEVc4AAd85R6D5YtcIPlCF1jaH7bBRFwRVzgAB3zlHoPli1wg+TAYYRuM0PsfcUVc4QAc8JX7RBqsVatW2bhx42zp0qXWoEEDO/XUU61Tp04/wGjr1q32/vvv29SpU+3bb7+1Cy+80Bo3buyLZSLzhS6wtD9sg4m4Iq5wAA74inviDJZM08SJE61mzZrWr18/Z7KeeOIJGzp0qDVr1qwcTnPmzLFp06bZ6aefbq1atXJ5SOURwGCEbTBC73/EFXGFA3DA1xckzmBt2LDBxowZY3379rW2bdvapk2bbPTo0da7d+9yUaxvvvnGHnjgAfvpT39qHTp08MUv8flCF1jaH7bBRFwRVzgAB3yFPnEGa/Xq1TZy5EgbMGCAtWnTxuGi6cIuXbpY586dy3D69NNP7dFHH7Xtt9/ePvzwQ2vSpIkNGjTIRbJI3yOAwQjbYITe/4gr4goH4ICvJwjWYGnq8P7773eRru7du9vs2bPtjTfesHPPPdfq1avni2fi8oUusLQ/bIOJuCKucAAO+Ap70Abr+eeft7POOsvq1q1ra9assVGjRtkpp5xSFvlKB3X58uW2YsUKX5zJBwIgAAIgAAIgUOIItGjRwlq2bBlLLRNnsPJdg/XJJ5+4xe9nn3227bDDDs5gaa2WvjhkmjAWblEICIAACIAACASLQOIMVvQV4ZYtW5xZSv+KUOusNm7c6KYA9fuxY8e6aNXPfvYz01TQzJkzmSIM9lGg4SAAAiAAAiAQHwKJM1iCRtGo8ePH2+LFi8vtg7VgwQKbNGmSjRgxwho1amTp+2XttNNOduaZZxK9io9blAQCIAACIAACwSKQSIMVbG/ScBAAARAAARAAgZJAAINVEt1AJUAABEAABEAABJKEAAYrSb1JW0AABEAABEAABEoCAQxWSXTDj18JfVX58MMP2xdffOHWrZ1wwgnWrVs3q1Gjhlv8/7e//a2skvpY4KKLLkrcuY1TpkyxV155paydu+22m/voQR9OTJgwwd577z2rU6eOHX300e5kAGGTlKSPQe677z7TCQfp6ZhjjrGjjjoqsRzYvHmzzZs3z6ZPn+42G9axWVFSf+vYrfXr17uPYQYOHOiuER9effVVd8yWTorQOafa2Lg67p+ntvz7rmLxFQAADoNJREFU3/927f/Xv/5lp512Wtk2NVqj+tBDD7kPhcT7I444wg4//HCrVauWffnll3b33Xe79a5RGjx4cLnNnKvLs1ERB3KNffryPOkc0Kbdd911l1urnJ72228/9yyEogvbwmMM1ragl5C8X3/9tdsDrGfPnrb//vu7ne1lKIYMGWI/+clPTPuFKUlok5yy7fiv9sp0SXwkIBKUBx980E4++WRr165dYuGQ6AgPCaramVQOiOffffedO+xdf0s4lKJtW3SU1r777uvM1GeffeZ+r79lPGTG9Hzo5UPGS5sWV7f08ccf2+TJk23PPfd0X1KfccYZzmAJD/V/8+bN3QvFV1995Y4g0/mue+21lzNd6fsIVrd2p9c3Fwd0TS7ea1/EpHMgs09lxh977DHTi2ePHj0SOybEyWUMVpxoVtOyVq5caW+++aYddthh7i1cUQwNHjJUGmwV2Wrfvr0zYElNikRo2w4JqtoaJQmNzqzs2rWr+6MkPHbZZRd3bVLT+++/b6+//roz2bVr1048BySkkYFSny5atMgJiNqvjYgV4VU065xzznFm+4MPPnBHaymKqUiXohn6nSI91TFlHjGmMUAvFhLSZs2auSalv4CozbNmzXIYKKKVhJTJgehZzzb2KXqTdA5k9qlM5eOPP+5eNBXBC0EXtpXXGKxtRTCB+dMfJG1noYiN3ljXrl1r9evXd/uLaVokSUmCoo1mNfWxbt06i7bt0N+K7h166KFl0x9Jjeakm0oZ7H322ccJrN5ck86BTHGdO3eu/eMf/3BTxDJYMiAyGNHUSLoZS0I0J9sZrunPtyJ6etFQ5Fa7XM+ZM8dt1Kyon/YUPOigg1wErzqbrUwOVMT7zGtD4MBTTz3lKKF+DmFMiEPfMFhxoJigMjRdqKkAnc94wAEHuKkC7R8mo6UjBDSwvvzyyzZ8+HD3FpOUpCkxvZFKPJo2bWovvPCCLVmyxO2NpshWSAYr8001BA5gsFbbyJEj3VoyRa3Tk/pf02gNGzZ04qqo3aeffuqmDTVdqDVcGjP0O5ny6poyOVAR7xXxD8lkZxrsEMaEOHiMwYoDxYSUoYdG0yCa5tBai2xvo4r0aDDV9GH6VFpCIChrhhZ2ylhJcPSmHorB0pup3lQlornWFCWRAxis7AZLfNDLxrJly+znP/95zoX8zz33nFvwr49jqmvKNkWY3pZ03mudakgGS4ZSU+M6uzdkXSiU2xisQhFL6PXRQKq3UU0BRg+RIlofffSRM1Nai5NEcVWX6g1NA+buu+/u2h4ZLC36leEIZQ2WohKaHlS7d955Z8f2EDjAGqzsBksRa6030lqr6CtJTQvqlAxNn2txv1ISDVZFvNc4GcoarGhWQy/VHTp0CGZMiEPqMVhxoFjNy5C5eumll9xUoA6/Tv/cXA+X1ib16tXLmYykThFGX0mddNJJ7iuZaIpw6NCh7hN2LerVgmetz0ryV4Ra2Pz55587kx1tQxECBzINlgy3tq3Q1gTifeZXhFqPpC0NWrduXa2/IoyGrmxrsPSsa1wQ73fcccdyo5xeOoSReKKXkSROEVbEe40DIXBAnZ75wUv00hWCLmyrtGOwthXBBOSvbL8TfUGlsx21R5bWJ2lQ3WOPPRLQ8vJNSN/3SF8JKhyuz/B1QLi+npHgJHUfLCGh/Z40LdqnT58fbEGRdA5kmx6aP3++M08yEpn7YCmqo33Tqvs+WLkMliLV+rhD6xDTU7a94RTx1XYeRx55ZKIWuavduXivl9Kkc0Dt17IRvVBqqxJ98JKekj4mxCFwGKw4UKQMEAABEAABEAABEEhDAIMFHUAABEAABEAABEAgZgQwWDEDSnEgAAIgAAIgAAIggMGCAyAAAiAAAiAAAiAQMwIYrJgBpTgQAAEQAAEQAAEQwGDBARAAARAAARAAARCIGQEMVsyAUhwIgAAIgAAIgAAIYLDgAAiAAAiAAAiAAAjEjAAGK2ZAKQ4EQAAEQAAEQAAEMFhwAARAAARAAARAAARiRgCDFTOgFAcCIAACIAACIAACGCw4AAIgAAIgAAIgAAIxI4DBihlQigMBEAABEAABEAABDBYcAAEQAAEQAAEQAIGYEcBgxQwoxYEACIAACIAACIAABgsOgAAIgAAIgAAIgEDMCGCwYgaU4kAABEAABEAABEAAgwUHQAAEQAAEQAAEQCBmBDBYMQNKcSAAAiAAAiAAAiCAwYIDIAACIAACIAACIBAzAhismAGlOBAAgfIIbNmyxb755htr0KCB1ahRo2B4tjV/wTckAwiAAAjEgAAGKwYQKQIEQkPgjjvusMmTJ5c1e5dddrGLLrrIDj744B+YqDlz5tjYsWPtf/7nf6xhw4YFQ5VvftXpkEMOsZ49e+Z9j/fee8/+/Oc/2/z5861p06Z2zjnnWJ8+fbyMYN43reILZW6F/cknn1wQNlVcTW4HAolDAIOVuC6lQSBQfARkZtq0aWOnnHKKbd261T788EO76aab7L/+67+sU6dOxa9AljsUarBU5xtvvNHOP/9869atmy1fvtz+93//1wYNGmS9e/f+UdpQjJtisIqBKmWCQOUIYLAqx4grQAAEMhBIN1jRr6L/a926tU2YMMG+++4723XXXa1fv3728MMP22WXXWZz5861Z555xurVq2fPPvus7bPPPvbrX//adt55Z9u4caPde++9LjJWv359Z3yOPfZYW7x4cVn+u+++22rVqmXTp0+3r776ygYOHGhnnXWWbbfddpZusDZs2GC6VvdQfa699lpr165duVboXqqHDFWUXn75ZVu4cKENGzbM1q9f78qYNm2aNWvWrCxCp3recsstrs4q/9tvv7XzzjvPTYOOHj3att9+e7vmmmvsgAMOsJkzZzosNDX61ltvWdeuXe3qq6925W3atMm1S3+UZ+jQoXb88cebpkRvu+02a9++vU2cONHV44ILLrATTjjBlROZ2UWLFjl8LrzwQqtZs2bWPIroCfelS5e6JirK2L9/fxs/frz7o3TmmWe6P8KQBAIgEB8CGKz4sKQkEAgGgUyDtWTJErv++uvtP/7jP5xR0rTbb3/7W9ttt91MRiDdYMmcKFIkw/OXv/zFNL14xhlnuGtWrFjhDMPKlStddEnGQsIf5ZfhkTHRfdasWWO/+93vyiJOkcHq3r27M2q1a9d2v5s1a5Y99thj7tpGjRq5PlIdVYcTTzwx67SZTJPqpjRixAgX3br55pvtl7/8pbVt29ZNucksKYL3wQcfOAOnew0YMMBef/11e/TRR+33v/+9+12ERcuWLe2ee+5xRuySSy6xJ5980pkumTHVR+1Vffbff39Xvq7XvWUw77zzTvvNb37jzOV1113nDFGXLl1cO7W2Tf/OlWeHHXYoN0U4e/ZsVz8Z26+//tpuuOEGZ+5UHgkEQCA+BDBY8WFJSSAQDAKZa7AUkYnWL8nQvPbaa3bxxRc7PDINVvrvZHwUXVG0SkIvo7D33nu7fIpCySTp9+kGK5qa1DWKDn366afOcEUGq2PHjs6E6P6KoMlE3HrrrS7SpaiQUmXTZoqOyYBdccUVrgylBx980P0tE6UIk0yhypMZlJmU+Yr+LROpvIqGPf74484c1a1b1/37T3/6kzNV+vv0008vMzavvPKKi8xFbclW/urVq23q1KkuCiZsVJ4iUf/5n/9pd911V9Y6qf7pa7D++c9/OtOn+u2+++6JWm8WzANIQ6sFAhisatFNVBIESguBbFOEUQ01LVaowRoyZEg5k5Le2nSDpghWusFKv1dksHbccUdnHmRG0pMiRNEC+MoiWLrnH//4R/vv//5vt/hdKTKDv/jFL7wNlsyYzJemFP/whz+UmTKVr7bIjF155ZU5zdI777zjfpeehIfM6ciRI/MyWFozpyibPjxYtmyZM3lMEZbW80VtkoEABisZ/UgrQKBKEYjbYMm0aJH8z3/+822OYCkqI8Mhk6Xpx1wp1xqsf/3rXy5KlVlG3BEsRZHSI3b5RLC++OIL+/vf/26XX365my6MkiJyuaJqmRGsdDxkQtVO4a6pVRIIgEB8CGCw4sOSkkAgGATiNliazktfg6X1VTJcmnbU1FquNViaxhs8eLD16tWrbIpQRkHRoSZNmtjZZ5/tpgi13knrmxo3blzWR9FXhFrntd9++5X7ivCggw6qcA1WIVOEmWuwVAHds6I1WLnK1xoyTTdqEb7WaskM6s8xxxxjt99+e9YIVqtWrdx0pxbJC6d0nDdv3uzWimGwgnl0aWgVIoDBqkKwuRUIJAWBYhisfL8i1LSW/lT0FeGqVavcgvIXXnih3BeJmRudah8srYVasGCB+7IvfR+sdevW5fyKsFCDpf2/tOC9kK8Ic63xSq+z1ptdddVV1qJFiwqnLfUlpNah6SvCo446yv7617+6ryOV+IowKU8l7Sg1BDBYpdYj1AcEQCAnAhUZu1KELVpXFS1yL8U6UicQAIHiIIDBKg6ulAoCIFAEBDBYRQCVIkEABIqCAAarKLBSKAiAAAiAAAiAQMgIYLBC7n3aDgIgAAIgAAIgUBQEMFhFgZVCQQAEQAAEQAAEQkYAgxVy79N2EAABEAABEACBoiCAwSoKrBQKAiAAAiAAAiAQMgIYrJB7n7aDAAiAAAiAAAgUBQEMVlFgpVAQAAEQAAEQAIGQEcBghdz7tB0EQAAEQAAEQKAoCGCwigIrhYIACIAACIAACISMAAYr5N6n7SAAAiAAAiAAAkVBAINVFFgpFARAAARAAARAIGQEMFgh9z5tBwEQAAEQAAEQKAoCGKyiwEqhIAACIAACIAACISOAwQq592k7CIAACIAACIBAURDAYBUFVgoFARAAARAAARAIGQEMVsi9T9tBAARAAARAAASKggAGqyiwUigIgAAIgAAIgEDICGCwQu592g4CIAACIAACIFAUBDBYRYGVQkEABEAABEAABEJG4P8BQY3T//h8G/8AAAAASUVORK5CYII="/>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258">
              <a:solidFill>
                <a:schemeClr val="dk1"/>
              </a:solidFill>
              <a:latin typeface="Calibri"/>
              <a:ea typeface="Calibri"/>
              <a:cs typeface="Calibri"/>
              <a:sym typeface="Calibri"/>
            </a:endParaRPr>
          </a:p>
        </p:txBody>
      </p:sp>
      <p:sp>
        <p:nvSpPr>
          <p:cNvPr id="60" name="Google Shape;60;p3" descr="mage result for iowa state university logo"/>
          <p:cNvSpPr/>
          <p:nvPr/>
        </p:nvSpPr>
        <p:spPr>
          <a:xfrm>
            <a:off x="0" y="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258">
              <a:solidFill>
                <a:schemeClr val="dk1"/>
              </a:solidFill>
              <a:latin typeface="Calibri"/>
              <a:ea typeface="Calibri"/>
              <a:cs typeface="Calibri"/>
              <a:sym typeface="Calibri"/>
            </a:endParaRPr>
          </a:p>
        </p:txBody>
      </p:sp>
      <p:sp>
        <p:nvSpPr>
          <p:cNvPr id="61" name="Google Shape;61;p3" descr="mage result for iowa state university logo"/>
          <p:cNvSpPr/>
          <p:nvPr/>
        </p:nvSpPr>
        <p:spPr>
          <a:xfrm>
            <a:off x="152400" y="1524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258">
              <a:solidFill>
                <a:schemeClr val="dk1"/>
              </a:solidFill>
              <a:latin typeface="Calibri"/>
              <a:ea typeface="Calibri"/>
              <a:cs typeface="Calibri"/>
              <a:sym typeface="Calibri"/>
            </a:endParaRPr>
          </a:p>
        </p:txBody>
      </p:sp>
      <p:pic>
        <p:nvPicPr>
          <p:cNvPr id="1028" name="Picture 4" descr="https://lh6.googleusercontent.com/PMEn3BOVcW4kFKk_Z0RU8jHM7sObzoPx-EhdtSsWLv_c3wVDuPSNSLI13aEafZ69A1r1JY_jDxpCZRBl0gqj-3niTqnv67JqLyNHY3mE6Me1VTGQffz3NF-XrbD2T774ba4cx9bHl8Q">
            <a:extLst>
              <a:ext uri="{FF2B5EF4-FFF2-40B4-BE49-F238E27FC236}">
                <a16:creationId xmlns:a16="http://schemas.microsoft.com/office/drawing/2014/main" id="{B7381816-1C0D-444B-A5E5-CF75311DBD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2551" b="-4515"/>
          <a:stretch/>
        </p:blipFill>
        <p:spPr bwMode="auto">
          <a:xfrm>
            <a:off x="35901195" y="538447"/>
            <a:ext cx="4205049" cy="4177563"/>
          </a:xfrm>
          <a:prstGeom prst="rect">
            <a:avLst/>
          </a:prstGeom>
          <a:noFill/>
          <a:extLst>
            <a:ext uri="{909E8E84-426E-40DD-AFC4-6F175D3DCCD1}">
              <a14:hiddenFill xmlns:a14="http://schemas.microsoft.com/office/drawing/2010/main">
                <a:solidFill>
                  <a:srgbClr val="FFFFFF"/>
                </a:solidFill>
              </a14:hiddenFill>
            </a:ext>
          </a:extLst>
        </p:spPr>
      </p:pic>
      <p:sp>
        <p:nvSpPr>
          <p:cNvPr id="109" name="Google Shape;44;p3">
            <a:extLst>
              <a:ext uri="{FF2B5EF4-FFF2-40B4-BE49-F238E27FC236}">
                <a16:creationId xmlns:a16="http://schemas.microsoft.com/office/drawing/2014/main" id="{7DCBA4C8-1895-4BED-9E1E-9E615CAEC921}"/>
              </a:ext>
            </a:extLst>
          </p:cNvPr>
          <p:cNvSpPr txBox="1">
            <a:spLocks/>
          </p:cNvSpPr>
          <p:nvPr/>
        </p:nvSpPr>
        <p:spPr>
          <a:xfrm>
            <a:off x="9047180" y="2875880"/>
            <a:ext cx="25857622" cy="1885001"/>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800"/>
              <a:buFont typeface="Cambria"/>
              <a:buNone/>
              <a:defRPr sz="8800" b="1" i="0" u="none" strike="noStrike" cap="none">
                <a:solidFill>
                  <a:schemeClr val="lt1"/>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8800"/>
            </a:pPr>
            <a:r>
              <a:rPr lang="en-US" sz="3800" b="0" dirty="0"/>
              <a:t>Roshni Patnayakuni</a:t>
            </a:r>
          </a:p>
          <a:p>
            <a:pPr algn="ctr">
              <a:buSzPts val="8800"/>
            </a:pPr>
            <a:r>
              <a:rPr lang="en-US" sz="2800" b="0" dirty="0"/>
              <a:t>Smith College</a:t>
            </a:r>
          </a:p>
          <a:p>
            <a:pPr algn="ctr">
              <a:buSzPts val="8800"/>
            </a:pPr>
            <a:r>
              <a:rPr lang="en-US" sz="3400" b="0" dirty="0"/>
              <a:t>Faculty Mentor: Rachel Carroll</a:t>
            </a:r>
          </a:p>
          <a:p>
            <a:pPr algn="ctr">
              <a:buSzPts val="8800"/>
            </a:pPr>
            <a:r>
              <a:rPr lang="en-US" sz="3400" b="0" dirty="0"/>
              <a:t>Data Mining REU at University of North Carolina Wilmington</a:t>
            </a:r>
          </a:p>
        </p:txBody>
      </p:sp>
      <p:sp>
        <p:nvSpPr>
          <p:cNvPr id="29" name="Rectangle 28">
            <a:extLst>
              <a:ext uri="{FF2B5EF4-FFF2-40B4-BE49-F238E27FC236}">
                <a16:creationId xmlns:a16="http://schemas.microsoft.com/office/drawing/2014/main" id="{0DD45636-EBCD-438E-8EEE-4632E85CA7D5}"/>
              </a:ext>
            </a:extLst>
          </p:cNvPr>
          <p:cNvSpPr/>
          <p:nvPr/>
        </p:nvSpPr>
        <p:spPr>
          <a:xfrm>
            <a:off x="676235" y="5987032"/>
            <a:ext cx="11546629" cy="771920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 name="Text Placeholder 2">
            <a:extLst>
              <a:ext uri="{FF2B5EF4-FFF2-40B4-BE49-F238E27FC236}">
                <a16:creationId xmlns:a16="http://schemas.microsoft.com/office/drawing/2014/main" id="{EFE6B418-C31C-42FA-A1EC-22E47CF279FA}"/>
              </a:ext>
            </a:extLst>
          </p:cNvPr>
          <p:cNvSpPr>
            <a:spLocks noGrp="1"/>
          </p:cNvSpPr>
          <p:nvPr>
            <p:ph type="body" idx="2"/>
          </p:nvPr>
        </p:nvSpPr>
        <p:spPr>
          <a:xfrm>
            <a:off x="676235" y="5390420"/>
            <a:ext cx="11546629" cy="1219200"/>
          </a:xfrm>
        </p:spPr>
        <p:txBody>
          <a:bodyPr/>
          <a:lstStyle/>
          <a:p>
            <a:r>
              <a:rPr lang="en-US" dirty="0"/>
              <a:t>Introduction</a:t>
            </a:r>
          </a:p>
        </p:txBody>
      </p:sp>
      <p:sp>
        <p:nvSpPr>
          <p:cNvPr id="111" name="Rectangle 110">
            <a:extLst>
              <a:ext uri="{FF2B5EF4-FFF2-40B4-BE49-F238E27FC236}">
                <a16:creationId xmlns:a16="http://schemas.microsoft.com/office/drawing/2014/main" id="{0663FE68-2519-45A8-93B0-01FE1F3CBC32}"/>
              </a:ext>
            </a:extLst>
          </p:cNvPr>
          <p:cNvSpPr/>
          <p:nvPr/>
        </p:nvSpPr>
        <p:spPr>
          <a:xfrm>
            <a:off x="12830808" y="5987030"/>
            <a:ext cx="16334743" cy="2638735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2" name="Text Placeholder 2">
            <a:extLst>
              <a:ext uri="{FF2B5EF4-FFF2-40B4-BE49-F238E27FC236}">
                <a16:creationId xmlns:a16="http://schemas.microsoft.com/office/drawing/2014/main" id="{2020506A-9CAF-4248-9500-CFB6BCBA5BCB}"/>
              </a:ext>
            </a:extLst>
          </p:cNvPr>
          <p:cNvSpPr txBox="1">
            <a:spLocks/>
          </p:cNvSpPr>
          <p:nvPr/>
        </p:nvSpPr>
        <p:spPr>
          <a:xfrm>
            <a:off x="12830808" y="5390420"/>
            <a:ext cx="16334743" cy="1931544"/>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Result</a:t>
            </a:r>
          </a:p>
        </p:txBody>
      </p:sp>
      <p:sp>
        <p:nvSpPr>
          <p:cNvPr id="40" name="TextBox 39">
            <a:extLst>
              <a:ext uri="{FF2B5EF4-FFF2-40B4-BE49-F238E27FC236}">
                <a16:creationId xmlns:a16="http://schemas.microsoft.com/office/drawing/2014/main" id="{BE754C8A-E50C-4EFE-A62F-B701A40C119C}"/>
              </a:ext>
            </a:extLst>
          </p:cNvPr>
          <p:cNvSpPr txBox="1"/>
          <p:nvPr/>
        </p:nvSpPr>
        <p:spPr>
          <a:xfrm>
            <a:off x="27923490" y="17213580"/>
            <a:ext cx="914400" cy="914400"/>
          </a:xfrm>
          <a:prstGeom prst="rect">
            <a:avLst/>
          </a:prstGeom>
          <a:noFill/>
        </p:spPr>
        <p:txBody>
          <a:bodyPr wrap="square" rtlCol="0">
            <a:spAutoFit/>
          </a:bodyPr>
          <a:lstStyle/>
          <a:p>
            <a:endParaRPr lang="en-US" dirty="0"/>
          </a:p>
        </p:txBody>
      </p:sp>
      <p:sp>
        <p:nvSpPr>
          <p:cNvPr id="41" name="TextBox 40">
            <a:extLst>
              <a:ext uri="{FF2B5EF4-FFF2-40B4-BE49-F238E27FC236}">
                <a16:creationId xmlns:a16="http://schemas.microsoft.com/office/drawing/2014/main" id="{0221DD9B-C0DC-4E6B-B3F9-23942FE941EF}"/>
              </a:ext>
            </a:extLst>
          </p:cNvPr>
          <p:cNvSpPr txBox="1"/>
          <p:nvPr/>
        </p:nvSpPr>
        <p:spPr>
          <a:xfrm>
            <a:off x="1120138" y="6793813"/>
            <a:ext cx="10732336" cy="6724918"/>
          </a:xfrm>
          <a:prstGeom prst="rect">
            <a:avLst/>
          </a:prstGeom>
          <a:noFill/>
        </p:spPr>
        <p:txBody>
          <a:bodyPr wrap="square" rtlCol="0">
            <a:spAutoFit/>
          </a:bodyPr>
          <a:lstStyle/>
          <a:p>
            <a:r>
              <a:rPr lang="en-US" sz="3500" dirty="0">
                <a:latin typeface="Cambria" panose="02040503050406030204" pitchFamily="18" charset="0"/>
                <a:ea typeface="Cambria" panose="02040503050406030204" pitchFamily="18" charset="0"/>
              </a:rPr>
              <a:t>	</a:t>
            </a:r>
            <a:r>
              <a:rPr lang="en-US" sz="3300" dirty="0">
                <a:latin typeface="Cambria" panose="02040503050406030204" pitchFamily="18" charset="0"/>
                <a:ea typeface="Cambria" panose="02040503050406030204" pitchFamily="18" charset="0"/>
              </a:rPr>
              <a:t>Phthalates and parabens are widely used in products and especially personal care products. While phthalate and paraben exposure in pregnant individuals has previously been linked to adverse outcomes such as preterm birth, the use of a clustering model such as Latent Profile Analysis (LPA) will allow the grouping of women from the LIFECODES data set into exposure classes. The purpose of this analysis is to examine how chemical measures can be used to cluster pregnant women. This can be compared to personal information to understand the individuals most at risk and allow public health services to utilize prevention techniques to decrease exposure and therefore adverse effects. </a:t>
            </a:r>
          </a:p>
        </p:txBody>
      </p:sp>
      <p:sp>
        <p:nvSpPr>
          <p:cNvPr id="117" name="Rectangle 116">
            <a:extLst>
              <a:ext uri="{FF2B5EF4-FFF2-40B4-BE49-F238E27FC236}">
                <a16:creationId xmlns:a16="http://schemas.microsoft.com/office/drawing/2014/main" id="{2BF51E51-A4D1-411D-8AA9-200FF8DD6B92}"/>
              </a:ext>
            </a:extLst>
          </p:cNvPr>
          <p:cNvSpPr/>
          <p:nvPr/>
        </p:nvSpPr>
        <p:spPr>
          <a:xfrm>
            <a:off x="676236" y="14479129"/>
            <a:ext cx="11697100" cy="1397553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Text Placeholder 2">
            <a:extLst>
              <a:ext uri="{FF2B5EF4-FFF2-40B4-BE49-F238E27FC236}">
                <a16:creationId xmlns:a16="http://schemas.microsoft.com/office/drawing/2014/main" id="{84EB67BD-E639-46A6-A608-FD6A4EED7074}"/>
              </a:ext>
            </a:extLst>
          </p:cNvPr>
          <p:cNvSpPr txBox="1">
            <a:spLocks/>
          </p:cNvSpPr>
          <p:nvPr/>
        </p:nvSpPr>
        <p:spPr>
          <a:xfrm>
            <a:off x="676236" y="14040495"/>
            <a:ext cx="11697100" cy="1219200"/>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Latent Profile Analysis</a:t>
            </a:r>
          </a:p>
        </p:txBody>
      </p:sp>
      <p:sp>
        <p:nvSpPr>
          <p:cNvPr id="119" name="TextBox 118">
            <a:extLst>
              <a:ext uri="{FF2B5EF4-FFF2-40B4-BE49-F238E27FC236}">
                <a16:creationId xmlns:a16="http://schemas.microsoft.com/office/drawing/2014/main" id="{9FFA9F0E-9D5A-4F2C-93DC-3964318C00EB}"/>
              </a:ext>
            </a:extLst>
          </p:cNvPr>
          <p:cNvSpPr txBox="1"/>
          <p:nvPr/>
        </p:nvSpPr>
        <p:spPr>
          <a:xfrm>
            <a:off x="1120139" y="15407079"/>
            <a:ext cx="10957047" cy="2631490"/>
          </a:xfrm>
          <a:prstGeom prst="rect">
            <a:avLst/>
          </a:prstGeom>
          <a:noFill/>
        </p:spPr>
        <p:txBody>
          <a:bodyPr wrap="square" rtlCol="0">
            <a:spAutoFit/>
          </a:bodyPr>
          <a:lstStyle/>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LPA can be used to identify unseen or unmeasured patterns in data.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A distribution of each covariate across the dataset is input into a model which is then divided into latent profiles. </a:t>
            </a:r>
          </a:p>
        </p:txBody>
      </p:sp>
      <p:sp>
        <p:nvSpPr>
          <p:cNvPr id="123" name="Rectangle 122">
            <a:extLst>
              <a:ext uri="{FF2B5EF4-FFF2-40B4-BE49-F238E27FC236}">
                <a16:creationId xmlns:a16="http://schemas.microsoft.com/office/drawing/2014/main" id="{7535AFDA-6B6D-4F8B-857D-1148267CC65F}"/>
              </a:ext>
            </a:extLst>
          </p:cNvPr>
          <p:cNvSpPr/>
          <p:nvPr/>
        </p:nvSpPr>
        <p:spPr>
          <a:xfrm>
            <a:off x="29636924" y="6005744"/>
            <a:ext cx="13578041" cy="80045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4" name="Text Placeholder 2">
            <a:extLst>
              <a:ext uri="{FF2B5EF4-FFF2-40B4-BE49-F238E27FC236}">
                <a16:creationId xmlns:a16="http://schemas.microsoft.com/office/drawing/2014/main" id="{499F428D-7856-4EBE-91BF-4446CA5E09E8}"/>
              </a:ext>
            </a:extLst>
          </p:cNvPr>
          <p:cNvSpPr txBox="1">
            <a:spLocks/>
          </p:cNvSpPr>
          <p:nvPr/>
        </p:nvSpPr>
        <p:spPr>
          <a:xfrm>
            <a:off x="29636924" y="5409130"/>
            <a:ext cx="13578041" cy="1219200"/>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Experimental Design</a:t>
            </a:r>
          </a:p>
        </p:txBody>
      </p:sp>
      <p:sp>
        <p:nvSpPr>
          <p:cNvPr id="125" name="TextBox 124">
            <a:extLst>
              <a:ext uri="{FF2B5EF4-FFF2-40B4-BE49-F238E27FC236}">
                <a16:creationId xmlns:a16="http://schemas.microsoft.com/office/drawing/2014/main" id="{6DF5AABC-F6E4-404E-9A6A-555248DAE8A4}"/>
              </a:ext>
            </a:extLst>
          </p:cNvPr>
          <p:cNvSpPr txBox="1"/>
          <p:nvPr/>
        </p:nvSpPr>
        <p:spPr>
          <a:xfrm>
            <a:off x="30025144" y="6720426"/>
            <a:ext cx="12970708" cy="7201972"/>
          </a:xfrm>
          <a:prstGeom prst="rect">
            <a:avLst/>
          </a:prstGeom>
          <a:noFill/>
        </p:spPr>
        <p:txBody>
          <a:bodyPr wrap="square" rtlCol="0">
            <a:spAutoFit/>
          </a:bodyPr>
          <a:lstStyle/>
          <a:p>
            <a:r>
              <a:rPr lang="en-US" sz="3300" dirty="0">
                <a:latin typeface="Cambria" panose="02040503050406030204" pitchFamily="18" charset="0"/>
                <a:ea typeface="Cambria" panose="02040503050406030204" pitchFamily="18" charset="0"/>
              </a:rPr>
              <a:t>LIFECODES Dataset</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15 chemical measures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Demographic Information</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2 oxidative stress biomarkers </a:t>
            </a:r>
          </a:p>
          <a:p>
            <a:r>
              <a:rPr lang="en-US" sz="3300" dirty="0">
                <a:latin typeface="Cambria" panose="02040503050406030204" pitchFamily="18" charset="0"/>
                <a:ea typeface="Cambria" panose="02040503050406030204" pitchFamily="18" charset="0"/>
              </a:rPr>
              <a:t>Goodness of Fit </a:t>
            </a:r>
          </a:p>
          <a:p>
            <a:pPr marL="457200" lvl="3"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Akaike information criterion (AIC) </a:t>
            </a:r>
          </a:p>
          <a:p>
            <a:pPr marL="457200" lvl="3"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Bayesian information criterion (BIC)</a:t>
            </a:r>
          </a:p>
          <a:p>
            <a:pPr lvl="3"/>
            <a:r>
              <a:rPr lang="en-US" sz="3300" dirty="0">
                <a:latin typeface="Cambria" panose="02040503050406030204" pitchFamily="18" charset="0"/>
                <a:ea typeface="Cambria" panose="02040503050406030204" pitchFamily="18" charset="0"/>
              </a:rPr>
              <a:t>Interpretation</a:t>
            </a:r>
          </a:p>
          <a:p>
            <a:pPr marL="457200" lvl="3"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Mean of each covariate in each profile compared to mean of each covariate in whole data </a:t>
            </a:r>
          </a:p>
          <a:p>
            <a:pPr marL="457200" lvl="3"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Demographics in each profile were examined</a:t>
            </a:r>
          </a:p>
          <a:p>
            <a:r>
              <a:rPr lang="en-US" sz="3300" dirty="0">
                <a:latin typeface="Cambria" panose="02040503050406030204" pitchFamily="18" charset="0"/>
                <a:ea typeface="Cambria" panose="02040503050406030204" pitchFamily="18" charset="0"/>
              </a:rPr>
              <a:t>Regression Model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8-OHdG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8-isoprostane</a:t>
            </a:r>
          </a:p>
        </p:txBody>
      </p:sp>
      <p:pic>
        <p:nvPicPr>
          <p:cNvPr id="43" name="Picture 42">
            <a:extLst>
              <a:ext uri="{FF2B5EF4-FFF2-40B4-BE49-F238E27FC236}">
                <a16:creationId xmlns:a16="http://schemas.microsoft.com/office/drawing/2014/main" id="{32C46EEA-A117-4E70-B771-C6D64E05DBAB}"/>
              </a:ext>
            </a:extLst>
          </p:cNvPr>
          <p:cNvPicPr>
            <a:picLocks noChangeAspect="1"/>
          </p:cNvPicPr>
          <p:nvPr/>
        </p:nvPicPr>
        <p:blipFill>
          <a:blip r:embed="rId6"/>
          <a:stretch>
            <a:fillRect/>
          </a:stretch>
        </p:blipFill>
        <p:spPr>
          <a:xfrm>
            <a:off x="13410110" y="7777302"/>
            <a:ext cx="15222277" cy="8481512"/>
          </a:xfrm>
          <a:prstGeom prst="rect">
            <a:avLst/>
          </a:prstGeom>
          <a:ln w="19050">
            <a:solidFill>
              <a:schemeClr val="accent3"/>
            </a:solidFill>
          </a:ln>
        </p:spPr>
      </p:pic>
      <p:graphicFrame>
        <p:nvGraphicFramePr>
          <p:cNvPr id="1024" name="Table 1023">
            <a:extLst>
              <a:ext uri="{FF2B5EF4-FFF2-40B4-BE49-F238E27FC236}">
                <a16:creationId xmlns:a16="http://schemas.microsoft.com/office/drawing/2014/main" id="{74774AD3-D3AE-4EC1-8B2B-0682F20A078B}"/>
              </a:ext>
            </a:extLst>
          </p:cNvPr>
          <p:cNvGraphicFramePr>
            <a:graphicFrameLocks noGrp="1"/>
          </p:cNvGraphicFramePr>
          <p:nvPr>
            <p:extLst>
              <p:ext uri="{D42A27DB-BD31-4B8C-83A1-F6EECF244321}">
                <p14:modId xmlns:p14="http://schemas.microsoft.com/office/powerpoint/2010/main" val="1363091463"/>
              </p:ext>
            </p:extLst>
          </p:nvPr>
        </p:nvGraphicFramePr>
        <p:xfrm>
          <a:off x="13304502" y="18274641"/>
          <a:ext cx="15368876" cy="11338560"/>
        </p:xfrm>
        <a:graphic>
          <a:graphicData uri="http://schemas.openxmlformats.org/drawingml/2006/table">
            <a:tbl>
              <a:tblPr firstRow="1" lastCol="1" bandRow="1">
                <a:tableStyleId>{1FECB4D8-DB02-4DC6-A0A2-4F2EBAE1DC90}</a:tableStyleId>
              </a:tblPr>
              <a:tblGrid>
                <a:gridCol w="457167">
                  <a:extLst>
                    <a:ext uri="{9D8B030D-6E8A-4147-A177-3AD203B41FA5}">
                      <a16:colId xmlns:a16="http://schemas.microsoft.com/office/drawing/2014/main" val="4147145942"/>
                    </a:ext>
                  </a:extLst>
                </a:gridCol>
                <a:gridCol w="3025584">
                  <a:extLst>
                    <a:ext uri="{9D8B030D-6E8A-4147-A177-3AD203B41FA5}">
                      <a16:colId xmlns:a16="http://schemas.microsoft.com/office/drawing/2014/main" val="1018529235"/>
                    </a:ext>
                  </a:extLst>
                </a:gridCol>
                <a:gridCol w="2377225">
                  <a:extLst>
                    <a:ext uri="{9D8B030D-6E8A-4147-A177-3AD203B41FA5}">
                      <a16:colId xmlns:a16="http://schemas.microsoft.com/office/drawing/2014/main" val="1259617567"/>
                    </a:ext>
                  </a:extLst>
                </a:gridCol>
                <a:gridCol w="2377225">
                  <a:extLst>
                    <a:ext uri="{9D8B030D-6E8A-4147-A177-3AD203B41FA5}">
                      <a16:colId xmlns:a16="http://schemas.microsoft.com/office/drawing/2014/main" val="3838299579"/>
                    </a:ext>
                  </a:extLst>
                </a:gridCol>
                <a:gridCol w="2377225">
                  <a:extLst>
                    <a:ext uri="{9D8B030D-6E8A-4147-A177-3AD203B41FA5}">
                      <a16:colId xmlns:a16="http://schemas.microsoft.com/office/drawing/2014/main" val="4186028027"/>
                    </a:ext>
                  </a:extLst>
                </a:gridCol>
                <a:gridCol w="2289668">
                  <a:extLst>
                    <a:ext uri="{9D8B030D-6E8A-4147-A177-3AD203B41FA5}">
                      <a16:colId xmlns:a16="http://schemas.microsoft.com/office/drawing/2014/main" val="2141457556"/>
                    </a:ext>
                  </a:extLst>
                </a:gridCol>
                <a:gridCol w="2464782">
                  <a:extLst>
                    <a:ext uri="{9D8B030D-6E8A-4147-A177-3AD203B41FA5}">
                      <a16:colId xmlns:a16="http://schemas.microsoft.com/office/drawing/2014/main" val="1392939326"/>
                    </a:ext>
                  </a:extLst>
                </a:gridCol>
              </a:tblGrid>
              <a:tr h="0">
                <a:tc>
                  <a:txBody>
                    <a:bodyPr/>
                    <a:lstStyle/>
                    <a:p>
                      <a:pPr algn="ctr"/>
                      <a:endParaRPr lang="en-US" sz="2800" dirty="0">
                        <a:latin typeface="Cambria" panose="02040503050406030204" pitchFamily="18" charset="0"/>
                        <a:ea typeface="Cambria" panose="02040503050406030204" pitchFamily="18" charset="0"/>
                      </a:endParaRPr>
                    </a:p>
                  </a:txBody>
                  <a:tcP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Demographic</a:t>
                      </a:r>
                    </a:p>
                  </a:txBody>
                  <a:tcPr anchor="ctr">
                    <a:lnR w="19050" cap="flat" cmpd="sng" algn="ctr">
                      <a:solidFill>
                        <a:schemeClr val="accent3">
                          <a:lumMod val="60000"/>
                          <a:lumOff val="40000"/>
                        </a:schemeClr>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Low Exposure</a:t>
                      </a:r>
                    </a:p>
                  </a:txBody>
                  <a:tcPr anchor="ctr">
                    <a:lnL w="19050" cap="flat" cmpd="sng" algn="ctr">
                      <a:solidFill>
                        <a:schemeClr val="accent3">
                          <a:lumMod val="60000"/>
                          <a:lumOff val="40000"/>
                        </a:schemeClr>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High Paraben</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High Phthalate</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High Exposure</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Total</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642354"/>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White</a:t>
                      </a:r>
                    </a:p>
                  </a:txBody>
                  <a:tcPr anchor="ctr">
                    <a:lnL w="19050" cap="flat" cmpd="sng" algn="ctr">
                      <a:solidFill>
                        <a:schemeClr val="bg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98 (83.1%)</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69 (58.0%)</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28 (48.3%)</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7 (16.7%)</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b="0" dirty="0">
                          <a:latin typeface="Cambria" panose="02040503050406030204" pitchFamily="18" charset="0"/>
                          <a:ea typeface="Cambria" panose="02040503050406030204" pitchFamily="18" charset="0"/>
                        </a:rPr>
                        <a:t>202 (59.9%)</a:t>
                      </a:r>
                    </a:p>
                  </a:txBody>
                  <a:tcPr anchor="ctr">
                    <a:lnR w="9525" cap="flat" cmpd="sng" algn="ctr">
                      <a:solidFill>
                        <a:schemeClr val="accent5"/>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1552316"/>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Black</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7 (6.0%)</a:t>
                      </a:r>
                    </a:p>
                  </a:txBody>
                  <a:tcPr anchor="ctr"/>
                </a:tc>
                <a:tc>
                  <a:txBody>
                    <a:bodyPr/>
                    <a:lstStyle/>
                    <a:p>
                      <a:pPr algn="ctr"/>
                      <a:r>
                        <a:rPr lang="en-US" sz="3300" dirty="0">
                          <a:latin typeface="Cambria" panose="02040503050406030204" pitchFamily="18" charset="0"/>
                          <a:ea typeface="Cambria" panose="02040503050406030204" pitchFamily="18" charset="0"/>
                        </a:rPr>
                        <a:t>16 (13.4%)</a:t>
                      </a:r>
                    </a:p>
                  </a:txBody>
                  <a:tcPr anchor="ctr"/>
                </a:tc>
                <a:tc>
                  <a:txBody>
                    <a:bodyPr/>
                    <a:lstStyle/>
                    <a:p>
                      <a:pPr algn="ctr"/>
                      <a:r>
                        <a:rPr lang="en-US" sz="3300" dirty="0">
                          <a:latin typeface="Cambria" panose="02040503050406030204" pitchFamily="18" charset="0"/>
                          <a:ea typeface="Cambria" panose="02040503050406030204" pitchFamily="18" charset="0"/>
                        </a:rPr>
                        <a:t>14 (24.1%)</a:t>
                      </a:r>
                    </a:p>
                  </a:txBody>
                  <a:tcPr anchor="ctr"/>
                </a:tc>
                <a:tc>
                  <a:txBody>
                    <a:bodyPr/>
                    <a:lstStyle/>
                    <a:p>
                      <a:pPr algn="ctr"/>
                      <a:r>
                        <a:rPr lang="en-US" sz="3300" dirty="0">
                          <a:latin typeface="Cambria" panose="02040503050406030204" pitchFamily="18" charset="0"/>
                          <a:ea typeface="Cambria" panose="02040503050406030204" pitchFamily="18" charset="0"/>
                        </a:rPr>
                        <a:t>15 (35.7%)</a:t>
                      </a:r>
                    </a:p>
                  </a:txBody>
                  <a:tcPr anchor="ctr"/>
                </a:tc>
                <a:tc>
                  <a:txBody>
                    <a:bodyPr/>
                    <a:lstStyle/>
                    <a:p>
                      <a:pPr algn="ctr"/>
                      <a:r>
                        <a:rPr lang="en-US" sz="3300" b="0" dirty="0">
                          <a:latin typeface="Cambria" panose="02040503050406030204" pitchFamily="18" charset="0"/>
                          <a:ea typeface="Cambria" panose="02040503050406030204" pitchFamily="18" charset="0"/>
                        </a:rPr>
                        <a:t>52 (15.4%)</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191939520"/>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Other</a:t>
                      </a:r>
                    </a:p>
                  </a:txBody>
                  <a:tcPr anchor="ctr">
                    <a:lnL w="19050" cap="flat" cmpd="sng" algn="ctr">
                      <a:solidFill>
                        <a:schemeClr val="bg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13 (11.0%)</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34 (28.6%)</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16 (27.6%)</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20 (47.6%)</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b="0" dirty="0">
                          <a:latin typeface="Cambria" panose="02040503050406030204" pitchFamily="18" charset="0"/>
                          <a:ea typeface="Cambria" panose="02040503050406030204" pitchFamily="18" charset="0"/>
                        </a:rPr>
                        <a:t>83 (24.6%)</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1823190"/>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High School</a:t>
                      </a:r>
                    </a:p>
                  </a:txBody>
                  <a:tcPr anchor="ctr">
                    <a:lnL w="19050" cap="flat" cmpd="sng" algn="ctr">
                      <a:solidFill>
                        <a:schemeClr val="bg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5 (4.2%)</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18 (15.1%)</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8 (13.8%)</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16 (38.1%)</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b="0" dirty="0">
                          <a:latin typeface="Cambria" panose="02040503050406030204" pitchFamily="18" charset="0"/>
                          <a:ea typeface="Cambria" panose="02040503050406030204" pitchFamily="18" charset="0"/>
                        </a:rPr>
                        <a:t>47 (13.9%)</a:t>
                      </a:r>
                    </a:p>
                  </a:txBody>
                  <a:tcPr anchor="ctr">
                    <a:lnR w="9525" cap="flat" cmpd="sng" algn="ctr">
                      <a:solidFill>
                        <a:schemeClr val="accent5"/>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60661666"/>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Tech. College</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11 (9.3%)</a:t>
                      </a:r>
                    </a:p>
                  </a:txBody>
                  <a:tcPr anchor="ctr"/>
                </a:tc>
                <a:tc>
                  <a:txBody>
                    <a:bodyPr/>
                    <a:lstStyle/>
                    <a:p>
                      <a:pPr algn="ctr"/>
                      <a:r>
                        <a:rPr lang="en-US" sz="3300" dirty="0">
                          <a:latin typeface="Cambria" panose="02040503050406030204" pitchFamily="18" charset="0"/>
                          <a:ea typeface="Cambria" panose="02040503050406030204" pitchFamily="18" charset="0"/>
                        </a:rPr>
                        <a:t>17 (14.3%)</a:t>
                      </a:r>
                    </a:p>
                  </a:txBody>
                  <a:tcPr anchor="ctr"/>
                </a:tc>
                <a:tc>
                  <a:txBody>
                    <a:bodyPr/>
                    <a:lstStyle/>
                    <a:p>
                      <a:pPr algn="ctr"/>
                      <a:r>
                        <a:rPr lang="en-US" sz="3300" dirty="0">
                          <a:latin typeface="Cambria" panose="02040503050406030204" pitchFamily="18" charset="0"/>
                          <a:ea typeface="Cambria" panose="02040503050406030204" pitchFamily="18" charset="0"/>
                        </a:rPr>
                        <a:t>14 (24.1%)</a:t>
                      </a:r>
                    </a:p>
                  </a:txBody>
                  <a:tcPr anchor="ctr"/>
                </a:tc>
                <a:tc>
                  <a:txBody>
                    <a:bodyPr/>
                    <a:lstStyle/>
                    <a:p>
                      <a:pPr algn="ctr"/>
                      <a:r>
                        <a:rPr lang="en-US" sz="3300" dirty="0">
                          <a:latin typeface="Cambria" panose="02040503050406030204" pitchFamily="18" charset="0"/>
                          <a:ea typeface="Cambria" panose="02040503050406030204" pitchFamily="18" charset="0"/>
                        </a:rPr>
                        <a:t>10 (23.8%)</a:t>
                      </a:r>
                    </a:p>
                  </a:txBody>
                  <a:tcPr anchor="ctr"/>
                </a:tc>
                <a:tc>
                  <a:txBody>
                    <a:bodyPr/>
                    <a:lstStyle/>
                    <a:p>
                      <a:pPr algn="ctr"/>
                      <a:r>
                        <a:rPr lang="en-US" sz="3300" b="0" dirty="0">
                          <a:latin typeface="Cambria" panose="02040503050406030204" pitchFamily="18" charset="0"/>
                          <a:ea typeface="Cambria" panose="02040503050406030204" pitchFamily="18" charset="0"/>
                        </a:rPr>
                        <a:t>52 (15.4%)</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711020453"/>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Junior College</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40 (33.8%)</a:t>
                      </a:r>
                    </a:p>
                  </a:txBody>
                  <a:tcPr anchor="ctr"/>
                </a:tc>
                <a:tc>
                  <a:txBody>
                    <a:bodyPr/>
                    <a:lstStyle/>
                    <a:p>
                      <a:pPr algn="ctr"/>
                      <a:r>
                        <a:rPr lang="en-US" sz="3300" dirty="0">
                          <a:latin typeface="Cambria" panose="02040503050406030204" pitchFamily="18" charset="0"/>
                          <a:ea typeface="Cambria" panose="02040503050406030204" pitchFamily="18" charset="0"/>
                        </a:rPr>
                        <a:t>34 (28.6%)</a:t>
                      </a:r>
                    </a:p>
                  </a:txBody>
                  <a:tcPr anchor="ctr"/>
                </a:tc>
                <a:tc>
                  <a:txBody>
                    <a:bodyPr/>
                    <a:lstStyle/>
                    <a:p>
                      <a:pPr algn="ctr"/>
                      <a:r>
                        <a:rPr lang="en-US" sz="3300" dirty="0">
                          <a:latin typeface="Cambria" panose="02040503050406030204" pitchFamily="18" charset="0"/>
                          <a:ea typeface="Cambria" panose="02040503050406030204" pitchFamily="18" charset="0"/>
                        </a:rPr>
                        <a:t>18 (31.0%)</a:t>
                      </a:r>
                    </a:p>
                  </a:txBody>
                  <a:tcPr anchor="ctr"/>
                </a:tc>
                <a:tc>
                  <a:txBody>
                    <a:bodyPr/>
                    <a:lstStyle/>
                    <a:p>
                      <a:pPr algn="ctr"/>
                      <a:r>
                        <a:rPr lang="en-US" sz="3300" dirty="0">
                          <a:latin typeface="Cambria" panose="02040503050406030204" pitchFamily="18" charset="0"/>
                          <a:ea typeface="Cambria" panose="02040503050406030204" pitchFamily="18" charset="0"/>
                        </a:rPr>
                        <a:t>7 (16.7%)</a:t>
                      </a:r>
                    </a:p>
                  </a:txBody>
                  <a:tcPr anchor="ctr"/>
                </a:tc>
                <a:tc>
                  <a:txBody>
                    <a:bodyPr/>
                    <a:lstStyle/>
                    <a:p>
                      <a:pPr algn="ctr"/>
                      <a:r>
                        <a:rPr lang="en-US" sz="3300" b="0" dirty="0">
                          <a:latin typeface="Cambria" panose="02040503050406030204" pitchFamily="18" charset="0"/>
                          <a:ea typeface="Cambria" panose="02040503050406030204" pitchFamily="18" charset="0"/>
                        </a:rPr>
                        <a:t>99 (29.3%)</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98053736"/>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College Grad</a:t>
                      </a:r>
                    </a:p>
                  </a:txBody>
                  <a:tcPr anchor="ctr">
                    <a:lnL w="19050" cap="flat" cmpd="sng" algn="ctr">
                      <a:solidFill>
                        <a:schemeClr val="bg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62 (52.5%)</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50 (42.0%)</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18 (31.0%)</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9 (21.4%)</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b="0" dirty="0">
                          <a:latin typeface="Cambria" panose="02040503050406030204" pitchFamily="18" charset="0"/>
                          <a:ea typeface="Cambria" panose="02040503050406030204" pitchFamily="18" charset="0"/>
                        </a:rPr>
                        <a:t>139 (41.2%)</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118041"/>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&lt;20</a:t>
                      </a:r>
                    </a:p>
                  </a:txBody>
                  <a:tcPr anchor="ctr">
                    <a:lnL w="19050" cap="flat" cmpd="sng" algn="ctr">
                      <a:solidFill>
                        <a:schemeClr val="bg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0 (0.0%)</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5 (4.2%)</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3 (5.2%)</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3 (7.1%)</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b="0" dirty="0">
                          <a:latin typeface="Cambria" panose="02040503050406030204" pitchFamily="18" charset="0"/>
                          <a:ea typeface="Cambria" panose="02040503050406030204" pitchFamily="18" charset="0"/>
                        </a:rPr>
                        <a:t>11 (3.3%)</a:t>
                      </a:r>
                    </a:p>
                  </a:txBody>
                  <a:tcPr anchor="ctr">
                    <a:lnR w="9525" cap="flat" cmpd="sng" algn="ctr">
                      <a:solidFill>
                        <a:schemeClr val="accent5"/>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2910649"/>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300" dirty="0">
                          <a:latin typeface="Cambria" panose="02040503050406030204" pitchFamily="18" charset="0"/>
                          <a:ea typeface="Cambria" panose="02040503050406030204" pitchFamily="18" charset="0"/>
                        </a:rPr>
                        <a:t>20-29</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25 (21.2%)</a:t>
                      </a:r>
                    </a:p>
                  </a:txBody>
                  <a:tcPr anchor="ctr"/>
                </a:tc>
                <a:tc>
                  <a:txBody>
                    <a:bodyPr/>
                    <a:lstStyle/>
                    <a:p>
                      <a:pPr algn="ctr"/>
                      <a:r>
                        <a:rPr lang="en-US" sz="3300" dirty="0">
                          <a:latin typeface="Cambria" panose="02040503050406030204" pitchFamily="18" charset="0"/>
                          <a:ea typeface="Cambria" panose="02040503050406030204" pitchFamily="18" charset="0"/>
                        </a:rPr>
                        <a:t>36 (30.3%)</a:t>
                      </a:r>
                    </a:p>
                  </a:txBody>
                  <a:tcPr anchor="ctr"/>
                </a:tc>
                <a:tc>
                  <a:txBody>
                    <a:bodyPr/>
                    <a:lstStyle/>
                    <a:p>
                      <a:pPr algn="ctr"/>
                      <a:r>
                        <a:rPr lang="en-US" sz="3300" dirty="0">
                          <a:latin typeface="Cambria" panose="02040503050406030204" pitchFamily="18" charset="0"/>
                          <a:ea typeface="Cambria" panose="02040503050406030204" pitchFamily="18" charset="0"/>
                        </a:rPr>
                        <a:t>20 (3.4%)</a:t>
                      </a:r>
                    </a:p>
                  </a:txBody>
                  <a:tcPr anchor="ctr"/>
                </a:tc>
                <a:tc>
                  <a:txBody>
                    <a:bodyPr/>
                    <a:lstStyle/>
                    <a:p>
                      <a:pPr algn="ctr"/>
                      <a:r>
                        <a:rPr lang="en-US" sz="3300" dirty="0">
                          <a:latin typeface="Cambria" panose="02040503050406030204" pitchFamily="18" charset="0"/>
                          <a:ea typeface="Cambria" panose="02040503050406030204" pitchFamily="18" charset="0"/>
                        </a:rPr>
                        <a:t>17 (40.4%)</a:t>
                      </a:r>
                    </a:p>
                  </a:txBody>
                  <a:tcPr anchor="ctr"/>
                </a:tc>
                <a:tc>
                  <a:txBody>
                    <a:bodyPr/>
                    <a:lstStyle/>
                    <a:p>
                      <a:pPr algn="ctr"/>
                      <a:r>
                        <a:rPr lang="en-US" sz="3300" b="0" dirty="0">
                          <a:latin typeface="Cambria" panose="02040503050406030204" pitchFamily="18" charset="0"/>
                          <a:ea typeface="Cambria" panose="02040503050406030204" pitchFamily="18" charset="0"/>
                        </a:rPr>
                        <a:t>98 (29.1%)</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226094126"/>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30-39</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86 (72.9%)</a:t>
                      </a:r>
                    </a:p>
                  </a:txBody>
                  <a:tcPr anchor="ctr"/>
                </a:tc>
                <a:tc>
                  <a:txBody>
                    <a:bodyPr/>
                    <a:lstStyle/>
                    <a:p>
                      <a:pPr algn="ctr"/>
                      <a:r>
                        <a:rPr lang="en-US" sz="3300" dirty="0">
                          <a:latin typeface="Cambria" panose="02040503050406030204" pitchFamily="18" charset="0"/>
                          <a:ea typeface="Cambria" panose="02040503050406030204" pitchFamily="18" charset="0"/>
                        </a:rPr>
                        <a:t>73 (61.3%)</a:t>
                      </a:r>
                    </a:p>
                  </a:txBody>
                  <a:tcPr anchor="ctr"/>
                </a:tc>
                <a:tc>
                  <a:txBody>
                    <a:bodyPr/>
                    <a:lstStyle/>
                    <a:p>
                      <a:pPr algn="ctr"/>
                      <a:r>
                        <a:rPr lang="en-US" sz="3300" dirty="0">
                          <a:latin typeface="Cambria" panose="02040503050406030204" pitchFamily="18" charset="0"/>
                          <a:ea typeface="Cambria" panose="02040503050406030204" pitchFamily="18" charset="0"/>
                        </a:rPr>
                        <a:t>34 (58.6%)</a:t>
                      </a:r>
                    </a:p>
                  </a:txBody>
                  <a:tcPr anchor="ctr"/>
                </a:tc>
                <a:tc>
                  <a:txBody>
                    <a:bodyPr/>
                    <a:lstStyle/>
                    <a:p>
                      <a:pPr algn="ctr"/>
                      <a:r>
                        <a:rPr lang="en-US" sz="3300" dirty="0">
                          <a:latin typeface="Cambria" panose="02040503050406030204" pitchFamily="18" charset="0"/>
                          <a:ea typeface="Cambria" panose="02040503050406030204" pitchFamily="18" charset="0"/>
                        </a:rPr>
                        <a:t>21 (50.0%)</a:t>
                      </a:r>
                    </a:p>
                  </a:txBody>
                  <a:tcPr anchor="ctr"/>
                </a:tc>
                <a:tc>
                  <a:txBody>
                    <a:bodyPr/>
                    <a:lstStyle/>
                    <a:p>
                      <a:pPr algn="ctr"/>
                      <a:r>
                        <a:rPr lang="en-US" sz="3300" b="0" dirty="0">
                          <a:latin typeface="Cambria" panose="02040503050406030204" pitchFamily="18" charset="0"/>
                          <a:ea typeface="Cambria" panose="02040503050406030204" pitchFamily="18" charset="0"/>
                        </a:rPr>
                        <a:t>214 (63.5%)</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22039403"/>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40-49</a:t>
                      </a:r>
                    </a:p>
                  </a:txBody>
                  <a:tcPr anchor="ctr">
                    <a:lnL w="19050" cap="flat" cmpd="sng" algn="ctr">
                      <a:solidFill>
                        <a:schemeClr val="bg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7 (5.9%)</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5 (4.2%)</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 (1.7%)</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 (23.8%)</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b="0" dirty="0">
                          <a:latin typeface="Cambria" panose="02040503050406030204" pitchFamily="18" charset="0"/>
                          <a:ea typeface="Cambria" panose="02040503050406030204" pitchFamily="18" charset="0"/>
                        </a:rPr>
                        <a:t>14 (4.2%)</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639745"/>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10-19</a:t>
                      </a:r>
                    </a:p>
                  </a:txBody>
                  <a:tcPr anchor="ctr">
                    <a:lnL w="19050" cap="flat" cmpd="sng" algn="ctr">
                      <a:solidFill>
                        <a:schemeClr val="bg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18 (15.3%)</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17 (14.3%)</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4 (6.9%)</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dirty="0">
                          <a:latin typeface="Cambria" panose="02040503050406030204" pitchFamily="18" charset="0"/>
                          <a:ea typeface="Cambria" panose="02040503050406030204" pitchFamily="18" charset="0"/>
                        </a:rPr>
                        <a:t>1 (2.4%)</a:t>
                      </a:r>
                    </a:p>
                  </a:txBody>
                  <a:tcPr anchor="ctr">
                    <a:lnT w="19050" cap="flat" cmpd="sng" algn="ctr">
                      <a:solidFill>
                        <a:schemeClr val="tx1"/>
                      </a:solidFill>
                      <a:prstDash val="solid"/>
                      <a:round/>
                      <a:headEnd type="none" w="med" len="med"/>
                      <a:tailEnd type="none" w="med" len="med"/>
                    </a:lnT>
                  </a:tcPr>
                </a:tc>
                <a:tc>
                  <a:txBody>
                    <a:bodyPr/>
                    <a:lstStyle/>
                    <a:p>
                      <a:pPr algn="ctr"/>
                      <a:r>
                        <a:rPr lang="en-US" sz="3300" b="0" dirty="0">
                          <a:latin typeface="Cambria" panose="02040503050406030204" pitchFamily="18" charset="0"/>
                          <a:ea typeface="Cambria" panose="02040503050406030204" pitchFamily="18" charset="0"/>
                        </a:rPr>
                        <a:t>40 (11.9%)</a:t>
                      </a:r>
                    </a:p>
                  </a:txBody>
                  <a:tcPr anchor="ctr">
                    <a:lnR w="9525" cap="flat" cmpd="sng" algn="ctr">
                      <a:solidFill>
                        <a:schemeClr val="accent5"/>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9743135"/>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20-29</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89 (75.4%)</a:t>
                      </a:r>
                    </a:p>
                  </a:txBody>
                  <a:tcPr anchor="ctr"/>
                </a:tc>
                <a:tc>
                  <a:txBody>
                    <a:bodyPr/>
                    <a:lstStyle/>
                    <a:p>
                      <a:pPr algn="ctr"/>
                      <a:r>
                        <a:rPr lang="en-US" sz="3300" dirty="0">
                          <a:latin typeface="Cambria" panose="02040503050406030204" pitchFamily="18" charset="0"/>
                          <a:ea typeface="Cambria" panose="02040503050406030204" pitchFamily="18" charset="0"/>
                        </a:rPr>
                        <a:t>89 (74.8%)</a:t>
                      </a:r>
                    </a:p>
                  </a:txBody>
                  <a:tcPr anchor="ctr"/>
                </a:tc>
                <a:tc>
                  <a:txBody>
                    <a:bodyPr/>
                    <a:lstStyle/>
                    <a:p>
                      <a:pPr algn="ctr"/>
                      <a:r>
                        <a:rPr lang="en-US" sz="3300" dirty="0">
                          <a:latin typeface="Cambria" panose="02040503050406030204" pitchFamily="18" charset="0"/>
                          <a:ea typeface="Cambria" panose="02040503050406030204" pitchFamily="18" charset="0"/>
                        </a:rPr>
                        <a:t>36 (62.1%)</a:t>
                      </a:r>
                    </a:p>
                  </a:txBody>
                  <a:tcPr anchor="ctr"/>
                </a:tc>
                <a:tc>
                  <a:txBody>
                    <a:bodyPr/>
                    <a:lstStyle/>
                    <a:p>
                      <a:pPr algn="ctr"/>
                      <a:r>
                        <a:rPr lang="en-US" sz="3300" dirty="0">
                          <a:latin typeface="Cambria" panose="02040503050406030204" pitchFamily="18" charset="0"/>
                          <a:ea typeface="Cambria" panose="02040503050406030204" pitchFamily="18" charset="0"/>
                        </a:rPr>
                        <a:t>26 (61.9%)</a:t>
                      </a:r>
                    </a:p>
                  </a:txBody>
                  <a:tcPr anchor="ctr"/>
                </a:tc>
                <a:tc>
                  <a:txBody>
                    <a:bodyPr/>
                    <a:lstStyle/>
                    <a:p>
                      <a:pPr algn="ctr"/>
                      <a:r>
                        <a:rPr lang="en-US" sz="3300" b="0" dirty="0">
                          <a:latin typeface="Cambria" panose="02040503050406030204" pitchFamily="18" charset="0"/>
                          <a:ea typeface="Cambria" panose="02040503050406030204" pitchFamily="18" charset="0"/>
                        </a:rPr>
                        <a:t>240 (71.2%)</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638914210"/>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30-39</a:t>
                      </a:r>
                    </a:p>
                  </a:txBody>
                  <a:tcPr anchor="ctr">
                    <a:lnL w="19050" cap="flat" cmpd="sng" algn="ctr">
                      <a:solidFill>
                        <a:schemeClr val="bg1"/>
                      </a:solidFill>
                      <a:prstDash val="solid"/>
                      <a:round/>
                      <a:headEnd type="none" w="med" len="med"/>
                      <a:tailEnd type="none" w="med" len="med"/>
                    </a:lnL>
                  </a:tcPr>
                </a:tc>
                <a:tc>
                  <a:txBody>
                    <a:bodyPr/>
                    <a:lstStyle/>
                    <a:p>
                      <a:pPr algn="ctr"/>
                      <a:r>
                        <a:rPr lang="en-US" sz="3300" dirty="0">
                          <a:latin typeface="Cambria" panose="02040503050406030204" pitchFamily="18" charset="0"/>
                          <a:ea typeface="Cambria" panose="02040503050406030204" pitchFamily="18" charset="0"/>
                        </a:rPr>
                        <a:t>10 (8.5%)</a:t>
                      </a:r>
                    </a:p>
                  </a:txBody>
                  <a:tcPr anchor="ctr"/>
                </a:tc>
                <a:tc>
                  <a:txBody>
                    <a:bodyPr/>
                    <a:lstStyle/>
                    <a:p>
                      <a:pPr algn="ctr"/>
                      <a:r>
                        <a:rPr lang="en-US" sz="3300" dirty="0">
                          <a:latin typeface="Cambria" panose="02040503050406030204" pitchFamily="18" charset="0"/>
                          <a:ea typeface="Cambria" panose="02040503050406030204" pitchFamily="18" charset="0"/>
                        </a:rPr>
                        <a:t>12 (10.1%)</a:t>
                      </a:r>
                    </a:p>
                  </a:txBody>
                  <a:tcPr anchor="ctr"/>
                </a:tc>
                <a:tc>
                  <a:txBody>
                    <a:bodyPr/>
                    <a:lstStyle/>
                    <a:p>
                      <a:pPr algn="ctr"/>
                      <a:r>
                        <a:rPr lang="en-US" sz="3300" dirty="0">
                          <a:latin typeface="Cambria" panose="02040503050406030204" pitchFamily="18" charset="0"/>
                          <a:ea typeface="Cambria" panose="02040503050406030204" pitchFamily="18" charset="0"/>
                        </a:rPr>
                        <a:t>13 (22.4%)</a:t>
                      </a:r>
                    </a:p>
                  </a:txBody>
                  <a:tcPr anchor="ctr"/>
                </a:tc>
                <a:tc>
                  <a:txBody>
                    <a:bodyPr/>
                    <a:lstStyle/>
                    <a:p>
                      <a:pPr algn="ctr"/>
                      <a:r>
                        <a:rPr lang="en-US" sz="3300" dirty="0">
                          <a:latin typeface="Cambria" panose="02040503050406030204" pitchFamily="18" charset="0"/>
                          <a:ea typeface="Cambria" panose="02040503050406030204" pitchFamily="18" charset="0"/>
                        </a:rPr>
                        <a:t>13 (30.9%)</a:t>
                      </a:r>
                    </a:p>
                  </a:txBody>
                  <a:tcPr anchor="ctr"/>
                </a:tc>
                <a:tc>
                  <a:txBody>
                    <a:bodyPr/>
                    <a:lstStyle/>
                    <a:p>
                      <a:pPr algn="ctr"/>
                      <a:r>
                        <a:rPr lang="en-US" sz="3300" b="0" dirty="0">
                          <a:latin typeface="Cambria" panose="02040503050406030204" pitchFamily="18" charset="0"/>
                          <a:ea typeface="Cambria" panose="02040503050406030204" pitchFamily="18" charset="0"/>
                        </a:rPr>
                        <a:t>48 (14.2%)</a:t>
                      </a:r>
                    </a:p>
                  </a:txBody>
                  <a:tcPr anchor="ctr">
                    <a:lnR w="9525"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682766824"/>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sz="3300" dirty="0">
                          <a:latin typeface="Cambria" panose="02040503050406030204" pitchFamily="18" charset="0"/>
                          <a:ea typeface="Cambria" panose="02040503050406030204" pitchFamily="18" charset="0"/>
                        </a:rPr>
                        <a:t>40+</a:t>
                      </a:r>
                    </a:p>
                  </a:txBody>
                  <a:tcPr anchor="ctr">
                    <a:lnL w="19050" cap="flat" cmpd="sng" algn="ctr">
                      <a:solidFill>
                        <a:schemeClr val="bg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 (0.8%)</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1 (0.8%)</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5 (8.6%)</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dirty="0">
                          <a:latin typeface="Cambria" panose="02040503050406030204" pitchFamily="18" charset="0"/>
                          <a:ea typeface="Cambria" panose="02040503050406030204" pitchFamily="18" charset="0"/>
                        </a:rPr>
                        <a:t>2 (4.8%)</a:t>
                      </a:r>
                    </a:p>
                  </a:txBody>
                  <a:tcPr anchor="ctr">
                    <a:lnB w="19050" cap="flat" cmpd="sng" algn="ctr">
                      <a:solidFill>
                        <a:schemeClr val="tx1"/>
                      </a:solidFill>
                      <a:prstDash val="solid"/>
                      <a:round/>
                      <a:headEnd type="none" w="med" len="med"/>
                      <a:tailEnd type="none" w="med" len="med"/>
                    </a:lnB>
                  </a:tcPr>
                </a:tc>
                <a:tc>
                  <a:txBody>
                    <a:bodyPr/>
                    <a:lstStyle/>
                    <a:p>
                      <a:pPr algn="ctr"/>
                      <a:r>
                        <a:rPr lang="en-US" sz="3300" b="0" dirty="0">
                          <a:latin typeface="Cambria" panose="02040503050406030204" pitchFamily="18" charset="0"/>
                          <a:ea typeface="Cambria" panose="02040503050406030204" pitchFamily="18" charset="0"/>
                        </a:rPr>
                        <a:t>9 (2.6%)</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165177"/>
                  </a:ext>
                </a:extLst>
              </a:tr>
              <a:tr h="640080">
                <a:tc>
                  <a:txBody>
                    <a:bodyPr/>
                    <a:lstStyle/>
                    <a:p>
                      <a:pPr algn="ctr"/>
                      <a:endParaRPr lang="en-US" sz="2800" dirty="0">
                        <a:latin typeface="Cambria" panose="02040503050406030204" pitchFamily="18" charset="0"/>
                        <a:ea typeface="Cambria" panose="02040503050406030204" pitchFamily="18" charset="0"/>
                      </a:endParaRPr>
                    </a:p>
                  </a:txBody>
                  <a:tcPr>
                    <a:lnL w="19050" cap="flat" cmpd="sng" algn="ctr">
                      <a:solidFill>
                        <a:schemeClr val="accent3">
                          <a:lumMod val="60000"/>
                          <a:lumOff val="40000"/>
                        </a:schemeClr>
                      </a:solidFill>
                      <a:prstDash val="solid"/>
                      <a:round/>
                      <a:headEnd type="none" w="med" len="med"/>
                      <a:tailEnd type="none" w="med" len="med"/>
                    </a:lnL>
                    <a:lnR w="9525" cap="flat" cmpd="sng" algn="ctr">
                      <a:solidFill>
                        <a:schemeClr val="accent3">
                          <a:lumMod val="60000"/>
                          <a:lumOff val="4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3"/>
                    </a:solidFill>
                  </a:tcPr>
                </a:tc>
                <a:tc>
                  <a:txBody>
                    <a:bodyPr/>
                    <a:lstStyle/>
                    <a:p>
                      <a:pPr algn="ctr"/>
                      <a:r>
                        <a:rPr lang="en-US" sz="3300" dirty="0">
                          <a:latin typeface="Cambria" panose="02040503050406030204" pitchFamily="18" charset="0"/>
                          <a:ea typeface="Cambria" panose="02040503050406030204" pitchFamily="18" charset="0"/>
                        </a:rPr>
                        <a:t>Total</a:t>
                      </a:r>
                    </a:p>
                  </a:txBody>
                  <a:tcPr anchor="ctr">
                    <a:lnL w="9525" cap="flat" cmpd="sng" algn="ctr">
                      <a:solidFill>
                        <a:schemeClr val="accent3">
                          <a:lumMod val="60000"/>
                          <a:lumOff val="40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accent3"/>
                    </a:solidFill>
                  </a:tcPr>
                </a:tc>
                <a:tc>
                  <a:txBody>
                    <a:bodyPr/>
                    <a:lstStyle/>
                    <a:p>
                      <a:pPr algn="ctr"/>
                      <a:r>
                        <a:rPr lang="en-US" sz="3300" dirty="0">
                          <a:latin typeface="Cambria" panose="02040503050406030204" pitchFamily="18" charset="0"/>
                          <a:ea typeface="Cambria" panose="02040503050406030204" pitchFamily="18" charset="0"/>
                        </a:rPr>
                        <a:t>118</a:t>
                      </a:r>
                    </a:p>
                  </a:txBody>
                  <a:tcPr anchor="ctr">
                    <a:lnT w="19050" cap="flat" cmpd="sng" algn="ctr">
                      <a:solidFill>
                        <a:schemeClr val="tx1"/>
                      </a:solidFill>
                      <a:prstDash val="solid"/>
                      <a:round/>
                      <a:headEnd type="none" w="med" len="med"/>
                      <a:tailEnd type="none" w="med" len="med"/>
                    </a:lnT>
                    <a:solidFill>
                      <a:schemeClr val="accent3"/>
                    </a:solidFill>
                  </a:tcPr>
                </a:tc>
                <a:tc>
                  <a:txBody>
                    <a:bodyPr/>
                    <a:lstStyle/>
                    <a:p>
                      <a:pPr algn="ctr"/>
                      <a:r>
                        <a:rPr lang="en-US" sz="3300" dirty="0">
                          <a:latin typeface="Cambria" panose="02040503050406030204" pitchFamily="18" charset="0"/>
                          <a:ea typeface="Cambria" panose="02040503050406030204" pitchFamily="18" charset="0"/>
                        </a:rPr>
                        <a:t>119</a:t>
                      </a:r>
                    </a:p>
                  </a:txBody>
                  <a:tcPr anchor="ctr">
                    <a:lnT w="19050" cap="flat" cmpd="sng" algn="ctr">
                      <a:solidFill>
                        <a:schemeClr val="tx1"/>
                      </a:solidFill>
                      <a:prstDash val="solid"/>
                      <a:round/>
                      <a:headEnd type="none" w="med" len="med"/>
                      <a:tailEnd type="none" w="med" len="med"/>
                    </a:lnT>
                    <a:solidFill>
                      <a:schemeClr val="accent3"/>
                    </a:solidFill>
                  </a:tcPr>
                </a:tc>
                <a:tc>
                  <a:txBody>
                    <a:bodyPr/>
                    <a:lstStyle/>
                    <a:p>
                      <a:pPr algn="ctr"/>
                      <a:r>
                        <a:rPr lang="en-US" sz="3300" dirty="0">
                          <a:latin typeface="Cambria" panose="02040503050406030204" pitchFamily="18" charset="0"/>
                          <a:ea typeface="Cambria" panose="02040503050406030204" pitchFamily="18" charset="0"/>
                        </a:rPr>
                        <a:t>58</a:t>
                      </a:r>
                    </a:p>
                  </a:txBody>
                  <a:tcPr anchor="ctr">
                    <a:lnT w="19050" cap="flat" cmpd="sng" algn="ctr">
                      <a:solidFill>
                        <a:schemeClr val="tx1"/>
                      </a:solidFill>
                      <a:prstDash val="solid"/>
                      <a:round/>
                      <a:headEnd type="none" w="med" len="med"/>
                      <a:tailEnd type="none" w="med" len="med"/>
                    </a:lnT>
                    <a:solidFill>
                      <a:schemeClr val="accent3"/>
                    </a:solidFill>
                  </a:tcPr>
                </a:tc>
                <a:tc>
                  <a:txBody>
                    <a:bodyPr/>
                    <a:lstStyle/>
                    <a:p>
                      <a:pPr algn="ctr"/>
                      <a:r>
                        <a:rPr lang="en-US" sz="3300" dirty="0">
                          <a:latin typeface="Cambria" panose="02040503050406030204" pitchFamily="18" charset="0"/>
                          <a:ea typeface="Cambria" panose="02040503050406030204" pitchFamily="18" charset="0"/>
                        </a:rPr>
                        <a:t>42</a:t>
                      </a:r>
                    </a:p>
                  </a:txBody>
                  <a:tcPr anchor="ctr">
                    <a:lnT w="19050" cap="flat" cmpd="sng" algn="ctr">
                      <a:solidFill>
                        <a:schemeClr val="tx1"/>
                      </a:solidFill>
                      <a:prstDash val="solid"/>
                      <a:round/>
                      <a:headEnd type="none" w="med" len="med"/>
                      <a:tailEnd type="none" w="med" len="med"/>
                    </a:lnT>
                    <a:solidFill>
                      <a:schemeClr val="accent3"/>
                    </a:solidFill>
                  </a:tcPr>
                </a:tc>
                <a:tc>
                  <a:txBody>
                    <a:bodyPr/>
                    <a:lstStyle/>
                    <a:p>
                      <a:pPr algn="ctr"/>
                      <a:r>
                        <a:rPr lang="en-US" sz="3300" b="0" dirty="0">
                          <a:latin typeface="Cambria" panose="02040503050406030204" pitchFamily="18" charset="0"/>
                          <a:ea typeface="Cambria" panose="02040503050406030204" pitchFamily="18" charset="0"/>
                        </a:rPr>
                        <a:t>337</a:t>
                      </a:r>
                    </a:p>
                  </a:txBody>
                  <a:tcPr anchor="ctr">
                    <a:lnR w="9525" cap="flat" cmpd="sng" algn="ctr">
                      <a:solidFill>
                        <a:schemeClr val="accent5"/>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accent3"/>
                    </a:solidFill>
                  </a:tcPr>
                </a:tc>
                <a:extLst>
                  <a:ext uri="{0D108BD9-81ED-4DB2-BD59-A6C34878D82A}">
                    <a16:rowId xmlns:a16="http://schemas.microsoft.com/office/drawing/2014/main" val="872790270"/>
                  </a:ext>
                </a:extLst>
              </a:tr>
            </a:tbl>
          </a:graphicData>
        </a:graphic>
      </p:graphicFrame>
      <p:sp>
        <p:nvSpPr>
          <p:cNvPr id="1025" name="TextBox 1024">
            <a:extLst>
              <a:ext uri="{FF2B5EF4-FFF2-40B4-BE49-F238E27FC236}">
                <a16:creationId xmlns:a16="http://schemas.microsoft.com/office/drawing/2014/main" id="{9B50193D-B468-4C85-9C58-5CD150FFEA64}"/>
              </a:ext>
            </a:extLst>
          </p:cNvPr>
          <p:cNvSpPr txBox="1"/>
          <p:nvPr/>
        </p:nvSpPr>
        <p:spPr>
          <a:xfrm rot="10800000">
            <a:off x="13137716" y="19702320"/>
            <a:ext cx="692497" cy="1331089"/>
          </a:xfrm>
          <a:prstGeom prst="rect">
            <a:avLst/>
          </a:prstGeom>
          <a:noFill/>
        </p:spPr>
        <p:txBody>
          <a:bodyPr vert="eaVert" wrap="square" rtlCol="0">
            <a:spAutoFit/>
          </a:bodyPr>
          <a:lstStyle/>
          <a:p>
            <a:pPr algn="ctr"/>
            <a:r>
              <a:rPr lang="en-US" sz="3300" dirty="0">
                <a:latin typeface="Cambria" panose="02040503050406030204" pitchFamily="18" charset="0"/>
                <a:ea typeface="Cambria" panose="02040503050406030204" pitchFamily="18" charset="0"/>
              </a:rPr>
              <a:t>Race</a:t>
            </a:r>
          </a:p>
        </p:txBody>
      </p:sp>
      <p:sp>
        <p:nvSpPr>
          <p:cNvPr id="132" name="TextBox 131">
            <a:extLst>
              <a:ext uri="{FF2B5EF4-FFF2-40B4-BE49-F238E27FC236}">
                <a16:creationId xmlns:a16="http://schemas.microsoft.com/office/drawing/2014/main" id="{82278597-053A-4DF6-BEB5-3A1B30329746}"/>
              </a:ext>
            </a:extLst>
          </p:cNvPr>
          <p:cNvSpPr txBox="1"/>
          <p:nvPr/>
        </p:nvSpPr>
        <p:spPr>
          <a:xfrm rot="10800000">
            <a:off x="13171445" y="21466894"/>
            <a:ext cx="692497" cy="2057612"/>
          </a:xfrm>
          <a:prstGeom prst="rect">
            <a:avLst/>
          </a:prstGeom>
          <a:noFill/>
        </p:spPr>
        <p:txBody>
          <a:bodyPr vert="eaVert" wrap="square" rtlCol="0">
            <a:spAutoFit/>
          </a:bodyPr>
          <a:lstStyle/>
          <a:p>
            <a:pPr algn="ctr"/>
            <a:r>
              <a:rPr lang="en-US" sz="3300" dirty="0">
                <a:latin typeface="Cambria" panose="02040503050406030204" pitchFamily="18" charset="0"/>
                <a:ea typeface="Cambria" panose="02040503050406030204" pitchFamily="18" charset="0"/>
              </a:rPr>
              <a:t>Education</a:t>
            </a:r>
          </a:p>
        </p:txBody>
      </p:sp>
      <p:sp>
        <p:nvSpPr>
          <p:cNvPr id="133" name="TextBox 132">
            <a:extLst>
              <a:ext uri="{FF2B5EF4-FFF2-40B4-BE49-F238E27FC236}">
                <a16:creationId xmlns:a16="http://schemas.microsoft.com/office/drawing/2014/main" id="{AA9DB66C-A2F9-40F9-861B-751A85CEA9D6}"/>
              </a:ext>
            </a:extLst>
          </p:cNvPr>
          <p:cNvSpPr txBox="1"/>
          <p:nvPr/>
        </p:nvSpPr>
        <p:spPr>
          <a:xfrm rot="10800000">
            <a:off x="13137716" y="24206193"/>
            <a:ext cx="692497" cy="1931543"/>
          </a:xfrm>
          <a:prstGeom prst="rect">
            <a:avLst/>
          </a:prstGeom>
          <a:noFill/>
        </p:spPr>
        <p:txBody>
          <a:bodyPr vert="eaVert" wrap="square" rtlCol="0">
            <a:spAutoFit/>
          </a:bodyPr>
          <a:lstStyle/>
          <a:p>
            <a:pPr algn="ctr"/>
            <a:r>
              <a:rPr lang="en-US" sz="3300" dirty="0">
                <a:latin typeface="Cambria" panose="02040503050406030204" pitchFamily="18" charset="0"/>
                <a:ea typeface="Cambria" panose="02040503050406030204" pitchFamily="18" charset="0"/>
              </a:rPr>
              <a:t>Age</a:t>
            </a:r>
          </a:p>
        </p:txBody>
      </p:sp>
      <p:sp>
        <p:nvSpPr>
          <p:cNvPr id="134" name="TextBox 133">
            <a:extLst>
              <a:ext uri="{FF2B5EF4-FFF2-40B4-BE49-F238E27FC236}">
                <a16:creationId xmlns:a16="http://schemas.microsoft.com/office/drawing/2014/main" id="{CD3B3CBB-A9F4-4331-8642-58EC12561097}"/>
              </a:ext>
            </a:extLst>
          </p:cNvPr>
          <p:cNvSpPr txBox="1"/>
          <p:nvPr/>
        </p:nvSpPr>
        <p:spPr>
          <a:xfrm rot="10800000">
            <a:off x="13234363" y="26860328"/>
            <a:ext cx="692497" cy="1653844"/>
          </a:xfrm>
          <a:prstGeom prst="rect">
            <a:avLst/>
          </a:prstGeom>
          <a:noFill/>
        </p:spPr>
        <p:txBody>
          <a:bodyPr vert="eaVert" wrap="square" rtlCol="0">
            <a:spAutoFit/>
          </a:bodyPr>
          <a:lstStyle/>
          <a:p>
            <a:pPr algn="ctr"/>
            <a:r>
              <a:rPr lang="en-US" sz="3300" dirty="0">
                <a:latin typeface="Cambria" panose="02040503050406030204" pitchFamily="18" charset="0"/>
                <a:ea typeface="Cambria" panose="02040503050406030204" pitchFamily="18" charset="0"/>
              </a:rPr>
              <a:t>BMI</a:t>
            </a:r>
          </a:p>
        </p:txBody>
      </p:sp>
      <p:sp>
        <p:nvSpPr>
          <p:cNvPr id="135" name="Rectangle 134">
            <a:extLst>
              <a:ext uri="{FF2B5EF4-FFF2-40B4-BE49-F238E27FC236}">
                <a16:creationId xmlns:a16="http://schemas.microsoft.com/office/drawing/2014/main" id="{CB39FC8C-80B2-4023-982A-2F602EF3EE78}"/>
              </a:ext>
            </a:extLst>
          </p:cNvPr>
          <p:cNvSpPr/>
          <p:nvPr/>
        </p:nvSpPr>
        <p:spPr>
          <a:xfrm>
            <a:off x="29635552" y="15206863"/>
            <a:ext cx="13578041" cy="806420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endParaRPr lang="en-US" dirty="0"/>
          </a:p>
        </p:txBody>
      </p:sp>
      <p:sp>
        <p:nvSpPr>
          <p:cNvPr id="136" name="Text Placeholder 2">
            <a:extLst>
              <a:ext uri="{FF2B5EF4-FFF2-40B4-BE49-F238E27FC236}">
                <a16:creationId xmlns:a16="http://schemas.microsoft.com/office/drawing/2014/main" id="{0C3521EB-944F-4879-A581-72B0A494650E}"/>
              </a:ext>
            </a:extLst>
          </p:cNvPr>
          <p:cNvSpPr txBox="1">
            <a:spLocks/>
          </p:cNvSpPr>
          <p:nvPr/>
        </p:nvSpPr>
        <p:spPr>
          <a:xfrm>
            <a:off x="29635552" y="14438785"/>
            <a:ext cx="13578041" cy="1536158"/>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Oxidative Stress</a:t>
            </a:r>
          </a:p>
        </p:txBody>
      </p:sp>
      <p:graphicFrame>
        <p:nvGraphicFramePr>
          <p:cNvPr id="138" name="Table 137">
            <a:extLst>
              <a:ext uri="{FF2B5EF4-FFF2-40B4-BE49-F238E27FC236}">
                <a16:creationId xmlns:a16="http://schemas.microsoft.com/office/drawing/2014/main" id="{639BF294-C6E7-4FFD-BF66-4E704370450C}"/>
              </a:ext>
            </a:extLst>
          </p:cNvPr>
          <p:cNvGraphicFramePr>
            <a:graphicFrameLocks noGrp="1"/>
          </p:cNvGraphicFramePr>
          <p:nvPr>
            <p:extLst>
              <p:ext uri="{D42A27DB-BD31-4B8C-83A1-F6EECF244321}">
                <p14:modId xmlns:p14="http://schemas.microsoft.com/office/powerpoint/2010/main" val="3798430482"/>
              </p:ext>
            </p:extLst>
          </p:nvPr>
        </p:nvGraphicFramePr>
        <p:xfrm>
          <a:off x="30123221" y="17329936"/>
          <a:ext cx="12602701" cy="3925220"/>
        </p:xfrm>
        <a:graphic>
          <a:graphicData uri="http://schemas.openxmlformats.org/drawingml/2006/table">
            <a:tbl>
              <a:tblPr firstRow="1" bandRow="1">
                <a:tableStyleId>{1FECB4D8-DB02-4DC6-A0A2-4F2EBAE1DC90}</a:tableStyleId>
              </a:tblPr>
              <a:tblGrid>
                <a:gridCol w="3090441">
                  <a:extLst>
                    <a:ext uri="{9D8B030D-6E8A-4147-A177-3AD203B41FA5}">
                      <a16:colId xmlns:a16="http://schemas.microsoft.com/office/drawing/2014/main" val="558402352"/>
                    </a:ext>
                  </a:extLst>
                </a:gridCol>
                <a:gridCol w="2378065">
                  <a:extLst>
                    <a:ext uri="{9D8B030D-6E8A-4147-A177-3AD203B41FA5}">
                      <a16:colId xmlns:a16="http://schemas.microsoft.com/office/drawing/2014/main" val="2626106285"/>
                    </a:ext>
                  </a:extLst>
                </a:gridCol>
                <a:gridCol w="2378065">
                  <a:extLst>
                    <a:ext uri="{9D8B030D-6E8A-4147-A177-3AD203B41FA5}">
                      <a16:colId xmlns:a16="http://schemas.microsoft.com/office/drawing/2014/main" val="845344829"/>
                    </a:ext>
                  </a:extLst>
                </a:gridCol>
                <a:gridCol w="2378065">
                  <a:extLst>
                    <a:ext uri="{9D8B030D-6E8A-4147-A177-3AD203B41FA5}">
                      <a16:colId xmlns:a16="http://schemas.microsoft.com/office/drawing/2014/main" val="791493656"/>
                    </a:ext>
                  </a:extLst>
                </a:gridCol>
                <a:gridCol w="2378065">
                  <a:extLst>
                    <a:ext uri="{9D8B030D-6E8A-4147-A177-3AD203B41FA5}">
                      <a16:colId xmlns:a16="http://schemas.microsoft.com/office/drawing/2014/main" val="2414125797"/>
                    </a:ext>
                  </a:extLst>
                </a:gridCol>
              </a:tblGrid>
              <a:tr h="529128">
                <a:tc gridSpan="5">
                  <a:txBody>
                    <a:bodyPr/>
                    <a:lstStyle/>
                    <a:p>
                      <a:pPr algn="ctr"/>
                      <a:r>
                        <a:rPr lang="en-US" sz="3300" dirty="0">
                          <a:latin typeface="Cambria" panose="02040503050406030204" pitchFamily="18" charset="0"/>
                          <a:ea typeface="Cambria" panose="02040503050406030204" pitchFamily="18" charset="0"/>
                        </a:rPr>
                        <a:t>Distribution of Individuals in Latent Profiles</a:t>
                      </a:r>
                    </a:p>
                  </a:txBody>
                  <a:tcPr/>
                </a:tc>
                <a:tc hMerge="1">
                  <a:txBody>
                    <a:bodyPr/>
                    <a:lstStyle/>
                    <a:p>
                      <a:endParaRPr lang="en-US"/>
                    </a:p>
                  </a:txBody>
                  <a:tcPr/>
                </a:tc>
                <a:tc hMerge="1">
                  <a:txBody>
                    <a:bodyPr/>
                    <a:lstStyle/>
                    <a:p>
                      <a:endParaRPr lang="en-US" sz="3200" dirty="0">
                        <a:latin typeface="Cambria" panose="02040503050406030204" pitchFamily="18" charset="0"/>
                        <a:ea typeface="Cambria" panose="02040503050406030204" pitchFamily="18" charset="0"/>
                      </a:endParaRPr>
                    </a:p>
                  </a:txBody>
                  <a:tcPr/>
                </a:tc>
                <a:tc hMerge="1">
                  <a:txBody>
                    <a:bodyPr/>
                    <a:lstStyle/>
                    <a:p>
                      <a:endParaRPr lang="en-US" sz="3200" dirty="0">
                        <a:latin typeface="Cambria" panose="02040503050406030204" pitchFamily="18" charset="0"/>
                        <a:ea typeface="Cambria" panose="02040503050406030204" pitchFamily="18" charset="0"/>
                      </a:endParaRPr>
                    </a:p>
                  </a:txBody>
                  <a:tcPr/>
                </a:tc>
                <a:tc hMerge="1">
                  <a:txBody>
                    <a:bodyPr/>
                    <a:lstStyle/>
                    <a:p>
                      <a:endParaRPr lang="en-US" sz="32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294212588"/>
                  </a:ext>
                </a:extLst>
              </a:tr>
              <a:tr h="666172">
                <a:tc>
                  <a:txBody>
                    <a:bodyPr/>
                    <a:lstStyle/>
                    <a:p>
                      <a:pPr algn="ctr"/>
                      <a:endParaRPr lang="en-US" sz="3300" dirty="0">
                        <a:latin typeface="Cambria" panose="02040503050406030204" pitchFamily="18" charset="0"/>
                        <a:ea typeface="Cambria" panose="02040503050406030204" pitchFamily="18" charset="0"/>
                      </a:endParaRPr>
                    </a:p>
                  </a:txBody>
                  <a:tcPr/>
                </a:tc>
                <a:tc gridSpan="4">
                  <a:txBody>
                    <a:bodyPr/>
                    <a:lstStyle/>
                    <a:p>
                      <a:pPr algn="ctr"/>
                      <a:r>
                        <a:rPr lang="en-US" sz="3300" dirty="0">
                          <a:latin typeface="Cambria" panose="02040503050406030204" pitchFamily="18" charset="0"/>
                          <a:ea typeface="Cambria" panose="02040503050406030204" pitchFamily="18" charset="0"/>
                        </a:rPr>
                        <a:t>Slope Estimate</a:t>
                      </a:r>
                    </a:p>
                  </a:txBody>
                  <a:tcPr/>
                </a:tc>
                <a:tc hMerge="1">
                  <a:txBody>
                    <a:bodyPr/>
                    <a:lstStyle/>
                    <a:p>
                      <a:pPr algn="ctr"/>
                      <a:endParaRPr lang="en-US" sz="3200" dirty="0">
                        <a:latin typeface="Cambria" panose="02040503050406030204" pitchFamily="18" charset="0"/>
                        <a:ea typeface="Cambria" panose="02040503050406030204" pitchFamily="18" charset="0"/>
                      </a:endParaRPr>
                    </a:p>
                  </a:txBody>
                  <a:tcPr/>
                </a:tc>
                <a:tc hMerge="1">
                  <a:txBody>
                    <a:bodyPr/>
                    <a:lstStyle/>
                    <a:p>
                      <a:pPr algn="ctr"/>
                      <a:endParaRPr lang="en-US" sz="3200" dirty="0">
                        <a:latin typeface="Cambria" panose="02040503050406030204" pitchFamily="18" charset="0"/>
                        <a:ea typeface="Cambria" panose="02040503050406030204" pitchFamily="18" charset="0"/>
                      </a:endParaRPr>
                    </a:p>
                  </a:txBody>
                  <a:tcPr/>
                </a:tc>
                <a:tc hMerge="1">
                  <a:txBody>
                    <a:bodyPr/>
                    <a:lstStyle/>
                    <a:p>
                      <a:pPr algn="ctr"/>
                      <a:endParaRPr lang="en-US" sz="32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228490152"/>
                  </a:ext>
                </a:extLst>
              </a:tr>
              <a:tr h="666172">
                <a:tc>
                  <a:txBody>
                    <a:bodyPr/>
                    <a:lstStyle/>
                    <a:p>
                      <a:pPr algn="ctr"/>
                      <a:r>
                        <a:rPr lang="en-US" sz="3300" dirty="0">
                          <a:latin typeface="Cambria" panose="02040503050406030204" pitchFamily="18" charset="0"/>
                          <a:ea typeface="Cambria" panose="02040503050406030204" pitchFamily="18" charset="0"/>
                        </a:rPr>
                        <a:t>Low Exposure</a:t>
                      </a:r>
                    </a:p>
                  </a:txBody>
                  <a:tcPr/>
                </a:tc>
                <a:tc>
                  <a:txBody>
                    <a:bodyPr/>
                    <a:lstStyle/>
                    <a:p>
                      <a:pPr algn="ctr"/>
                      <a:r>
                        <a:rPr lang="en-US" sz="3300" dirty="0">
                          <a:latin typeface="Cambria" panose="02040503050406030204" pitchFamily="18" charset="0"/>
                          <a:ea typeface="Cambria" panose="02040503050406030204" pitchFamily="18" charset="0"/>
                        </a:rPr>
                        <a:t>Ref</a:t>
                      </a:r>
                    </a:p>
                  </a:txBody>
                  <a:tcPr/>
                </a:tc>
                <a:tc>
                  <a:txBody>
                    <a:bodyPr/>
                    <a:lstStyle/>
                    <a:p>
                      <a:pPr algn="ctr"/>
                      <a:r>
                        <a:rPr lang="en-US" sz="3300" dirty="0">
                          <a:latin typeface="Cambria" panose="02040503050406030204" pitchFamily="18" charset="0"/>
                          <a:ea typeface="Cambria" panose="02040503050406030204" pitchFamily="18" charset="0"/>
                        </a:rPr>
                        <a:t>-0.22*</a:t>
                      </a:r>
                    </a:p>
                  </a:txBody>
                  <a:tcPr/>
                </a:tc>
                <a:tc>
                  <a:txBody>
                    <a:bodyPr/>
                    <a:lstStyle/>
                    <a:p>
                      <a:pPr algn="ctr"/>
                      <a:r>
                        <a:rPr lang="en-US" sz="3300" dirty="0">
                          <a:latin typeface="Cambria" panose="02040503050406030204" pitchFamily="18" charset="0"/>
                          <a:ea typeface="Cambria" panose="02040503050406030204" pitchFamily="18" charset="0"/>
                        </a:rPr>
                        <a:t>-0.14</a:t>
                      </a:r>
                    </a:p>
                  </a:txBody>
                  <a:tcPr/>
                </a:tc>
                <a:tc>
                  <a:txBody>
                    <a:bodyPr/>
                    <a:lstStyle/>
                    <a:p>
                      <a:pPr algn="ctr"/>
                      <a:r>
                        <a:rPr lang="en-US" sz="3300" dirty="0">
                          <a:latin typeface="Cambria" panose="02040503050406030204" pitchFamily="18" charset="0"/>
                          <a:ea typeface="Cambria" panose="02040503050406030204" pitchFamily="18" charset="0"/>
                        </a:rPr>
                        <a:t>-0.39*</a:t>
                      </a:r>
                    </a:p>
                  </a:txBody>
                  <a:tcPr/>
                </a:tc>
                <a:extLst>
                  <a:ext uri="{0D108BD9-81ED-4DB2-BD59-A6C34878D82A}">
                    <a16:rowId xmlns:a16="http://schemas.microsoft.com/office/drawing/2014/main" val="1768606974"/>
                  </a:ext>
                </a:extLst>
              </a:tr>
              <a:tr h="666172">
                <a:tc>
                  <a:txBody>
                    <a:bodyPr/>
                    <a:lstStyle/>
                    <a:p>
                      <a:pPr algn="ctr"/>
                      <a:r>
                        <a:rPr lang="en-US" sz="3300" dirty="0">
                          <a:latin typeface="Cambria" panose="02040503050406030204" pitchFamily="18" charset="0"/>
                          <a:ea typeface="Cambria" panose="02040503050406030204" pitchFamily="18" charset="0"/>
                        </a:rPr>
                        <a:t>High Paraben</a:t>
                      </a:r>
                    </a:p>
                  </a:txBody>
                  <a:tcPr/>
                </a:tc>
                <a:tc>
                  <a:txBody>
                    <a:bodyPr/>
                    <a:lstStyle/>
                    <a:p>
                      <a:pPr algn="ctr"/>
                      <a:r>
                        <a:rPr lang="en-US" sz="3300" dirty="0">
                          <a:latin typeface="Cambria" panose="02040503050406030204" pitchFamily="18" charset="0"/>
                          <a:ea typeface="Cambria" panose="02040503050406030204" pitchFamily="18" charset="0"/>
                        </a:rPr>
                        <a:t>0.22*</a:t>
                      </a:r>
                    </a:p>
                  </a:txBody>
                  <a:tcPr/>
                </a:tc>
                <a:tc>
                  <a:txBody>
                    <a:bodyPr/>
                    <a:lstStyle/>
                    <a:p>
                      <a:pPr algn="ctr"/>
                      <a:r>
                        <a:rPr lang="en-US" sz="3300" dirty="0">
                          <a:latin typeface="Cambria" panose="02040503050406030204" pitchFamily="18" charset="0"/>
                          <a:ea typeface="Cambria" panose="02040503050406030204" pitchFamily="18" charset="0"/>
                        </a:rPr>
                        <a:t>Ref</a:t>
                      </a:r>
                    </a:p>
                  </a:txBody>
                  <a:tcPr/>
                </a:tc>
                <a:tc>
                  <a:txBody>
                    <a:bodyPr/>
                    <a:lstStyle/>
                    <a:p>
                      <a:pPr algn="ctr"/>
                      <a:r>
                        <a:rPr lang="en-US" sz="3300" dirty="0">
                          <a:latin typeface="Cambria" panose="02040503050406030204" pitchFamily="18" charset="0"/>
                          <a:ea typeface="Cambria" panose="02040503050406030204" pitchFamily="18" charset="0"/>
                        </a:rPr>
                        <a:t>0.07</a:t>
                      </a:r>
                    </a:p>
                  </a:txBody>
                  <a:tcPr/>
                </a:tc>
                <a:tc>
                  <a:txBody>
                    <a:bodyPr/>
                    <a:lstStyle/>
                    <a:p>
                      <a:pPr algn="ctr"/>
                      <a:r>
                        <a:rPr lang="en-US" sz="3300" dirty="0">
                          <a:latin typeface="Cambria" panose="02040503050406030204" pitchFamily="18" charset="0"/>
                          <a:ea typeface="Cambria" panose="02040503050406030204" pitchFamily="18" charset="0"/>
                        </a:rPr>
                        <a:t>-0.16</a:t>
                      </a:r>
                    </a:p>
                  </a:txBody>
                  <a:tcPr/>
                </a:tc>
                <a:extLst>
                  <a:ext uri="{0D108BD9-81ED-4DB2-BD59-A6C34878D82A}">
                    <a16:rowId xmlns:a16="http://schemas.microsoft.com/office/drawing/2014/main" val="3459927676"/>
                  </a:ext>
                </a:extLst>
              </a:tr>
              <a:tr h="666172">
                <a:tc>
                  <a:txBody>
                    <a:bodyPr/>
                    <a:lstStyle/>
                    <a:p>
                      <a:pPr algn="ctr"/>
                      <a:r>
                        <a:rPr lang="en-US" sz="3300" dirty="0">
                          <a:latin typeface="Cambria" panose="02040503050406030204" pitchFamily="18" charset="0"/>
                          <a:ea typeface="Cambria" panose="02040503050406030204" pitchFamily="18" charset="0"/>
                        </a:rPr>
                        <a:t>High Phthalate</a:t>
                      </a:r>
                    </a:p>
                  </a:txBody>
                  <a:tcPr/>
                </a:tc>
                <a:tc>
                  <a:txBody>
                    <a:bodyPr/>
                    <a:lstStyle/>
                    <a:p>
                      <a:pPr algn="ctr"/>
                      <a:r>
                        <a:rPr lang="en-US" sz="3300" dirty="0">
                          <a:latin typeface="Cambria" panose="02040503050406030204" pitchFamily="18" charset="0"/>
                          <a:ea typeface="Cambria" panose="02040503050406030204" pitchFamily="18" charset="0"/>
                        </a:rPr>
                        <a:t>0.14</a:t>
                      </a:r>
                    </a:p>
                  </a:txBody>
                  <a:tcPr/>
                </a:tc>
                <a:tc>
                  <a:txBody>
                    <a:bodyPr/>
                    <a:lstStyle/>
                    <a:p>
                      <a:pPr algn="ctr"/>
                      <a:r>
                        <a:rPr lang="en-US" sz="3300" dirty="0">
                          <a:latin typeface="Cambria" panose="02040503050406030204" pitchFamily="18" charset="0"/>
                          <a:ea typeface="Cambria" panose="02040503050406030204" pitchFamily="18" charset="0"/>
                        </a:rPr>
                        <a:t>-0.07</a:t>
                      </a:r>
                    </a:p>
                  </a:txBody>
                  <a:tcPr/>
                </a:tc>
                <a:tc>
                  <a:txBody>
                    <a:bodyPr/>
                    <a:lstStyle/>
                    <a:p>
                      <a:pPr algn="ctr"/>
                      <a:r>
                        <a:rPr lang="en-US" sz="3300" dirty="0">
                          <a:latin typeface="Cambria" panose="02040503050406030204" pitchFamily="18" charset="0"/>
                          <a:ea typeface="Cambria" panose="02040503050406030204" pitchFamily="18" charset="0"/>
                        </a:rPr>
                        <a:t>Ref</a:t>
                      </a:r>
                    </a:p>
                  </a:txBody>
                  <a:tcPr/>
                </a:tc>
                <a:tc>
                  <a:txBody>
                    <a:bodyPr/>
                    <a:lstStyle/>
                    <a:p>
                      <a:pPr algn="ctr"/>
                      <a:r>
                        <a:rPr lang="en-US" sz="3300" dirty="0">
                          <a:latin typeface="Cambria" panose="02040503050406030204" pitchFamily="18" charset="0"/>
                          <a:ea typeface="Cambria" panose="02040503050406030204" pitchFamily="18" charset="0"/>
                        </a:rPr>
                        <a:t>-0.24</a:t>
                      </a:r>
                    </a:p>
                  </a:txBody>
                  <a:tcPr/>
                </a:tc>
                <a:extLst>
                  <a:ext uri="{0D108BD9-81ED-4DB2-BD59-A6C34878D82A}">
                    <a16:rowId xmlns:a16="http://schemas.microsoft.com/office/drawing/2014/main" val="2408004337"/>
                  </a:ext>
                </a:extLst>
              </a:tr>
              <a:tr h="666172">
                <a:tc>
                  <a:txBody>
                    <a:bodyPr/>
                    <a:lstStyle/>
                    <a:p>
                      <a:pPr algn="ctr"/>
                      <a:r>
                        <a:rPr lang="en-US" sz="3300" dirty="0">
                          <a:latin typeface="Cambria" panose="02040503050406030204" pitchFamily="18" charset="0"/>
                          <a:ea typeface="Cambria" panose="02040503050406030204" pitchFamily="18" charset="0"/>
                        </a:rPr>
                        <a:t>High Exposure</a:t>
                      </a:r>
                    </a:p>
                  </a:txBody>
                  <a:tcPr/>
                </a:tc>
                <a:tc>
                  <a:txBody>
                    <a:bodyPr/>
                    <a:lstStyle/>
                    <a:p>
                      <a:pPr algn="ctr"/>
                      <a:r>
                        <a:rPr lang="en-US" sz="3300" dirty="0">
                          <a:latin typeface="Cambria" panose="02040503050406030204" pitchFamily="18" charset="0"/>
                          <a:ea typeface="Cambria" panose="02040503050406030204" pitchFamily="18" charset="0"/>
                        </a:rPr>
                        <a:t>0.39*</a:t>
                      </a:r>
                    </a:p>
                  </a:txBody>
                  <a:tcPr/>
                </a:tc>
                <a:tc>
                  <a:txBody>
                    <a:bodyPr/>
                    <a:lstStyle/>
                    <a:p>
                      <a:pPr algn="ctr"/>
                      <a:r>
                        <a:rPr lang="en-US" sz="3300" dirty="0">
                          <a:latin typeface="Cambria" panose="02040503050406030204" pitchFamily="18" charset="0"/>
                          <a:ea typeface="Cambria" panose="02040503050406030204" pitchFamily="18" charset="0"/>
                        </a:rPr>
                        <a:t>0.16</a:t>
                      </a:r>
                    </a:p>
                  </a:txBody>
                  <a:tcPr/>
                </a:tc>
                <a:tc>
                  <a:txBody>
                    <a:bodyPr/>
                    <a:lstStyle/>
                    <a:p>
                      <a:pPr algn="ctr"/>
                      <a:r>
                        <a:rPr lang="en-US" sz="3300" dirty="0">
                          <a:latin typeface="Cambria" panose="02040503050406030204" pitchFamily="18" charset="0"/>
                          <a:ea typeface="Cambria" panose="02040503050406030204" pitchFamily="18" charset="0"/>
                        </a:rPr>
                        <a:t>0.24</a:t>
                      </a:r>
                    </a:p>
                  </a:txBody>
                  <a:tcPr/>
                </a:tc>
                <a:tc>
                  <a:txBody>
                    <a:bodyPr/>
                    <a:lstStyle/>
                    <a:p>
                      <a:pPr algn="ctr"/>
                      <a:r>
                        <a:rPr lang="en-US" sz="3300" dirty="0">
                          <a:latin typeface="Cambria" panose="02040503050406030204" pitchFamily="18" charset="0"/>
                          <a:ea typeface="Cambria" panose="02040503050406030204" pitchFamily="18" charset="0"/>
                        </a:rPr>
                        <a:t>Ref</a:t>
                      </a:r>
                    </a:p>
                  </a:txBody>
                  <a:tcPr/>
                </a:tc>
                <a:extLst>
                  <a:ext uri="{0D108BD9-81ED-4DB2-BD59-A6C34878D82A}">
                    <a16:rowId xmlns:a16="http://schemas.microsoft.com/office/drawing/2014/main" val="796397567"/>
                  </a:ext>
                </a:extLst>
              </a:tr>
            </a:tbl>
          </a:graphicData>
        </a:graphic>
      </p:graphicFrame>
      <p:sp>
        <p:nvSpPr>
          <p:cNvPr id="1027" name="TextBox 1026">
            <a:extLst>
              <a:ext uri="{FF2B5EF4-FFF2-40B4-BE49-F238E27FC236}">
                <a16:creationId xmlns:a16="http://schemas.microsoft.com/office/drawing/2014/main" id="{ECFF055F-E74E-48B4-980C-74A888720353}"/>
              </a:ext>
            </a:extLst>
          </p:cNvPr>
          <p:cNvSpPr txBox="1"/>
          <p:nvPr/>
        </p:nvSpPr>
        <p:spPr>
          <a:xfrm>
            <a:off x="29940623" y="21363512"/>
            <a:ext cx="13182385" cy="600164"/>
          </a:xfrm>
          <a:prstGeom prst="rect">
            <a:avLst/>
          </a:prstGeom>
          <a:noFill/>
        </p:spPr>
        <p:txBody>
          <a:bodyPr wrap="square" rtlCol="0">
            <a:spAutoFit/>
          </a:bodyPr>
          <a:lstStyle/>
          <a:p>
            <a:r>
              <a:rPr lang="en-US" sz="3300" dirty="0">
                <a:latin typeface="Cambria" panose="02040503050406030204" pitchFamily="18" charset="0"/>
                <a:ea typeface="Cambria" panose="02040503050406030204" pitchFamily="18" charset="0"/>
              </a:rPr>
              <a:t>* - p value &lt; 0.05 | Linear regression model adjusted for demographics</a:t>
            </a:r>
          </a:p>
        </p:txBody>
      </p:sp>
      <p:sp>
        <p:nvSpPr>
          <p:cNvPr id="140" name="TextBox 139">
            <a:extLst>
              <a:ext uri="{FF2B5EF4-FFF2-40B4-BE49-F238E27FC236}">
                <a16:creationId xmlns:a16="http://schemas.microsoft.com/office/drawing/2014/main" id="{3BAE3E77-9C52-4360-8926-3B64A3DE1DD3}"/>
              </a:ext>
            </a:extLst>
          </p:cNvPr>
          <p:cNvSpPr txBox="1"/>
          <p:nvPr/>
        </p:nvSpPr>
        <p:spPr>
          <a:xfrm>
            <a:off x="30093023" y="22103444"/>
            <a:ext cx="12953784" cy="1107996"/>
          </a:xfrm>
          <a:prstGeom prst="rect">
            <a:avLst/>
          </a:prstGeom>
          <a:noFill/>
        </p:spPr>
        <p:txBody>
          <a:bodyPr wrap="square" rtlCol="0">
            <a:spAutoFit/>
          </a:bodyPr>
          <a:lstStyle/>
          <a:p>
            <a:r>
              <a:rPr lang="en-US" sz="3300" dirty="0">
                <a:latin typeface="Cambria" panose="02040503050406030204" pitchFamily="18" charset="0"/>
                <a:ea typeface="Cambria" panose="02040503050406030204" pitchFamily="18" charset="0"/>
              </a:rPr>
              <a:t>In comparison to model created with just demographic, worse goodness of fit but a statistically significant model</a:t>
            </a:r>
          </a:p>
        </p:txBody>
      </p:sp>
      <p:sp>
        <p:nvSpPr>
          <p:cNvPr id="141" name="TextBox 140">
            <a:extLst>
              <a:ext uri="{FF2B5EF4-FFF2-40B4-BE49-F238E27FC236}">
                <a16:creationId xmlns:a16="http://schemas.microsoft.com/office/drawing/2014/main" id="{92A7DD45-E381-46F7-BB28-382E591908B7}"/>
              </a:ext>
            </a:extLst>
          </p:cNvPr>
          <p:cNvSpPr txBox="1"/>
          <p:nvPr/>
        </p:nvSpPr>
        <p:spPr>
          <a:xfrm>
            <a:off x="30016823" y="16125301"/>
            <a:ext cx="12953784" cy="1107996"/>
          </a:xfrm>
          <a:prstGeom prst="rect">
            <a:avLst/>
          </a:prstGeom>
          <a:noFill/>
        </p:spPr>
        <p:txBody>
          <a:bodyPr wrap="square" rtlCol="0">
            <a:spAutoFit/>
          </a:bodyPr>
          <a:lstStyle/>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No relationship found between any profiles and 8-OHdG</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Results only displayed for 8-isoprostane</a:t>
            </a:r>
          </a:p>
        </p:txBody>
      </p:sp>
      <p:sp>
        <p:nvSpPr>
          <p:cNvPr id="142" name="Rectangle 141">
            <a:extLst>
              <a:ext uri="{FF2B5EF4-FFF2-40B4-BE49-F238E27FC236}">
                <a16:creationId xmlns:a16="http://schemas.microsoft.com/office/drawing/2014/main" id="{255F983B-76B3-4FFC-8B03-435838E7E99C}"/>
              </a:ext>
            </a:extLst>
          </p:cNvPr>
          <p:cNvSpPr/>
          <p:nvPr/>
        </p:nvSpPr>
        <p:spPr>
          <a:xfrm>
            <a:off x="29644074" y="24244099"/>
            <a:ext cx="13578041" cy="46219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3" name="Text Placeholder 2">
            <a:extLst>
              <a:ext uri="{FF2B5EF4-FFF2-40B4-BE49-F238E27FC236}">
                <a16:creationId xmlns:a16="http://schemas.microsoft.com/office/drawing/2014/main" id="{FFC8217C-5DA8-4609-944A-5311271C3FBB}"/>
              </a:ext>
            </a:extLst>
          </p:cNvPr>
          <p:cNvSpPr txBox="1">
            <a:spLocks/>
          </p:cNvSpPr>
          <p:nvPr/>
        </p:nvSpPr>
        <p:spPr>
          <a:xfrm>
            <a:off x="29644074" y="23647484"/>
            <a:ext cx="13578041" cy="1219200"/>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Conclusion</a:t>
            </a:r>
          </a:p>
        </p:txBody>
      </p:sp>
      <p:sp>
        <p:nvSpPr>
          <p:cNvPr id="144" name="TextBox 143">
            <a:extLst>
              <a:ext uri="{FF2B5EF4-FFF2-40B4-BE49-F238E27FC236}">
                <a16:creationId xmlns:a16="http://schemas.microsoft.com/office/drawing/2014/main" id="{B261D4C8-2241-4A9E-95E2-5FC841A91E3F}"/>
              </a:ext>
            </a:extLst>
          </p:cNvPr>
          <p:cNvSpPr txBox="1"/>
          <p:nvPr/>
        </p:nvSpPr>
        <p:spPr>
          <a:xfrm>
            <a:off x="30025144" y="25073691"/>
            <a:ext cx="12970708" cy="3677930"/>
          </a:xfrm>
          <a:prstGeom prst="rect">
            <a:avLst/>
          </a:prstGeom>
          <a:noFill/>
        </p:spPr>
        <p:txBody>
          <a:bodyPr wrap="square" rtlCol="0">
            <a:spAutoFit/>
          </a:bodyPr>
          <a:lstStyle/>
          <a:p>
            <a:r>
              <a:rPr lang="en-US" sz="3500" dirty="0">
                <a:latin typeface="Cambria" panose="02040503050406030204" pitchFamily="18" charset="0"/>
                <a:ea typeface="Cambria" panose="02040503050406030204" pitchFamily="18" charset="0"/>
              </a:rPr>
              <a:t>	</a:t>
            </a:r>
            <a:r>
              <a:rPr lang="en-US" sz="3300" dirty="0">
                <a:latin typeface="Cambria" panose="02040503050406030204" pitchFamily="18" charset="0"/>
                <a:ea typeface="Cambria" panose="02040503050406030204" pitchFamily="18" charset="0"/>
              </a:rPr>
              <a:t>Latent profile analysis is able to create distinct classes with high posterior probabilities using chemical mixtures.  These profiles can be used for further research to examine the relationship between other health issues in order to understand the full effects of chemical exposure. The demographic information can be used to understand varied effects to different groups and tailor prevention campaigns to groups most affected.	</a:t>
            </a:r>
          </a:p>
        </p:txBody>
      </p:sp>
      <p:sp>
        <p:nvSpPr>
          <p:cNvPr id="1029" name="TextBox 1028">
            <a:extLst>
              <a:ext uri="{FF2B5EF4-FFF2-40B4-BE49-F238E27FC236}">
                <a16:creationId xmlns:a16="http://schemas.microsoft.com/office/drawing/2014/main" id="{86A62724-8FE9-4D63-A244-E71276917D9D}"/>
              </a:ext>
            </a:extLst>
          </p:cNvPr>
          <p:cNvSpPr txBox="1"/>
          <p:nvPr/>
        </p:nvSpPr>
        <p:spPr>
          <a:xfrm>
            <a:off x="27918136" y="17211554"/>
            <a:ext cx="914400" cy="914400"/>
          </a:xfrm>
          <a:prstGeom prst="rect">
            <a:avLst/>
          </a:prstGeom>
          <a:noFill/>
        </p:spPr>
        <p:txBody>
          <a:bodyPr wrap="square" rtlCol="0">
            <a:spAutoFit/>
          </a:bodyPr>
          <a:lstStyle/>
          <a:p>
            <a:endParaRPr lang="en-US" dirty="0"/>
          </a:p>
        </p:txBody>
      </p:sp>
      <mc:AlternateContent xmlns:mc="http://schemas.openxmlformats.org/markup-compatibility/2006">
        <mc:Choice xmlns:a14="http://schemas.microsoft.com/office/drawing/2010/main" Requires="a14">
          <p:sp>
            <p:nvSpPr>
              <p:cNvPr id="1030" name="TextBox 1029">
                <a:extLst>
                  <a:ext uri="{FF2B5EF4-FFF2-40B4-BE49-F238E27FC236}">
                    <a16:creationId xmlns:a16="http://schemas.microsoft.com/office/drawing/2014/main" id="{DBFFB385-B2DD-4605-95D4-1BD1C5F66ED2}"/>
                  </a:ext>
                </a:extLst>
              </p:cNvPr>
              <p:cNvSpPr txBox="1"/>
              <p:nvPr/>
            </p:nvSpPr>
            <p:spPr>
              <a:xfrm>
                <a:off x="1120138" y="24436133"/>
                <a:ext cx="10732336" cy="4078039"/>
              </a:xfrm>
              <a:prstGeom prst="rect">
                <a:avLst/>
              </a:prstGeom>
              <a:noFill/>
            </p:spPr>
            <p:txBody>
              <a:bodyPr wrap="square" rtlCol="0">
                <a:spAutoFit/>
              </a:bodyPr>
              <a:lstStyle/>
              <a:p>
                <a:endParaRPr lang="en-US" dirty="0">
                  <a:latin typeface="Cambria" panose="02040503050406030204" pitchFamily="18" charset="0"/>
                  <a:ea typeface="Cambria" panose="02040503050406030204" pitchFamily="18" charset="0"/>
                </a:endParaRP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This equation demonstrates the probability curve of each whole covariate and its division into K number of profiles, in which </a:t>
                </a:r>
                <a14:m>
                  <m:oMath xmlns:m="http://schemas.openxmlformats.org/officeDocument/2006/math">
                    <m:sSub>
                      <m:sSubPr>
                        <m:ctrlPr>
                          <a:rPr lang="en-US" sz="3300" i="1" smtClean="0">
                            <a:latin typeface="Cambria Math" panose="02040503050406030204" pitchFamily="18" charset="0"/>
                            <a:ea typeface="Cambria" panose="02040503050406030204" pitchFamily="18" charset="0"/>
                          </a:rPr>
                        </m:ctrlPr>
                      </m:sSubPr>
                      <m:e>
                        <m:r>
                          <a:rPr lang="en-US" sz="3300" i="1" smtClean="0">
                            <a:latin typeface="Cambria Math" panose="02040503050406030204" pitchFamily="18" charset="0"/>
                            <a:ea typeface="Cambria Math" panose="02040503050406030204" pitchFamily="18" charset="0"/>
                          </a:rPr>
                          <m:t>𝜋</m:t>
                        </m:r>
                      </m:e>
                      <m:sub>
                        <m:r>
                          <a:rPr lang="en-US" sz="3300" b="0" i="1" smtClean="0">
                            <a:latin typeface="Cambria Math" panose="02040503050406030204" pitchFamily="18" charset="0"/>
                            <a:ea typeface="Cambria" panose="02040503050406030204" pitchFamily="18" charset="0"/>
                          </a:rPr>
                          <m:t>𝑘</m:t>
                        </m:r>
                      </m:sub>
                    </m:sSub>
                    <m:r>
                      <a:rPr lang="en-US" sz="3300" b="0" i="1" smtClean="0">
                        <a:latin typeface="Cambria Math" panose="02040503050406030204" pitchFamily="18" charset="0"/>
                        <a:ea typeface="Cambria" panose="02040503050406030204" pitchFamily="18" charset="0"/>
                      </a:rPr>
                      <m:t> </m:t>
                    </m:r>
                  </m:oMath>
                </a14:m>
                <a:r>
                  <a:rPr lang="en-US" sz="3300" dirty="0">
                    <a:latin typeface="Cambria" panose="02040503050406030204" pitchFamily="18" charset="0"/>
                    <a:ea typeface="Cambria" panose="02040503050406030204" pitchFamily="18" charset="0"/>
                  </a:rPr>
                  <a:t>is the weight on each resulting profile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The main assumptions of this model is that the resulting profiles are normally distributed and that each covariate is not correlated within the profiles. </a:t>
                </a:r>
              </a:p>
              <a:p>
                <a:endParaRPr lang="en-US" dirty="0"/>
              </a:p>
            </p:txBody>
          </p:sp>
        </mc:Choice>
        <mc:Fallback>
          <p:sp>
            <p:nvSpPr>
              <p:cNvPr id="1030" name="TextBox 1029">
                <a:extLst>
                  <a:ext uri="{FF2B5EF4-FFF2-40B4-BE49-F238E27FC236}">
                    <a16:creationId xmlns:a16="http://schemas.microsoft.com/office/drawing/2014/main" id="{DBFFB385-B2DD-4605-95D4-1BD1C5F66ED2}"/>
                  </a:ext>
                </a:extLst>
              </p:cNvPr>
              <p:cNvSpPr txBox="1">
                <a:spLocks noRot="1" noChangeAspect="1" noMove="1" noResize="1" noEditPoints="1" noAdjustHandles="1" noChangeArrowheads="1" noChangeShapeType="1" noTextEdit="1"/>
              </p:cNvSpPr>
              <p:nvPr/>
            </p:nvSpPr>
            <p:spPr>
              <a:xfrm>
                <a:off x="1120138" y="24436133"/>
                <a:ext cx="10732336" cy="4078039"/>
              </a:xfrm>
              <a:prstGeom prst="rect">
                <a:avLst/>
              </a:prstGeom>
              <a:blipFill>
                <a:blip r:embed="rId7"/>
                <a:stretch>
                  <a:fillRect l="-1364" r="-1761"/>
                </a:stretch>
              </a:blipFill>
            </p:spPr>
            <p:txBody>
              <a:bodyPr/>
              <a:lstStyle/>
              <a:p>
                <a:r>
                  <a:rPr lang="en-US">
                    <a:noFill/>
                  </a:rPr>
                  <a:t> </a:t>
                </a:r>
              </a:p>
            </p:txBody>
          </p:sp>
        </mc:Fallback>
      </mc:AlternateContent>
      <p:pic>
        <p:nvPicPr>
          <p:cNvPr id="1032" name="Picture 6" descr="[eq7]">
            <a:extLst>
              <a:ext uri="{FF2B5EF4-FFF2-40B4-BE49-F238E27FC236}">
                <a16:creationId xmlns:a16="http://schemas.microsoft.com/office/drawing/2014/main" id="{4A80E086-7D17-45CC-AA53-EA26D5214D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40838" y="164544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8" descr="[eq7]">
            <a:extLst>
              <a:ext uri="{FF2B5EF4-FFF2-40B4-BE49-F238E27FC236}">
                <a16:creationId xmlns:a16="http://schemas.microsoft.com/office/drawing/2014/main" id="{024EED76-DB41-4E68-9A57-492BD73F32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3238" y="166068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038">
            <a:extLst>
              <a:ext uri="{FF2B5EF4-FFF2-40B4-BE49-F238E27FC236}">
                <a16:creationId xmlns:a16="http://schemas.microsoft.com/office/drawing/2014/main" id="{4A0BEA2E-AF15-4785-8842-C469C83942D1}"/>
              </a:ext>
            </a:extLst>
          </p:cNvPr>
          <p:cNvPicPr>
            <a:picLocks noChangeAspect="1"/>
          </p:cNvPicPr>
          <p:nvPr/>
        </p:nvPicPr>
        <p:blipFill>
          <a:blip r:embed="rId9"/>
          <a:stretch>
            <a:fillRect/>
          </a:stretch>
        </p:blipFill>
        <p:spPr>
          <a:xfrm>
            <a:off x="7796758" y="18251219"/>
            <a:ext cx="3878501" cy="2919770"/>
          </a:xfrm>
          <a:prstGeom prst="rect">
            <a:avLst/>
          </a:prstGeom>
          <a:ln w="19050">
            <a:solidFill>
              <a:schemeClr val="accent3"/>
            </a:solidFill>
          </a:ln>
        </p:spPr>
      </p:pic>
      <p:sp>
        <p:nvSpPr>
          <p:cNvPr id="1040" name="TextBox 1039">
            <a:extLst>
              <a:ext uri="{FF2B5EF4-FFF2-40B4-BE49-F238E27FC236}">
                <a16:creationId xmlns:a16="http://schemas.microsoft.com/office/drawing/2014/main" id="{47D3739A-79F8-41D8-9432-A337C257D29C}"/>
              </a:ext>
            </a:extLst>
          </p:cNvPr>
          <p:cNvSpPr txBox="1"/>
          <p:nvPr/>
        </p:nvSpPr>
        <p:spPr>
          <a:xfrm>
            <a:off x="1081260" y="17953862"/>
            <a:ext cx="6715498" cy="3647152"/>
          </a:xfrm>
          <a:prstGeom prst="rect">
            <a:avLst/>
          </a:prstGeom>
          <a:noFill/>
        </p:spPr>
        <p:txBody>
          <a:bodyPr wrap="square" rtlCol="0">
            <a:spAutoFit/>
          </a:bodyPr>
          <a:lstStyle/>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LPA uses maximum likelihood estimation for the mean and the variance of each profile. The above 2 equations are used to estimate the mean and variance of the normal curve in the lower equation. </a:t>
            </a:r>
          </a:p>
        </p:txBody>
      </p:sp>
      <mc:AlternateContent xmlns:mc="http://schemas.openxmlformats.org/markup-compatibility/2006">
        <mc:Choice xmlns:a14="http://schemas.microsoft.com/office/drawing/2010/main" Requires="a14">
          <p:sp>
            <p:nvSpPr>
              <p:cNvPr id="1041" name="TextBox 1040">
                <a:extLst>
                  <a:ext uri="{FF2B5EF4-FFF2-40B4-BE49-F238E27FC236}">
                    <a16:creationId xmlns:a16="http://schemas.microsoft.com/office/drawing/2014/main" id="{46F43314-B67B-4AF3-9ECC-B2EF1BBEC7D6}"/>
                  </a:ext>
                </a:extLst>
              </p:cNvPr>
              <p:cNvSpPr txBox="1"/>
              <p:nvPr/>
            </p:nvSpPr>
            <p:spPr>
              <a:xfrm>
                <a:off x="2278909" y="22879727"/>
                <a:ext cx="8333772" cy="1650067"/>
              </a:xfrm>
              <a:prstGeom prst="rect">
                <a:avLst/>
              </a:prstGeom>
              <a:solidFill>
                <a:schemeClr val="bg1"/>
              </a:solidFill>
              <a:ln w="19050">
                <a:solidFill>
                  <a:schemeClr val="accent3"/>
                </a:solidFill>
              </a:ln>
            </p:spPr>
            <p:txBody>
              <a:bodyPr wrap="square" rtlCol="0">
                <a:spAutoFit/>
              </a:bodyPr>
              <a:lstStyle/>
              <a:p>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rPr>
                        <m:t>𝑃</m:t>
                      </m:r>
                      <m:r>
                        <a:rPr lang="en-US" sz="3600" b="0" i="1" smtClean="0">
                          <a:latin typeface="Cambria Math" panose="02040503050406030204" pitchFamily="18" charset="0"/>
                        </a:rPr>
                        <m:t>(</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𝑌</m:t>
                          </m:r>
                        </m:e>
                        <m:sub>
                          <m:r>
                            <a:rPr lang="en-US" sz="3600" b="0" i="1" smtClean="0">
                              <a:latin typeface="Cambria Math" panose="02040503050406030204" pitchFamily="18" charset="0"/>
                            </a:rPr>
                            <m:t>𝑖</m:t>
                          </m:r>
                        </m:sub>
                      </m:sSub>
                      <m:r>
                        <a:rPr lang="en-US" sz="3600" b="0" i="1" smtClean="0">
                          <a:latin typeface="Cambria Math" panose="02040503050406030204" pitchFamily="18" charset="0"/>
                        </a:rPr>
                        <m:t>)</m:t>
                      </m:r>
                      <m:r>
                        <a:rPr lang="en-US" sz="3600" i="1" smtClean="0">
                          <a:latin typeface="Cambria Math" panose="02040503050406030204" pitchFamily="18" charset="0"/>
                        </a:rPr>
                        <m:t>=</m:t>
                      </m:r>
                      <m:nary>
                        <m:naryPr>
                          <m:chr m:val="∑"/>
                          <m:ctrlPr>
                            <a:rPr lang="en-US" sz="3600" i="1" smtClean="0">
                              <a:latin typeface="Cambria Math" panose="02040503050406030204" pitchFamily="18" charset="0"/>
                              <a:ea typeface="Cambria Math" panose="02040503050406030204" pitchFamily="18" charset="0"/>
                            </a:rPr>
                          </m:ctrlPr>
                        </m:naryPr>
                        <m:sub>
                          <m:r>
                            <m:rPr>
                              <m:brk m:alnAt="23"/>
                            </m:rPr>
                            <a:rPr lang="en-US" sz="3600" i="1">
                              <a:latin typeface="Cambria Math" panose="02040503050406030204" pitchFamily="18" charset="0"/>
                              <a:ea typeface="Cambria Math" panose="02040503050406030204" pitchFamily="18" charset="0"/>
                            </a:rPr>
                            <m:t>𝑘</m:t>
                          </m:r>
                          <m:r>
                            <a:rPr lang="en-US" sz="3600" i="1">
                              <a:latin typeface="Cambria Math" panose="02040503050406030204" pitchFamily="18" charset="0"/>
                              <a:ea typeface="Cambria Math" panose="02040503050406030204" pitchFamily="18" charset="0"/>
                            </a:rPr>
                            <m:t>=1</m:t>
                          </m:r>
                        </m:sub>
                        <m:sup>
                          <m:r>
                            <a:rPr lang="en-US" sz="3600" i="1">
                              <a:latin typeface="Cambria Math" panose="02040503050406030204" pitchFamily="18" charset="0"/>
                              <a:ea typeface="Cambria Math" panose="02040503050406030204" pitchFamily="18" charset="0"/>
                            </a:rPr>
                            <m:t>𝐾</m:t>
                          </m:r>
                        </m:sup>
                        <m:e>
                          <m:sSub>
                            <m:sSubPr>
                              <m:ctrlPr>
                                <a:rPr lang="en-US" sz="3600">
                                  <a:latin typeface="Cambria Math" panose="02040503050406030204" pitchFamily="18" charset="0"/>
                                  <a:ea typeface="Cambria Math" panose="02040503050406030204" pitchFamily="18" charset="0"/>
                                </a:rPr>
                              </m:ctrlPr>
                            </m:sSubPr>
                            <m:e>
                              <m:r>
                                <m:rPr>
                                  <m:sty m:val="p"/>
                                </m:rPr>
                                <a:rPr lang="en-US" sz="3600" i="0">
                                  <a:latin typeface="Cambria Math" panose="02040503050406030204" pitchFamily="18" charset="0"/>
                                  <a:ea typeface="Cambria Math" panose="02040503050406030204" pitchFamily="18" charset="0"/>
                                </a:rPr>
                                <m:t>π</m:t>
                              </m:r>
                            </m:e>
                            <m:sub>
                              <m:r>
                                <m:rPr>
                                  <m:sty m:val="p"/>
                                </m:rPr>
                                <a:rPr lang="en-US" sz="3600" i="0">
                                  <a:latin typeface="Cambria Math" panose="02040503050406030204" pitchFamily="18" charset="0"/>
                                  <a:ea typeface="Cambria Math" panose="02040503050406030204" pitchFamily="18" charset="0"/>
                                </a:rPr>
                                <m:t>k</m:t>
                              </m:r>
                            </m:sub>
                          </m:sSub>
                          <m:r>
                            <a:rPr lang="en-US" sz="3600" b="0" i="0" smtClean="0">
                              <a:latin typeface="Cambria Math" panose="02040503050406030204" pitchFamily="18" charset="0"/>
                              <a:ea typeface="Cambria Math" panose="02040503050406030204" pitchFamily="18" charset="0"/>
                            </a:rPr>
                            <m:t> </m:t>
                          </m:r>
                          <m:f>
                            <m:fPr>
                              <m:ctrlPr>
                                <a:rPr lang="en-US" sz="3600" b="0" i="1" smtClean="0">
                                  <a:latin typeface="Cambria Math" panose="02040503050406030204" pitchFamily="18" charset="0"/>
                                  <a:ea typeface="Cambria Math" panose="02040503050406030204" pitchFamily="18" charset="0"/>
                                </a:rPr>
                              </m:ctrlPr>
                            </m:fPr>
                            <m:num>
                              <m:r>
                                <a:rPr lang="en-US" sz="3600" b="0" i="1" smtClean="0">
                                  <a:latin typeface="Cambria Math" panose="02040503050406030204" pitchFamily="18" charset="0"/>
                                  <a:ea typeface="Cambria Math" panose="02040503050406030204" pitchFamily="18" charset="0"/>
                                </a:rPr>
                                <m:t>1</m:t>
                              </m:r>
                            </m:num>
                            <m:den>
                              <m:sSub>
                                <m:sSubPr>
                                  <m:ctrlPr>
                                    <a:rPr lang="en-US" sz="3600" b="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𝜎</m:t>
                                  </m:r>
                                </m:e>
                                <m:sub>
                                  <m:r>
                                    <a:rPr lang="en-US" sz="3600" b="0" i="1" smtClean="0">
                                      <a:latin typeface="Cambria Math" panose="02040503050406030204" pitchFamily="18" charset="0"/>
                                      <a:ea typeface="Cambria Math" panose="02040503050406030204" pitchFamily="18" charset="0"/>
                                    </a:rPr>
                                    <m:t>𝑛</m:t>
                                  </m:r>
                                </m:sub>
                              </m:sSub>
                              <m:rad>
                                <m:radPr>
                                  <m:degHide m:val="on"/>
                                  <m:ctrlPr>
                                    <a:rPr lang="en-US" sz="3600" i="1" smtClean="0">
                                      <a:latin typeface="Cambria Math" panose="02040503050406030204" pitchFamily="18" charset="0"/>
                                      <a:ea typeface="Cambria Math" panose="02040503050406030204" pitchFamily="18" charset="0"/>
                                    </a:rPr>
                                  </m:ctrlPr>
                                </m:radPr>
                                <m:deg/>
                                <m:e>
                                  <m:r>
                                    <a:rPr lang="en-US" sz="3600" b="0" i="1" smtClean="0">
                                      <a:latin typeface="Cambria Math" panose="02040503050406030204" pitchFamily="18" charset="0"/>
                                      <a:ea typeface="Cambria Math" panose="02040503050406030204" pitchFamily="18" charset="0"/>
                                    </a:rPr>
                                    <m:t>2</m:t>
                                  </m:r>
                                  <m:r>
                                    <a:rPr lang="en-US" sz="3600" b="0" i="1" smtClean="0">
                                      <a:latin typeface="Cambria Math" panose="02040503050406030204" pitchFamily="18" charset="0"/>
                                      <a:ea typeface="Cambria Math" panose="02040503050406030204" pitchFamily="18" charset="0"/>
                                    </a:rPr>
                                    <m:t>𝜋</m:t>
                                  </m:r>
                                </m:e>
                              </m:rad>
                            </m:den>
                          </m:f>
                        </m:e>
                      </m:nary>
                      <m:sSup>
                        <m:sSupPr>
                          <m:ctrlPr>
                            <a:rPr lang="en-US" sz="3600" i="1" smtClean="0">
                              <a:latin typeface="Cambria Math" panose="02040503050406030204" pitchFamily="18" charset="0"/>
                              <a:ea typeface="Cambria Math" panose="02040503050406030204" pitchFamily="18" charset="0"/>
                            </a:rPr>
                          </m:ctrlPr>
                        </m:sSupPr>
                        <m:e>
                          <m:r>
                            <a:rPr lang="en-US" sz="3600" b="0" i="1" smtClean="0">
                              <a:latin typeface="Cambria Math" panose="02040503050406030204" pitchFamily="18" charset="0"/>
                              <a:ea typeface="Cambria Math" panose="02040503050406030204" pitchFamily="18" charset="0"/>
                            </a:rPr>
                            <m:t>𝑒</m:t>
                          </m:r>
                        </m:e>
                        <m:sup>
                          <m:f>
                            <m:fPr>
                              <m:ctrlPr>
                                <a:rPr lang="en-US" sz="3600" b="0" i="1" smtClean="0">
                                  <a:latin typeface="Cambria Math" panose="02040503050406030204" pitchFamily="18" charset="0"/>
                                  <a:ea typeface="Cambria Math" panose="02040503050406030204" pitchFamily="18" charset="0"/>
                                </a:rPr>
                              </m:ctrlPr>
                            </m:fPr>
                            <m:num>
                              <m:r>
                                <a:rPr lang="en-US" sz="3600" b="0" i="1" smtClean="0">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𝑥</m:t>
                              </m:r>
                              <m:r>
                                <a:rPr lang="en-US" sz="3600" b="0" i="1" smtClean="0">
                                  <a:latin typeface="Cambria Math" panose="02040503050406030204" pitchFamily="18" charset="0"/>
                                  <a:ea typeface="Cambria Math" panose="02040503050406030204" pitchFamily="18" charset="0"/>
                                </a:rPr>
                                <m:t>−</m:t>
                              </m:r>
                              <m:sSub>
                                <m:sSubPr>
                                  <m:ctrlPr>
                                    <a:rPr lang="en-US" sz="3600" b="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𝜇</m:t>
                                  </m:r>
                                </m:e>
                                <m:sub>
                                  <m:r>
                                    <a:rPr lang="en-US" sz="3600" b="0" i="1" smtClean="0">
                                      <a:latin typeface="Cambria Math" panose="02040503050406030204" pitchFamily="18" charset="0"/>
                                      <a:ea typeface="Cambria Math" panose="02040503050406030204" pitchFamily="18" charset="0"/>
                                    </a:rPr>
                                    <m:t>𝑛</m:t>
                                  </m:r>
                                </m:sub>
                              </m:sSub>
                              <m:sSup>
                                <m:sSupPr>
                                  <m:ctrlPr>
                                    <a:rPr lang="en-US" sz="3600" b="0" i="1" smtClean="0">
                                      <a:latin typeface="Cambria Math" panose="02040503050406030204" pitchFamily="18" charset="0"/>
                                      <a:ea typeface="Cambria Math" panose="02040503050406030204" pitchFamily="18" charset="0"/>
                                    </a:rPr>
                                  </m:ctrlPr>
                                </m:sSupPr>
                                <m:e>
                                  <m:r>
                                    <a:rPr lang="en-US" sz="3600" b="0" i="1" smtClean="0">
                                      <a:latin typeface="Cambria Math" panose="02040503050406030204" pitchFamily="18" charset="0"/>
                                      <a:ea typeface="Cambria Math" panose="02040503050406030204" pitchFamily="18" charset="0"/>
                                    </a:rPr>
                                    <m:t>)</m:t>
                                  </m:r>
                                </m:e>
                                <m:sup>
                                  <m:r>
                                    <a:rPr lang="en-US" sz="3600" b="0" i="1" smtClean="0">
                                      <a:latin typeface="Cambria Math" panose="02040503050406030204" pitchFamily="18" charset="0"/>
                                      <a:ea typeface="Cambria Math" panose="02040503050406030204" pitchFamily="18" charset="0"/>
                                    </a:rPr>
                                    <m:t>2</m:t>
                                  </m:r>
                                </m:sup>
                              </m:sSup>
                            </m:num>
                            <m:den>
                              <m:r>
                                <a:rPr lang="en-US" sz="3600" b="0" i="1" smtClean="0">
                                  <a:latin typeface="Cambria Math" panose="02040503050406030204" pitchFamily="18" charset="0"/>
                                  <a:ea typeface="Cambria Math" panose="02040503050406030204" pitchFamily="18" charset="0"/>
                                </a:rPr>
                                <m:t>2</m:t>
                              </m:r>
                              <m:sSubSup>
                                <m:sSubSupPr>
                                  <m:ctrlPr>
                                    <a:rPr lang="en-US" sz="3600" b="0" i="1" smtClean="0">
                                      <a:latin typeface="Cambria Math" panose="02040503050406030204" pitchFamily="18" charset="0"/>
                                      <a:ea typeface="Cambria Math" panose="02040503050406030204" pitchFamily="18" charset="0"/>
                                    </a:rPr>
                                  </m:ctrlPr>
                                </m:sSubSupPr>
                                <m:e>
                                  <m:r>
                                    <a:rPr lang="en-US" sz="3600" b="0" i="1" smtClean="0">
                                      <a:latin typeface="Cambria Math" panose="02040503050406030204" pitchFamily="18" charset="0"/>
                                      <a:ea typeface="Cambria Math" panose="02040503050406030204" pitchFamily="18" charset="0"/>
                                    </a:rPr>
                                    <m:t>𝜎</m:t>
                                  </m:r>
                                </m:e>
                                <m:sub>
                                  <m:r>
                                    <a:rPr lang="en-US" sz="3600" b="0" i="1" smtClean="0">
                                      <a:latin typeface="Cambria Math" panose="02040503050406030204" pitchFamily="18" charset="0"/>
                                      <a:ea typeface="Cambria Math" panose="02040503050406030204" pitchFamily="18" charset="0"/>
                                    </a:rPr>
                                    <m:t>𝑛</m:t>
                                  </m:r>
                                </m:sub>
                                <m:sup>
                                  <m:r>
                                    <a:rPr lang="en-US" sz="3600" b="0" i="1" smtClean="0">
                                      <a:latin typeface="Cambria Math" panose="02040503050406030204" pitchFamily="18" charset="0"/>
                                      <a:ea typeface="Cambria Math" panose="02040503050406030204" pitchFamily="18" charset="0"/>
                                    </a:rPr>
                                    <m:t>2</m:t>
                                  </m:r>
                                </m:sup>
                              </m:sSubSup>
                            </m:den>
                          </m:f>
                        </m:sup>
                      </m:sSup>
                    </m:oMath>
                  </m:oMathPara>
                </a14:m>
                <a:endParaRPr lang="en-US" sz="3600" dirty="0">
                  <a:latin typeface="Cambria Math" panose="02040503050406030204" pitchFamily="18" charset="0"/>
                  <a:ea typeface="Cambria Math" panose="02040503050406030204" pitchFamily="18" charset="0"/>
                </a:endParaRPr>
              </a:p>
            </p:txBody>
          </p:sp>
        </mc:Choice>
        <mc:Fallback>
          <p:sp>
            <p:nvSpPr>
              <p:cNvPr id="1041" name="TextBox 1040">
                <a:extLst>
                  <a:ext uri="{FF2B5EF4-FFF2-40B4-BE49-F238E27FC236}">
                    <a16:creationId xmlns:a16="http://schemas.microsoft.com/office/drawing/2014/main" id="{46F43314-B67B-4AF3-9ECC-B2EF1BBEC7D6}"/>
                  </a:ext>
                </a:extLst>
              </p:cNvPr>
              <p:cNvSpPr txBox="1">
                <a:spLocks noRot="1" noChangeAspect="1" noMove="1" noResize="1" noEditPoints="1" noAdjustHandles="1" noChangeArrowheads="1" noChangeShapeType="1" noTextEdit="1"/>
              </p:cNvSpPr>
              <p:nvPr/>
            </p:nvSpPr>
            <p:spPr>
              <a:xfrm>
                <a:off x="2278909" y="22879727"/>
                <a:ext cx="8333772" cy="1650067"/>
              </a:xfrm>
              <a:prstGeom prst="rect">
                <a:avLst/>
              </a:prstGeom>
              <a:blipFill>
                <a:blip r:embed="rId10"/>
                <a:stretch>
                  <a:fillRect/>
                </a:stretch>
              </a:blipFill>
              <a:ln w="19050">
                <a:solidFill>
                  <a:schemeClr val="accent3"/>
                </a:solidFill>
              </a:ln>
            </p:spPr>
            <p:txBody>
              <a:bodyPr/>
              <a:lstStyle/>
              <a:p>
                <a:r>
                  <a:rPr lang="en-US">
                    <a:noFill/>
                  </a:rPr>
                  <a:t> </a:t>
                </a:r>
              </a:p>
            </p:txBody>
          </p:sp>
        </mc:Fallback>
      </mc:AlternateContent>
      <p:sp>
        <p:nvSpPr>
          <p:cNvPr id="158" name="Rectangle 157">
            <a:extLst>
              <a:ext uri="{FF2B5EF4-FFF2-40B4-BE49-F238E27FC236}">
                <a16:creationId xmlns:a16="http://schemas.microsoft.com/office/drawing/2014/main" id="{CE44C2D1-02FB-460F-81C2-FB7EE4E247C9}"/>
              </a:ext>
            </a:extLst>
          </p:cNvPr>
          <p:cNvSpPr/>
          <p:nvPr/>
        </p:nvSpPr>
        <p:spPr>
          <a:xfrm>
            <a:off x="29650938" y="30259673"/>
            <a:ext cx="13578041" cy="212817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9" name="Text Placeholder 2">
            <a:extLst>
              <a:ext uri="{FF2B5EF4-FFF2-40B4-BE49-F238E27FC236}">
                <a16:creationId xmlns:a16="http://schemas.microsoft.com/office/drawing/2014/main" id="{A455A4C7-33AA-4AD5-AB1B-357E650D783A}"/>
              </a:ext>
            </a:extLst>
          </p:cNvPr>
          <p:cNvSpPr txBox="1">
            <a:spLocks/>
          </p:cNvSpPr>
          <p:nvPr/>
        </p:nvSpPr>
        <p:spPr>
          <a:xfrm>
            <a:off x="29644074" y="29141297"/>
            <a:ext cx="13627583" cy="1149449"/>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Resources</a:t>
            </a:r>
          </a:p>
        </p:txBody>
      </p:sp>
      <p:sp>
        <p:nvSpPr>
          <p:cNvPr id="160" name="TextBox 159">
            <a:extLst>
              <a:ext uri="{FF2B5EF4-FFF2-40B4-BE49-F238E27FC236}">
                <a16:creationId xmlns:a16="http://schemas.microsoft.com/office/drawing/2014/main" id="{9717F76C-AF9D-4784-B041-92B47D677F78}"/>
              </a:ext>
            </a:extLst>
          </p:cNvPr>
          <p:cNvSpPr txBox="1"/>
          <p:nvPr/>
        </p:nvSpPr>
        <p:spPr>
          <a:xfrm>
            <a:off x="29915574" y="30448855"/>
            <a:ext cx="13029984" cy="1938992"/>
          </a:xfrm>
          <a:prstGeom prst="rect">
            <a:avLst/>
          </a:prstGeom>
          <a:noFill/>
        </p:spPr>
        <p:txBody>
          <a:bodyPr wrap="square" rtlCol="0">
            <a:spAutoFit/>
          </a:bodyPr>
          <a:lstStyle/>
          <a:p>
            <a:pPr marL="342900" indent="-342900">
              <a:buFont typeface="+mj-lt"/>
              <a:buAutoNum type="arabicPeriod"/>
            </a:pPr>
            <a:r>
              <a:rPr lang="en-US" sz="1200" dirty="0" err="1">
                <a:latin typeface="Cambria" panose="02040503050406030204" pitchFamily="18" charset="0"/>
                <a:ea typeface="Cambria" panose="02040503050406030204" pitchFamily="18" charset="0"/>
              </a:rPr>
              <a:t>Agresti</a:t>
            </a:r>
            <a:r>
              <a:rPr lang="en-US" sz="1200" dirty="0">
                <a:latin typeface="Cambria" panose="02040503050406030204" pitchFamily="18" charset="0"/>
                <a:ea typeface="Cambria" panose="02040503050406030204" pitchFamily="18" charset="0"/>
              </a:rPr>
              <a:t> A. Other Mixture Models for Categorical Data. In: Balding DJ, Bloomfield P, </a:t>
            </a:r>
            <a:r>
              <a:rPr lang="en-US" sz="1200" dirty="0" err="1">
                <a:latin typeface="Cambria" panose="02040503050406030204" pitchFamily="18" charset="0"/>
                <a:ea typeface="Cambria" panose="02040503050406030204" pitchFamily="18" charset="0"/>
              </a:rPr>
              <a:t>Cressie</a:t>
            </a:r>
            <a:r>
              <a:rPr lang="en-US" sz="1200" dirty="0">
                <a:latin typeface="Cambria" panose="02040503050406030204" pitchFamily="18" charset="0"/>
                <a:ea typeface="Cambria" panose="02040503050406030204" pitchFamily="18" charset="0"/>
              </a:rPr>
              <a:t> NAC, Fisher NI, Johnstone IM, </a:t>
            </a:r>
            <a:r>
              <a:rPr lang="en-US" sz="1200" dirty="0" err="1">
                <a:latin typeface="Cambria" panose="02040503050406030204" pitchFamily="18" charset="0"/>
                <a:ea typeface="Cambria" panose="02040503050406030204" pitchFamily="18" charset="0"/>
              </a:rPr>
              <a:t>Kadane</a:t>
            </a:r>
            <a:r>
              <a:rPr lang="en-US" sz="1200" dirty="0">
                <a:latin typeface="Cambria" panose="02040503050406030204" pitchFamily="18" charset="0"/>
                <a:ea typeface="Cambria" panose="02040503050406030204" pitchFamily="18" charset="0"/>
              </a:rPr>
              <a:t> JB, et al., editors. Categorical Data Analysis. Hoboken, NJ: Wiley; 2002. p. 538-75.</a:t>
            </a:r>
          </a:p>
          <a:p>
            <a:pPr marL="342900" indent="-342900">
              <a:buFont typeface="+mj-lt"/>
              <a:buAutoNum type="arabicPeriod"/>
            </a:pPr>
            <a:r>
              <a:rPr lang="en-US" sz="1200" dirty="0">
                <a:latin typeface="Cambria" panose="02040503050406030204" pitchFamily="18" charset="0"/>
                <a:ea typeface="Cambria" panose="02040503050406030204" pitchFamily="18" charset="0"/>
              </a:rPr>
              <a:t>Carroll R, White AJ, Keil AP, Meeker JD, McElrath TF, Zhao S, and Ferguson KK. Latent classes for meaningful chemical mixtures analyses in epidemiology: An example using phthalate and phenol exposure biomarkers in pregnant women. 2019. [Submitted, under Revision]</a:t>
            </a:r>
          </a:p>
          <a:p>
            <a:pPr marL="342900" indent="-342900">
              <a:buFont typeface="+mj-lt"/>
              <a:buAutoNum type="arabicPeriod"/>
            </a:pPr>
            <a:r>
              <a:rPr lang="en-US" sz="1200" dirty="0">
                <a:latin typeface="Cambria" panose="02040503050406030204" pitchFamily="18" charset="0"/>
                <a:ea typeface="Cambria" panose="02040503050406030204" pitchFamily="18" charset="0"/>
              </a:rPr>
              <a:t>Ferguson KK, McElrath TF, Meeker JD. Environmental phthalate exposure and preterm birth. JAMA </a:t>
            </a:r>
            <a:r>
              <a:rPr lang="en-US" sz="1200" dirty="0" err="1">
                <a:latin typeface="Cambria" panose="02040503050406030204" pitchFamily="18" charset="0"/>
                <a:ea typeface="Cambria" panose="02040503050406030204" pitchFamily="18" charset="0"/>
              </a:rPr>
              <a:t>Pediatr</a:t>
            </a:r>
            <a:r>
              <a:rPr lang="en-US" sz="1200" dirty="0">
                <a:latin typeface="Cambria" panose="02040503050406030204" pitchFamily="18" charset="0"/>
                <a:ea typeface="Cambria" panose="02040503050406030204" pitchFamily="18" charset="0"/>
              </a:rPr>
              <a:t>. 2014;168(1):61-7.</a:t>
            </a:r>
          </a:p>
          <a:p>
            <a:pPr marL="342900" indent="-342900">
              <a:buFont typeface="+mj-lt"/>
              <a:buAutoNum type="arabicPeriod"/>
            </a:pPr>
            <a:r>
              <a:rPr lang="en-US" sz="1200" dirty="0">
                <a:latin typeface="Cambria" panose="02040503050406030204" pitchFamily="18" charset="0"/>
                <a:ea typeface="Cambria" panose="02040503050406030204" pitchFamily="18" charset="0"/>
              </a:rPr>
              <a:t>McElrath TF, Lim KH, Pare E, Rich-Edwards J, Pucci D, </a:t>
            </a:r>
            <a:r>
              <a:rPr lang="en-US" sz="1200" dirty="0" err="1">
                <a:latin typeface="Cambria" panose="02040503050406030204" pitchFamily="18" charset="0"/>
                <a:ea typeface="Cambria" panose="02040503050406030204" pitchFamily="18" charset="0"/>
              </a:rPr>
              <a:t>Troisi</a:t>
            </a:r>
            <a:r>
              <a:rPr lang="en-US" sz="1200" dirty="0">
                <a:latin typeface="Cambria" panose="02040503050406030204" pitchFamily="18" charset="0"/>
                <a:ea typeface="Cambria" panose="02040503050406030204" pitchFamily="18" charset="0"/>
              </a:rPr>
              <a:t> R, et al. Longitudinal evaluation of predictive value for preeclampsia of circulating angiogenic factors through pregnancy. Am J </a:t>
            </a:r>
            <a:r>
              <a:rPr lang="en-US" sz="1200" dirty="0" err="1">
                <a:latin typeface="Cambria" panose="02040503050406030204" pitchFamily="18" charset="0"/>
                <a:ea typeface="Cambria" panose="02040503050406030204" pitchFamily="18" charset="0"/>
              </a:rPr>
              <a:t>Obstet</a:t>
            </a:r>
            <a:r>
              <a:rPr lang="en-US" sz="1200" dirty="0">
                <a:latin typeface="Cambria" panose="02040503050406030204" pitchFamily="18" charset="0"/>
                <a:ea typeface="Cambria" panose="02040503050406030204" pitchFamily="18" charset="0"/>
              </a:rPr>
              <a:t> Gynecol. 2012;207(5):407 e1-7.</a:t>
            </a:r>
          </a:p>
          <a:p>
            <a:pPr marL="342900" indent="-342900">
              <a:buFont typeface="+mj-lt"/>
              <a:buAutoNum type="arabicPeriod"/>
            </a:pPr>
            <a:r>
              <a:rPr lang="en-US" sz="1200" dirty="0" err="1">
                <a:latin typeface="Cambria" panose="02040503050406030204" pitchFamily="18" charset="0"/>
                <a:ea typeface="Cambria" panose="02040503050406030204" pitchFamily="18" charset="0"/>
              </a:rPr>
              <a:t>Oberski</a:t>
            </a:r>
            <a:r>
              <a:rPr lang="en-US" sz="1200" dirty="0">
                <a:latin typeface="Cambria" panose="02040503050406030204" pitchFamily="18" charset="0"/>
                <a:ea typeface="Cambria" panose="02040503050406030204" pitchFamily="18" charset="0"/>
              </a:rPr>
              <a:t>, D. (2016). Mixture Models: Latent Profile and Latent Class Analysis. Human–Computer Interaction Series Modern Statistical Methods for HCI,275-287.</a:t>
            </a:r>
          </a:p>
          <a:p>
            <a:pPr marL="342900" indent="-342900">
              <a:buFont typeface="+mj-lt"/>
              <a:buAutoNum type="arabicPeriod"/>
            </a:pPr>
            <a:r>
              <a:rPr lang="en-US" sz="1200" dirty="0">
                <a:latin typeface="Cambria" panose="02040503050406030204" pitchFamily="18" charset="0"/>
                <a:ea typeface="Cambria" panose="02040503050406030204" pitchFamily="18" charset="0"/>
              </a:rPr>
              <a:t>Rosenberg, J. M., </a:t>
            </a:r>
            <a:r>
              <a:rPr lang="en-US" sz="1200" dirty="0" err="1">
                <a:latin typeface="Cambria" panose="02040503050406030204" pitchFamily="18" charset="0"/>
                <a:ea typeface="Cambria" panose="02040503050406030204" pitchFamily="18" charset="0"/>
              </a:rPr>
              <a:t>Beymer</a:t>
            </a:r>
            <a:r>
              <a:rPr lang="en-US" sz="1200" dirty="0">
                <a:latin typeface="Cambria" panose="02040503050406030204" pitchFamily="18" charset="0"/>
                <a:ea typeface="Cambria" panose="02040503050406030204" pitchFamily="18" charset="0"/>
              </a:rPr>
              <a:t>, P. N., Anderson, D. J., &amp; Schmidt, J. A. (2018). </a:t>
            </a:r>
            <a:r>
              <a:rPr lang="en-US" sz="1200" dirty="0" err="1">
                <a:latin typeface="Cambria" panose="02040503050406030204" pitchFamily="18" charset="0"/>
                <a:ea typeface="Cambria" panose="02040503050406030204" pitchFamily="18" charset="0"/>
              </a:rPr>
              <a:t>TidyLPA</a:t>
            </a:r>
            <a:r>
              <a:rPr lang="en-US" sz="1200" dirty="0">
                <a:latin typeface="Cambria" panose="02040503050406030204" pitchFamily="18" charset="0"/>
                <a:ea typeface="Cambria" panose="02040503050406030204" pitchFamily="18" charset="0"/>
              </a:rPr>
              <a:t>: An R Package to Easily Carry Out Latent Profile Analysis (LPA) Using Open-Source or Commercial Software. </a:t>
            </a:r>
            <a:r>
              <a:rPr lang="en-US" sz="1200" i="1" dirty="0">
                <a:latin typeface="Cambria" panose="02040503050406030204" pitchFamily="18" charset="0"/>
                <a:ea typeface="Cambria" panose="02040503050406030204" pitchFamily="18" charset="0"/>
              </a:rPr>
              <a:t>Journal of Open Source Software,3</a:t>
            </a:r>
            <a:r>
              <a:rPr lang="en-US" sz="1200" dirty="0">
                <a:latin typeface="Cambria" panose="02040503050406030204" pitchFamily="18" charset="0"/>
                <a:ea typeface="Cambria" panose="02040503050406030204" pitchFamily="18" charset="0"/>
              </a:rPr>
              <a:t>(30), 978.</a:t>
            </a:r>
          </a:p>
        </p:txBody>
      </p:sp>
      <p:sp>
        <p:nvSpPr>
          <p:cNvPr id="161" name="Rectangle 160">
            <a:extLst>
              <a:ext uri="{FF2B5EF4-FFF2-40B4-BE49-F238E27FC236}">
                <a16:creationId xmlns:a16="http://schemas.microsoft.com/office/drawing/2014/main" id="{C45BA875-BD34-4EF7-A03B-B8259033ECBE}"/>
              </a:ext>
            </a:extLst>
          </p:cNvPr>
          <p:cNvSpPr/>
          <p:nvPr/>
        </p:nvSpPr>
        <p:spPr>
          <a:xfrm>
            <a:off x="692897" y="29462699"/>
            <a:ext cx="11697100" cy="29251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2" name="Text Placeholder 2">
            <a:extLst>
              <a:ext uri="{FF2B5EF4-FFF2-40B4-BE49-F238E27FC236}">
                <a16:creationId xmlns:a16="http://schemas.microsoft.com/office/drawing/2014/main" id="{4EFB1675-AD1F-4682-ABE6-1D7DE7B5B826}"/>
              </a:ext>
            </a:extLst>
          </p:cNvPr>
          <p:cNvSpPr txBox="1">
            <a:spLocks/>
          </p:cNvSpPr>
          <p:nvPr/>
        </p:nvSpPr>
        <p:spPr>
          <a:xfrm>
            <a:off x="692897" y="28866087"/>
            <a:ext cx="11697100" cy="1229290"/>
          </a:xfrm>
          <a:prstGeom prst="round1Rect">
            <a:avLst>
              <a:gd name="adj" fmla="val 16667"/>
            </a:avLst>
          </a:prstGeom>
          <a:solidFill>
            <a:schemeClr val="accent2"/>
          </a:solidFill>
          <a:ln>
            <a:noFill/>
          </a:ln>
        </p:spPr>
        <p:txBody>
          <a:bodyPr spcFirstLastPara="1" wrap="square" lIns="365750"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1pPr>
            <a:lvl2pPr marL="914400" marR="0" lvl="1"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2pPr>
            <a:lvl3pPr marL="1371600" marR="0" lvl="2"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3pPr>
            <a:lvl4pPr marL="1828800" marR="0" lvl="3"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4pPr>
            <a:lvl5pPr marL="2286000" marR="0" lvl="4"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5pPr>
            <a:lvl6pPr marL="2743200" marR="0" lvl="5"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6pPr>
            <a:lvl7pPr marL="3200400" marR="0" lvl="6"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7pPr>
            <a:lvl8pPr marL="3657600" marR="0" lvl="7"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8pPr>
            <a:lvl9pPr marL="4114800" marR="0" lvl="8" indent="-228600" algn="l" rtl="0">
              <a:lnSpc>
                <a:spcPct val="100000"/>
              </a:lnSpc>
              <a:spcBef>
                <a:spcPts val="0"/>
              </a:spcBef>
              <a:spcAft>
                <a:spcPts val="0"/>
              </a:spcAft>
              <a:buClr>
                <a:schemeClr val="accent2"/>
              </a:buClr>
              <a:buSzPts val="6000"/>
              <a:buFont typeface="Arial"/>
              <a:buNone/>
              <a:defRPr sz="6000" b="0" i="0" u="none" strike="noStrike" cap="none">
                <a:solidFill>
                  <a:schemeClr val="lt1"/>
                </a:solidFill>
                <a:latin typeface="Cambria"/>
                <a:ea typeface="Cambria"/>
                <a:cs typeface="Cambria"/>
                <a:sym typeface="Cambria"/>
              </a:defRPr>
            </a:lvl9pPr>
          </a:lstStyle>
          <a:p>
            <a:r>
              <a:rPr lang="en-US" dirty="0"/>
              <a:t>Acknowledgements</a:t>
            </a:r>
          </a:p>
        </p:txBody>
      </p:sp>
      <p:sp>
        <p:nvSpPr>
          <p:cNvPr id="163" name="TextBox 162">
            <a:extLst>
              <a:ext uri="{FF2B5EF4-FFF2-40B4-BE49-F238E27FC236}">
                <a16:creationId xmlns:a16="http://schemas.microsoft.com/office/drawing/2014/main" id="{896BFC41-522C-42A6-B705-AEFA57596B50}"/>
              </a:ext>
            </a:extLst>
          </p:cNvPr>
          <p:cNvSpPr txBox="1"/>
          <p:nvPr/>
        </p:nvSpPr>
        <p:spPr>
          <a:xfrm>
            <a:off x="1027723" y="30348827"/>
            <a:ext cx="11176573" cy="2039020"/>
          </a:xfrm>
          <a:prstGeom prst="rect">
            <a:avLst/>
          </a:prstGeom>
          <a:noFill/>
        </p:spPr>
        <p:txBody>
          <a:bodyPr wrap="square" rtlCol="0">
            <a:spAutoFit/>
          </a:bodyPr>
          <a:lstStyle/>
          <a:p>
            <a:r>
              <a:rPr lang="en-US" sz="1800" dirty="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Special thanks to Dr. Carroll, Dr. Chen, and Dr. Wang from the UNCW math and statistics department as well as Summerlin Thompson for there guidance in the research experience. Additional thanks to Dr. McElrath and Dr. Ferguson for use of the LIFECODES data and to the NSF for funding this research with grant DMS-1659288</a:t>
            </a:r>
            <a:r>
              <a:rPr lang="en-US" sz="3050" dirty="0">
                <a:latin typeface="Cambria" panose="02040503050406030204" pitchFamily="18" charset="0"/>
                <a:ea typeface="Cambria" panose="02040503050406030204" pitchFamily="18" charset="0"/>
              </a:rPr>
              <a:t>.</a:t>
            </a:r>
          </a:p>
        </p:txBody>
      </p:sp>
      <p:sp>
        <p:nvSpPr>
          <p:cNvPr id="166" name="TextBox 165">
            <a:extLst>
              <a:ext uri="{FF2B5EF4-FFF2-40B4-BE49-F238E27FC236}">
                <a16:creationId xmlns:a16="http://schemas.microsoft.com/office/drawing/2014/main" id="{F5EE7BE9-4B70-4382-A8A9-995AAD764950}"/>
              </a:ext>
            </a:extLst>
          </p:cNvPr>
          <p:cNvSpPr txBox="1"/>
          <p:nvPr/>
        </p:nvSpPr>
        <p:spPr>
          <a:xfrm>
            <a:off x="13189652" y="16100754"/>
            <a:ext cx="15222277" cy="2154436"/>
          </a:xfrm>
          <a:prstGeom prst="rect">
            <a:avLst/>
          </a:prstGeom>
          <a:noFill/>
        </p:spPr>
        <p:txBody>
          <a:bodyPr wrap="square" rtlCol="0">
            <a:spAutoFit/>
          </a:bodyPr>
          <a:lstStyle/>
          <a:p>
            <a:r>
              <a:rPr lang="en-US" sz="3500" dirty="0">
                <a:latin typeface="Cambria" panose="02040503050406030204" pitchFamily="18" charset="0"/>
                <a:ea typeface="Cambria" panose="02040503050406030204" pitchFamily="18" charset="0"/>
              </a:rPr>
              <a:t>	</a:t>
            </a:r>
            <a:r>
              <a:rPr lang="en-US" sz="3300" dirty="0">
                <a:latin typeface="Cambria" panose="02040503050406030204" pitchFamily="18" charset="0"/>
                <a:ea typeface="Cambria" panose="02040503050406030204" pitchFamily="18" charset="0"/>
              </a:rPr>
              <a:t>	</a:t>
            </a:r>
          </a:p>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Low exposure and high paraben exposure individuals are more common than the other clusters within the control cases. </a:t>
            </a:r>
          </a:p>
          <a:p>
            <a:r>
              <a:rPr lang="en-US" sz="3300" dirty="0">
                <a:latin typeface="Cambria" panose="02040503050406030204" pitchFamily="18" charset="0"/>
                <a:ea typeface="Cambria" panose="02040503050406030204" pitchFamily="18" charset="0"/>
              </a:rPr>
              <a:t>		</a:t>
            </a:r>
          </a:p>
        </p:txBody>
      </p:sp>
      <p:sp>
        <p:nvSpPr>
          <p:cNvPr id="167" name="TextBox 166">
            <a:extLst>
              <a:ext uri="{FF2B5EF4-FFF2-40B4-BE49-F238E27FC236}">
                <a16:creationId xmlns:a16="http://schemas.microsoft.com/office/drawing/2014/main" id="{BAB286D9-2BE1-4D80-935C-0F40CF81F7B6}"/>
              </a:ext>
            </a:extLst>
          </p:cNvPr>
          <p:cNvSpPr txBox="1"/>
          <p:nvPr/>
        </p:nvSpPr>
        <p:spPr>
          <a:xfrm>
            <a:off x="13189652" y="30169834"/>
            <a:ext cx="15368876" cy="2123658"/>
          </a:xfrm>
          <a:prstGeom prst="rect">
            <a:avLst/>
          </a:prstGeom>
          <a:noFill/>
        </p:spPr>
        <p:txBody>
          <a:bodyPr wrap="square" rtlCol="0">
            <a:spAutoFit/>
          </a:bodyPr>
          <a:lstStyle/>
          <a:p>
            <a:pPr marL="457200" indent="-457200">
              <a:buFont typeface="Arial" panose="020B0604020202020204" pitchFamily="34" charset="0"/>
              <a:buChar char="•"/>
            </a:pPr>
            <a:r>
              <a:rPr lang="en-US" sz="3300" dirty="0">
                <a:latin typeface="Cambria" panose="02040503050406030204" pitchFamily="18" charset="0"/>
                <a:ea typeface="Cambria" panose="02040503050406030204" pitchFamily="18" charset="0"/>
              </a:rPr>
              <a:t>Black individuals and individuals with a high school education or less are likely to be in the high exposure class. White individuals and those with at least a bachelor's degree were more likely to be in a low exposure. </a:t>
            </a:r>
          </a:p>
          <a:p>
            <a:r>
              <a:rPr lang="en-US" sz="3300" dirty="0">
                <a:latin typeface="Cambria" panose="02040503050406030204" pitchFamily="18" charset="0"/>
                <a:ea typeface="Cambria" panose="02040503050406030204" pitchFamily="18" charset="0"/>
              </a:rPr>
              <a:t>		</a:t>
            </a:r>
          </a:p>
        </p:txBody>
      </p:sp>
      <mc:AlternateContent xmlns:mc="http://schemas.openxmlformats.org/markup-compatibility/2006">
        <mc:Choice xmlns:a14="http://schemas.microsoft.com/office/drawing/2010/main" Requires="a14">
          <p:sp>
            <p:nvSpPr>
              <p:cNvPr id="1042" name="TextBox 1041">
                <a:extLst>
                  <a:ext uri="{FF2B5EF4-FFF2-40B4-BE49-F238E27FC236}">
                    <a16:creationId xmlns:a16="http://schemas.microsoft.com/office/drawing/2014/main" id="{E390B49D-60B6-4363-8C29-33B36633B70E}"/>
                  </a:ext>
                </a:extLst>
              </p:cNvPr>
              <p:cNvSpPr txBox="1"/>
              <p:nvPr/>
            </p:nvSpPr>
            <p:spPr>
              <a:xfrm>
                <a:off x="1120138" y="21468345"/>
                <a:ext cx="10321002" cy="1148904"/>
              </a:xfrm>
              <a:prstGeom prst="rect">
                <a:avLst/>
              </a:prstGeom>
              <a:noFill/>
            </p:spPr>
            <p:txBody>
              <a:bodyPr wrap="square" rtlCol="0">
                <a:spAutoFit/>
              </a:bodyPr>
              <a:lstStyle/>
              <a:p>
                <a:pPr marL="457200" indent="-457200">
                  <a:buFont typeface="Arial" panose="020B0604020202020204" pitchFamily="34" charset="0"/>
                  <a:buChar char="•"/>
                </a:pPr>
                <a14:m>
                  <m:oMath xmlns:m="http://schemas.openxmlformats.org/officeDocument/2006/math">
                    <m:sSub>
                      <m:sSubPr>
                        <m:ctrlPr>
                          <a:rPr lang="en-US" sz="3300" i="1" smtClean="0">
                            <a:latin typeface="Cambria Math" panose="02040503050406030204" pitchFamily="18" charset="0"/>
                            <a:ea typeface="Cambria" panose="02040503050406030204" pitchFamily="18" charset="0"/>
                          </a:rPr>
                        </m:ctrlPr>
                      </m:sSubPr>
                      <m:e>
                        <m:r>
                          <a:rPr lang="en-US" sz="3300" b="0" i="1" smtClean="0">
                            <a:latin typeface="Cambria Math" panose="02040503050406030204" pitchFamily="18" charset="0"/>
                            <a:ea typeface="Cambria" panose="02040503050406030204" pitchFamily="18" charset="0"/>
                          </a:rPr>
                          <m:t>𝑥</m:t>
                        </m:r>
                      </m:e>
                      <m:sub>
                        <m:r>
                          <a:rPr lang="en-US" sz="3300" b="0" i="1" smtClean="0">
                            <a:latin typeface="Cambria Math" panose="02040503050406030204" pitchFamily="18" charset="0"/>
                            <a:ea typeface="Cambria" panose="02040503050406030204" pitchFamily="18" charset="0"/>
                          </a:rPr>
                          <m:t>𝑗</m:t>
                        </m:r>
                      </m:sub>
                    </m:sSub>
                    <m:r>
                      <a:rPr lang="en-US" sz="3300" b="0" i="1"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represents</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individual</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measurements</m:t>
                    </m:r>
                    <m:r>
                      <a:rPr lang="en-US" sz="3300" b="0" i="0" smtClean="0">
                        <a:latin typeface="Cambria Math" panose="02040503050406030204" pitchFamily="18" charset="0"/>
                        <a:ea typeface="Cambria" panose="02040503050406030204" pitchFamily="18" charset="0"/>
                      </a:rPr>
                      <m:t> </m:t>
                    </m:r>
                  </m:oMath>
                </a14:m>
                <a:endParaRPr lang="en-US" sz="3300" b="0" i="0" dirty="0">
                  <a:latin typeface="Cambria Math" panose="02040503050406030204" pitchFamily="18" charset="0"/>
                  <a:ea typeface="Cambria" panose="02040503050406030204" pitchFamily="18" charset="0"/>
                </a:endParaRPr>
              </a:p>
              <a:p>
                <a:pPr marL="457200" indent="-457200">
                  <a:buFont typeface="Arial" panose="020B0604020202020204" pitchFamily="34" charset="0"/>
                  <a:buChar char="•"/>
                </a:pPr>
                <a14:m>
                  <m:oMath xmlns:m="http://schemas.openxmlformats.org/officeDocument/2006/math">
                    <m:r>
                      <m:rPr>
                        <m:sty m:val="p"/>
                      </m:rPr>
                      <a:rPr lang="en-US" sz="3300" b="0" i="0" smtClean="0">
                        <a:latin typeface="Cambria Math" panose="02040503050406030204" pitchFamily="18" charset="0"/>
                        <a:ea typeface="Cambria" panose="02040503050406030204" pitchFamily="18" charset="0"/>
                      </a:rPr>
                      <m:t>n</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is</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the</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observation</m:t>
                    </m:r>
                    <m:r>
                      <a:rPr lang="en-US" sz="3300" b="0" i="0" smtClean="0">
                        <a:latin typeface="Cambria Math" panose="02040503050406030204" pitchFamily="18" charset="0"/>
                        <a:ea typeface="Cambria" panose="02040503050406030204" pitchFamily="18" charset="0"/>
                      </a:rPr>
                      <m:t> </m:t>
                    </m:r>
                    <m:r>
                      <m:rPr>
                        <m:sty m:val="p"/>
                      </m:rPr>
                      <a:rPr lang="en-US" sz="3300" b="0" i="0" smtClean="0">
                        <a:latin typeface="Cambria Math" panose="02040503050406030204" pitchFamily="18" charset="0"/>
                        <a:ea typeface="Cambria" panose="02040503050406030204" pitchFamily="18" charset="0"/>
                      </a:rPr>
                      <m:t>number</m:t>
                    </m:r>
                  </m:oMath>
                </a14:m>
                <a:endParaRPr lang="en-US" sz="3300" dirty="0">
                  <a:latin typeface="Cambria" panose="02040503050406030204" pitchFamily="18" charset="0"/>
                  <a:ea typeface="Cambria" panose="02040503050406030204" pitchFamily="18" charset="0"/>
                </a:endParaRPr>
              </a:p>
            </p:txBody>
          </p:sp>
        </mc:Choice>
        <mc:Fallback>
          <p:sp>
            <p:nvSpPr>
              <p:cNvPr id="1042" name="TextBox 1041">
                <a:extLst>
                  <a:ext uri="{FF2B5EF4-FFF2-40B4-BE49-F238E27FC236}">
                    <a16:creationId xmlns:a16="http://schemas.microsoft.com/office/drawing/2014/main" id="{E390B49D-60B6-4363-8C29-33B36633B70E}"/>
                  </a:ext>
                </a:extLst>
              </p:cNvPr>
              <p:cNvSpPr txBox="1">
                <a:spLocks noRot="1" noChangeAspect="1" noMove="1" noResize="1" noEditPoints="1" noAdjustHandles="1" noChangeArrowheads="1" noChangeShapeType="1" noTextEdit="1"/>
              </p:cNvSpPr>
              <p:nvPr/>
            </p:nvSpPr>
            <p:spPr>
              <a:xfrm>
                <a:off x="1120138" y="21468345"/>
                <a:ext cx="10321002" cy="1148904"/>
              </a:xfrm>
              <a:prstGeom prst="rect">
                <a:avLst/>
              </a:prstGeom>
              <a:blipFill>
                <a:blip r:embed="rId11"/>
                <a:stretch>
                  <a:fillRect/>
                </a:stretch>
              </a:blipFill>
            </p:spPr>
            <p:txBody>
              <a:bodyPr/>
              <a:lstStyle/>
              <a:p>
                <a:r>
                  <a:rPr lang="en-US">
                    <a:noFill/>
                  </a:rPr>
                  <a:t> </a:t>
                </a:r>
              </a:p>
            </p:txBody>
          </p:sp>
        </mc:Fallback>
      </mc:AlternateContent>
    </p:spTree>
  </p:cSld>
  <p:clrMapOvr>
    <a:masterClrMapping/>
  </p:clrMapOvr>
</p:sld>
</file>

<file path=ppt/theme/theme1.xml><?xml version="1.0" encoding="utf-8"?>
<a:theme xmlns:a="http://schemas.openxmlformats.org/drawingml/2006/main" name="Medical Poster">
  <a:themeElements>
    <a:clrScheme name="Custom 1">
      <a:dk1>
        <a:sysClr val="windowText" lastClr="000000"/>
      </a:dk1>
      <a:lt1>
        <a:sysClr val="window" lastClr="FFFFFF"/>
      </a:lt1>
      <a:dk2>
        <a:srgbClr val="373545"/>
      </a:dk2>
      <a:lt2>
        <a:srgbClr val="CEDBE6"/>
      </a:lt2>
      <a:accent1>
        <a:srgbClr val="3494BA"/>
      </a:accent1>
      <a:accent2>
        <a:srgbClr val="58B6C0"/>
      </a:accent2>
      <a:accent3>
        <a:srgbClr val="75BDA7"/>
      </a:accent3>
      <a:accent4>
        <a:srgbClr val="3494BA"/>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4452</TotalTime>
  <Words>959</Words>
  <Application>Microsoft Office PowerPoint</Application>
  <PresentationFormat>Custom</PresentationFormat>
  <Paragraphs>188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Cambria Math</vt:lpstr>
      <vt:lpstr>Medical Poster</vt:lpstr>
      <vt:lpstr>Latent Profile Analysis of Phthalate and Paraben Exposure in Pregnant Women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Algorithm for Adjusted Kernel Linear Discriminant Analysis</dc:title>
  <dc:creator>Naina</dc:creator>
  <cp:lastModifiedBy>Naina</cp:lastModifiedBy>
  <cp:revision>69</cp:revision>
  <dcterms:modified xsi:type="dcterms:W3CDTF">2019-07-22T15:53:26Z</dcterms:modified>
</cp:coreProperties>
</file>