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oby, Charlotte" initials="LC" lastIdx="1" clrIdx="0">
    <p:extLst>
      <p:ext uri="{19B8F6BF-5375-455C-9EA6-DF929625EA0E}">
        <p15:presenceInfo xmlns:p15="http://schemas.microsoft.com/office/powerpoint/2012/main" userId="S::clooby@rti.org::bf3d6bd8-f166-46a1-964c-bf7b72577b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D9EB"/>
    <a:srgbClr val="E2C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7" autoAdjust="0"/>
    <p:restoredTop sz="94660"/>
  </p:normalViewPr>
  <p:slideViewPr>
    <p:cSldViewPr snapToGrid="0">
      <p:cViewPr varScale="1">
        <p:scale>
          <a:sx n="127" d="100"/>
          <a:sy n="127" d="100"/>
        </p:scale>
        <p:origin x="37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A02E5-EF50-476F-83D2-EF974B0969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4AAE19-27DD-4FA0-9079-5A53ADBA64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683ED4-044F-42BF-91D6-246362CED5DF}"/>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37528836-8026-45A4-8258-CCB7811B8E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82FA2-0AC8-440C-9885-961629BCE098}"/>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42471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A260-363F-4411-8FCB-261DD52E60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095116-BDF4-4F7D-9556-94A118F9B3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DA521A-2BF7-4C8E-9540-8EA245BDD0C4}"/>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2019E2B2-6C15-415F-93B2-B77C6F8C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A076ED-FD2F-43D5-9FEC-5A8F0C512B23}"/>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2414518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20E39-A797-4E08-8FA0-0227706CF2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3856E8-D9B2-4673-B3F0-BC84E3B271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FB8941-05C8-4083-A1BC-29C7FDEE3CF6}"/>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E41768CC-6FE8-4B4F-BF8B-36AD7BEBD8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D995E1-09A5-4328-B2FF-AED9457337F5}"/>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638782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5720-62B6-4EF4-A7FF-E5F9D4A769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D22AD4-EBD8-44FE-B0D3-D5C6BE2FBE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4725F-2B56-4DE3-B02F-108FA7F2F1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848432-4900-4CD6-BEDF-CFE714C7A229}"/>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6" name="Footer Placeholder 5">
            <a:extLst>
              <a:ext uri="{FF2B5EF4-FFF2-40B4-BE49-F238E27FC236}">
                <a16:creationId xmlns:a16="http://schemas.microsoft.com/office/drawing/2014/main" id="{216579E9-5960-4C34-81A7-ED692FF96B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BE6A6-BD1F-4C5A-AB69-5DECA8089B1A}"/>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85346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80CE-F179-4B8E-B8ED-8F90FEAB46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256C4B-C20D-4FA3-AD4B-16361A31D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247214-4239-4D1F-9F8E-022C5DB228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734F33-B5BC-416B-A057-1CEA63F17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1D38A3-24E1-4DF5-9CFC-1953E8C64E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F56A84-4A32-49A5-AAAD-4344107317D6}"/>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8" name="Footer Placeholder 7">
            <a:extLst>
              <a:ext uri="{FF2B5EF4-FFF2-40B4-BE49-F238E27FC236}">
                <a16:creationId xmlns:a16="http://schemas.microsoft.com/office/drawing/2014/main" id="{9CF71891-E04D-4400-8F81-243F010C5E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7E91BE-C3C8-4173-846A-674DA015C157}"/>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1074605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2C26-DFC8-402B-A764-E8A72A8B37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2FE9E7-854F-483A-AC2E-2BEFD3D1F15C}"/>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4" name="Footer Placeholder 3">
            <a:extLst>
              <a:ext uri="{FF2B5EF4-FFF2-40B4-BE49-F238E27FC236}">
                <a16:creationId xmlns:a16="http://schemas.microsoft.com/office/drawing/2014/main" id="{A779DD77-7A60-460D-9F61-CCDAE33486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046129-735F-4708-AA65-AB7C1C0AA8EF}"/>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3717453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01C1E2-E891-4CBD-8972-49BA097FF206}"/>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3" name="Footer Placeholder 2">
            <a:extLst>
              <a:ext uri="{FF2B5EF4-FFF2-40B4-BE49-F238E27FC236}">
                <a16:creationId xmlns:a16="http://schemas.microsoft.com/office/drawing/2014/main" id="{A32E7422-9265-4B8A-A987-1E0FBEB679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F90AC6-DAD9-4343-BDF3-9BD866932E0E}"/>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2363092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24E4-8F5B-4D13-9D95-D45189CFCB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F3196E-0F14-4DF7-8E63-9B29D6475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03FCF7-28D9-49E0-8705-5D78AC404E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16B9CB-B78E-4FE0-A215-9DFBC2CF9A77}"/>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6" name="Footer Placeholder 5">
            <a:extLst>
              <a:ext uri="{FF2B5EF4-FFF2-40B4-BE49-F238E27FC236}">
                <a16:creationId xmlns:a16="http://schemas.microsoft.com/office/drawing/2014/main" id="{501A989C-A16E-4D55-834D-C72A16FEA6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6E2409-DE00-4E6D-BED4-C922751D25BE}"/>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21988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1E1F-4C47-44DB-B8FD-433CFD543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6F3C1D-4D04-4DA9-94EB-F18C67EB80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9D3B1F-72FD-42AA-8372-5DC05EAA0C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6BB3E2-7985-4AC4-967B-A9186A086CE1}"/>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6" name="Footer Placeholder 5">
            <a:extLst>
              <a:ext uri="{FF2B5EF4-FFF2-40B4-BE49-F238E27FC236}">
                <a16:creationId xmlns:a16="http://schemas.microsoft.com/office/drawing/2014/main" id="{EB093686-B646-4AB8-91A4-C4C6038147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F4129A-DF74-485C-BDF8-2A57B2E85276}"/>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1005166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7AD8-B8DA-41B7-86F6-5D18DA60C1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E13C7D-66FE-4E63-B32E-26954F304D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D8BC9B-8B5B-4F01-BDCF-93BE93F7AB06}"/>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01A6BFB7-586C-4C9E-B26E-E4FD8F28B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48BB4-C407-42E7-939F-5ED9CEC8D661}"/>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2471896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29997C-2BD9-499F-A858-FC72010343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772FF5-4040-4A87-A053-17CA521EFC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D2756-BC03-43E7-9321-4CCB1A23E2E5}"/>
              </a:ext>
            </a:extLst>
          </p:cNvPr>
          <p:cNvSpPr>
            <a:spLocks noGrp="1"/>
          </p:cNvSpPr>
          <p:nvPr>
            <p:ph type="dt" sz="half" idx="10"/>
          </p:nvPr>
        </p:nvSpPr>
        <p:spPr/>
        <p:txBody>
          <a:body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381B66D5-D22E-4EF3-8802-214D7CDD7F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2AEF-14A6-4123-9C35-4A43E8236078}"/>
              </a:ext>
            </a:extLst>
          </p:cNvPr>
          <p:cNvSpPr>
            <a:spLocks noGrp="1"/>
          </p:cNvSpPr>
          <p:nvPr>
            <p:ph type="sldNum" sz="quarter" idx="12"/>
          </p:nvPr>
        </p:nvSpPr>
        <p:spPr/>
        <p:txBody>
          <a:bodyPr/>
          <a:lstStyle/>
          <a:p>
            <a:fld id="{AD70858E-07C7-4425-B2EA-15E6621A6B6B}" type="slidenum">
              <a:rPr lang="en-US" smtClean="0"/>
              <a:t>‹#›</a:t>
            </a:fld>
            <a:endParaRPr lang="en-US"/>
          </a:p>
        </p:txBody>
      </p:sp>
    </p:spTree>
    <p:extLst>
      <p:ext uri="{BB962C8B-B14F-4D97-AF65-F5344CB8AC3E}">
        <p14:creationId xmlns:p14="http://schemas.microsoft.com/office/powerpoint/2010/main" val="852120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65C7D3-7FF8-4E3E-8E33-63D3058D6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6D4990-F1A7-436B-B039-F4A15720F7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F95F03-C8E9-4B8E-9124-36EBD01E65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675C0D-00F5-4B9F-902A-1D8EB1C7EDE0}" type="datetimeFigureOut">
              <a:rPr lang="en-US" smtClean="0"/>
              <a:t>9/10/2020</a:t>
            </a:fld>
            <a:endParaRPr lang="en-US"/>
          </a:p>
        </p:txBody>
      </p:sp>
      <p:sp>
        <p:nvSpPr>
          <p:cNvPr id="5" name="Footer Placeholder 4">
            <a:extLst>
              <a:ext uri="{FF2B5EF4-FFF2-40B4-BE49-F238E27FC236}">
                <a16:creationId xmlns:a16="http://schemas.microsoft.com/office/drawing/2014/main" id="{7FDF90F5-13D1-42D4-BF80-F42541EDA8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EB0200-EAE4-4F7C-9719-6C329C14A3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0858E-07C7-4425-B2EA-15E6621A6B6B}" type="slidenum">
              <a:rPr lang="en-US" smtClean="0"/>
              <a:t>‹#›</a:t>
            </a:fld>
            <a:endParaRPr lang="en-US"/>
          </a:p>
        </p:txBody>
      </p:sp>
    </p:spTree>
    <p:extLst>
      <p:ext uri="{BB962C8B-B14F-4D97-AF65-F5344CB8AC3E}">
        <p14:creationId xmlns:p14="http://schemas.microsoft.com/office/powerpoint/2010/main" val="1669161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27E82840-FDE0-470E-8BC5-746CA391123A}"/>
              </a:ext>
            </a:extLst>
          </p:cNvPr>
          <p:cNvSpPr/>
          <p:nvPr/>
        </p:nvSpPr>
        <p:spPr>
          <a:xfrm>
            <a:off x="92659" y="55016"/>
            <a:ext cx="11923303" cy="90038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8683">
              <a:defRPr/>
            </a:pPr>
            <a:endParaRPr lang="en-US" sz="657"/>
          </a:p>
        </p:txBody>
      </p:sp>
      <p:sp>
        <p:nvSpPr>
          <p:cNvPr id="4099" name="TextBox 13">
            <a:extLst>
              <a:ext uri="{FF2B5EF4-FFF2-40B4-BE49-F238E27FC236}">
                <a16:creationId xmlns:a16="http://schemas.microsoft.com/office/drawing/2014/main" id="{78B6037B-2F06-4E40-8DF2-EAF47B9CB5D9}"/>
              </a:ext>
            </a:extLst>
          </p:cNvPr>
          <p:cNvSpPr txBox="1">
            <a:spLocks noChangeArrowheads="1"/>
          </p:cNvSpPr>
          <p:nvPr/>
        </p:nvSpPr>
        <p:spPr bwMode="auto">
          <a:xfrm>
            <a:off x="356694" y="38225"/>
            <a:ext cx="11492508" cy="95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407" dirty="0" err="1">
                <a:solidFill>
                  <a:srgbClr val="0070C0"/>
                </a:solidFill>
              </a:rPr>
              <a:t>SynthTools</a:t>
            </a:r>
            <a:r>
              <a:rPr lang="en-US" altLang="en-US" sz="2407" dirty="0">
                <a:solidFill>
                  <a:srgbClr val="0070C0"/>
                </a:solidFill>
              </a:rPr>
              <a:t>: An R Package to Measure Synthetic Data Utility</a:t>
            </a:r>
            <a:br>
              <a:rPr lang="en-US" altLang="en-US" sz="1459" dirty="0">
                <a:solidFill>
                  <a:srgbClr val="0070C0"/>
                </a:solidFill>
              </a:rPr>
            </a:br>
            <a:r>
              <a:rPr lang="en-US" altLang="en-US" sz="1750" dirty="0"/>
              <a:t>CHARLOTTE LOOBY – CLOOBY@RTI.ORG</a:t>
            </a:r>
            <a:br>
              <a:rPr lang="en-US" altLang="en-US" sz="1970" dirty="0"/>
            </a:br>
            <a:r>
              <a:rPr lang="en-US" altLang="en-US" sz="1459" dirty="0"/>
              <a:t>RTI INTERNATIONAL</a:t>
            </a:r>
          </a:p>
        </p:txBody>
      </p:sp>
      <p:sp>
        <p:nvSpPr>
          <p:cNvPr id="9" name="Rounded Rectangle 8">
            <a:extLst>
              <a:ext uri="{FF2B5EF4-FFF2-40B4-BE49-F238E27FC236}">
                <a16:creationId xmlns:a16="http://schemas.microsoft.com/office/drawing/2014/main" id="{C54573BF-52E6-4ACA-B62D-88E435202948}"/>
              </a:ext>
            </a:extLst>
          </p:cNvPr>
          <p:cNvSpPr/>
          <p:nvPr/>
        </p:nvSpPr>
        <p:spPr>
          <a:xfrm>
            <a:off x="92658" y="1059047"/>
            <a:ext cx="2918292" cy="567734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8683">
              <a:defRPr/>
            </a:pPr>
            <a:endParaRPr lang="en-US" sz="657"/>
          </a:p>
        </p:txBody>
      </p:sp>
      <p:sp>
        <p:nvSpPr>
          <p:cNvPr id="10" name="Rounded Rectangle 9">
            <a:extLst>
              <a:ext uri="{FF2B5EF4-FFF2-40B4-BE49-F238E27FC236}">
                <a16:creationId xmlns:a16="http://schemas.microsoft.com/office/drawing/2014/main" id="{1A94B255-F4AC-4FD6-A279-EBB9D3168DEA}"/>
              </a:ext>
            </a:extLst>
          </p:cNvPr>
          <p:cNvSpPr/>
          <p:nvPr/>
        </p:nvSpPr>
        <p:spPr>
          <a:xfrm>
            <a:off x="3094329" y="1059047"/>
            <a:ext cx="2918292" cy="567734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8683">
              <a:defRPr/>
            </a:pPr>
            <a:r>
              <a:rPr lang="en-US" sz="657" dirty="0"/>
              <a:t>This function will check for logical consistency between two categorical variables in a fully or partially synthesized data set.</a:t>
            </a:r>
          </a:p>
        </p:txBody>
      </p:sp>
      <p:sp>
        <p:nvSpPr>
          <p:cNvPr id="11" name="Rounded Rectangle 10">
            <a:extLst>
              <a:ext uri="{FF2B5EF4-FFF2-40B4-BE49-F238E27FC236}">
                <a16:creationId xmlns:a16="http://schemas.microsoft.com/office/drawing/2014/main" id="{5762EBF5-3D30-4D38-9745-32B4EE6BF9E2}"/>
              </a:ext>
            </a:extLst>
          </p:cNvPr>
          <p:cNvSpPr/>
          <p:nvPr/>
        </p:nvSpPr>
        <p:spPr>
          <a:xfrm>
            <a:off x="6082103" y="1065099"/>
            <a:ext cx="2918292" cy="567734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8683">
              <a:defRPr/>
            </a:pPr>
            <a:endParaRPr lang="en-US" sz="657"/>
          </a:p>
        </p:txBody>
      </p:sp>
      <p:sp>
        <p:nvSpPr>
          <p:cNvPr id="12" name="Rounded Rectangle 11">
            <a:extLst>
              <a:ext uri="{FF2B5EF4-FFF2-40B4-BE49-F238E27FC236}">
                <a16:creationId xmlns:a16="http://schemas.microsoft.com/office/drawing/2014/main" id="{EF0BE7F6-CC39-4A50-B589-BD5D587E5EE7}"/>
              </a:ext>
            </a:extLst>
          </p:cNvPr>
          <p:cNvSpPr/>
          <p:nvPr/>
        </p:nvSpPr>
        <p:spPr>
          <a:xfrm>
            <a:off x="9097670" y="1059047"/>
            <a:ext cx="2918292" cy="567734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8683">
              <a:defRPr/>
            </a:pPr>
            <a:endParaRPr lang="en-US" sz="657"/>
          </a:p>
        </p:txBody>
      </p:sp>
      <p:sp>
        <p:nvSpPr>
          <p:cNvPr id="4104" name="TextBox 14">
            <a:extLst>
              <a:ext uri="{FF2B5EF4-FFF2-40B4-BE49-F238E27FC236}">
                <a16:creationId xmlns:a16="http://schemas.microsoft.com/office/drawing/2014/main" id="{6252CF91-D201-419B-A448-3015E3EC6358}"/>
              </a:ext>
            </a:extLst>
          </p:cNvPr>
          <p:cNvSpPr txBox="1">
            <a:spLocks noChangeArrowheads="1"/>
          </p:cNvSpPr>
          <p:nvPr/>
        </p:nvSpPr>
        <p:spPr bwMode="auto">
          <a:xfrm>
            <a:off x="90921" y="1058739"/>
            <a:ext cx="2913081"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a:solidFill>
                  <a:srgbClr val="0070C0"/>
                </a:solidFill>
              </a:rPr>
              <a:t>Background</a:t>
            </a:r>
          </a:p>
        </p:txBody>
      </p:sp>
      <p:sp>
        <p:nvSpPr>
          <p:cNvPr id="4105" name="TextBox 17">
            <a:extLst>
              <a:ext uri="{FF2B5EF4-FFF2-40B4-BE49-F238E27FC236}">
                <a16:creationId xmlns:a16="http://schemas.microsoft.com/office/drawing/2014/main" id="{62DAB16B-2B19-499C-9EF7-19871742720B}"/>
              </a:ext>
            </a:extLst>
          </p:cNvPr>
          <p:cNvSpPr txBox="1">
            <a:spLocks noChangeArrowheads="1"/>
          </p:cNvSpPr>
          <p:nvPr/>
        </p:nvSpPr>
        <p:spPr bwMode="auto">
          <a:xfrm>
            <a:off x="106554" y="4343680"/>
            <a:ext cx="2913081"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a:solidFill>
                  <a:srgbClr val="0070C0"/>
                </a:solidFill>
              </a:rPr>
              <a:t>Data Provided in </a:t>
            </a:r>
            <a:r>
              <a:rPr lang="en-US" altLang="en-US" sz="1604" dirty="0" err="1">
                <a:solidFill>
                  <a:srgbClr val="0070C0"/>
                </a:solidFill>
              </a:rPr>
              <a:t>SynthTools</a:t>
            </a:r>
            <a:endParaRPr lang="en-US" altLang="en-US" sz="1604" dirty="0">
              <a:solidFill>
                <a:srgbClr val="0070C0"/>
              </a:solidFill>
            </a:endParaRPr>
          </a:p>
        </p:txBody>
      </p:sp>
      <p:sp>
        <p:nvSpPr>
          <p:cNvPr id="4106" name="TextBox 18">
            <a:extLst>
              <a:ext uri="{FF2B5EF4-FFF2-40B4-BE49-F238E27FC236}">
                <a16:creationId xmlns:a16="http://schemas.microsoft.com/office/drawing/2014/main" id="{714393A6-1113-49B6-93CB-673B434D7E51}"/>
              </a:ext>
            </a:extLst>
          </p:cNvPr>
          <p:cNvSpPr txBox="1">
            <a:spLocks noChangeArrowheads="1"/>
          </p:cNvSpPr>
          <p:nvPr/>
        </p:nvSpPr>
        <p:spPr bwMode="auto">
          <a:xfrm>
            <a:off x="3099770" y="3279864"/>
            <a:ext cx="2905483"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logicCheck</a:t>
            </a:r>
            <a:r>
              <a:rPr lang="en-US" altLang="en-US" sz="1604" dirty="0">
                <a:solidFill>
                  <a:srgbClr val="0070C0"/>
                </a:solidFill>
              </a:rPr>
              <a:t> Function</a:t>
            </a:r>
          </a:p>
        </p:txBody>
      </p:sp>
      <p:sp>
        <p:nvSpPr>
          <p:cNvPr id="4107" name="TextBox 19">
            <a:extLst>
              <a:ext uri="{FF2B5EF4-FFF2-40B4-BE49-F238E27FC236}">
                <a16:creationId xmlns:a16="http://schemas.microsoft.com/office/drawing/2014/main" id="{B9664694-AA97-4F8E-8CDF-7D8C527ED4CB}"/>
              </a:ext>
            </a:extLst>
          </p:cNvPr>
          <p:cNvSpPr txBox="1">
            <a:spLocks noChangeArrowheads="1"/>
          </p:cNvSpPr>
          <p:nvPr/>
        </p:nvSpPr>
        <p:spPr bwMode="auto">
          <a:xfrm>
            <a:off x="6088937" y="1065099"/>
            <a:ext cx="2903004"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pertRates</a:t>
            </a:r>
            <a:r>
              <a:rPr lang="en-US" altLang="en-US" sz="1604" dirty="0">
                <a:solidFill>
                  <a:srgbClr val="0070C0"/>
                </a:solidFill>
              </a:rPr>
              <a:t> Function</a:t>
            </a:r>
          </a:p>
        </p:txBody>
      </p:sp>
      <p:sp>
        <p:nvSpPr>
          <p:cNvPr id="4108" name="TextBox 20">
            <a:extLst>
              <a:ext uri="{FF2B5EF4-FFF2-40B4-BE49-F238E27FC236}">
                <a16:creationId xmlns:a16="http://schemas.microsoft.com/office/drawing/2014/main" id="{37C3AAA0-BCB6-4764-B2EB-7E73C7CC7F5E}"/>
              </a:ext>
            </a:extLst>
          </p:cNvPr>
          <p:cNvSpPr txBox="1">
            <a:spLocks noChangeArrowheads="1"/>
          </p:cNvSpPr>
          <p:nvPr/>
        </p:nvSpPr>
        <p:spPr bwMode="auto">
          <a:xfrm>
            <a:off x="9097438" y="1060685"/>
            <a:ext cx="2904627"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twoCatCI</a:t>
            </a:r>
            <a:r>
              <a:rPr lang="en-US" altLang="en-US" sz="1604" dirty="0">
                <a:solidFill>
                  <a:srgbClr val="0070C0"/>
                </a:solidFill>
              </a:rPr>
              <a:t> Function</a:t>
            </a:r>
          </a:p>
        </p:txBody>
      </p:sp>
      <p:sp>
        <p:nvSpPr>
          <p:cNvPr id="4109" name="TextBox 21">
            <a:extLst>
              <a:ext uri="{FF2B5EF4-FFF2-40B4-BE49-F238E27FC236}">
                <a16:creationId xmlns:a16="http://schemas.microsoft.com/office/drawing/2014/main" id="{C83C18E5-5B3E-41EB-83D3-6CFD9E4F5193}"/>
              </a:ext>
            </a:extLst>
          </p:cNvPr>
          <p:cNvSpPr txBox="1">
            <a:spLocks noChangeArrowheads="1"/>
          </p:cNvSpPr>
          <p:nvPr/>
        </p:nvSpPr>
        <p:spPr bwMode="auto">
          <a:xfrm>
            <a:off x="9092228" y="3640533"/>
            <a:ext cx="2918292"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a:solidFill>
                  <a:srgbClr val="0070C0"/>
                </a:solidFill>
              </a:rPr>
              <a:t>References</a:t>
            </a:r>
          </a:p>
        </p:txBody>
      </p:sp>
      <p:sp>
        <p:nvSpPr>
          <p:cNvPr id="4110" name="TextBox 22">
            <a:extLst>
              <a:ext uri="{FF2B5EF4-FFF2-40B4-BE49-F238E27FC236}">
                <a16:creationId xmlns:a16="http://schemas.microsoft.com/office/drawing/2014/main" id="{3730D1F8-1457-4015-BE54-384C2A3E6DA4}"/>
              </a:ext>
            </a:extLst>
          </p:cNvPr>
          <p:cNvSpPr txBox="1">
            <a:spLocks noChangeArrowheads="1"/>
          </p:cNvSpPr>
          <p:nvPr/>
        </p:nvSpPr>
        <p:spPr bwMode="auto">
          <a:xfrm>
            <a:off x="177775" y="1281651"/>
            <a:ext cx="2862704" cy="314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marL="0" indent="0"/>
            <a:r>
              <a:rPr lang="en-US" altLang="en-US" sz="1167" dirty="0" err="1">
                <a:solidFill>
                  <a:srgbClr val="7030A0"/>
                </a:solidFill>
              </a:rPr>
              <a:t>SynthTools</a:t>
            </a:r>
            <a:r>
              <a:rPr lang="en-US" altLang="en-US" sz="1167" dirty="0"/>
              <a:t> is an R package which…</a:t>
            </a:r>
          </a:p>
          <a:p>
            <a:pPr marL="171188" indent="-171188">
              <a:buFont typeface="Arial" panose="020B0604020202020204" pitchFamily="34" charset="0"/>
              <a:buChar char="•"/>
            </a:pPr>
            <a:r>
              <a:rPr lang="en-US" altLang="en-US" sz="1167" dirty="0"/>
              <a:t>… contains functions to assess the quality of synthetic datasets created to preserve confidentiality.  </a:t>
            </a:r>
          </a:p>
          <a:p>
            <a:pPr marL="171188" indent="-171188">
              <a:buFont typeface="Arial" panose="020B0604020202020204" pitchFamily="34" charset="0"/>
              <a:buChar char="•"/>
            </a:pPr>
            <a:r>
              <a:rPr lang="en-US" altLang="en-US" sz="1167" dirty="0"/>
              <a:t>… was designed for creators of synthetic data who want to check that it meets utility requirements—that correct inferences about the original data can be made using the synthetic data. </a:t>
            </a:r>
          </a:p>
          <a:p>
            <a:pPr marL="171188" indent="-171188">
              <a:buFont typeface="Arial" panose="020B0604020202020204" pitchFamily="34" charset="0"/>
              <a:buChar char="•"/>
            </a:pPr>
            <a:r>
              <a:rPr lang="en-US" altLang="en-US" sz="1167" dirty="0"/>
              <a:t>… checks that synthetic data has the same attributes as the original data, maintains logical relationships, and has adequate perturbation rates. </a:t>
            </a:r>
          </a:p>
          <a:p>
            <a:pPr marL="171188" indent="-171188">
              <a:buFont typeface="Arial" panose="020B0604020202020204" pitchFamily="34" charset="0"/>
              <a:buChar char="•"/>
            </a:pPr>
            <a:r>
              <a:rPr lang="en-US" altLang="en-US" sz="1167" dirty="0"/>
              <a:t>… calculates standard errors and confidence intervals of multiply imputed synthetic data assessed to be of adequate quality. </a:t>
            </a:r>
          </a:p>
        </p:txBody>
      </p:sp>
      <p:sp>
        <p:nvSpPr>
          <p:cNvPr id="4111" name="TextBox 23">
            <a:extLst>
              <a:ext uri="{FF2B5EF4-FFF2-40B4-BE49-F238E27FC236}">
                <a16:creationId xmlns:a16="http://schemas.microsoft.com/office/drawing/2014/main" id="{73E1F45E-07E9-4BF2-9021-0A00C068AF29}"/>
              </a:ext>
            </a:extLst>
          </p:cNvPr>
          <p:cNvSpPr txBox="1">
            <a:spLocks noChangeArrowheads="1"/>
          </p:cNvSpPr>
          <p:nvPr/>
        </p:nvSpPr>
        <p:spPr bwMode="auto">
          <a:xfrm>
            <a:off x="145638" y="4620991"/>
            <a:ext cx="2834911" cy="206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marL="171450" indent="-171450" eaLnBrk="1" hangingPunct="1">
              <a:buFont typeface="Arial" panose="020B0604020202020204" pitchFamily="34" charset="0"/>
              <a:buChar char="•"/>
            </a:pPr>
            <a:r>
              <a:rPr lang="en-US" altLang="en-US" sz="1167" b="1" dirty="0">
                <a:solidFill>
                  <a:srgbClr val="00B050"/>
                </a:solidFill>
              </a:rPr>
              <a:t>PPA</a:t>
            </a:r>
            <a:r>
              <a:rPr lang="en-US" altLang="en-US" sz="1167" dirty="0"/>
              <a:t> - a subset of the 2017 American Community Survey (ACS) Public Use Microdata Sample (PUMS) from Pennsylvania. This is a data frame comprised of the original data used in the examples.</a:t>
            </a:r>
          </a:p>
          <a:p>
            <a:pPr marL="171450" indent="-171450" eaLnBrk="1" hangingPunct="1">
              <a:buFont typeface="Arial" panose="020B0604020202020204" pitchFamily="34" charset="0"/>
              <a:buChar char="•"/>
            </a:pPr>
            <a:r>
              <a:rPr lang="en-US" altLang="en-US" sz="1167" b="1" dirty="0">
                <a:solidFill>
                  <a:srgbClr val="00B050"/>
                </a:solidFill>
              </a:rPr>
              <a:t>PPAps1 – PPAps5 </a:t>
            </a:r>
            <a:r>
              <a:rPr lang="en-US" altLang="en-US" sz="1167" dirty="0"/>
              <a:t>– five datasets partially synthesized from PPA. </a:t>
            </a:r>
          </a:p>
          <a:p>
            <a:pPr marL="171450" indent="-171450" eaLnBrk="1" hangingPunct="1">
              <a:buFont typeface="Arial" panose="020B0604020202020204" pitchFamily="34" charset="0"/>
              <a:buChar char="•"/>
            </a:pPr>
            <a:r>
              <a:rPr lang="en-US" altLang="en-US" sz="1167" b="1" dirty="0">
                <a:solidFill>
                  <a:srgbClr val="00B050"/>
                </a:solidFill>
              </a:rPr>
              <a:t>PPAm5</a:t>
            </a:r>
            <a:r>
              <a:rPr lang="en-US" altLang="en-US" sz="1167" dirty="0"/>
              <a:t> – a list consisting of PPAps1 through PPAps5 to use for finding confidence intervals.</a:t>
            </a:r>
          </a:p>
        </p:txBody>
      </p:sp>
      <p:sp>
        <p:nvSpPr>
          <p:cNvPr id="4112" name="TextBox 27">
            <a:extLst>
              <a:ext uri="{FF2B5EF4-FFF2-40B4-BE49-F238E27FC236}">
                <a16:creationId xmlns:a16="http://schemas.microsoft.com/office/drawing/2014/main" id="{D53D7066-FEE0-4670-901A-0B64FBFADE32}"/>
              </a:ext>
            </a:extLst>
          </p:cNvPr>
          <p:cNvSpPr txBox="1">
            <a:spLocks noChangeArrowheads="1"/>
          </p:cNvSpPr>
          <p:nvPr/>
        </p:nvSpPr>
        <p:spPr bwMode="auto">
          <a:xfrm>
            <a:off x="9123494" y="3897721"/>
            <a:ext cx="2862704" cy="17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sz="1167" baseline="30000" dirty="0"/>
              <a:t>1</a:t>
            </a:r>
            <a:r>
              <a:rPr lang="en-US" sz="1167" dirty="0"/>
              <a:t>Reiter JP, Raghunathan TE (2007). “The Multiple Adaptations of Multiple Imputation.” Journal of the American Statistical Association.</a:t>
            </a:r>
            <a:endParaRPr lang="en-US" altLang="en-US" sz="1167" dirty="0"/>
          </a:p>
          <a:p>
            <a:pPr eaLnBrk="1" hangingPunct="1"/>
            <a:endParaRPr lang="en-US" altLang="en-US" sz="1167" dirty="0"/>
          </a:p>
          <a:p>
            <a:pPr eaLnBrk="1" hangingPunct="1"/>
            <a:r>
              <a:rPr lang="en-US" altLang="en-US" sz="1167" dirty="0"/>
              <a:t>To download </a:t>
            </a:r>
            <a:r>
              <a:rPr lang="en-US" altLang="en-US" sz="1167" dirty="0" err="1"/>
              <a:t>SynthTools</a:t>
            </a:r>
            <a:r>
              <a:rPr lang="en-US" altLang="en-US" sz="1167" dirty="0"/>
              <a:t> or for more information, visit its Comprehensive R Archive Network website:</a:t>
            </a:r>
          </a:p>
          <a:p>
            <a:pPr eaLnBrk="1" hangingPunct="1"/>
            <a:endParaRPr lang="en-US" altLang="en-US" sz="1167" dirty="0"/>
          </a:p>
        </p:txBody>
      </p:sp>
      <p:sp>
        <p:nvSpPr>
          <p:cNvPr id="4113" name="TextBox 28">
            <a:extLst>
              <a:ext uri="{FF2B5EF4-FFF2-40B4-BE49-F238E27FC236}">
                <a16:creationId xmlns:a16="http://schemas.microsoft.com/office/drawing/2014/main" id="{53389EB3-205A-4F51-94C9-3CA66C5A8D34}"/>
              </a:ext>
            </a:extLst>
          </p:cNvPr>
          <p:cNvSpPr txBox="1">
            <a:spLocks noChangeArrowheads="1"/>
          </p:cNvSpPr>
          <p:nvPr/>
        </p:nvSpPr>
        <p:spPr bwMode="auto">
          <a:xfrm>
            <a:off x="6158419" y="1319908"/>
            <a:ext cx="2862704" cy="1394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Calculates the perturbation rates of the synthetic dataset overall as well as for specific variables known to be perturbed. Users may also specify number of significant digits desired for output, defaults to 4.</a:t>
            </a:r>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pertRates</a:t>
            </a:r>
            <a:r>
              <a:rPr lang="en-US" altLang="en-US" sz="876" dirty="0">
                <a:solidFill>
                  <a:srgbClr val="5D7430"/>
                </a:solidFill>
                <a:latin typeface="Lucida Console" panose="020B0609040504020204" pitchFamily="49" charset="0"/>
              </a:rPr>
              <a:t>(PPA, PPAps2, c(“age17plus”, 	“marriage”, “vet”))</a:t>
            </a:r>
          </a:p>
        </p:txBody>
      </p:sp>
      <p:sp>
        <p:nvSpPr>
          <p:cNvPr id="4114" name="TextBox 29">
            <a:extLst>
              <a:ext uri="{FF2B5EF4-FFF2-40B4-BE49-F238E27FC236}">
                <a16:creationId xmlns:a16="http://schemas.microsoft.com/office/drawing/2014/main" id="{D2EF5460-95BF-44E0-90EA-68857E8056A5}"/>
              </a:ext>
            </a:extLst>
          </p:cNvPr>
          <p:cNvSpPr txBox="1">
            <a:spLocks noChangeArrowheads="1"/>
          </p:cNvSpPr>
          <p:nvPr/>
        </p:nvSpPr>
        <p:spPr bwMode="auto">
          <a:xfrm>
            <a:off x="9151521" y="1317980"/>
            <a:ext cx="2862704" cy="206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Calculates the confidence intervals and standard errors of the proportions of the cross-tabulation of two categorical variables. All three confidence interval functions let users specify the number of significant digits, which defaults to 4, and significance level (alpha), which defaults to 0.05.</a:t>
            </a:r>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twoCatCI</a:t>
            </a:r>
            <a:r>
              <a:rPr lang="en-US" altLang="en-US" sz="876" dirty="0">
                <a:solidFill>
                  <a:srgbClr val="5D7430"/>
                </a:solidFill>
                <a:latin typeface="Lucida Console" panose="020B0609040504020204" pitchFamily="49" charset="0"/>
              </a:rPr>
              <a:t>(PPA, PPAm5, “partially”, 	c(“sex”, “race”), </a:t>
            </a:r>
          </a:p>
          <a:p>
            <a:pPr eaLnBrk="1" hangingPunct="1"/>
            <a:r>
              <a:rPr lang="en-US" altLang="en-US" sz="876" dirty="0">
                <a:solidFill>
                  <a:srgbClr val="5D7430"/>
                </a:solidFill>
                <a:latin typeface="Lucida Console" panose="020B0609040504020204" pitchFamily="49" charset="0"/>
              </a:rPr>
              <a:t>	alpha = 0.10)</a:t>
            </a:r>
          </a:p>
        </p:txBody>
      </p:sp>
      <p:pic>
        <p:nvPicPr>
          <p:cNvPr id="4115" name="Picture 15" descr="large RBG logo">
            <a:extLst>
              <a:ext uri="{FF2B5EF4-FFF2-40B4-BE49-F238E27FC236}">
                <a16:creationId xmlns:a16="http://schemas.microsoft.com/office/drawing/2014/main" id="{B3B84F9D-1817-4B1C-AD06-738FEA2C530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58" t="377" r="-1280" b="-600"/>
          <a:stretch>
            <a:fillRect/>
          </a:stretch>
        </p:blipFill>
        <p:spPr bwMode="auto">
          <a:xfrm>
            <a:off x="537350" y="179506"/>
            <a:ext cx="1156895" cy="67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 name="TextBox 18">
            <a:extLst>
              <a:ext uri="{FF2B5EF4-FFF2-40B4-BE49-F238E27FC236}">
                <a16:creationId xmlns:a16="http://schemas.microsoft.com/office/drawing/2014/main" id="{5013D2F8-563A-4657-AB91-3057AAE99450}"/>
              </a:ext>
            </a:extLst>
          </p:cNvPr>
          <p:cNvSpPr txBox="1">
            <a:spLocks noChangeArrowheads="1"/>
          </p:cNvSpPr>
          <p:nvPr/>
        </p:nvSpPr>
        <p:spPr bwMode="auto">
          <a:xfrm>
            <a:off x="3104983" y="1058740"/>
            <a:ext cx="2918292"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dataComp</a:t>
            </a:r>
            <a:r>
              <a:rPr lang="en-US" altLang="en-US" sz="1604" dirty="0">
                <a:solidFill>
                  <a:srgbClr val="0070C0"/>
                </a:solidFill>
              </a:rPr>
              <a:t> Function</a:t>
            </a:r>
          </a:p>
        </p:txBody>
      </p:sp>
      <p:sp>
        <p:nvSpPr>
          <p:cNvPr id="4117" name="TextBox 18">
            <a:extLst>
              <a:ext uri="{FF2B5EF4-FFF2-40B4-BE49-F238E27FC236}">
                <a16:creationId xmlns:a16="http://schemas.microsoft.com/office/drawing/2014/main" id="{70283693-DFD1-4C56-832F-0AE27C055D0E}"/>
              </a:ext>
            </a:extLst>
          </p:cNvPr>
          <p:cNvSpPr txBox="1">
            <a:spLocks noChangeArrowheads="1"/>
          </p:cNvSpPr>
          <p:nvPr/>
        </p:nvSpPr>
        <p:spPr bwMode="auto">
          <a:xfrm>
            <a:off x="6134214" y="2715777"/>
            <a:ext cx="2918292"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ContCI</a:t>
            </a:r>
            <a:r>
              <a:rPr lang="en-US" altLang="en-US" sz="1604" dirty="0">
                <a:solidFill>
                  <a:srgbClr val="0070C0"/>
                </a:solidFill>
              </a:rPr>
              <a:t> Function</a:t>
            </a:r>
          </a:p>
        </p:txBody>
      </p:sp>
      <p:sp>
        <p:nvSpPr>
          <p:cNvPr id="4118" name="TextBox 18">
            <a:extLst>
              <a:ext uri="{FF2B5EF4-FFF2-40B4-BE49-F238E27FC236}">
                <a16:creationId xmlns:a16="http://schemas.microsoft.com/office/drawing/2014/main" id="{EECB6B97-10E3-41C2-B3A0-9AC29357CB54}"/>
              </a:ext>
            </a:extLst>
          </p:cNvPr>
          <p:cNvSpPr txBox="1">
            <a:spLocks noChangeArrowheads="1"/>
          </p:cNvSpPr>
          <p:nvPr/>
        </p:nvSpPr>
        <p:spPr bwMode="auto">
          <a:xfrm>
            <a:off x="6096000" y="4750953"/>
            <a:ext cx="2911575"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4" dirty="0" err="1">
                <a:solidFill>
                  <a:srgbClr val="0070C0"/>
                </a:solidFill>
              </a:rPr>
              <a:t>oneCatCI</a:t>
            </a:r>
            <a:r>
              <a:rPr lang="en-US" altLang="en-US" sz="1604" dirty="0">
                <a:solidFill>
                  <a:srgbClr val="0070C0"/>
                </a:solidFill>
              </a:rPr>
              <a:t> Function</a:t>
            </a:r>
          </a:p>
        </p:txBody>
      </p:sp>
      <p:sp>
        <p:nvSpPr>
          <p:cNvPr id="4119" name="TextBox 24">
            <a:extLst>
              <a:ext uri="{FF2B5EF4-FFF2-40B4-BE49-F238E27FC236}">
                <a16:creationId xmlns:a16="http://schemas.microsoft.com/office/drawing/2014/main" id="{E051E14E-CE5C-4EDD-A0AE-F97A8ACB0ABF}"/>
              </a:ext>
            </a:extLst>
          </p:cNvPr>
          <p:cNvSpPr txBox="1">
            <a:spLocks noChangeArrowheads="1"/>
          </p:cNvSpPr>
          <p:nvPr/>
        </p:nvSpPr>
        <p:spPr bwMode="auto">
          <a:xfrm>
            <a:off x="3167288" y="3560187"/>
            <a:ext cx="2862704" cy="278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Checks that logical relationships among original dataset variables are maintained in the synthesized data. For example, PPA has variables representing if a respondent is 17 years of age or older (“age17plus”) and marital status (“marriage”); there are not any residents less than 17 years old who are or ever were married. In a dataset synthesized using PPA, this relationship should be maintained. The user can specify whether values of NA should be checked, defaults to TRUE.</a:t>
            </a:r>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logicCheck</a:t>
            </a:r>
            <a:r>
              <a:rPr lang="en-US" altLang="en-US" sz="876" dirty="0">
                <a:solidFill>
                  <a:srgbClr val="5D7430"/>
                </a:solidFill>
                <a:latin typeface="Lucida Console" panose="020B0609040504020204" pitchFamily="49" charset="0"/>
              </a:rPr>
              <a:t>(PPA, PPAps2, 	</a:t>
            </a:r>
          </a:p>
          <a:p>
            <a:pPr eaLnBrk="1" hangingPunct="1"/>
            <a:r>
              <a:rPr lang="en-US" altLang="en-US" sz="876" dirty="0">
                <a:solidFill>
                  <a:srgbClr val="5D7430"/>
                </a:solidFill>
                <a:latin typeface="Lucida Console" panose="020B0609040504020204" pitchFamily="49" charset="0"/>
              </a:rPr>
              <a:t>	vars = c(“age17plus”,        	“marriage”))</a:t>
            </a:r>
          </a:p>
        </p:txBody>
      </p:sp>
      <p:sp>
        <p:nvSpPr>
          <p:cNvPr id="4120" name="TextBox 24">
            <a:extLst>
              <a:ext uri="{FF2B5EF4-FFF2-40B4-BE49-F238E27FC236}">
                <a16:creationId xmlns:a16="http://schemas.microsoft.com/office/drawing/2014/main" id="{D92950AC-E361-4545-A042-49910851D4B2}"/>
              </a:ext>
            </a:extLst>
          </p:cNvPr>
          <p:cNvSpPr txBox="1">
            <a:spLocks noChangeArrowheads="1"/>
          </p:cNvSpPr>
          <p:nvPr/>
        </p:nvSpPr>
        <p:spPr bwMode="auto">
          <a:xfrm>
            <a:off x="3177710" y="1327953"/>
            <a:ext cx="2862704" cy="157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Checks that the observed and synthetic datasets have the same dimensions, order of variables, variable classifications, and factor levels. These characteristics must be equal for </a:t>
            </a:r>
            <a:r>
              <a:rPr lang="en-US" altLang="en-US" sz="1167" dirty="0" err="1"/>
              <a:t>SynthTools</a:t>
            </a:r>
            <a:r>
              <a:rPr lang="en-US" altLang="en-US" sz="1167" dirty="0"/>
              <a:t>’ other functions to make proper calculations.</a:t>
            </a:r>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dataComp</a:t>
            </a:r>
            <a:r>
              <a:rPr lang="en-US" altLang="en-US" sz="876" dirty="0">
                <a:solidFill>
                  <a:srgbClr val="5D7430"/>
                </a:solidFill>
                <a:latin typeface="Lucida Console" panose="020B0609040504020204" pitchFamily="49" charset="0"/>
              </a:rPr>
              <a:t>(</a:t>
            </a:r>
            <a:r>
              <a:rPr lang="en-US" altLang="en-US" sz="876" dirty="0" err="1">
                <a:solidFill>
                  <a:srgbClr val="5D7430"/>
                </a:solidFill>
                <a:latin typeface="Lucida Console" panose="020B0609040504020204" pitchFamily="49" charset="0"/>
              </a:rPr>
              <a:t>obs_data</a:t>
            </a:r>
            <a:r>
              <a:rPr lang="en-US" altLang="en-US" sz="876" dirty="0">
                <a:solidFill>
                  <a:srgbClr val="5D7430"/>
                </a:solidFill>
                <a:latin typeface="Lucida Console" panose="020B0609040504020204" pitchFamily="49" charset="0"/>
              </a:rPr>
              <a:t> = PPA, 	</a:t>
            </a:r>
          </a:p>
          <a:p>
            <a:pPr eaLnBrk="1" hangingPunct="1"/>
            <a:r>
              <a:rPr lang="en-US" altLang="en-US" sz="876" dirty="0">
                <a:solidFill>
                  <a:srgbClr val="5D7430"/>
                </a:solidFill>
                <a:latin typeface="Lucida Console" panose="020B0609040504020204" pitchFamily="49" charset="0"/>
              </a:rPr>
              <a:t>	</a:t>
            </a:r>
            <a:r>
              <a:rPr lang="en-US" altLang="en-US" sz="876" dirty="0" err="1">
                <a:solidFill>
                  <a:srgbClr val="5D7430"/>
                </a:solidFill>
                <a:latin typeface="Lucida Console" panose="020B0609040504020204" pitchFamily="49" charset="0"/>
              </a:rPr>
              <a:t>new_data</a:t>
            </a:r>
            <a:r>
              <a:rPr lang="en-US" altLang="en-US" sz="876" dirty="0">
                <a:solidFill>
                  <a:srgbClr val="5D7430"/>
                </a:solidFill>
                <a:latin typeface="Lucida Console" panose="020B0609040504020204" pitchFamily="49" charset="0"/>
              </a:rPr>
              <a:t> = PPAps1)</a:t>
            </a:r>
          </a:p>
        </p:txBody>
      </p:sp>
      <p:sp>
        <p:nvSpPr>
          <p:cNvPr id="2" name="TextBox 28">
            <a:extLst>
              <a:ext uri="{FF2B5EF4-FFF2-40B4-BE49-F238E27FC236}">
                <a16:creationId xmlns:a16="http://schemas.microsoft.com/office/drawing/2014/main" id="{39B4B703-85D5-414D-8B10-B3E0875F2049}"/>
              </a:ext>
            </a:extLst>
          </p:cNvPr>
          <p:cNvSpPr txBox="1">
            <a:spLocks noChangeArrowheads="1"/>
          </p:cNvSpPr>
          <p:nvPr/>
        </p:nvSpPr>
        <p:spPr bwMode="auto">
          <a:xfrm>
            <a:off x="6109896" y="4984679"/>
            <a:ext cx="2862704" cy="175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Calculates confidence intervals and standard errors of a list of multiply imputed synthetic datasets for the proportions of one categorical variable. </a:t>
            </a:r>
            <a:r>
              <a:rPr lang="en-US" altLang="en-US" sz="1167" dirty="0" err="1"/>
              <a:t>oneCatCI</a:t>
            </a:r>
            <a:r>
              <a:rPr lang="en-US" altLang="en-US" sz="1167" dirty="0"/>
              <a:t> provides an option to specify “partially” or “fully” synthetic data, since they are computed differently.</a:t>
            </a:r>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oneCatCI</a:t>
            </a:r>
            <a:r>
              <a:rPr lang="en-US" altLang="en-US" sz="876" dirty="0">
                <a:solidFill>
                  <a:srgbClr val="5D7430"/>
                </a:solidFill>
                <a:latin typeface="Lucida Console" panose="020B0609040504020204" pitchFamily="49" charset="0"/>
              </a:rPr>
              <a:t>(PPA, PPAm5, type = “partially”, 	“sex”)</a:t>
            </a:r>
          </a:p>
        </p:txBody>
      </p:sp>
      <p:sp>
        <p:nvSpPr>
          <p:cNvPr id="3" name="TextBox 28">
            <a:extLst>
              <a:ext uri="{FF2B5EF4-FFF2-40B4-BE49-F238E27FC236}">
                <a16:creationId xmlns:a16="http://schemas.microsoft.com/office/drawing/2014/main" id="{D1236DD9-ADD1-493C-A0DA-342705F378D0}"/>
              </a:ext>
            </a:extLst>
          </p:cNvPr>
          <p:cNvSpPr txBox="1">
            <a:spLocks noChangeArrowheads="1"/>
          </p:cNvSpPr>
          <p:nvPr/>
        </p:nvSpPr>
        <p:spPr bwMode="auto">
          <a:xfrm>
            <a:off x="6118350" y="2957755"/>
            <a:ext cx="2862704" cy="179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700">
                <a:solidFill>
                  <a:schemeClr val="tx1"/>
                </a:solidFill>
                <a:latin typeface="Calibri" panose="020F0502020204030204" pitchFamily="34" charset="0"/>
                <a:cs typeface="Arial" panose="020B0604020202020204" pitchFamily="34" charset="0"/>
              </a:defRPr>
            </a:lvl1pPr>
            <a:lvl2pPr marL="742950" indent="-285750">
              <a:defRPr sz="5700">
                <a:solidFill>
                  <a:schemeClr val="tx1"/>
                </a:solidFill>
                <a:latin typeface="Calibri" panose="020F0502020204030204" pitchFamily="34" charset="0"/>
                <a:cs typeface="Arial" panose="020B0604020202020204" pitchFamily="34" charset="0"/>
              </a:defRPr>
            </a:lvl2pPr>
            <a:lvl3pPr marL="1143000" indent="-228600">
              <a:defRPr sz="5700">
                <a:solidFill>
                  <a:schemeClr val="tx1"/>
                </a:solidFill>
                <a:latin typeface="Calibri" panose="020F0502020204030204" pitchFamily="34" charset="0"/>
                <a:cs typeface="Arial" panose="020B0604020202020204" pitchFamily="34" charset="0"/>
              </a:defRPr>
            </a:lvl3pPr>
            <a:lvl4pPr marL="1600200" indent="-228600">
              <a:defRPr sz="5700">
                <a:solidFill>
                  <a:schemeClr val="tx1"/>
                </a:solidFill>
                <a:latin typeface="Calibri" panose="020F0502020204030204" pitchFamily="34" charset="0"/>
                <a:cs typeface="Arial" panose="020B0604020202020204" pitchFamily="34" charset="0"/>
              </a:defRPr>
            </a:lvl4pPr>
            <a:lvl5pPr marL="2057400" indent="-228600">
              <a:defRPr sz="5700">
                <a:solidFill>
                  <a:schemeClr val="tx1"/>
                </a:solidFill>
                <a:latin typeface="Calibri" panose="020F0502020204030204" pitchFamily="34" charset="0"/>
                <a:cs typeface="Arial" panose="020B0604020202020204" pitchFamily="34" charset="0"/>
              </a:defRPr>
            </a:lvl5pPr>
            <a:lvl6pPr marL="25146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6pPr>
            <a:lvl7pPr marL="29718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7pPr>
            <a:lvl8pPr marL="34290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8pPr>
            <a:lvl9pPr marL="3886200" indent="-228600" defTabSz="2874963" eaLnBrk="0" fontAlgn="base" hangingPunct="0">
              <a:spcBef>
                <a:spcPct val="0"/>
              </a:spcBef>
              <a:spcAft>
                <a:spcPct val="0"/>
              </a:spcAft>
              <a:defRPr sz="5700">
                <a:solidFill>
                  <a:schemeClr val="tx1"/>
                </a:solidFill>
                <a:latin typeface="Calibri" panose="020F0502020204030204" pitchFamily="34" charset="0"/>
                <a:cs typeface="Arial" panose="020B0604020202020204" pitchFamily="34" charset="0"/>
              </a:defRPr>
            </a:lvl9pPr>
          </a:lstStyle>
          <a:p>
            <a:pPr eaLnBrk="1" hangingPunct="1"/>
            <a:r>
              <a:rPr lang="en-US" altLang="en-US" sz="1167" dirty="0"/>
              <a:t>Calculates confidence intervals and standard errors of a list of multiply imputed partially synthetic datasets for a continuous variable. Confidence intervals for synthetic data, both full and partial, are calculated differently from other types of data</a:t>
            </a:r>
            <a:r>
              <a:rPr lang="en-US" altLang="en-US" sz="1167" baseline="30000" dirty="0"/>
              <a:t>1</a:t>
            </a:r>
            <a:r>
              <a:rPr lang="en-US" altLang="en-US" sz="1167" dirty="0"/>
              <a:t>. </a:t>
            </a:r>
            <a:r>
              <a:rPr lang="en-US" altLang="en-US" sz="1167" dirty="0" err="1"/>
              <a:t>ContCI</a:t>
            </a:r>
            <a:r>
              <a:rPr lang="en-US" altLang="en-US" sz="1167" dirty="0"/>
              <a:t> currently only calculates confidence intervals for partially synthetic datasets.</a:t>
            </a:r>
            <a:endParaRPr lang="en-US" altLang="en-US" sz="1167" baseline="30000" dirty="0"/>
          </a:p>
          <a:p>
            <a:pPr eaLnBrk="1" hangingPunct="1"/>
            <a:endParaRPr lang="en-US" altLang="en-US" sz="876" dirty="0">
              <a:solidFill>
                <a:schemeClr val="accent3">
                  <a:lumMod val="75000"/>
                </a:schemeClr>
              </a:solidFill>
              <a:latin typeface="Lucida Console" panose="020B0609040504020204" pitchFamily="49" charset="0"/>
            </a:endParaRPr>
          </a:p>
          <a:p>
            <a:pPr eaLnBrk="1" hangingPunct="1"/>
            <a:r>
              <a:rPr lang="en-US" altLang="en-US" sz="876" dirty="0" err="1">
                <a:solidFill>
                  <a:srgbClr val="5D7430"/>
                </a:solidFill>
                <a:latin typeface="Lucida Console" panose="020B0609040504020204" pitchFamily="49" charset="0"/>
              </a:rPr>
              <a:t>ContCI</a:t>
            </a:r>
            <a:r>
              <a:rPr lang="en-US" altLang="en-US" sz="876" dirty="0">
                <a:solidFill>
                  <a:srgbClr val="5D7430"/>
                </a:solidFill>
                <a:latin typeface="Lucida Console" panose="020B0609040504020204" pitchFamily="49" charset="0"/>
              </a:rPr>
              <a:t>(PPA, PPAm5, “age”, sig=3)</a:t>
            </a:r>
          </a:p>
        </p:txBody>
      </p:sp>
      <p:pic>
        <p:nvPicPr>
          <p:cNvPr id="14" name="Picture 13" descr="A picture containing piece, clock&#10;&#10;Description automatically generated">
            <a:extLst>
              <a:ext uri="{FF2B5EF4-FFF2-40B4-BE49-F238E27FC236}">
                <a16:creationId xmlns:a16="http://schemas.microsoft.com/office/drawing/2014/main" id="{F8901497-1F8A-42F6-80BA-191403723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4284" y="5470753"/>
            <a:ext cx="917177" cy="917177"/>
          </a:xfrm>
          <a:prstGeom prst="rect">
            <a:avLst/>
          </a:prstGeom>
        </p:spPr>
      </p:pic>
    </p:spTree>
    <p:extLst>
      <p:ext uri="{BB962C8B-B14F-4D97-AF65-F5344CB8AC3E}">
        <p14:creationId xmlns:p14="http://schemas.microsoft.com/office/powerpoint/2010/main" val="2781608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667</Words>
  <Application>Microsoft Office PowerPoint</Application>
  <PresentationFormat>Widescreen</PresentationFormat>
  <Paragraphs>43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Lucida Console</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Looby, Charlotte</dc:creator>
  <cp:lastModifiedBy>Looby, Charlotte</cp:lastModifiedBy>
  <cp:revision>17</cp:revision>
  <dcterms:created xsi:type="dcterms:W3CDTF">2020-09-03T18:14:04Z</dcterms:created>
  <dcterms:modified xsi:type="dcterms:W3CDTF">2020-09-10T12:47:07Z</dcterms:modified>
</cp:coreProperties>
</file>