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5A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837" autoAdjust="0"/>
  </p:normalViewPr>
  <p:slideViewPr>
    <p:cSldViewPr snapToGrid="0">
      <p:cViewPr varScale="1">
        <p:scale>
          <a:sx n="24" d="100"/>
          <a:sy n="24" d="100"/>
        </p:scale>
        <p:origin x="1378" y="182"/>
      </p:cViewPr>
      <p:guideLst/>
    </p:cSldViewPr>
  </p:slideViewPr>
  <p:notesTextViewPr>
    <p:cViewPr>
      <p:scale>
        <a:sx n="1" d="1"/>
        <a:sy n="1" d="1"/>
      </p:scale>
      <p:origin x="0" y="0"/>
    </p:cViewPr>
  </p:notesTextViewPr>
  <p:notesViewPr>
    <p:cSldViewPr snapToGrid="0" showGuides="1">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9/11/2020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9/11/2020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sz="1200" dirty="0">
              <a:solidFill>
                <a:prstClr val="white">
                  <a:lumMod val="50000"/>
                </a:prstClr>
              </a:solidFill>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7C7F044-5458-4B2E-BFA0-52AAA1C529D4}" type="slidenum">
              <a:rPr lang="en-US" smtClean="0"/>
              <a:t>1</a:t>
            </a:fld>
            <a:endParaRPr lang="en-US"/>
          </a:p>
        </p:txBody>
      </p:sp>
    </p:spTree>
    <p:extLst>
      <p:ext uri="{BB962C8B-B14F-4D97-AF65-F5344CB8AC3E}">
        <p14:creationId xmlns:p14="http://schemas.microsoft.com/office/powerpoint/2010/main" val="195355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Title 1"/>
          <p:cNvSpPr>
            <a:spLocks noGrp="1"/>
          </p:cNvSpPr>
          <p:nvPr>
            <p:ph type="title"/>
          </p:nvPr>
        </p:nvSpPr>
        <p:spPr>
          <a:xfrm>
            <a:off x="6400800" y="990600"/>
            <a:ext cx="31089600" cy="2514540"/>
          </a:xfrm>
        </p:spPr>
        <p:txBody>
          <a:bodyPr/>
          <a:lstStyle/>
          <a:p>
            <a:r>
              <a:rPr lang="en-US" smtClean="0"/>
              <a:t>Click to edit Master title style</a:t>
            </a:r>
            <a:endParaRPr lang="en-US"/>
          </a:p>
        </p:txBody>
      </p:sp>
      <p:sp>
        <p:nvSpPr>
          <p:cNvPr id="31" name="Text Placeholder 6"/>
          <p:cNvSpPr>
            <a:spLocks noGrp="1"/>
          </p:cNvSpPr>
          <p:nvPr>
            <p:ph type="body" sz="quarter" idx="36"/>
          </p:nvPr>
        </p:nvSpPr>
        <p:spPr bwMode="auto">
          <a:xfrm>
            <a:off x="6400800" y="3588603"/>
            <a:ext cx="31089600" cy="830997"/>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CAA57DF-1C19-4726-AB84-014692BAD8F5}" type="datetimeFigureOut">
              <a:rPr lang="en-US" smtClean="0"/>
              <a:t>9/11/2020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7" name="Text Placeholder 6"/>
          <p:cNvSpPr>
            <a:spLocks noGrp="1"/>
          </p:cNvSpPr>
          <p:nvPr>
            <p:ph type="body" sz="quarter" idx="13" hasCustomPrompt="1"/>
          </p:nvPr>
        </p:nvSpPr>
        <p:spPr>
          <a:xfrm>
            <a:off x="1143000" y="5852160"/>
            <a:ext cx="12801600" cy="1219200"/>
          </a:xfrm>
          <a:prstGeom prst="round1Rect">
            <a:avLst/>
          </a:prstGeom>
          <a:solidFill>
            <a:schemeClr val="accent2"/>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19" name="Content Placeholder 17"/>
          <p:cNvSpPr>
            <a:spLocks noGrp="1"/>
          </p:cNvSpPr>
          <p:nvPr>
            <p:ph sz="quarter" idx="24" hasCustomPrompt="1"/>
          </p:nvPr>
        </p:nvSpPr>
        <p:spPr>
          <a:xfrm>
            <a:off x="1143000" y="7071360"/>
            <a:ext cx="12801600" cy="6858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1" name="Text Placeholder 6"/>
          <p:cNvSpPr>
            <a:spLocks noGrp="1"/>
          </p:cNvSpPr>
          <p:nvPr>
            <p:ph type="body" sz="quarter" idx="17" hasCustomPrompt="1"/>
          </p:nvPr>
        </p:nvSpPr>
        <p:spPr>
          <a:xfrm>
            <a:off x="1143000" y="15032736"/>
            <a:ext cx="12801600" cy="1219200"/>
          </a:xfrm>
          <a:prstGeom prst="round1Rect">
            <a:avLst/>
          </a:prstGeom>
          <a:solidFill>
            <a:schemeClr val="accent3"/>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0" name="Content Placeholder 17"/>
          <p:cNvSpPr>
            <a:spLocks noGrp="1"/>
          </p:cNvSpPr>
          <p:nvPr>
            <p:ph sz="quarter" idx="25" hasCustomPrompt="1"/>
          </p:nvPr>
        </p:nvSpPr>
        <p:spPr>
          <a:xfrm>
            <a:off x="1143000" y="16251936"/>
            <a:ext cx="12801600" cy="9088165"/>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3" name="Text Placeholder 6"/>
          <p:cNvSpPr>
            <a:spLocks noGrp="1"/>
          </p:cNvSpPr>
          <p:nvPr>
            <p:ph type="body" sz="quarter" idx="19" hasCustomPrompt="1"/>
          </p:nvPr>
        </p:nvSpPr>
        <p:spPr>
          <a:xfrm>
            <a:off x="1143000" y="25831800"/>
            <a:ext cx="12801600" cy="1219200"/>
          </a:xfrm>
          <a:prstGeom prst="round1Rect">
            <a:avLst/>
          </a:prstGeom>
          <a:solidFill>
            <a:schemeClr val="accent4"/>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1" name="Content Placeholder 17"/>
          <p:cNvSpPr>
            <a:spLocks noGrp="1"/>
          </p:cNvSpPr>
          <p:nvPr>
            <p:ph sz="quarter" idx="26" hasCustomPrompt="1"/>
          </p:nvPr>
        </p:nvSpPr>
        <p:spPr>
          <a:xfrm>
            <a:off x="11430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5" name="Text Placeholder 6"/>
          <p:cNvSpPr>
            <a:spLocks noGrp="1"/>
          </p:cNvSpPr>
          <p:nvPr>
            <p:ph type="body" sz="quarter" idx="21" hasCustomPrompt="1"/>
          </p:nvPr>
        </p:nvSpPr>
        <p:spPr>
          <a:xfrm>
            <a:off x="15544800" y="5852160"/>
            <a:ext cx="12801600" cy="1219200"/>
          </a:xfrm>
          <a:prstGeom prst="round1Rect">
            <a:avLst/>
          </a:prstGeom>
          <a:solidFill>
            <a:schemeClr val="accent5"/>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2" name="Content Placeholder 17"/>
          <p:cNvSpPr>
            <a:spLocks noGrp="1"/>
          </p:cNvSpPr>
          <p:nvPr>
            <p:ph sz="quarter" idx="27" hasCustomPrompt="1"/>
          </p:nvPr>
        </p:nvSpPr>
        <p:spPr>
          <a:xfrm>
            <a:off x="15544800" y="7071360"/>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8" name="Content Placeholder 17"/>
          <p:cNvSpPr>
            <a:spLocks noGrp="1"/>
          </p:cNvSpPr>
          <p:nvPr>
            <p:ph sz="quarter" idx="23" hasCustomPrompt="1"/>
          </p:nvPr>
        </p:nvSpPr>
        <p:spPr>
          <a:xfrm>
            <a:off x="15544800" y="11948160"/>
            <a:ext cx="12801600" cy="6172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3" name="Content Placeholder 17"/>
          <p:cNvSpPr>
            <a:spLocks noGrp="1"/>
          </p:cNvSpPr>
          <p:nvPr>
            <p:ph sz="quarter" idx="28" hasCustomPrompt="1"/>
          </p:nvPr>
        </p:nvSpPr>
        <p:spPr>
          <a:xfrm>
            <a:off x="15544800" y="23469600"/>
            <a:ext cx="12801600" cy="1752600"/>
          </a:xfrm>
        </p:spPr>
        <p:txBody>
          <a:bodyPr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p:txBody>
      </p:sp>
      <p:sp>
        <p:nvSpPr>
          <p:cNvPr id="24" name="Text Placeholder 6"/>
          <p:cNvSpPr>
            <a:spLocks noGrp="1"/>
          </p:cNvSpPr>
          <p:nvPr>
            <p:ph type="body" sz="quarter" idx="29" hasCustomPrompt="1"/>
          </p:nvPr>
        </p:nvSpPr>
        <p:spPr>
          <a:xfrm>
            <a:off x="15544800" y="2583180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5" name="Content Placeholder 17"/>
          <p:cNvSpPr>
            <a:spLocks noGrp="1"/>
          </p:cNvSpPr>
          <p:nvPr>
            <p:ph sz="quarter" idx="30" hasCustomPrompt="1"/>
          </p:nvPr>
        </p:nvSpPr>
        <p:spPr>
          <a:xfrm>
            <a:off x="155448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6" name="Text Placeholder 6"/>
          <p:cNvSpPr>
            <a:spLocks noGrp="1"/>
          </p:cNvSpPr>
          <p:nvPr>
            <p:ph type="body" sz="quarter" idx="31" hasCustomPrompt="1"/>
          </p:nvPr>
        </p:nvSpPr>
        <p:spPr>
          <a:xfrm>
            <a:off x="29900880" y="585216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7" name="Content Placeholder 17"/>
          <p:cNvSpPr>
            <a:spLocks noGrp="1"/>
          </p:cNvSpPr>
          <p:nvPr>
            <p:ph sz="quarter" idx="32" hasCustomPrompt="1"/>
          </p:nvPr>
        </p:nvSpPr>
        <p:spPr>
          <a:xfrm>
            <a:off x="29900880" y="7071360"/>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8" name="Content Placeholder 17"/>
          <p:cNvSpPr>
            <a:spLocks noGrp="1"/>
          </p:cNvSpPr>
          <p:nvPr>
            <p:ph sz="quarter" idx="33" hasCustomPrompt="1"/>
          </p:nvPr>
        </p:nvSpPr>
        <p:spPr>
          <a:xfrm>
            <a:off x="29900880" y="15837408"/>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9" name="Text Placeholder 6"/>
          <p:cNvSpPr>
            <a:spLocks noGrp="1"/>
          </p:cNvSpPr>
          <p:nvPr>
            <p:ph type="body" sz="quarter" idx="34" hasCustomPrompt="1"/>
          </p:nvPr>
        </p:nvSpPr>
        <p:spPr>
          <a:xfrm>
            <a:off x="29900880" y="25831800"/>
            <a:ext cx="12801600" cy="1219200"/>
          </a:xfrm>
          <a:prstGeom prst="round1Rect">
            <a:avLst/>
          </a:prstGeom>
          <a:solidFill>
            <a:schemeClr val="accent1"/>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30" name="Content Placeholder 17"/>
          <p:cNvSpPr>
            <a:spLocks noGrp="1"/>
          </p:cNvSpPr>
          <p:nvPr>
            <p:ph sz="quarter" idx="35" hasCustomPrompt="1"/>
          </p:nvPr>
        </p:nvSpPr>
        <p:spPr>
          <a:xfrm>
            <a:off x="2990088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invGray">
          <a:xfrm>
            <a:off x="0" y="0"/>
            <a:ext cx="438912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6400800" y="990600"/>
            <a:ext cx="31089600" cy="251454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9/11/2020</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8800" b="1"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Using Mixed Methods Research to Build Organizational Community</a:t>
            </a:r>
            <a:endParaRPr lang="en-US" dirty="0"/>
          </a:p>
        </p:txBody>
      </p:sp>
      <p:sp>
        <p:nvSpPr>
          <p:cNvPr id="23" name="Text Placeholder 22"/>
          <p:cNvSpPr>
            <a:spLocks noGrp="1"/>
          </p:cNvSpPr>
          <p:nvPr>
            <p:ph type="body" sz="quarter" idx="36"/>
          </p:nvPr>
        </p:nvSpPr>
        <p:spPr/>
        <p:txBody>
          <a:bodyPr/>
          <a:lstStyle/>
          <a:p>
            <a:r>
              <a:rPr lang="en-US" dirty="0" smtClean="0"/>
              <a:t>Kelly Jean Chapman, MS, The Johns Hopkins University Applied Physics Laboratory</a:t>
            </a:r>
            <a:endParaRPr lang="en-US" dirty="0"/>
          </a:p>
        </p:txBody>
      </p:sp>
      <p:sp>
        <p:nvSpPr>
          <p:cNvPr id="5" name="Text Placeholder 4"/>
          <p:cNvSpPr>
            <a:spLocks noGrp="1"/>
          </p:cNvSpPr>
          <p:nvPr>
            <p:ph type="body" sz="quarter" idx="13"/>
          </p:nvPr>
        </p:nvSpPr>
        <p:spPr>
          <a:xfrm>
            <a:off x="1143000" y="5509260"/>
            <a:ext cx="12801600" cy="1219200"/>
          </a:xfrm>
        </p:spPr>
        <p:txBody>
          <a:bodyPr/>
          <a:lstStyle/>
          <a:p>
            <a:r>
              <a:rPr lang="en-US" dirty="0" smtClean="0"/>
              <a:t>abstract</a:t>
            </a:r>
            <a:endParaRPr lang="en-US" dirty="0"/>
          </a:p>
        </p:txBody>
      </p:sp>
      <p:sp>
        <p:nvSpPr>
          <p:cNvPr id="11" name="Content Placeholder 10"/>
          <p:cNvSpPr>
            <a:spLocks noGrp="1"/>
          </p:cNvSpPr>
          <p:nvPr>
            <p:ph sz="quarter" idx="24"/>
          </p:nvPr>
        </p:nvSpPr>
        <p:spPr>
          <a:xfrm>
            <a:off x="1143000" y="6690360"/>
            <a:ext cx="12801600" cy="6858000"/>
          </a:xfrm>
        </p:spPr>
        <p:txBody>
          <a:bodyPr>
            <a:noAutofit/>
          </a:bodyPr>
          <a:lstStyle/>
          <a:p>
            <a:pPr marL="0" indent="0">
              <a:buNone/>
            </a:pPr>
            <a:r>
              <a:rPr lang="en-US" sz="3200" dirty="0" smtClean="0"/>
              <a:t>Organizations that exclusively rely on surveys to gauge employee sentiment miss an opportunity to gain rich insight and build community at the same time. The inclusion of a qualitative data collection phase in the standard survey approach is a low-cost addition to the research process, benefiting both employee and employer. Merging qualitative insight with quantitative precision helps to ensure that survey questions reflect true existing sentiment, and to refine the potentially nebulous questions inherent to understanding sentiment. In addition to greater survey precision and data validity, the proposed multi-stage mixed method approach engenders active organizational listening, a climate of open communication, and strengthened intra-organizational relationships. </a:t>
            </a:r>
          </a:p>
          <a:p>
            <a:pPr marL="0" indent="0">
              <a:buNone/>
            </a:pPr>
            <a:r>
              <a:rPr lang="en-US" sz="3200" dirty="0" smtClean="0"/>
              <a:t>This poster demonstrates the mixed analysis methods used to conduct such research at the organizational level, and introduces social science literature to illustrate how these research methods directly contribute to the sustainment of organizational community.</a:t>
            </a:r>
            <a:endParaRPr lang="en-US" sz="3200" dirty="0"/>
          </a:p>
        </p:txBody>
      </p:sp>
      <p:sp>
        <p:nvSpPr>
          <p:cNvPr id="7" name="Text Placeholder 6"/>
          <p:cNvSpPr>
            <a:spLocks noGrp="1"/>
          </p:cNvSpPr>
          <p:nvPr>
            <p:ph type="body" sz="quarter" idx="17"/>
          </p:nvPr>
        </p:nvSpPr>
        <p:spPr>
          <a:xfrm>
            <a:off x="1143000" y="14524736"/>
            <a:ext cx="12801600" cy="1219200"/>
          </a:xfrm>
        </p:spPr>
        <p:txBody>
          <a:bodyPr/>
          <a:lstStyle/>
          <a:p>
            <a:r>
              <a:rPr lang="en-US" dirty="0" smtClean="0"/>
              <a:t>objectives</a:t>
            </a:r>
            <a:endParaRPr lang="en-US" dirty="0"/>
          </a:p>
        </p:txBody>
      </p:sp>
      <p:sp>
        <p:nvSpPr>
          <p:cNvPr id="12" name="Content Placeholder 11"/>
          <p:cNvSpPr>
            <a:spLocks noGrp="1"/>
          </p:cNvSpPr>
          <p:nvPr>
            <p:ph sz="quarter" idx="25"/>
          </p:nvPr>
        </p:nvSpPr>
        <p:spPr>
          <a:xfrm>
            <a:off x="1143000" y="15629636"/>
            <a:ext cx="12801600" cy="9088165"/>
          </a:xfrm>
        </p:spPr>
        <p:txBody>
          <a:bodyPr>
            <a:noAutofit/>
          </a:bodyPr>
          <a:lstStyle/>
          <a:p>
            <a:pPr marL="0" indent="0">
              <a:buNone/>
            </a:pPr>
            <a:r>
              <a:rPr lang="en-US" sz="3200" dirty="0" smtClean="0"/>
              <a:t>The Johns Hopkins University Applied Physics Laboratory (JHU/APL) employed a research initiative to better understand the state of communication within a sector of the organization.</a:t>
            </a:r>
          </a:p>
          <a:p>
            <a:pPr marL="0" indent="0">
              <a:buNone/>
            </a:pPr>
            <a:r>
              <a:rPr lang="en-US" sz="3200" dirty="0"/>
              <a:t>The primary goal of the study was to accurately </a:t>
            </a:r>
            <a:r>
              <a:rPr lang="en-US" sz="3200" b="1" dirty="0"/>
              <a:t>understand the state of communication</a:t>
            </a:r>
            <a:r>
              <a:rPr lang="en-US" sz="3200" dirty="0"/>
              <a:t> within </a:t>
            </a:r>
            <a:r>
              <a:rPr lang="en-US" sz="3200" dirty="0" smtClean="0"/>
              <a:t>the </a:t>
            </a:r>
            <a:r>
              <a:rPr lang="en-US" sz="3200" dirty="0"/>
              <a:t>organizational sector at </a:t>
            </a:r>
            <a:r>
              <a:rPr lang="en-US" sz="3200" dirty="0" smtClean="0"/>
              <a:t>JHU/APL</a:t>
            </a:r>
            <a:r>
              <a:rPr lang="en-US" sz="3200" dirty="0"/>
              <a:t>, with the underlying purpose of </a:t>
            </a:r>
            <a:r>
              <a:rPr lang="en-US" sz="3200" b="1" dirty="0"/>
              <a:t>improving communication and connectedness </a:t>
            </a:r>
            <a:r>
              <a:rPr lang="en-US" sz="3200" dirty="0"/>
              <a:t>within the sector</a:t>
            </a:r>
            <a:r>
              <a:rPr lang="en-US" sz="3200" dirty="0" smtClean="0"/>
              <a:t>.</a:t>
            </a:r>
            <a:endParaRPr lang="en-US" sz="3200" dirty="0"/>
          </a:p>
        </p:txBody>
      </p:sp>
      <p:sp>
        <p:nvSpPr>
          <p:cNvPr id="8" name="Text Placeholder 7"/>
          <p:cNvSpPr>
            <a:spLocks noGrp="1"/>
          </p:cNvSpPr>
          <p:nvPr>
            <p:ph type="body" sz="quarter" idx="19"/>
          </p:nvPr>
        </p:nvSpPr>
        <p:spPr>
          <a:xfrm>
            <a:off x="1143000" y="19519900"/>
            <a:ext cx="12801600" cy="1219200"/>
          </a:xfrm>
        </p:spPr>
        <p:txBody>
          <a:bodyPr/>
          <a:lstStyle/>
          <a:p>
            <a:r>
              <a:rPr lang="en-US" dirty="0" smtClean="0"/>
              <a:t>background</a:t>
            </a:r>
            <a:endParaRPr lang="en-US" dirty="0"/>
          </a:p>
        </p:txBody>
      </p:sp>
      <p:sp>
        <p:nvSpPr>
          <p:cNvPr id="13" name="Content Placeholder 12"/>
          <p:cNvSpPr>
            <a:spLocks noGrp="1"/>
          </p:cNvSpPr>
          <p:nvPr>
            <p:ph sz="quarter" idx="26"/>
          </p:nvPr>
        </p:nvSpPr>
        <p:spPr>
          <a:xfrm>
            <a:off x="1143000" y="20554696"/>
            <a:ext cx="12801600" cy="6369304"/>
          </a:xfrm>
        </p:spPr>
        <p:txBody>
          <a:bodyPr>
            <a:noAutofit/>
          </a:bodyPr>
          <a:lstStyle/>
          <a:p>
            <a:pPr marL="0" indent="0">
              <a:buNone/>
            </a:pPr>
            <a:r>
              <a:rPr lang="en-US" sz="3200" dirty="0" smtClean="0"/>
              <a:t>Due </a:t>
            </a:r>
            <a:r>
              <a:rPr lang="en-US" sz="3200" dirty="0"/>
              <a:t>to the broad nature of the </a:t>
            </a:r>
            <a:r>
              <a:rPr lang="en-US" sz="3200" dirty="0" smtClean="0"/>
              <a:t>stated goals, </a:t>
            </a:r>
            <a:r>
              <a:rPr lang="en-US" sz="3200" dirty="0"/>
              <a:t>the research team chose a multi-stage sequential exploratory mixed-methods study design in order to focus the study’s purpose. </a:t>
            </a:r>
            <a:r>
              <a:rPr lang="en-US" sz="3200" dirty="0" smtClean="0"/>
              <a:t>Exploratory mixed </a:t>
            </a:r>
            <a:r>
              <a:rPr lang="en-US" sz="3200" dirty="0"/>
              <a:t>methods are most appropriate for subjective questions </a:t>
            </a:r>
            <a:r>
              <a:rPr lang="en-US" sz="3200" dirty="0" smtClean="0"/>
              <a:t>where the variables are unknown and there is no guiding theory (Creswell &amp; Plano Clark 2018). This approach reduces bias and increases precision of research tools by iteratively refining questions over multiple stages. In addition, since studies have shown that survey respondents grow fatigued and disengaged as a survey grows in length (Bradley &amp; Daly 1994), this approach may improve engagement by reducing the number of survey questions needed.</a:t>
            </a:r>
            <a:endParaRPr lang="en-US" sz="3200" dirty="0"/>
          </a:p>
          <a:p>
            <a:pPr marL="0" indent="0">
              <a:buNone/>
            </a:pPr>
            <a:r>
              <a:rPr lang="en-US" sz="3200" dirty="0"/>
              <a:t>The </a:t>
            </a:r>
            <a:r>
              <a:rPr lang="en-US" sz="3200" dirty="0" smtClean="0"/>
              <a:t>stages in this study </a:t>
            </a:r>
            <a:r>
              <a:rPr lang="en-US" sz="3200" dirty="0"/>
              <a:t>included:</a:t>
            </a:r>
          </a:p>
          <a:p>
            <a:r>
              <a:rPr lang="en-US" sz="3200" b="1" dirty="0"/>
              <a:t>Qualitative: </a:t>
            </a:r>
            <a:r>
              <a:rPr lang="en-US" sz="3200" dirty="0"/>
              <a:t>Consisting of focus groups eliciting relevant communication-related issues and questions from different staff roles</a:t>
            </a:r>
          </a:p>
          <a:p>
            <a:r>
              <a:rPr lang="en-US" sz="3200" b="1" dirty="0"/>
              <a:t>Quantitative: </a:t>
            </a:r>
            <a:r>
              <a:rPr lang="en-US" sz="3200" dirty="0"/>
              <a:t>Consisting of a sector-wide survey based on thematic material surfaced in stage one</a:t>
            </a:r>
          </a:p>
          <a:p>
            <a:r>
              <a:rPr lang="en-US" sz="3200" b="1" dirty="0"/>
              <a:t>Relationship-building: </a:t>
            </a:r>
            <a:r>
              <a:rPr lang="en-US" sz="3200" dirty="0"/>
              <a:t>A follow-up effort focused on bringing together volunteers from both stages of the </a:t>
            </a:r>
            <a:r>
              <a:rPr lang="en-US" sz="3200" dirty="0" smtClean="0"/>
              <a:t>process</a:t>
            </a:r>
          </a:p>
        </p:txBody>
      </p:sp>
      <p:sp>
        <p:nvSpPr>
          <p:cNvPr id="9" name="Text Placeholder 8"/>
          <p:cNvSpPr>
            <a:spLocks noGrp="1"/>
          </p:cNvSpPr>
          <p:nvPr>
            <p:ph type="body" sz="quarter" idx="21"/>
          </p:nvPr>
        </p:nvSpPr>
        <p:spPr>
          <a:xfrm>
            <a:off x="15544800" y="5509260"/>
            <a:ext cx="12801600" cy="1219200"/>
          </a:xfrm>
        </p:spPr>
        <p:txBody>
          <a:bodyPr/>
          <a:lstStyle/>
          <a:p>
            <a:r>
              <a:rPr lang="en-US" dirty="0" smtClean="0"/>
              <a:t>methods</a:t>
            </a:r>
            <a:endParaRPr lang="en-US" dirty="0"/>
          </a:p>
        </p:txBody>
      </p:sp>
      <p:sp>
        <p:nvSpPr>
          <p:cNvPr id="14" name="Content Placeholder 13"/>
          <p:cNvSpPr>
            <a:spLocks noGrp="1"/>
          </p:cNvSpPr>
          <p:nvPr>
            <p:ph sz="quarter" idx="27"/>
          </p:nvPr>
        </p:nvSpPr>
        <p:spPr>
          <a:xfrm>
            <a:off x="15544800" y="6576060"/>
            <a:ext cx="12801600" cy="5044440"/>
          </a:xfrm>
        </p:spPr>
        <p:txBody>
          <a:bodyPr>
            <a:noAutofit/>
          </a:bodyPr>
          <a:lstStyle/>
          <a:p>
            <a:pPr marL="0" indent="0">
              <a:buNone/>
            </a:pPr>
            <a:r>
              <a:rPr lang="en-US" sz="3200" b="1" dirty="0" smtClean="0"/>
              <a:t>Stage </a:t>
            </a:r>
            <a:r>
              <a:rPr lang="en-US" sz="3200" b="1" dirty="0"/>
              <a:t>I</a:t>
            </a:r>
            <a:r>
              <a:rPr lang="en-US" sz="3200" b="1" dirty="0" smtClean="0"/>
              <a:t>: Qualitative</a:t>
            </a:r>
          </a:p>
          <a:p>
            <a:pPr marL="0" indent="0">
              <a:buNone/>
            </a:pPr>
            <a:r>
              <a:rPr lang="en-US" sz="3200" dirty="0" smtClean="0"/>
              <a:t>Three focus-groups, stratified by job role</a:t>
            </a:r>
            <a:r>
              <a:rPr lang="en-US" sz="3200" dirty="0"/>
              <a:t> </a:t>
            </a:r>
            <a:r>
              <a:rPr lang="en-US" sz="3200" dirty="0" smtClean="0"/>
              <a:t>under the assumption that communication priorities were dependent on role. Each group surfaced a different set of themes. Broadly, roles included:</a:t>
            </a:r>
          </a:p>
          <a:p>
            <a:r>
              <a:rPr lang="en-US" sz="3200" dirty="0" smtClean="0"/>
              <a:t>Technical Staff</a:t>
            </a:r>
          </a:p>
          <a:p>
            <a:r>
              <a:rPr lang="en-US" sz="3200" dirty="0" smtClean="0"/>
              <a:t>Managerial Staff</a:t>
            </a:r>
          </a:p>
          <a:p>
            <a:r>
              <a:rPr lang="en-US" sz="3200" dirty="0" smtClean="0"/>
              <a:t>Operations Staff</a:t>
            </a:r>
            <a:endParaRPr lang="en-US" sz="3200" dirty="0"/>
          </a:p>
          <a:p>
            <a:pPr marL="0" indent="0">
              <a:buNone/>
            </a:pPr>
            <a:r>
              <a:rPr lang="en-US" sz="3200" b="1" dirty="0" smtClean="0"/>
              <a:t>Stage II: Quantitative</a:t>
            </a:r>
          </a:p>
          <a:p>
            <a:pPr marL="0" indent="0">
              <a:buNone/>
            </a:pPr>
            <a:r>
              <a:rPr lang="en-US" sz="3200" dirty="0" smtClean="0"/>
              <a:t>Themes from Stage 1 directly mapped to questions on a survey sent to the entire organizational sector.  Additional demographic and general satisfaction questions were included to serve as benchmarks for future studies and to help identify underserved groups.</a:t>
            </a:r>
          </a:p>
          <a:p>
            <a:pPr marL="0" indent="0">
              <a:buNone/>
            </a:pPr>
            <a:r>
              <a:rPr lang="en-US" sz="3200" b="1" dirty="0" smtClean="0"/>
              <a:t>Stage III: Relationship Building</a:t>
            </a:r>
          </a:p>
          <a:p>
            <a:pPr marL="0" indent="0">
              <a:buNone/>
            </a:pPr>
            <a:r>
              <a:rPr lang="en-US" sz="3200" dirty="0"/>
              <a:t>The </a:t>
            </a:r>
            <a:r>
              <a:rPr lang="en-US" sz="3200" dirty="0" smtClean="0"/>
              <a:t>initiative </a:t>
            </a:r>
            <a:r>
              <a:rPr lang="en-US" sz="3200" dirty="0"/>
              <a:t>elicited </a:t>
            </a:r>
            <a:r>
              <a:rPr lang="en-US" sz="3200" dirty="0" smtClean="0"/>
              <a:t>volunteers from previous stages </a:t>
            </a:r>
            <a:r>
              <a:rPr lang="en-US" sz="3200" dirty="0"/>
              <a:t>who were interested in sharing the their opinion, creating </a:t>
            </a:r>
            <a:r>
              <a:rPr lang="en-US" sz="3200" dirty="0" smtClean="0"/>
              <a:t>a long-term </a:t>
            </a:r>
            <a:r>
              <a:rPr lang="en-US" sz="3200" dirty="0"/>
              <a:t>forum serving as </a:t>
            </a:r>
            <a:r>
              <a:rPr lang="en-US" sz="3200" dirty="0" smtClean="0"/>
              <a:t>an established communication </a:t>
            </a:r>
            <a:r>
              <a:rPr lang="en-US" sz="3200" dirty="0"/>
              <a:t>line between all levels of staff. </a:t>
            </a:r>
          </a:p>
          <a:p>
            <a:pPr marL="0" indent="0">
              <a:buNone/>
            </a:pPr>
            <a:endParaRPr lang="en-US" sz="3200" dirty="0"/>
          </a:p>
        </p:txBody>
      </p:sp>
      <p:sp>
        <p:nvSpPr>
          <p:cNvPr id="16" name="Text Placeholder 15"/>
          <p:cNvSpPr>
            <a:spLocks noGrp="1"/>
          </p:cNvSpPr>
          <p:nvPr>
            <p:ph type="body" sz="quarter" idx="29"/>
          </p:nvPr>
        </p:nvSpPr>
        <p:spPr>
          <a:xfrm>
            <a:off x="15544800" y="22479000"/>
            <a:ext cx="12801600" cy="1219200"/>
          </a:xfrm>
        </p:spPr>
        <p:txBody>
          <a:bodyPr/>
          <a:lstStyle/>
          <a:p>
            <a:r>
              <a:rPr lang="en-US" dirty="0" smtClean="0"/>
              <a:t>Benefits of methodS</a:t>
            </a:r>
            <a:endParaRPr lang="en-US" dirty="0"/>
          </a:p>
        </p:txBody>
      </p:sp>
      <p:sp>
        <p:nvSpPr>
          <p:cNvPr id="17" name="Content Placeholder 16"/>
          <p:cNvSpPr>
            <a:spLocks noGrp="1"/>
          </p:cNvSpPr>
          <p:nvPr>
            <p:ph sz="quarter" idx="30"/>
          </p:nvPr>
        </p:nvSpPr>
        <p:spPr>
          <a:xfrm>
            <a:off x="15544800" y="23551896"/>
            <a:ext cx="12801600" cy="9105900"/>
          </a:xfrm>
        </p:spPr>
        <p:txBody>
          <a:bodyPr>
            <a:normAutofit/>
          </a:bodyPr>
          <a:lstStyle/>
          <a:p>
            <a:pPr marL="0" indent="0" algn="ctr">
              <a:buNone/>
            </a:pPr>
            <a:r>
              <a:rPr lang="en-US" sz="4400" b="1" dirty="0" smtClean="0"/>
              <a:t>The </a:t>
            </a:r>
            <a:r>
              <a:rPr lang="en-US" sz="4400" b="1" u="sng" dirty="0" smtClean="0"/>
              <a:t>research methods </a:t>
            </a:r>
            <a:r>
              <a:rPr lang="en-US" sz="4400" b="1" dirty="0" smtClean="0"/>
              <a:t>directly contributed to the stated goals of the study</a:t>
            </a:r>
          </a:p>
          <a:p>
            <a:pPr marL="0" indent="0">
              <a:buNone/>
            </a:pPr>
            <a:r>
              <a:rPr lang="en-US" sz="3200" dirty="0" smtClean="0"/>
              <a:t>The survey reflected specific staff concerns and needs which may not have been addressed had a one-stage survey been conducted. The three-stage approach with increasingly precise questions provided multiple opportunities to signal strong organizational listening and an open communication climate, which studies show can lead to increases in:</a:t>
            </a:r>
          </a:p>
          <a:p>
            <a:r>
              <a:rPr lang="en-US" sz="3200" b="1" dirty="0" smtClean="0"/>
              <a:t>Identity: </a:t>
            </a:r>
            <a:r>
              <a:rPr lang="en-US" sz="3200" dirty="0" smtClean="0"/>
              <a:t>An employee’s identification with an organization is more closely linked to the organization’s communication climate than to the content of the communication itself (</a:t>
            </a:r>
            <a:r>
              <a:rPr lang="en-US" sz="3200" dirty="0" err="1" smtClean="0"/>
              <a:t>Smidts</a:t>
            </a:r>
            <a:r>
              <a:rPr lang="en-US" sz="3200" dirty="0"/>
              <a:t>, </a:t>
            </a:r>
            <a:r>
              <a:rPr lang="en-US" sz="3200" dirty="0" err="1"/>
              <a:t>Pruyn</a:t>
            </a:r>
            <a:r>
              <a:rPr lang="en-US" sz="3200" dirty="0"/>
              <a:t>, &amp; Van Riel 2001</a:t>
            </a:r>
            <a:r>
              <a:rPr lang="en-US" sz="3200" dirty="0" smtClean="0"/>
              <a:t>)</a:t>
            </a:r>
          </a:p>
          <a:p>
            <a:r>
              <a:rPr lang="en-US" sz="3200" b="1" dirty="0" smtClean="0"/>
              <a:t>Belonging: </a:t>
            </a:r>
            <a:r>
              <a:rPr lang="en-US" sz="3200" dirty="0" smtClean="0"/>
              <a:t>An </a:t>
            </a:r>
            <a:r>
              <a:rPr lang="en-US" sz="3200" dirty="0"/>
              <a:t>open communication climate in which active listening is emphasized will increase feelings of organizational </a:t>
            </a:r>
            <a:r>
              <a:rPr lang="en-US" sz="3200" dirty="0" smtClean="0"/>
              <a:t>identity and belonging (Helms &amp; Haynes 1992)</a:t>
            </a:r>
          </a:p>
          <a:p>
            <a:r>
              <a:rPr lang="en-US" sz="3200" b="1" dirty="0" smtClean="0"/>
              <a:t>Commitment: </a:t>
            </a:r>
            <a:r>
              <a:rPr lang="en-US" sz="3200" dirty="0" smtClean="0"/>
              <a:t>The feeling </a:t>
            </a:r>
            <a:r>
              <a:rPr lang="en-US" sz="3200" dirty="0"/>
              <a:t>of being heard can create feelings of commitment to the organization (Helms &amp; Haynes 1992</a:t>
            </a:r>
            <a:r>
              <a:rPr lang="en-US" sz="3200" dirty="0" smtClean="0"/>
              <a:t>)</a:t>
            </a:r>
            <a:endParaRPr lang="en-US" sz="3200" dirty="0"/>
          </a:p>
        </p:txBody>
      </p:sp>
      <p:sp>
        <p:nvSpPr>
          <p:cNvPr id="18" name="Text Placeholder 17"/>
          <p:cNvSpPr>
            <a:spLocks noGrp="1"/>
          </p:cNvSpPr>
          <p:nvPr>
            <p:ph type="body" sz="quarter" idx="31"/>
          </p:nvPr>
        </p:nvSpPr>
        <p:spPr>
          <a:xfrm>
            <a:off x="29900880" y="5509260"/>
            <a:ext cx="12801600" cy="1219200"/>
          </a:xfrm>
        </p:spPr>
        <p:txBody>
          <a:bodyPr/>
          <a:lstStyle/>
          <a:p>
            <a:r>
              <a:rPr lang="en-US" dirty="0" smtClean="0"/>
              <a:t>Model</a:t>
            </a:r>
            <a:endParaRPr lang="en-US" dirty="0"/>
          </a:p>
        </p:txBody>
      </p:sp>
      <p:sp>
        <p:nvSpPr>
          <p:cNvPr id="21" name="Text Placeholder 20"/>
          <p:cNvSpPr>
            <a:spLocks noGrp="1"/>
          </p:cNvSpPr>
          <p:nvPr>
            <p:ph type="body" sz="quarter" idx="34"/>
          </p:nvPr>
        </p:nvSpPr>
        <p:spPr>
          <a:xfrm>
            <a:off x="29900880" y="16858642"/>
            <a:ext cx="12801600" cy="1510806"/>
          </a:xfrm>
        </p:spPr>
        <p:txBody>
          <a:bodyPr/>
          <a:lstStyle/>
          <a:p>
            <a:r>
              <a:rPr lang="en-US" dirty="0" smtClean="0"/>
              <a:t>Results</a:t>
            </a:r>
            <a:endParaRPr lang="en-US" dirty="0"/>
          </a:p>
        </p:txBody>
      </p:sp>
      <p:sp>
        <p:nvSpPr>
          <p:cNvPr id="22" name="Content Placeholder 21"/>
          <p:cNvSpPr>
            <a:spLocks noGrp="1"/>
          </p:cNvSpPr>
          <p:nvPr>
            <p:ph sz="quarter" idx="35"/>
          </p:nvPr>
        </p:nvSpPr>
        <p:spPr>
          <a:xfrm>
            <a:off x="29900880" y="18268695"/>
            <a:ext cx="12801600" cy="7760054"/>
          </a:xfrm>
        </p:spPr>
        <p:txBody>
          <a:bodyPr>
            <a:normAutofit/>
          </a:bodyPr>
          <a:lstStyle/>
          <a:p>
            <a:pPr marL="0" indent="0">
              <a:buNone/>
            </a:pPr>
            <a:r>
              <a:rPr lang="en-US" sz="3200" dirty="0" smtClean="0"/>
              <a:t>Categorical analysis performed on the survey data surfaced findings which directly impact communication climate:</a:t>
            </a:r>
          </a:p>
          <a:p>
            <a:r>
              <a:rPr lang="en-US" sz="3200" dirty="0" smtClean="0"/>
              <a:t>Segmentation (outcomes by demographic subgroup)</a:t>
            </a:r>
          </a:p>
          <a:p>
            <a:pPr lvl="1"/>
            <a:r>
              <a:rPr lang="en-US" sz="2800" dirty="0" smtClean="0"/>
              <a:t>Identifying sector subgroups which are significantly less satisfied with aspects of sector communication, for example, allows leadership to directly explore and address the unique needs of underserved groups</a:t>
            </a:r>
          </a:p>
          <a:p>
            <a:pPr lvl="1"/>
            <a:r>
              <a:rPr lang="en-US" sz="2800" dirty="0" smtClean="0"/>
              <a:t>Identifying the </a:t>
            </a:r>
            <a:r>
              <a:rPr lang="en-US" sz="2800" dirty="0"/>
              <a:t>information </a:t>
            </a:r>
            <a:r>
              <a:rPr lang="en-US" sz="2800" dirty="0" smtClean="0"/>
              <a:t>methods </a:t>
            </a:r>
            <a:r>
              <a:rPr lang="en-US" sz="2800" dirty="0"/>
              <a:t>best suited </a:t>
            </a:r>
            <a:r>
              <a:rPr lang="en-US" sz="2800" dirty="0" smtClean="0"/>
              <a:t>to the </a:t>
            </a:r>
            <a:r>
              <a:rPr lang="en-US" sz="2800" dirty="0"/>
              <a:t>unique needs </a:t>
            </a:r>
            <a:r>
              <a:rPr lang="en-US" sz="2800" dirty="0" smtClean="0"/>
              <a:t>of staff subgroups </a:t>
            </a:r>
            <a:r>
              <a:rPr lang="en-US" sz="2800" dirty="0"/>
              <a:t>allows leadership to communicate with staff more </a:t>
            </a:r>
            <a:r>
              <a:rPr lang="en-US" sz="2800" dirty="0" smtClean="0"/>
              <a:t>effectively</a:t>
            </a:r>
          </a:p>
          <a:p>
            <a:r>
              <a:rPr lang="en-US" sz="3200" dirty="0" smtClean="0"/>
              <a:t>Benchmark satisfaction and connectedness variables</a:t>
            </a:r>
          </a:p>
          <a:p>
            <a:pPr lvl="1"/>
            <a:r>
              <a:rPr lang="en-US" sz="2800" dirty="0" smtClean="0"/>
              <a:t>Benchmark variables form a foundation for longitudinal research which may help measure the effectiveness of efforts to improve the sector’s communication climate</a:t>
            </a:r>
          </a:p>
        </p:txBody>
      </p:sp>
      <p:sp>
        <p:nvSpPr>
          <p:cNvPr id="34" name="Content Placeholder 10"/>
          <p:cNvSpPr txBox="1">
            <a:spLocks/>
          </p:cNvSpPr>
          <p:nvPr/>
        </p:nvSpPr>
        <p:spPr>
          <a:xfrm>
            <a:off x="37340741" y="6637214"/>
            <a:ext cx="5361739" cy="2761488"/>
          </a:xfrm>
          <a:prstGeom prst="rect">
            <a:avLst/>
          </a:prstGeom>
        </p:spPr>
        <p:txBody>
          <a:bodyPr vert="horz" lIns="365760" tIns="182880" rIns="91440" bIns="45720" rtlCol="0">
            <a:no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3200" dirty="0" smtClean="0"/>
              <a:t>This figure shows the flow of the sequential mixed-methods structure and each stage’s proposed direct positive impact on factors of group cohesion, including identification with the group, commitment to the group, and a sense of belonging. Further </a:t>
            </a:r>
            <a:r>
              <a:rPr lang="en-US" sz="3200" dirty="0"/>
              <a:t>research may investigate these methods through the lens of </a:t>
            </a:r>
            <a:r>
              <a:rPr lang="en-US" sz="3200" dirty="0" smtClean="0"/>
              <a:t>additional theories </a:t>
            </a:r>
            <a:r>
              <a:rPr lang="en-US" sz="3200" dirty="0"/>
              <a:t>– such as social exchange theory, whereby an organization’s investment in its employees is mirrored by the employees out of a desire to adhere to the social norm of reciprocity (</a:t>
            </a:r>
            <a:r>
              <a:rPr lang="en-US" sz="3200" dirty="0" err="1"/>
              <a:t>Blau</a:t>
            </a:r>
            <a:r>
              <a:rPr lang="en-US" sz="3200" dirty="0"/>
              <a:t> 1964).</a:t>
            </a:r>
          </a:p>
          <a:p>
            <a:pPr marL="0" indent="0">
              <a:buNone/>
            </a:pPr>
            <a:endParaRPr lang="en-US" sz="3200" dirty="0" smtClean="0"/>
          </a:p>
        </p:txBody>
      </p:sp>
      <p:graphicFrame>
        <p:nvGraphicFramePr>
          <p:cNvPr id="6" name="Content Placeholder 5"/>
          <p:cNvGraphicFramePr>
            <a:graphicFrameLocks noGrp="1"/>
          </p:cNvGraphicFramePr>
          <p:nvPr>
            <p:ph sz="quarter" idx="23"/>
            <p:extLst>
              <p:ext uri="{D42A27DB-BD31-4B8C-83A1-F6EECF244321}">
                <p14:modId xmlns:p14="http://schemas.microsoft.com/office/powerpoint/2010/main" val="771073394"/>
              </p:ext>
            </p:extLst>
          </p:nvPr>
        </p:nvGraphicFramePr>
        <p:xfrm>
          <a:off x="15544800" y="16040040"/>
          <a:ext cx="12801600" cy="5580892"/>
        </p:xfrm>
        <a:graphic>
          <a:graphicData uri="http://schemas.openxmlformats.org/drawingml/2006/table">
            <a:tbl>
              <a:tblPr firstRow="1" bandRow="1">
                <a:tableStyleId>{3B4B98B0-60AC-42C2-AFA5-B58CD77FA1E5}</a:tableStyleId>
              </a:tblPr>
              <a:tblGrid>
                <a:gridCol w="6019800">
                  <a:extLst>
                    <a:ext uri="{9D8B030D-6E8A-4147-A177-3AD203B41FA5}">
                      <a16:colId xmlns:a16="http://schemas.microsoft.com/office/drawing/2014/main" val="3013099334"/>
                    </a:ext>
                  </a:extLst>
                </a:gridCol>
                <a:gridCol w="6781800">
                  <a:extLst>
                    <a:ext uri="{9D8B030D-6E8A-4147-A177-3AD203B41FA5}">
                      <a16:colId xmlns:a16="http://schemas.microsoft.com/office/drawing/2014/main" val="2706925671"/>
                    </a:ext>
                  </a:extLst>
                </a:gridCol>
              </a:tblGrid>
              <a:tr h="610390">
                <a:tc>
                  <a:txBody>
                    <a:bodyPr/>
                    <a:lstStyle/>
                    <a:p>
                      <a:r>
                        <a:rPr lang="en-US" sz="3600" dirty="0" smtClean="0"/>
                        <a:t>Focus Group Finding</a:t>
                      </a:r>
                      <a:endParaRPr lang="en-US" sz="3600" dirty="0"/>
                    </a:p>
                  </a:txBody>
                  <a:tcPr/>
                </a:tc>
                <a:tc>
                  <a:txBody>
                    <a:bodyPr/>
                    <a:lstStyle/>
                    <a:p>
                      <a:r>
                        <a:rPr lang="en-US" sz="3600" dirty="0" smtClean="0"/>
                        <a:t>Survey Question</a:t>
                      </a:r>
                      <a:endParaRPr lang="en-US" sz="3600" dirty="0"/>
                    </a:p>
                  </a:txBody>
                  <a:tcPr/>
                </a:tc>
                <a:extLst>
                  <a:ext uri="{0D108BD9-81ED-4DB2-BD59-A6C34878D82A}">
                    <a16:rowId xmlns:a16="http://schemas.microsoft.com/office/drawing/2014/main" val="3493215924"/>
                  </a:ext>
                </a:extLst>
              </a:tr>
              <a:tr h="972880">
                <a:tc>
                  <a:txBody>
                    <a:bodyPr/>
                    <a:lstStyle/>
                    <a:p>
                      <a:r>
                        <a:rPr lang="en-US" sz="2800" dirty="0" smtClean="0"/>
                        <a:t>Relevancy</a:t>
                      </a:r>
                      <a:endParaRPr lang="en-US" sz="2800" dirty="0"/>
                    </a:p>
                  </a:txBody>
                  <a:tcPr/>
                </a:tc>
                <a:tc>
                  <a:txBody>
                    <a:bodyPr/>
                    <a:lstStyle/>
                    <a:p>
                      <a:pPr marL="0" indent="0">
                        <a:buFont typeface="Arial" panose="020B0604020202020204" pitchFamily="34" charset="0"/>
                        <a:buNone/>
                      </a:pPr>
                      <a:r>
                        <a:rPr lang="en-US" sz="2800" b="0" i="0" kern="1200" dirty="0" smtClean="0">
                          <a:solidFill>
                            <a:schemeClr val="dk1"/>
                          </a:solidFill>
                          <a:effectLst/>
                          <a:latin typeface="+mn-lt"/>
                          <a:ea typeface="+mn-ea"/>
                          <a:cs typeface="+mn-cs"/>
                        </a:rPr>
                        <a:t>“[Sector] information</a:t>
                      </a:r>
                      <a:r>
                        <a:rPr lang="en-US" sz="2800" b="0" i="0" kern="1200" baseline="0" dirty="0" smtClean="0">
                          <a:solidFill>
                            <a:schemeClr val="dk1"/>
                          </a:solidFill>
                          <a:effectLst/>
                          <a:latin typeface="+mn-lt"/>
                          <a:ea typeface="+mn-ea"/>
                          <a:cs typeface="+mn-cs"/>
                        </a:rPr>
                        <a:t> sharing is relevant to my work”</a:t>
                      </a:r>
                      <a:endParaRPr lang="en-US" sz="2800" b="0" i="0" kern="1200" dirty="0" smtClean="0">
                        <a:solidFill>
                          <a:schemeClr val="dk1"/>
                        </a:solidFill>
                        <a:effectLst/>
                        <a:latin typeface="+mn-lt"/>
                        <a:ea typeface="+mn-ea"/>
                        <a:cs typeface="+mn-cs"/>
                      </a:endParaRPr>
                    </a:p>
                  </a:txBody>
                  <a:tcPr/>
                </a:tc>
                <a:extLst>
                  <a:ext uri="{0D108BD9-81ED-4DB2-BD59-A6C34878D82A}">
                    <a16:rowId xmlns:a16="http://schemas.microsoft.com/office/drawing/2014/main" val="2585366075"/>
                  </a:ext>
                </a:extLst>
              </a:tr>
              <a:tr h="466769">
                <a:tc>
                  <a:txBody>
                    <a:bodyPr/>
                    <a:lstStyle/>
                    <a:p>
                      <a:r>
                        <a:rPr lang="en-US" sz="2800" dirty="0" smtClean="0"/>
                        <a:t>Some</a:t>
                      </a:r>
                      <a:r>
                        <a:rPr lang="en-US" sz="2800" baseline="0" dirty="0" smtClean="0"/>
                        <a:t> </a:t>
                      </a:r>
                      <a:r>
                        <a:rPr lang="en-US" sz="2800" dirty="0" smtClean="0"/>
                        <a:t>information-sharing methods came up </a:t>
                      </a:r>
                      <a:r>
                        <a:rPr lang="en-US" sz="2800" baseline="0" dirty="0" smtClean="0"/>
                        <a:t>more frequently</a:t>
                      </a:r>
                      <a:endParaRPr lang="en-US" sz="2800" dirty="0"/>
                    </a:p>
                  </a:txBody>
                  <a:tcPr/>
                </a:tc>
                <a:tc>
                  <a:txBody>
                    <a:bodyPr/>
                    <a:lstStyle/>
                    <a:p>
                      <a:r>
                        <a:rPr lang="en-US" sz="2800" dirty="0" smtClean="0"/>
                        <a:t>[Ranking question] Rank</a:t>
                      </a:r>
                      <a:r>
                        <a:rPr lang="en-US" sz="2800" baseline="0" dirty="0" smtClean="0"/>
                        <a:t> a series of i</a:t>
                      </a:r>
                      <a:r>
                        <a:rPr lang="en-US" sz="2800" dirty="0" smtClean="0"/>
                        <a:t>nformation-sharing methods</a:t>
                      </a:r>
                      <a:endParaRPr lang="en-US" sz="2800" dirty="0"/>
                    </a:p>
                  </a:txBody>
                  <a:tcPr/>
                </a:tc>
                <a:extLst>
                  <a:ext uri="{0D108BD9-81ED-4DB2-BD59-A6C34878D82A}">
                    <a16:rowId xmlns:a16="http://schemas.microsoft.com/office/drawing/2014/main" val="2521382767"/>
                  </a:ext>
                </a:extLst>
              </a:tr>
              <a:tr h="706572">
                <a:tc>
                  <a:txBody>
                    <a:bodyPr/>
                    <a:lstStyle/>
                    <a:p>
                      <a:r>
                        <a:rPr lang="en-US" sz="2800" dirty="0" smtClean="0"/>
                        <a:t>Useful information content</a:t>
                      </a:r>
                    </a:p>
                  </a:txBody>
                  <a:tcPr/>
                </a:tc>
                <a:tc>
                  <a:txBody>
                    <a:bodyPr/>
                    <a:lstStyle/>
                    <a:p>
                      <a:r>
                        <a:rPr lang="en-US" sz="2800" dirty="0" smtClean="0"/>
                        <a:t>Information </a:t>
                      </a:r>
                      <a:r>
                        <a:rPr lang="en-US" sz="2800" baseline="0" dirty="0" smtClean="0"/>
                        <a:t>content ranking</a:t>
                      </a:r>
                      <a:endParaRPr lang="en-US" sz="2800" dirty="0"/>
                    </a:p>
                  </a:txBody>
                  <a:tcPr/>
                </a:tc>
                <a:extLst>
                  <a:ext uri="{0D108BD9-81ED-4DB2-BD59-A6C34878D82A}">
                    <a16:rowId xmlns:a16="http://schemas.microsoft.com/office/drawing/2014/main" val="3589096312"/>
                  </a:ext>
                </a:extLst>
              </a:tr>
              <a:tr h="825822">
                <a:tc>
                  <a:txBody>
                    <a:bodyPr/>
                    <a:lstStyle/>
                    <a:p>
                      <a:r>
                        <a:rPr lang="en-US" sz="2800" dirty="0" smtClean="0"/>
                        <a:t>Varying information-sharing and information- consumption</a:t>
                      </a:r>
                      <a:r>
                        <a:rPr lang="en-US" sz="2800" baseline="0" dirty="0" smtClean="0"/>
                        <a:t> priorities across demographic variables</a:t>
                      </a:r>
                      <a:endParaRPr lang="en-US" sz="2800" dirty="0"/>
                    </a:p>
                  </a:txBody>
                  <a:tcPr/>
                </a:tc>
                <a:tc>
                  <a:txBody>
                    <a:bodyPr/>
                    <a:lstStyle/>
                    <a:p>
                      <a:pPr marL="0" indent="0">
                        <a:buFont typeface="Arial" panose="020B0604020202020204" pitchFamily="34" charset="0"/>
                        <a:buNone/>
                      </a:pPr>
                      <a:r>
                        <a:rPr lang="en-US" sz="2800" dirty="0" smtClean="0"/>
                        <a:t>“What is your primary job role?’</a:t>
                      </a:r>
                    </a:p>
                    <a:p>
                      <a:pPr marL="0" indent="0">
                        <a:buFont typeface="Arial" panose="020B0604020202020204" pitchFamily="34" charset="0"/>
                        <a:buNone/>
                      </a:pPr>
                      <a:r>
                        <a:rPr lang="en-US" sz="2800" dirty="0" smtClean="0"/>
                        <a:t>“Where do you work from?”</a:t>
                      </a:r>
                      <a:endParaRPr lang="en-US" sz="2800" dirty="0"/>
                    </a:p>
                  </a:txBody>
                  <a:tcPr/>
                </a:tc>
                <a:extLst>
                  <a:ext uri="{0D108BD9-81ED-4DB2-BD59-A6C34878D82A}">
                    <a16:rowId xmlns:a16="http://schemas.microsoft.com/office/drawing/2014/main" val="1854496391"/>
                  </a:ext>
                </a:extLst>
              </a:tr>
              <a:tr h="825822">
                <a:tc>
                  <a:txBody>
                    <a:bodyPr/>
                    <a:lstStyle/>
                    <a:p>
                      <a:r>
                        <a:rPr lang="en-US" sz="2800" dirty="0" smtClean="0"/>
                        <a:t>Feeling of disconnection from</a:t>
                      </a:r>
                      <a:r>
                        <a:rPr lang="en-US" sz="2800" baseline="0" dirty="0" smtClean="0"/>
                        <a:t> other staff</a:t>
                      </a:r>
                      <a:endParaRPr lang="en-US" sz="2800" dirty="0"/>
                    </a:p>
                  </a:txBody>
                  <a:tcPr/>
                </a:tc>
                <a:tc>
                  <a:txBody>
                    <a:bodyPr/>
                    <a:lstStyle/>
                    <a:p>
                      <a:pPr marL="0" indent="0">
                        <a:buFont typeface="Arial" panose="020B0604020202020204" pitchFamily="34" charset="0"/>
                        <a:buNone/>
                      </a:pPr>
                      <a:r>
                        <a:rPr lang="en-US" sz="2800" dirty="0" smtClean="0"/>
                        <a:t>“How connected to you</a:t>
                      </a:r>
                      <a:r>
                        <a:rPr lang="en-US" sz="2800" baseline="0" dirty="0" smtClean="0"/>
                        <a:t> feel to [the sector] as a whole?”</a:t>
                      </a:r>
                      <a:endParaRPr lang="en-US" sz="2800" dirty="0"/>
                    </a:p>
                  </a:txBody>
                  <a:tcPr/>
                </a:tc>
                <a:extLst>
                  <a:ext uri="{0D108BD9-81ED-4DB2-BD59-A6C34878D82A}">
                    <a16:rowId xmlns:a16="http://schemas.microsoft.com/office/drawing/2014/main" val="1681948193"/>
                  </a:ext>
                </a:extLst>
              </a:tr>
            </a:tbl>
          </a:graphicData>
        </a:graphic>
      </p:graphicFrame>
      <p:sp>
        <p:nvSpPr>
          <p:cNvPr id="30" name="Content Placeholder 14"/>
          <p:cNvSpPr txBox="1">
            <a:spLocks/>
          </p:cNvSpPr>
          <p:nvPr/>
        </p:nvSpPr>
        <p:spPr>
          <a:xfrm>
            <a:off x="15544800" y="21512953"/>
            <a:ext cx="12801600" cy="1752600"/>
          </a:xfrm>
          <a:prstGeom prst="rect">
            <a:avLst/>
          </a:prstGeom>
        </p:spPr>
        <p:txBody>
          <a:bodyPr vert="horz" lIns="91440" tIns="182880" rIns="91440" bIns="45720" rtlCol="0">
            <a:norm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en-US" i="1" dirty="0" smtClean="0"/>
              <a:t>Table 1: Focus group findings mapped to survey questions</a:t>
            </a:r>
            <a:endParaRPr lang="en-US" i="1" dirty="0"/>
          </a:p>
        </p:txBody>
      </p:sp>
      <p:sp>
        <p:nvSpPr>
          <p:cNvPr id="32" name="Content Placeholder 12"/>
          <p:cNvSpPr txBox="1">
            <a:spLocks/>
          </p:cNvSpPr>
          <p:nvPr/>
        </p:nvSpPr>
        <p:spPr>
          <a:xfrm>
            <a:off x="1097280" y="29641800"/>
            <a:ext cx="13914120" cy="3175000"/>
          </a:xfrm>
          <a:prstGeom prst="rect">
            <a:avLst/>
          </a:prstGeom>
          <a:ln>
            <a:solidFill>
              <a:schemeClr val="accent1"/>
            </a:solidFill>
          </a:ln>
        </p:spPr>
        <p:txBody>
          <a:bodyPr vert="horz" lIns="365760" tIns="182880" rIns="91440" bIns="45720" rtlCol="0">
            <a:noAutofit/>
          </a:bodyPr>
          <a:lst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baseline="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a:lstStyle>
          <a:p>
            <a:pPr marL="0" indent="0">
              <a:buFont typeface="Arial" panose="020B0604020202020204" pitchFamily="34" charset="0"/>
              <a:buNone/>
            </a:pPr>
            <a:r>
              <a:rPr lang="en-US" sz="2000" b="1" dirty="0" smtClean="0"/>
              <a:t>References</a:t>
            </a:r>
          </a:p>
          <a:p>
            <a:pPr marL="0" indent="0">
              <a:buFont typeface="Arial" panose="020B0604020202020204" pitchFamily="34" charset="0"/>
              <a:buNone/>
            </a:pPr>
            <a:r>
              <a:rPr lang="en-US" sz="1600" dirty="0" err="1" smtClean="0"/>
              <a:t>Blau</a:t>
            </a:r>
            <a:r>
              <a:rPr lang="en-US" sz="1600" dirty="0" smtClean="0"/>
              <a:t>, P.M. 1964. </a:t>
            </a:r>
            <a:r>
              <a:rPr lang="en-US" sz="1600" i="1" dirty="0" smtClean="0"/>
              <a:t>Exchange and Power in Social Life</a:t>
            </a:r>
            <a:r>
              <a:rPr lang="en-US" sz="1600" dirty="0" smtClean="0"/>
              <a:t>. Wiley.</a:t>
            </a:r>
          </a:p>
          <a:p>
            <a:pPr marL="0" indent="0">
              <a:buFont typeface="Arial" panose="020B0604020202020204" pitchFamily="34" charset="0"/>
              <a:buNone/>
            </a:pPr>
            <a:r>
              <a:rPr lang="en-US" sz="1600" dirty="0" smtClean="0"/>
              <a:t>Bradley, M. and Daly, A. 1994. Use of the logit scaling approach to test for rank-order and fatigue effects in stated preference data. </a:t>
            </a:r>
            <a:r>
              <a:rPr lang="en-US" sz="1600" i="1" dirty="0" smtClean="0"/>
              <a:t>Transportation</a:t>
            </a:r>
            <a:r>
              <a:rPr lang="en-US" sz="1600" dirty="0" smtClean="0"/>
              <a:t>, 21(2): 167-84.</a:t>
            </a:r>
          </a:p>
          <a:p>
            <a:pPr marL="0" indent="0">
              <a:buNone/>
            </a:pPr>
            <a:r>
              <a:rPr lang="en-US" sz="1600" dirty="0"/>
              <a:t>Creswell J.W. and Plano Clark V.L. 2018. </a:t>
            </a:r>
            <a:r>
              <a:rPr lang="en-US" sz="1600" i="1" dirty="0"/>
              <a:t>Designing and Conducting Mixed Methods Research</a:t>
            </a:r>
            <a:r>
              <a:rPr lang="en-US" sz="1600" dirty="0"/>
              <a:t>. Sage</a:t>
            </a:r>
            <a:r>
              <a:rPr lang="en-US" sz="1600" dirty="0" smtClean="0"/>
              <a:t>.</a:t>
            </a:r>
          </a:p>
          <a:p>
            <a:pPr marL="0" indent="0">
              <a:buFont typeface="Arial" panose="020B0604020202020204" pitchFamily="34" charset="0"/>
              <a:buNone/>
            </a:pPr>
            <a:r>
              <a:rPr lang="en-US" sz="1600" dirty="0" smtClean="0"/>
              <a:t>Flynn, J, </a:t>
            </a:r>
            <a:r>
              <a:rPr lang="en-US" sz="1600" dirty="0" err="1" smtClean="0"/>
              <a:t>Tuula-Riita</a:t>
            </a:r>
            <a:r>
              <a:rPr lang="en-US" sz="1600" dirty="0" smtClean="0"/>
              <a:t>, V. and </a:t>
            </a:r>
            <a:r>
              <a:rPr lang="en-US" sz="1600" dirty="0" err="1" smtClean="0"/>
              <a:t>Grau</a:t>
            </a:r>
            <a:r>
              <a:rPr lang="en-US" sz="1600" dirty="0" smtClean="0"/>
              <a:t>, J. 2008. Listening in the business context: Reviewing the state of research. </a:t>
            </a:r>
            <a:r>
              <a:rPr lang="en-US" sz="1600" i="1" dirty="0" smtClean="0"/>
              <a:t>International Journal of Listening</a:t>
            </a:r>
            <a:r>
              <a:rPr lang="en-US" sz="1600" dirty="0" smtClean="0"/>
              <a:t>, 22(2): 141-51.</a:t>
            </a:r>
          </a:p>
          <a:p>
            <a:pPr marL="0" indent="0">
              <a:buFont typeface="Arial" panose="020B0604020202020204" pitchFamily="34" charset="0"/>
              <a:buNone/>
            </a:pPr>
            <a:r>
              <a:rPr lang="en-US" sz="1600" dirty="0" smtClean="0"/>
              <a:t>Helms, M.M. and Haynes, P.J. 1992. Are you really listening? The benefit of effective intra-organizational listening. </a:t>
            </a:r>
            <a:r>
              <a:rPr lang="en-US" sz="1600" i="1" dirty="0" smtClean="0"/>
              <a:t>Journal of Managerial Psychology</a:t>
            </a:r>
            <a:r>
              <a:rPr lang="en-US" sz="1600" dirty="0" smtClean="0"/>
              <a:t>, 7(6): 17-21.</a:t>
            </a:r>
          </a:p>
          <a:p>
            <a:pPr marL="0" indent="0">
              <a:buFont typeface="Arial" panose="020B0604020202020204" pitchFamily="34" charset="0"/>
              <a:buNone/>
            </a:pPr>
            <a:r>
              <a:rPr lang="en-US" sz="1600" dirty="0" err="1" smtClean="0"/>
              <a:t>Smidts</a:t>
            </a:r>
            <a:r>
              <a:rPr lang="en-US" sz="1600" dirty="0" smtClean="0"/>
              <a:t>, A.A., </a:t>
            </a:r>
            <a:r>
              <a:rPr lang="en-US" sz="1600" dirty="0" err="1" smtClean="0"/>
              <a:t>Pruyn</a:t>
            </a:r>
            <a:r>
              <a:rPr lang="en-US" sz="1600" dirty="0" smtClean="0"/>
              <a:t>, A. Th. H. and Van Riel, C.B.M. 2001. The impact of employee communication and perceived external prestige on organizational identification. </a:t>
            </a:r>
            <a:r>
              <a:rPr lang="en-US" sz="1600" i="1" dirty="0" smtClean="0"/>
              <a:t>Academy of Management Journal</a:t>
            </a:r>
            <a:r>
              <a:rPr lang="en-US" sz="1600" dirty="0" smtClean="0"/>
              <a:t>, 44(5): 2-28.</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970"/>
            <a:ext cx="6488917" cy="4244630"/>
          </a:xfrm>
          <a:prstGeom prst="rect">
            <a:avLst/>
          </a:prstGeom>
        </p:spPr>
      </p:pic>
      <p:pic>
        <p:nvPicPr>
          <p:cNvPr id="42" name="Picture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7613" y="125555"/>
            <a:ext cx="6488917" cy="4244630"/>
          </a:xfrm>
          <a:prstGeom prst="rect">
            <a:avLst/>
          </a:prstGeom>
        </p:spPr>
      </p:pic>
      <p:grpSp>
        <p:nvGrpSpPr>
          <p:cNvPr id="3" name="Group 2"/>
          <p:cNvGrpSpPr/>
          <p:nvPr/>
        </p:nvGrpSpPr>
        <p:grpSpPr>
          <a:xfrm>
            <a:off x="29946599" y="6885343"/>
            <a:ext cx="7411013" cy="9802457"/>
            <a:chOff x="31922794" y="7547039"/>
            <a:chExt cx="8376138" cy="12683214"/>
          </a:xfrm>
        </p:grpSpPr>
        <p:cxnSp>
          <p:nvCxnSpPr>
            <p:cNvPr id="10" name="Straight Arrow Connector 9"/>
            <p:cNvCxnSpPr/>
            <p:nvPr/>
          </p:nvCxnSpPr>
          <p:spPr>
            <a:xfrm>
              <a:off x="37098532" y="15583836"/>
              <a:ext cx="10868" cy="2780364"/>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38465124" y="12096176"/>
              <a:ext cx="1714" cy="6758909"/>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9678148" y="9442193"/>
              <a:ext cx="28546" cy="10549916"/>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1922795" y="10800777"/>
              <a:ext cx="7080738" cy="25808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Stage II</a:t>
              </a:r>
            </a:p>
            <a:p>
              <a:pPr algn="ctr"/>
              <a:r>
                <a:rPr lang="en-US" sz="2400" dirty="0" smtClean="0"/>
                <a:t>Conduct quantitative research based on thematic material surfaced in Stage I</a:t>
              </a:r>
            </a:p>
            <a:p>
              <a:pPr algn="ctr"/>
              <a:endParaRPr lang="en-US" sz="2400" dirty="0" err="1" smtClean="0"/>
            </a:p>
          </p:txBody>
        </p:sp>
        <p:sp>
          <p:nvSpPr>
            <p:cNvPr id="2" name="Rectangle 1"/>
            <p:cNvSpPr/>
            <p:nvPr/>
          </p:nvSpPr>
          <p:spPr>
            <a:xfrm>
              <a:off x="31922794" y="7547039"/>
              <a:ext cx="8299938" cy="29565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Stage I</a:t>
              </a:r>
            </a:p>
            <a:p>
              <a:pPr algn="ctr"/>
              <a:r>
                <a:rPr lang="en-US" sz="2400" dirty="0" smtClean="0"/>
                <a:t>Conduct qualitative research eliciting themes and questions from different segments of the population</a:t>
              </a:r>
            </a:p>
            <a:p>
              <a:pPr algn="ctr"/>
              <a:endParaRPr lang="en-US" sz="2400" dirty="0" err="1" smtClean="0"/>
            </a:p>
          </p:txBody>
        </p:sp>
        <p:sp>
          <p:nvSpPr>
            <p:cNvPr id="29" name="Rectangle 28"/>
            <p:cNvSpPr/>
            <p:nvPr/>
          </p:nvSpPr>
          <p:spPr>
            <a:xfrm>
              <a:off x="31922794" y="13655360"/>
              <a:ext cx="5845663" cy="33252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Stage III</a:t>
              </a:r>
            </a:p>
            <a:p>
              <a:pPr algn="ctr"/>
              <a:r>
                <a:rPr lang="en-US" sz="2400" dirty="0" smtClean="0"/>
                <a:t>Follow up with participants from previous stages to elicit continual feedback</a:t>
              </a:r>
            </a:p>
          </p:txBody>
        </p:sp>
        <p:sp>
          <p:nvSpPr>
            <p:cNvPr id="38" name="Rectangle 37"/>
            <p:cNvSpPr/>
            <p:nvPr/>
          </p:nvSpPr>
          <p:spPr>
            <a:xfrm>
              <a:off x="31922794" y="17275233"/>
              <a:ext cx="8376138" cy="29550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Open communication climate</a:t>
              </a:r>
            </a:p>
            <a:p>
              <a:pPr algn="ctr"/>
              <a:r>
                <a:rPr lang="en-US" sz="2400" dirty="0" smtClean="0"/>
                <a:t>Organizational identification</a:t>
              </a:r>
            </a:p>
            <a:p>
              <a:pPr algn="ctr"/>
              <a:r>
                <a:rPr lang="en-US" sz="2400" dirty="0" smtClean="0"/>
                <a:t>Organizational commitment</a:t>
              </a:r>
            </a:p>
            <a:p>
              <a:pPr algn="ctr"/>
              <a:r>
                <a:rPr lang="en-US" sz="2400" dirty="0"/>
                <a:t>Sense of </a:t>
              </a:r>
              <a:r>
                <a:rPr lang="en-US" sz="2400" dirty="0" smtClean="0"/>
                <a:t>belonging</a:t>
              </a:r>
              <a:endParaRPr lang="en-US" sz="2400" dirty="0"/>
            </a:p>
          </p:txBody>
        </p:sp>
      </p:grpSp>
      <p:sp>
        <p:nvSpPr>
          <p:cNvPr id="15" name="Rectangle 14"/>
          <p:cNvSpPr/>
          <p:nvPr/>
        </p:nvSpPr>
        <p:spPr>
          <a:xfrm>
            <a:off x="29900880" y="26361490"/>
            <a:ext cx="12801600" cy="6001643"/>
          </a:xfrm>
          <a:prstGeom prst="rect">
            <a:avLst/>
          </a:prstGeom>
        </p:spPr>
        <p:txBody>
          <a:bodyPr wrap="square">
            <a:spAutoFit/>
          </a:bodyPr>
          <a:lstStyle/>
          <a:p>
            <a:r>
              <a:rPr lang="en-US" sz="3200" dirty="0"/>
              <a:t>This approach is well suited to any organization seeking to better understand employee sentiment </a:t>
            </a:r>
            <a:r>
              <a:rPr lang="en-US" sz="3200" dirty="0" smtClean="0"/>
              <a:t>and </a:t>
            </a:r>
            <a:r>
              <a:rPr lang="en-US" sz="3200" dirty="0"/>
              <a:t>engender greater group cohesion and organizational identification. It reduces </a:t>
            </a:r>
            <a:r>
              <a:rPr lang="en-US" sz="3200" dirty="0" smtClean="0"/>
              <a:t>potential researcher  bias </a:t>
            </a:r>
            <a:r>
              <a:rPr lang="en-US" sz="3200" dirty="0"/>
              <a:t>by combining qualitative and quantitative data</a:t>
            </a:r>
            <a:r>
              <a:rPr lang="en-US" sz="3200" dirty="0" smtClean="0"/>
              <a:t>, </a:t>
            </a:r>
            <a:r>
              <a:rPr lang="en-US" sz="3200" dirty="0"/>
              <a:t>refining questions </a:t>
            </a:r>
            <a:r>
              <a:rPr lang="en-US" sz="3200" dirty="0" smtClean="0"/>
              <a:t>via iterative </a:t>
            </a:r>
            <a:r>
              <a:rPr lang="en-US" sz="3200" dirty="0"/>
              <a:t>staff input. It also directly contributes to organizational connectedness by signaling a climate of open communication and active </a:t>
            </a:r>
            <a:r>
              <a:rPr lang="en-US" sz="3200" dirty="0" smtClean="0"/>
              <a:t>intra-organizational listening</a:t>
            </a:r>
            <a:r>
              <a:rPr lang="en-US" sz="3200" dirty="0"/>
              <a:t> </a:t>
            </a:r>
            <a:r>
              <a:rPr lang="en-US" sz="3200" dirty="0" smtClean="0"/>
              <a:t>and identifying factors which may contribute </a:t>
            </a:r>
            <a:r>
              <a:rPr lang="en-US" sz="3200" smtClean="0"/>
              <a:t>to these ends.</a:t>
            </a:r>
            <a:endParaRPr lang="en-US" sz="3200" dirty="0" smtClean="0"/>
          </a:p>
          <a:p>
            <a:endParaRPr lang="en-US" sz="3200" dirty="0"/>
          </a:p>
          <a:p>
            <a:r>
              <a:rPr lang="en-US" sz="3200" dirty="0" smtClean="0"/>
              <a:t>A </a:t>
            </a:r>
            <a:r>
              <a:rPr lang="en-US" sz="3200" dirty="0"/>
              <a:t>longitudinal </a:t>
            </a:r>
            <a:r>
              <a:rPr lang="en-US" sz="3200" dirty="0" smtClean="0"/>
              <a:t>approach </a:t>
            </a:r>
            <a:r>
              <a:rPr lang="en-US" sz="3200" dirty="0"/>
              <a:t>will allow JHU/APL to confirm that increased efforts in relationship investment and organizational listening lead to increases in sector connectedness, group cohesion and communication climate factors, </a:t>
            </a:r>
            <a:r>
              <a:rPr lang="en-US" sz="3200" dirty="0" smtClean="0"/>
              <a:t>as well as </a:t>
            </a:r>
            <a:r>
              <a:rPr lang="en-US" sz="3200" dirty="0"/>
              <a:t>satisfaction with information sharing and communication</a:t>
            </a:r>
            <a:r>
              <a:rPr lang="en-US" sz="3200" dirty="0" smtClean="0"/>
              <a:t>.</a:t>
            </a:r>
            <a:endParaRPr lang="en-US" sz="3200" dirty="0"/>
          </a:p>
        </p:txBody>
      </p:sp>
      <p:sp>
        <p:nvSpPr>
          <p:cNvPr id="33" name="Text Placeholder 20"/>
          <p:cNvSpPr txBox="1">
            <a:spLocks/>
          </p:cNvSpPr>
          <p:nvPr/>
        </p:nvSpPr>
        <p:spPr>
          <a:xfrm>
            <a:off x="29946599" y="24746468"/>
            <a:ext cx="12801600" cy="1510806"/>
          </a:xfrm>
          <a:prstGeom prst="round1Rect">
            <a:avLst/>
          </a:prstGeom>
          <a:solidFill>
            <a:srgbClr val="4C5A6A"/>
          </a:solidFill>
        </p:spPr>
        <p:txBody>
          <a:bodyPr vert="horz" lIns="365760" tIns="45720" rIns="91440" bIns="45720" rtlCol="0" anchor="ctr">
            <a:noAutofit/>
          </a:bodyPr>
          <a:lstStyle>
            <a:lvl1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1pPr>
            <a:lvl2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2pPr>
            <a:lvl3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3pPr>
            <a:lvl4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4pPr>
            <a:lvl5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5pPr>
            <a:lvl6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6pPr>
            <a:lvl7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7pPr>
            <a:lvl8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8pPr>
            <a:lvl9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9pPr>
          </a:lstStyle>
          <a:p>
            <a:r>
              <a:rPr lang="en-US" dirty="0" smtClean="0"/>
              <a:t>Conclusion</a:t>
            </a:r>
            <a:endParaRPr lang="en-US" dirty="0"/>
          </a:p>
        </p:txBody>
      </p:sp>
    </p:spTree>
    <p:extLst>
      <p:ext uri="{BB962C8B-B14F-4D97-AF65-F5344CB8AC3E}">
        <p14:creationId xmlns:p14="http://schemas.microsoft.com/office/powerpoint/2010/main" val="931198942"/>
      </p:ext>
    </p:extLst>
  </p:cSld>
  <p:clrMapOvr>
    <a:masterClrMapping/>
  </p:clrMapOvr>
  <p:timing>
    <p:tnLst>
      <p:par>
        <p:cTn id="1" dur="indefinite" restart="never" nodeType="tmRoot"/>
      </p:par>
    </p:tnLst>
  </p:timing>
</p:sld>
</file>

<file path=ppt/theme/theme1.xml><?xml version="1.0" encoding="utf-8"?>
<a:theme xmlns:a="http://schemas.openxmlformats.org/drawingml/2006/main" name="Medical Post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804</TotalTime>
  <Words>1305</Words>
  <Application>Microsoft Office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vt:lpstr>
      <vt:lpstr>Medical Poster</vt:lpstr>
      <vt:lpstr>Using Mixed Methods Research to Build Organizational Community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Title] Lorem ipsum dolor sit amet, consectetuer adipiscing elit maecenas porttitor congue massa fusce</dc:title>
  <dc:creator>Chapman, Kelly J.</dc:creator>
  <cp:lastModifiedBy>Chapman, Kelly J.</cp:lastModifiedBy>
  <cp:revision>98</cp:revision>
  <dcterms:created xsi:type="dcterms:W3CDTF">2013-12-03T00:45:10Z</dcterms:created>
  <dcterms:modified xsi:type="dcterms:W3CDTF">2020-09-11T19:55:39Z</dcterms:modified>
</cp:coreProperties>
</file>