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Lst>
  <p:sldSz cx="32918400" cy="21945600"/>
  <p:notesSz cx="6858000" cy="9144000"/>
  <p:defaultTextStyle>
    <a:defPPr>
      <a:defRPr lang="en-US"/>
    </a:defPPr>
    <a:lvl1pPr marL="0" algn="l" defTabSz="1567510" rtl="0" eaLnBrk="1" latinLnBrk="0" hangingPunct="1">
      <a:defRPr sz="6200" kern="1200">
        <a:solidFill>
          <a:schemeClr val="tx1"/>
        </a:solidFill>
        <a:latin typeface="+mn-lt"/>
        <a:ea typeface="+mn-ea"/>
        <a:cs typeface="+mn-cs"/>
      </a:defRPr>
    </a:lvl1pPr>
    <a:lvl2pPr marL="1567510" algn="l" defTabSz="1567510" rtl="0" eaLnBrk="1" latinLnBrk="0" hangingPunct="1">
      <a:defRPr sz="6200" kern="1200">
        <a:solidFill>
          <a:schemeClr val="tx1"/>
        </a:solidFill>
        <a:latin typeface="+mn-lt"/>
        <a:ea typeface="+mn-ea"/>
        <a:cs typeface="+mn-cs"/>
      </a:defRPr>
    </a:lvl2pPr>
    <a:lvl3pPr marL="3135020" algn="l" defTabSz="1567510" rtl="0" eaLnBrk="1" latinLnBrk="0" hangingPunct="1">
      <a:defRPr sz="6200" kern="1200">
        <a:solidFill>
          <a:schemeClr val="tx1"/>
        </a:solidFill>
        <a:latin typeface="+mn-lt"/>
        <a:ea typeface="+mn-ea"/>
        <a:cs typeface="+mn-cs"/>
      </a:defRPr>
    </a:lvl3pPr>
    <a:lvl4pPr marL="4702531" algn="l" defTabSz="1567510" rtl="0" eaLnBrk="1" latinLnBrk="0" hangingPunct="1">
      <a:defRPr sz="6200" kern="1200">
        <a:solidFill>
          <a:schemeClr val="tx1"/>
        </a:solidFill>
        <a:latin typeface="+mn-lt"/>
        <a:ea typeface="+mn-ea"/>
        <a:cs typeface="+mn-cs"/>
      </a:defRPr>
    </a:lvl4pPr>
    <a:lvl5pPr marL="6270041" algn="l" defTabSz="1567510" rtl="0" eaLnBrk="1" latinLnBrk="0" hangingPunct="1">
      <a:defRPr sz="6200" kern="1200">
        <a:solidFill>
          <a:schemeClr val="tx1"/>
        </a:solidFill>
        <a:latin typeface="+mn-lt"/>
        <a:ea typeface="+mn-ea"/>
        <a:cs typeface="+mn-cs"/>
      </a:defRPr>
    </a:lvl5pPr>
    <a:lvl6pPr marL="7837551" algn="l" defTabSz="1567510" rtl="0" eaLnBrk="1" latinLnBrk="0" hangingPunct="1">
      <a:defRPr sz="6200" kern="1200">
        <a:solidFill>
          <a:schemeClr val="tx1"/>
        </a:solidFill>
        <a:latin typeface="+mn-lt"/>
        <a:ea typeface="+mn-ea"/>
        <a:cs typeface="+mn-cs"/>
      </a:defRPr>
    </a:lvl6pPr>
    <a:lvl7pPr marL="9405061" algn="l" defTabSz="1567510" rtl="0" eaLnBrk="1" latinLnBrk="0" hangingPunct="1">
      <a:defRPr sz="6200" kern="1200">
        <a:solidFill>
          <a:schemeClr val="tx1"/>
        </a:solidFill>
        <a:latin typeface="+mn-lt"/>
        <a:ea typeface="+mn-ea"/>
        <a:cs typeface="+mn-cs"/>
      </a:defRPr>
    </a:lvl7pPr>
    <a:lvl8pPr marL="10972571" algn="l" defTabSz="1567510" rtl="0" eaLnBrk="1" latinLnBrk="0" hangingPunct="1">
      <a:defRPr sz="6200" kern="1200">
        <a:solidFill>
          <a:schemeClr val="tx1"/>
        </a:solidFill>
        <a:latin typeface="+mn-lt"/>
        <a:ea typeface="+mn-ea"/>
        <a:cs typeface="+mn-cs"/>
      </a:defRPr>
    </a:lvl8pPr>
    <a:lvl9pPr marL="12540082" algn="l" defTabSz="1567510"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18">
          <p15:clr>
            <a:srgbClr val="A4A3A4"/>
          </p15:clr>
        </p15:guide>
        <p15:guide id="2" pos="5568">
          <p15:clr>
            <a:srgbClr val="A4A3A4"/>
          </p15:clr>
        </p15:guide>
        <p15:guide id="3" pos="576">
          <p15:clr>
            <a:srgbClr val="A4A3A4"/>
          </p15:clr>
        </p15:guide>
        <p15:guide id="4" pos="20160">
          <p15:clr>
            <a:srgbClr val="A4A3A4"/>
          </p15:clr>
        </p15:guide>
        <p15:guide id="5" pos="10592">
          <p15:clr>
            <a:srgbClr val="A4A3A4"/>
          </p15:clr>
        </p15:guide>
        <p15:guide id="6" pos="15616">
          <p15:clr>
            <a:srgbClr val="A4A3A4"/>
          </p15:clr>
        </p15:guide>
        <p15:guide id="7" pos="5120">
          <p15:clr>
            <a:srgbClr val="A4A3A4"/>
          </p15:clr>
        </p15:guide>
        <p15:guide id="8" pos="10112">
          <p15:clr>
            <a:srgbClr val="A4A3A4"/>
          </p15:clr>
        </p15:guide>
        <p15:guide id="9" pos="1510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86E2"/>
    <a:srgbClr val="0778B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0504" autoAdjust="0"/>
    <p:restoredTop sz="95789" autoAdjust="0"/>
  </p:normalViewPr>
  <p:slideViewPr>
    <p:cSldViewPr snapToGrid="0" snapToObjects="1" showGuides="1">
      <p:cViewPr varScale="1">
        <p:scale>
          <a:sx n="36" d="100"/>
          <a:sy n="36" d="100"/>
        </p:scale>
        <p:origin x="1902" y="120"/>
      </p:cViewPr>
      <p:guideLst>
        <p:guide orient="horz" pos="2718"/>
        <p:guide pos="5568"/>
        <p:guide pos="576"/>
        <p:guide pos="20160"/>
        <p:guide pos="10592"/>
        <p:guide pos="15616"/>
        <p:guide pos="5120"/>
        <p:guide pos="10112"/>
        <p:guide pos="1510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26127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a:spLocks noChangeArrowheads="1"/>
          </p:cNvSpPr>
          <p:nvPr/>
        </p:nvSpPr>
        <p:spPr bwMode="auto">
          <a:xfrm>
            <a:off x="0" y="0"/>
            <a:ext cx="32918400" cy="3810001"/>
          </a:xfrm>
          <a:prstGeom prst="rect">
            <a:avLst/>
          </a:prstGeom>
          <a:solidFill>
            <a:srgbClr val="2986E2"/>
          </a:solidFill>
          <a:ln>
            <a:noFill/>
          </a:ln>
          <a:extLst/>
        </p:spPr>
        <p:txBody>
          <a:bodyPr wrap="square" lIns="27432" tIns="9144" rIns="27432" bIns="9144">
            <a:spAutoFit/>
          </a:bodyPr>
          <a:lstStyle/>
          <a:p>
            <a:pPr marL="174625" indent="-174625" defTabSz="200025">
              <a:buFontTx/>
              <a:buChar char="•"/>
            </a:pPr>
            <a:endParaRPr lang="en-US" sz="1400"/>
          </a:p>
        </p:txBody>
      </p:sp>
      <p:pic>
        <p:nvPicPr>
          <p:cNvPr id="10" name="Picture 1" descr="MSK_logo_simp_hor_s_rev_p.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6414" y="488951"/>
            <a:ext cx="7289264" cy="20002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4033389"/>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1567510" rtl="0" eaLnBrk="1" latinLnBrk="0" hangingPunct="1">
        <a:spcBef>
          <a:spcPct val="0"/>
        </a:spcBef>
        <a:buNone/>
        <a:defRPr sz="15100" kern="1200">
          <a:solidFill>
            <a:schemeClr val="tx1"/>
          </a:solidFill>
          <a:latin typeface="+mj-lt"/>
          <a:ea typeface="+mj-ea"/>
          <a:cs typeface="+mj-cs"/>
        </a:defRPr>
      </a:lvl1pPr>
    </p:titleStyle>
    <p:bodyStyle>
      <a:lvl1pPr marL="1175633" indent="-1175633" algn="l" defTabSz="1567510" rtl="0" eaLnBrk="1" latinLnBrk="0" hangingPunct="1">
        <a:spcBef>
          <a:spcPct val="20000"/>
        </a:spcBef>
        <a:buFont typeface="Arial"/>
        <a:buChar char="•"/>
        <a:defRPr sz="11000" kern="1200">
          <a:solidFill>
            <a:schemeClr val="tx1"/>
          </a:solidFill>
          <a:latin typeface="+mn-lt"/>
          <a:ea typeface="+mn-ea"/>
          <a:cs typeface="+mn-cs"/>
        </a:defRPr>
      </a:lvl1pPr>
      <a:lvl2pPr marL="2547204" indent="-979694" algn="l" defTabSz="1567510" rtl="0" eaLnBrk="1" latinLnBrk="0" hangingPunct="1">
        <a:spcBef>
          <a:spcPct val="20000"/>
        </a:spcBef>
        <a:buFont typeface="Arial"/>
        <a:buChar char="–"/>
        <a:defRPr sz="9600" kern="1200">
          <a:solidFill>
            <a:schemeClr val="tx1"/>
          </a:solidFill>
          <a:latin typeface="+mn-lt"/>
          <a:ea typeface="+mn-ea"/>
          <a:cs typeface="+mn-cs"/>
        </a:defRPr>
      </a:lvl2pPr>
      <a:lvl3pPr marL="3918776" indent="-783755" algn="l" defTabSz="1567510" rtl="0" eaLnBrk="1" latinLnBrk="0" hangingPunct="1">
        <a:spcBef>
          <a:spcPct val="20000"/>
        </a:spcBef>
        <a:buFont typeface="Arial"/>
        <a:buChar char="•"/>
        <a:defRPr sz="8200" kern="1200">
          <a:solidFill>
            <a:schemeClr val="tx1"/>
          </a:solidFill>
          <a:latin typeface="+mn-lt"/>
          <a:ea typeface="+mn-ea"/>
          <a:cs typeface="+mn-cs"/>
        </a:defRPr>
      </a:lvl3pPr>
      <a:lvl4pPr marL="5486286" indent="-783755" algn="l" defTabSz="1567510" rtl="0" eaLnBrk="1" latinLnBrk="0" hangingPunct="1">
        <a:spcBef>
          <a:spcPct val="20000"/>
        </a:spcBef>
        <a:buFont typeface="Arial"/>
        <a:buChar char="–"/>
        <a:defRPr sz="6900" kern="1200">
          <a:solidFill>
            <a:schemeClr val="tx1"/>
          </a:solidFill>
          <a:latin typeface="+mn-lt"/>
          <a:ea typeface="+mn-ea"/>
          <a:cs typeface="+mn-cs"/>
        </a:defRPr>
      </a:lvl4pPr>
      <a:lvl5pPr marL="7053796" indent="-783755" algn="l" defTabSz="1567510" rtl="0" eaLnBrk="1" latinLnBrk="0" hangingPunct="1">
        <a:spcBef>
          <a:spcPct val="20000"/>
        </a:spcBef>
        <a:buFont typeface="Arial"/>
        <a:buChar char="»"/>
        <a:defRPr sz="6900" kern="1200">
          <a:solidFill>
            <a:schemeClr val="tx1"/>
          </a:solidFill>
          <a:latin typeface="+mn-lt"/>
          <a:ea typeface="+mn-ea"/>
          <a:cs typeface="+mn-cs"/>
        </a:defRPr>
      </a:lvl5pPr>
      <a:lvl6pPr marL="8621306" indent="-783755" algn="l" defTabSz="1567510" rtl="0" eaLnBrk="1" latinLnBrk="0" hangingPunct="1">
        <a:spcBef>
          <a:spcPct val="20000"/>
        </a:spcBef>
        <a:buFont typeface="Arial"/>
        <a:buChar char="•"/>
        <a:defRPr sz="6900" kern="1200">
          <a:solidFill>
            <a:schemeClr val="tx1"/>
          </a:solidFill>
          <a:latin typeface="+mn-lt"/>
          <a:ea typeface="+mn-ea"/>
          <a:cs typeface="+mn-cs"/>
        </a:defRPr>
      </a:lvl6pPr>
      <a:lvl7pPr marL="10188816" indent="-783755" algn="l" defTabSz="1567510" rtl="0" eaLnBrk="1" latinLnBrk="0" hangingPunct="1">
        <a:spcBef>
          <a:spcPct val="20000"/>
        </a:spcBef>
        <a:buFont typeface="Arial"/>
        <a:buChar char="•"/>
        <a:defRPr sz="6900" kern="1200">
          <a:solidFill>
            <a:schemeClr val="tx1"/>
          </a:solidFill>
          <a:latin typeface="+mn-lt"/>
          <a:ea typeface="+mn-ea"/>
          <a:cs typeface="+mn-cs"/>
        </a:defRPr>
      </a:lvl7pPr>
      <a:lvl8pPr marL="11756327" indent="-783755" algn="l" defTabSz="1567510" rtl="0" eaLnBrk="1" latinLnBrk="0" hangingPunct="1">
        <a:spcBef>
          <a:spcPct val="20000"/>
        </a:spcBef>
        <a:buFont typeface="Arial"/>
        <a:buChar char="•"/>
        <a:defRPr sz="6900" kern="1200">
          <a:solidFill>
            <a:schemeClr val="tx1"/>
          </a:solidFill>
          <a:latin typeface="+mn-lt"/>
          <a:ea typeface="+mn-ea"/>
          <a:cs typeface="+mn-cs"/>
        </a:defRPr>
      </a:lvl8pPr>
      <a:lvl9pPr marL="13323837" indent="-783755" algn="l" defTabSz="1567510" rtl="0" eaLnBrk="1" latinLnBrk="0" hangingPunct="1">
        <a:spcBef>
          <a:spcPct val="20000"/>
        </a:spcBef>
        <a:buFont typeface="Arial"/>
        <a:buChar char="•"/>
        <a:defRPr sz="6900" kern="1200">
          <a:solidFill>
            <a:schemeClr val="tx1"/>
          </a:solidFill>
          <a:latin typeface="+mn-lt"/>
          <a:ea typeface="+mn-ea"/>
          <a:cs typeface="+mn-cs"/>
        </a:defRPr>
      </a:lvl9pPr>
    </p:bodyStyle>
    <p:otherStyle>
      <a:defPPr>
        <a:defRPr lang="en-US"/>
      </a:defPPr>
      <a:lvl1pPr marL="0" algn="l" defTabSz="1567510" rtl="0" eaLnBrk="1" latinLnBrk="0" hangingPunct="1">
        <a:defRPr sz="6200" kern="1200">
          <a:solidFill>
            <a:schemeClr val="tx1"/>
          </a:solidFill>
          <a:latin typeface="+mn-lt"/>
          <a:ea typeface="+mn-ea"/>
          <a:cs typeface="+mn-cs"/>
        </a:defRPr>
      </a:lvl1pPr>
      <a:lvl2pPr marL="1567510" algn="l" defTabSz="1567510" rtl="0" eaLnBrk="1" latinLnBrk="0" hangingPunct="1">
        <a:defRPr sz="6200" kern="1200">
          <a:solidFill>
            <a:schemeClr val="tx1"/>
          </a:solidFill>
          <a:latin typeface="+mn-lt"/>
          <a:ea typeface="+mn-ea"/>
          <a:cs typeface="+mn-cs"/>
        </a:defRPr>
      </a:lvl2pPr>
      <a:lvl3pPr marL="3135020" algn="l" defTabSz="1567510" rtl="0" eaLnBrk="1" latinLnBrk="0" hangingPunct="1">
        <a:defRPr sz="6200" kern="1200">
          <a:solidFill>
            <a:schemeClr val="tx1"/>
          </a:solidFill>
          <a:latin typeface="+mn-lt"/>
          <a:ea typeface="+mn-ea"/>
          <a:cs typeface="+mn-cs"/>
        </a:defRPr>
      </a:lvl3pPr>
      <a:lvl4pPr marL="4702531" algn="l" defTabSz="1567510" rtl="0" eaLnBrk="1" latinLnBrk="0" hangingPunct="1">
        <a:defRPr sz="6200" kern="1200">
          <a:solidFill>
            <a:schemeClr val="tx1"/>
          </a:solidFill>
          <a:latin typeface="+mn-lt"/>
          <a:ea typeface="+mn-ea"/>
          <a:cs typeface="+mn-cs"/>
        </a:defRPr>
      </a:lvl4pPr>
      <a:lvl5pPr marL="6270041" algn="l" defTabSz="1567510" rtl="0" eaLnBrk="1" latinLnBrk="0" hangingPunct="1">
        <a:defRPr sz="6200" kern="1200">
          <a:solidFill>
            <a:schemeClr val="tx1"/>
          </a:solidFill>
          <a:latin typeface="+mn-lt"/>
          <a:ea typeface="+mn-ea"/>
          <a:cs typeface="+mn-cs"/>
        </a:defRPr>
      </a:lvl5pPr>
      <a:lvl6pPr marL="7837551" algn="l" defTabSz="1567510" rtl="0" eaLnBrk="1" latinLnBrk="0" hangingPunct="1">
        <a:defRPr sz="6200" kern="1200">
          <a:solidFill>
            <a:schemeClr val="tx1"/>
          </a:solidFill>
          <a:latin typeface="+mn-lt"/>
          <a:ea typeface="+mn-ea"/>
          <a:cs typeface="+mn-cs"/>
        </a:defRPr>
      </a:lvl6pPr>
      <a:lvl7pPr marL="9405061" algn="l" defTabSz="1567510" rtl="0" eaLnBrk="1" latinLnBrk="0" hangingPunct="1">
        <a:defRPr sz="6200" kern="1200">
          <a:solidFill>
            <a:schemeClr val="tx1"/>
          </a:solidFill>
          <a:latin typeface="+mn-lt"/>
          <a:ea typeface="+mn-ea"/>
          <a:cs typeface="+mn-cs"/>
        </a:defRPr>
      </a:lvl7pPr>
      <a:lvl8pPr marL="10972571" algn="l" defTabSz="1567510" rtl="0" eaLnBrk="1" latinLnBrk="0" hangingPunct="1">
        <a:defRPr sz="6200" kern="1200">
          <a:solidFill>
            <a:schemeClr val="tx1"/>
          </a:solidFill>
          <a:latin typeface="+mn-lt"/>
          <a:ea typeface="+mn-ea"/>
          <a:cs typeface="+mn-cs"/>
        </a:defRPr>
      </a:lvl8pPr>
      <a:lvl9pPr marL="12540082" algn="l" defTabSz="1567510"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medium.com/@matthewlunkes/a-game-of-data-visualizations-243c3d8ceb1e" TargetMode="External"/><Relationship Id="rId3" Type="http://schemas.openxmlformats.org/officeDocument/2006/relationships/image" Target="../media/image2.png"/><Relationship Id="rId7" Type="http://schemas.openxmlformats.org/officeDocument/2006/relationships/hyperlink" Target="https://pubmed.ncbi.nlm.nih.gov/31622688/" TargetMode="External"/><Relationship Id="rId2" Type="http://schemas.openxmlformats.org/officeDocument/2006/relationships/hyperlink" Target="https://cran.r-project.org/web/packages/alluvial/vignettes/alluvial.html" TargetMode="External"/><Relationship Id="rId1" Type="http://schemas.openxmlformats.org/officeDocument/2006/relationships/slideLayout" Target="../slideLayouts/slideLayout1.xml"/><Relationship Id="rId6" Type="http://schemas.openxmlformats.org/officeDocument/2006/relationships/hyperlink" Target="https://projects.fivethirtyeight.com/democratic-debate-poll/" TargetMode="External"/><Relationship Id="rId5" Type="http://schemas.openxmlformats.org/officeDocument/2006/relationships/hyperlink" Target="http://jhmhp.amegroups.com/article/view/5839/html"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9322715" y="425373"/>
            <a:ext cx="22681285" cy="3348536"/>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1567510" rtl="0" eaLnBrk="1" latinLnBrk="0" hangingPunct="1">
              <a:spcBef>
                <a:spcPct val="0"/>
              </a:spcBef>
              <a:buNone/>
              <a:defRPr sz="15100" kern="1200">
                <a:solidFill>
                  <a:schemeClr val="tx1"/>
                </a:solidFill>
                <a:latin typeface="+mj-lt"/>
                <a:ea typeface="+mj-ea"/>
                <a:cs typeface="+mj-cs"/>
              </a:defRPr>
            </a:lvl1pPr>
          </a:lstStyle>
          <a:p>
            <a:r>
              <a:rPr lang="en-US" sz="6000" b="1" dirty="0">
                <a:solidFill>
                  <a:srgbClr val="FFFFFF"/>
                </a:solidFill>
                <a:latin typeface="Arial" charset="0"/>
                <a:cs typeface="Arial" charset="0"/>
              </a:rPr>
              <a:t>Go with the flow: </a:t>
            </a:r>
          </a:p>
          <a:p>
            <a:r>
              <a:rPr lang="en-US" sz="6000" b="1" dirty="0">
                <a:solidFill>
                  <a:srgbClr val="FFFFFF"/>
                </a:solidFill>
                <a:latin typeface="Arial" charset="0"/>
                <a:cs typeface="Arial" charset="0"/>
              </a:rPr>
              <a:t>Data visualization using Sankey bar charts</a:t>
            </a:r>
          </a:p>
        </p:txBody>
      </p:sp>
      <p:sp>
        <p:nvSpPr>
          <p:cNvPr id="9" name="Title 1"/>
          <p:cNvSpPr txBox="1">
            <a:spLocks/>
          </p:cNvSpPr>
          <p:nvPr/>
        </p:nvSpPr>
        <p:spPr bwMode="auto">
          <a:xfrm>
            <a:off x="9322715" y="2680856"/>
            <a:ext cx="22681285" cy="1176337"/>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1567510" rtl="0" eaLnBrk="1" latinLnBrk="0" hangingPunct="1">
              <a:spcBef>
                <a:spcPct val="0"/>
              </a:spcBef>
              <a:buNone/>
              <a:defRPr sz="15100" kern="1200">
                <a:solidFill>
                  <a:schemeClr val="tx1"/>
                </a:solidFill>
                <a:latin typeface="+mj-lt"/>
                <a:ea typeface="+mj-ea"/>
                <a:cs typeface="+mj-cs"/>
              </a:defRPr>
            </a:lvl1pPr>
          </a:lstStyle>
          <a:p>
            <a:r>
              <a:rPr lang="en-US" sz="4000" dirty="0">
                <a:solidFill>
                  <a:schemeClr val="bg1"/>
                </a:solidFill>
                <a:latin typeface="Arial" charset="0"/>
                <a:cs typeface="Arial" charset="0"/>
              </a:rPr>
              <a:t>Jessica Lavery, MS</a:t>
            </a:r>
          </a:p>
        </p:txBody>
      </p:sp>
      <p:sp>
        <p:nvSpPr>
          <p:cNvPr id="10" name="Title 1"/>
          <p:cNvSpPr txBox="1">
            <a:spLocks/>
          </p:cNvSpPr>
          <p:nvPr/>
        </p:nvSpPr>
        <p:spPr bwMode="auto">
          <a:xfrm>
            <a:off x="377540" y="4133774"/>
            <a:ext cx="7213600" cy="1625143"/>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1567510" rtl="0" eaLnBrk="1" latinLnBrk="0" hangingPunct="1">
              <a:spcBef>
                <a:spcPct val="0"/>
              </a:spcBef>
              <a:buNone/>
              <a:defRPr sz="15100" kern="1200">
                <a:solidFill>
                  <a:schemeClr val="tx1"/>
                </a:solidFill>
                <a:latin typeface="+mj-lt"/>
                <a:ea typeface="+mj-ea"/>
                <a:cs typeface="+mj-cs"/>
              </a:defRPr>
            </a:lvl1pPr>
          </a:lstStyle>
          <a:p>
            <a:pPr algn="l"/>
            <a:r>
              <a:rPr lang="en-US" sz="4800" b="1" dirty="0">
                <a:solidFill>
                  <a:srgbClr val="2986E2"/>
                </a:solidFill>
                <a:latin typeface="Arial" charset="0"/>
                <a:cs typeface="Arial" charset="0"/>
              </a:rPr>
              <a:t>Introduction to Sankey Diagrams</a:t>
            </a:r>
          </a:p>
        </p:txBody>
      </p:sp>
      <p:sp>
        <p:nvSpPr>
          <p:cNvPr id="12" name="Content Placeholder 2">
            <a:extLst>
              <a:ext uri="{FF2B5EF4-FFF2-40B4-BE49-F238E27FC236}">
                <a16:creationId xmlns:a16="http://schemas.microsoft.com/office/drawing/2014/main" id="{3457519D-7B94-4E9B-840F-A6634DB0C3AD}"/>
              </a:ext>
            </a:extLst>
          </p:cNvPr>
          <p:cNvSpPr txBox="1">
            <a:spLocks/>
          </p:cNvSpPr>
          <p:nvPr/>
        </p:nvSpPr>
        <p:spPr>
          <a:xfrm>
            <a:off x="257176" y="6066210"/>
            <a:ext cx="8802238" cy="4363665"/>
          </a:xfrm>
          <a:prstGeom prst="rect">
            <a:avLst/>
          </a:prstGeom>
        </p:spPr>
        <p:txBody>
          <a:bodyPr/>
          <a:lstStyle>
            <a:lvl1pPr marL="1175633" indent="-1175633" algn="l" defTabSz="1567510" rtl="0" eaLnBrk="1" latinLnBrk="0" hangingPunct="1">
              <a:spcBef>
                <a:spcPct val="20000"/>
              </a:spcBef>
              <a:buFont typeface="Arial"/>
              <a:buChar char="•"/>
              <a:defRPr sz="11000" kern="1200">
                <a:solidFill>
                  <a:schemeClr val="tx1"/>
                </a:solidFill>
                <a:latin typeface="+mn-lt"/>
                <a:ea typeface="+mn-ea"/>
                <a:cs typeface="+mn-cs"/>
              </a:defRPr>
            </a:lvl1pPr>
            <a:lvl2pPr marL="2547204" indent="-979694" algn="l" defTabSz="1567510" rtl="0" eaLnBrk="1" latinLnBrk="0" hangingPunct="1">
              <a:spcBef>
                <a:spcPct val="20000"/>
              </a:spcBef>
              <a:buFont typeface="Arial"/>
              <a:buChar char="–"/>
              <a:defRPr sz="9600" kern="1200">
                <a:solidFill>
                  <a:schemeClr val="tx1"/>
                </a:solidFill>
                <a:latin typeface="+mn-lt"/>
                <a:ea typeface="+mn-ea"/>
                <a:cs typeface="+mn-cs"/>
              </a:defRPr>
            </a:lvl2pPr>
            <a:lvl3pPr marL="3918776" indent="-783755" algn="l" defTabSz="1567510" rtl="0" eaLnBrk="1" latinLnBrk="0" hangingPunct="1">
              <a:spcBef>
                <a:spcPct val="20000"/>
              </a:spcBef>
              <a:buFont typeface="Arial"/>
              <a:buChar char="•"/>
              <a:defRPr sz="8200" kern="1200">
                <a:solidFill>
                  <a:schemeClr val="tx1"/>
                </a:solidFill>
                <a:latin typeface="+mn-lt"/>
                <a:ea typeface="+mn-ea"/>
                <a:cs typeface="+mn-cs"/>
              </a:defRPr>
            </a:lvl3pPr>
            <a:lvl4pPr marL="5486286" indent="-783755" algn="l" defTabSz="1567510" rtl="0" eaLnBrk="1" latinLnBrk="0" hangingPunct="1">
              <a:spcBef>
                <a:spcPct val="20000"/>
              </a:spcBef>
              <a:buFont typeface="Arial"/>
              <a:buChar char="–"/>
              <a:defRPr sz="6900" kern="1200">
                <a:solidFill>
                  <a:schemeClr val="tx1"/>
                </a:solidFill>
                <a:latin typeface="+mn-lt"/>
                <a:ea typeface="+mn-ea"/>
                <a:cs typeface="+mn-cs"/>
              </a:defRPr>
            </a:lvl4pPr>
            <a:lvl5pPr marL="7053796" indent="-783755" algn="l" defTabSz="1567510" rtl="0" eaLnBrk="1" latinLnBrk="0" hangingPunct="1">
              <a:spcBef>
                <a:spcPct val="20000"/>
              </a:spcBef>
              <a:buFont typeface="Arial"/>
              <a:buChar char="»"/>
              <a:defRPr sz="6900" kern="1200">
                <a:solidFill>
                  <a:schemeClr val="tx1"/>
                </a:solidFill>
                <a:latin typeface="+mn-lt"/>
                <a:ea typeface="+mn-ea"/>
                <a:cs typeface="+mn-cs"/>
              </a:defRPr>
            </a:lvl5pPr>
            <a:lvl6pPr marL="8621306" indent="-783755" algn="l" defTabSz="1567510" rtl="0" eaLnBrk="1" latinLnBrk="0" hangingPunct="1">
              <a:spcBef>
                <a:spcPct val="20000"/>
              </a:spcBef>
              <a:buFont typeface="Arial"/>
              <a:buChar char="•"/>
              <a:defRPr sz="6900" kern="1200">
                <a:solidFill>
                  <a:schemeClr val="tx1"/>
                </a:solidFill>
                <a:latin typeface="+mn-lt"/>
                <a:ea typeface="+mn-ea"/>
                <a:cs typeface="+mn-cs"/>
              </a:defRPr>
            </a:lvl6pPr>
            <a:lvl7pPr marL="10188816" indent="-783755" algn="l" defTabSz="1567510" rtl="0" eaLnBrk="1" latinLnBrk="0" hangingPunct="1">
              <a:spcBef>
                <a:spcPct val="20000"/>
              </a:spcBef>
              <a:buFont typeface="Arial"/>
              <a:buChar char="•"/>
              <a:defRPr sz="6900" kern="1200">
                <a:solidFill>
                  <a:schemeClr val="tx1"/>
                </a:solidFill>
                <a:latin typeface="+mn-lt"/>
                <a:ea typeface="+mn-ea"/>
                <a:cs typeface="+mn-cs"/>
              </a:defRPr>
            </a:lvl7pPr>
            <a:lvl8pPr marL="11756327" indent="-783755" algn="l" defTabSz="1567510" rtl="0" eaLnBrk="1" latinLnBrk="0" hangingPunct="1">
              <a:spcBef>
                <a:spcPct val="20000"/>
              </a:spcBef>
              <a:buFont typeface="Arial"/>
              <a:buChar char="•"/>
              <a:defRPr sz="6900" kern="1200">
                <a:solidFill>
                  <a:schemeClr val="tx1"/>
                </a:solidFill>
                <a:latin typeface="+mn-lt"/>
                <a:ea typeface="+mn-ea"/>
                <a:cs typeface="+mn-cs"/>
              </a:defRPr>
            </a:lvl8pPr>
            <a:lvl9pPr marL="13323837" indent="-783755" algn="l" defTabSz="1567510" rtl="0" eaLnBrk="1" latinLnBrk="0" hangingPunct="1">
              <a:spcBef>
                <a:spcPct val="20000"/>
              </a:spcBef>
              <a:buFont typeface="Arial"/>
              <a:buChar char="•"/>
              <a:defRPr sz="6900" kern="1200">
                <a:solidFill>
                  <a:schemeClr val="tx1"/>
                </a:solidFill>
                <a:latin typeface="+mn-lt"/>
                <a:ea typeface="+mn-ea"/>
                <a:cs typeface="+mn-cs"/>
              </a:defRPr>
            </a:lvl9pPr>
          </a:lstStyle>
          <a:p>
            <a:pPr>
              <a:buFont typeface="Arial" panose="020B0604020202020204" pitchFamily="34" charset="0"/>
              <a:buChar char="•"/>
            </a:pPr>
            <a:endParaRPr lang="en-US" sz="3200" dirty="0"/>
          </a:p>
        </p:txBody>
      </p:sp>
      <p:sp>
        <p:nvSpPr>
          <p:cNvPr id="13" name="Title 1">
            <a:extLst>
              <a:ext uri="{FF2B5EF4-FFF2-40B4-BE49-F238E27FC236}">
                <a16:creationId xmlns:a16="http://schemas.microsoft.com/office/drawing/2014/main" id="{8A46275C-68EF-4CF6-B9FB-6D670F105264}"/>
              </a:ext>
            </a:extLst>
          </p:cNvPr>
          <p:cNvSpPr txBox="1">
            <a:spLocks/>
          </p:cNvSpPr>
          <p:nvPr/>
        </p:nvSpPr>
        <p:spPr bwMode="auto">
          <a:xfrm>
            <a:off x="10580501" y="4138780"/>
            <a:ext cx="8265926" cy="784308"/>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1567510" rtl="0" eaLnBrk="1" latinLnBrk="0" hangingPunct="1">
              <a:spcBef>
                <a:spcPct val="0"/>
              </a:spcBef>
              <a:buNone/>
              <a:defRPr sz="15100" kern="1200">
                <a:solidFill>
                  <a:schemeClr val="tx1"/>
                </a:solidFill>
                <a:latin typeface="+mj-lt"/>
                <a:ea typeface="+mj-ea"/>
                <a:cs typeface="+mj-cs"/>
              </a:defRPr>
            </a:lvl1pPr>
          </a:lstStyle>
          <a:p>
            <a:pPr algn="l"/>
            <a:r>
              <a:rPr lang="en-US" sz="4800" b="1" dirty="0">
                <a:solidFill>
                  <a:srgbClr val="2986E2"/>
                </a:solidFill>
                <a:latin typeface="Arial" charset="0"/>
                <a:cs typeface="Arial" charset="0"/>
              </a:rPr>
              <a:t>Example &amp; Interpretation</a:t>
            </a:r>
          </a:p>
        </p:txBody>
      </p:sp>
      <p:sp>
        <p:nvSpPr>
          <p:cNvPr id="4" name="Rectangle 3">
            <a:extLst>
              <a:ext uri="{FF2B5EF4-FFF2-40B4-BE49-F238E27FC236}">
                <a16:creationId xmlns:a16="http://schemas.microsoft.com/office/drawing/2014/main" id="{8C6614EB-6475-4501-B6EF-EFDF78F74E9C}"/>
              </a:ext>
            </a:extLst>
          </p:cNvPr>
          <p:cNvSpPr/>
          <p:nvPr/>
        </p:nvSpPr>
        <p:spPr>
          <a:xfrm>
            <a:off x="784171" y="12664604"/>
            <a:ext cx="8802238" cy="7109639"/>
          </a:xfrm>
          <a:prstGeom prst="rect">
            <a:avLst/>
          </a:prstGeom>
        </p:spPr>
        <p:txBody>
          <a:bodyPr wrap="square">
            <a:spAutoFit/>
          </a:bodyPr>
          <a:lstStyle/>
          <a:p>
            <a:r>
              <a:rPr lang="en-US" sz="3200" b="1" dirty="0">
                <a:solidFill>
                  <a:schemeClr val="bg1">
                    <a:lumMod val="50000"/>
                  </a:schemeClr>
                </a:solidFill>
                <a:latin typeface="Arial" charset="0"/>
                <a:cs typeface="Arial" charset="0"/>
              </a:rPr>
              <a:t>R</a:t>
            </a:r>
            <a:endParaRPr lang="en-US" sz="3200" dirty="0"/>
          </a:p>
          <a:p>
            <a:pPr marL="457200" indent="-457200">
              <a:buFont typeface="Arial" panose="020B0604020202020204" pitchFamily="34" charset="0"/>
              <a:buChar char="•"/>
            </a:pPr>
            <a:r>
              <a:rPr lang="en-US" sz="3000" dirty="0"/>
              <a:t>{</a:t>
            </a:r>
            <a:r>
              <a:rPr lang="en-US" sz="3000" dirty="0" err="1"/>
              <a:t>ggalluvial</a:t>
            </a:r>
            <a:r>
              <a:rPr lang="en-US" sz="3000" dirty="0"/>
              <a:t>}</a:t>
            </a:r>
          </a:p>
          <a:p>
            <a:pPr marL="342900" indent="-342900">
              <a:buFont typeface="Arial" panose="020B0604020202020204" pitchFamily="34" charset="0"/>
              <a:buChar char="•"/>
            </a:pPr>
            <a:r>
              <a:rPr lang="en-US" sz="3000" dirty="0"/>
              <a:t>Not officially part of tidyverse but adheres to tidyverse principles</a:t>
            </a:r>
          </a:p>
          <a:p>
            <a:pPr marL="342900" indent="-342900">
              <a:buFont typeface="Arial" panose="020B0604020202020204" pitchFamily="34" charset="0"/>
              <a:buChar char="•"/>
            </a:pPr>
            <a:r>
              <a:rPr lang="en-US" sz="3000" dirty="0">
                <a:hlinkClick r:id="rId2"/>
              </a:rPr>
              <a:t>Vignette</a:t>
            </a:r>
            <a:r>
              <a:rPr lang="en-US" sz="3000" dirty="0"/>
              <a:t> available</a:t>
            </a:r>
          </a:p>
          <a:p>
            <a:endParaRPr lang="en-US" sz="3200" dirty="0"/>
          </a:p>
          <a:p>
            <a:r>
              <a:rPr lang="en-US" sz="3200" b="1" dirty="0">
                <a:solidFill>
                  <a:schemeClr val="bg1">
                    <a:lumMod val="50000"/>
                  </a:schemeClr>
                </a:solidFill>
                <a:latin typeface="Arial" charset="0"/>
                <a:cs typeface="Arial" charset="0"/>
              </a:rPr>
              <a:t>SAS</a:t>
            </a:r>
          </a:p>
          <a:p>
            <a:pPr marL="457200" indent="-457200">
              <a:buFont typeface="Arial" panose="020B0604020202020204" pitchFamily="34" charset="0"/>
              <a:buChar char="•"/>
            </a:pPr>
            <a:r>
              <a:rPr lang="en-US" sz="3000" dirty="0"/>
              <a:t>Set of macros provided by Rho, Inc.</a:t>
            </a:r>
            <a:endParaRPr lang="en-US" sz="3000" b="1" i="1" dirty="0">
              <a:solidFill>
                <a:srgbClr val="000000"/>
              </a:solidFill>
              <a:latin typeface="Courier New" panose="02070309020205020404" pitchFamily="49" charset="0"/>
            </a:endParaRPr>
          </a:p>
          <a:p>
            <a:pPr marL="457200" indent="-457200">
              <a:buFont typeface="Arial" panose="020B0604020202020204" pitchFamily="34" charset="0"/>
              <a:buChar char="•"/>
            </a:pPr>
            <a:r>
              <a:rPr lang="en-US" sz="3000" b="1" i="1" dirty="0">
                <a:solidFill>
                  <a:srgbClr val="000000"/>
                </a:solidFill>
                <a:latin typeface="Courier New" panose="02070309020205020404" pitchFamily="49" charset="0"/>
              </a:rPr>
              <a:t>%</a:t>
            </a:r>
            <a:r>
              <a:rPr lang="en-US" sz="3000" b="1" i="1" dirty="0" err="1">
                <a:solidFill>
                  <a:srgbClr val="000000"/>
                </a:solidFill>
                <a:latin typeface="Courier New" panose="02070309020205020404" pitchFamily="49" charset="0"/>
              </a:rPr>
              <a:t>rawtosankey</a:t>
            </a:r>
            <a:r>
              <a:rPr lang="en-US" sz="3000" b="1" i="1" dirty="0">
                <a:solidFill>
                  <a:srgbClr val="000000"/>
                </a:solidFill>
                <a:latin typeface="Courier New" panose="02070309020205020404" pitchFamily="49" charset="0"/>
              </a:rPr>
              <a:t>()</a:t>
            </a:r>
            <a:r>
              <a:rPr lang="en-US" sz="3000" dirty="0"/>
              <a:t>: to prep dataset for %</a:t>
            </a:r>
            <a:r>
              <a:rPr lang="en-US" sz="3000" dirty="0" err="1"/>
              <a:t>sankeybarchart</a:t>
            </a:r>
            <a:r>
              <a:rPr lang="en-US" sz="3000" dirty="0"/>
              <a:t> macro</a:t>
            </a:r>
          </a:p>
          <a:p>
            <a:pPr marL="457200" indent="-457200">
              <a:buFont typeface="Arial" panose="020B0604020202020204" pitchFamily="34" charset="0"/>
              <a:buChar char="•"/>
            </a:pPr>
            <a:r>
              <a:rPr lang="en-US" sz="3000" b="1" i="1" dirty="0">
                <a:solidFill>
                  <a:srgbClr val="000000"/>
                </a:solidFill>
                <a:latin typeface="Courier New" panose="02070309020205020404" pitchFamily="49" charset="0"/>
              </a:rPr>
              <a:t>%</a:t>
            </a:r>
            <a:r>
              <a:rPr lang="en-US" sz="3000" b="1" i="1" dirty="0" err="1">
                <a:solidFill>
                  <a:srgbClr val="000000"/>
                </a:solidFill>
                <a:latin typeface="Courier New" panose="02070309020205020404" pitchFamily="49" charset="0"/>
              </a:rPr>
              <a:t>sankeybarchart</a:t>
            </a:r>
            <a:r>
              <a:rPr lang="en-US" sz="3000" b="1" i="1" dirty="0">
                <a:solidFill>
                  <a:srgbClr val="000000"/>
                </a:solidFill>
                <a:latin typeface="Courier New" panose="02070309020205020404" pitchFamily="49" charset="0"/>
              </a:rPr>
              <a:t>()</a:t>
            </a:r>
            <a:r>
              <a:rPr lang="en-US" sz="3000" dirty="0"/>
              <a:t>: Produces the Sankey bar chart via PROC SGPLOT</a:t>
            </a:r>
          </a:p>
          <a:p>
            <a:pPr marL="457200" indent="-457200">
              <a:buFont typeface="Arial" panose="020B0604020202020204" pitchFamily="34" charset="0"/>
              <a:buChar char="•"/>
            </a:pPr>
            <a:r>
              <a:rPr lang="en-US" sz="3000" b="1" dirty="0"/>
              <a:t>Reference</a:t>
            </a:r>
            <a:r>
              <a:rPr lang="en-US" sz="3000" dirty="0"/>
              <a:t>: </a:t>
            </a:r>
            <a:r>
              <a:rPr lang="en-US" sz="3000" dirty="0" err="1"/>
              <a:t>Rosanbalm</a:t>
            </a:r>
            <a:r>
              <a:rPr lang="en-US" sz="3000" dirty="0"/>
              <a:t>, S. (2019). Getting Sankey with bar charts. Chapel Hill, NC: Rho, Inc.; 2015 </a:t>
            </a:r>
          </a:p>
          <a:p>
            <a:pPr marL="457200" indent="-457200">
              <a:buFont typeface="Arial" panose="020B0604020202020204" pitchFamily="34" charset="0"/>
              <a:buChar char="•"/>
            </a:pPr>
            <a:r>
              <a:rPr lang="en-US" sz="3000" dirty="0"/>
              <a:t>Reference includes examples using dummy dataset</a:t>
            </a:r>
          </a:p>
        </p:txBody>
      </p:sp>
      <p:sp>
        <p:nvSpPr>
          <p:cNvPr id="31" name="Title 1">
            <a:extLst>
              <a:ext uri="{FF2B5EF4-FFF2-40B4-BE49-F238E27FC236}">
                <a16:creationId xmlns:a16="http://schemas.microsoft.com/office/drawing/2014/main" id="{59E91432-1535-47C8-84BF-C3405A1456F3}"/>
              </a:ext>
            </a:extLst>
          </p:cNvPr>
          <p:cNvSpPr txBox="1">
            <a:spLocks/>
          </p:cNvSpPr>
          <p:nvPr/>
        </p:nvSpPr>
        <p:spPr bwMode="auto">
          <a:xfrm>
            <a:off x="23144068" y="15854542"/>
            <a:ext cx="4479446" cy="784308"/>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1567510" rtl="0" eaLnBrk="1" latinLnBrk="0" hangingPunct="1">
              <a:spcBef>
                <a:spcPct val="0"/>
              </a:spcBef>
              <a:buNone/>
              <a:defRPr sz="15100" kern="1200">
                <a:solidFill>
                  <a:schemeClr val="tx1"/>
                </a:solidFill>
                <a:latin typeface="+mj-lt"/>
                <a:ea typeface="+mj-ea"/>
                <a:cs typeface="+mj-cs"/>
              </a:defRPr>
            </a:lvl1pPr>
          </a:lstStyle>
          <a:p>
            <a:pPr algn="l"/>
            <a:r>
              <a:rPr lang="en-US" sz="4800" b="1" dirty="0">
                <a:solidFill>
                  <a:srgbClr val="2986E2"/>
                </a:solidFill>
                <a:latin typeface="Arial" charset="0"/>
                <a:cs typeface="Arial" charset="0"/>
              </a:rPr>
              <a:t>Conclusion</a:t>
            </a:r>
          </a:p>
        </p:txBody>
      </p:sp>
      <p:sp>
        <p:nvSpPr>
          <p:cNvPr id="5" name="Rectangle 4">
            <a:extLst>
              <a:ext uri="{FF2B5EF4-FFF2-40B4-BE49-F238E27FC236}">
                <a16:creationId xmlns:a16="http://schemas.microsoft.com/office/drawing/2014/main" id="{9981BD87-69CF-485B-AA8A-A1D95A000217}"/>
              </a:ext>
            </a:extLst>
          </p:cNvPr>
          <p:cNvSpPr/>
          <p:nvPr/>
        </p:nvSpPr>
        <p:spPr>
          <a:xfrm>
            <a:off x="23144068" y="16681088"/>
            <a:ext cx="9396792" cy="3777573"/>
          </a:xfrm>
          <a:prstGeom prst="rect">
            <a:avLst/>
          </a:prstGeom>
        </p:spPr>
        <p:txBody>
          <a:bodyPr wrap="square">
            <a:spAutoFit/>
          </a:bodyPr>
          <a:lstStyle/>
          <a:p>
            <a:pPr>
              <a:lnSpc>
                <a:spcPct val="115000"/>
              </a:lnSpc>
              <a:spcAft>
                <a:spcPts val="1000"/>
              </a:spcAft>
            </a:pPr>
            <a:r>
              <a:rPr lang="en-US" sz="3000" dirty="0">
                <a:latin typeface="Calibri" panose="020F0502020204030204" pitchFamily="34" charset="0"/>
                <a:ea typeface="Calibri" panose="020F0502020204030204" pitchFamily="34" charset="0"/>
                <a:cs typeface="Times New Roman" panose="02020603050405020304" pitchFamily="18" charset="0"/>
              </a:rPr>
              <a:t>Sankey bar charts are a type of flow diagram used to visualize two types of proportions simultaneously: the proportion in each group, as well as the proportion that changed, or flowed, between groups. They may be especially useful for demonstrating changes in survey &amp; Likert scale responses over time, and for comparing different assessments of the same outcome.</a:t>
            </a:r>
            <a:endParaRPr lang="en-US" sz="3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B3AB5AED-26C2-4D25-B050-925448E846D7}"/>
              </a:ext>
            </a:extLst>
          </p:cNvPr>
          <p:cNvSpPr/>
          <p:nvPr/>
        </p:nvSpPr>
        <p:spPr>
          <a:xfrm>
            <a:off x="699247" y="11494343"/>
            <a:ext cx="4738798" cy="830997"/>
          </a:xfrm>
          <a:prstGeom prst="rect">
            <a:avLst/>
          </a:prstGeom>
        </p:spPr>
        <p:txBody>
          <a:bodyPr wrap="none">
            <a:spAutoFit/>
          </a:bodyPr>
          <a:lstStyle/>
          <a:p>
            <a:r>
              <a:rPr lang="en-US" sz="4800" b="1" dirty="0">
                <a:solidFill>
                  <a:srgbClr val="2986E2"/>
                </a:solidFill>
                <a:latin typeface="Arial" charset="0"/>
                <a:ea typeface="+mj-ea"/>
                <a:cs typeface="Arial" charset="0"/>
              </a:rPr>
              <a:t>Implementation</a:t>
            </a:r>
          </a:p>
        </p:txBody>
      </p:sp>
      <p:sp>
        <p:nvSpPr>
          <p:cNvPr id="37" name="Rectangle 36">
            <a:extLst>
              <a:ext uri="{FF2B5EF4-FFF2-40B4-BE49-F238E27FC236}">
                <a16:creationId xmlns:a16="http://schemas.microsoft.com/office/drawing/2014/main" id="{E53DDE8A-B756-4BD5-93BC-FA32156ADFF4}"/>
              </a:ext>
            </a:extLst>
          </p:cNvPr>
          <p:cNvSpPr/>
          <p:nvPr/>
        </p:nvSpPr>
        <p:spPr>
          <a:xfrm>
            <a:off x="23144068" y="4207049"/>
            <a:ext cx="5676169" cy="830997"/>
          </a:xfrm>
          <a:prstGeom prst="rect">
            <a:avLst/>
          </a:prstGeom>
        </p:spPr>
        <p:txBody>
          <a:bodyPr wrap="none">
            <a:spAutoFit/>
          </a:bodyPr>
          <a:lstStyle/>
          <a:p>
            <a:r>
              <a:rPr lang="en-US" sz="4800" b="1" dirty="0">
                <a:solidFill>
                  <a:srgbClr val="2986E2"/>
                </a:solidFill>
                <a:latin typeface="Arial" charset="0"/>
                <a:ea typeface="+mj-ea"/>
                <a:cs typeface="Arial" charset="0"/>
              </a:rPr>
              <a:t>Other Applications</a:t>
            </a:r>
          </a:p>
        </p:txBody>
      </p:sp>
      <p:sp>
        <p:nvSpPr>
          <p:cNvPr id="39" name="TextBox 38">
            <a:extLst>
              <a:ext uri="{FF2B5EF4-FFF2-40B4-BE49-F238E27FC236}">
                <a16:creationId xmlns:a16="http://schemas.microsoft.com/office/drawing/2014/main" id="{D2777B1F-F83F-4655-A3B6-9A448FA492C1}"/>
              </a:ext>
            </a:extLst>
          </p:cNvPr>
          <p:cNvSpPr txBox="1"/>
          <p:nvPr/>
        </p:nvSpPr>
        <p:spPr>
          <a:xfrm>
            <a:off x="630295" y="5921419"/>
            <a:ext cx="8956114" cy="4708981"/>
          </a:xfrm>
          <a:prstGeom prst="rect">
            <a:avLst/>
          </a:prstGeom>
          <a:noFill/>
        </p:spPr>
        <p:txBody>
          <a:bodyPr wrap="square" rtlCol="0">
            <a:spAutoFit/>
          </a:bodyPr>
          <a:lstStyle/>
          <a:p>
            <a:pPr marL="457200" indent="-457200">
              <a:buFont typeface="Arial" panose="020B0604020202020204" pitchFamily="34" charset="0"/>
              <a:buChar char="•"/>
            </a:pPr>
            <a:r>
              <a:rPr lang="en-US" sz="3000" b="1" dirty="0"/>
              <a:t>What are they? </a:t>
            </a:r>
            <a:r>
              <a:rPr lang="en-US" sz="3000" dirty="0"/>
              <a:t>A type of flow diagram</a:t>
            </a:r>
          </a:p>
          <a:p>
            <a:pPr marL="457200" indent="-457200">
              <a:buFont typeface="Arial" panose="020B0604020202020204" pitchFamily="34" charset="0"/>
              <a:buChar char="•"/>
            </a:pPr>
            <a:r>
              <a:rPr lang="en-US" sz="3000" b="1" dirty="0"/>
              <a:t>Also known as</a:t>
            </a:r>
            <a:r>
              <a:rPr lang="en-US" sz="3000" dirty="0"/>
              <a:t>: Sankey bar charts, alluvial diagrams</a:t>
            </a:r>
          </a:p>
          <a:p>
            <a:pPr marL="457200" indent="-457200">
              <a:buFont typeface="Arial" panose="020B0604020202020204" pitchFamily="34" charset="0"/>
              <a:buChar char="•"/>
            </a:pPr>
            <a:r>
              <a:rPr lang="en-US" sz="3000" b="1" dirty="0"/>
              <a:t>Applications: </a:t>
            </a:r>
            <a:r>
              <a:rPr lang="en-US" sz="3000" dirty="0"/>
              <a:t>Broadly speaking, Sankey bar charts are useful for visualizing two proportions simultaneously (the proportion in the stacked bar and the proportion that change at the next bar). This can be useful for visualizing:</a:t>
            </a:r>
          </a:p>
          <a:p>
            <a:pPr marL="2024710" lvl="1" indent="-457200">
              <a:buFont typeface="Arial" panose="020B0604020202020204" pitchFamily="34" charset="0"/>
              <a:buChar char="•"/>
            </a:pPr>
            <a:r>
              <a:rPr lang="en-US" sz="3000" dirty="0"/>
              <a:t>Changes over time</a:t>
            </a:r>
          </a:p>
          <a:p>
            <a:pPr marL="2024710" lvl="1" indent="-457200">
              <a:buFont typeface="Arial" panose="020B0604020202020204" pitchFamily="34" charset="0"/>
              <a:buChar char="•"/>
            </a:pPr>
            <a:r>
              <a:rPr lang="en-US" sz="3000" dirty="0"/>
              <a:t>Survey data</a:t>
            </a:r>
          </a:p>
          <a:p>
            <a:pPr marL="2024710" lvl="1" indent="-457200">
              <a:buFont typeface="Arial" panose="020B0604020202020204" pitchFamily="34" charset="0"/>
              <a:buChar char="•"/>
            </a:pPr>
            <a:r>
              <a:rPr lang="en-US" sz="3000" dirty="0"/>
              <a:t>Likert scale data</a:t>
            </a:r>
          </a:p>
        </p:txBody>
      </p:sp>
      <p:pic>
        <p:nvPicPr>
          <p:cNvPr id="19" name="Picture 18">
            <a:extLst>
              <a:ext uri="{FF2B5EF4-FFF2-40B4-BE49-F238E27FC236}">
                <a16:creationId xmlns:a16="http://schemas.microsoft.com/office/drawing/2014/main" id="{B1F2BFAC-1309-4295-B8DB-65BF6DDE8FF8}"/>
              </a:ext>
            </a:extLst>
          </p:cNvPr>
          <p:cNvPicPr>
            <a:picLocks noChangeAspect="1"/>
          </p:cNvPicPr>
          <p:nvPr/>
        </p:nvPicPr>
        <p:blipFill>
          <a:blip r:embed="rId3"/>
          <a:stretch>
            <a:fillRect/>
          </a:stretch>
        </p:blipFill>
        <p:spPr>
          <a:xfrm>
            <a:off x="11077521" y="8687489"/>
            <a:ext cx="9615500" cy="7211625"/>
          </a:xfrm>
          <a:prstGeom prst="rect">
            <a:avLst/>
          </a:prstGeom>
        </p:spPr>
      </p:pic>
      <p:sp>
        <p:nvSpPr>
          <p:cNvPr id="2" name="Rectangle 1">
            <a:extLst>
              <a:ext uri="{FF2B5EF4-FFF2-40B4-BE49-F238E27FC236}">
                <a16:creationId xmlns:a16="http://schemas.microsoft.com/office/drawing/2014/main" id="{ADD4F9F2-3402-421F-A595-0D9AE63819CD}"/>
              </a:ext>
            </a:extLst>
          </p:cNvPr>
          <p:cNvSpPr/>
          <p:nvPr/>
        </p:nvSpPr>
        <p:spPr>
          <a:xfrm>
            <a:off x="10580501" y="5181953"/>
            <a:ext cx="10609541" cy="2893100"/>
          </a:xfrm>
          <a:prstGeom prst="rect">
            <a:avLst/>
          </a:prstGeom>
        </p:spPr>
        <p:txBody>
          <a:bodyPr wrap="square">
            <a:spAutoFit/>
          </a:bodyPr>
          <a:lstStyle/>
          <a:p>
            <a:r>
              <a:rPr lang="en-US" sz="3200" b="1" dirty="0">
                <a:solidFill>
                  <a:schemeClr val="bg1">
                    <a:lumMod val="50000"/>
                  </a:schemeClr>
                </a:solidFill>
                <a:latin typeface="Arial" charset="0"/>
                <a:cs typeface="Arial" charset="0"/>
              </a:rPr>
              <a:t>Context</a:t>
            </a:r>
          </a:p>
          <a:p>
            <a:pPr marL="457200" indent="-457200">
              <a:buFont typeface="Arial" panose="020B0604020202020204" pitchFamily="34" charset="0"/>
              <a:buChar char="•"/>
            </a:pPr>
            <a:r>
              <a:rPr lang="en-US" sz="3000" dirty="0"/>
              <a:t>Comparing four methods of ranking hospitals for the purposes of provider profiling: Fixed effects, FE; three random effects models adjusted for different sets of covariates, RE1-RE3</a:t>
            </a:r>
          </a:p>
          <a:p>
            <a:pPr marL="457200" indent="-457200">
              <a:buFont typeface="Arial" panose="020B0604020202020204" pitchFamily="34" charset="0"/>
              <a:buChar char="•"/>
            </a:pPr>
            <a:r>
              <a:rPr lang="en-US" sz="3000" dirty="0"/>
              <a:t>With each method, each hospital was ranked into the top 5%, top 6-10%, middle quintile, or bottom 6-10% and 5%</a:t>
            </a:r>
          </a:p>
        </p:txBody>
      </p:sp>
      <p:sp>
        <p:nvSpPr>
          <p:cNvPr id="3" name="Rectangle 2">
            <a:extLst>
              <a:ext uri="{FF2B5EF4-FFF2-40B4-BE49-F238E27FC236}">
                <a16:creationId xmlns:a16="http://schemas.microsoft.com/office/drawing/2014/main" id="{72EE1DB3-F6DA-45CF-8288-9CC908C33609}"/>
              </a:ext>
            </a:extLst>
          </p:cNvPr>
          <p:cNvSpPr/>
          <p:nvPr/>
        </p:nvSpPr>
        <p:spPr>
          <a:xfrm>
            <a:off x="10704363" y="8327532"/>
            <a:ext cx="10857396" cy="523220"/>
          </a:xfrm>
          <a:prstGeom prst="rect">
            <a:avLst/>
          </a:prstGeom>
        </p:spPr>
        <p:txBody>
          <a:bodyPr wrap="none">
            <a:spAutoFit/>
          </a:bodyPr>
          <a:lstStyle/>
          <a:p>
            <a:r>
              <a:rPr lang="en-US" sz="2800" b="1" dirty="0">
                <a:solidFill>
                  <a:schemeClr val="bg1">
                    <a:lumMod val="50000"/>
                  </a:schemeClr>
                </a:solidFill>
                <a:latin typeface="Arial" charset="0"/>
                <a:cs typeface="Arial" charset="0"/>
              </a:rPr>
              <a:t>Figure</a:t>
            </a:r>
            <a:r>
              <a:rPr lang="en-US" sz="2800" dirty="0">
                <a:solidFill>
                  <a:schemeClr val="bg1">
                    <a:lumMod val="50000"/>
                  </a:schemeClr>
                </a:solidFill>
                <a:latin typeface="Arial" charset="0"/>
                <a:cs typeface="Arial" charset="0"/>
              </a:rPr>
              <a:t>. Hospital ranking based on fixed and random effects models</a:t>
            </a:r>
            <a:endParaRPr lang="en-US" sz="2800" dirty="0"/>
          </a:p>
        </p:txBody>
      </p:sp>
      <p:pic>
        <p:nvPicPr>
          <p:cNvPr id="24" name="Picture 23">
            <a:extLst>
              <a:ext uri="{FF2B5EF4-FFF2-40B4-BE49-F238E27FC236}">
                <a16:creationId xmlns:a16="http://schemas.microsoft.com/office/drawing/2014/main" id="{23BB83E0-A41B-415C-A08F-4A8E840E66D5}"/>
              </a:ext>
            </a:extLst>
          </p:cNvPr>
          <p:cNvPicPr>
            <a:picLocks noChangeAspect="1"/>
          </p:cNvPicPr>
          <p:nvPr/>
        </p:nvPicPr>
        <p:blipFill>
          <a:blip r:embed="rId4"/>
          <a:stretch>
            <a:fillRect/>
          </a:stretch>
        </p:blipFill>
        <p:spPr>
          <a:xfrm>
            <a:off x="16459200" y="15815829"/>
            <a:ext cx="4414160" cy="784308"/>
          </a:xfrm>
          <a:prstGeom prst="rect">
            <a:avLst/>
          </a:prstGeom>
        </p:spPr>
      </p:pic>
      <p:sp>
        <p:nvSpPr>
          <p:cNvPr id="25" name="TextBox 24">
            <a:extLst>
              <a:ext uri="{FF2B5EF4-FFF2-40B4-BE49-F238E27FC236}">
                <a16:creationId xmlns:a16="http://schemas.microsoft.com/office/drawing/2014/main" id="{9C757F56-0BFD-4F18-9DCF-50634061AD4C}"/>
              </a:ext>
            </a:extLst>
          </p:cNvPr>
          <p:cNvSpPr txBox="1"/>
          <p:nvPr/>
        </p:nvSpPr>
        <p:spPr>
          <a:xfrm>
            <a:off x="23144068" y="5101680"/>
            <a:ext cx="9075085" cy="10479792"/>
          </a:xfrm>
          <a:prstGeom prst="rect">
            <a:avLst/>
          </a:prstGeom>
          <a:noFill/>
        </p:spPr>
        <p:txBody>
          <a:bodyPr wrap="square" rtlCol="0">
            <a:spAutoFit/>
          </a:bodyPr>
          <a:lstStyle/>
          <a:p>
            <a:pPr marL="457200" indent="-457200">
              <a:buFont typeface="Arial" panose="020B0604020202020204" pitchFamily="34" charset="0"/>
              <a:buChar char="•"/>
            </a:pPr>
            <a:r>
              <a:rPr lang="en-US" sz="3000" dirty="0">
                <a:hlinkClick r:id="rId5"/>
              </a:rPr>
              <a:t>Comparison of fee-for-service Medicare cancer surgical volume and all-payer cancer surgical volume</a:t>
            </a:r>
            <a:endParaRPr lang="en-US" sz="3000" dirty="0">
              <a:hlinkClick r:id="rId6"/>
            </a:endParaRPr>
          </a:p>
          <a:p>
            <a:pPr marL="2024710" lvl="1" indent="-457200">
              <a:buFont typeface="Arial" panose="020B0604020202020204" pitchFamily="34" charset="0"/>
              <a:buChar char="•"/>
            </a:pPr>
            <a:r>
              <a:rPr lang="en-US" sz="3000" dirty="0"/>
              <a:t>Bars represent payer (Medicare, all-payer)</a:t>
            </a:r>
          </a:p>
          <a:p>
            <a:pPr marL="2024710" lvl="1" indent="-457200">
              <a:buFont typeface="Arial" panose="020B0604020202020204" pitchFamily="34" charset="0"/>
              <a:buChar char="•"/>
            </a:pPr>
            <a:r>
              <a:rPr lang="en-US" sz="3000" dirty="0"/>
              <a:t>Flow represents the proportion of providers with relatively low-volume Medicare surgical volume to high-volume all-payer surgical volume, and vice versa</a:t>
            </a:r>
            <a:endParaRPr lang="en-US" sz="3000" dirty="0">
              <a:hlinkClick r:id="rId6"/>
            </a:endParaRPr>
          </a:p>
          <a:p>
            <a:pPr marL="457200" indent="-457200">
              <a:spcBef>
                <a:spcPts val="600"/>
              </a:spcBef>
              <a:buFont typeface="Arial" panose="020B0604020202020204" pitchFamily="34" charset="0"/>
              <a:buChar char="•"/>
            </a:pPr>
            <a:r>
              <a:rPr lang="en-US" sz="3000" dirty="0">
                <a:hlinkClick r:id="rId7"/>
              </a:rPr>
              <a:t>Changes in asthma severity over time</a:t>
            </a:r>
            <a:endParaRPr lang="en-US" sz="3000" dirty="0">
              <a:hlinkClick r:id="rId6"/>
            </a:endParaRPr>
          </a:p>
          <a:p>
            <a:pPr marL="2024710" lvl="1" indent="-457200">
              <a:buFont typeface="Arial" panose="020B0604020202020204" pitchFamily="34" charset="0"/>
              <a:buChar char="•"/>
            </a:pPr>
            <a:r>
              <a:rPr lang="en-US" sz="3000" dirty="0"/>
              <a:t>Bars represent years</a:t>
            </a:r>
          </a:p>
          <a:p>
            <a:pPr marL="2024710" lvl="1" indent="-457200">
              <a:buFont typeface="Arial" panose="020B0604020202020204" pitchFamily="34" charset="0"/>
              <a:buChar char="•"/>
            </a:pPr>
            <a:r>
              <a:rPr lang="en-US" sz="3000" dirty="0"/>
              <a:t>Flow represents changes in the percent of patients with severe and non-severe asthma at different time points</a:t>
            </a:r>
            <a:endParaRPr lang="en-US" sz="3000" dirty="0">
              <a:hlinkClick r:id="rId6"/>
            </a:endParaRPr>
          </a:p>
          <a:p>
            <a:pPr marL="457200" indent="-457200">
              <a:spcBef>
                <a:spcPts val="600"/>
              </a:spcBef>
              <a:buFont typeface="Arial" panose="020B0604020202020204" pitchFamily="34" charset="0"/>
              <a:buChar char="•"/>
            </a:pPr>
            <a:r>
              <a:rPr lang="en-US" sz="3000" dirty="0">
                <a:hlinkClick r:id="rId6"/>
              </a:rPr>
              <a:t>FiveThirtyEight: Who’s changing voters’ minds?</a:t>
            </a:r>
            <a:endParaRPr lang="en-US" sz="3000" dirty="0"/>
          </a:p>
          <a:p>
            <a:pPr marL="2024710" lvl="1" indent="-457200">
              <a:buFont typeface="Arial" panose="020B0604020202020204" pitchFamily="34" charset="0"/>
              <a:buChar char="•"/>
            </a:pPr>
            <a:r>
              <a:rPr lang="en-US" sz="3000" dirty="0"/>
              <a:t>Bars represent time (before the first debate, after the first debate and after the second debate)</a:t>
            </a:r>
          </a:p>
          <a:p>
            <a:pPr marL="2024710" lvl="1" indent="-457200">
              <a:buFont typeface="Arial" panose="020B0604020202020204" pitchFamily="34" charset="0"/>
              <a:buChar char="•"/>
            </a:pPr>
            <a:r>
              <a:rPr lang="en-US" sz="3000" dirty="0"/>
              <a:t>Flow represents changes in candidate preference over time</a:t>
            </a:r>
          </a:p>
          <a:p>
            <a:pPr marL="457200" indent="-457200">
              <a:spcBef>
                <a:spcPts val="600"/>
              </a:spcBef>
              <a:buFont typeface="Arial" panose="020B0604020202020204" pitchFamily="34" charset="0"/>
              <a:buChar char="•"/>
            </a:pPr>
            <a:r>
              <a:rPr lang="en-US" sz="3000" dirty="0">
                <a:hlinkClick r:id="rId8"/>
              </a:rPr>
              <a:t>Game of Thrones Affiliations</a:t>
            </a:r>
            <a:endParaRPr lang="en-US" sz="3000" dirty="0"/>
          </a:p>
          <a:p>
            <a:pPr marL="2024710" lvl="1" indent="-457200">
              <a:buFont typeface="Arial" panose="020B0604020202020204" pitchFamily="34" charset="0"/>
              <a:buChar char="•"/>
            </a:pPr>
            <a:r>
              <a:rPr lang="en-US" sz="3000" dirty="0"/>
              <a:t>Bars represent seasons of Game of Thrones</a:t>
            </a:r>
          </a:p>
          <a:p>
            <a:pPr marL="2024710" lvl="1" indent="-457200">
              <a:buFont typeface="Arial" panose="020B0604020202020204" pitchFamily="34" charset="0"/>
              <a:buChar char="•"/>
            </a:pPr>
            <a:r>
              <a:rPr lang="en-US" sz="3000" dirty="0"/>
              <a:t>Flow represents changes in character affiliation by season</a:t>
            </a:r>
          </a:p>
        </p:txBody>
      </p:sp>
      <p:sp>
        <p:nvSpPr>
          <p:cNvPr id="26" name="Rectangle 25">
            <a:extLst>
              <a:ext uri="{FF2B5EF4-FFF2-40B4-BE49-F238E27FC236}">
                <a16:creationId xmlns:a16="http://schemas.microsoft.com/office/drawing/2014/main" id="{280D935D-B431-4198-AB2A-96DC2A61AB88}"/>
              </a:ext>
            </a:extLst>
          </p:cNvPr>
          <p:cNvSpPr/>
          <p:nvPr/>
        </p:nvSpPr>
        <p:spPr>
          <a:xfrm>
            <a:off x="10580500" y="16360770"/>
            <a:ext cx="10981259" cy="5201424"/>
          </a:xfrm>
          <a:prstGeom prst="rect">
            <a:avLst/>
          </a:prstGeom>
        </p:spPr>
        <p:txBody>
          <a:bodyPr wrap="square">
            <a:spAutoFit/>
          </a:bodyPr>
          <a:lstStyle/>
          <a:p>
            <a:r>
              <a:rPr lang="en-US" sz="3200" b="1" dirty="0">
                <a:solidFill>
                  <a:schemeClr val="bg1">
                    <a:lumMod val="50000"/>
                  </a:schemeClr>
                </a:solidFill>
                <a:latin typeface="Arial" charset="0"/>
                <a:cs typeface="Arial" charset="0"/>
              </a:rPr>
              <a:t>Interpretation</a:t>
            </a:r>
          </a:p>
          <a:p>
            <a:pPr marL="457200" indent="-457200">
              <a:buFont typeface="Arial" panose="020B0604020202020204" pitchFamily="34" charset="0"/>
              <a:buChar char="•"/>
            </a:pPr>
            <a:r>
              <a:rPr lang="en-US" sz="3000" dirty="0"/>
              <a:t>Each bar corresponds to a different method and indicates the percentage of providers in the top (blue), bottom (orange) and middle (gray) categories. In this case, the percentages are fixed by design to compare how the top 5% of providers by one method are ranked by another method.</a:t>
            </a:r>
          </a:p>
          <a:p>
            <a:pPr marL="457200" indent="-457200">
              <a:buFont typeface="Arial" panose="020B0604020202020204" pitchFamily="34" charset="0"/>
              <a:buChar char="•"/>
            </a:pPr>
            <a:r>
              <a:rPr lang="en-US" sz="3000" dirty="0"/>
              <a:t>Conclude that there is a meaningful difference in ranking between fixed and random effects models; providers in the top decile according to the FE model move to a lower ranking with the RE model, and vice versa. The differences between the random effects models are less pronounced. </a:t>
            </a:r>
          </a:p>
        </p:txBody>
      </p:sp>
    </p:spTree>
    <p:extLst>
      <p:ext uri="{BB962C8B-B14F-4D97-AF65-F5344CB8AC3E}">
        <p14:creationId xmlns:p14="http://schemas.microsoft.com/office/powerpoint/2010/main" val="277858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plate1_36x2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mageCreateDate xmlns="E64CF27C-2ECC-48E8-947E-CA63274FB2E8"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8DA1A4150FB2B848A3EB7B452BFA7AC5" ma:contentTypeVersion="1" ma:contentTypeDescription="Upload an image." ma:contentTypeScope="" ma:versionID="c5dd4a19140d82efd42bf2e2156fee3e">
  <xsd:schema xmlns:xsd="http://www.w3.org/2001/XMLSchema" xmlns:xs="http://www.w3.org/2001/XMLSchema" xmlns:p="http://schemas.microsoft.com/office/2006/metadata/properties" xmlns:ns1="http://schemas.microsoft.com/sharepoint/v3" xmlns:ns2="E64CF27C-2ECC-48E8-947E-CA63274FB2E8" xmlns:ns3="http://schemas.microsoft.com/sharepoint/v3/fields" targetNamespace="http://schemas.microsoft.com/office/2006/metadata/properties" ma:root="true" ma:fieldsID="8669bc30feb5185623fa09da941496e2" ns1:_="" ns2:_="" ns3:_="">
    <xsd:import namespace="http://schemas.microsoft.com/sharepoint/v3"/>
    <xsd:import namespace="E64CF27C-2ECC-48E8-947E-CA63274FB2E8"/>
    <xsd:import namespace="http://schemas.microsoft.com/sharepoint/v3/fields"/>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64CF27C-2ECC-48E8-947E-CA63274FB2E8"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B82632-7BD7-473E-B5AB-6EC4FB2A6AD0}">
  <ds:schemaRefs>
    <ds:schemaRef ds:uri="http://schemas.microsoft.com/office/2006/metadata/properties"/>
    <ds:schemaRef ds:uri="http://schemas.microsoft.com/office/infopath/2007/PartnerControls"/>
    <ds:schemaRef ds:uri="E64CF27C-2ECC-48E8-947E-CA63274FB2E8"/>
    <ds:schemaRef ds:uri="http://schemas.microsoft.com/sharepoint/v3"/>
    <ds:schemaRef ds:uri="http://schemas.microsoft.com/sharepoint/v3/fields"/>
  </ds:schemaRefs>
</ds:datastoreItem>
</file>

<file path=customXml/itemProps2.xml><?xml version="1.0" encoding="utf-8"?>
<ds:datastoreItem xmlns:ds="http://schemas.openxmlformats.org/officeDocument/2006/customXml" ds:itemID="{0A391B8A-5DAA-45C3-B904-1DF5E6EACC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64CF27C-2ECC-48E8-947E-CA63274FB2E8"/>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8DD7FB9-B9BB-432D-9265-DD1D64280FA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Template2_36x24</Template>
  <TotalTime>2113</TotalTime>
  <Words>534</Words>
  <Application>Microsoft Office PowerPoint</Application>
  <PresentationFormat>Custom</PresentationFormat>
  <Paragraphs>45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Courier New</vt:lpstr>
      <vt:lpstr>Times New Roman</vt:lpstr>
      <vt:lpstr>Template1_36x24</vt:lpstr>
      <vt:lpstr>PowerPoint Presentation</vt:lpstr>
    </vt:vector>
  </TitlesOfParts>
  <Company>MSKCC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A. Lavery/Epidemiology-Biostatistics</dc:creator>
  <cp:keywords/>
  <dc:description/>
  <cp:lastModifiedBy>Jessica A. Lavery/Epidemiology-Biostatistics</cp:lastModifiedBy>
  <cp:revision>29</cp:revision>
  <dcterms:created xsi:type="dcterms:W3CDTF">2020-08-25T21:25:32Z</dcterms:created>
  <dcterms:modified xsi:type="dcterms:W3CDTF">2020-09-14T20:17:13Z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0x0101009148F5A04DDD49CBA7127AADA5FB792B00AADE34325A8B49CDA8BB4DB53328F214008DA1A4150FB2B848A3EB7B452BFA7AC5</vt:lpwstr>
  </property>
</Properties>
</file>