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1pPr>
    <a:lvl2pPr marL="1975104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2pPr>
    <a:lvl3pPr marL="3950208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3pPr>
    <a:lvl4pPr marL="5925312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4pPr>
    <a:lvl5pPr marL="7900416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5pPr>
    <a:lvl6pPr marL="9875520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6pPr>
    <a:lvl7pPr marL="11850624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7pPr>
    <a:lvl8pPr marL="13825728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8pPr>
    <a:lvl9pPr marL="15800832" algn="l" defTabSz="3950208" rtl="0" eaLnBrk="1" latinLnBrk="0" hangingPunct="1">
      <a:defRPr sz="777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6"/>
    <p:restoredTop sz="94647"/>
  </p:normalViewPr>
  <p:slideViewPr>
    <p:cSldViewPr snapToGrid="0" snapToObjects="1">
      <p:cViewPr varScale="1">
        <p:scale>
          <a:sx n="18" d="100"/>
          <a:sy n="18" d="100"/>
        </p:scale>
        <p:origin x="1555" y="139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Nonbinary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/Trans</a:t>
            </a:r>
            <a:r>
              <a:rPr lang="en-US" sz="28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Participation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Number</c:v>
                </c:pt>
                <c:pt idx="1">
                  <c:v>Percent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2-412B-BF8F-CBA2779B1D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Number</c:v>
                </c:pt>
                <c:pt idx="1">
                  <c:v>Percent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A2-412B-BF8F-CBA2779B1D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Number</c:v>
                </c:pt>
                <c:pt idx="1">
                  <c:v>Percent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A2-412B-BF8F-CBA2779B1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1939791"/>
        <c:axId val="1691940207"/>
      </c:barChart>
      <c:catAx>
        <c:axId val="1691939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91940207"/>
        <c:crosses val="autoZero"/>
        <c:auto val="1"/>
        <c:lblAlgn val="ctr"/>
        <c:lblOffset val="100"/>
        <c:noMultiLvlLbl val="0"/>
      </c:catAx>
      <c:valAx>
        <c:axId val="1691940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939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022390770009558"/>
          <c:y val="0.23686897328681095"/>
          <c:w val="0.15340243647631518"/>
          <c:h val="0.265493737855988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0.46195</cdr:x>
      <cdr:y>0.77485</cdr:y>
    </cdr:from>
    <cdr:to>
      <cdr:x>0.83472</cdr:x>
      <cdr:y>0.77485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5118012" y="5792440"/>
          <a:ext cx="4130040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0.82785</cdr:x>
      <cdr:y>0.69386</cdr:y>
    </cdr:from>
    <cdr:to>
      <cdr:x>1</cdr:x>
      <cdr:y>0.89537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9171852" y="5186998"/>
          <a:ext cx="1907310" cy="1506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>
              <a:solidFill>
                <a:srgbClr val="002060"/>
              </a:solidFill>
            </a:rPr>
            <a:t>Percent non-cis </a:t>
          </a:r>
        </a:p>
        <a:p xmlns:a="http://schemas.openxmlformats.org/drawingml/2006/main">
          <a:r>
            <a:rPr lang="en-US" sz="1800" dirty="0" smtClean="0">
              <a:solidFill>
                <a:srgbClr val="002060"/>
              </a:solidFill>
            </a:rPr>
            <a:t>11</a:t>
          </a:r>
          <a:r>
            <a:rPr lang="en-US" sz="1800" baseline="30000" dirty="0" smtClean="0">
              <a:solidFill>
                <a:srgbClr val="002060"/>
              </a:solidFill>
            </a:rPr>
            <a:t>th</a:t>
          </a:r>
          <a:r>
            <a:rPr lang="en-US" sz="1800" dirty="0" smtClean="0">
              <a:solidFill>
                <a:srgbClr val="002060"/>
              </a:solidFill>
            </a:rPr>
            <a:t> graders from</a:t>
          </a:r>
        </a:p>
        <a:p xmlns:a="http://schemas.openxmlformats.org/drawingml/2006/main">
          <a:r>
            <a:rPr lang="en-US" sz="1800" dirty="0" smtClean="0">
              <a:solidFill>
                <a:srgbClr val="002060"/>
              </a:solidFill>
            </a:rPr>
            <a:t>Minnesota Student</a:t>
          </a:r>
        </a:p>
        <a:p xmlns:a="http://schemas.openxmlformats.org/drawingml/2006/main">
          <a:r>
            <a:rPr lang="en-US" sz="1800" dirty="0" smtClean="0">
              <a:solidFill>
                <a:srgbClr val="002060"/>
              </a:solidFill>
            </a:rPr>
            <a:t>Survey</a:t>
          </a:r>
          <a:endParaRPr lang="en-US" sz="1800" dirty="0">
            <a:solidFill>
              <a:srgbClr val="00206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plePhoto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" y="7382"/>
            <a:ext cx="43891200" cy="32918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75"/>
            <a:ext cx="43891200" cy="398373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52974" y="803977"/>
            <a:ext cx="29812532" cy="13517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083754" y="30861853"/>
            <a:ext cx="14813844" cy="1752600"/>
          </a:xfrm>
          <a:prstGeom prst="rect">
            <a:avLst/>
          </a:prstGeom>
        </p:spPr>
        <p:txBody>
          <a:bodyPr/>
          <a:lstStyle>
            <a:lvl1pPr algn="l">
              <a:defRPr sz="2133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© 2016 The University of Minnesota is an equal opportunity educator and employer. </a:t>
            </a:r>
          </a:p>
          <a:p>
            <a:r>
              <a:rPr lang="en-US"/>
              <a:t>Printed on recycled and recyclable paper with at least 10 percent postconsumer waste material. </a:t>
            </a:r>
          </a:p>
          <a:p>
            <a:r>
              <a:rPr lang="en-US"/>
              <a:t>This publication/material is available in alternative formats upon request. Direct requests to XXX-XXX-XXXX.</a:t>
            </a:r>
          </a:p>
          <a:p>
            <a:endParaRPr lang="en-US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186850" y="2389205"/>
            <a:ext cx="29812545" cy="1022211"/>
          </a:xfrm>
        </p:spPr>
        <p:txBody>
          <a:bodyPr lIns="0" tIns="0" rIns="0" bIns="0">
            <a:normAutofit/>
          </a:bodyPr>
          <a:lstStyle>
            <a:lvl1pPr>
              <a:defRPr sz="5156" baseline="0">
                <a:solidFill>
                  <a:schemeClr val="bg1"/>
                </a:solidFill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Author Names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2" hasCustomPrompt="1"/>
          </p:nvPr>
        </p:nvSpPr>
        <p:spPr>
          <a:xfrm>
            <a:off x="224006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3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15797240" y="15998621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0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25" name="Content Placeholder 21"/>
          <p:cNvSpPr>
            <a:spLocks noGrp="1"/>
          </p:cNvSpPr>
          <p:nvPr>
            <p:ph sz="quarter" idx="14" hasCustomPrompt="1"/>
          </p:nvPr>
        </p:nvSpPr>
        <p:spPr>
          <a:xfrm>
            <a:off x="1579724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7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29400588" y="4969565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8"/>
          </p:nvPr>
        </p:nvSpPr>
        <p:spPr>
          <a:xfrm>
            <a:off x="2240060" y="14148875"/>
            <a:ext cx="12318504" cy="958609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29"/>
          <p:cNvSpPr>
            <a:spLocks noGrp="1"/>
          </p:cNvSpPr>
          <p:nvPr>
            <p:ph type="pic" sz="quarter" idx="19"/>
          </p:nvPr>
        </p:nvSpPr>
        <p:spPr>
          <a:xfrm>
            <a:off x="2240060" y="24376741"/>
            <a:ext cx="5753581" cy="57839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29"/>
          <p:cNvSpPr>
            <a:spLocks noGrp="1"/>
          </p:cNvSpPr>
          <p:nvPr>
            <p:ph type="pic" sz="quarter" idx="20"/>
          </p:nvPr>
        </p:nvSpPr>
        <p:spPr>
          <a:xfrm>
            <a:off x="8820761" y="24351466"/>
            <a:ext cx="5737803" cy="578397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Content Placeholder 21"/>
          <p:cNvSpPr>
            <a:spLocks noGrp="1"/>
          </p:cNvSpPr>
          <p:nvPr>
            <p:ph sz="quarter" idx="22" hasCustomPrompt="1"/>
          </p:nvPr>
        </p:nvSpPr>
        <p:spPr>
          <a:xfrm>
            <a:off x="15797566" y="9400888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53" name="Chart Placeholder 52"/>
          <p:cNvSpPr>
            <a:spLocks noGrp="1"/>
          </p:cNvSpPr>
          <p:nvPr>
            <p:ph type="chart" sz="quarter" idx="25"/>
          </p:nvPr>
        </p:nvSpPr>
        <p:spPr>
          <a:xfrm>
            <a:off x="15796744" y="16913585"/>
            <a:ext cx="12319000" cy="11971689"/>
          </a:xfrm>
        </p:spPr>
        <p:txBody>
          <a:bodyPr/>
          <a:lstStyle/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54" name="Content Placeholder 21"/>
          <p:cNvSpPr>
            <a:spLocks noGrp="1"/>
          </p:cNvSpPr>
          <p:nvPr>
            <p:ph sz="quarter" idx="26" hasCustomPrompt="1"/>
          </p:nvPr>
        </p:nvSpPr>
        <p:spPr>
          <a:xfrm>
            <a:off x="2240060" y="5949878"/>
            <a:ext cx="12318504" cy="7582501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4445" b="1" cap="none" baseline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>
                <a:effectLst/>
                <a:latin typeface="Trebuchet MS" charset="0"/>
              </a:rPr>
              <a:t>large text.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59" name="Content Placeholder 21"/>
          <p:cNvSpPr>
            <a:spLocks noGrp="1"/>
          </p:cNvSpPr>
          <p:nvPr>
            <p:ph sz="quarter" idx="28" hasCustomPrompt="1"/>
          </p:nvPr>
        </p:nvSpPr>
        <p:spPr>
          <a:xfrm>
            <a:off x="29400588" y="12145366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0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62" name="Content Placeholder 21"/>
          <p:cNvSpPr>
            <a:spLocks noGrp="1"/>
          </p:cNvSpPr>
          <p:nvPr>
            <p:ph sz="quarter" idx="31" hasCustomPrompt="1"/>
          </p:nvPr>
        </p:nvSpPr>
        <p:spPr>
          <a:xfrm>
            <a:off x="29400588" y="18791717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68" name="Footer Placeholder 4"/>
          <p:cNvSpPr txBox="1">
            <a:spLocks/>
          </p:cNvSpPr>
          <p:nvPr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81280" tIns="40640" rIns="81280" bIns="4064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45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4445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4445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4445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79" name="Content Placeholder 21"/>
          <p:cNvSpPr>
            <a:spLocks noGrp="1"/>
          </p:cNvSpPr>
          <p:nvPr>
            <p:ph sz="quarter" idx="38" hasCustomPrompt="1"/>
          </p:nvPr>
        </p:nvSpPr>
        <p:spPr>
          <a:xfrm>
            <a:off x="15796745" y="5947973"/>
            <a:ext cx="12318999" cy="2861694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0" name="Content Placeholder 21"/>
          <p:cNvSpPr>
            <a:spLocks noGrp="1"/>
          </p:cNvSpPr>
          <p:nvPr>
            <p:ph sz="quarter" idx="39" hasCustomPrompt="1"/>
          </p:nvPr>
        </p:nvSpPr>
        <p:spPr>
          <a:xfrm>
            <a:off x="15795829" y="10379298"/>
            <a:ext cx="12318999" cy="50028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1" name="Content Placeholder 21"/>
          <p:cNvSpPr>
            <a:spLocks noGrp="1"/>
          </p:cNvSpPr>
          <p:nvPr>
            <p:ph sz="quarter" idx="40" hasCustomPrompt="1"/>
          </p:nvPr>
        </p:nvSpPr>
        <p:spPr>
          <a:xfrm>
            <a:off x="29400588" y="5963914"/>
            <a:ext cx="12318999" cy="553968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2" name="Content Placeholder 21"/>
          <p:cNvSpPr>
            <a:spLocks noGrp="1"/>
          </p:cNvSpPr>
          <p:nvPr>
            <p:ph sz="quarter" idx="41" hasCustomPrompt="1"/>
          </p:nvPr>
        </p:nvSpPr>
        <p:spPr>
          <a:xfrm>
            <a:off x="29400588" y="19788769"/>
            <a:ext cx="12318999" cy="365893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5" name="Content Placeholder 21"/>
          <p:cNvSpPr>
            <a:spLocks noGrp="1"/>
          </p:cNvSpPr>
          <p:nvPr>
            <p:ph sz="quarter" idx="43" hasCustomPrompt="1"/>
          </p:nvPr>
        </p:nvSpPr>
        <p:spPr>
          <a:xfrm>
            <a:off x="15795829" y="29501770"/>
            <a:ext cx="12318999" cy="655789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489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87" name="Content Placeholder 21"/>
          <p:cNvSpPr>
            <a:spLocks noGrp="1"/>
          </p:cNvSpPr>
          <p:nvPr>
            <p:ph sz="quarter" idx="44" hasCustomPrompt="1"/>
          </p:nvPr>
        </p:nvSpPr>
        <p:spPr>
          <a:xfrm>
            <a:off x="29416513" y="17615551"/>
            <a:ext cx="12318999" cy="53439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489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4" name="Table Placeholder 4"/>
          <p:cNvSpPr>
            <a:spLocks noGrp="1"/>
          </p:cNvSpPr>
          <p:nvPr>
            <p:ph type="tbl" sz="quarter" idx="45"/>
          </p:nvPr>
        </p:nvSpPr>
        <p:spPr>
          <a:xfrm>
            <a:off x="29416513" y="13033862"/>
            <a:ext cx="12256476" cy="3919537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5" name="Content Placeholder 21"/>
          <p:cNvSpPr>
            <a:spLocks noGrp="1"/>
          </p:cNvSpPr>
          <p:nvPr>
            <p:ph sz="quarter" idx="46" hasCustomPrompt="1"/>
          </p:nvPr>
        </p:nvSpPr>
        <p:spPr>
          <a:xfrm>
            <a:off x="29400588" y="24079376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6" name="Content Placeholder 21"/>
          <p:cNvSpPr>
            <a:spLocks noGrp="1"/>
          </p:cNvSpPr>
          <p:nvPr>
            <p:ph sz="quarter" idx="47" hasCustomPrompt="1"/>
          </p:nvPr>
        </p:nvSpPr>
        <p:spPr>
          <a:xfrm>
            <a:off x="29400588" y="25042660"/>
            <a:ext cx="12318999" cy="20729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37" name="Content Placeholder 21"/>
          <p:cNvSpPr>
            <a:spLocks noGrp="1"/>
          </p:cNvSpPr>
          <p:nvPr>
            <p:ph sz="quarter" idx="48" hasCustomPrompt="1"/>
          </p:nvPr>
        </p:nvSpPr>
        <p:spPr>
          <a:xfrm>
            <a:off x="29400588" y="27747257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8" name="Content Placeholder 21"/>
          <p:cNvSpPr>
            <a:spLocks noGrp="1"/>
          </p:cNvSpPr>
          <p:nvPr>
            <p:ph sz="quarter" idx="49" hasCustomPrompt="1"/>
          </p:nvPr>
        </p:nvSpPr>
        <p:spPr>
          <a:xfrm>
            <a:off x="29400588" y="28752845"/>
            <a:ext cx="12318999" cy="1392699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013BB5B-22AF-0649-9BC5-F55346C119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" y="7382"/>
            <a:ext cx="43891200" cy="329184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7B3C9B7-A552-9941-B5E8-899E61A0DB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75"/>
            <a:ext cx="43891200" cy="3983732"/>
          </a:xfrm>
          <a:prstGeom prst="rect">
            <a:avLst/>
          </a:prstGeom>
        </p:spPr>
      </p:pic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BFBF99A-1089-CB49-8431-3B83CBCF67AF}"/>
              </a:ext>
            </a:extLst>
          </p:cNvPr>
          <p:cNvSpPr txBox="1">
            <a:spLocks/>
          </p:cNvSpPr>
          <p:nvPr userDrawn="1"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5000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5000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5000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" y="0"/>
            <a:ext cx="43891200" cy="32918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75"/>
            <a:ext cx="43891200" cy="398373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52974" y="803977"/>
            <a:ext cx="29812532" cy="13517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083754" y="30861853"/>
            <a:ext cx="14813844" cy="1752600"/>
          </a:xfrm>
          <a:prstGeom prst="rect">
            <a:avLst/>
          </a:prstGeom>
        </p:spPr>
        <p:txBody>
          <a:bodyPr/>
          <a:lstStyle>
            <a:lvl1pPr algn="l">
              <a:defRPr sz="2133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© 2016 The University of Minnesota is an equal opportunity educator and employer. </a:t>
            </a:r>
          </a:p>
          <a:p>
            <a:r>
              <a:rPr lang="en-US"/>
              <a:t>Printed on recycled and recyclable paper with at least 10 percent postconsumer waste material. </a:t>
            </a:r>
          </a:p>
          <a:p>
            <a:r>
              <a:rPr lang="en-US"/>
              <a:t>This publication/material is available in alternative formats upon request. Direct requests to XXX-XXX-XXXX.</a:t>
            </a:r>
          </a:p>
          <a:p>
            <a:endParaRPr lang="en-US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186850" y="2389205"/>
            <a:ext cx="29812545" cy="1022211"/>
          </a:xfrm>
        </p:spPr>
        <p:txBody>
          <a:bodyPr lIns="0" tIns="0" rIns="0" bIns="0">
            <a:normAutofit/>
          </a:bodyPr>
          <a:lstStyle>
            <a:lvl1pPr>
              <a:defRPr sz="5156" baseline="0">
                <a:solidFill>
                  <a:schemeClr val="bg1"/>
                </a:solidFill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Author Names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2" hasCustomPrompt="1"/>
          </p:nvPr>
        </p:nvSpPr>
        <p:spPr>
          <a:xfrm>
            <a:off x="224006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7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2240060" y="16510184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8"/>
          </p:nvPr>
        </p:nvSpPr>
        <p:spPr>
          <a:xfrm>
            <a:off x="29400588" y="4969566"/>
            <a:ext cx="12318504" cy="995645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Content Placeholder 21"/>
          <p:cNvSpPr>
            <a:spLocks noGrp="1"/>
          </p:cNvSpPr>
          <p:nvPr>
            <p:ph sz="quarter" idx="22" hasCustomPrompt="1"/>
          </p:nvPr>
        </p:nvSpPr>
        <p:spPr>
          <a:xfrm>
            <a:off x="15819828" y="23669503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54" name="Content Placeholder 21"/>
          <p:cNvSpPr>
            <a:spLocks noGrp="1"/>
          </p:cNvSpPr>
          <p:nvPr>
            <p:ph sz="quarter" idx="26"/>
          </p:nvPr>
        </p:nvSpPr>
        <p:spPr>
          <a:xfrm>
            <a:off x="2240060" y="5948414"/>
            <a:ext cx="12318504" cy="9914440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4445" b="1" cap="none" baseline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>
                <a:effectLst/>
                <a:latin typeface="Trebuchet MS" charset="0"/>
              </a:rPr>
              <a:t>Edit Master text styles</a:t>
            </a:r>
          </a:p>
        </p:txBody>
      </p:sp>
      <p:sp>
        <p:nvSpPr>
          <p:cNvPr id="62" name="Content Placeholder 21"/>
          <p:cNvSpPr>
            <a:spLocks noGrp="1"/>
          </p:cNvSpPr>
          <p:nvPr>
            <p:ph sz="quarter" idx="31" hasCustomPrompt="1"/>
          </p:nvPr>
        </p:nvSpPr>
        <p:spPr>
          <a:xfrm>
            <a:off x="29400588" y="22311827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68" name="Footer Placeholder 4"/>
          <p:cNvSpPr txBox="1">
            <a:spLocks/>
          </p:cNvSpPr>
          <p:nvPr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81280" tIns="40640" rIns="81280" bIns="4064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45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4445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4445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4445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0" name="Content Placeholder 21"/>
          <p:cNvSpPr>
            <a:spLocks noGrp="1"/>
          </p:cNvSpPr>
          <p:nvPr>
            <p:ph sz="quarter" idx="39" hasCustomPrompt="1"/>
          </p:nvPr>
        </p:nvSpPr>
        <p:spPr>
          <a:xfrm>
            <a:off x="15819828" y="24645569"/>
            <a:ext cx="12318999" cy="5460856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 </a:t>
            </a:r>
          </a:p>
        </p:txBody>
      </p:sp>
      <p:sp>
        <p:nvSpPr>
          <p:cNvPr id="81" name="Content Placeholder 21"/>
          <p:cNvSpPr>
            <a:spLocks noGrp="1"/>
          </p:cNvSpPr>
          <p:nvPr>
            <p:ph sz="quarter" idx="40" hasCustomPrompt="1"/>
          </p:nvPr>
        </p:nvSpPr>
        <p:spPr>
          <a:xfrm>
            <a:off x="2240060" y="17526605"/>
            <a:ext cx="12318999" cy="3619271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2" name="Content Placeholder 21"/>
          <p:cNvSpPr>
            <a:spLocks noGrp="1"/>
          </p:cNvSpPr>
          <p:nvPr>
            <p:ph sz="quarter" idx="41" hasCustomPrompt="1"/>
          </p:nvPr>
        </p:nvSpPr>
        <p:spPr>
          <a:xfrm>
            <a:off x="29400588" y="23317415"/>
            <a:ext cx="12318999" cy="239443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29" name="Content Placeholder 21"/>
          <p:cNvSpPr>
            <a:spLocks noGrp="1"/>
          </p:cNvSpPr>
          <p:nvPr>
            <p:ph sz="quarter" idx="45" hasCustomPrompt="1"/>
          </p:nvPr>
        </p:nvSpPr>
        <p:spPr>
          <a:xfrm>
            <a:off x="2240060" y="21793954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1" name="Content Placeholder 21"/>
          <p:cNvSpPr>
            <a:spLocks noGrp="1"/>
          </p:cNvSpPr>
          <p:nvPr>
            <p:ph sz="quarter" idx="46" hasCustomPrompt="1"/>
          </p:nvPr>
        </p:nvSpPr>
        <p:spPr>
          <a:xfrm>
            <a:off x="2240060" y="22774267"/>
            <a:ext cx="12318999" cy="716338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34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15819828" y="4969565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0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35" name="Chart Placeholder 52"/>
          <p:cNvSpPr>
            <a:spLocks noGrp="1"/>
          </p:cNvSpPr>
          <p:nvPr>
            <p:ph type="chart" sz="quarter" idx="25"/>
          </p:nvPr>
        </p:nvSpPr>
        <p:spPr>
          <a:xfrm>
            <a:off x="15819828" y="5859254"/>
            <a:ext cx="12319000" cy="9023289"/>
          </a:xfrm>
        </p:spPr>
        <p:txBody>
          <a:bodyPr/>
          <a:lstStyle/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6" name="Content Placeholder 21"/>
          <p:cNvSpPr>
            <a:spLocks noGrp="1"/>
          </p:cNvSpPr>
          <p:nvPr>
            <p:ph sz="quarter" idx="43" hasCustomPrompt="1"/>
          </p:nvPr>
        </p:nvSpPr>
        <p:spPr>
          <a:xfrm>
            <a:off x="15819828" y="15528258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489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7" name="Content Placeholder 21"/>
          <p:cNvSpPr>
            <a:spLocks noGrp="1"/>
          </p:cNvSpPr>
          <p:nvPr>
            <p:ph sz="quarter" idx="28" hasCustomPrompt="1"/>
          </p:nvPr>
        </p:nvSpPr>
        <p:spPr>
          <a:xfrm>
            <a:off x="15819828" y="16855217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0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40" name="Content Placeholder 21"/>
          <p:cNvSpPr>
            <a:spLocks noGrp="1"/>
          </p:cNvSpPr>
          <p:nvPr>
            <p:ph sz="quarter" idx="47" hasCustomPrompt="1"/>
          </p:nvPr>
        </p:nvSpPr>
        <p:spPr>
          <a:xfrm>
            <a:off x="29400588" y="26355958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41" name="Content Placeholder 21"/>
          <p:cNvSpPr>
            <a:spLocks noGrp="1"/>
          </p:cNvSpPr>
          <p:nvPr>
            <p:ph sz="quarter" idx="48" hasCustomPrompt="1"/>
          </p:nvPr>
        </p:nvSpPr>
        <p:spPr>
          <a:xfrm>
            <a:off x="29400588" y="27336271"/>
            <a:ext cx="12318999" cy="2809273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42" name="Content Placeholder 21"/>
          <p:cNvSpPr>
            <a:spLocks noGrp="1"/>
          </p:cNvSpPr>
          <p:nvPr>
            <p:ph sz="quarter" idx="33" hasCustomPrompt="1"/>
          </p:nvPr>
        </p:nvSpPr>
        <p:spPr>
          <a:xfrm>
            <a:off x="29400588" y="16874465"/>
            <a:ext cx="12318504" cy="980312"/>
          </a:xfrm>
        </p:spPr>
        <p:txBody>
          <a:bodyPr>
            <a:normAutofit/>
          </a:bodyPr>
          <a:lstStyle>
            <a:lvl1pPr marL="0" indent="0">
              <a:defRPr sz="5156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975372" marR="0" lvl="0" indent="-975372" algn="l" defTabSz="3901489" rtl="0" eaLnBrk="1" fontAlgn="auto" latinLnBrk="0" hangingPunct="1">
              <a:lnSpc>
                <a:spcPct val="90000"/>
              </a:lnSpc>
              <a:spcBef>
                <a:spcPts val="4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43" name="Content Placeholder 21"/>
          <p:cNvSpPr>
            <a:spLocks noGrp="1"/>
          </p:cNvSpPr>
          <p:nvPr>
            <p:ph sz="quarter" idx="42" hasCustomPrompt="1"/>
          </p:nvPr>
        </p:nvSpPr>
        <p:spPr>
          <a:xfrm>
            <a:off x="29400588" y="17854778"/>
            <a:ext cx="12318999" cy="381294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44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46" name="Content Placeholder 21"/>
          <p:cNvSpPr>
            <a:spLocks noGrp="1"/>
          </p:cNvSpPr>
          <p:nvPr>
            <p:ph sz="quarter" idx="49" hasCustomPrompt="1"/>
          </p:nvPr>
        </p:nvSpPr>
        <p:spPr>
          <a:xfrm>
            <a:off x="29400588" y="15570132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489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2" name="Table Placeholder 4"/>
          <p:cNvSpPr>
            <a:spLocks noGrp="1"/>
          </p:cNvSpPr>
          <p:nvPr>
            <p:ph type="tbl" sz="quarter" idx="50"/>
          </p:nvPr>
        </p:nvSpPr>
        <p:spPr>
          <a:xfrm>
            <a:off x="15819828" y="17744906"/>
            <a:ext cx="12256476" cy="3970937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8" name="Content Placeholder 21"/>
          <p:cNvSpPr>
            <a:spLocks noGrp="1"/>
          </p:cNvSpPr>
          <p:nvPr>
            <p:ph sz="quarter" idx="52" hasCustomPrompt="1"/>
          </p:nvPr>
        </p:nvSpPr>
        <p:spPr>
          <a:xfrm>
            <a:off x="15819828" y="22362560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489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A2240BF-5442-7244-BA23-2EC8AD6550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" y="0"/>
            <a:ext cx="43891200" cy="32918400"/>
          </a:xfrm>
          <a:prstGeom prst="rect">
            <a:avLst/>
          </a:prstGeom>
        </p:spPr>
      </p:pic>
      <p:sp>
        <p:nvSpPr>
          <p:cNvPr id="44" name="Footer Placeholder 4">
            <a:extLst>
              <a:ext uri="{FF2B5EF4-FFF2-40B4-BE49-F238E27FC236}">
                <a16:creationId xmlns:a16="http://schemas.microsoft.com/office/drawing/2014/main" id="{0B3D52E6-D8C9-C044-9427-4D7CA0F92930}"/>
              </a:ext>
            </a:extLst>
          </p:cNvPr>
          <p:cNvSpPr txBox="1">
            <a:spLocks/>
          </p:cNvSpPr>
          <p:nvPr userDrawn="1"/>
        </p:nvSpPr>
        <p:spPr>
          <a:xfrm>
            <a:off x="33887508" y="30931973"/>
            <a:ext cx="846365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5000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5000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5000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6EA8174-F2F7-0747-BF40-08CC89314A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15950" b="9115"/>
          <a:stretch/>
        </p:blipFill>
        <p:spPr>
          <a:xfrm>
            <a:off x="6782" y="-61385"/>
            <a:ext cx="43924680" cy="410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ultiplePhoto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" y="7382"/>
            <a:ext cx="43891200" cy="32918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75"/>
            <a:ext cx="43891200" cy="398373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52974" y="803977"/>
            <a:ext cx="29812532" cy="13517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083754" y="30861853"/>
            <a:ext cx="14813844" cy="1752600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© 2016 The University of Minnesota is an equal opportunity educator and employer. </a:t>
            </a:r>
          </a:p>
          <a:p>
            <a:r>
              <a:rPr lang="en-US" dirty="0"/>
              <a:t>Printed on recycled and recyclable paper with at least 10 percent postconsumer waste material. </a:t>
            </a:r>
          </a:p>
          <a:p>
            <a:r>
              <a:rPr lang="en-US" dirty="0"/>
              <a:t>This publication/material is available in alternative formats upon request. Direct requests to XXX-XXX-XXXX.</a:t>
            </a:r>
          </a:p>
          <a:p>
            <a:endParaRPr lang="en-US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186850" y="2389205"/>
            <a:ext cx="29812545" cy="1022211"/>
          </a:xfrm>
        </p:spPr>
        <p:txBody>
          <a:bodyPr lIns="0" tIns="0" rIns="0" bIns="0">
            <a:normAutofit/>
          </a:bodyPr>
          <a:lstStyle>
            <a:lvl1pPr>
              <a:defRPr sz="5800" baseline="0">
                <a:solidFill>
                  <a:schemeClr val="bg1"/>
                </a:solidFill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Author Names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2" hasCustomPrompt="1"/>
          </p:nvPr>
        </p:nvSpPr>
        <p:spPr>
          <a:xfrm>
            <a:off x="224006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3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15797240" y="15998621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5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25" name="Content Placeholder 21"/>
          <p:cNvSpPr>
            <a:spLocks noGrp="1"/>
          </p:cNvSpPr>
          <p:nvPr>
            <p:ph sz="quarter" idx="14" hasCustomPrompt="1"/>
          </p:nvPr>
        </p:nvSpPr>
        <p:spPr>
          <a:xfrm>
            <a:off x="1579724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7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29400588" y="4969565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8"/>
          </p:nvPr>
        </p:nvSpPr>
        <p:spPr>
          <a:xfrm>
            <a:off x="2240060" y="14148875"/>
            <a:ext cx="12318504" cy="95860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29"/>
          <p:cNvSpPr>
            <a:spLocks noGrp="1"/>
          </p:cNvSpPr>
          <p:nvPr>
            <p:ph type="pic" sz="quarter" idx="19"/>
          </p:nvPr>
        </p:nvSpPr>
        <p:spPr>
          <a:xfrm>
            <a:off x="2240060" y="24376741"/>
            <a:ext cx="5753581" cy="57839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Picture Placeholder 29"/>
          <p:cNvSpPr>
            <a:spLocks noGrp="1"/>
          </p:cNvSpPr>
          <p:nvPr>
            <p:ph type="pic" sz="quarter" idx="20"/>
          </p:nvPr>
        </p:nvSpPr>
        <p:spPr>
          <a:xfrm>
            <a:off x="8820761" y="24351466"/>
            <a:ext cx="5737803" cy="57839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9" name="Content Placeholder 21"/>
          <p:cNvSpPr>
            <a:spLocks noGrp="1"/>
          </p:cNvSpPr>
          <p:nvPr>
            <p:ph sz="quarter" idx="22" hasCustomPrompt="1"/>
          </p:nvPr>
        </p:nvSpPr>
        <p:spPr>
          <a:xfrm>
            <a:off x="15797566" y="9400888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53" name="Chart Placeholder 52"/>
          <p:cNvSpPr>
            <a:spLocks noGrp="1"/>
          </p:cNvSpPr>
          <p:nvPr>
            <p:ph type="chart" sz="quarter" idx="25"/>
          </p:nvPr>
        </p:nvSpPr>
        <p:spPr>
          <a:xfrm>
            <a:off x="15796744" y="16913585"/>
            <a:ext cx="12319000" cy="11971689"/>
          </a:xfrm>
        </p:spPr>
        <p:txBody>
          <a:bodyPr/>
          <a:lstStyle/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54" name="Content Placeholder 21"/>
          <p:cNvSpPr>
            <a:spLocks noGrp="1"/>
          </p:cNvSpPr>
          <p:nvPr>
            <p:ph sz="quarter" idx="26" hasCustomPrompt="1"/>
          </p:nvPr>
        </p:nvSpPr>
        <p:spPr>
          <a:xfrm>
            <a:off x="2240060" y="5949878"/>
            <a:ext cx="12318504" cy="7582501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5000" b="1" cap="none" baseline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>
                <a:effectLst/>
                <a:latin typeface="Trebuchet MS" charset="0"/>
              </a:rPr>
              <a:t>large text.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59" name="Content Placeholder 21"/>
          <p:cNvSpPr>
            <a:spLocks noGrp="1"/>
          </p:cNvSpPr>
          <p:nvPr>
            <p:ph sz="quarter" idx="28" hasCustomPrompt="1"/>
          </p:nvPr>
        </p:nvSpPr>
        <p:spPr>
          <a:xfrm>
            <a:off x="29400588" y="12145366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5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62" name="Content Placeholder 21"/>
          <p:cNvSpPr>
            <a:spLocks noGrp="1"/>
          </p:cNvSpPr>
          <p:nvPr>
            <p:ph sz="quarter" idx="31" hasCustomPrompt="1"/>
          </p:nvPr>
        </p:nvSpPr>
        <p:spPr>
          <a:xfrm>
            <a:off x="29400588" y="18791717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68" name="Footer Placeholder 4"/>
          <p:cNvSpPr txBox="1">
            <a:spLocks/>
          </p:cNvSpPr>
          <p:nvPr userDrawn="1"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5000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5000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5000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79" name="Content Placeholder 21"/>
          <p:cNvSpPr>
            <a:spLocks noGrp="1"/>
          </p:cNvSpPr>
          <p:nvPr>
            <p:ph sz="quarter" idx="38" hasCustomPrompt="1"/>
          </p:nvPr>
        </p:nvSpPr>
        <p:spPr>
          <a:xfrm>
            <a:off x="15796745" y="5947973"/>
            <a:ext cx="12318999" cy="2861694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0" name="Content Placeholder 21"/>
          <p:cNvSpPr>
            <a:spLocks noGrp="1"/>
          </p:cNvSpPr>
          <p:nvPr>
            <p:ph sz="quarter" idx="39" hasCustomPrompt="1"/>
          </p:nvPr>
        </p:nvSpPr>
        <p:spPr>
          <a:xfrm>
            <a:off x="15795829" y="10379298"/>
            <a:ext cx="12318999" cy="50028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1" name="Content Placeholder 21"/>
          <p:cNvSpPr>
            <a:spLocks noGrp="1"/>
          </p:cNvSpPr>
          <p:nvPr>
            <p:ph sz="quarter" idx="40" hasCustomPrompt="1"/>
          </p:nvPr>
        </p:nvSpPr>
        <p:spPr>
          <a:xfrm>
            <a:off x="29400588" y="5963914"/>
            <a:ext cx="12318999" cy="553968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2" name="Content Placeholder 21"/>
          <p:cNvSpPr>
            <a:spLocks noGrp="1"/>
          </p:cNvSpPr>
          <p:nvPr>
            <p:ph sz="quarter" idx="41" hasCustomPrompt="1"/>
          </p:nvPr>
        </p:nvSpPr>
        <p:spPr>
          <a:xfrm>
            <a:off x="29400588" y="19788769"/>
            <a:ext cx="12318999" cy="365893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5" name="Content Placeholder 21"/>
          <p:cNvSpPr>
            <a:spLocks noGrp="1"/>
          </p:cNvSpPr>
          <p:nvPr>
            <p:ph sz="quarter" idx="43" hasCustomPrompt="1"/>
          </p:nvPr>
        </p:nvSpPr>
        <p:spPr>
          <a:xfrm>
            <a:off x="15795829" y="29501770"/>
            <a:ext cx="12318999" cy="655789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87" name="Content Placeholder 21"/>
          <p:cNvSpPr>
            <a:spLocks noGrp="1"/>
          </p:cNvSpPr>
          <p:nvPr>
            <p:ph sz="quarter" idx="44" hasCustomPrompt="1"/>
          </p:nvPr>
        </p:nvSpPr>
        <p:spPr>
          <a:xfrm>
            <a:off x="29416513" y="17615551"/>
            <a:ext cx="12318999" cy="53439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4" name="Table Placeholder 4"/>
          <p:cNvSpPr>
            <a:spLocks noGrp="1"/>
          </p:cNvSpPr>
          <p:nvPr>
            <p:ph type="tbl" sz="quarter" idx="45"/>
          </p:nvPr>
        </p:nvSpPr>
        <p:spPr>
          <a:xfrm>
            <a:off x="29416513" y="13033862"/>
            <a:ext cx="12256476" cy="3919537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Content Placeholder 21"/>
          <p:cNvSpPr>
            <a:spLocks noGrp="1"/>
          </p:cNvSpPr>
          <p:nvPr>
            <p:ph sz="quarter" idx="46" hasCustomPrompt="1"/>
          </p:nvPr>
        </p:nvSpPr>
        <p:spPr>
          <a:xfrm>
            <a:off x="29400588" y="24079376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6" name="Content Placeholder 21"/>
          <p:cNvSpPr>
            <a:spLocks noGrp="1"/>
          </p:cNvSpPr>
          <p:nvPr>
            <p:ph sz="quarter" idx="47" hasCustomPrompt="1"/>
          </p:nvPr>
        </p:nvSpPr>
        <p:spPr>
          <a:xfrm>
            <a:off x="29400588" y="25042660"/>
            <a:ext cx="12318999" cy="20729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37" name="Content Placeholder 21"/>
          <p:cNvSpPr>
            <a:spLocks noGrp="1"/>
          </p:cNvSpPr>
          <p:nvPr>
            <p:ph sz="quarter" idx="48" hasCustomPrompt="1"/>
          </p:nvPr>
        </p:nvSpPr>
        <p:spPr>
          <a:xfrm>
            <a:off x="29400588" y="27747257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8" name="Content Placeholder 21"/>
          <p:cNvSpPr>
            <a:spLocks noGrp="1"/>
          </p:cNvSpPr>
          <p:nvPr>
            <p:ph sz="quarter" idx="49" hasCustomPrompt="1"/>
          </p:nvPr>
        </p:nvSpPr>
        <p:spPr>
          <a:xfrm>
            <a:off x="29400588" y="28752845"/>
            <a:ext cx="12318999" cy="1392699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</p:spTree>
    <p:extLst>
      <p:ext uri="{BB962C8B-B14F-4D97-AF65-F5344CB8AC3E}">
        <p14:creationId xmlns:p14="http://schemas.microsoft.com/office/powerpoint/2010/main" val="213767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ngle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" y="0"/>
            <a:ext cx="43891200" cy="32918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75"/>
            <a:ext cx="43891200" cy="398373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2152974" y="803977"/>
            <a:ext cx="29812532" cy="13517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083754" y="30861853"/>
            <a:ext cx="14813844" cy="1752600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© 2016 The University of Minnesota is an equal opportunity educator and employer. </a:t>
            </a:r>
          </a:p>
          <a:p>
            <a:r>
              <a:rPr lang="en-US" dirty="0"/>
              <a:t>Printed on recycled and recyclable paper with at least 10 percent postconsumer waste material. </a:t>
            </a:r>
          </a:p>
          <a:p>
            <a:r>
              <a:rPr lang="en-US" dirty="0"/>
              <a:t>This publication/material is available in alternative formats upon request. Direct requests to XXX-XXX-XXXX.</a:t>
            </a:r>
          </a:p>
          <a:p>
            <a:endParaRPr lang="en-US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186850" y="2389205"/>
            <a:ext cx="29812545" cy="1022211"/>
          </a:xfrm>
        </p:spPr>
        <p:txBody>
          <a:bodyPr lIns="0" tIns="0" rIns="0" bIns="0">
            <a:normAutofit/>
          </a:bodyPr>
          <a:lstStyle>
            <a:lvl1pPr>
              <a:defRPr sz="5800" baseline="0">
                <a:solidFill>
                  <a:schemeClr val="bg1"/>
                </a:solidFill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Author Names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2" hasCustomPrompt="1"/>
          </p:nvPr>
        </p:nvSpPr>
        <p:spPr>
          <a:xfrm>
            <a:off x="2240060" y="4969565"/>
            <a:ext cx="12318504" cy="978408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27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2240060" y="16510184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8"/>
          </p:nvPr>
        </p:nvSpPr>
        <p:spPr>
          <a:xfrm>
            <a:off x="29400588" y="4969566"/>
            <a:ext cx="12318504" cy="995645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9" name="Content Placeholder 21"/>
          <p:cNvSpPr>
            <a:spLocks noGrp="1"/>
          </p:cNvSpPr>
          <p:nvPr>
            <p:ph sz="quarter" idx="22" hasCustomPrompt="1"/>
          </p:nvPr>
        </p:nvSpPr>
        <p:spPr>
          <a:xfrm>
            <a:off x="15819828" y="23669503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54" name="Content Placeholder 21"/>
          <p:cNvSpPr>
            <a:spLocks noGrp="1"/>
          </p:cNvSpPr>
          <p:nvPr>
            <p:ph sz="quarter" idx="26"/>
          </p:nvPr>
        </p:nvSpPr>
        <p:spPr>
          <a:xfrm>
            <a:off x="2240060" y="5948414"/>
            <a:ext cx="12318504" cy="9914440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5000" b="1" cap="none" baseline="0" smtClean="0">
                <a:solidFill>
                  <a:schemeClr val="tx1"/>
                </a:solidFill>
                <a:effectLst/>
              </a:defRPr>
            </a:lvl1pPr>
          </a:lstStyle>
          <a:p>
            <a:endParaRPr lang="en-US" dirty="0">
              <a:effectLst/>
              <a:latin typeface="Trebuchet MS" charset="0"/>
            </a:endParaRPr>
          </a:p>
        </p:txBody>
      </p:sp>
      <p:sp>
        <p:nvSpPr>
          <p:cNvPr id="62" name="Content Placeholder 21"/>
          <p:cNvSpPr>
            <a:spLocks noGrp="1"/>
          </p:cNvSpPr>
          <p:nvPr>
            <p:ph sz="quarter" idx="31" hasCustomPrompt="1"/>
          </p:nvPr>
        </p:nvSpPr>
        <p:spPr>
          <a:xfrm>
            <a:off x="29400588" y="22311827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68" name="Footer Placeholder 4"/>
          <p:cNvSpPr txBox="1">
            <a:spLocks/>
          </p:cNvSpPr>
          <p:nvPr userDrawn="1"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i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5000" b="1" i="0" baseline="0" dirty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5000" b="1" i="0" baseline="0" dirty="0" err="1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5000" b="1" i="0" dirty="0">
              <a:solidFill>
                <a:schemeClr val="tx2"/>
              </a:solidFill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0" name="Content Placeholder 21"/>
          <p:cNvSpPr>
            <a:spLocks noGrp="1"/>
          </p:cNvSpPr>
          <p:nvPr>
            <p:ph sz="quarter" idx="39" hasCustomPrompt="1"/>
          </p:nvPr>
        </p:nvSpPr>
        <p:spPr>
          <a:xfrm>
            <a:off x="15819828" y="24645569"/>
            <a:ext cx="12318999" cy="5460856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 </a:t>
            </a:r>
          </a:p>
        </p:txBody>
      </p:sp>
      <p:sp>
        <p:nvSpPr>
          <p:cNvPr id="81" name="Content Placeholder 21"/>
          <p:cNvSpPr>
            <a:spLocks noGrp="1"/>
          </p:cNvSpPr>
          <p:nvPr>
            <p:ph sz="quarter" idx="40" hasCustomPrompt="1"/>
          </p:nvPr>
        </p:nvSpPr>
        <p:spPr>
          <a:xfrm>
            <a:off x="2240060" y="17526605"/>
            <a:ext cx="12318999" cy="3619271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82" name="Content Placeholder 21"/>
          <p:cNvSpPr>
            <a:spLocks noGrp="1"/>
          </p:cNvSpPr>
          <p:nvPr>
            <p:ph sz="quarter" idx="41" hasCustomPrompt="1"/>
          </p:nvPr>
        </p:nvSpPr>
        <p:spPr>
          <a:xfrm>
            <a:off x="29400588" y="23317415"/>
            <a:ext cx="12318999" cy="239443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29" name="Content Placeholder 21"/>
          <p:cNvSpPr>
            <a:spLocks noGrp="1"/>
          </p:cNvSpPr>
          <p:nvPr>
            <p:ph sz="quarter" idx="45" hasCustomPrompt="1"/>
          </p:nvPr>
        </p:nvSpPr>
        <p:spPr>
          <a:xfrm>
            <a:off x="2240060" y="21793954"/>
            <a:ext cx="12318504" cy="980312"/>
          </a:xfrm>
        </p:spPr>
        <p:txBody>
          <a:bodyPr lIns="0" tIns="0" rIns="0" bIns="0"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31" name="Content Placeholder 21"/>
          <p:cNvSpPr>
            <a:spLocks noGrp="1"/>
          </p:cNvSpPr>
          <p:nvPr>
            <p:ph sz="quarter" idx="46" hasCustomPrompt="1"/>
          </p:nvPr>
        </p:nvSpPr>
        <p:spPr>
          <a:xfrm>
            <a:off x="2240060" y="22774267"/>
            <a:ext cx="12318999" cy="716338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34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15819828" y="4969565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5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35" name="Chart Placeholder 52"/>
          <p:cNvSpPr>
            <a:spLocks noGrp="1"/>
          </p:cNvSpPr>
          <p:nvPr>
            <p:ph type="chart" sz="quarter" idx="25"/>
          </p:nvPr>
        </p:nvSpPr>
        <p:spPr>
          <a:xfrm>
            <a:off x="15819828" y="5859254"/>
            <a:ext cx="12319000" cy="9023289"/>
          </a:xfrm>
        </p:spPr>
        <p:txBody>
          <a:bodyPr/>
          <a:lstStyle/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6" name="Content Placeholder 21"/>
          <p:cNvSpPr>
            <a:spLocks noGrp="1"/>
          </p:cNvSpPr>
          <p:nvPr>
            <p:ph sz="quarter" idx="43" hasCustomPrompt="1"/>
          </p:nvPr>
        </p:nvSpPr>
        <p:spPr>
          <a:xfrm>
            <a:off x="15819828" y="15528258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7" name="Content Placeholder 21"/>
          <p:cNvSpPr>
            <a:spLocks noGrp="1"/>
          </p:cNvSpPr>
          <p:nvPr>
            <p:ph sz="quarter" idx="28" hasCustomPrompt="1"/>
          </p:nvPr>
        </p:nvSpPr>
        <p:spPr>
          <a:xfrm>
            <a:off x="15819828" y="16855217"/>
            <a:ext cx="12318504" cy="889688"/>
          </a:xfr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lang="en-US" sz="4500" b="1" cap="small" baseline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b="1" dirty="0">
                <a:effectLst/>
                <a:latin typeface="Trebuchet MS" charset="0"/>
              </a:rPr>
              <a:t>chart title</a:t>
            </a:r>
            <a:endParaRPr lang="en-US" dirty="0">
              <a:effectLst/>
              <a:latin typeface="Trebuchet MS" charset="0"/>
            </a:endParaRPr>
          </a:p>
        </p:txBody>
      </p:sp>
      <p:sp>
        <p:nvSpPr>
          <p:cNvPr id="40" name="Content Placeholder 21"/>
          <p:cNvSpPr>
            <a:spLocks noGrp="1"/>
          </p:cNvSpPr>
          <p:nvPr>
            <p:ph sz="quarter" idx="47" hasCustomPrompt="1"/>
          </p:nvPr>
        </p:nvSpPr>
        <p:spPr>
          <a:xfrm>
            <a:off x="29400588" y="26355958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41" name="Content Placeholder 21"/>
          <p:cNvSpPr>
            <a:spLocks noGrp="1"/>
          </p:cNvSpPr>
          <p:nvPr>
            <p:ph sz="quarter" idx="48" hasCustomPrompt="1"/>
          </p:nvPr>
        </p:nvSpPr>
        <p:spPr>
          <a:xfrm>
            <a:off x="29400588" y="27336271"/>
            <a:ext cx="12318999" cy="2809273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42" name="Content Placeholder 21"/>
          <p:cNvSpPr>
            <a:spLocks noGrp="1"/>
          </p:cNvSpPr>
          <p:nvPr>
            <p:ph sz="quarter" idx="33" hasCustomPrompt="1"/>
          </p:nvPr>
        </p:nvSpPr>
        <p:spPr>
          <a:xfrm>
            <a:off x="29400588" y="16874465"/>
            <a:ext cx="12318504" cy="980312"/>
          </a:xfrm>
        </p:spPr>
        <p:txBody>
          <a:bodyPr>
            <a:normAutofit/>
          </a:bodyPr>
          <a:lstStyle>
            <a:lvl1pPr marL="0" indent="0">
              <a:defRPr sz="5800" b="1" i="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pPr marL="1097280" marR="0" lvl="0" indent="-1097280" algn="l" defTabSz="4389120" rtl="0" eaLnBrk="1" fontAlgn="auto" latinLnBrk="0" hangingPunct="1">
              <a:lnSpc>
                <a:spcPct val="90000"/>
              </a:lnSpc>
              <a:spcBef>
                <a:spcPts val="4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</p:txBody>
      </p:sp>
      <p:sp>
        <p:nvSpPr>
          <p:cNvPr id="43" name="Content Placeholder 21"/>
          <p:cNvSpPr>
            <a:spLocks noGrp="1"/>
          </p:cNvSpPr>
          <p:nvPr>
            <p:ph sz="quarter" idx="42" hasCustomPrompt="1"/>
          </p:nvPr>
        </p:nvSpPr>
        <p:spPr>
          <a:xfrm>
            <a:off x="29400588" y="17854778"/>
            <a:ext cx="12318999" cy="3812942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32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text.</a:t>
            </a:r>
          </a:p>
        </p:txBody>
      </p:sp>
      <p:sp>
        <p:nvSpPr>
          <p:cNvPr id="46" name="Content Placeholder 21"/>
          <p:cNvSpPr>
            <a:spLocks noGrp="1"/>
          </p:cNvSpPr>
          <p:nvPr>
            <p:ph sz="quarter" idx="49" hasCustomPrompt="1"/>
          </p:nvPr>
        </p:nvSpPr>
        <p:spPr>
          <a:xfrm>
            <a:off x="29400588" y="15570132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  <p:sp>
        <p:nvSpPr>
          <p:cNvPr id="32" name="Table Placeholder 4"/>
          <p:cNvSpPr>
            <a:spLocks noGrp="1"/>
          </p:cNvSpPr>
          <p:nvPr>
            <p:ph type="tbl" sz="quarter" idx="50"/>
          </p:nvPr>
        </p:nvSpPr>
        <p:spPr>
          <a:xfrm>
            <a:off x="15819828" y="17744906"/>
            <a:ext cx="12256476" cy="3970937"/>
          </a:xfrm>
        </p:spPr>
        <p:txBody>
          <a:bodyPr/>
          <a:lstStyle/>
          <a:p>
            <a:endParaRPr lang="en-US"/>
          </a:p>
        </p:txBody>
      </p:sp>
      <p:sp>
        <p:nvSpPr>
          <p:cNvPr id="38" name="Content Placeholder 21"/>
          <p:cNvSpPr>
            <a:spLocks noGrp="1"/>
          </p:cNvSpPr>
          <p:nvPr>
            <p:ph sz="quarter" idx="52" hasCustomPrompt="1"/>
          </p:nvPr>
        </p:nvSpPr>
        <p:spPr>
          <a:xfrm>
            <a:off x="15819828" y="22362560"/>
            <a:ext cx="12318999" cy="660227"/>
          </a:xfrm>
          <a:noFill/>
        </p:spPr>
        <p:txBody>
          <a:bodyPr lIns="0" tIns="0" rIns="0" bIns="0" anchor="t" anchorCtr="0">
            <a:noAutofit/>
          </a:bodyPr>
          <a:lstStyle>
            <a:lvl1pPr marL="0" indent="0" algn="l">
              <a:buFontTx/>
              <a:buNone/>
              <a:defRPr lang="en-US" sz="2800" b="0" i="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effectLst/>
                <a:latin typeface="Trebuchet MS" charset="0"/>
              </a:rPr>
              <a:t>* Caption</a:t>
            </a:r>
          </a:p>
        </p:txBody>
      </p:sp>
    </p:spTree>
    <p:extLst>
      <p:ext uri="{BB962C8B-B14F-4D97-AF65-F5344CB8AC3E}">
        <p14:creationId xmlns:p14="http://schemas.microsoft.com/office/powerpoint/2010/main" val="414233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0059" y="675861"/>
            <a:ext cx="29812532" cy="1351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0060" y="4969565"/>
            <a:ext cx="39495452" cy="2516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81280" tIns="40640" rIns="81280" bIns="4064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45" b="1" i="0" dirty="0"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4445" b="1" i="0" baseline="0" dirty="0"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4445" b="1" i="0" baseline="0" dirty="0" err="1"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4445" b="1" i="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>
          <a:xfrm>
            <a:off x="2240060" y="30565581"/>
            <a:ext cx="14813844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277600"/>
            <a:ext cx="0" cy="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EB0B5E-92D0-0C41-9B07-955EB7057F60}"/>
              </a:ext>
            </a:extLst>
          </p:cNvPr>
          <p:cNvSpPr txBox="1">
            <a:spLocks/>
          </p:cNvSpPr>
          <p:nvPr userDrawn="1"/>
        </p:nvSpPr>
        <p:spPr>
          <a:xfrm>
            <a:off x="33887508" y="30931973"/>
            <a:ext cx="7785481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3950208" rtl="0" eaLnBrk="1" latinLnBrk="0" hangingPunct="1">
              <a:defRPr sz="2400" b="0" i="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197510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5020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2531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00416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75520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50624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825728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800832" algn="l" defTabSz="3950208" rtl="0" eaLnBrk="1" latinLnBrk="0" hangingPunct="1">
              <a:defRPr sz="77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000" b="1" i="0" dirty="0">
                <a:latin typeface="Trebuchet MS" charset="0"/>
                <a:ea typeface="Trebuchet MS" charset="0"/>
                <a:cs typeface="Trebuchet MS" charset="0"/>
              </a:rPr>
              <a:t>Learn</a:t>
            </a:r>
            <a:r>
              <a:rPr lang="en-US" sz="5000" b="1" i="0" baseline="0" dirty="0">
                <a:latin typeface="Trebuchet MS" charset="0"/>
                <a:ea typeface="Trebuchet MS" charset="0"/>
                <a:cs typeface="Trebuchet MS" charset="0"/>
              </a:rPr>
              <a:t> more: </a:t>
            </a:r>
            <a:r>
              <a:rPr lang="en-US" sz="5000" b="1" i="0" baseline="0" dirty="0" err="1">
                <a:latin typeface="Trebuchet MS" charset="0"/>
                <a:ea typeface="Trebuchet MS" charset="0"/>
                <a:cs typeface="Trebuchet MS" charset="0"/>
              </a:rPr>
              <a:t>sph.umn.edu</a:t>
            </a:r>
            <a:endParaRPr lang="en-US" sz="5000" b="1" i="0" dirty="0">
              <a:latin typeface="Trebuchet MS" charset="0"/>
              <a:ea typeface="Trebuchet MS" charset="0"/>
              <a:cs typeface="Trebuchet MS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239982-F3B9-FA41-BFD2-F2CFD979FD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277600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9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75" r:id="rId3"/>
    <p:sldLayoutId id="2147483676" r:id="rId4"/>
  </p:sldLayoutIdLst>
  <p:txStyles>
    <p:titleStyle>
      <a:lvl1pPr algn="l" defTabSz="3901489" rtl="0" eaLnBrk="1" latinLnBrk="0" hangingPunct="1">
        <a:lnSpc>
          <a:spcPct val="90000"/>
        </a:lnSpc>
        <a:spcBef>
          <a:spcPct val="0"/>
        </a:spcBef>
        <a:buNone/>
        <a:defRPr sz="9778" b="1" i="0" kern="1200" cap="all" baseline="0">
          <a:solidFill>
            <a:schemeClr val="tx1"/>
          </a:solidFill>
          <a:latin typeface="Trebuchet MS Regular" charset="0"/>
          <a:ea typeface="+mj-ea"/>
          <a:cs typeface="+mj-cs"/>
        </a:defRPr>
      </a:lvl1pPr>
    </p:titleStyle>
    <p:bodyStyle>
      <a:lvl1pPr marL="0" indent="0" algn="l" defTabSz="3901489" rtl="0" eaLnBrk="1" latinLnBrk="0" hangingPunct="1">
        <a:lnSpc>
          <a:spcPct val="90000"/>
        </a:lnSpc>
        <a:spcBef>
          <a:spcPts val="4267"/>
        </a:spcBef>
        <a:buFont typeface="Arial" panose="020B0604020202020204" pitchFamily="34" charset="0"/>
        <a:buChar char="•"/>
        <a:defRPr sz="4800" b="0" i="0" kern="1200">
          <a:solidFill>
            <a:schemeClr val="tx1"/>
          </a:solidFill>
          <a:latin typeface="Trebuchet MS Regular" charset="0"/>
          <a:ea typeface="+mn-ea"/>
          <a:cs typeface="+mn-cs"/>
        </a:defRPr>
      </a:lvl1pPr>
      <a:lvl2pPr marL="0" indent="0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4445" b="0" i="0" kern="1200">
          <a:solidFill>
            <a:schemeClr val="tx1"/>
          </a:solidFill>
          <a:latin typeface="Trebuchet MS Regular" charset="0"/>
          <a:ea typeface="+mn-ea"/>
          <a:cs typeface="+mn-cs"/>
        </a:defRPr>
      </a:lvl2pPr>
      <a:lvl3pPr marL="0" indent="0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4000" b="0" i="0" kern="1200">
          <a:solidFill>
            <a:schemeClr val="tx1"/>
          </a:solidFill>
          <a:latin typeface="Trebuchet MS Regular" charset="0"/>
          <a:ea typeface="+mn-ea"/>
          <a:cs typeface="+mn-cs"/>
        </a:defRPr>
      </a:lvl3pPr>
      <a:lvl4pPr marL="0" indent="0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2844" b="0" i="0" kern="1200">
          <a:solidFill>
            <a:schemeClr val="tx1"/>
          </a:solidFill>
          <a:latin typeface="Trebuchet MS Regular" charset="0"/>
          <a:ea typeface="+mn-ea"/>
          <a:cs typeface="+mn-cs"/>
        </a:defRPr>
      </a:lvl4pPr>
      <a:lvl5pPr marL="0" indent="0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2133" b="0" i="0" kern="1200">
          <a:solidFill>
            <a:schemeClr val="tx1"/>
          </a:solidFill>
          <a:latin typeface="Trebuchet MS Regular" charset="0"/>
          <a:ea typeface="+mn-ea"/>
          <a:cs typeface="+mn-cs"/>
        </a:defRPr>
      </a:lvl5pPr>
      <a:lvl6pPr marL="10729094" indent="-975372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6pPr>
      <a:lvl7pPr marL="12679838" indent="-975372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583" indent="-975372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8pPr>
      <a:lvl9pPr marL="16581327" indent="-975372" algn="l" defTabSz="3901489" rtl="0" eaLnBrk="1" latinLnBrk="0" hangingPunct="1">
        <a:lnSpc>
          <a:spcPct val="90000"/>
        </a:lnSpc>
        <a:spcBef>
          <a:spcPts val="2133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1pPr>
      <a:lvl2pPr marL="1950744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901489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3pPr>
      <a:lvl4pPr marL="5852233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4pPr>
      <a:lvl5pPr marL="7802978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5pPr>
      <a:lvl6pPr marL="9753722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6pPr>
      <a:lvl7pPr marL="11704466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7pPr>
      <a:lvl8pPr marL="13655211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8pPr>
      <a:lvl9pPr marL="15605955" algn="l" defTabSz="3901489" rtl="0" eaLnBrk="1" latinLnBrk="0" hangingPunct="1">
        <a:defRPr sz="7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hyperlink" Target="https://hope4college.com/" TargetMode="External"/><Relationship Id="rId4" Type="http://schemas.openxmlformats.org/officeDocument/2006/relationships/hyperlink" Target="https://www.ers.usda.gov/topics/food-nutrition-assistance/food-security-in-the-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Placeholder 41"/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608" y="5209754"/>
            <a:ext cx="12319000" cy="978981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203" y="1169779"/>
            <a:ext cx="29812532" cy="1351723"/>
          </a:xfrm>
        </p:spPr>
        <p:txBody>
          <a:bodyPr>
            <a:noAutofit/>
          </a:bodyPr>
          <a:lstStyle/>
          <a:p>
            <a:r>
              <a:rPr lang="en-US" sz="7200" dirty="0"/>
              <a:t>Demographic Inclusivity Illuminates Unique Food Insecurity Issues for Non-binary Students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94965" y="4187543"/>
            <a:ext cx="29812545" cy="1022211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2"/>
                </a:solidFill>
              </a:rPr>
              <a:t>Marta </a:t>
            </a:r>
            <a:r>
              <a:rPr lang="en-US" dirty="0" smtClean="0">
                <a:solidFill>
                  <a:schemeClr val="tx2"/>
                </a:solidFill>
              </a:rPr>
              <a:t>Shore</a:t>
            </a:r>
            <a:r>
              <a:rPr lang="en-US" baseline="30000" dirty="0" smtClean="0">
                <a:solidFill>
                  <a:schemeClr val="tx2"/>
                </a:solidFill>
              </a:rPr>
              <a:t>1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</a:rPr>
              <a:t>Susi </a:t>
            </a:r>
            <a:r>
              <a:rPr lang="en-US" dirty="0" smtClean="0">
                <a:solidFill>
                  <a:schemeClr val="tx2"/>
                </a:solidFill>
              </a:rPr>
              <a:t>Keefe</a:t>
            </a:r>
            <a:r>
              <a:rPr lang="en-US" baseline="30000" dirty="0" smtClean="0">
                <a:solidFill>
                  <a:schemeClr val="tx2"/>
                </a:solidFill>
              </a:rPr>
              <a:t>2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</a:rPr>
              <a:t>An </a:t>
            </a:r>
            <a:r>
              <a:rPr lang="en-US" dirty="0" smtClean="0">
                <a:solidFill>
                  <a:schemeClr val="tx2"/>
                </a:solidFill>
              </a:rPr>
              <a:t>Garagiola-Bernier</a:t>
            </a:r>
            <a:r>
              <a:rPr lang="en-US" baseline="30000" dirty="0" smtClean="0">
                <a:solidFill>
                  <a:schemeClr val="tx2"/>
                </a:solidFill>
              </a:rPr>
              <a:t>3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>
                <a:solidFill>
                  <a:schemeClr val="tx2"/>
                </a:solidFill>
              </a:rPr>
              <a:t>Sam </a:t>
            </a:r>
            <a:r>
              <a:rPr lang="en-US" smtClean="0">
                <a:solidFill>
                  <a:schemeClr val="tx2"/>
                </a:solidFill>
              </a:rPr>
              <a:t>Schmitt</a:t>
            </a:r>
            <a:r>
              <a:rPr lang="en-US" baseline="30000" smtClean="0">
                <a:solidFill>
                  <a:schemeClr val="tx2"/>
                </a:solidFill>
              </a:rPr>
              <a:t>4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</a:rPr>
              <a:t>Emma </a:t>
            </a:r>
            <a:r>
              <a:rPr lang="en-US" dirty="0" smtClean="0">
                <a:solidFill>
                  <a:schemeClr val="tx2"/>
                </a:solidFill>
              </a:rPr>
              <a:t>Kiley</a:t>
            </a:r>
            <a:r>
              <a:rPr lang="en-US" baseline="30000" dirty="0" smtClean="0">
                <a:solidFill>
                  <a:schemeClr val="tx2"/>
                </a:solidFill>
              </a:rPr>
              <a:t>2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dirty="0">
                <a:solidFill>
                  <a:schemeClr val="tx2"/>
                </a:solidFill>
              </a:rPr>
              <a:t>and Jen </a:t>
            </a:r>
            <a:r>
              <a:rPr lang="en-US" dirty="0" smtClean="0">
                <a:solidFill>
                  <a:schemeClr val="tx2"/>
                </a:solidFill>
              </a:rPr>
              <a:t>England</a:t>
            </a:r>
            <a:r>
              <a:rPr lang="en-US" baseline="30000" dirty="0" smtClean="0">
                <a:solidFill>
                  <a:schemeClr val="tx2"/>
                </a:solidFill>
              </a:rPr>
              <a:t>2</a:t>
            </a:r>
            <a:r>
              <a:rPr lang="en-US" dirty="0" smtClean="0">
                <a:solidFill>
                  <a:schemeClr val="tx2"/>
                </a:solidFill>
              </a:rPr>
              <a:t>.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2240060" y="5421152"/>
            <a:ext cx="12318504" cy="978408"/>
          </a:xfrm>
        </p:spPr>
        <p:txBody>
          <a:bodyPr>
            <a:norm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/>
              <a:t>INTRODUCTION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2237584" y="14337441"/>
            <a:ext cx="12318504" cy="980312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 smtClean="0"/>
              <a:t>Measuring Gender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2"/>
          </p:nvPr>
        </p:nvSpPr>
        <p:spPr>
          <a:xfrm>
            <a:off x="15555074" y="21640005"/>
            <a:ext cx="12318504" cy="980312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/>
              <a:t>CONCLUSIONS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6"/>
          </p:nvPr>
        </p:nvSpPr>
        <p:spPr>
          <a:xfrm>
            <a:off x="2240060" y="6722058"/>
            <a:ext cx="12318504" cy="7518570"/>
          </a:xfrm>
        </p:spPr>
        <p:txBody>
          <a:bodyPr/>
          <a:lstStyle/>
          <a:p>
            <a:r>
              <a:rPr lang="en-US" sz="4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 2017, leadership at a small, liberal arts university highlighted their successful efforts to recruit a more diverse student body.  The students argued that their recruitment would only be successful if they faced increasing food insecurity on campus.</a:t>
            </a:r>
          </a:p>
          <a:p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Students </a:t>
            </a:r>
            <a:r>
              <a:rPr lang="en-US" sz="4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at this university created a 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survey to understand the prevalence and type of food insecurity on their campus in </a:t>
            </a:r>
            <a:r>
              <a:rPr lang="en-US" sz="4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2017 to better understand food insecurity and its intersection with student demographics, including a non-binary measure of gender, as well as race, if the student had a disability, and housing insecurity</a:t>
            </a:r>
            <a:r>
              <a:rPr lang="en-US" b="0" dirty="0" smtClean="0"/>
              <a:t>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31"/>
          </p:nvPr>
        </p:nvSpPr>
        <p:spPr>
          <a:xfrm>
            <a:off x="29399598" y="22007224"/>
            <a:ext cx="12318504" cy="980312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/>
              <a:t>FUNDING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39"/>
          </p:nvPr>
        </p:nvSpPr>
        <p:spPr>
          <a:xfrm>
            <a:off x="15554325" y="22618456"/>
            <a:ext cx="12318999" cy="5460856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sz="3600" dirty="0" smtClean="0"/>
              <a:t>People do not expect to see food insecurity at a small, private, liberal-arts institution.  But in our first survey, almost half of the students met the FDA criteria for food insecurity, and among non-binary and trans students, it was over 85%. 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After identifying identities with higher food insecurity, researchers had conversations with those students, which led to the establishment of a food pantry on campus. As a result of this action, non-cis students had lower food insecurity, and participation in our survey from all students increased.</a:t>
            </a:r>
          </a:p>
          <a:p>
            <a:pPr>
              <a:spcBef>
                <a:spcPts val="2400"/>
              </a:spcBef>
            </a:pPr>
            <a:r>
              <a:rPr lang="en-US" sz="3600" dirty="0" smtClean="0"/>
              <a:t>While our initial survey gave insight into who was most likely to have food insecurity on campus, insight without action led to a decrease in participation, raising concerns about bias.  Only when we performed qualitative research and made changes did we see increased feedback.</a:t>
            </a:r>
            <a:endParaRPr lang="en-US" sz="36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0"/>
          </p:nvPr>
        </p:nvSpPr>
        <p:spPr>
          <a:xfrm>
            <a:off x="2240060" y="15297599"/>
            <a:ext cx="12318999" cy="4126816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3200" dirty="0" smtClean="0"/>
              <a:t>The students decided to measure gender inclusively.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In 2017 and 2018, the question provided several options: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woman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man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genderqueer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 smtClean="0"/>
              <a:t>agender</a:t>
            </a:r>
            <a:r>
              <a:rPr lang="en-US" sz="3200" dirty="0" smtClean="0"/>
              <a:t>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trans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prefer not to answer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open option for a gender not listed.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In 2019, in response to student feedback, gender was an open answer question.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1"/>
          </p:nvPr>
        </p:nvSpPr>
        <p:spPr>
          <a:xfrm>
            <a:off x="29400588" y="22897606"/>
            <a:ext cx="12318999" cy="818806"/>
          </a:xfrm>
        </p:spPr>
        <p:txBody>
          <a:bodyPr/>
          <a:lstStyle/>
          <a:p>
            <a:r>
              <a:rPr lang="en-US" dirty="0"/>
              <a:t>This research was funded by a Sustainability Grant from Hamline University’s Office of Sustainability.</a:t>
            </a:r>
            <a:endParaRPr lang="en-US" sz="32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5"/>
          </p:nvPr>
        </p:nvSpPr>
        <p:spPr>
          <a:xfrm>
            <a:off x="2238574" y="21040999"/>
            <a:ext cx="12318504" cy="980312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 smtClean="0"/>
              <a:t>Measuring Food insecurity</a:t>
            </a: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6"/>
          </p:nvPr>
        </p:nvSpPr>
        <p:spPr>
          <a:xfrm>
            <a:off x="2238079" y="22130161"/>
            <a:ext cx="12318999" cy="7163382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FDA food insecurity</a:t>
            </a:r>
            <a:r>
              <a:rPr lang="en-US" sz="3200" b="1" dirty="0" smtClean="0"/>
              <a:t>: </a:t>
            </a:r>
            <a:r>
              <a:rPr lang="en-US" sz="3200" dirty="0" smtClean="0"/>
              <a:t>2 or more yes answers to the following: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The food I bought ran out and I didn’t have money to get more.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couldn’t afford to eat nutritionally balanced meals one or more times.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cut the size of meals or skipped meals because there wasn’t enough money for food.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cut the size of meals or skipped meals due to lack of money 3 or more days in a week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ate less than I felt I should because there wasn’t enough money for food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experienced a situation where I was hungry but didn’t eat because there wasn’t enough money for food.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>
              <a:spcBef>
                <a:spcPts val="600"/>
              </a:spcBef>
            </a:pPr>
            <a:r>
              <a:rPr lang="en-US" sz="3200" b="1" dirty="0" smtClean="0">
                <a:solidFill>
                  <a:schemeClr val="tx2"/>
                </a:solidFill>
              </a:rPr>
              <a:t>HOPE labs student food insecurity: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/>
              <a:t>one or more yes answers:</a:t>
            </a:r>
            <a:endParaRPr lang="en-US" sz="3200" b="1" dirty="0" smtClean="0"/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experienced difficulty concentrating in class due to hunger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 smtClean="0"/>
              <a:t>I was unable to focus while studying due to hunger</a:t>
            </a:r>
            <a:endParaRPr lang="en-US" sz="3200" dirty="0"/>
          </a:p>
        </p:txBody>
      </p:sp>
      <p:pic>
        <p:nvPicPr>
          <p:cNvPr id="24" name="Content Placeholder 2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079" y="4968875"/>
            <a:ext cx="529717" cy="890588"/>
          </a:xfrm>
        </p:spPr>
      </p:pic>
      <p:sp>
        <p:nvSpPr>
          <p:cNvPr id="17" name="Content Placeholder 16"/>
          <p:cNvSpPr>
            <a:spLocks noGrp="1"/>
          </p:cNvSpPr>
          <p:nvPr>
            <p:ph sz="quarter" idx="43"/>
          </p:nvPr>
        </p:nvSpPr>
        <p:spPr>
          <a:xfrm>
            <a:off x="15834580" y="14240628"/>
            <a:ext cx="12318999" cy="66022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600" dirty="0" smtClean="0"/>
              <a:t>• p-value &lt; 0.1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* p-value &lt; 0.05</a:t>
            </a:r>
            <a:endParaRPr lang="en-US" sz="1600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7"/>
          </p:nvPr>
        </p:nvSpPr>
        <p:spPr>
          <a:xfrm>
            <a:off x="29399103" y="27305206"/>
            <a:ext cx="12318504" cy="980312"/>
          </a:xfrm>
        </p:spPr>
        <p:txBody>
          <a:bodyPr>
            <a:norm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/>
              <a:t>CONTACT INFORMATION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48"/>
          </p:nvPr>
        </p:nvSpPr>
        <p:spPr>
          <a:xfrm>
            <a:off x="29400588" y="28187166"/>
            <a:ext cx="12318999" cy="1957272"/>
          </a:xfrm>
        </p:spPr>
        <p:txBody>
          <a:bodyPr/>
          <a:lstStyle/>
          <a:p>
            <a:r>
              <a:rPr lang="en-US" sz="3200" dirty="0" smtClean="0"/>
              <a:t>Marta Shore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Lecturer, Biostatistics Division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shore007@umn.edu</a:t>
            </a:r>
            <a:endParaRPr lang="en-US" sz="3200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33"/>
          </p:nvPr>
        </p:nvSpPr>
        <p:spPr>
          <a:xfrm>
            <a:off x="29400588" y="17047284"/>
            <a:ext cx="12318504" cy="980312"/>
          </a:xfrm>
        </p:spPr>
        <p:txBody>
          <a:bodyPr>
            <a:norm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5400" dirty="0"/>
              <a:t>REFERENCES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42"/>
          </p:nvPr>
        </p:nvSpPr>
        <p:spPr>
          <a:xfrm>
            <a:off x="29400588" y="17925815"/>
            <a:ext cx="12585612" cy="381294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600" dirty="0" smtClean="0">
                <a:hlinkClick r:id="rId4"/>
              </a:rPr>
              <a:t>https</a:t>
            </a:r>
            <a:r>
              <a:rPr lang="en-US" sz="2600" dirty="0">
                <a:hlinkClick r:id="rId4"/>
              </a:rPr>
              <a:t>://www.ers.usda.gov/topics/food-nutrition-assistance/food-security-in-the-us</a:t>
            </a:r>
            <a:r>
              <a:rPr lang="en-US" sz="2600" dirty="0" smtClean="0">
                <a:hlinkClick r:id="rId4"/>
              </a:rPr>
              <a:t>/</a:t>
            </a:r>
            <a:endParaRPr lang="en-US" sz="2600" dirty="0" smtClean="0"/>
          </a:p>
          <a:p>
            <a:pPr>
              <a:spcBef>
                <a:spcPts val="1200"/>
              </a:spcBef>
            </a:pPr>
            <a:r>
              <a:rPr lang="en-US" sz="2600" dirty="0" smtClean="0">
                <a:hlinkClick r:id="rId5"/>
              </a:rPr>
              <a:t>https</a:t>
            </a:r>
            <a:r>
              <a:rPr lang="en-US" sz="2600" dirty="0">
                <a:hlinkClick r:id="rId5"/>
              </a:rPr>
              <a:t>://hope4college.com</a:t>
            </a:r>
            <a:r>
              <a:rPr lang="en-US" sz="2600" dirty="0" smtClean="0">
                <a:hlinkClick r:id="rId5"/>
              </a:rPr>
              <a:t>/</a:t>
            </a:r>
            <a:r>
              <a:rPr lang="en-US" sz="2600" dirty="0" smtClean="0"/>
              <a:t>  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Martinez </a:t>
            </a:r>
            <a:r>
              <a:rPr lang="en-US" sz="2800" dirty="0"/>
              <a:t>SM, </a:t>
            </a:r>
            <a:r>
              <a:rPr lang="en-US" sz="2800" dirty="0" smtClean="0"/>
              <a:t>Webb </a:t>
            </a:r>
            <a:r>
              <a:rPr lang="en-US" sz="2800" dirty="0"/>
              <a:t>K, </a:t>
            </a:r>
            <a:r>
              <a:rPr lang="en-US" sz="2800" dirty="0" err="1" smtClean="0"/>
              <a:t>Frongillo</a:t>
            </a:r>
            <a:r>
              <a:rPr lang="en-US" sz="2800" dirty="0" smtClean="0"/>
              <a:t> </a:t>
            </a:r>
            <a:r>
              <a:rPr lang="en-US" sz="2800" dirty="0"/>
              <a:t>EA, </a:t>
            </a:r>
            <a:r>
              <a:rPr lang="en-US" sz="2800" dirty="0" smtClean="0"/>
              <a:t>Ritchie </a:t>
            </a:r>
            <a:r>
              <a:rPr lang="en-US" sz="2800" dirty="0"/>
              <a:t>LD. Food insecurity in California’s public university system: What are the risk factors? </a:t>
            </a:r>
            <a:r>
              <a:rPr lang="en-US" sz="2800" i="1" dirty="0"/>
              <a:t>Journal of Hunger &amp; Environmental Nutrition</a:t>
            </a:r>
            <a:r>
              <a:rPr lang="en-US" sz="2800" dirty="0"/>
              <a:t>. 2018;13(1):</a:t>
            </a:r>
            <a:r>
              <a:rPr lang="en-US" sz="2800" dirty="0" smtClean="0"/>
              <a:t>1-18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Keefe SA, Garagiola-Bernier A, Kiley E, </a:t>
            </a:r>
            <a:r>
              <a:rPr lang="en-US" sz="2800" dirty="0" err="1" smtClean="0"/>
              <a:t>Egnland</a:t>
            </a:r>
            <a:r>
              <a:rPr lang="en-US" sz="2800" dirty="0" smtClean="0"/>
              <a:t> J, Schmitt SR, Shore M. Campus food </a:t>
            </a:r>
            <a:r>
              <a:rPr lang="en-US" sz="2800" dirty="0" err="1" smtClean="0"/>
              <a:t>insecurity:Bringing</a:t>
            </a:r>
            <a:r>
              <a:rPr lang="en-US" sz="2800" dirty="0" smtClean="0"/>
              <a:t> private institutions into conversations on basic needs. Submitted. </a:t>
            </a:r>
            <a:endParaRPr lang="en-US" sz="2800" dirty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49"/>
          </p:nvPr>
        </p:nvSpPr>
        <p:spPr>
          <a:xfrm>
            <a:off x="29399598" y="14379776"/>
            <a:ext cx="12318999" cy="1578510"/>
          </a:xfrm>
        </p:spPr>
        <p:txBody>
          <a:bodyPr/>
          <a:lstStyle/>
          <a:p>
            <a:r>
              <a:rPr lang="en-US" sz="2400" dirty="0" smtClean="0"/>
              <a:t>While our non-cis participation was in line with statewide non-cis young adults, we saw a drop in participation overall in 2018, and for non-binary/trans students in particular. However, after conversations with student groups where food insecurity was more prevalent (including the non-binary and trans communities), students and faculty at Hamline were able to argue for and fund on-campus food resources.  Once those resources were provided, student participation (and, to a lesser degree, participation from non-binary/trans students) increased.  </a:t>
            </a:r>
            <a:endParaRPr lang="en-US" sz="2400" dirty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52"/>
          </p:nvPr>
        </p:nvSpPr>
        <p:spPr>
          <a:xfrm>
            <a:off x="15554579" y="15001579"/>
            <a:ext cx="12318999" cy="66022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We saw students who were non-binary and trans had much higher odds of both FDA-defined food insecurity when our research began in 2017  We also saw significantly higher impacts of that food insecurity on their studies: students who were non-binary and trans had over 7 times the odds of hunger affecting their studies as cis students, after adjusting for race, disability status, and housing insecurity.  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In 2018, the odds of both FDA-defined food insecurity and student-specific food insecurity increased (although, due to the lower number of participants, these were not as significant.)  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Only after a pop-up food shelf was added in 2019 did we see food insecurity decrease for non-binary and trans students.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Interestingly, although food insecurity and housing insecurity were highly associated on campus, non-binary and trans students did not show significant housing insecurity.</a:t>
            </a:r>
            <a:endParaRPr lang="en-US" sz="2800" dirty="0"/>
          </a:p>
        </p:txBody>
      </p:sp>
      <p:sp>
        <p:nvSpPr>
          <p:cNvPr id="33" name="Content Placeholder 18"/>
          <p:cNvSpPr txBox="1">
            <a:spLocks/>
          </p:cNvSpPr>
          <p:nvPr/>
        </p:nvSpPr>
        <p:spPr>
          <a:xfrm>
            <a:off x="29399103" y="24106247"/>
            <a:ext cx="12318504" cy="980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3901489" rtl="0" eaLnBrk="1" latinLnBrk="0" hangingPunct="1">
              <a:lnSpc>
                <a:spcPct val="90000"/>
              </a:lnSpc>
              <a:spcBef>
                <a:spcPts val="4267"/>
              </a:spcBef>
              <a:buFont typeface="Arial" panose="020B0604020202020204" pitchFamily="34" charset="0"/>
              <a:buChar char="•"/>
              <a:defRPr sz="5156" b="1" i="0" kern="1200" cap="all" baseline="0">
                <a:solidFill>
                  <a:schemeClr val="tx2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4445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2pPr>
            <a:lvl3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3pPr>
            <a:lvl4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2844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4pPr>
            <a:lvl5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5pPr>
            <a:lvl6pPr marL="10729094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79838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630583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581327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5400" dirty="0" smtClean="0"/>
              <a:t>Affiliations</a:t>
            </a:r>
            <a:endParaRPr lang="en-US" sz="5400" dirty="0"/>
          </a:p>
        </p:txBody>
      </p:sp>
      <p:sp>
        <p:nvSpPr>
          <p:cNvPr id="34" name="Content Placeholder 19"/>
          <p:cNvSpPr txBox="1">
            <a:spLocks/>
          </p:cNvSpPr>
          <p:nvPr/>
        </p:nvSpPr>
        <p:spPr>
          <a:xfrm>
            <a:off x="29399103" y="25071045"/>
            <a:ext cx="12433212" cy="1957272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0" indent="0" algn="l" defTabSz="3901489" rtl="0" eaLnBrk="1" latinLnBrk="0" hangingPunct="1">
              <a:lnSpc>
                <a:spcPct val="90000"/>
              </a:lnSpc>
              <a:spcBef>
                <a:spcPts val="4267"/>
              </a:spcBef>
              <a:buFontTx/>
              <a:buNone/>
              <a:defRPr lang="en-US" sz="2844" b="0" i="0" kern="1200" cap="none" baseline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4445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2pPr>
            <a:lvl3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4000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3pPr>
            <a:lvl4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2844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4pPr>
            <a:lvl5pPr marL="0" indent="0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Trebuchet MS Regular" charset="0"/>
                <a:ea typeface="+mn-ea"/>
                <a:cs typeface="+mn-cs"/>
              </a:defRPr>
            </a:lvl5pPr>
            <a:lvl6pPr marL="10729094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79838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630583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581327" indent="-975372" algn="l" defTabSz="3901489" rtl="0" eaLnBrk="1" latinLnBrk="0" hangingPunct="1">
              <a:lnSpc>
                <a:spcPct val="9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200" dirty="0" smtClean="0"/>
              <a:t>Biostatistics Division of UMN School of Public Health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200" dirty="0" smtClean="0"/>
              <a:t>Hamline University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200" dirty="0" smtClean="0"/>
              <a:t>UMN Herbert Humphrey School of Public Policy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200" dirty="0" smtClean="0"/>
              <a:t>Minnesota Coalition Against Sexual Assault and Augsburg College</a:t>
            </a:r>
          </a:p>
        </p:txBody>
      </p:sp>
      <p:graphicFrame>
        <p:nvGraphicFramePr>
          <p:cNvPr id="41" name="Chart Placeholder 40"/>
          <p:cNvGraphicFramePr>
            <a:graphicFrameLocks noGrp="1"/>
          </p:cNvGraphicFramePr>
          <p:nvPr>
            <p:ph type="chart" sz="quarter" idx="25"/>
            <p:extLst>
              <p:ext uri="{D42A27DB-BD31-4B8C-83A1-F6EECF244321}">
                <p14:modId xmlns:p14="http://schemas.microsoft.com/office/powerpoint/2010/main" val="1288897331"/>
              </p:ext>
            </p:extLst>
          </p:nvPr>
        </p:nvGraphicFramePr>
        <p:xfrm>
          <a:off x="29552988" y="6399560"/>
          <a:ext cx="11079162" cy="7475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65286999"/>
      </p:ext>
    </p:extLst>
  </p:cSld>
  <p:clrMapOvr>
    <a:masterClrMapping/>
  </p:clrMapOvr>
</p:sld>
</file>

<file path=ppt/theme/theme1.xml><?xml version="1.0" encoding="utf-8"?>
<a:theme xmlns:a="http://schemas.openxmlformats.org/drawingml/2006/main" name="SPH-PPT-Theme">
  <a:themeElements>
    <a:clrScheme name="SPH_ColorPalette_2">
      <a:dk1>
        <a:srgbClr val="000000"/>
      </a:dk1>
      <a:lt1>
        <a:srgbClr val="FFFFFF"/>
      </a:lt1>
      <a:dk2>
        <a:srgbClr val="7A0019"/>
      </a:dk2>
      <a:lt2>
        <a:srgbClr val="FFCC3F"/>
      </a:lt2>
      <a:accent1>
        <a:srgbClr val="75787B"/>
      </a:accent1>
      <a:accent2>
        <a:srgbClr val="D0D0CE"/>
      </a:accent2>
      <a:accent3>
        <a:srgbClr val="236192"/>
      </a:accent3>
      <a:accent4>
        <a:srgbClr val="E04E39"/>
      </a:accent4>
      <a:accent5>
        <a:srgbClr val="006A52"/>
      </a:accent5>
      <a:accent6>
        <a:srgbClr val="D45D00"/>
      </a:accent6>
      <a:hlink>
        <a:srgbClr val="5BC2FF"/>
      </a:hlink>
      <a:folHlink>
        <a:srgbClr val="A4D65E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H-PPT-Theme" id="{1175453A-EDFB-7042-9812-D43AAE52D33B}" vid="{C5D14A36-9C37-E044-B00F-BE4C01ED617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SPH-PPT-Theme</Template>
  <TotalTime>1906</TotalTime>
  <Words>863</Words>
  <Application>Microsoft Office PowerPoint</Application>
  <PresentationFormat>Custom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Regular</vt:lpstr>
      <vt:lpstr>Calibri</vt:lpstr>
      <vt:lpstr>Trebuchet MS</vt:lpstr>
      <vt:lpstr>Trebuchet MS Regular</vt:lpstr>
      <vt:lpstr>SPH-PPT-Theme</vt:lpstr>
      <vt:lpstr>Demographic Inclusivity Illuminates Unique Food Insecurity Issues for Non-binary Students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Keiko Takahashi</dc:creator>
  <cp:lastModifiedBy>Marta D Shore</cp:lastModifiedBy>
  <cp:revision>69</cp:revision>
  <dcterms:created xsi:type="dcterms:W3CDTF">2017-01-26T20:32:12Z</dcterms:created>
  <dcterms:modified xsi:type="dcterms:W3CDTF">2020-09-14T18:26:21Z</dcterms:modified>
</cp:coreProperties>
</file>