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7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64" d="100"/>
          <a:sy n="64" d="100"/>
        </p:scale>
        <p:origin x="60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Users\cuv185\Downloads\Desk_Tracker_crosstab_%20(3).csv"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cuv185\Downloads\Desk_Tracker_crosstab_%20(6).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solidFill>
                  <a:schemeClr val="tx1"/>
                </a:solidFill>
              </a:rPr>
              <a:t>‘19-’20 </a:t>
            </a:r>
            <a:r>
              <a:rPr lang="en-US" baseline="0" dirty="0">
                <a:solidFill>
                  <a:schemeClr val="tx1"/>
                </a:solidFill>
              </a:rPr>
              <a:t>outcomes by type</a:t>
            </a:r>
            <a:endParaRPr lang="en-US" dirty="0">
              <a:solidFill>
                <a:schemeClr val="tx1"/>
              </a:solidFill>
            </a:endParaRPr>
          </a:p>
        </c:rich>
      </c:tx>
      <c:overlay val="0"/>
      <c:spPr>
        <a:noFill/>
        <a:ln>
          <a:noFill/>
        </a:ln>
        <a:effectLst/>
      </c:spPr>
    </c:title>
    <c:autoTitleDeleted val="0"/>
    <c:plotArea>
      <c:layout/>
      <c:lineChart>
        <c:grouping val="standard"/>
        <c:varyColors val="0"/>
        <c:ser>
          <c:idx val="0"/>
          <c:order val="0"/>
          <c:tx>
            <c:strRef>
              <c:f>'Desk_Tracker_crosstab_ (3)'!$A$2</c:f>
              <c:strCache>
                <c:ptCount val="1"/>
                <c:pt idx="0">
                  <c:v>Class Project</c:v>
                </c:pt>
              </c:strCache>
            </c:strRef>
          </c:tx>
          <c:spPr>
            <a:ln w="28575" cap="rnd">
              <a:solidFill>
                <a:schemeClr val="accent1"/>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(3)'!$B$2:$L$2</c:f>
              <c:numCache>
                <c:formatCode>General</c:formatCode>
                <c:ptCount val="11"/>
                <c:pt idx="0">
                  <c:v>7</c:v>
                </c:pt>
                <c:pt idx="1">
                  <c:v>5</c:v>
                </c:pt>
                <c:pt idx="2">
                  <c:v>1</c:v>
                </c:pt>
                <c:pt idx="3">
                  <c:v>7</c:v>
                </c:pt>
                <c:pt idx="4">
                  <c:v>7</c:v>
                </c:pt>
                <c:pt idx="5">
                  <c:v>6</c:v>
                </c:pt>
                <c:pt idx="6">
                  <c:v>1</c:v>
                </c:pt>
                <c:pt idx="7">
                  <c:v>1</c:v>
                </c:pt>
                <c:pt idx="8">
                  <c:v>1</c:v>
                </c:pt>
                <c:pt idx="9">
                  <c:v>1</c:v>
                </c:pt>
                <c:pt idx="10">
                  <c:v>0</c:v>
                </c:pt>
              </c:numCache>
            </c:numRef>
          </c:val>
          <c:smooth val="0"/>
          <c:extLst>
            <c:ext xmlns:c16="http://schemas.microsoft.com/office/drawing/2014/chart" uri="{C3380CC4-5D6E-409C-BE32-E72D297353CC}">
              <c16:uniqueId val="{00000000-107C-454B-A119-A39911F606C3}"/>
            </c:ext>
          </c:extLst>
        </c:ser>
        <c:ser>
          <c:idx val="1"/>
          <c:order val="1"/>
          <c:tx>
            <c:strRef>
              <c:f>'Desk_Tracker_crosstab_ (3)'!$A$3</c:f>
              <c:strCache>
                <c:ptCount val="1"/>
                <c:pt idx="0">
                  <c:v>Course Development</c:v>
                </c:pt>
              </c:strCache>
            </c:strRef>
          </c:tx>
          <c:spPr>
            <a:ln w="28575" cap="rnd">
              <a:solidFill>
                <a:schemeClr val="accent2"/>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(3)'!$B$3:$L$3</c:f>
              <c:numCache>
                <c:formatCode>General</c:formatCode>
                <c:ptCount val="11"/>
                <c:pt idx="0">
                  <c:v>4</c:v>
                </c:pt>
                <c:pt idx="1">
                  <c:v>0</c:v>
                </c:pt>
                <c:pt idx="2">
                  <c:v>3</c:v>
                </c:pt>
                <c:pt idx="3">
                  <c:v>4</c:v>
                </c:pt>
                <c:pt idx="4">
                  <c:v>3</c:v>
                </c:pt>
                <c:pt idx="5">
                  <c:v>4</c:v>
                </c:pt>
                <c:pt idx="6">
                  <c:v>0</c:v>
                </c:pt>
                <c:pt idx="7">
                  <c:v>0</c:v>
                </c:pt>
                <c:pt idx="8">
                  <c:v>0</c:v>
                </c:pt>
                <c:pt idx="9">
                  <c:v>0</c:v>
                </c:pt>
                <c:pt idx="10">
                  <c:v>0</c:v>
                </c:pt>
              </c:numCache>
            </c:numRef>
          </c:val>
          <c:smooth val="0"/>
          <c:extLst>
            <c:ext xmlns:c16="http://schemas.microsoft.com/office/drawing/2014/chart" uri="{C3380CC4-5D6E-409C-BE32-E72D297353CC}">
              <c16:uniqueId val="{00000001-107C-454B-A119-A39911F606C3}"/>
            </c:ext>
          </c:extLst>
        </c:ser>
        <c:ser>
          <c:idx val="2"/>
          <c:order val="2"/>
          <c:tx>
            <c:strRef>
              <c:f>'Desk_Tracker_crosstab_ (3)'!$A$4</c:f>
              <c:strCache>
                <c:ptCount val="1"/>
                <c:pt idx="0">
                  <c:v>Data/Software Curation</c:v>
                </c:pt>
              </c:strCache>
            </c:strRef>
          </c:tx>
          <c:spPr>
            <a:ln w="28575" cap="rnd">
              <a:solidFill>
                <a:schemeClr val="accent3"/>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(3)'!$B$4:$L$4</c:f>
              <c:numCache>
                <c:formatCode>General</c:formatCode>
                <c:ptCount val="11"/>
                <c:pt idx="0">
                  <c:v>2</c:v>
                </c:pt>
                <c:pt idx="1">
                  <c:v>20</c:v>
                </c:pt>
                <c:pt idx="2">
                  <c:v>0</c:v>
                </c:pt>
                <c:pt idx="3">
                  <c:v>1</c:v>
                </c:pt>
                <c:pt idx="4">
                  <c:v>3</c:v>
                </c:pt>
                <c:pt idx="5">
                  <c:v>0</c:v>
                </c:pt>
                <c:pt idx="6">
                  <c:v>0</c:v>
                </c:pt>
                <c:pt idx="7">
                  <c:v>0</c:v>
                </c:pt>
                <c:pt idx="8">
                  <c:v>0</c:v>
                </c:pt>
                <c:pt idx="9">
                  <c:v>0</c:v>
                </c:pt>
                <c:pt idx="10">
                  <c:v>1</c:v>
                </c:pt>
              </c:numCache>
            </c:numRef>
          </c:val>
          <c:smooth val="0"/>
          <c:extLst>
            <c:ext xmlns:c16="http://schemas.microsoft.com/office/drawing/2014/chart" uri="{C3380CC4-5D6E-409C-BE32-E72D297353CC}">
              <c16:uniqueId val="{00000002-107C-454B-A119-A39911F606C3}"/>
            </c:ext>
          </c:extLst>
        </c:ser>
        <c:ser>
          <c:idx val="3"/>
          <c:order val="3"/>
          <c:tx>
            <c:strRef>
              <c:f>'Desk_Tracker_crosstab_ (3)'!$A$5</c:f>
              <c:strCache>
                <c:ptCount val="1"/>
                <c:pt idx="0">
                  <c:v>Digital Projects</c:v>
                </c:pt>
              </c:strCache>
            </c:strRef>
          </c:tx>
          <c:spPr>
            <a:ln w="28575" cap="rnd">
              <a:solidFill>
                <a:schemeClr val="accent4"/>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(3)'!$B$5:$L$5</c:f>
              <c:numCache>
                <c:formatCode>General</c:formatCode>
                <c:ptCount val="11"/>
                <c:pt idx="0">
                  <c:v>9</c:v>
                </c:pt>
                <c:pt idx="1">
                  <c:v>1</c:v>
                </c:pt>
                <c:pt idx="2">
                  <c:v>10</c:v>
                </c:pt>
                <c:pt idx="3">
                  <c:v>13</c:v>
                </c:pt>
                <c:pt idx="4">
                  <c:v>15</c:v>
                </c:pt>
                <c:pt idx="5">
                  <c:v>12</c:v>
                </c:pt>
                <c:pt idx="6">
                  <c:v>10</c:v>
                </c:pt>
                <c:pt idx="7">
                  <c:v>12</c:v>
                </c:pt>
                <c:pt idx="8">
                  <c:v>3</c:v>
                </c:pt>
                <c:pt idx="9">
                  <c:v>1</c:v>
                </c:pt>
                <c:pt idx="10">
                  <c:v>0</c:v>
                </c:pt>
              </c:numCache>
            </c:numRef>
          </c:val>
          <c:smooth val="0"/>
          <c:extLst>
            <c:ext xmlns:c16="http://schemas.microsoft.com/office/drawing/2014/chart" uri="{C3380CC4-5D6E-409C-BE32-E72D297353CC}">
              <c16:uniqueId val="{00000003-107C-454B-A119-A39911F606C3}"/>
            </c:ext>
          </c:extLst>
        </c:ser>
        <c:ser>
          <c:idx val="4"/>
          <c:order val="4"/>
          <c:tx>
            <c:strRef>
              <c:f>'Desk_Tracker_crosstab_ (3)'!$A$6</c:f>
              <c:strCache>
                <c:ptCount val="1"/>
                <c:pt idx="0">
                  <c:v>Grant Development</c:v>
                </c:pt>
              </c:strCache>
            </c:strRef>
          </c:tx>
          <c:spPr>
            <a:ln w="28575" cap="rnd">
              <a:solidFill>
                <a:schemeClr val="accent5"/>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(3)'!$B$6:$L$6</c:f>
              <c:numCache>
                <c:formatCode>General</c:formatCode>
                <c:ptCount val="11"/>
                <c:pt idx="0">
                  <c:v>1</c:v>
                </c:pt>
                <c:pt idx="1">
                  <c:v>2</c:v>
                </c:pt>
                <c:pt idx="2">
                  <c:v>0</c:v>
                </c:pt>
                <c:pt idx="3">
                  <c:v>1</c:v>
                </c:pt>
                <c:pt idx="4">
                  <c:v>4</c:v>
                </c:pt>
                <c:pt idx="5">
                  <c:v>4</c:v>
                </c:pt>
                <c:pt idx="6">
                  <c:v>2</c:v>
                </c:pt>
                <c:pt idx="7">
                  <c:v>3</c:v>
                </c:pt>
                <c:pt idx="8">
                  <c:v>2</c:v>
                </c:pt>
                <c:pt idx="9">
                  <c:v>3</c:v>
                </c:pt>
                <c:pt idx="10">
                  <c:v>0</c:v>
                </c:pt>
              </c:numCache>
            </c:numRef>
          </c:val>
          <c:smooth val="0"/>
          <c:extLst>
            <c:ext xmlns:c16="http://schemas.microsoft.com/office/drawing/2014/chart" uri="{C3380CC4-5D6E-409C-BE32-E72D297353CC}">
              <c16:uniqueId val="{00000004-107C-454B-A119-A39911F606C3}"/>
            </c:ext>
          </c:extLst>
        </c:ser>
        <c:ser>
          <c:idx val="5"/>
          <c:order val="5"/>
          <c:tx>
            <c:strRef>
              <c:f>'Desk_Tracker_crosstab_ (3)'!$A$7</c:f>
              <c:strCache>
                <c:ptCount val="1"/>
                <c:pt idx="0">
                  <c:v>Scholarly Product</c:v>
                </c:pt>
              </c:strCache>
            </c:strRef>
          </c:tx>
          <c:spPr>
            <a:ln w="28575" cap="rnd">
              <a:solidFill>
                <a:schemeClr val="accent6"/>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(3)'!$B$7:$L$7</c:f>
              <c:numCache>
                <c:formatCode>General</c:formatCode>
                <c:ptCount val="11"/>
                <c:pt idx="0">
                  <c:v>13</c:v>
                </c:pt>
                <c:pt idx="1">
                  <c:v>9</c:v>
                </c:pt>
                <c:pt idx="2">
                  <c:v>8</c:v>
                </c:pt>
                <c:pt idx="3">
                  <c:v>18</c:v>
                </c:pt>
                <c:pt idx="4">
                  <c:v>17</c:v>
                </c:pt>
                <c:pt idx="5">
                  <c:v>20</c:v>
                </c:pt>
                <c:pt idx="6">
                  <c:v>15</c:v>
                </c:pt>
                <c:pt idx="7">
                  <c:v>16</c:v>
                </c:pt>
                <c:pt idx="8">
                  <c:v>7</c:v>
                </c:pt>
                <c:pt idx="9">
                  <c:v>5</c:v>
                </c:pt>
                <c:pt idx="10">
                  <c:v>0</c:v>
                </c:pt>
              </c:numCache>
            </c:numRef>
          </c:val>
          <c:smooth val="0"/>
          <c:extLst>
            <c:ext xmlns:c16="http://schemas.microsoft.com/office/drawing/2014/chart" uri="{C3380CC4-5D6E-409C-BE32-E72D297353CC}">
              <c16:uniqueId val="{00000005-107C-454B-A119-A39911F606C3}"/>
            </c:ext>
          </c:extLst>
        </c:ser>
        <c:ser>
          <c:idx val="6"/>
          <c:order val="6"/>
          <c:tx>
            <c:strRef>
              <c:f>'Desk_Tracker_crosstab_ (3)'!$A$8</c:f>
              <c:strCache>
                <c:ptCount val="1"/>
                <c:pt idx="0">
                  <c:v>Thesis/Dissertation</c:v>
                </c:pt>
              </c:strCache>
            </c:strRef>
          </c:tx>
          <c:spPr>
            <a:ln w="28575" cap="rnd">
              <a:solidFill>
                <a:schemeClr val="accent1">
                  <a:lumMod val="60000"/>
                </a:schemeClr>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(3)'!$B$8:$L$8</c:f>
              <c:numCache>
                <c:formatCode>General</c:formatCode>
                <c:ptCount val="11"/>
                <c:pt idx="0">
                  <c:v>9</c:v>
                </c:pt>
                <c:pt idx="1">
                  <c:v>5</c:v>
                </c:pt>
                <c:pt idx="2">
                  <c:v>10</c:v>
                </c:pt>
                <c:pt idx="3">
                  <c:v>12</c:v>
                </c:pt>
                <c:pt idx="4">
                  <c:v>15</c:v>
                </c:pt>
                <c:pt idx="5">
                  <c:v>9</c:v>
                </c:pt>
                <c:pt idx="6">
                  <c:v>11</c:v>
                </c:pt>
                <c:pt idx="7">
                  <c:v>13</c:v>
                </c:pt>
                <c:pt idx="8">
                  <c:v>1</c:v>
                </c:pt>
                <c:pt idx="9">
                  <c:v>5</c:v>
                </c:pt>
                <c:pt idx="10">
                  <c:v>0</c:v>
                </c:pt>
              </c:numCache>
            </c:numRef>
          </c:val>
          <c:smooth val="0"/>
          <c:extLst>
            <c:ext xmlns:c16="http://schemas.microsoft.com/office/drawing/2014/chart" uri="{C3380CC4-5D6E-409C-BE32-E72D297353CC}">
              <c16:uniqueId val="{00000006-107C-454B-A119-A39911F606C3}"/>
            </c:ext>
          </c:extLst>
        </c:ser>
        <c:ser>
          <c:idx val="7"/>
          <c:order val="7"/>
          <c:tx>
            <c:strRef>
              <c:f>'Desk_Tracker_crosstab_ (3)'!$A$9</c:f>
              <c:strCache>
                <c:ptCount val="1"/>
                <c:pt idx="0">
                  <c:v>Tutoring</c:v>
                </c:pt>
              </c:strCache>
            </c:strRef>
          </c:tx>
          <c:spPr>
            <a:ln w="28575" cap="rnd">
              <a:solidFill>
                <a:schemeClr val="accent2">
                  <a:lumMod val="60000"/>
                </a:schemeClr>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(3)'!$B$9:$L$9</c:f>
              <c:numCache>
                <c:formatCode>General</c:formatCode>
                <c:ptCount val="11"/>
                <c:pt idx="0">
                  <c:v>0</c:v>
                </c:pt>
                <c:pt idx="1">
                  <c:v>0</c:v>
                </c:pt>
                <c:pt idx="2">
                  <c:v>0</c:v>
                </c:pt>
                <c:pt idx="3">
                  <c:v>1</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7-107C-454B-A119-A39911F606C3}"/>
            </c:ext>
          </c:extLst>
        </c:ser>
        <c:ser>
          <c:idx val="8"/>
          <c:order val="8"/>
          <c:tx>
            <c:strRef>
              <c:f>'Desk_Tracker_crosstab_ (3)'!$A$10</c:f>
              <c:strCache>
                <c:ptCount val="1"/>
                <c:pt idx="0">
                  <c:v>Work Project</c:v>
                </c:pt>
              </c:strCache>
            </c:strRef>
          </c:tx>
          <c:spPr>
            <a:ln w="28575" cap="rnd">
              <a:solidFill>
                <a:schemeClr val="accent3">
                  <a:lumMod val="60000"/>
                </a:schemeClr>
              </a:solidFill>
              <a:round/>
            </a:ln>
            <a:effectLst/>
          </c:spPr>
          <c:marker>
            <c:symbol val="none"/>
          </c:marker>
          <c:cat>
            <c:numRef>
              <c:f>'Desk_Tracker_crosstab_ (3)'!$B$1:$L$1</c:f>
              <c:numCache>
                <c:formatCode>mmm\-yy</c:formatCode>
                <c:ptCount val="11"/>
                <c:pt idx="0">
                  <c:v>43770</c:v>
                </c:pt>
                <c:pt idx="1">
                  <c:v>43800</c:v>
                </c:pt>
                <c:pt idx="2">
                  <c:v>43831</c:v>
                </c:pt>
                <c:pt idx="3">
                  <c:v>43862</c:v>
                </c:pt>
                <c:pt idx="4">
                  <c:v>43891</c:v>
                </c:pt>
                <c:pt idx="5">
                  <c:v>43922</c:v>
                </c:pt>
                <c:pt idx="6">
                  <c:v>43952</c:v>
                </c:pt>
                <c:pt idx="7">
                  <c:v>43983</c:v>
                </c:pt>
                <c:pt idx="8">
                  <c:v>44013</c:v>
                </c:pt>
                <c:pt idx="9">
                  <c:v>44044</c:v>
                </c:pt>
                <c:pt idx="10">
                  <c:v>44075</c:v>
                </c:pt>
              </c:numCache>
            </c:numRef>
          </c:cat>
          <c:val>
            <c:numRef>
              <c:f>'Desk_Tracker_crosstab_ (3)'!$B$10:$L$10</c:f>
              <c:numCache>
                <c:formatCode>General</c:formatCode>
                <c:ptCount val="11"/>
                <c:pt idx="0">
                  <c:v>0</c:v>
                </c:pt>
                <c:pt idx="1">
                  <c:v>0</c:v>
                </c:pt>
                <c:pt idx="2">
                  <c:v>0</c:v>
                </c:pt>
                <c:pt idx="3">
                  <c:v>1</c:v>
                </c:pt>
                <c:pt idx="4">
                  <c:v>0</c:v>
                </c:pt>
                <c:pt idx="5">
                  <c:v>1</c:v>
                </c:pt>
                <c:pt idx="6">
                  <c:v>1</c:v>
                </c:pt>
                <c:pt idx="7">
                  <c:v>10</c:v>
                </c:pt>
                <c:pt idx="8">
                  <c:v>3</c:v>
                </c:pt>
                <c:pt idx="9">
                  <c:v>8</c:v>
                </c:pt>
                <c:pt idx="10">
                  <c:v>0</c:v>
                </c:pt>
              </c:numCache>
            </c:numRef>
          </c:val>
          <c:smooth val="0"/>
          <c:extLst>
            <c:ext xmlns:c16="http://schemas.microsoft.com/office/drawing/2014/chart" uri="{C3380CC4-5D6E-409C-BE32-E72D297353CC}">
              <c16:uniqueId val="{00000008-107C-454B-A119-A39911F606C3}"/>
            </c:ext>
          </c:extLst>
        </c:ser>
        <c:dLbls>
          <c:showLegendKey val="0"/>
          <c:showVal val="0"/>
          <c:showCatName val="0"/>
          <c:showSerName val="0"/>
          <c:showPercent val="0"/>
          <c:showBubbleSize val="0"/>
        </c:dLbls>
        <c:smooth val="0"/>
        <c:axId val="214831616"/>
        <c:axId val="56091200"/>
      </c:lineChart>
      <c:dateAx>
        <c:axId val="21483161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091200"/>
        <c:crosses val="autoZero"/>
        <c:auto val="1"/>
        <c:lblOffset val="100"/>
        <c:baseTimeUnit val="months"/>
      </c:dateAx>
      <c:valAx>
        <c:axId val="5609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831616"/>
        <c:crosses val="autoZero"/>
        <c:crossBetween val="between"/>
      </c:valAx>
      <c:spPr>
        <a:noFill/>
        <a:ln>
          <a:noFill/>
        </a:ln>
        <a:effectLst/>
      </c:spPr>
    </c:plotArea>
    <c:legend>
      <c:legendPos val="b"/>
      <c:layout>
        <c:manualLayout>
          <c:xMode val="edge"/>
          <c:yMode val="edge"/>
          <c:x val="7.3914911557970055E-3"/>
          <c:y val="0.76501748336855746"/>
          <c:w val="0.96222546924483143"/>
          <c:h val="0.20939955582339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solidFill>
                  <a:schemeClr val="tx1"/>
                </a:solidFill>
              </a:rPr>
              <a:t>‘19-’20</a:t>
            </a:r>
            <a:r>
              <a:rPr lang="en-US" baseline="0" dirty="0">
                <a:solidFill>
                  <a:schemeClr val="tx1"/>
                </a:solidFill>
              </a:rPr>
              <a:t> by patron type</a:t>
            </a:r>
            <a:endParaRPr lang="en-US" dirty="0">
              <a:solidFill>
                <a:schemeClr val="tx1"/>
              </a:solidFill>
            </a:endParaRPr>
          </a:p>
        </c:rich>
      </c:tx>
      <c:overlay val="0"/>
      <c:spPr>
        <a:noFill/>
        <a:ln>
          <a:noFill/>
        </a:ln>
        <a:effectLst/>
      </c:spPr>
    </c:title>
    <c:autoTitleDeleted val="0"/>
    <c:plotArea>
      <c:layout/>
      <c:barChart>
        <c:barDir val="bar"/>
        <c:grouping val="clustered"/>
        <c:varyColors val="0"/>
        <c:ser>
          <c:idx val="0"/>
          <c:order val="0"/>
          <c:tx>
            <c:strRef>
              <c:f>'Desk_Tracker_crosstab_ (6)'!$B$1</c:f>
              <c:strCache>
                <c:ptCount val="1"/>
                <c:pt idx="0">
                  <c:v>total</c:v>
                </c:pt>
              </c:strCache>
            </c:strRef>
          </c:tx>
          <c:spPr>
            <a:solidFill>
              <a:schemeClr val="accent1"/>
            </a:solidFill>
            <a:ln>
              <a:noFill/>
            </a:ln>
            <a:effectLst/>
          </c:spPr>
          <c:invertIfNegative val="0"/>
          <c:cat>
            <c:strRef>
              <c:f>'Desk_Tracker_crosstab_ (6)'!$A$2:$A$10</c:f>
              <c:strCache>
                <c:ptCount val="9"/>
                <c:pt idx="0">
                  <c:v>Faculty</c:v>
                </c:pt>
                <c:pt idx="1">
                  <c:v>Graduate</c:v>
                </c:pt>
                <c:pt idx="2">
                  <c:v>Other</c:v>
                </c:pt>
                <c:pt idx="3">
                  <c:v>Pa Resident (Non-PSU)</c:v>
                </c:pt>
                <c:pt idx="4">
                  <c:v>Post Doc</c:v>
                </c:pt>
                <c:pt idx="5">
                  <c:v>Staff</c:v>
                </c:pt>
                <c:pt idx="6">
                  <c:v>Undergrad: SHC</c:v>
                </c:pt>
                <c:pt idx="7">
                  <c:v>Undergraduate</c:v>
                </c:pt>
                <c:pt idx="8">
                  <c:v>Unknown</c:v>
                </c:pt>
              </c:strCache>
            </c:strRef>
          </c:cat>
          <c:val>
            <c:numRef>
              <c:f>'Desk_Tracker_crosstab_ (6)'!$B$2:$B$10</c:f>
              <c:numCache>
                <c:formatCode>General</c:formatCode>
                <c:ptCount val="9"/>
                <c:pt idx="0">
                  <c:v>115</c:v>
                </c:pt>
                <c:pt idx="1">
                  <c:v>171</c:v>
                </c:pt>
                <c:pt idx="2">
                  <c:v>5</c:v>
                </c:pt>
                <c:pt idx="3">
                  <c:v>4</c:v>
                </c:pt>
                <c:pt idx="4">
                  <c:v>15</c:v>
                </c:pt>
                <c:pt idx="5">
                  <c:v>21</c:v>
                </c:pt>
                <c:pt idx="6">
                  <c:v>22</c:v>
                </c:pt>
                <c:pt idx="7">
                  <c:v>26</c:v>
                </c:pt>
                <c:pt idx="8">
                  <c:v>1</c:v>
                </c:pt>
              </c:numCache>
            </c:numRef>
          </c:val>
          <c:extLst>
            <c:ext xmlns:c16="http://schemas.microsoft.com/office/drawing/2014/chart" uri="{C3380CC4-5D6E-409C-BE32-E72D297353CC}">
              <c16:uniqueId val="{00000000-9C6C-734B-929B-E53D409C1124}"/>
            </c:ext>
          </c:extLst>
        </c:ser>
        <c:dLbls>
          <c:showLegendKey val="0"/>
          <c:showVal val="0"/>
          <c:showCatName val="0"/>
          <c:showSerName val="0"/>
          <c:showPercent val="0"/>
          <c:showBubbleSize val="0"/>
        </c:dLbls>
        <c:gapWidth val="182"/>
        <c:axId val="214785536"/>
        <c:axId val="56094656"/>
      </c:barChart>
      <c:catAx>
        <c:axId val="214785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094656"/>
        <c:crosses val="autoZero"/>
        <c:auto val="1"/>
        <c:lblAlgn val="ctr"/>
        <c:lblOffset val="100"/>
        <c:noMultiLvlLbl val="0"/>
      </c:catAx>
      <c:valAx>
        <c:axId val="56094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785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61F6-FF14-494F-8B2B-292DED21B8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D35D88-F9E8-4ECE-8F9C-70A944ACDD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DA034A-915F-4732-90D1-5E7901CAA353}"/>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AD44ED51-C0D7-4C58-BF35-5C33AA8BE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5BC24-E164-42D1-AE97-AF8C98153497}"/>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891239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BFBBF-FA5D-45AC-8D9D-D2E48F3F1A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3D95E3-D5AC-45FD-812F-B29901103E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B09B9C-AF89-4F05-90A3-7274B6DB2647}"/>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1BC2677A-CC67-44A6-95ED-244895A63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754F9-9DDE-403C-8B04-47F1F3EBFAC0}"/>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3370910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33FE-37DA-4DCE-8057-220FD42EF2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95D8F2-531F-4770-8EB3-E8BA2F4B69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F97037-4BD9-46A5-BDEE-561ACDED4FF2}"/>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0D53113B-FE29-40D2-92BB-F249905972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29BE7-6DAF-4CA5-9162-5320F2CCF9BE}"/>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70700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377D-D5CA-4D8C-9345-0B368B8C73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A97E7E-4CA1-4FE5-BEC1-BD0893D0C1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191171-5AB7-48FE-B818-C7B3845031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09A74E-D77F-4DC5-81B7-0881C9DC0F28}"/>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6" name="Footer Placeholder 5">
            <a:extLst>
              <a:ext uri="{FF2B5EF4-FFF2-40B4-BE49-F238E27FC236}">
                <a16:creationId xmlns:a16="http://schemas.microsoft.com/office/drawing/2014/main" id="{55648C18-772B-4EFB-930A-1A5AE33568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DA3D32-ED94-4EB5-A7A8-C9515FCACFE3}"/>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104634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CAED-6AA1-41EA-9E4D-44059188FB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7B3336-2BCF-4E8B-B275-864CD4D7A9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34FACD-A109-4331-8F4A-6E85F281F0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D2F78-A7CC-4257-AC80-004877D00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0F7A04-2DC9-495E-81EE-CC13504BE9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D05A27-43A7-4451-8094-88325AE70FA2}"/>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8" name="Footer Placeholder 7">
            <a:extLst>
              <a:ext uri="{FF2B5EF4-FFF2-40B4-BE49-F238E27FC236}">
                <a16:creationId xmlns:a16="http://schemas.microsoft.com/office/drawing/2014/main" id="{5502BBCB-F965-4B06-80D6-A47A484A08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5BD193-E55D-4B29-9A6E-05A616B87C32}"/>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32493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C314-0D87-4E48-BA88-C681B6462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6D263F-3E87-4795-A854-75FBDA3012DE}"/>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4" name="Footer Placeholder 3">
            <a:extLst>
              <a:ext uri="{FF2B5EF4-FFF2-40B4-BE49-F238E27FC236}">
                <a16:creationId xmlns:a16="http://schemas.microsoft.com/office/drawing/2014/main" id="{F96D34CE-141D-4ADC-A333-10A01D12B4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578886-68C9-4A17-BE45-CDC4627C4319}"/>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404222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3B2BBF-BB5C-4798-BB8A-C74D794DD09B}"/>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3" name="Footer Placeholder 2">
            <a:extLst>
              <a:ext uri="{FF2B5EF4-FFF2-40B4-BE49-F238E27FC236}">
                <a16:creationId xmlns:a16="http://schemas.microsoft.com/office/drawing/2014/main" id="{AB12C094-72B4-4156-8EF6-FBA354FADE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B6782C-7D2B-4C1F-907D-CE9A4811428E}"/>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154483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26563-6BCF-46D4-A95B-0B07174D0F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52286A-13DD-4A91-8DEC-89F84C6D9B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0B4A20-47C6-4519-A925-8A28645EE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7E9ECD-443A-4835-BBE5-CB9B83123806}"/>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6" name="Footer Placeholder 5">
            <a:extLst>
              <a:ext uri="{FF2B5EF4-FFF2-40B4-BE49-F238E27FC236}">
                <a16:creationId xmlns:a16="http://schemas.microsoft.com/office/drawing/2014/main" id="{472071F5-BC94-40BF-8520-AD40D7E4A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D64F48-5C90-43BC-9CA5-EEC84228D984}"/>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182734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A5D9C-E833-45E3-8458-610F325FE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FB8B7D-BE93-41B4-B113-AB85B091D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1DD383-ED0E-438F-B8BD-59F27DA1C0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152A8C-ED95-4ABD-B1BD-4CE73497EB3F}"/>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6" name="Footer Placeholder 5">
            <a:extLst>
              <a:ext uri="{FF2B5EF4-FFF2-40B4-BE49-F238E27FC236}">
                <a16:creationId xmlns:a16="http://schemas.microsoft.com/office/drawing/2014/main" id="{DC89666A-71B2-4612-A34E-901429C4A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D2D76-6070-470E-9DAB-27FF024DF41E}"/>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71688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96CEF-4021-4E0A-9E42-9BCB912AEA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8D18D8-0BB1-47F7-983F-4B9DB9D2A8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D70CB8-1BE4-496A-9C4E-683504450D63}"/>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19920AD5-E5A9-455F-88C2-647EA09634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B62B2F-F210-4FF0-8F17-DF7A6C9C4CA0}"/>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1668508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B31761-D46E-44C5-9F14-403FF717F6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E5CBE9-84AC-432E-9572-7E1FAD5703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60856-1747-492E-B987-A0CE27D14A9C}"/>
              </a:ext>
            </a:extLst>
          </p:cNvPr>
          <p:cNvSpPr>
            <a:spLocks noGrp="1"/>
          </p:cNvSpPr>
          <p:nvPr>
            <p:ph type="dt" sz="half" idx="10"/>
          </p:nvPr>
        </p:nvSpPr>
        <p:spPr/>
        <p:txBody>
          <a:body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08AE6D03-D371-47E6-A9C9-097629D14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D20E1-486D-4F0F-9C33-C22F6B4837A3}"/>
              </a:ext>
            </a:extLst>
          </p:cNvPr>
          <p:cNvSpPr>
            <a:spLocks noGrp="1"/>
          </p:cNvSpPr>
          <p:nvPr>
            <p:ph type="sldNum" sz="quarter" idx="12"/>
          </p:nvPr>
        </p:nvSpPr>
        <p:spPr/>
        <p:txBody>
          <a:bodyPr/>
          <a:lstStyle/>
          <a:p>
            <a:fld id="{E4C897F4-4A6F-44C9-B22C-A5B9F1DB6BB2}" type="slidenum">
              <a:rPr lang="en-US" smtClean="0"/>
              <a:t>‹#›</a:t>
            </a:fld>
            <a:endParaRPr lang="en-US"/>
          </a:p>
        </p:txBody>
      </p:sp>
    </p:spTree>
    <p:extLst>
      <p:ext uri="{BB962C8B-B14F-4D97-AF65-F5344CB8AC3E}">
        <p14:creationId xmlns:p14="http://schemas.microsoft.com/office/powerpoint/2010/main" val="257888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B06DA7-AE42-4E75-A65B-0FEAC4345F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BCBA3-8290-4508-A16F-02259928D8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1F4A9-9ECF-4860-A4F3-12223A84A3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809646-2055-4087-B247-184DB02ACC44}" type="datetimeFigureOut">
              <a:rPr lang="en-US" smtClean="0"/>
              <a:t>9/14/2020</a:t>
            </a:fld>
            <a:endParaRPr lang="en-US"/>
          </a:p>
        </p:txBody>
      </p:sp>
      <p:sp>
        <p:nvSpPr>
          <p:cNvPr id="5" name="Footer Placeholder 4">
            <a:extLst>
              <a:ext uri="{FF2B5EF4-FFF2-40B4-BE49-F238E27FC236}">
                <a16:creationId xmlns:a16="http://schemas.microsoft.com/office/drawing/2014/main" id="{4F1BE83D-4926-45D6-B532-04A35AC7CA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A9FD9B-3F9B-48B7-B8AC-2BED861ED5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897F4-4A6F-44C9-B22C-A5B9F1DB6BB2}" type="slidenum">
              <a:rPr lang="en-US" smtClean="0"/>
              <a:t>‹#›</a:t>
            </a:fld>
            <a:endParaRPr lang="en-US"/>
          </a:p>
        </p:txBody>
      </p:sp>
    </p:spTree>
    <p:extLst>
      <p:ext uri="{BB962C8B-B14F-4D97-AF65-F5344CB8AC3E}">
        <p14:creationId xmlns:p14="http://schemas.microsoft.com/office/powerpoint/2010/main" val="3607734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00AEB10-25AB-0349-86D9-738649941D32}"/>
              </a:ext>
            </a:extLst>
          </p:cNvPr>
          <p:cNvSpPr/>
          <p:nvPr/>
        </p:nvSpPr>
        <p:spPr>
          <a:xfrm>
            <a:off x="0" y="993"/>
            <a:ext cx="12192000" cy="104364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4FE3CF44-2082-4878-9929-1D7807703632}"/>
              </a:ext>
            </a:extLst>
          </p:cNvPr>
          <p:cNvSpPr txBox="1">
            <a:spLocks/>
          </p:cNvSpPr>
          <p:nvPr/>
        </p:nvSpPr>
        <p:spPr>
          <a:xfrm>
            <a:off x="32268" y="36628"/>
            <a:ext cx="9133242" cy="1043646"/>
          </a:xfrm>
          <a:prstGeom prst="rect">
            <a:avLst/>
          </a:prstGeom>
          <a:ln>
            <a:noFill/>
          </a:ln>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defRPr/>
            </a:pPr>
            <a:endParaRPr kumimoji="0" lang="en-US" sz="2800" b="1" i="0" u="none" strike="noStrike" kern="1200" cap="none" spc="0" normalizeH="0" baseline="0" noProof="0" dirty="0">
              <a:ln>
                <a:noFill/>
              </a:ln>
              <a:effectLst/>
              <a:uLnTx/>
              <a:uFillTx/>
              <a:latin typeface="Britannic Bold" panose="020B0903060703020204" pitchFamily="34" charset="0"/>
            </a:endParaRPr>
          </a:p>
          <a:p>
            <a:pPr marL="0" marR="0" lvl="0" indent="0" fontAlgn="auto">
              <a:spcAft>
                <a:spcPts val="600"/>
              </a:spcAft>
              <a:buClrTx/>
              <a:buSzTx/>
              <a:tabLst/>
              <a:defRPr/>
            </a:pPr>
            <a:r>
              <a:rPr lang="en-US" sz="3200" b="1" dirty="0">
                <a:solidFill>
                  <a:schemeClr val="bg1"/>
                </a:solidFill>
                <a:latin typeface="Avenir Book"/>
                <a:cs typeface="Arial"/>
              </a:rPr>
              <a:t>Building</a:t>
            </a:r>
            <a:r>
              <a:rPr kumimoji="0" lang="en-US" sz="3200" b="1" i="0" u="none" strike="noStrike" kern="1200" cap="none" normalizeH="0" baseline="0" noProof="0" dirty="0">
                <a:ln>
                  <a:noFill/>
                </a:ln>
                <a:solidFill>
                  <a:schemeClr val="bg1"/>
                </a:solidFill>
                <a:effectLst/>
                <a:uLnTx/>
                <a:uFillTx/>
                <a:latin typeface="Avenir Book"/>
                <a:cs typeface="Arial"/>
              </a:rPr>
              <a:t> a </a:t>
            </a:r>
            <a:r>
              <a:rPr lang="en-US" sz="3200" b="1" dirty="0">
                <a:solidFill>
                  <a:schemeClr val="bg1"/>
                </a:solidFill>
                <a:latin typeface="Avenir Book"/>
                <a:cs typeface="Arial"/>
              </a:rPr>
              <a:t>D</a:t>
            </a:r>
            <a:r>
              <a:rPr kumimoji="0" lang="en-US" sz="3200" b="1" i="0" u="none" strike="noStrike" kern="1200" cap="none" normalizeH="0" baseline="0" noProof="0" dirty="0">
                <a:ln>
                  <a:noFill/>
                </a:ln>
                <a:solidFill>
                  <a:schemeClr val="bg1"/>
                </a:solidFill>
                <a:effectLst/>
                <a:uLnTx/>
                <a:uFillTx/>
                <a:latin typeface="Avenir Book"/>
                <a:cs typeface="Arial"/>
              </a:rPr>
              <a:t>ata Science Portfolio in Libraries</a:t>
            </a:r>
            <a:endParaRPr lang="en-US" sz="3200" b="0" i="0" u="none" strike="noStrike" kern="1200" cap="none" normalizeH="0" baseline="0" noProof="0" dirty="0">
              <a:ln>
                <a:noFill/>
              </a:ln>
              <a:solidFill>
                <a:schemeClr val="bg1"/>
              </a:solidFill>
              <a:effectLst/>
              <a:uLnTx/>
              <a:uFillTx/>
              <a:latin typeface="Avenir Book"/>
              <a:cs typeface="Arial"/>
            </a:endParaRPr>
          </a:p>
          <a:p>
            <a:pPr marL="0" marR="0" lvl="0" indent="0" fontAlgn="auto">
              <a:spcAft>
                <a:spcPts val="600"/>
              </a:spcAft>
              <a:buClrTx/>
              <a:buSzTx/>
              <a:tabLst/>
              <a:defRPr/>
            </a:pPr>
            <a:endParaRPr kumimoji="0" lang="en-US" sz="900" b="0" i="0" u="none" strike="noStrike" kern="1200" cap="none" spc="0" normalizeH="0" baseline="0" noProof="0" dirty="0">
              <a:ln>
                <a:noFill/>
              </a:ln>
              <a:solidFill>
                <a:srgbClr val="FFFFFF"/>
              </a:solidFill>
              <a:effectLst/>
              <a:uLnTx/>
              <a:uFillTx/>
              <a:latin typeface="+mj-lt"/>
              <a:ea typeface="+mj-ea"/>
              <a:cs typeface="+mj-cs"/>
            </a:endParaRPr>
          </a:p>
        </p:txBody>
      </p:sp>
      <p:sp>
        <p:nvSpPr>
          <p:cNvPr id="8" name="TextBox 7">
            <a:extLst>
              <a:ext uri="{FF2B5EF4-FFF2-40B4-BE49-F238E27FC236}">
                <a16:creationId xmlns:a16="http://schemas.microsoft.com/office/drawing/2014/main" id="{C09BCEF3-8DA1-4051-95F5-36B75BC50D08}"/>
              </a:ext>
            </a:extLst>
          </p:cNvPr>
          <p:cNvSpPr txBox="1"/>
          <p:nvPr/>
        </p:nvSpPr>
        <p:spPr>
          <a:xfrm>
            <a:off x="156569" y="1083611"/>
            <a:ext cx="3414558" cy="3072697"/>
          </a:xfrm>
          <a:prstGeom prst="rect">
            <a:avLst/>
          </a:prstGeom>
          <a:solidFill>
            <a:schemeClr val="bg1"/>
          </a:solidFill>
        </p:spPr>
        <p:txBody>
          <a:bodyPr vert="horz" lIns="91440" tIns="45720" rIns="91440" bIns="45720" rtlCol="0" anchor="t">
            <a:normAutofit fontScale="55000" lnSpcReduction="20000"/>
          </a:bodyPr>
          <a:lstStyle/>
          <a:p>
            <a:pPr marR="0" lvl="0" algn="just" fontAlgn="auto">
              <a:lnSpc>
                <a:spcPct val="90000"/>
              </a:lnSpc>
              <a:spcBef>
                <a:spcPct val="20000"/>
              </a:spcBef>
              <a:spcAft>
                <a:spcPts val="0"/>
              </a:spcAft>
              <a:buClrTx/>
              <a:buSzTx/>
              <a:tabLst/>
              <a:defRPr/>
            </a:pPr>
            <a:r>
              <a:rPr kumimoji="0" lang="en-US" sz="2400" b="1" i="0" u="none" strike="noStrike" cap="none" spc="0" normalizeH="0" baseline="0" noProof="0" dirty="0">
                <a:ln>
                  <a:noFill/>
                </a:ln>
                <a:effectLst/>
                <a:uLnTx/>
                <a:uFillTx/>
              </a:rPr>
              <a:t>Abstract</a:t>
            </a:r>
          </a:p>
          <a:p>
            <a:pPr marR="0" lvl="0" algn="just" fontAlgn="auto">
              <a:lnSpc>
                <a:spcPct val="90000"/>
              </a:lnSpc>
              <a:spcBef>
                <a:spcPct val="20000"/>
              </a:spcBef>
              <a:spcAft>
                <a:spcPts val="0"/>
              </a:spcAft>
              <a:buClrTx/>
              <a:buSzTx/>
              <a:tabLst/>
              <a:defRPr/>
            </a:pPr>
            <a:endParaRPr kumimoji="0" lang="en-US" sz="1000" b="1" i="0" u="none" strike="noStrike" cap="none" spc="0" normalizeH="0" baseline="0" noProof="0" dirty="0">
              <a:ln>
                <a:noFill/>
              </a:ln>
              <a:solidFill>
                <a:srgbClr val="FFFFFF"/>
              </a:solidFill>
              <a:effectLst/>
              <a:uLnTx/>
              <a:uFillTx/>
            </a:endParaRPr>
          </a:p>
          <a:p>
            <a:pPr marR="0" lvl="0" algn="just" fontAlgn="auto">
              <a:lnSpc>
                <a:spcPct val="120000"/>
              </a:lnSpc>
              <a:spcBef>
                <a:spcPct val="20000"/>
              </a:spcBef>
              <a:spcAft>
                <a:spcPts val="0"/>
              </a:spcAft>
              <a:buClrTx/>
              <a:buSzTx/>
              <a:tabLst/>
              <a:defRPr/>
            </a:pPr>
            <a:r>
              <a:rPr kumimoji="0" lang="en-US" sz="1700" b="0" i="0" u="none" strike="noStrike" cap="none" spc="0" normalizeH="0" baseline="0" noProof="0" dirty="0">
                <a:ln>
                  <a:noFill/>
                </a:ln>
                <a:effectLst/>
                <a:uLnTx/>
                <a:uFillTx/>
              </a:rPr>
              <a:t>The advancement of data science methods and products has transformed many sectors, such as commerce, healthcare, government, education, and even academic libraries. As part of a top-tier research library, we have recently established a portfolio of data services to meet the increasing demand of data analysis and visualization techniques from the research community, including faculty, students and staff from various colleges at the university. To support and build a community of data science researchers and users, we have launched a Digital Lab to provide space, computers, and software tools for patrons to work on their data visualization projects. Workshops, consultations, and guest lectures have been provided to support research projects benefiting from the advanced data analytics and visualization techniques and services available in the university libraries. Statistical programming, such as R, STATA, SPSS, and software tools, such as Tableau, MS Power BI, and ArcGIS have been applied to this data service. In addition, the existing data analytics and visualization service is being extended to include Big Data Analytics. This poster will report on service development, challenges, and the community building initiatives more broadly.   </a:t>
            </a:r>
          </a:p>
        </p:txBody>
      </p:sp>
      <p:pic>
        <p:nvPicPr>
          <p:cNvPr id="2" name="Picture 1">
            <a:extLst>
              <a:ext uri="{FF2B5EF4-FFF2-40B4-BE49-F238E27FC236}">
                <a16:creationId xmlns:a16="http://schemas.microsoft.com/office/drawing/2014/main" id="{16D3ADF5-297A-4800-A650-698B0F4072DC}"/>
              </a:ext>
            </a:extLst>
          </p:cNvPr>
          <p:cNvPicPr>
            <a:picLocks noChangeAspect="1"/>
          </p:cNvPicPr>
          <p:nvPr/>
        </p:nvPicPr>
        <p:blipFill>
          <a:blip r:embed="rId2"/>
          <a:stretch>
            <a:fillRect/>
          </a:stretch>
        </p:blipFill>
        <p:spPr>
          <a:xfrm>
            <a:off x="9249162" y="6142435"/>
            <a:ext cx="2579727" cy="714572"/>
          </a:xfrm>
          <a:prstGeom prst="rect">
            <a:avLst/>
          </a:prstGeom>
        </p:spPr>
      </p:pic>
      <p:sp>
        <p:nvSpPr>
          <p:cNvPr id="4" name="TextBox 3">
            <a:extLst>
              <a:ext uri="{FF2B5EF4-FFF2-40B4-BE49-F238E27FC236}">
                <a16:creationId xmlns:a16="http://schemas.microsoft.com/office/drawing/2014/main" id="{35936B46-5435-5240-A8A4-74870E6B6D7E}"/>
              </a:ext>
            </a:extLst>
          </p:cNvPr>
          <p:cNvSpPr txBox="1"/>
          <p:nvPr/>
        </p:nvSpPr>
        <p:spPr>
          <a:xfrm>
            <a:off x="8980805" y="1087689"/>
            <a:ext cx="3058510" cy="4288866"/>
          </a:xfrm>
          <a:prstGeom prst="rect">
            <a:avLst/>
          </a:prstGeom>
          <a:noFill/>
        </p:spPr>
        <p:txBody>
          <a:bodyPr wrap="square" rtlCol="0">
            <a:spAutoFit/>
          </a:bodyPr>
          <a:lstStyle/>
          <a:p>
            <a:pPr marR="0" lvl="0" fontAlgn="auto">
              <a:lnSpc>
                <a:spcPct val="90000"/>
              </a:lnSpc>
              <a:spcBef>
                <a:spcPct val="20000"/>
              </a:spcBef>
              <a:spcAft>
                <a:spcPts val="0"/>
              </a:spcAft>
              <a:buClrTx/>
              <a:buSzTx/>
              <a:tabLst/>
              <a:defRPr/>
            </a:pPr>
            <a:r>
              <a:rPr lang="en-US" sz="1300" b="1" dirty="0"/>
              <a:t>Service Development Approach</a:t>
            </a:r>
          </a:p>
          <a:p>
            <a:pPr marR="0" lvl="0" fontAlgn="auto">
              <a:lnSpc>
                <a:spcPct val="90000"/>
              </a:lnSpc>
              <a:spcBef>
                <a:spcPct val="20000"/>
              </a:spcBef>
              <a:spcAft>
                <a:spcPts val="0"/>
              </a:spcAft>
              <a:buClrTx/>
              <a:buSzTx/>
              <a:tabLst/>
              <a:defRPr/>
            </a:pPr>
            <a:endParaRPr lang="en-US" sz="300" b="1" dirty="0"/>
          </a:p>
          <a:p>
            <a:pPr marR="0" lvl="0" algn="just" fontAlgn="auto">
              <a:lnSpc>
                <a:spcPct val="90000"/>
              </a:lnSpc>
              <a:spcBef>
                <a:spcPct val="20000"/>
              </a:spcBef>
              <a:spcAft>
                <a:spcPts val="0"/>
              </a:spcAft>
              <a:buClrTx/>
              <a:buSzTx/>
              <a:tabLst/>
              <a:defRPr/>
            </a:pPr>
            <a:r>
              <a:rPr lang="en-US" sz="900" dirty="0"/>
              <a:t>In early 2019 members of the Research Informatics team undertook a University-wide landscape analysis of existing support for big data analytics and data science services and infrastructure. We applied a mixed-methods approach which began with a University-wide website review to identify potential stakeholders. Select stakeholders were then interviewed to understand extent of services, populations served, and goals for program development. From this review we developed the service portfolio below, with a focus on supporting graduate and undergraduate students. </a:t>
            </a:r>
            <a:endParaRPr lang="en-US" sz="1300" b="1" dirty="0"/>
          </a:p>
          <a:p>
            <a:pPr marR="0" lvl="0" algn="just" fontAlgn="auto">
              <a:lnSpc>
                <a:spcPct val="90000"/>
              </a:lnSpc>
              <a:spcBef>
                <a:spcPct val="20000"/>
              </a:spcBef>
              <a:spcAft>
                <a:spcPts val="0"/>
              </a:spcAft>
              <a:buClrTx/>
              <a:buSzTx/>
              <a:tabLst/>
              <a:defRPr/>
            </a:pPr>
            <a:endParaRPr lang="en-US" sz="1000" b="1" dirty="0"/>
          </a:p>
          <a:p>
            <a:pPr marR="0" lvl="0" fontAlgn="auto">
              <a:lnSpc>
                <a:spcPct val="90000"/>
              </a:lnSpc>
              <a:spcBef>
                <a:spcPct val="20000"/>
              </a:spcBef>
              <a:spcAft>
                <a:spcPts val="0"/>
              </a:spcAft>
              <a:buClrTx/>
              <a:buSzTx/>
              <a:tabLst/>
              <a:defRPr/>
            </a:pPr>
            <a:r>
              <a:rPr lang="en-US" sz="1300" b="1" dirty="0"/>
              <a:t>Service Portfolio</a:t>
            </a:r>
          </a:p>
          <a:p>
            <a:pPr marR="0" lvl="0" fontAlgn="auto">
              <a:lnSpc>
                <a:spcPct val="90000"/>
              </a:lnSpc>
              <a:spcBef>
                <a:spcPct val="20000"/>
              </a:spcBef>
              <a:spcAft>
                <a:spcPts val="0"/>
              </a:spcAft>
              <a:buClrTx/>
              <a:buSzTx/>
              <a:tabLst/>
              <a:defRPr/>
            </a:pPr>
            <a:endParaRPr lang="en-US" sz="300" b="1" dirty="0"/>
          </a:p>
          <a:p>
            <a:r>
              <a:rPr lang="en-US" sz="900" b="1" dirty="0"/>
              <a:t>Business Analytics Platform and Tools </a:t>
            </a:r>
          </a:p>
          <a:p>
            <a:r>
              <a:rPr lang="en-US" sz="900" dirty="0"/>
              <a:t>    MS SQL Server/BI</a:t>
            </a:r>
          </a:p>
          <a:p>
            <a:r>
              <a:rPr lang="en-US" sz="900" dirty="0"/>
              <a:t>    MS Access, Power BI</a:t>
            </a:r>
          </a:p>
          <a:p>
            <a:r>
              <a:rPr lang="en-US" sz="900" dirty="0"/>
              <a:t>    Tableau</a:t>
            </a:r>
          </a:p>
          <a:p>
            <a:endParaRPr lang="en-US" sz="900" b="1" dirty="0"/>
          </a:p>
          <a:p>
            <a:r>
              <a:rPr lang="en-US" sz="900" b="1" dirty="0"/>
              <a:t>Big Data Analytics Platform and Tools</a:t>
            </a:r>
          </a:p>
          <a:p>
            <a:r>
              <a:rPr lang="en-US" sz="900" dirty="0"/>
              <a:t>    Google Cloud Platform</a:t>
            </a:r>
          </a:p>
          <a:p>
            <a:r>
              <a:rPr lang="en-US" sz="900" dirty="0"/>
              <a:t>    TensorFlow</a:t>
            </a:r>
          </a:p>
          <a:p>
            <a:r>
              <a:rPr lang="en-US" sz="900" dirty="0"/>
              <a:t>    Python</a:t>
            </a:r>
          </a:p>
          <a:p>
            <a:r>
              <a:rPr lang="en-US" sz="900" dirty="0"/>
              <a:t>    Big Query</a:t>
            </a:r>
          </a:p>
          <a:p>
            <a:endParaRPr lang="en-US" sz="900" dirty="0"/>
          </a:p>
          <a:p>
            <a:pPr marR="0" lvl="0" fontAlgn="auto">
              <a:lnSpc>
                <a:spcPct val="90000"/>
              </a:lnSpc>
              <a:spcBef>
                <a:spcPct val="20000"/>
              </a:spcBef>
              <a:spcAft>
                <a:spcPts val="0"/>
              </a:spcAft>
              <a:buClrTx/>
              <a:buSzTx/>
              <a:tabLst/>
              <a:defRPr/>
            </a:pPr>
            <a:r>
              <a:rPr lang="en-US" sz="1300" b="1" dirty="0"/>
              <a:t>Service Modes of Delivery</a:t>
            </a:r>
          </a:p>
          <a:p>
            <a:pPr marR="0" lvl="0" fontAlgn="auto">
              <a:lnSpc>
                <a:spcPct val="90000"/>
              </a:lnSpc>
              <a:spcBef>
                <a:spcPct val="20000"/>
              </a:spcBef>
              <a:spcAft>
                <a:spcPts val="0"/>
              </a:spcAft>
              <a:buClrTx/>
              <a:buSzTx/>
              <a:tabLst/>
              <a:defRPr/>
            </a:pPr>
            <a:endParaRPr lang="en-US" sz="300" b="1" dirty="0"/>
          </a:p>
          <a:p>
            <a:pPr marR="0" lvl="0" fontAlgn="auto">
              <a:lnSpc>
                <a:spcPct val="90000"/>
              </a:lnSpc>
              <a:spcBef>
                <a:spcPct val="20000"/>
              </a:spcBef>
              <a:spcAft>
                <a:spcPts val="0"/>
              </a:spcAft>
              <a:buClrTx/>
              <a:buSzTx/>
              <a:tabLst/>
              <a:defRPr/>
            </a:pPr>
            <a:r>
              <a:rPr lang="en-US" sz="900" b="1" dirty="0"/>
              <a:t>Consultations</a:t>
            </a:r>
          </a:p>
          <a:p>
            <a:pPr marR="0" lvl="0" fontAlgn="auto">
              <a:lnSpc>
                <a:spcPct val="90000"/>
              </a:lnSpc>
              <a:spcBef>
                <a:spcPct val="20000"/>
              </a:spcBef>
              <a:spcAft>
                <a:spcPts val="0"/>
              </a:spcAft>
              <a:buClrTx/>
              <a:buSzTx/>
              <a:tabLst/>
              <a:defRPr/>
            </a:pPr>
            <a:r>
              <a:rPr lang="en-US" sz="900" b="1" dirty="0"/>
              <a:t>Workshops</a:t>
            </a:r>
          </a:p>
          <a:p>
            <a:pPr marR="0" lvl="0" fontAlgn="auto">
              <a:lnSpc>
                <a:spcPct val="90000"/>
              </a:lnSpc>
              <a:spcBef>
                <a:spcPct val="20000"/>
              </a:spcBef>
              <a:spcAft>
                <a:spcPts val="0"/>
              </a:spcAft>
              <a:buClrTx/>
              <a:buSzTx/>
              <a:tabLst/>
              <a:defRPr/>
            </a:pPr>
            <a:r>
              <a:rPr lang="en-US" sz="900" b="1" dirty="0"/>
              <a:t>Course integrations</a:t>
            </a:r>
          </a:p>
        </p:txBody>
      </p:sp>
      <p:sp>
        <p:nvSpPr>
          <p:cNvPr id="9" name="Rectangle 8">
            <a:extLst>
              <a:ext uri="{FF2B5EF4-FFF2-40B4-BE49-F238E27FC236}">
                <a16:creationId xmlns:a16="http://schemas.microsoft.com/office/drawing/2014/main" id="{6E6C1C20-6D52-BE44-A061-3D5EA6555050}"/>
              </a:ext>
            </a:extLst>
          </p:cNvPr>
          <p:cNvSpPr/>
          <p:nvPr/>
        </p:nvSpPr>
        <p:spPr>
          <a:xfrm>
            <a:off x="7533097" y="280055"/>
            <a:ext cx="4626635" cy="800219"/>
          </a:xfrm>
          <a:prstGeom prst="rect">
            <a:avLst/>
          </a:prstGeom>
        </p:spPr>
        <p:txBody>
          <a:bodyPr wrap="square">
            <a:spAutoFit/>
          </a:bodyPr>
          <a:lstStyle/>
          <a:p>
            <a:pPr lvl="0" algn="r">
              <a:defRPr/>
            </a:pPr>
            <a:r>
              <a:rPr lang="en-US" sz="1400" b="1" dirty="0" err="1">
                <a:solidFill>
                  <a:schemeClr val="bg1"/>
                </a:solidFill>
              </a:rPr>
              <a:t>Xuying</a:t>
            </a:r>
            <a:r>
              <a:rPr lang="en-US" sz="1400" b="1" dirty="0">
                <a:solidFill>
                  <a:schemeClr val="bg1"/>
                </a:solidFill>
              </a:rPr>
              <a:t> Xin, PhD</a:t>
            </a:r>
          </a:p>
          <a:p>
            <a:pPr lvl="0" algn="r">
              <a:defRPr/>
            </a:pPr>
            <a:r>
              <a:rPr lang="en-US" sz="1400" dirty="0">
                <a:solidFill>
                  <a:schemeClr val="bg1"/>
                </a:solidFill>
              </a:rPr>
              <a:t>Data Analyst </a:t>
            </a:r>
          </a:p>
          <a:p>
            <a:pPr lvl="0" algn="r">
              <a:defRPr/>
            </a:pPr>
            <a:r>
              <a:rPr lang="en-US" sz="1400" dirty="0">
                <a:solidFill>
                  <a:schemeClr val="bg1"/>
                </a:solidFill>
              </a:rPr>
              <a:t>(Certification: Power BI, Tableau</a:t>
            </a:r>
            <a:r>
              <a:rPr lang="en-US" dirty="0">
                <a:solidFill>
                  <a:schemeClr val="bg1"/>
                </a:solidFill>
              </a:rPr>
              <a:t>)</a:t>
            </a:r>
            <a:endParaRPr lang="en-US" b="1" dirty="0">
              <a:solidFill>
                <a:schemeClr val="bg1"/>
              </a:solidFill>
            </a:endParaRPr>
          </a:p>
        </p:txBody>
      </p:sp>
      <p:sp>
        <p:nvSpPr>
          <p:cNvPr id="16" name="TextBox 15">
            <a:extLst>
              <a:ext uri="{FF2B5EF4-FFF2-40B4-BE49-F238E27FC236}">
                <a16:creationId xmlns:a16="http://schemas.microsoft.com/office/drawing/2014/main" id="{1D136B61-2D03-CB4B-B7B2-123C34CCCCB2}"/>
              </a:ext>
            </a:extLst>
          </p:cNvPr>
          <p:cNvSpPr txBox="1"/>
          <p:nvPr/>
        </p:nvSpPr>
        <p:spPr>
          <a:xfrm>
            <a:off x="156569" y="4066651"/>
            <a:ext cx="4118084" cy="272382"/>
          </a:xfrm>
          <a:prstGeom prst="rect">
            <a:avLst/>
          </a:prstGeom>
          <a:noFill/>
        </p:spPr>
        <p:txBody>
          <a:bodyPr wrap="square" rtlCol="0">
            <a:spAutoFit/>
          </a:bodyPr>
          <a:lstStyle/>
          <a:p>
            <a:pPr marR="0" lvl="0" fontAlgn="auto">
              <a:lnSpc>
                <a:spcPct val="90000"/>
              </a:lnSpc>
              <a:spcBef>
                <a:spcPct val="20000"/>
              </a:spcBef>
              <a:spcAft>
                <a:spcPts val="0"/>
              </a:spcAft>
              <a:buClrTx/>
              <a:buSzTx/>
              <a:tabLst/>
              <a:defRPr/>
            </a:pPr>
            <a:r>
              <a:rPr lang="en-US" sz="1300" b="1" dirty="0"/>
              <a:t>Spaces: Advanced Analytics and Visualization Lab</a:t>
            </a:r>
          </a:p>
        </p:txBody>
      </p:sp>
      <p:pic>
        <p:nvPicPr>
          <p:cNvPr id="13" name="Picture 12" descr="An office with a desk and chair in a room&#10;&#10;Description automatically generated">
            <a:extLst>
              <a:ext uri="{FF2B5EF4-FFF2-40B4-BE49-F238E27FC236}">
                <a16:creationId xmlns:a16="http://schemas.microsoft.com/office/drawing/2014/main" id="{2046D72A-7113-5740-A7C3-30981262E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5295" y="4889079"/>
            <a:ext cx="2159357" cy="1619518"/>
          </a:xfrm>
          <a:prstGeom prst="rect">
            <a:avLst/>
          </a:prstGeom>
        </p:spPr>
      </p:pic>
      <p:sp>
        <p:nvSpPr>
          <p:cNvPr id="14" name="Rectangle 13">
            <a:extLst>
              <a:ext uri="{FF2B5EF4-FFF2-40B4-BE49-F238E27FC236}">
                <a16:creationId xmlns:a16="http://schemas.microsoft.com/office/drawing/2014/main" id="{D4669B34-E31A-7742-9B64-B835664881F0}"/>
              </a:ext>
            </a:extLst>
          </p:cNvPr>
          <p:cNvSpPr/>
          <p:nvPr/>
        </p:nvSpPr>
        <p:spPr>
          <a:xfrm>
            <a:off x="156569" y="4317744"/>
            <a:ext cx="3414558" cy="2169825"/>
          </a:xfrm>
          <a:prstGeom prst="rect">
            <a:avLst/>
          </a:prstGeom>
        </p:spPr>
        <p:txBody>
          <a:bodyPr wrap="square">
            <a:spAutoFit/>
          </a:bodyPr>
          <a:lstStyle/>
          <a:p>
            <a:pPr algn="just"/>
            <a:r>
              <a:rPr lang="en-US" sz="900" dirty="0">
                <a:solidFill>
                  <a:srgbClr val="000000"/>
                </a:solidFill>
              </a:rPr>
              <a:t>This computer lab space is equipped with three laptop workstations and Solstice. Walk-in use for individual computer spaces or the entire digital lab space is available to Penn State students, staff, and faculty members during open library hours. </a:t>
            </a:r>
          </a:p>
          <a:p>
            <a:pPr algn="just"/>
            <a:endParaRPr lang="en-US" sz="900" dirty="0">
              <a:solidFill>
                <a:srgbClr val="000000"/>
              </a:solidFill>
            </a:endParaRPr>
          </a:p>
          <a:p>
            <a:pPr marL="171450" indent="-171450" algn="just">
              <a:buFont typeface="Arial" panose="020B0604020202020204" pitchFamily="34" charset="0"/>
              <a:buChar char="•"/>
            </a:pPr>
            <a:r>
              <a:rPr lang="en-US" sz="900" dirty="0">
                <a:solidFill>
                  <a:srgbClr val="000000"/>
                </a:solidFill>
              </a:rPr>
              <a:t>ArcGIS Pro</a:t>
            </a:r>
          </a:p>
          <a:p>
            <a:pPr marL="171450" indent="-171450" algn="just">
              <a:buFont typeface="Arial" panose="020B0604020202020204" pitchFamily="34" charset="0"/>
              <a:buChar char="•"/>
            </a:pPr>
            <a:r>
              <a:rPr lang="en-US" sz="900" dirty="0">
                <a:solidFill>
                  <a:srgbClr val="000000"/>
                </a:solidFill>
              </a:rPr>
              <a:t>ArcGIS ArcMap</a:t>
            </a:r>
          </a:p>
          <a:p>
            <a:pPr marL="171450" indent="-171450" algn="just">
              <a:buFont typeface="Arial" panose="020B0604020202020204" pitchFamily="34" charset="0"/>
              <a:buChar char="•"/>
            </a:pPr>
            <a:r>
              <a:rPr lang="en-US" sz="900" dirty="0">
                <a:solidFill>
                  <a:srgbClr val="000000"/>
                </a:solidFill>
              </a:rPr>
              <a:t>Python 3.7.x</a:t>
            </a:r>
          </a:p>
          <a:p>
            <a:pPr marL="171450" indent="-171450" algn="just">
              <a:buFont typeface="Arial" panose="020B0604020202020204" pitchFamily="34" charset="0"/>
              <a:buChar char="•"/>
            </a:pPr>
            <a:r>
              <a:rPr lang="en-US" sz="900" dirty="0">
                <a:solidFill>
                  <a:srgbClr val="000000"/>
                </a:solidFill>
              </a:rPr>
              <a:t>SPSS</a:t>
            </a:r>
          </a:p>
          <a:p>
            <a:pPr marL="171450" indent="-171450" algn="just">
              <a:buFont typeface="Arial" panose="020B0604020202020204" pitchFamily="34" charset="0"/>
              <a:buChar char="•"/>
            </a:pPr>
            <a:r>
              <a:rPr lang="en-US" sz="900" dirty="0">
                <a:solidFill>
                  <a:srgbClr val="000000"/>
                </a:solidFill>
              </a:rPr>
              <a:t>SAS/JMP</a:t>
            </a:r>
          </a:p>
          <a:p>
            <a:pPr marL="171450" indent="-171450" algn="just">
              <a:buFont typeface="Arial" panose="020B0604020202020204" pitchFamily="34" charset="0"/>
              <a:buChar char="•"/>
            </a:pPr>
            <a:r>
              <a:rPr lang="en-US" sz="900" dirty="0">
                <a:solidFill>
                  <a:srgbClr val="000000"/>
                </a:solidFill>
              </a:rPr>
              <a:t>STATA</a:t>
            </a:r>
          </a:p>
          <a:p>
            <a:pPr marL="171450" indent="-171450" algn="just">
              <a:buFont typeface="Arial" panose="020B0604020202020204" pitchFamily="34" charset="0"/>
              <a:buChar char="•"/>
            </a:pPr>
            <a:r>
              <a:rPr lang="en-US" sz="900" dirty="0">
                <a:solidFill>
                  <a:srgbClr val="000000"/>
                </a:solidFill>
              </a:rPr>
              <a:t>RStudio</a:t>
            </a:r>
          </a:p>
          <a:p>
            <a:pPr marL="171450" indent="-171450" algn="just">
              <a:buFont typeface="Arial" panose="020B0604020202020204" pitchFamily="34" charset="0"/>
              <a:buChar char="•"/>
            </a:pPr>
            <a:r>
              <a:rPr lang="en-US" sz="900" dirty="0">
                <a:solidFill>
                  <a:srgbClr val="000000"/>
                </a:solidFill>
              </a:rPr>
              <a:t>Power BI Desktop</a:t>
            </a:r>
          </a:p>
          <a:p>
            <a:pPr marL="171450" indent="-171450" algn="just">
              <a:buFont typeface="Arial" panose="020B0604020202020204" pitchFamily="34" charset="0"/>
              <a:buChar char="•"/>
            </a:pPr>
            <a:r>
              <a:rPr lang="en-US" sz="900" dirty="0">
                <a:solidFill>
                  <a:srgbClr val="000000"/>
                </a:solidFill>
              </a:rPr>
              <a:t>MS Access</a:t>
            </a:r>
          </a:p>
          <a:p>
            <a:pPr marL="171450" indent="-171450" algn="just">
              <a:buFont typeface="Arial" panose="020B0604020202020204" pitchFamily="34" charset="0"/>
              <a:buChar char="•"/>
            </a:pPr>
            <a:r>
              <a:rPr lang="en-US" sz="900" dirty="0">
                <a:solidFill>
                  <a:srgbClr val="000000"/>
                </a:solidFill>
              </a:rPr>
              <a:t>MATLAB</a:t>
            </a:r>
            <a:endParaRPr lang="en-US" sz="900" b="0" i="0" dirty="0">
              <a:solidFill>
                <a:srgbClr val="000000"/>
              </a:solidFill>
              <a:effectLst/>
            </a:endParaRPr>
          </a:p>
        </p:txBody>
      </p:sp>
      <p:graphicFrame>
        <p:nvGraphicFramePr>
          <p:cNvPr id="24" name="Chart 23">
            <a:extLst>
              <a:ext uri="{FF2B5EF4-FFF2-40B4-BE49-F238E27FC236}">
                <a16:creationId xmlns:a16="http://schemas.microsoft.com/office/drawing/2014/main" id="{B2F4F26C-BBEF-AE49-A422-9B0984924585}"/>
              </a:ext>
            </a:extLst>
          </p:cNvPr>
          <p:cNvGraphicFramePr>
            <a:graphicFrameLocks/>
          </p:cNvGraphicFramePr>
          <p:nvPr>
            <p:extLst>
              <p:ext uri="{D42A27DB-BD31-4B8C-83A1-F6EECF244321}">
                <p14:modId xmlns:p14="http://schemas.microsoft.com/office/powerpoint/2010/main" val="2817162186"/>
              </p:ext>
            </p:extLst>
          </p:nvPr>
        </p:nvGraphicFramePr>
        <p:xfrm>
          <a:off x="3956861" y="1039627"/>
          <a:ext cx="5023944" cy="29922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a:extLst>
              <a:ext uri="{FF2B5EF4-FFF2-40B4-BE49-F238E27FC236}">
                <a16:creationId xmlns:a16="http://schemas.microsoft.com/office/drawing/2014/main" id="{7CCF3734-B7BF-8A4C-ACFA-96D84F0AF246}"/>
              </a:ext>
            </a:extLst>
          </p:cNvPr>
          <p:cNvGraphicFramePr>
            <a:graphicFrameLocks/>
          </p:cNvGraphicFramePr>
          <p:nvPr>
            <p:extLst>
              <p:ext uri="{D42A27DB-BD31-4B8C-83A1-F6EECF244321}">
                <p14:modId xmlns:p14="http://schemas.microsoft.com/office/powerpoint/2010/main" val="2968517108"/>
              </p:ext>
            </p:extLst>
          </p:nvPr>
        </p:nvGraphicFramePr>
        <p:xfrm>
          <a:off x="4380482" y="4164658"/>
          <a:ext cx="4381339" cy="2148347"/>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27">
            <a:extLst>
              <a:ext uri="{FF2B5EF4-FFF2-40B4-BE49-F238E27FC236}">
                <a16:creationId xmlns:a16="http://schemas.microsoft.com/office/drawing/2014/main" id="{51A1B071-FADC-D742-B78E-6E23E1B86A23}"/>
              </a:ext>
            </a:extLst>
          </p:cNvPr>
          <p:cNvSpPr txBox="1"/>
          <p:nvPr/>
        </p:nvSpPr>
        <p:spPr>
          <a:xfrm>
            <a:off x="8990642" y="5402519"/>
            <a:ext cx="3096768" cy="724814"/>
          </a:xfrm>
          <a:prstGeom prst="rect">
            <a:avLst/>
          </a:prstGeom>
          <a:noFill/>
        </p:spPr>
        <p:txBody>
          <a:bodyPr wrap="square" rtlCol="0">
            <a:spAutoFit/>
          </a:bodyPr>
          <a:lstStyle/>
          <a:p>
            <a:pPr marR="0" lvl="0" fontAlgn="auto">
              <a:lnSpc>
                <a:spcPct val="90000"/>
              </a:lnSpc>
              <a:spcBef>
                <a:spcPct val="20000"/>
              </a:spcBef>
              <a:spcAft>
                <a:spcPts val="0"/>
              </a:spcAft>
              <a:buClrTx/>
              <a:buSzTx/>
              <a:tabLst/>
              <a:defRPr/>
            </a:pPr>
            <a:r>
              <a:rPr lang="en-US" sz="1300" b="1" dirty="0"/>
              <a:t>Next Steps </a:t>
            </a:r>
          </a:p>
          <a:p>
            <a:pPr marR="0" lvl="0" fontAlgn="auto">
              <a:lnSpc>
                <a:spcPct val="90000"/>
              </a:lnSpc>
              <a:spcBef>
                <a:spcPct val="20000"/>
              </a:spcBef>
              <a:spcAft>
                <a:spcPts val="0"/>
              </a:spcAft>
              <a:buClrTx/>
              <a:buSzTx/>
              <a:tabLst/>
              <a:defRPr/>
            </a:pPr>
            <a:endParaRPr lang="en-US" sz="300" b="1" dirty="0"/>
          </a:p>
          <a:p>
            <a:pPr marR="0" lvl="0" algn="just" fontAlgn="auto">
              <a:lnSpc>
                <a:spcPct val="90000"/>
              </a:lnSpc>
              <a:spcBef>
                <a:spcPct val="20000"/>
              </a:spcBef>
              <a:spcAft>
                <a:spcPts val="0"/>
              </a:spcAft>
              <a:buClrTx/>
              <a:buSzTx/>
              <a:tabLst/>
              <a:defRPr/>
            </a:pPr>
            <a:r>
              <a:rPr lang="en-US" sz="900" dirty="0"/>
              <a:t>Continue to collect data on services, identify gaps, and partner with colleagues, such as the Institute for Computational and Data Science. </a:t>
            </a:r>
          </a:p>
        </p:txBody>
      </p:sp>
    </p:spTree>
    <p:extLst>
      <p:ext uri="{BB962C8B-B14F-4D97-AF65-F5344CB8AC3E}">
        <p14:creationId xmlns:p14="http://schemas.microsoft.com/office/powerpoint/2010/main" val="246706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Rectangle 5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5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Isosceles Triangle 6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WSDS_Presentation-Animation-090920PM">
            <a:hlinkClick r:id="" action="ppaction://media"/>
            <a:extLst>
              <a:ext uri="{FF2B5EF4-FFF2-40B4-BE49-F238E27FC236}">
                <a16:creationId xmlns:a16="http://schemas.microsoft.com/office/drawing/2014/main" id="{CAE20FB3-3693-4B86-A797-20D0C59D99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8529" y="179173"/>
            <a:ext cx="11554942" cy="6499653"/>
          </a:xfrm>
          <a:prstGeom prst="rect">
            <a:avLst/>
          </a:prstGeom>
          <a:ln>
            <a:noFill/>
          </a:ln>
        </p:spPr>
      </p:pic>
      <p:sp>
        <p:nvSpPr>
          <p:cNvPr id="67" name="Isosceles Triangle 6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351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496</Words>
  <Application>Microsoft Office PowerPoint</Application>
  <PresentationFormat>Widescreen</PresentationFormat>
  <Paragraphs>48</Paragraphs>
  <Slides>2</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Avenir Book</vt:lpstr>
      <vt:lpstr>Arial</vt:lpstr>
      <vt:lpstr>Britannic Bold</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Xin, Xuying</dc:creator>
  <cp:lastModifiedBy>Xin, Xuying</cp:lastModifiedBy>
  <cp:revision>1</cp:revision>
  <dcterms:created xsi:type="dcterms:W3CDTF">2020-09-14T15:24:03Z</dcterms:created>
  <dcterms:modified xsi:type="dcterms:W3CDTF">2020-09-14T17:41:50Z</dcterms:modified>
</cp:coreProperties>
</file>