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lly Bossart" initials="HB" lastIdx="5" clrIdx="0">
    <p:extLst>
      <p:ext uri="{19B8F6BF-5375-455C-9EA6-DF929625EA0E}">
        <p15:presenceInfo xmlns:p15="http://schemas.microsoft.com/office/powerpoint/2012/main" userId="50925217fffd8c1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A0"/>
    <a:srgbClr val="005DAA"/>
    <a:srgbClr val="F26528"/>
    <a:srgbClr val="3F4444"/>
    <a:srgbClr val="D64309"/>
    <a:srgbClr val="CAC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465" autoAdjust="0"/>
    <p:restoredTop sz="94674"/>
  </p:normalViewPr>
  <p:slideViewPr>
    <p:cSldViewPr snapToGrid="0" snapToObjects="1">
      <p:cViewPr>
        <p:scale>
          <a:sx n="32" d="100"/>
          <a:sy n="32" d="100"/>
        </p:scale>
        <p:origin x="101" y="-8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FFF55-A153-4504-88B2-455A18370D20}" type="datetimeFigureOut">
              <a:rPr lang="en-US" smtClean="0"/>
              <a:t>9/13/2020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5EDA1-C5FF-486D-928F-79E36329AC83}" type="slidenum">
              <a:rPr lang="en-US" smtClean="0"/>
              <a:t>‹#›</a:t>
            </a:fld>
            <a:endParaRPr lang="en-US"/>
          </a:p>
        </p:txBody>
      </p:sp>
    </p:spTree>
    <p:extLst>
      <p:ext uri="{BB962C8B-B14F-4D97-AF65-F5344CB8AC3E}">
        <p14:creationId xmlns:p14="http://schemas.microsoft.com/office/powerpoint/2010/main" val="4091851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dirty="0"/>
              <a:t>Drag picture to placeholder or click icon to add</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88591D-9DAC-1644-8004-080834D9042D}" type="datetimeFigureOut">
              <a:rPr lang="en-US" smtClean="0"/>
              <a:t>9/13/2020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868ED4-3FD4-8841-94C5-9AB84F068F2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888591D-9DAC-1644-8004-080834D9042D}" type="datetimeFigureOut">
              <a:rPr lang="en-US" smtClean="0"/>
              <a:t>9/13/2020</a:t>
            </a:fld>
            <a:endParaRPr lang="en-US" dirty="0"/>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D7868ED4-3FD4-8841-94C5-9AB84F068F2C}" type="slidenum">
              <a:rPr lang="en-US" smtClean="0"/>
              <a:t>‹#›</a:t>
            </a:fld>
            <a:endParaRPr lang="en-US" dirty="0"/>
          </a:p>
        </p:txBody>
      </p:sp>
    </p:spTree>
    <p:extLst>
      <p:ext uri="{BB962C8B-B14F-4D97-AF65-F5344CB8AC3E}">
        <p14:creationId xmlns:p14="http://schemas.microsoft.com/office/powerpoint/2010/main" val="835611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hyperlink" Target="https://rb.gy/x8tmet" TargetMode="Externa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decorative"/>
          <p:cNvSpPr/>
          <p:nvPr/>
        </p:nvSpPr>
        <p:spPr>
          <a:xfrm>
            <a:off x="0" y="675640"/>
            <a:ext cx="31484948" cy="329184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descr="background"/>
          <p:cNvSpPr/>
          <p:nvPr/>
        </p:nvSpPr>
        <p:spPr>
          <a:xfrm>
            <a:off x="0" y="3418840"/>
            <a:ext cx="26883360" cy="1828800"/>
          </a:xfrm>
          <a:prstGeom prst="rect">
            <a:avLst/>
          </a:prstGeom>
          <a:solidFill>
            <a:srgbClr val="D643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768423" y="6635474"/>
            <a:ext cx="9371840" cy="6134564"/>
          </a:xfrm>
          <a:prstGeom prst="rect">
            <a:avLst/>
          </a:prstGeom>
          <a:noFill/>
        </p:spPr>
        <p:txBody>
          <a:bodyPr wrap="square" rtlCol="0">
            <a:spAutoFit/>
          </a:bodyPr>
          <a:lstStyle/>
          <a:p>
            <a:r>
              <a:rPr lang="en-US" sz="3000" dirty="0">
                <a:solidFill>
                  <a:srgbClr val="0033A0"/>
                </a:solidFill>
                <a:latin typeface="Arial" charset="0"/>
                <a:ea typeface="Arial" charset="0"/>
                <a:cs typeface="Arial" charset="0"/>
              </a:rPr>
              <a:t>US stock volatilities often display long range dependence for large time lags. Classical multiple comparison methods are developed under independence conditions, making them erroneous for long memory data.</a:t>
            </a:r>
          </a:p>
          <a:p>
            <a:endParaRPr lang="en-US" sz="3000" dirty="0">
              <a:solidFill>
                <a:srgbClr val="0033A0"/>
              </a:solidFill>
              <a:latin typeface="Arial" charset="0"/>
              <a:ea typeface="Arial" charset="0"/>
              <a:cs typeface="Arial" charset="0"/>
            </a:endParaRPr>
          </a:p>
          <a:p>
            <a:r>
              <a:rPr lang="en-US" sz="3000" dirty="0">
                <a:solidFill>
                  <a:srgbClr val="0033A0"/>
                </a:solidFill>
                <a:latin typeface="Arial" charset="0"/>
                <a:ea typeface="Arial" charset="0"/>
                <a:cs typeface="Arial" charset="0"/>
              </a:rPr>
              <a:t>We aim to develop a way to use multiple comparison methods while calibrating for non-zero autocorrelation assumptions of traditional methods.</a:t>
            </a:r>
            <a:endParaRPr lang="en-US" sz="3000" b="1" dirty="0">
              <a:solidFill>
                <a:srgbClr val="0033A0"/>
              </a:solidFill>
              <a:latin typeface="Arial" charset="0"/>
              <a:ea typeface="Arial" charset="0"/>
              <a:cs typeface="Arial" charset="0"/>
            </a:endParaRPr>
          </a:p>
          <a:p>
            <a:pPr>
              <a:lnSpc>
                <a:spcPct val="200000"/>
              </a:lnSpc>
            </a:pPr>
            <a:endParaRPr lang="en-US" dirty="0">
              <a:solidFill>
                <a:srgbClr val="0033A0"/>
              </a:solidFill>
              <a:latin typeface="Arial" charset="0"/>
              <a:ea typeface="Arial" charset="0"/>
              <a:cs typeface="Arial" charset="0"/>
            </a:endParaRPr>
          </a:p>
        </p:txBody>
      </p:sp>
      <p:sp>
        <p:nvSpPr>
          <p:cNvPr id="10" name="TextBox 9"/>
          <p:cNvSpPr txBox="1"/>
          <p:nvPr/>
        </p:nvSpPr>
        <p:spPr>
          <a:xfrm>
            <a:off x="2358132" y="5587914"/>
            <a:ext cx="4903907" cy="830997"/>
          </a:xfrm>
          <a:prstGeom prst="rect">
            <a:avLst/>
          </a:prstGeom>
          <a:noFill/>
        </p:spPr>
        <p:txBody>
          <a:bodyPr wrap="none" rtlCol="0">
            <a:spAutoFit/>
          </a:bodyPr>
          <a:lstStyle/>
          <a:p>
            <a:r>
              <a:rPr lang="en-US" sz="4800" b="1" dirty="0">
                <a:solidFill>
                  <a:srgbClr val="D64309"/>
                </a:solidFill>
                <a:latin typeface="Arial" charset="0"/>
                <a:ea typeface="Arial" charset="0"/>
                <a:cs typeface="Arial" charset="0"/>
              </a:rPr>
              <a:t>INTRODUCTION</a:t>
            </a:r>
          </a:p>
        </p:txBody>
      </p:sp>
      <p:sp>
        <p:nvSpPr>
          <p:cNvPr id="12" name="TextBox 11"/>
          <p:cNvSpPr txBox="1"/>
          <p:nvPr/>
        </p:nvSpPr>
        <p:spPr>
          <a:xfrm>
            <a:off x="3839600" y="11297749"/>
            <a:ext cx="2374368" cy="830997"/>
          </a:xfrm>
          <a:prstGeom prst="rect">
            <a:avLst/>
          </a:prstGeom>
          <a:noFill/>
        </p:spPr>
        <p:txBody>
          <a:bodyPr wrap="none" rtlCol="0">
            <a:spAutoFit/>
          </a:bodyPr>
          <a:lstStyle/>
          <a:p>
            <a:r>
              <a:rPr lang="en-US" sz="4800" b="1" dirty="0">
                <a:solidFill>
                  <a:srgbClr val="D64309"/>
                </a:solidFill>
                <a:latin typeface="Arial" charset="0"/>
                <a:ea typeface="Arial" charset="0"/>
                <a:cs typeface="Arial" charset="0"/>
              </a:rPr>
              <a:t>GOALS</a:t>
            </a:r>
          </a:p>
        </p:txBody>
      </p:sp>
      <p:sp>
        <p:nvSpPr>
          <p:cNvPr id="13" name="TextBox 12"/>
          <p:cNvSpPr txBox="1"/>
          <p:nvPr/>
        </p:nvSpPr>
        <p:spPr>
          <a:xfrm>
            <a:off x="521232" y="12130576"/>
            <a:ext cx="9546336" cy="6717993"/>
          </a:xfrm>
          <a:prstGeom prst="rect">
            <a:avLst/>
          </a:prstGeom>
          <a:noFill/>
        </p:spPr>
        <p:txBody>
          <a:bodyPr wrap="square" rtlCol="0">
            <a:spAutoFit/>
          </a:bodyPr>
          <a:lstStyle/>
          <a:p>
            <a:pPr marL="457200" lvl="0" indent="-457200">
              <a:buFont typeface="+mj-lt"/>
              <a:buAutoNum type="arabicPeriod"/>
            </a:pPr>
            <a:r>
              <a:rPr lang="en-US" sz="3000" b="1" dirty="0">
                <a:solidFill>
                  <a:srgbClr val="0033A0"/>
                </a:solidFill>
                <a:latin typeface="Arial" charset="0"/>
                <a:ea typeface="Arial" charset="0"/>
                <a:cs typeface="Arial" charset="0"/>
              </a:rPr>
              <a:t>Calibrate three common multiple comparison methods (Fisher’s Least Significant Differences (LSD), Tukey’s Honestly Significant Differences (HSD), and Student Newman Keuls)  using equivalent sample size techniques </a:t>
            </a:r>
          </a:p>
          <a:p>
            <a:pPr marL="457200" lvl="0" indent="-457200">
              <a:buFont typeface="+mj-lt"/>
              <a:buAutoNum type="arabicPeriod"/>
            </a:pPr>
            <a:endParaRPr lang="en-US" sz="3000" b="1" dirty="0">
              <a:solidFill>
                <a:srgbClr val="0033A0"/>
              </a:solidFill>
              <a:latin typeface="Arial" charset="0"/>
              <a:ea typeface="Arial" charset="0"/>
              <a:cs typeface="Arial" charset="0"/>
            </a:endParaRPr>
          </a:p>
          <a:p>
            <a:pPr marL="457200" lvl="0" indent="-457200">
              <a:buFont typeface="+mj-lt"/>
              <a:buAutoNum type="arabicPeriod"/>
            </a:pPr>
            <a:r>
              <a:rPr lang="en-US" sz="3000" b="1" dirty="0">
                <a:solidFill>
                  <a:srgbClr val="0033A0"/>
                </a:solidFill>
                <a:latin typeface="Arial" charset="0"/>
                <a:ea typeface="Arial" charset="0"/>
                <a:cs typeface="Arial" charset="0"/>
              </a:rPr>
              <a:t>Demonstrate the validity of the modified multiple comparison methods on simulated time series data</a:t>
            </a:r>
          </a:p>
          <a:p>
            <a:pPr marL="457200" lvl="0" indent="-457200">
              <a:buFont typeface="+mj-lt"/>
              <a:buAutoNum type="arabicPeriod"/>
            </a:pPr>
            <a:endParaRPr lang="en-US" sz="3000" b="1" dirty="0">
              <a:solidFill>
                <a:srgbClr val="0033A0"/>
              </a:solidFill>
              <a:latin typeface="Arial" charset="0"/>
              <a:ea typeface="Arial" charset="0"/>
              <a:cs typeface="Arial" charset="0"/>
            </a:endParaRPr>
          </a:p>
          <a:p>
            <a:pPr marL="457200" lvl="0" indent="-457200">
              <a:buFont typeface="+mj-lt"/>
              <a:buAutoNum type="arabicPeriod"/>
            </a:pPr>
            <a:r>
              <a:rPr lang="en-US" sz="3000" b="1" dirty="0">
                <a:solidFill>
                  <a:srgbClr val="0033A0"/>
                </a:solidFill>
                <a:latin typeface="Arial" charset="0"/>
                <a:ea typeface="Arial" charset="0"/>
                <a:cs typeface="Arial" charset="0"/>
              </a:rPr>
              <a:t>Apply the modified multiple comparison methods to 30 US stock volatilities to identify high- and low-volatility companies </a:t>
            </a:r>
          </a:p>
          <a:p>
            <a:pPr lvl="0">
              <a:lnSpc>
                <a:spcPct val="200000"/>
              </a:lnSpc>
            </a:pPr>
            <a:endParaRPr lang="en-US" sz="2400" b="1" dirty="0">
              <a:solidFill>
                <a:srgbClr val="0033A0"/>
              </a:solidFill>
              <a:latin typeface="Arial" charset="0"/>
              <a:ea typeface="Arial" charset="0"/>
              <a:cs typeface="Arial" charset="0"/>
            </a:endParaRPr>
          </a:p>
        </p:txBody>
      </p:sp>
      <p:sp>
        <p:nvSpPr>
          <p:cNvPr id="14" name="TextBox 13"/>
          <p:cNvSpPr txBox="1"/>
          <p:nvPr/>
        </p:nvSpPr>
        <p:spPr>
          <a:xfrm>
            <a:off x="1552981" y="911676"/>
            <a:ext cx="30828343" cy="2308324"/>
          </a:xfrm>
          <a:prstGeom prst="rect">
            <a:avLst/>
          </a:prstGeom>
          <a:noFill/>
        </p:spPr>
        <p:txBody>
          <a:bodyPr wrap="square" rtlCol="0">
            <a:spAutoFit/>
          </a:bodyPr>
          <a:lstStyle/>
          <a:p>
            <a:r>
              <a:rPr lang="en-US" sz="7200" b="1" dirty="0">
                <a:solidFill>
                  <a:schemeClr val="bg1"/>
                </a:solidFill>
                <a:latin typeface="Arial Black" charset="0"/>
                <a:ea typeface="Arial Black" charset="0"/>
                <a:cs typeface="Arial Black" charset="0"/>
              </a:rPr>
              <a:t>Effective Sample Size--Calibrated Multiple Comparison Methods for Long Memory US Stock Volatilities</a:t>
            </a:r>
          </a:p>
        </p:txBody>
      </p:sp>
      <p:sp>
        <p:nvSpPr>
          <p:cNvPr id="19" name="TextBox 18" descr="decorative"/>
          <p:cNvSpPr txBox="1"/>
          <p:nvPr/>
        </p:nvSpPr>
        <p:spPr>
          <a:xfrm>
            <a:off x="2999739" y="3640920"/>
            <a:ext cx="25892606" cy="2123658"/>
          </a:xfrm>
          <a:prstGeom prst="rect">
            <a:avLst/>
          </a:prstGeom>
          <a:noFill/>
        </p:spPr>
        <p:txBody>
          <a:bodyPr wrap="square" rtlCol="0">
            <a:spAutoFit/>
          </a:bodyPr>
          <a:lstStyle/>
          <a:p>
            <a:r>
              <a:rPr lang="en-US" sz="4400" dirty="0">
                <a:solidFill>
                  <a:schemeClr val="bg1"/>
                </a:solidFill>
                <a:latin typeface="Arial" charset="0"/>
                <a:ea typeface="Arial" charset="0"/>
                <a:cs typeface="Arial" charset="0"/>
              </a:rPr>
              <a:t>Holly Bossart</a:t>
            </a:r>
            <a:r>
              <a:rPr lang="en-US" sz="4400" baseline="30000" dirty="0">
                <a:solidFill>
                  <a:schemeClr val="bg1"/>
                </a:solidFill>
                <a:latin typeface="Arial" charset="0"/>
                <a:ea typeface="Arial" charset="0"/>
                <a:cs typeface="Arial" charset="0"/>
              </a:rPr>
              <a:t>1</a:t>
            </a:r>
            <a:r>
              <a:rPr lang="en-US" sz="4400" dirty="0">
                <a:solidFill>
                  <a:schemeClr val="bg1"/>
                </a:solidFill>
                <a:latin typeface="Arial" charset="0"/>
                <a:ea typeface="Arial" charset="0"/>
                <a:cs typeface="Arial" charset="0"/>
              </a:rPr>
              <a:t> and Dr. Jaechoul Lee</a:t>
            </a:r>
            <a:r>
              <a:rPr lang="en-US" sz="4400" baseline="30000" dirty="0">
                <a:solidFill>
                  <a:schemeClr val="bg1"/>
                </a:solidFill>
                <a:latin typeface="Arial" charset="0"/>
                <a:ea typeface="Arial" charset="0"/>
                <a:cs typeface="Arial" charset="0"/>
              </a:rPr>
              <a:t>2</a:t>
            </a:r>
          </a:p>
          <a:p>
            <a:r>
              <a:rPr lang="en-US" sz="4400" i="1" dirty="0">
                <a:solidFill>
                  <a:schemeClr val="bg1"/>
                </a:solidFill>
                <a:latin typeface="Arial" charset="0"/>
                <a:ea typeface="Arial" charset="0"/>
                <a:cs typeface="Arial" charset="0"/>
              </a:rPr>
              <a:t>Boise State University Department of Mathematics</a:t>
            </a:r>
          </a:p>
          <a:p>
            <a:endParaRPr lang="en-US" sz="4400" dirty="0">
              <a:solidFill>
                <a:schemeClr val="bg1"/>
              </a:solidFill>
              <a:latin typeface="Arial" charset="0"/>
              <a:ea typeface="Arial" charset="0"/>
              <a:cs typeface="Arial" charset="0"/>
            </a:endParaRPr>
          </a:p>
        </p:txBody>
      </p:sp>
      <p:sp>
        <p:nvSpPr>
          <p:cNvPr id="21" name="TextBox 20"/>
          <p:cNvSpPr txBox="1"/>
          <p:nvPr/>
        </p:nvSpPr>
        <p:spPr>
          <a:xfrm>
            <a:off x="21474564" y="19306336"/>
            <a:ext cx="10649819" cy="830997"/>
          </a:xfrm>
          <a:prstGeom prst="rect">
            <a:avLst/>
          </a:prstGeom>
          <a:noFill/>
        </p:spPr>
        <p:txBody>
          <a:bodyPr wrap="square" rtlCol="0">
            <a:spAutoFit/>
          </a:bodyPr>
          <a:lstStyle/>
          <a:p>
            <a:pPr algn="ctr"/>
            <a:r>
              <a:rPr lang="en-US" sz="4800" b="1" dirty="0">
                <a:solidFill>
                  <a:srgbClr val="D64309"/>
                </a:solidFill>
                <a:latin typeface="Arial" charset="0"/>
                <a:ea typeface="Arial" charset="0"/>
                <a:cs typeface="Arial" charset="0"/>
              </a:rPr>
              <a:t>STOCK VOLATILITY APPLICATION</a:t>
            </a:r>
          </a:p>
        </p:txBody>
      </p:sp>
      <p:sp>
        <p:nvSpPr>
          <p:cNvPr id="22" name="Rectangle 21" descr="decorative"/>
          <p:cNvSpPr/>
          <p:nvPr/>
        </p:nvSpPr>
        <p:spPr>
          <a:xfrm rot="5400000">
            <a:off x="-1702334" y="18030152"/>
            <a:ext cx="24585816" cy="114194"/>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descr="decorative"/>
          <p:cNvSpPr/>
          <p:nvPr/>
        </p:nvSpPr>
        <p:spPr>
          <a:xfrm rot="5400000">
            <a:off x="8889014" y="18013158"/>
            <a:ext cx="24585815" cy="114192"/>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descr="decorative"/>
          <p:cNvSpPr/>
          <p:nvPr/>
        </p:nvSpPr>
        <p:spPr>
          <a:xfrm rot="5400000" flipV="1">
            <a:off x="20231482" y="18095393"/>
            <a:ext cx="24769644" cy="108014"/>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11412182" y="5702766"/>
            <a:ext cx="8986691" cy="830997"/>
          </a:xfrm>
          <a:prstGeom prst="rect">
            <a:avLst/>
          </a:prstGeom>
          <a:noFill/>
        </p:spPr>
        <p:txBody>
          <a:bodyPr wrap="none" rtlCol="0">
            <a:spAutoFit/>
          </a:bodyPr>
          <a:lstStyle/>
          <a:p>
            <a:r>
              <a:rPr lang="en-US" sz="4800" b="1" dirty="0">
                <a:solidFill>
                  <a:srgbClr val="D64309"/>
                </a:solidFill>
                <a:latin typeface="Arial" charset="0"/>
                <a:ea typeface="Arial" charset="0"/>
                <a:cs typeface="Arial" charset="0"/>
              </a:rPr>
              <a:t>ESS MULTIPLE COMPARISON</a:t>
            </a:r>
          </a:p>
        </p:txBody>
      </p:sp>
      <p:sp>
        <p:nvSpPr>
          <p:cNvPr id="26" name="TextBox 25"/>
          <p:cNvSpPr txBox="1"/>
          <p:nvPr/>
        </p:nvSpPr>
        <p:spPr>
          <a:xfrm>
            <a:off x="35891323" y="20399372"/>
            <a:ext cx="4322017" cy="830997"/>
          </a:xfrm>
          <a:prstGeom prst="rect">
            <a:avLst/>
          </a:prstGeom>
          <a:noFill/>
        </p:spPr>
        <p:txBody>
          <a:bodyPr wrap="none" rtlCol="0">
            <a:spAutoFit/>
          </a:bodyPr>
          <a:lstStyle/>
          <a:p>
            <a:r>
              <a:rPr lang="en-US" sz="4800" b="1" dirty="0">
                <a:solidFill>
                  <a:srgbClr val="D64309"/>
                </a:solidFill>
                <a:latin typeface="Arial" charset="0"/>
                <a:ea typeface="Arial" charset="0"/>
                <a:cs typeface="Arial" charset="0"/>
              </a:rPr>
              <a:t>CONCLUSION</a:t>
            </a:r>
          </a:p>
        </p:txBody>
      </p:sp>
      <p:sp>
        <p:nvSpPr>
          <p:cNvPr id="27" name="TextBox 26"/>
          <p:cNvSpPr txBox="1"/>
          <p:nvPr/>
        </p:nvSpPr>
        <p:spPr>
          <a:xfrm>
            <a:off x="24661103" y="5553581"/>
            <a:ext cx="3970126" cy="830997"/>
          </a:xfrm>
          <a:prstGeom prst="rect">
            <a:avLst/>
          </a:prstGeom>
          <a:noFill/>
        </p:spPr>
        <p:txBody>
          <a:bodyPr wrap="none" rtlCol="0">
            <a:spAutoFit/>
          </a:bodyPr>
          <a:lstStyle/>
          <a:p>
            <a:r>
              <a:rPr lang="en-US" sz="4800" b="1" dirty="0">
                <a:solidFill>
                  <a:srgbClr val="D64309"/>
                </a:solidFill>
                <a:latin typeface="Arial" charset="0"/>
                <a:ea typeface="Arial" charset="0"/>
                <a:cs typeface="Arial" charset="0"/>
              </a:rPr>
              <a:t>SIMULATION</a:t>
            </a:r>
          </a:p>
        </p:txBody>
      </p:sp>
      <p:sp>
        <p:nvSpPr>
          <p:cNvPr id="29" name="Rectangle 28" descr="decorative"/>
          <p:cNvSpPr/>
          <p:nvPr/>
        </p:nvSpPr>
        <p:spPr>
          <a:xfrm rot="10800000">
            <a:off x="640122" y="11119333"/>
            <a:ext cx="9418320" cy="91440"/>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descr="decorative"/>
          <p:cNvSpPr/>
          <p:nvPr/>
        </p:nvSpPr>
        <p:spPr>
          <a:xfrm rot="10800000">
            <a:off x="11113581" y="22244944"/>
            <a:ext cx="9418320" cy="91440"/>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21728128" y="20083435"/>
            <a:ext cx="10526659" cy="11254299"/>
          </a:xfrm>
          <a:prstGeom prst="rect">
            <a:avLst/>
          </a:prstGeom>
          <a:noFill/>
        </p:spPr>
        <p:txBody>
          <a:bodyPr wrap="square" rtlCol="0">
            <a:spAutoFit/>
          </a:bodyPr>
          <a:lstStyle/>
          <a:p>
            <a:r>
              <a:rPr lang="en-US" sz="3000" dirty="0">
                <a:solidFill>
                  <a:srgbClr val="0033A0"/>
                </a:solidFill>
                <a:latin typeface="Arial" charset="0"/>
                <a:ea typeface="Arial" charset="0"/>
                <a:cs typeface="Arial" charset="0"/>
              </a:rPr>
              <a:t>We selected thirty US stock company volatilities between 2016 and 2019. The full list of companies can be found here: </a:t>
            </a:r>
            <a:r>
              <a:rPr lang="en-US" sz="3000" dirty="0">
                <a:solidFill>
                  <a:srgbClr val="0033A0"/>
                </a:solidFill>
                <a:latin typeface="Arial" charset="0"/>
                <a:ea typeface="Arial" charset="0"/>
                <a:cs typeface="Arial" charset="0"/>
                <a:hlinkClick r:id="rId2"/>
              </a:rPr>
              <a:t>https://rb.gy/x8tmet</a:t>
            </a:r>
            <a:r>
              <a:rPr lang="en-US" sz="3000" dirty="0">
                <a:solidFill>
                  <a:srgbClr val="0033A0"/>
                </a:solidFill>
                <a:latin typeface="Arial" charset="0"/>
                <a:ea typeface="Arial" charset="0"/>
                <a:cs typeface="Arial" charset="0"/>
              </a:rPr>
              <a:t>.</a:t>
            </a:r>
          </a:p>
          <a:p>
            <a:pPr>
              <a:lnSpc>
                <a:spcPct val="150000"/>
              </a:lnSpc>
            </a:pPr>
            <a:r>
              <a:rPr lang="en-US" sz="3600" b="1" dirty="0">
                <a:solidFill>
                  <a:srgbClr val="D64309"/>
                </a:solidFill>
                <a:latin typeface="Arial" charset="0"/>
                <a:ea typeface="Arial" charset="0"/>
                <a:cs typeface="Arial" charset="0"/>
              </a:rPr>
              <a:t>Changepoint analysis using PELT</a:t>
            </a:r>
          </a:p>
          <a:p>
            <a:pPr lvl="0"/>
            <a:r>
              <a:rPr lang="en-US" sz="3000" dirty="0">
                <a:solidFill>
                  <a:srgbClr val="0033A0"/>
                </a:solidFill>
                <a:latin typeface="Arial" charset="0"/>
                <a:ea typeface="Arial" charset="0"/>
                <a:cs typeface="Arial" charset="0"/>
              </a:rPr>
              <a:t>We used the R package </a:t>
            </a:r>
            <a:r>
              <a:rPr lang="en-US" sz="3000" dirty="0">
                <a:solidFill>
                  <a:srgbClr val="0033A0"/>
                </a:solidFill>
                <a:latin typeface="Courier New" panose="02070309020205020404" pitchFamily="49" charset="0"/>
                <a:ea typeface="Arial" charset="0"/>
                <a:cs typeface="Courier New" panose="02070309020205020404" pitchFamily="49" charset="0"/>
              </a:rPr>
              <a:t>changepoint </a:t>
            </a:r>
            <a:r>
              <a:rPr lang="en-US" sz="3000" dirty="0">
                <a:solidFill>
                  <a:srgbClr val="0033A0"/>
                </a:solidFill>
                <a:latin typeface="Arial" panose="020B0604020202020204" pitchFamily="34" charset="0"/>
                <a:ea typeface="Arial" charset="0"/>
                <a:cs typeface="Arial" panose="020B0604020202020204" pitchFamily="34" charset="0"/>
              </a:rPr>
              <a:t>to find a distinct change in means for individual companies. Pruned Exact Linear Time (PELT) identified a change in means for multiple companies in January 2018. Therefore, we split the application into two time periods. We hypothesize that this may be related to announced trade policies between the US and China.</a:t>
            </a: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D64309"/>
              </a:solidFill>
              <a:latin typeface="Arial" charset="0"/>
              <a:ea typeface="Arial" charset="0"/>
              <a:cs typeface="Arial" charset="0"/>
            </a:endParaRPr>
          </a:p>
          <a:p>
            <a:pPr>
              <a:lnSpc>
                <a:spcPct val="150000"/>
              </a:lnSpc>
            </a:pPr>
            <a:endParaRPr lang="en-US" sz="3600" b="1" dirty="0">
              <a:solidFill>
                <a:srgbClr val="0033A0"/>
              </a:solidFill>
              <a:latin typeface="Arial" charset="0"/>
              <a:ea typeface="Arial" charset="0"/>
              <a:cs typeface="Arial" charset="0"/>
            </a:endParaRPr>
          </a:p>
        </p:txBody>
      </p:sp>
      <p:sp>
        <p:nvSpPr>
          <p:cNvPr id="33" name="Rectangle 32" descr="decorative"/>
          <p:cNvSpPr/>
          <p:nvPr/>
        </p:nvSpPr>
        <p:spPr>
          <a:xfrm>
            <a:off x="0" y="31089600"/>
            <a:ext cx="43891200" cy="18288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descr="decorative"/>
          <p:cNvSpPr/>
          <p:nvPr/>
        </p:nvSpPr>
        <p:spPr>
          <a:xfrm rot="10800000" flipV="1">
            <a:off x="32954767" y="20291312"/>
            <a:ext cx="10838461" cy="45719"/>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descr="decorative"/>
          <p:cNvSpPr/>
          <p:nvPr/>
        </p:nvSpPr>
        <p:spPr>
          <a:xfrm rot="10800000">
            <a:off x="692590" y="18805703"/>
            <a:ext cx="9418320" cy="91440"/>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lose up of a sign&#10;&#10;Description automatically generated">
            <a:extLst>
              <a:ext uri="{FF2B5EF4-FFF2-40B4-BE49-F238E27FC236}">
                <a16:creationId xmlns:a16="http://schemas.microsoft.com/office/drawing/2014/main" id="{EF4DFC86-44B8-456B-9A07-C0E6A286147E}"/>
              </a:ext>
            </a:extLst>
          </p:cNvPr>
          <p:cNvPicPr>
            <a:picLocks noChangeAspect="1"/>
          </p:cNvPicPr>
          <p:nvPr/>
        </p:nvPicPr>
        <p:blipFill>
          <a:blip r:embed="rId3"/>
          <a:stretch>
            <a:fillRect/>
          </a:stretch>
        </p:blipFill>
        <p:spPr>
          <a:xfrm>
            <a:off x="33277701" y="1020077"/>
            <a:ext cx="7791365" cy="3069325"/>
          </a:xfrm>
          <a:prstGeom prst="rect">
            <a:avLst/>
          </a:prstGeom>
        </p:spPr>
      </p:pic>
      <p:sp>
        <p:nvSpPr>
          <p:cNvPr id="2" name="TextBox 1">
            <a:extLst>
              <a:ext uri="{FF2B5EF4-FFF2-40B4-BE49-F238E27FC236}">
                <a16:creationId xmlns:a16="http://schemas.microsoft.com/office/drawing/2014/main" id="{6BF25B0E-8E89-4C4D-A6B0-43B50D6DF10D}"/>
              </a:ext>
            </a:extLst>
          </p:cNvPr>
          <p:cNvSpPr txBox="1"/>
          <p:nvPr/>
        </p:nvSpPr>
        <p:spPr>
          <a:xfrm>
            <a:off x="914375" y="31434433"/>
            <a:ext cx="12839306" cy="1323439"/>
          </a:xfrm>
          <a:prstGeom prst="rect">
            <a:avLst/>
          </a:prstGeom>
          <a:noFill/>
        </p:spPr>
        <p:txBody>
          <a:bodyPr wrap="square" rtlCol="0">
            <a:spAutoFit/>
          </a:bodyPr>
          <a:lstStyle/>
          <a:p>
            <a:r>
              <a:rPr lang="en-US" sz="4000" baseline="30000" dirty="0">
                <a:solidFill>
                  <a:schemeClr val="bg1"/>
                </a:solidFill>
              </a:rPr>
              <a:t>1 </a:t>
            </a:r>
            <a:r>
              <a:rPr lang="en-US" sz="4000" dirty="0">
                <a:solidFill>
                  <a:schemeClr val="bg1"/>
                </a:solidFill>
              </a:rPr>
              <a:t>hollybossart@u.boisestate.edu</a:t>
            </a:r>
            <a:endParaRPr lang="en-US" sz="4000" baseline="30000" dirty="0">
              <a:solidFill>
                <a:schemeClr val="bg1"/>
              </a:solidFill>
            </a:endParaRPr>
          </a:p>
          <a:p>
            <a:r>
              <a:rPr lang="en-US" sz="4000" baseline="30000" dirty="0">
                <a:solidFill>
                  <a:schemeClr val="bg1"/>
                </a:solidFill>
              </a:rPr>
              <a:t>2 </a:t>
            </a:r>
            <a:r>
              <a:rPr lang="en-US" sz="4000" dirty="0">
                <a:solidFill>
                  <a:schemeClr val="bg1"/>
                </a:solidFill>
              </a:rPr>
              <a:t>jaechoullee@boisestate.edu</a:t>
            </a:r>
            <a:endParaRPr lang="en-US" sz="4000" baseline="30000" dirty="0">
              <a:solidFill>
                <a:schemeClr val="bg1"/>
              </a:solidFill>
            </a:endParaRPr>
          </a:p>
        </p:txBody>
      </p:sp>
      <p:sp>
        <p:nvSpPr>
          <p:cNvPr id="4" name="Rectangle 3">
            <a:extLst>
              <a:ext uri="{FF2B5EF4-FFF2-40B4-BE49-F238E27FC236}">
                <a16:creationId xmlns:a16="http://schemas.microsoft.com/office/drawing/2014/main" id="{76F842C0-32D1-458A-92E0-76CA3DDBA455}"/>
              </a:ext>
            </a:extLst>
          </p:cNvPr>
          <p:cNvSpPr/>
          <p:nvPr/>
        </p:nvSpPr>
        <p:spPr>
          <a:xfrm>
            <a:off x="11288202" y="22849229"/>
            <a:ext cx="9069075" cy="830997"/>
          </a:xfrm>
          <a:prstGeom prst="rect">
            <a:avLst/>
          </a:prstGeom>
        </p:spPr>
        <p:txBody>
          <a:bodyPr wrap="square">
            <a:spAutoFit/>
          </a:bodyPr>
          <a:lstStyle/>
          <a:p>
            <a:r>
              <a:rPr lang="en-US" sz="4800" b="1" dirty="0">
                <a:solidFill>
                  <a:srgbClr val="D64309"/>
                </a:solidFill>
                <a:latin typeface="Arial" charset="0"/>
                <a:ea typeface="Arial" charset="0"/>
                <a:cs typeface="Arial" charset="0"/>
              </a:rPr>
              <a:t>GARMAN KLASS VOLATILITY</a:t>
            </a:r>
            <a:endParaRPr lang="en-US" sz="4800" dirty="0"/>
          </a:p>
        </p:txBody>
      </p:sp>
      <p:sp>
        <p:nvSpPr>
          <p:cNvPr id="9" name="TextBox 8">
            <a:extLst>
              <a:ext uri="{FF2B5EF4-FFF2-40B4-BE49-F238E27FC236}">
                <a16:creationId xmlns:a16="http://schemas.microsoft.com/office/drawing/2014/main" id="{90A56EDD-07CB-4DC5-96D8-36E289F5A2FC}"/>
              </a:ext>
            </a:extLst>
          </p:cNvPr>
          <p:cNvSpPr txBox="1"/>
          <p:nvPr/>
        </p:nvSpPr>
        <p:spPr>
          <a:xfrm>
            <a:off x="22521333" y="30964430"/>
            <a:ext cx="21062357" cy="1908215"/>
          </a:xfrm>
          <a:prstGeom prst="rect">
            <a:avLst/>
          </a:prstGeom>
          <a:noFill/>
        </p:spPr>
        <p:txBody>
          <a:bodyPr wrap="square" rtlCol="0">
            <a:spAutoFit/>
          </a:bodyPr>
          <a:lstStyle/>
          <a:p>
            <a:r>
              <a:rPr lang="en-US" sz="5400" dirty="0">
                <a:solidFill>
                  <a:schemeClr val="bg1"/>
                </a:solidFill>
              </a:rPr>
              <a:t>Acknowledgements:</a:t>
            </a:r>
          </a:p>
          <a:p>
            <a:r>
              <a:rPr lang="en-US" sz="3200" dirty="0">
                <a:solidFill>
                  <a:schemeClr val="bg1"/>
                </a:solidFill>
              </a:rPr>
              <a:t>Thank you to the Boise State University Institute of STEM and Diversity Initiatives and the Idaho State Board of Education for funding this research through the Higher Education Research Council (HERC) fellowship.</a:t>
            </a:r>
          </a:p>
        </p:txBody>
      </p:sp>
      <p:pic>
        <p:nvPicPr>
          <p:cNvPr id="18" name="Picture 17" descr="A screenshot of a cell phone&#10;&#10;Description automatically generated">
            <a:extLst>
              <a:ext uri="{FF2B5EF4-FFF2-40B4-BE49-F238E27FC236}">
                <a16:creationId xmlns:a16="http://schemas.microsoft.com/office/drawing/2014/main" id="{4280C0C7-9EC0-45F9-A7BB-25485AC66265}"/>
              </a:ext>
            </a:extLst>
          </p:cNvPr>
          <p:cNvPicPr>
            <a:picLocks noChangeAspect="1"/>
          </p:cNvPicPr>
          <p:nvPr/>
        </p:nvPicPr>
        <p:blipFill>
          <a:blip r:embed="rId4"/>
          <a:stretch>
            <a:fillRect/>
          </a:stretch>
        </p:blipFill>
        <p:spPr>
          <a:xfrm>
            <a:off x="21676932" y="25620021"/>
            <a:ext cx="10411267" cy="5129305"/>
          </a:xfrm>
          <a:prstGeom prst="rect">
            <a:avLst/>
          </a:prstGeom>
        </p:spPr>
      </p:pic>
      <p:sp>
        <p:nvSpPr>
          <p:cNvPr id="34" name="Rectangle 33">
            <a:extLst>
              <a:ext uri="{FF2B5EF4-FFF2-40B4-BE49-F238E27FC236}">
                <a16:creationId xmlns:a16="http://schemas.microsoft.com/office/drawing/2014/main" id="{F7EF9C92-3F45-4063-93B3-E2681BADB3F5}"/>
              </a:ext>
            </a:extLst>
          </p:cNvPr>
          <p:cNvSpPr/>
          <p:nvPr/>
        </p:nvSpPr>
        <p:spPr>
          <a:xfrm>
            <a:off x="778950" y="19191087"/>
            <a:ext cx="8943217" cy="830997"/>
          </a:xfrm>
          <a:prstGeom prst="rect">
            <a:avLst/>
          </a:prstGeom>
        </p:spPr>
        <p:txBody>
          <a:bodyPr wrap="none">
            <a:spAutoFit/>
          </a:bodyPr>
          <a:lstStyle/>
          <a:p>
            <a:pPr lvl="0"/>
            <a:r>
              <a:rPr lang="en-US" sz="4800" b="1" dirty="0">
                <a:solidFill>
                  <a:srgbClr val="D64309"/>
                </a:solidFill>
                <a:latin typeface="Arial" charset="0"/>
                <a:ea typeface="Arial" charset="0"/>
                <a:cs typeface="Arial" charset="0"/>
              </a:rPr>
              <a:t>LONG MEMORY TIME SERIES</a:t>
            </a:r>
          </a:p>
        </p:txBody>
      </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A044EEDD-D406-4168-AE9B-FCAF531BEBD4}"/>
                  </a:ext>
                </a:extLst>
              </p:cNvPr>
              <p:cNvSpPr txBox="1"/>
              <p:nvPr/>
            </p:nvSpPr>
            <p:spPr>
              <a:xfrm>
                <a:off x="10686229" y="23789134"/>
                <a:ext cx="10522704" cy="6494407"/>
              </a:xfrm>
              <a:prstGeom prst="rect">
                <a:avLst/>
              </a:prstGeom>
              <a:noFill/>
            </p:spPr>
            <p:txBody>
              <a:bodyPr wrap="square" rtlCol="0">
                <a:spAutoFit/>
              </a:bodyPr>
              <a:lstStyle/>
              <a:p>
                <a:r>
                  <a:rPr lang="en-US" sz="3000" dirty="0">
                    <a:solidFill>
                      <a:srgbClr val="0033A0"/>
                    </a:solidFill>
                    <a:latin typeface="Arial" panose="020B0604020202020204" pitchFamily="34" charset="0"/>
                    <a:cs typeface="Arial" panose="020B0604020202020204" pitchFamily="34" charset="0"/>
                  </a:rPr>
                  <a:t>Garman and </a:t>
                </a:r>
                <a:r>
                  <a:rPr lang="en-US" sz="3000" dirty="0" err="1">
                    <a:solidFill>
                      <a:srgbClr val="0033A0"/>
                    </a:solidFill>
                    <a:latin typeface="Arial" panose="020B0604020202020204" pitchFamily="34" charset="0"/>
                    <a:cs typeface="Arial" panose="020B0604020202020204" pitchFamily="34" charset="0"/>
                  </a:rPr>
                  <a:t>Klass</a:t>
                </a:r>
                <a:r>
                  <a:rPr lang="en-US" sz="3000" dirty="0">
                    <a:solidFill>
                      <a:srgbClr val="0033A0"/>
                    </a:solidFill>
                    <a:latin typeface="Arial" panose="020B0604020202020204" pitchFamily="34" charset="0"/>
                    <a:cs typeface="Arial" panose="020B0604020202020204" pitchFamily="34" charset="0"/>
                  </a:rPr>
                  <a:t> (1980) propose calculating daily stock price volatility by taking into account opening, closing, low and high prices of the day. We calculate volatility as following:</a:t>
                </a:r>
              </a:p>
              <a:p>
                <a:endParaRPr lang="en-US" sz="3000" dirty="0">
                  <a:solidFill>
                    <a:srgbClr val="0033A0"/>
                  </a:solidFill>
                  <a:latin typeface="Arial" panose="020B060402020202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r>
                        <a:rPr lang="en-US" sz="3000" b="0" i="1" smtClean="0">
                          <a:solidFill>
                            <a:srgbClr val="0033A0"/>
                          </a:solidFill>
                          <a:latin typeface="Cambria Math" panose="02040503050406030204" pitchFamily="18" charset="0"/>
                          <a:cs typeface="Arial" panose="020B0604020202020204" pitchFamily="34" charset="0"/>
                        </a:rPr>
                        <m:t>𝐺𝐾</m:t>
                      </m:r>
                      <m:r>
                        <a:rPr lang="en-US" sz="3000" b="0" i="1" smtClean="0">
                          <a:solidFill>
                            <a:srgbClr val="0033A0"/>
                          </a:solidFill>
                          <a:latin typeface="Cambria Math" panose="02040503050406030204" pitchFamily="18" charset="0"/>
                          <a:cs typeface="Arial" panose="020B0604020202020204" pitchFamily="34" charset="0"/>
                        </a:rPr>
                        <m:t>= </m:t>
                      </m:r>
                      <m:rad>
                        <m:radPr>
                          <m:degHide m:val="on"/>
                          <m:ctrlPr>
                            <a:rPr lang="en-US" sz="3000" i="1" dirty="0" smtClean="0">
                              <a:solidFill>
                                <a:srgbClr val="0033A0"/>
                              </a:solidFill>
                              <a:latin typeface="Cambria Math" panose="02040503050406030204" pitchFamily="18" charset="0"/>
                            </a:rPr>
                          </m:ctrlPr>
                        </m:radPr>
                        <m:deg/>
                        <m:e>
                          <m:f>
                            <m:fPr>
                              <m:ctrlPr>
                                <a:rPr lang="en-US" sz="3000" i="1" dirty="0" smtClean="0">
                                  <a:solidFill>
                                    <a:srgbClr val="0033A0"/>
                                  </a:solidFill>
                                  <a:latin typeface="Cambria Math" panose="02040503050406030204" pitchFamily="18" charset="0"/>
                                </a:rPr>
                              </m:ctrlPr>
                            </m:fPr>
                            <m:num>
                              <m:r>
                                <a:rPr lang="en-US" sz="3000" i="1" dirty="0" smtClean="0">
                                  <a:solidFill>
                                    <a:srgbClr val="0033A0"/>
                                  </a:solidFill>
                                  <a:latin typeface="Cambria Math" panose="02040503050406030204" pitchFamily="18" charset="0"/>
                                </a:rPr>
                                <m:t>𝑁</m:t>
                              </m:r>
                            </m:num>
                            <m:den>
                              <m:r>
                                <a:rPr lang="en-US" sz="3000" i="1" dirty="0" smtClean="0">
                                  <a:solidFill>
                                    <a:srgbClr val="0033A0"/>
                                  </a:solidFill>
                                  <a:latin typeface="Cambria Math" panose="02040503050406030204" pitchFamily="18" charset="0"/>
                                </a:rPr>
                                <m:t>𝑛</m:t>
                              </m:r>
                            </m:den>
                          </m:f>
                          <m:r>
                            <a:rPr lang="en-US" sz="3000" i="0" dirty="0" smtClean="0">
                              <a:solidFill>
                                <a:srgbClr val="0033A0"/>
                              </a:solidFill>
                              <a:latin typeface="Cambria Math" panose="02040503050406030204" pitchFamily="18" charset="0"/>
                            </a:rPr>
                            <m:t>⋅</m:t>
                          </m:r>
                          <m:nary>
                            <m:naryPr>
                              <m:chr m:val="∑"/>
                              <m:limLoc m:val="subSup"/>
                              <m:grow m:val="on"/>
                              <m:ctrlPr>
                                <a:rPr lang="en-US" sz="3000" i="1" dirty="0" smtClean="0">
                                  <a:solidFill>
                                    <a:srgbClr val="0033A0"/>
                                  </a:solidFill>
                                  <a:latin typeface="Cambria Math" panose="02040503050406030204" pitchFamily="18" charset="0"/>
                                </a:rPr>
                              </m:ctrlPr>
                            </m:naryPr>
                            <m:sub>
                              <m:r>
                                <m:rPr>
                                  <m:sty m:val="p"/>
                                  <m:brk m:alnAt="1"/>
                                  <m:aln/>
                                </m:rPr>
                                <a:rPr lang="en-US" sz="3000" b="0" i="0" dirty="0" smtClean="0">
                                  <a:solidFill>
                                    <a:srgbClr val="0033A0"/>
                                  </a:solidFill>
                                  <a:latin typeface="Cambria Math" panose="02040503050406030204" pitchFamily="18" charset="0"/>
                                </a:rPr>
                                <m:t>t</m:t>
                              </m:r>
                              <m:r>
                                <a:rPr lang="en-US" sz="3000" i="0" dirty="0" smtClean="0">
                                  <a:solidFill>
                                    <a:srgbClr val="0033A0"/>
                                  </a:solidFill>
                                  <a:latin typeface="Cambria Math" panose="02040503050406030204" pitchFamily="18" charset="0"/>
                                </a:rPr>
                                <m:t>=1</m:t>
                              </m:r>
                            </m:sub>
                            <m:sup>
                              <m:r>
                                <a:rPr lang="en-US" sz="3000" i="1" dirty="0" smtClean="0">
                                  <a:solidFill>
                                    <a:srgbClr val="0033A0"/>
                                  </a:solidFill>
                                  <a:latin typeface="Cambria Math" panose="02040503050406030204" pitchFamily="18" charset="0"/>
                                </a:rPr>
                                <m:t>𝑁</m:t>
                              </m:r>
                            </m:sup>
                            <m:e>
                              <m:f>
                                <m:fPr>
                                  <m:ctrlPr>
                                    <a:rPr lang="en-US" sz="3000" i="1" dirty="0" smtClean="0">
                                      <a:solidFill>
                                        <a:srgbClr val="0033A0"/>
                                      </a:solidFill>
                                      <a:latin typeface="Cambria Math" panose="02040503050406030204" pitchFamily="18" charset="0"/>
                                    </a:rPr>
                                  </m:ctrlPr>
                                </m:fPr>
                                <m:num>
                                  <m:r>
                                    <a:rPr lang="en-US" sz="3000" i="0" dirty="0" smtClean="0">
                                      <a:solidFill>
                                        <a:srgbClr val="0033A0"/>
                                      </a:solidFill>
                                      <a:latin typeface="Cambria Math" panose="02040503050406030204" pitchFamily="18" charset="0"/>
                                    </a:rPr>
                                    <m:t>1</m:t>
                                  </m:r>
                                </m:num>
                                <m:den>
                                  <m:r>
                                    <a:rPr lang="en-US" sz="3000" i="0" dirty="0" smtClean="0">
                                      <a:solidFill>
                                        <a:srgbClr val="0033A0"/>
                                      </a:solidFill>
                                      <a:latin typeface="Cambria Math" panose="02040503050406030204" pitchFamily="18" charset="0"/>
                                    </a:rPr>
                                    <m:t>2</m:t>
                                  </m:r>
                                </m:den>
                              </m:f>
                              <m:d>
                                <m:dPr>
                                  <m:ctrlPr>
                                    <a:rPr lang="en-US" sz="3000" i="1" dirty="0" smtClean="0">
                                      <a:solidFill>
                                        <a:srgbClr val="0033A0"/>
                                      </a:solidFill>
                                      <a:latin typeface="Cambria Math" panose="02040503050406030204" pitchFamily="18" charset="0"/>
                                    </a:rPr>
                                  </m:ctrlPr>
                                </m:dPr>
                                <m:e>
                                  <m:r>
                                    <m:rPr>
                                      <m:sty m:val="p"/>
                                    </m:rPr>
                                    <a:rPr lang="en-US" sz="3000" b="0" i="0" dirty="0" smtClean="0">
                                      <a:solidFill>
                                        <a:srgbClr val="0033A0"/>
                                      </a:solidFill>
                                      <a:latin typeface="Cambria Math" panose="02040503050406030204" pitchFamily="18" charset="0"/>
                                    </a:rPr>
                                    <m:t>log</m:t>
                                  </m:r>
                                  <m:r>
                                    <a:rPr lang="en-US" sz="3000" b="0" i="1" dirty="0" smtClean="0">
                                      <a:solidFill>
                                        <a:srgbClr val="0033A0"/>
                                      </a:solidFill>
                                      <a:latin typeface="Cambria Math" panose="02040503050406030204" pitchFamily="18" charset="0"/>
                                    </a:rPr>
                                    <m:t>⁡(</m:t>
                                  </m:r>
                                  <m:f>
                                    <m:fPr>
                                      <m:ctrlPr>
                                        <a:rPr lang="en-US" sz="3000" i="1" dirty="0" smtClean="0">
                                          <a:solidFill>
                                            <a:srgbClr val="0033A0"/>
                                          </a:solidFill>
                                          <a:latin typeface="Cambria Math" panose="02040503050406030204" pitchFamily="18" charset="0"/>
                                        </a:rPr>
                                      </m:ctrlPr>
                                    </m:fPr>
                                    <m:num>
                                      <m:sSub>
                                        <m:sSubPr>
                                          <m:ctrlPr>
                                            <a:rPr lang="en-US" sz="3000" i="1" dirty="0" smtClean="0">
                                              <a:solidFill>
                                                <a:srgbClr val="0033A0"/>
                                              </a:solidFill>
                                              <a:latin typeface="Cambria Math" panose="02040503050406030204" pitchFamily="18" charset="0"/>
                                            </a:rPr>
                                          </m:ctrlPr>
                                        </m:sSubPr>
                                        <m:e>
                                          <m:r>
                                            <a:rPr lang="en-US" sz="3000" i="1" dirty="0" smtClean="0">
                                              <a:solidFill>
                                                <a:srgbClr val="0033A0"/>
                                              </a:solidFill>
                                              <a:latin typeface="Cambria Math" panose="02040503050406030204" pitchFamily="18" charset="0"/>
                                            </a:rPr>
                                            <m:t>𝐻</m:t>
                                          </m:r>
                                        </m:e>
                                        <m:sub>
                                          <m:r>
                                            <a:rPr lang="en-US" sz="3000" b="0" i="1" dirty="0" smtClean="0">
                                              <a:solidFill>
                                                <a:srgbClr val="0033A0"/>
                                              </a:solidFill>
                                              <a:latin typeface="Cambria Math" panose="02040503050406030204" pitchFamily="18" charset="0"/>
                                            </a:rPr>
                                            <m:t>𝑡</m:t>
                                          </m:r>
                                        </m:sub>
                                      </m:sSub>
                                    </m:num>
                                    <m:den>
                                      <m:sSub>
                                        <m:sSubPr>
                                          <m:ctrlPr>
                                            <a:rPr lang="en-US" sz="3000" i="1" dirty="0" smtClean="0">
                                              <a:solidFill>
                                                <a:srgbClr val="0033A0"/>
                                              </a:solidFill>
                                              <a:latin typeface="Cambria Math" panose="02040503050406030204" pitchFamily="18" charset="0"/>
                                            </a:rPr>
                                          </m:ctrlPr>
                                        </m:sSubPr>
                                        <m:e>
                                          <m:r>
                                            <a:rPr lang="en-US" sz="3000" i="1" dirty="0" smtClean="0">
                                              <a:solidFill>
                                                <a:srgbClr val="0033A0"/>
                                              </a:solidFill>
                                              <a:latin typeface="Cambria Math" panose="02040503050406030204" pitchFamily="18" charset="0"/>
                                            </a:rPr>
                                            <m:t>𝐿</m:t>
                                          </m:r>
                                        </m:e>
                                        <m:sub>
                                          <m:r>
                                            <a:rPr lang="en-US" sz="3000" b="0" i="1" dirty="0" smtClean="0">
                                              <a:solidFill>
                                                <a:srgbClr val="0033A0"/>
                                              </a:solidFill>
                                              <a:latin typeface="Cambria Math" panose="02040503050406030204" pitchFamily="18" charset="0"/>
                                            </a:rPr>
                                            <m:t>𝑡</m:t>
                                          </m:r>
                                        </m:sub>
                                      </m:sSub>
                                    </m:den>
                                  </m:f>
                                  <m:r>
                                    <a:rPr lang="en-US" sz="3000" b="0" i="1" dirty="0" smtClean="0">
                                      <a:solidFill>
                                        <a:srgbClr val="0033A0"/>
                                      </a:solidFill>
                                      <a:latin typeface="Cambria Math" panose="02040503050406030204" pitchFamily="18" charset="0"/>
                                    </a:rPr>
                                    <m:t>)</m:t>
                                  </m:r>
                                </m:e>
                              </m:d>
                              <m:sSup>
                                <m:sSupPr>
                                  <m:ctrlPr>
                                    <a:rPr lang="en-US" sz="3000" i="1" dirty="0" smtClean="0">
                                      <a:solidFill>
                                        <a:srgbClr val="0033A0"/>
                                      </a:solidFill>
                                      <a:latin typeface="Cambria Math" panose="02040503050406030204" pitchFamily="18" charset="0"/>
                                    </a:rPr>
                                  </m:ctrlPr>
                                </m:sSupPr>
                                <m:e>
                                  <m:r>
                                    <a:rPr lang="en-US" sz="3000" i="1" dirty="0" smtClean="0">
                                      <a:solidFill>
                                        <a:srgbClr val="0033A0"/>
                                      </a:solidFill>
                                      <a:latin typeface="Cambria Math" panose="02040503050406030204" pitchFamily="18" charset="0"/>
                                    </a:rPr>
                                    <m:t>𝐽</m:t>
                                  </m:r>
                                </m:e>
                                <m:sup>
                                  <m:r>
                                    <a:rPr lang="en-US" sz="3000" i="0" dirty="0" smtClean="0">
                                      <a:solidFill>
                                        <a:srgbClr val="0033A0"/>
                                      </a:solidFill>
                                      <a:latin typeface="Cambria Math" panose="02040503050406030204" pitchFamily="18" charset="0"/>
                                    </a:rPr>
                                    <m:t>2</m:t>
                                  </m:r>
                                </m:sup>
                              </m:sSup>
                            </m:e>
                          </m:nary>
                          <m:r>
                            <a:rPr lang="en-US" sz="3000" i="0" dirty="0" smtClean="0">
                              <a:solidFill>
                                <a:srgbClr val="0033A0"/>
                              </a:solidFill>
                              <a:latin typeface="Cambria Math" panose="02040503050406030204" pitchFamily="18" charset="0"/>
                            </a:rPr>
                            <m:t>−</m:t>
                          </m:r>
                          <m:d>
                            <m:dPr>
                              <m:ctrlPr>
                                <a:rPr lang="en-US" sz="3000" i="1" dirty="0" smtClean="0">
                                  <a:solidFill>
                                    <a:srgbClr val="0033A0"/>
                                  </a:solidFill>
                                  <a:latin typeface="Cambria Math" panose="02040503050406030204" pitchFamily="18" charset="0"/>
                                </a:rPr>
                              </m:ctrlPr>
                            </m:dPr>
                            <m:e>
                              <m:r>
                                <a:rPr lang="en-US" sz="3000" i="0" dirty="0" smtClean="0">
                                  <a:solidFill>
                                    <a:srgbClr val="0033A0"/>
                                  </a:solidFill>
                                  <a:latin typeface="Cambria Math" panose="02040503050406030204" pitchFamily="18" charset="0"/>
                                </a:rPr>
                                <m:t>2⋅</m:t>
                              </m:r>
                              <m:func>
                                <m:funcPr>
                                  <m:ctrlPr>
                                    <a:rPr lang="en-US" sz="3000" i="1" dirty="0" smtClean="0">
                                      <a:solidFill>
                                        <a:srgbClr val="0033A0"/>
                                      </a:solidFill>
                                      <a:latin typeface="Cambria Math" panose="02040503050406030204" pitchFamily="18" charset="0"/>
                                    </a:rPr>
                                  </m:ctrlPr>
                                </m:funcPr>
                                <m:fName>
                                  <m:r>
                                    <m:rPr>
                                      <m:sty m:val="p"/>
                                    </m:rPr>
                                    <a:rPr lang="en-US" sz="3000" i="0" dirty="0" smtClean="0">
                                      <a:solidFill>
                                        <a:srgbClr val="0033A0"/>
                                      </a:solidFill>
                                      <a:latin typeface="Cambria Math" panose="02040503050406030204" pitchFamily="18" charset="0"/>
                                    </a:rPr>
                                    <m:t>log</m:t>
                                  </m:r>
                                </m:fName>
                                <m:e>
                                  <m:d>
                                    <m:dPr>
                                      <m:ctrlPr>
                                        <a:rPr lang="en-US" sz="3000" i="1" dirty="0" smtClean="0">
                                          <a:solidFill>
                                            <a:srgbClr val="0033A0"/>
                                          </a:solidFill>
                                          <a:latin typeface="Cambria Math" panose="02040503050406030204" pitchFamily="18" charset="0"/>
                                        </a:rPr>
                                      </m:ctrlPr>
                                    </m:dPr>
                                    <m:e>
                                      <m:r>
                                        <a:rPr lang="en-US" sz="3000" i="0" dirty="0" smtClean="0">
                                          <a:solidFill>
                                            <a:srgbClr val="0033A0"/>
                                          </a:solidFill>
                                          <a:latin typeface="Cambria Math" panose="02040503050406030204" pitchFamily="18" charset="0"/>
                                        </a:rPr>
                                        <m:t>2</m:t>
                                      </m:r>
                                    </m:e>
                                  </m:d>
                                </m:e>
                              </m:func>
                              <m:r>
                                <a:rPr lang="en-US" sz="3000" i="0" dirty="0" smtClean="0">
                                  <a:solidFill>
                                    <a:srgbClr val="0033A0"/>
                                  </a:solidFill>
                                  <a:latin typeface="Cambria Math" panose="02040503050406030204" pitchFamily="18" charset="0"/>
                                </a:rPr>
                                <m:t>−1</m:t>
                              </m:r>
                            </m:e>
                          </m:d>
                          <m:r>
                            <a:rPr lang="en-US" sz="3000" i="0" dirty="0" smtClean="0">
                              <a:solidFill>
                                <a:srgbClr val="0033A0"/>
                              </a:solidFill>
                              <a:latin typeface="Cambria Math" panose="02040503050406030204" pitchFamily="18" charset="0"/>
                            </a:rPr>
                            <m:t>⋅</m:t>
                          </m:r>
                          <m:func>
                            <m:funcPr>
                              <m:ctrlPr>
                                <a:rPr lang="en-US" sz="3000" i="1" dirty="0" smtClean="0">
                                  <a:solidFill>
                                    <a:srgbClr val="0033A0"/>
                                  </a:solidFill>
                                  <a:latin typeface="Cambria Math" panose="02040503050406030204" pitchFamily="18" charset="0"/>
                                </a:rPr>
                              </m:ctrlPr>
                            </m:funcPr>
                            <m:fName>
                              <m:r>
                                <m:rPr>
                                  <m:sty m:val="p"/>
                                </m:rPr>
                                <a:rPr lang="en-US" sz="3000" i="0" dirty="0" smtClean="0">
                                  <a:solidFill>
                                    <a:srgbClr val="0033A0"/>
                                  </a:solidFill>
                                  <a:latin typeface="Cambria Math" panose="02040503050406030204" pitchFamily="18" charset="0"/>
                                </a:rPr>
                                <m:t>log</m:t>
                              </m:r>
                            </m:fName>
                            <m:e>
                              <m:sSup>
                                <m:sSupPr>
                                  <m:ctrlPr>
                                    <a:rPr lang="en-US" sz="3000" i="1" dirty="0" smtClean="0">
                                      <a:solidFill>
                                        <a:srgbClr val="0033A0"/>
                                      </a:solidFill>
                                      <a:latin typeface="Cambria Math" panose="02040503050406030204" pitchFamily="18" charset="0"/>
                                    </a:rPr>
                                  </m:ctrlPr>
                                </m:sSupPr>
                                <m:e>
                                  <m:d>
                                    <m:dPr>
                                      <m:ctrlPr>
                                        <a:rPr lang="en-US" sz="3000" i="1" dirty="0" smtClean="0">
                                          <a:solidFill>
                                            <a:srgbClr val="0033A0"/>
                                          </a:solidFill>
                                          <a:latin typeface="Cambria Math" panose="02040503050406030204" pitchFamily="18" charset="0"/>
                                        </a:rPr>
                                      </m:ctrlPr>
                                    </m:dPr>
                                    <m:e>
                                      <m:f>
                                        <m:fPr>
                                          <m:ctrlPr>
                                            <a:rPr lang="en-US" sz="3000" i="1" dirty="0" smtClean="0">
                                              <a:solidFill>
                                                <a:srgbClr val="0033A0"/>
                                              </a:solidFill>
                                              <a:latin typeface="Cambria Math" panose="02040503050406030204" pitchFamily="18" charset="0"/>
                                            </a:rPr>
                                          </m:ctrlPr>
                                        </m:fPr>
                                        <m:num>
                                          <m:sSub>
                                            <m:sSubPr>
                                              <m:ctrlPr>
                                                <a:rPr lang="en-US" sz="3000" i="1" dirty="0" smtClean="0">
                                                  <a:solidFill>
                                                    <a:srgbClr val="0033A0"/>
                                                  </a:solidFill>
                                                  <a:latin typeface="Cambria Math" panose="02040503050406030204" pitchFamily="18" charset="0"/>
                                                </a:rPr>
                                              </m:ctrlPr>
                                            </m:sSubPr>
                                            <m:e>
                                              <m:r>
                                                <a:rPr lang="en-US" sz="3000" i="1" dirty="0" smtClean="0">
                                                  <a:solidFill>
                                                    <a:srgbClr val="0033A0"/>
                                                  </a:solidFill>
                                                  <a:latin typeface="Cambria Math" panose="02040503050406030204" pitchFamily="18" charset="0"/>
                                                </a:rPr>
                                                <m:t>𝑐</m:t>
                                              </m:r>
                                            </m:e>
                                            <m:sub>
                                              <m:r>
                                                <a:rPr lang="en-US" sz="3000" b="0" i="1" dirty="0" smtClean="0">
                                                  <a:solidFill>
                                                    <a:srgbClr val="0033A0"/>
                                                  </a:solidFill>
                                                  <a:latin typeface="Cambria Math" panose="02040503050406030204" pitchFamily="18" charset="0"/>
                                                </a:rPr>
                                                <m:t>𝑡</m:t>
                                              </m:r>
                                            </m:sub>
                                          </m:sSub>
                                        </m:num>
                                        <m:den>
                                          <m:sSub>
                                            <m:sSubPr>
                                              <m:ctrlPr>
                                                <a:rPr lang="en-US" sz="3000" i="1" dirty="0" smtClean="0">
                                                  <a:solidFill>
                                                    <a:srgbClr val="0033A0"/>
                                                  </a:solidFill>
                                                  <a:latin typeface="Cambria Math" panose="02040503050406030204" pitchFamily="18" charset="0"/>
                                                </a:rPr>
                                              </m:ctrlPr>
                                            </m:sSubPr>
                                            <m:e>
                                              <m:r>
                                                <a:rPr lang="en-US" sz="3000" i="1" dirty="0" smtClean="0">
                                                  <a:solidFill>
                                                    <a:srgbClr val="0033A0"/>
                                                  </a:solidFill>
                                                  <a:latin typeface="Cambria Math" panose="02040503050406030204" pitchFamily="18" charset="0"/>
                                                </a:rPr>
                                                <m:t>𝑂</m:t>
                                              </m:r>
                                            </m:e>
                                            <m:sub>
                                              <m:r>
                                                <a:rPr lang="en-US" sz="3000" b="0" i="1" dirty="0" smtClean="0">
                                                  <a:solidFill>
                                                    <a:srgbClr val="0033A0"/>
                                                  </a:solidFill>
                                                  <a:latin typeface="Cambria Math" panose="02040503050406030204" pitchFamily="18" charset="0"/>
                                                </a:rPr>
                                                <m:t>𝑡</m:t>
                                              </m:r>
                                            </m:sub>
                                          </m:sSub>
                                        </m:den>
                                      </m:f>
                                    </m:e>
                                  </m:d>
                                </m:e>
                                <m:sup>
                                  <m:r>
                                    <a:rPr lang="en-US" sz="3000" i="0" dirty="0" smtClean="0">
                                      <a:solidFill>
                                        <a:srgbClr val="0033A0"/>
                                      </a:solidFill>
                                      <a:latin typeface="Cambria Math" panose="02040503050406030204" pitchFamily="18" charset="0"/>
                                    </a:rPr>
                                    <m:t>2</m:t>
                                  </m:r>
                                </m:sup>
                              </m:sSup>
                            </m:e>
                          </m:func>
                        </m:e>
                      </m:rad>
                    </m:oMath>
                  </m:oMathPara>
                </a14:m>
                <a:endParaRPr lang="en-US" sz="3000" dirty="0">
                  <a:solidFill>
                    <a:srgbClr val="0033A0"/>
                  </a:solidFill>
                  <a:latin typeface="Arial" panose="020B0604020202020204" pitchFamily="34" charset="0"/>
                  <a:cs typeface="Arial" panose="020B0604020202020204" pitchFamily="34" charset="0"/>
                </a:endParaRPr>
              </a:p>
              <a:p>
                <a:endParaRPr lang="en-US" sz="3000" dirty="0">
                  <a:solidFill>
                    <a:srgbClr val="0033A0"/>
                  </a:solidFill>
                  <a:latin typeface="Arial" panose="020B0604020202020204" pitchFamily="34" charset="0"/>
                  <a:cs typeface="Arial" panose="020B0604020202020204" pitchFamily="34" charset="0"/>
                </a:endParaRPr>
              </a:p>
              <a:p>
                <a:endParaRPr lang="en-US" sz="3000" dirty="0">
                  <a:solidFill>
                    <a:srgbClr val="0033A0"/>
                  </a:solidFill>
                  <a:latin typeface="Arial" panose="020B0604020202020204" pitchFamily="34" charset="0"/>
                  <a:cs typeface="Arial" panose="020B0604020202020204" pitchFamily="34" charset="0"/>
                </a:endParaRPr>
              </a:p>
              <a:p>
                <a:r>
                  <a:rPr lang="en-US" sz="3000" dirty="0">
                    <a:solidFill>
                      <a:srgbClr val="0033A0"/>
                    </a:solidFill>
                    <a:latin typeface="Arial" panose="020B0604020202020204" pitchFamily="34" charset="0"/>
                    <a:cs typeface="Arial" panose="020B0604020202020204" pitchFamily="34" charset="0"/>
                  </a:rPr>
                  <a:t>where </a:t>
                </a:r>
                <a14:m>
                  <m:oMath xmlns:m="http://schemas.openxmlformats.org/officeDocument/2006/math">
                    <m:sSub>
                      <m:sSubPr>
                        <m:ctrlPr>
                          <a:rPr lang="en-US" sz="3000" i="1" smtClean="0">
                            <a:solidFill>
                              <a:srgbClr val="0033A0"/>
                            </a:solidFill>
                            <a:latin typeface="Cambria Math" panose="02040503050406030204" pitchFamily="18" charset="0"/>
                          </a:rPr>
                        </m:ctrlPr>
                      </m:sSubPr>
                      <m:e>
                        <m:r>
                          <a:rPr lang="en-US" sz="3000" i="1" smtClean="0">
                            <a:solidFill>
                              <a:srgbClr val="0033A0"/>
                            </a:solidFill>
                            <a:latin typeface="Cambria Math" panose="02040503050406030204" pitchFamily="18" charset="0"/>
                          </a:rPr>
                          <m:t>𝐻</m:t>
                        </m:r>
                      </m:e>
                      <m:sub>
                        <m:r>
                          <a:rPr lang="en-US" sz="3000" b="0" i="1" smtClean="0">
                            <a:solidFill>
                              <a:srgbClr val="0033A0"/>
                            </a:solidFill>
                            <a:latin typeface="Cambria Math" panose="02040503050406030204" pitchFamily="18" charset="0"/>
                          </a:rPr>
                          <m:t>𝑡</m:t>
                        </m:r>
                      </m:sub>
                    </m:sSub>
                    <m:r>
                      <a:rPr lang="en-US" sz="3000" i="1" smtClean="0">
                        <a:solidFill>
                          <a:srgbClr val="0033A0"/>
                        </a:solidFill>
                        <a:latin typeface="Cambria Math" panose="02040503050406030204" pitchFamily="18" charset="0"/>
                      </a:rPr>
                      <m:t>,</m:t>
                    </m:r>
                    <m:sSub>
                      <m:sSubPr>
                        <m:ctrlPr>
                          <a:rPr lang="en-US" sz="3000" i="1" smtClean="0">
                            <a:solidFill>
                              <a:srgbClr val="0033A0"/>
                            </a:solidFill>
                            <a:latin typeface="Cambria Math" panose="02040503050406030204" pitchFamily="18" charset="0"/>
                          </a:rPr>
                        </m:ctrlPr>
                      </m:sSubPr>
                      <m:e>
                        <m:r>
                          <a:rPr lang="en-US" sz="3000" i="1" smtClean="0">
                            <a:solidFill>
                              <a:srgbClr val="0033A0"/>
                            </a:solidFill>
                            <a:latin typeface="Cambria Math" panose="02040503050406030204" pitchFamily="18" charset="0"/>
                          </a:rPr>
                          <m:t>𝐶</m:t>
                        </m:r>
                      </m:e>
                      <m:sub>
                        <m:r>
                          <a:rPr lang="en-US" sz="3000" b="0" i="1" smtClean="0">
                            <a:solidFill>
                              <a:srgbClr val="0033A0"/>
                            </a:solidFill>
                            <a:latin typeface="Cambria Math" panose="02040503050406030204" pitchFamily="18" charset="0"/>
                          </a:rPr>
                          <m:t>𝑡</m:t>
                        </m:r>
                      </m:sub>
                    </m:sSub>
                    <m:r>
                      <a:rPr lang="en-US" sz="3000" i="1" smtClean="0">
                        <a:solidFill>
                          <a:srgbClr val="0033A0"/>
                        </a:solidFill>
                        <a:latin typeface="Cambria Math" panose="02040503050406030204" pitchFamily="18" charset="0"/>
                      </a:rPr>
                      <m:t>,</m:t>
                    </m:r>
                    <m:sSub>
                      <m:sSubPr>
                        <m:ctrlPr>
                          <a:rPr lang="en-US" sz="3000" i="1" smtClean="0">
                            <a:solidFill>
                              <a:srgbClr val="0033A0"/>
                            </a:solidFill>
                            <a:latin typeface="Cambria Math" panose="02040503050406030204" pitchFamily="18" charset="0"/>
                          </a:rPr>
                        </m:ctrlPr>
                      </m:sSubPr>
                      <m:e>
                        <m:r>
                          <a:rPr lang="en-US" sz="3000" i="1" smtClean="0">
                            <a:solidFill>
                              <a:srgbClr val="0033A0"/>
                            </a:solidFill>
                            <a:latin typeface="Cambria Math" panose="02040503050406030204" pitchFamily="18" charset="0"/>
                          </a:rPr>
                          <m:t>𝑂</m:t>
                        </m:r>
                      </m:e>
                      <m:sub>
                        <m:r>
                          <a:rPr lang="en-US" sz="3000" b="0" i="1" smtClean="0">
                            <a:solidFill>
                              <a:srgbClr val="0033A0"/>
                            </a:solidFill>
                            <a:latin typeface="Cambria Math" panose="02040503050406030204" pitchFamily="18" charset="0"/>
                          </a:rPr>
                          <m:t>𝑡</m:t>
                        </m:r>
                      </m:sub>
                    </m:sSub>
                    <m:r>
                      <a:rPr lang="en-US" sz="3000" i="1" smtClean="0">
                        <a:solidFill>
                          <a:srgbClr val="0033A0"/>
                        </a:solidFill>
                        <a:latin typeface="Cambria Math" panose="02040503050406030204" pitchFamily="18" charset="0"/>
                      </a:rPr>
                      <m:t>,</m:t>
                    </m:r>
                    <m:sSub>
                      <m:sSubPr>
                        <m:ctrlPr>
                          <a:rPr lang="en-US" sz="3000" i="1" smtClean="0">
                            <a:solidFill>
                              <a:srgbClr val="0033A0"/>
                            </a:solidFill>
                            <a:latin typeface="Cambria Math" panose="02040503050406030204" pitchFamily="18" charset="0"/>
                          </a:rPr>
                        </m:ctrlPr>
                      </m:sSubPr>
                      <m:e>
                        <m:r>
                          <a:rPr lang="en-US" sz="3000" i="1" smtClean="0">
                            <a:solidFill>
                              <a:srgbClr val="0033A0"/>
                            </a:solidFill>
                            <a:latin typeface="Cambria Math" panose="02040503050406030204" pitchFamily="18" charset="0"/>
                          </a:rPr>
                          <m:t>𝐿</m:t>
                        </m:r>
                      </m:e>
                      <m:sub>
                        <m:r>
                          <a:rPr lang="en-US" sz="3000" b="0" i="1" smtClean="0">
                            <a:solidFill>
                              <a:srgbClr val="0033A0"/>
                            </a:solidFill>
                            <a:latin typeface="Cambria Math" panose="02040503050406030204" pitchFamily="18" charset="0"/>
                          </a:rPr>
                          <m:t>𝑡</m:t>
                        </m:r>
                      </m:sub>
                    </m:sSub>
                    <m:r>
                      <a:rPr lang="en-US" sz="3000" b="0" i="1" smtClean="0">
                        <a:solidFill>
                          <a:srgbClr val="0033A0"/>
                        </a:solidFill>
                        <a:latin typeface="Cambria Math" panose="02040503050406030204" pitchFamily="18" charset="0"/>
                      </a:rPr>
                      <m:t> </m:t>
                    </m:r>
                  </m:oMath>
                </a14:m>
                <a:r>
                  <a:rPr lang="en-US" sz="3000" dirty="0">
                    <a:solidFill>
                      <a:srgbClr val="0033A0"/>
                    </a:solidFill>
                    <a:latin typeface="Arial" panose="020B0604020202020204" pitchFamily="34" charset="0"/>
                    <a:cs typeface="Arial" panose="020B0604020202020204" pitchFamily="34" charset="0"/>
                  </a:rPr>
                  <a:t>are high, close, open, and low prices, respectively, for day </a:t>
                </a:r>
                <a14:m>
                  <m:oMath xmlns:m="http://schemas.openxmlformats.org/officeDocument/2006/math">
                    <m:r>
                      <a:rPr lang="en-US" sz="3000" b="0" i="1" smtClean="0">
                        <a:solidFill>
                          <a:srgbClr val="0033A0"/>
                        </a:solidFill>
                        <a:latin typeface="Cambria Math" panose="02040503050406030204" pitchFamily="18" charset="0"/>
                        <a:cs typeface="Arial" panose="020B0604020202020204" pitchFamily="34" charset="0"/>
                      </a:rPr>
                      <m:t>𝑡</m:t>
                    </m:r>
                    <m:r>
                      <a:rPr lang="en-US" sz="3000" b="0" i="1" smtClean="0">
                        <a:solidFill>
                          <a:srgbClr val="0033A0"/>
                        </a:solidFill>
                        <a:latin typeface="Cambria Math" panose="02040503050406030204" pitchFamily="18" charset="0"/>
                        <a:cs typeface="Arial" panose="020B0604020202020204" pitchFamily="34" charset="0"/>
                      </a:rPr>
                      <m:t>.</m:t>
                    </m:r>
                  </m:oMath>
                </a14:m>
                <a:endParaRPr lang="en-US" sz="3000" dirty="0">
                  <a:solidFill>
                    <a:srgbClr val="0033A0"/>
                  </a:solidFill>
                  <a:latin typeface="Arial" panose="020B0604020202020204" pitchFamily="34" charset="0"/>
                  <a:cs typeface="Arial" panose="020B0604020202020204" pitchFamily="34" charset="0"/>
                </a:endParaRPr>
              </a:p>
            </p:txBody>
          </p:sp>
        </mc:Choice>
        <mc:Fallback>
          <p:sp>
            <p:nvSpPr>
              <p:cNvPr id="40" name="TextBox 39">
                <a:extLst>
                  <a:ext uri="{FF2B5EF4-FFF2-40B4-BE49-F238E27FC236}">
                    <a16:creationId xmlns:a16="http://schemas.microsoft.com/office/drawing/2014/main" id="{A044EEDD-D406-4168-AE9B-FCAF531BEBD4}"/>
                  </a:ext>
                </a:extLst>
              </p:cNvPr>
              <p:cNvSpPr txBox="1">
                <a:spLocks noRot="1" noChangeAspect="1" noMove="1" noResize="1" noEditPoints="1" noAdjustHandles="1" noChangeArrowheads="1" noChangeShapeType="1" noTextEdit="1"/>
              </p:cNvSpPr>
              <p:nvPr/>
            </p:nvSpPr>
            <p:spPr>
              <a:xfrm>
                <a:off x="10686229" y="23789134"/>
                <a:ext cx="10522704" cy="6494407"/>
              </a:xfrm>
              <a:prstGeom prst="rect">
                <a:avLst/>
              </a:prstGeom>
              <a:blipFill>
                <a:blip r:embed="rId5"/>
                <a:stretch>
                  <a:fillRect l="-1390" t="-1220" b="-1876"/>
                </a:stretch>
              </a:blipFill>
            </p:spPr>
            <p:txBody>
              <a:bodyPr/>
              <a:lstStyle/>
              <a:p>
                <a:r>
                  <a:rPr lang="en-US">
                    <a:noFill/>
                  </a:rPr>
                  <a:t> </a:t>
                </a:r>
              </a:p>
            </p:txBody>
          </p:sp>
        </mc:Fallback>
      </mc:AlternateContent>
      <p:sp>
        <p:nvSpPr>
          <p:cNvPr id="41" name="Rectangle 40">
            <a:extLst>
              <a:ext uri="{FF2B5EF4-FFF2-40B4-BE49-F238E27FC236}">
                <a16:creationId xmlns:a16="http://schemas.microsoft.com/office/drawing/2014/main" id="{98BD6134-7172-4EFF-BE93-836E1F0A4B71}"/>
              </a:ext>
            </a:extLst>
          </p:cNvPr>
          <p:cNvSpPr/>
          <p:nvPr/>
        </p:nvSpPr>
        <p:spPr>
          <a:xfrm>
            <a:off x="10751408" y="14865001"/>
            <a:ext cx="7491153" cy="584775"/>
          </a:xfrm>
          <a:prstGeom prst="rect">
            <a:avLst/>
          </a:prstGeom>
        </p:spPr>
        <p:txBody>
          <a:bodyPr wrap="none">
            <a:spAutoFit/>
          </a:bodyPr>
          <a:lstStyle/>
          <a:p>
            <a:r>
              <a:rPr lang="en-US" sz="3200" b="1" dirty="0">
                <a:solidFill>
                  <a:srgbClr val="D64309"/>
                </a:solidFill>
                <a:latin typeface="Arial" charset="0"/>
                <a:ea typeface="Arial" charset="0"/>
                <a:cs typeface="Arial" charset="0"/>
              </a:rPr>
              <a:t>Fisher’s Least Significant Differences</a:t>
            </a:r>
          </a:p>
        </p:txBody>
      </p:sp>
      <p:sp>
        <p:nvSpPr>
          <p:cNvPr id="51" name="Rectangle 50">
            <a:extLst>
              <a:ext uri="{FF2B5EF4-FFF2-40B4-BE49-F238E27FC236}">
                <a16:creationId xmlns:a16="http://schemas.microsoft.com/office/drawing/2014/main" id="{D8E8469B-0F41-4912-86E0-5D6BE3C94E82}"/>
              </a:ext>
            </a:extLst>
          </p:cNvPr>
          <p:cNvSpPr/>
          <p:nvPr/>
        </p:nvSpPr>
        <p:spPr>
          <a:xfrm>
            <a:off x="10647671" y="16966183"/>
            <a:ext cx="8059386" cy="584775"/>
          </a:xfrm>
          <a:prstGeom prst="rect">
            <a:avLst/>
          </a:prstGeom>
        </p:spPr>
        <p:txBody>
          <a:bodyPr wrap="none">
            <a:spAutoFit/>
          </a:bodyPr>
          <a:lstStyle/>
          <a:p>
            <a:r>
              <a:rPr lang="en-US" sz="3200" b="1" dirty="0">
                <a:solidFill>
                  <a:srgbClr val="D64309"/>
                </a:solidFill>
                <a:latin typeface="Arial" charset="0"/>
                <a:ea typeface="Arial" charset="0"/>
                <a:cs typeface="Arial" charset="0"/>
              </a:rPr>
              <a:t>Tukey’s Honestly Significant Differences</a:t>
            </a:r>
          </a:p>
        </p:txBody>
      </p:sp>
      <p:sp>
        <p:nvSpPr>
          <p:cNvPr id="52" name="Rectangle 51">
            <a:extLst>
              <a:ext uri="{FF2B5EF4-FFF2-40B4-BE49-F238E27FC236}">
                <a16:creationId xmlns:a16="http://schemas.microsoft.com/office/drawing/2014/main" id="{6ADF5074-5F70-4B9C-A9BB-30FEAC7EED37}"/>
              </a:ext>
            </a:extLst>
          </p:cNvPr>
          <p:cNvSpPr/>
          <p:nvPr/>
        </p:nvSpPr>
        <p:spPr>
          <a:xfrm>
            <a:off x="10696040" y="18990928"/>
            <a:ext cx="4738798" cy="584775"/>
          </a:xfrm>
          <a:prstGeom prst="rect">
            <a:avLst/>
          </a:prstGeom>
        </p:spPr>
        <p:txBody>
          <a:bodyPr wrap="none">
            <a:spAutoFit/>
          </a:bodyPr>
          <a:lstStyle/>
          <a:p>
            <a:pPr lvl="0"/>
            <a:r>
              <a:rPr lang="en-US" sz="3200" b="1" dirty="0">
                <a:solidFill>
                  <a:srgbClr val="D64309"/>
                </a:solidFill>
                <a:latin typeface="Arial" charset="0"/>
                <a:ea typeface="Arial" charset="0"/>
                <a:cs typeface="Arial" charset="0"/>
              </a:rPr>
              <a:t>Student Newman Keuls</a:t>
            </a:r>
          </a:p>
        </p:txBody>
      </p:sp>
      <mc:AlternateContent xmlns:mc="http://schemas.openxmlformats.org/markup-compatibility/2006">
        <mc:Choice xmlns:a14="http://schemas.microsoft.com/office/drawing/2010/main" Requires="a14">
          <p:sp>
            <p:nvSpPr>
              <p:cNvPr id="53" name="Rectangle 52">
                <a:extLst>
                  <a:ext uri="{FF2B5EF4-FFF2-40B4-BE49-F238E27FC236}">
                    <a16:creationId xmlns:a16="http://schemas.microsoft.com/office/drawing/2014/main" id="{D2CE7F51-7C9F-4F4E-96CF-8CBF2FD1236A}"/>
                  </a:ext>
                </a:extLst>
              </p:cNvPr>
              <p:cNvSpPr/>
              <p:nvPr/>
            </p:nvSpPr>
            <p:spPr>
              <a:xfrm>
                <a:off x="10815165" y="6654317"/>
                <a:ext cx="9371840" cy="8859156"/>
              </a:xfrm>
              <a:prstGeom prst="rect">
                <a:avLst/>
              </a:prstGeom>
            </p:spPr>
            <p:txBody>
              <a:bodyPr wrap="square">
                <a:spAutoFit/>
              </a:bodyPr>
              <a:lstStyle/>
              <a:p>
                <a:pPr lvl="0"/>
                <a:r>
                  <a:rPr lang="en-US" sz="3000" dirty="0">
                    <a:solidFill>
                      <a:srgbClr val="0033A0"/>
                    </a:solidFill>
                    <a:latin typeface="Arial" charset="0"/>
                    <a:ea typeface="Arial" charset="0"/>
                    <a:cs typeface="Arial" charset="0"/>
                  </a:rPr>
                  <a:t>Consider a correlated series </a:t>
                </a:r>
                <a14:m>
                  <m:oMath xmlns:m="http://schemas.openxmlformats.org/officeDocument/2006/math">
                    <m:sSub>
                      <m:sSubPr>
                        <m:ctrlPr>
                          <a:rPr lang="en-US" sz="3000" i="1" smtClean="0">
                            <a:solidFill>
                              <a:srgbClr val="0033A0"/>
                            </a:solidFill>
                            <a:latin typeface="Cambria Math" panose="02040503050406030204" pitchFamily="18" charset="0"/>
                            <a:ea typeface="Arial" charset="0"/>
                            <a:cs typeface="Arial" charset="0"/>
                          </a:rPr>
                        </m:ctrlPr>
                      </m:sSubPr>
                      <m:e>
                        <m:r>
                          <a:rPr lang="en-US" sz="3000" b="0" i="1" smtClean="0">
                            <a:solidFill>
                              <a:srgbClr val="0033A0"/>
                            </a:solidFill>
                            <a:latin typeface="Cambria Math" panose="02040503050406030204" pitchFamily="18" charset="0"/>
                            <a:ea typeface="Arial" charset="0"/>
                            <a:cs typeface="Arial" charset="0"/>
                          </a:rPr>
                          <m:t>𝑋</m:t>
                        </m:r>
                      </m:e>
                      <m:sub>
                        <m:r>
                          <a:rPr lang="en-US" sz="3000" b="0" i="1" smtClean="0">
                            <a:solidFill>
                              <a:srgbClr val="0033A0"/>
                            </a:solidFill>
                            <a:latin typeface="Cambria Math" panose="02040503050406030204" pitchFamily="18" charset="0"/>
                            <a:ea typeface="Arial" charset="0"/>
                            <a:cs typeface="Arial" charset="0"/>
                          </a:rPr>
                          <m:t>1</m:t>
                        </m:r>
                      </m:sub>
                    </m:sSub>
                    <m:r>
                      <a:rPr lang="en-US" sz="3000" b="0" i="1" smtClean="0">
                        <a:solidFill>
                          <a:srgbClr val="0033A0"/>
                        </a:solidFill>
                        <a:latin typeface="Cambria Math" panose="02040503050406030204" pitchFamily="18" charset="0"/>
                        <a:ea typeface="Arial" charset="0"/>
                        <a:cs typeface="Arial" charset="0"/>
                      </a:rPr>
                      <m:t>, …, </m:t>
                    </m:r>
                    <m:sSub>
                      <m:sSubPr>
                        <m:ctrlPr>
                          <a:rPr lang="en-US" sz="3000" i="1" smtClean="0">
                            <a:solidFill>
                              <a:srgbClr val="0033A0"/>
                            </a:solidFill>
                            <a:latin typeface="Cambria Math" panose="02040503050406030204" pitchFamily="18" charset="0"/>
                            <a:ea typeface="Arial" charset="0"/>
                            <a:cs typeface="Arial" charset="0"/>
                          </a:rPr>
                        </m:ctrlPr>
                      </m:sSubPr>
                      <m:e>
                        <m:r>
                          <a:rPr lang="en-US" sz="3000" b="0" i="1" smtClean="0">
                            <a:solidFill>
                              <a:srgbClr val="0033A0"/>
                            </a:solidFill>
                            <a:latin typeface="Cambria Math" panose="02040503050406030204" pitchFamily="18" charset="0"/>
                            <a:ea typeface="Arial" charset="0"/>
                            <a:cs typeface="Arial" charset="0"/>
                          </a:rPr>
                          <m:t>𝑋</m:t>
                        </m:r>
                      </m:e>
                      <m:sub>
                        <m:r>
                          <a:rPr lang="en-US" sz="3000" b="0" i="1" smtClean="0">
                            <a:solidFill>
                              <a:srgbClr val="0033A0"/>
                            </a:solidFill>
                            <a:latin typeface="Cambria Math" panose="02040503050406030204" pitchFamily="18" charset="0"/>
                            <a:ea typeface="Arial" charset="0"/>
                            <a:cs typeface="Arial" charset="0"/>
                          </a:rPr>
                          <m:t>𝑛</m:t>
                        </m:r>
                      </m:sub>
                    </m:sSub>
                    <m:r>
                      <a:rPr lang="en-US" sz="3000" b="0" i="1" smtClean="0">
                        <a:solidFill>
                          <a:srgbClr val="0033A0"/>
                        </a:solidFill>
                        <a:latin typeface="Cambria Math" panose="02040503050406030204" pitchFamily="18" charset="0"/>
                        <a:ea typeface="Arial" charset="0"/>
                        <a:cs typeface="Arial" charset="0"/>
                      </a:rPr>
                      <m:t> </m:t>
                    </m:r>
                  </m:oMath>
                </a14:m>
                <a:r>
                  <a:rPr lang="en-US" sz="3000" dirty="0">
                    <a:solidFill>
                      <a:srgbClr val="0033A0"/>
                    </a:solidFill>
                    <a:latin typeface="Arial" charset="0"/>
                    <a:ea typeface="Arial" charset="0"/>
                    <a:cs typeface="Arial" charset="0"/>
                  </a:rPr>
                  <a:t>with common mean </a:t>
                </a:r>
                <a:r>
                  <a:rPr lang="el-GR" sz="3000" dirty="0">
                    <a:solidFill>
                      <a:srgbClr val="0033A0"/>
                    </a:solidFill>
                    <a:latin typeface="Arial" charset="0"/>
                    <a:ea typeface="Arial" charset="0"/>
                    <a:cs typeface="Arial" charset="0"/>
                  </a:rPr>
                  <a:t>μ</a:t>
                </a:r>
                <a:r>
                  <a:rPr lang="en-US" sz="3000" dirty="0">
                    <a:solidFill>
                      <a:srgbClr val="0033A0"/>
                    </a:solidFill>
                    <a:latin typeface="Arial" charset="0"/>
                    <a:ea typeface="Arial" charset="0"/>
                    <a:cs typeface="Arial" charset="0"/>
                  </a:rPr>
                  <a:t>, variance </a:t>
                </a:r>
                <a14:m>
                  <m:oMath xmlns:m="http://schemas.openxmlformats.org/officeDocument/2006/math">
                    <m:sSup>
                      <m:sSupPr>
                        <m:ctrlPr>
                          <a:rPr lang="en-US" sz="3000" i="1" smtClean="0">
                            <a:solidFill>
                              <a:srgbClr val="0033A0"/>
                            </a:solidFill>
                            <a:latin typeface="Cambria Math" panose="02040503050406030204" pitchFamily="18" charset="0"/>
                          </a:rPr>
                        </m:ctrlPr>
                      </m:sSupPr>
                      <m:e>
                        <m:r>
                          <a:rPr lang="en-US" sz="3000" b="0" i="1" smtClean="0">
                            <a:solidFill>
                              <a:srgbClr val="0033A0"/>
                            </a:solidFill>
                            <a:latin typeface="Cambria Math" panose="02040503050406030204" pitchFamily="18" charset="0"/>
                          </a:rPr>
                          <m:t>𝜂</m:t>
                        </m:r>
                      </m:e>
                      <m:sup>
                        <m:r>
                          <a:rPr lang="en-US" sz="3000" b="0" i="1" smtClean="0">
                            <a:solidFill>
                              <a:srgbClr val="0033A0"/>
                            </a:solidFill>
                            <a:latin typeface="Cambria Math" panose="02040503050406030204" pitchFamily="18" charset="0"/>
                          </a:rPr>
                          <m:t>2</m:t>
                        </m:r>
                      </m:sup>
                    </m:sSup>
                    <m:r>
                      <a:rPr lang="en-US" sz="3000" b="0" i="1" smtClean="0">
                        <a:solidFill>
                          <a:srgbClr val="0033A0"/>
                        </a:solidFill>
                        <a:latin typeface="Cambria Math" panose="02040503050406030204" pitchFamily="18" charset="0"/>
                      </a:rPr>
                      <m:t>, </m:t>
                    </m:r>
                  </m:oMath>
                </a14:m>
                <a:r>
                  <a:rPr lang="en-US" sz="3000" dirty="0">
                    <a:solidFill>
                      <a:srgbClr val="0033A0"/>
                    </a:solidFill>
                    <a:latin typeface="Arial" charset="0"/>
                    <a:ea typeface="Arial" charset="0"/>
                    <a:cs typeface="Arial" charset="0"/>
                  </a:rPr>
                  <a:t>and stationary autocorrelation</a:t>
                </a:r>
                <a14:m>
                  <m:oMath xmlns:m="http://schemas.openxmlformats.org/officeDocument/2006/math">
                    <m:sSub>
                      <m:sSubPr>
                        <m:ctrlPr>
                          <a:rPr lang="en-US" sz="3000" i="1">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 </m:t>
                        </m:r>
                        <m:r>
                          <a:rPr lang="en-US" sz="3000" i="1">
                            <a:solidFill>
                              <a:srgbClr val="0033A0"/>
                            </a:solidFill>
                            <a:latin typeface="Cambria Math" panose="02040503050406030204" pitchFamily="18" charset="0"/>
                          </a:rPr>
                          <m:t>𝜌</m:t>
                        </m:r>
                      </m:e>
                      <m:sub>
                        <m:r>
                          <a:rPr lang="en-US" sz="3000" i="1">
                            <a:solidFill>
                              <a:srgbClr val="0033A0"/>
                            </a:solidFill>
                            <a:latin typeface="Cambria Math" panose="02040503050406030204" pitchFamily="18" charset="0"/>
                          </a:rPr>
                          <m:t>𝑥</m:t>
                        </m:r>
                      </m:sub>
                    </m:sSub>
                    <m:d>
                      <m:dPr>
                        <m:ctrlPr>
                          <a:rPr lang="en-US" sz="3000" i="1">
                            <a:solidFill>
                              <a:srgbClr val="0033A0"/>
                            </a:solidFill>
                            <a:latin typeface="Cambria Math" panose="02040503050406030204" pitchFamily="18" charset="0"/>
                          </a:rPr>
                        </m:ctrlPr>
                      </m:dPr>
                      <m:e>
                        <m:r>
                          <a:rPr lang="en-US" sz="3000" i="1">
                            <a:solidFill>
                              <a:srgbClr val="0033A0"/>
                            </a:solidFill>
                            <a:latin typeface="Cambria Math" panose="02040503050406030204" pitchFamily="18" charset="0"/>
                          </a:rPr>
                          <m:t>h</m:t>
                        </m:r>
                      </m:e>
                    </m:d>
                    <m:r>
                      <a:rPr lang="en-US" sz="3000" b="0" i="1" smtClean="0">
                        <a:solidFill>
                          <a:srgbClr val="0033A0"/>
                        </a:solidFill>
                        <a:latin typeface="Cambria Math" panose="02040503050406030204" pitchFamily="18" charset="0"/>
                      </a:rPr>
                      <m:t>=</m:t>
                    </m:r>
                    <m:r>
                      <a:rPr lang="en-US" sz="3000" b="0" i="1" smtClean="0">
                        <a:solidFill>
                          <a:srgbClr val="0033A0"/>
                        </a:solidFill>
                        <a:latin typeface="Cambria Math" panose="02040503050406030204" pitchFamily="18" charset="0"/>
                      </a:rPr>
                      <m:t>𝐶𝑜𝑟𝑟</m:t>
                    </m:r>
                    <m:d>
                      <m:dPr>
                        <m:ctrlPr>
                          <a:rPr lang="en-US" sz="3000" i="1" smtClean="0">
                            <a:solidFill>
                              <a:srgbClr val="0033A0"/>
                            </a:solidFill>
                            <a:latin typeface="Cambria Math" panose="02040503050406030204" pitchFamily="18" charset="0"/>
                          </a:rPr>
                        </m:ctrlPr>
                      </m:dPr>
                      <m:e>
                        <m:sSub>
                          <m:sSubPr>
                            <m:ctrlPr>
                              <a:rPr lang="en-US" sz="3000" i="1" smtClean="0">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𝑋</m:t>
                            </m:r>
                          </m:e>
                          <m:sub>
                            <m:r>
                              <a:rPr lang="en-US" sz="3000" b="0" i="1" smtClean="0">
                                <a:solidFill>
                                  <a:srgbClr val="0033A0"/>
                                </a:solidFill>
                                <a:latin typeface="Cambria Math" panose="02040503050406030204" pitchFamily="18" charset="0"/>
                              </a:rPr>
                              <m:t>𝑡</m:t>
                            </m:r>
                          </m:sub>
                        </m:sSub>
                        <m:r>
                          <a:rPr lang="en-US" sz="3000" b="0" i="1" smtClean="0">
                            <a:solidFill>
                              <a:srgbClr val="0033A0"/>
                            </a:solidFill>
                            <a:latin typeface="Cambria Math" panose="02040503050406030204" pitchFamily="18" charset="0"/>
                          </a:rPr>
                          <m:t>,</m:t>
                        </m:r>
                        <m:sSub>
                          <m:sSubPr>
                            <m:ctrlPr>
                              <a:rPr lang="en-US" sz="3000" i="1" smtClean="0">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𝑋</m:t>
                            </m:r>
                          </m:e>
                          <m:sub>
                            <m:r>
                              <a:rPr lang="en-US" sz="3000" b="0" i="1" smtClean="0">
                                <a:solidFill>
                                  <a:srgbClr val="0033A0"/>
                                </a:solidFill>
                                <a:latin typeface="Cambria Math" panose="02040503050406030204" pitchFamily="18" charset="0"/>
                              </a:rPr>
                              <m:t>𝑡</m:t>
                            </m:r>
                            <m:r>
                              <a:rPr lang="en-US" sz="3000" b="0" i="1" smtClean="0">
                                <a:solidFill>
                                  <a:srgbClr val="0033A0"/>
                                </a:solidFill>
                                <a:latin typeface="Cambria Math" panose="02040503050406030204" pitchFamily="18" charset="0"/>
                              </a:rPr>
                              <m:t>+</m:t>
                            </m:r>
                            <m:r>
                              <a:rPr lang="en-US" sz="3000" b="0" i="1" smtClean="0">
                                <a:solidFill>
                                  <a:srgbClr val="0033A0"/>
                                </a:solidFill>
                                <a:latin typeface="Cambria Math" panose="02040503050406030204" pitchFamily="18" charset="0"/>
                              </a:rPr>
                              <m:t>h</m:t>
                            </m:r>
                          </m:sub>
                        </m:sSub>
                      </m:e>
                    </m:d>
                  </m:oMath>
                </a14:m>
                <a:r>
                  <a:rPr lang="en-US" sz="3000" dirty="0">
                    <a:solidFill>
                      <a:srgbClr val="0033A0"/>
                    </a:solidFill>
                    <a:latin typeface="Arial" charset="0"/>
                    <a:ea typeface="Arial" charset="0"/>
                    <a:cs typeface="Arial" charset="0"/>
                  </a:rPr>
                  <a:t>. </a:t>
                </a:r>
              </a:p>
              <a:p>
                <a:pPr lvl="0"/>
                <a:endParaRPr lang="en-US" sz="3000" dirty="0">
                  <a:solidFill>
                    <a:srgbClr val="0033A0"/>
                  </a:solidFill>
                  <a:latin typeface="Arial" charset="0"/>
                  <a:ea typeface="Arial" charset="0"/>
                  <a:cs typeface="Arial" charset="0"/>
                </a:endParaRPr>
              </a:p>
              <a:p>
                <a:pPr lvl="0"/>
                <a:r>
                  <a:rPr lang="en-US" sz="3000" dirty="0">
                    <a:solidFill>
                      <a:srgbClr val="0033A0"/>
                    </a:solidFill>
                    <a:latin typeface="Arial" charset="0"/>
                    <a:ea typeface="Arial" charset="0"/>
                    <a:cs typeface="Arial" charset="0"/>
                  </a:rPr>
                  <a:t>Equating the variance of the sample mean, </a:t>
                </a:r>
                <a14:m>
                  <m:oMath xmlns:m="http://schemas.openxmlformats.org/officeDocument/2006/math">
                    <m:func>
                      <m:funcPr>
                        <m:ctrlPr>
                          <a:rPr lang="en-US" sz="3000" i="1" smtClean="0">
                            <a:solidFill>
                              <a:srgbClr val="0033A0"/>
                            </a:solidFill>
                            <a:latin typeface="Cambria Math" panose="02040503050406030204" pitchFamily="18" charset="0"/>
                          </a:rPr>
                        </m:ctrlPr>
                      </m:funcPr>
                      <m:fName>
                        <m:r>
                          <a:rPr lang="en-US" sz="3000" b="0" i="1" smtClean="0">
                            <a:solidFill>
                              <a:srgbClr val="0033A0"/>
                            </a:solidFill>
                            <a:latin typeface="Cambria Math" panose="02040503050406030204" pitchFamily="18" charset="0"/>
                          </a:rPr>
                          <m:t>𝑉𝑎𝑟</m:t>
                        </m:r>
                      </m:fName>
                      <m:e>
                        <m:d>
                          <m:dPr>
                            <m:ctrlPr>
                              <a:rPr lang="en-US" sz="3000" i="1" smtClean="0">
                                <a:solidFill>
                                  <a:srgbClr val="0033A0"/>
                                </a:solidFill>
                                <a:latin typeface="Cambria Math" panose="02040503050406030204" pitchFamily="18" charset="0"/>
                              </a:rPr>
                            </m:ctrlPr>
                          </m:dPr>
                          <m:e>
                            <m:sSub>
                              <m:sSubPr>
                                <m:ctrlPr>
                                  <a:rPr lang="en-US" sz="3000" i="1" smtClean="0">
                                    <a:solidFill>
                                      <a:srgbClr val="0033A0"/>
                                    </a:solidFill>
                                    <a:latin typeface="Cambria Math" panose="02040503050406030204" pitchFamily="18" charset="0"/>
                                  </a:rPr>
                                </m:ctrlPr>
                              </m:sSubPr>
                              <m:e>
                                <m:acc>
                                  <m:accPr>
                                    <m:chr m:val="̅"/>
                                    <m:ctrlPr>
                                      <a:rPr lang="en-US" sz="3000" i="1" smtClean="0">
                                        <a:solidFill>
                                          <a:srgbClr val="0033A0"/>
                                        </a:solidFill>
                                        <a:latin typeface="Cambria Math" panose="02040503050406030204" pitchFamily="18" charset="0"/>
                                      </a:rPr>
                                    </m:ctrlPr>
                                  </m:accPr>
                                  <m:e>
                                    <m:r>
                                      <a:rPr lang="en-US" sz="3000" b="0" i="1" smtClean="0">
                                        <a:solidFill>
                                          <a:srgbClr val="0033A0"/>
                                        </a:solidFill>
                                        <a:latin typeface="Cambria Math" panose="02040503050406030204" pitchFamily="18" charset="0"/>
                                      </a:rPr>
                                      <m:t>𝑋</m:t>
                                    </m:r>
                                  </m:e>
                                </m:acc>
                              </m:e>
                              <m:sub>
                                <m:r>
                                  <a:rPr lang="en-US" sz="3000" b="0" i="1" smtClean="0">
                                    <a:solidFill>
                                      <a:srgbClr val="0033A0"/>
                                    </a:solidFill>
                                    <a:latin typeface="Cambria Math" panose="02040503050406030204" pitchFamily="18" charset="0"/>
                                  </a:rPr>
                                  <m:t>𝑛</m:t>
                                </m:r>
                              </m:sub>
                            </m:sSub>
                          </m:e>
                        </m:d>
                      </m:e>
                    </m:func>
                    <m:r>
                      <a:rPr lang="en-US" sz="3000" b="0" i="1" smtClean="0">
                        <a:solidFill>
                          <a:srgbClr val="0033A0"/>
                        </a:solidFill>
                        <a:latin typeface="Cambria Math" panose="02040503050406030204" pitchFamily="18" charset="0"/>
                      </a:rPr>
                      <m:t>=</m:t>
                    </m:r>
                    <m:f>
                      <m:fPr>
                        <m:ctrlPr>
                          <a:rPr lang="en-US" sz="3000" i="1" smtClean="0">
                            <a:solidFill>
                              <a:srgbClr val="0033A0"/>
                            </a:solidFill>
                            <a:latin typeface="Cambria Math" panose="02040503050406030204" pitchFamily="18" charset="0"/>
                          </a:rPr>
                        </m:ctrlPr>
                      </m:fPr>
                      <m:num>
                        <m:sSup>
                          <m:sSupPr>
                            <m:ctrlPr>
                              <a:rPr lang="en-US" sz="3000" i="1" smtClean="0">
                                <a:solidFill>
                                  <a:srgbClr val="0033A0"/>
                                </a:solidFill>
                                <a:latin typeface="Cambria Math" panose="02040503050406030204" pitchFamily="18" charset="0"/>
                              </a:rPr>
                            </m:ctrlPr>
                          </m:sSupPr>
                          <m:e>
                            <m:r>
                              <a:rPr lang="en-US" sz="3000" b="0" i="1" smtClean="0">
                                <a:solidFill>
                                  <a:srgbClr val="0033A0"/>
                                </a:solidFill>
                                <a:latin typeface="Cambria Math" panose="02040503050406030204" pitchFamily="18" charset="0"/>
                              </a:rPr>
                              <m:t>𝜂</m:t>
                            </m:r>
                          </m:e>
                          <m:sup>
                            <m:r>
                              <a:rPr lang="en-US" sz="3000" b="0" i="1" smtClean="0">
                                <a:solidFill>
                                  <a:srgbClr val="0033A0"/>
                                </a:solidFill>
                                <a:latin typeface="Cambria Math" panose="02040503050406030204" pitchFamily="18" charset="0"/>
                              </a:rPr>
                              <m:t>2</m:t>
                            </m:r>
                          </m:sup>
                        </m:sSup>
                      </m:num>
                      <m:den>
                        <m:r>
                          <a:rPr lang="en-US" sz="3000" b="0" i="1" smtClean="0">
                            <a:solidFill>
                              <a:srgbClr val="0033A0"/>
                            </a:solidFill>
                            <a:latin typeface="Cambria Math" panose="02040503050406030204" pitchFamily="18" charset="0"/>
                          </a:rPr>
                          <m:t>𝑛</m:t>
                        </m:r>
                      </m:den>
                    </m:f>
                    <m:d>
                      <m:dPr>
                        <m:begChr m:val="{"/>
                        <m:endChr m:val="}"/>
                        <m:ctrlPr>
                          <a:rPr lang="en-US" sz="3000" i="1" smtClean="0">
                            <a:solidFill>
                              <a:srgbClr val="0033A0"/>
                            </a:solidFill>
                            <a:latin typeface="Cambria Math" panose="02040503050406030204" pitchFamily="18" charset="0"/>
                          </a:rPr>
                        </m:ctrlPr>
                      </m:dPr>
                      <m:e>
                        <m:r>
                          <a:rPr lang="en-US" sz="3000" b="0" i="1" smtClean="0">
                            <a:solidFill>
                              <a:srgbClr val="0033A0"/>
                            </a:solidFill>
                            <a:latin typeface="Cambria Math" panose="02040503050406030204" pitchFamily="18" charset="0"/>
                          </a:rPr>
                          <m:t>1+2</m:t>
                        </m:r>
                        <m:nary>
                          <m:naryPr>
                            <m:chr m:val="∑"/>
                            <m:limLoc m:val="undOvr"/>
                            <m:grow m:val="on"/>
                            <m:ctrlPr>
                              <a:rPr lang="en-US" sz="3000" i="1" smtClean="0">
                                <a:solidFill>
                                  <a:srgbClr val="0033A0"/>
                                </a:solidFill>
                                <a:latin typeface="Cambria Math" panose="02040503050406030204" pitchFamily="18" charset="0"/>
                              </a:rPr>
                            </m:ctrlPr>
                          </m:naryPr>
                          <m:sub>
                            <m:r>
                              <a:rPr lang="en-US" sz="3000" b="0" i="1" smtClean="0">
                                <a:solidFill>
                                  <a:srgbClr val="0033A0"/>
                                </a:solidFill>
                                <a:latin typeface="Cambria Math" panose="02040503050406030204" pitchFamily="18" charset="0"/>
                              </a:rPr>
                              <m:t>h</m:t>
                            </m:r>
                            <m:r>
                              <a:rPr lang="en-US" sz="3000" b="0" i="1" smtClean="0">
                                <a:solidFill>
                                  <a:srgbClr val="0033A0"/>
                                </a:solidFill>
                                <a:latin typeface="Cambria Math" panose="02040503050406030204" pitchFamily="18" charset="0"/>
                              </a:rPr>
                              <m:t>−1</m:t>
                            </m:r>
                          </m:sub>
                          <m:sup>
                            <m:r>
                              <a:rPr lang="en-US" sz="3000" b="0" i="1" smtClean="0">
                                <a:solidFill>
                                  <a:srgbClr val="0033A0"/>
                                </a:solidFill>
                                <a:latin typeface="Cambria Math" panose="02040503050406030204" pitchFamily="18" charset="0"/>
                              </a:rPr>
                              <m:t>𝑛</m:t>
                            </m:r>
                            <m:r>
                              <a:rPr lang="en-US" sz="3000" b="0" i="1" smtClean="0">
                                <a:solidFill>
                                  <a:srgbClr val="0033A0"/>
                                </a:solidFill>
                                <a:latin typeface="Cambria Math" panose="02040503050406030204" pitchFamily="18" charset="0"/>
                              </a:rPr>
                              <m:t>−1</m:t>
                            </m:r>
                          </m:sup>
                          <m:e>
                            <m:d>
                              <m:dPr>
                                <m:ctrlPr>
                                  <a:rPr lang="en-US" sz="3000" i="1" smtClean="0">
                                    <a:solidFill>
                                      <a:srgbClr val="0033A0"/>
                                    </a:solidFill>
                                    <a:latin typeface="Cambria Math" panose="02040503050406030204" pitchFamily="18" charset="0"/>
                                  </a:rPr>
                                </m:ctrlPr>
                              </m:dPr>
                              <m:e>
                                <m:r>
                                  <a:rPr lang="en-US" sz="3000" b="0" i="1" smtClean="0">
                                    <a:solidFill>
                                      <a:srgbClr val="0033A0"/>
                                    </a:solidFill>
                                    <a:latin typeface="Cambria Math" panose="02040503050406030204" pitchFamily="18" charset="0"/>
                                  </a:rPr>
                                  <m:t>1−</m:t>
                                </m:r>
                                <m:f>
                                  <m:fPr>
                                    <m:ctrlPr>
                                      <a:rPr lang="en-US" sz="3000" i="1" smtClean="0">
                                        <a:solidFill>
                                          <a:srgbClr val="0033A0"/>
                                        </a:solidFill>
                                        <a:latin typeface="Cambria Math" panose="02040503050406030204" pitchFamily="18" charset="0"/>
                                      </a:rPr>
                                    </m:ctrlPr>
                                  </m:fPr>
                                  <m:num>
                                    <m:r>
                                      <a:rPr lang="en-US" sz="3000" b="0" i="1" smtClean="0">
                                        <a:solidFill>
                                          <a:srgbClr val="0033A0"/>
                                        </a:solidFill>
                                        <a:latin typeface="Cambria Math" panose="02040503050406030204" pitchFamily="18" charset="0"/>
                                      </a:rPr>
                                      <m:t>h</m:t>
                                    </m:r>
                                  </m:num>
                                  <m:den>
                                    <m:r>
                                      <a:rPr lang="en-US" sz="3000" b="0" i="1" smtClean="0">
                                        <a:solidFill>
                                          <a:srgbClr val="0033A0"/>
                                        </a:solidFill>
                                        <a:latin typeface="Cambria Math" panose="02040503050406030204" pitchFamily="18" charset="0"/>
                                      </a:rPr>
                                      <m:t>𝑛</m:t>
                                    </m:r>
                                  </m:den>
                                </m:f>
                              </m:e>
                            </m:d>
                            <m:sSub>
                              <m:sSubPr>
                                <m:ctrlPr>
                                  <a:rPr lang="en-US" sz="3000" i="1" smtClean="0">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𝜌</m:t>
                                </m:r>
                              </m:e>
                              <m:sub>
                                <m:r>
                                  <a:rPr lang="en-US" sz="3000" b="0" i="1" smtClean="0">
                                    <a:solidFill>
                                      <a:srgbClr val="0033A0"/>
                                    </a:solidFill>
                                    <a:latin typeface="Cambria Math" panose="02040503050406030204" pitchFamily="18" charset="0"/>
                                  </a:rPr>
                                  <m:t>𝑥</m:t>
                                </m:r>
                              </m:sub>
                            </m:sSub>
                            <m:d>
                              <m:dPr>
                                <m:ctrlPr>
                                  <a:rPr lang="en-US" sz="3000" i="1" smtClean="0">
                                    <a:solidFill>
                                      <a:srgbClr val="0033A0"/>
                                    </a:solidFill>
                                    <a:latin typeface="Cambria Math" panose="02040503050406030204" pitchFamily="18" charset="0"/>
                                  </a:rPr>
                                </m:ctrlPr>
                              </m:dPr>
                              <m:e>
                                <m:r>
                                  <a:rPr lang="en-US" sz="3000" b="0" i="1" smtClean="0">
                                    <a:solidFill>
                                      <a:srgbClr val="0033A0"/>
                                    </a:solidFill>
                                    <a:latin typeface="Cambria Math" panose="02040503050406030204" pitchFamily="18" charset="0"/>
                                  </a:rPr>
                                  <m:t>h</m:t>
                                </m:r>
                              </m:e>
                            </m:d>
                          </m:e>
                        </m:nary>
                      </m:e>
                    </m:d>
                  </m:oMath>
                </a14:m>
                <a:r>
                  <a:rPr lang="en-US" sz="3000" dirty="0">
                    <a:solidFill>
                      <a:srgbClr val="0033A0"/>
                    </a:solidFill>
                    <a:latin typeface="Arial" charset="0"/>
                    <a:ea typeface="Arial" charset="0"/>
                    <a:cs typeface="Arial" charset="0"/>
                  </a:rPr>
                  <a:t> with the sample mean of an independent series of size </a:t>
                </a:r>
                <a14:m>
                  <m:oMath xmlns:m="http://schemas.openxmlformats.org/officeDocument/2006/math">
                    <m:sSub>
                      <m:sSubPr>
                        <m:ctrlPr>
                          <a:rPr lang="en-US" sz="3000" i="1" smtClean="0">
                            <a:solidFill>
                              <a:srgbClr val="0033A0"/>
                            </a:solidFill>
                            <a:latin typeface="Cambria Math" panose="02040503050406030204" pitchFamily="18" charset="0"/>
                            <a:ea typeface="Arial" charset="0"/>
                            <a:cs typeface="Arial" charset="0"/>
                          </a:rPr>
                        </m:ctrlPr>
                      </m:sSubPr>
                      <m:e>
                        <m:r>
                          <a:rPr lang="en-US" sz="3000" b="0" i="1" smtClean="0">
                            <a:solidFill>
                              <a:srgbClr val="0033A0"/>
                            </a:solidFill>
                            <a:latin typeface="Cambria Math" panose="02040503050406030204" pitchFamily="18" charset="0"/>
                            <a:ea typeface="Arial" charset="0"/>
                            <a:cs typeface="Arial" charset="0"/>
                          </a:rPr>
                          <m:t>𝑛</m:t>
                        </m:r>
                      </m:e>
                      <m:sub>
                        <m:r>
                          <a:rPr lang="en-US" sz="3000" b="0" i="1" smtClean="0">
                            <a:solidFill>
                              <a:srgbClr val="0033A0"/>
                            </a:solidFill>
                            <a:latin typeface="Cambria Math" panose="02040503050406030204" pitchFamily="18" charset="0"/>
                            <a:ea typeface="Arial" charset="0"/>
                            <a:cs typeface="Arial" charset="0"/>
                          </a:rPr>
                          <m:t>𝑒𝑠𝑠</m:t>
                        </m:r>
                      </m:sub>
                    </m:sSub>
                    <m:r>
                      <a:rPr lang="en-US" sz="3000" b="0" i="0" smtClean="0">
                        <a:solidFill>
                          <a:srgbClr val="0033A0"/>
                        </a:solidFill>
                        <a:latin typeface="Cambria Math" panose="02040503050406030204" pitchFamily="18" charset="0"/>
                        <a:ea typeface="Arial" charset="0"/>
                        <a:cs typeface="Arial" charset="0"/>
                      </a:rPr>
                      <m:t>&lt;</m:t>
                    </m:r>
                    <m:r>
                      <m:rPr>
                        <m:sty m:val="p"/>
                      </m:rPr>
                      <a:rPr lang="en-US" sz="3000" b="0" i="0" smtClean="0">
                        <a:solidFill>
                          <a:srgbClr val="0033A0"/>
                        </a:solidFill>
                        <a:latin typeface="Cambria Math" panose="02040503050406030204" pitchFamily="18" charset="0"/>
                        <a:ea typeface="Arial" charset="0"/>
                        <a:cs typeface="Arial" charset="0"/>
                      </a:rPr>
                      <m:t>n</m:t>
                    </m:r>
                    <m:r>
                      <a:rPr lang="en-US" sz="3000" b="0" i="0" smtClean="0">
                        <a:solidFill>
                          <a:srgbClr val="0033A0"/>
                        </a:solidFill>
                        <a:latin typeface="Cambria Math" panose="02040503050406030204" pitchFamily="18" charset="0"/>
                        <a:ea typeface="Arial" charset="0"/>
                        <a:cs typeface="Arial" charset="0"/>
                      </a:rPr>
                      <m:t> </m:t>
                    </m:r>
                  </m:oMath>
                </a14:m>
                <a:r>
                  <a:rPr lang="en-US" sz="3000" dirty="0">
                    <a:solidFill>
                      <a:srgbClr val="0033A0"/>
                    </a:solidFill>
                    <a:latin typeface="Arial" charset="0"/>
                    <a:ea typeface="Arial" charset="0"/>
                    <a:cs typeface="Arial" charset="0"/>
                  </a:rPr>
                  <a:t>produces</a:t>
                </a:r>
              </a:p>
              <a:p>
                <a:pPr lvl="0"/>
                <a14:m>
                  <m:oMath xmlns:m="http://schemas.openxmlformats.org/officeDocument/2006/math">
                    <m:sSub>
                      <m:sSubPr>
                        <m:ctrlPr>
                          <a:rPr lang="en-US" sz="3000" i="1" smtClean="0">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𝑛</m:t>
                        </m:r>
                      </m:e>
                      <m:sub>
                        <m:r>
                          <a:rPr lang="en-US" sz="3000" b="0" i="1" smtClean="0">
                            <a:solidFill>
                              <a:srgbClr val="0033A0"/>
                            </a:solidFill>
                            <a:latin typeface="Cambria Math" panose="02040503050406030204" pitchFamily="18" charset="0"/>
                          </a:rPr>
                          <m:t>𝑒𝑠𝑠</m:t>
                        </m:r>
                      </m:sub>
                    </m:sSub>
                    <m:r>
                      <a:rPr lang="en-US" sz="3000" b="0" i="1" smtClean="0">
                        <a:solidFill>
                          <a:srgbClr val="0033A0"/>
                        </a:solidFill>
                        <a:latin typeface="Cambria Math" panose="02040503050406030204" pitchFamily="18" charset="0"/>
                      </a:rPr>
                      <m:t>=</m:t>
                    </m:r>
                    <m:f>
                      <m:fPr>
                        <m:ctrlPr>
                          <a:rPr lang="en-US" sz="3000" i="1" smtClean="0">
                            <a:solidFill>
                              <a:srgbClr val="0033A0"/>
                            </a:solidFill>
                            <a:latin typeface="Cambria Math" panose="02040503050406030204" pitchFamily="18" charset="0"/>
                          </a:rPr>
                        </m:ctrlPr>
                      </m:fPr>
                      <m:num>
                        <m:r>
                          <a:rPr lang="en-US" sz="3000" b="0" i="1" smtClean="0">
                            <a:solidFill>
                              <a:srgbClr val="0033A0"/>
                            </a:solidFill>
                            <a:latin typeface="Cambria Math" panose="02040503050406030204" pitchFamily="18" charset="0"/>
                          </a:rPr>
                          <m:t>𝑛</m:t>
                        </m:r>
                      </m:num>
                      <m:den>
                        <m:r>
                          <a:rPr lang="en-US" sz="3000" b="0" i="1" smtClean="0">
                            <a:solidFill>
                              <a:srgbClr val="0033A0"/>
                            </a:solidFill>
                            <a:latin typeface="Cambria Math" panose="02040503050406030204" pitchFamily="18" charset="0"/>
                          </a:rPr>
                          <m:t>1+2</m:t>
                        </m:r>
                        <m:nary>
                          <m:naryPr>
                            <m:chr m:val="∑"/>
                            <m:limLoc m:val="undOvr"/>
                            <m:grow m:val="on"/>
                            <m:ctrlPr>
                              <a:rPr lang="en-US" sz="3000" i="1" smtClean="0">
                                <a:solidFill>
                                  <a:srgbClr val="0033A0"/>
                                </a:solidFill>
                                <a:latin typeface="Cambria Math" panose="02040503050406030204" pitchFamily="18" charset="0"/>
                              </a:rPr>
                            </m:ctrlPr>
                          </m:naryPr>
                          <m:sub>
                            <m:r>
                              <a:rPr lang="en-US" sz="3000" b="0" i="1" smtClean="0">
                                <a:solidFill>
                                  <a:srgbClr val="0033A0"/>
                                </a:solidFill>
                                <a:latin typeface="Cambria Math" panose="02040503050406030204" pitchFamily="18" charset="0"/>
                              </a:rPr>
                              <m:t>h</m:t>
                            </m:r>
                            <m:r>
                              <a:rPr lang="en-US" sz="3000" b="0" i="1" smtClean="0">
                                <a:solidFill>
                                  <a:srgbClr val="0033A0"/>
                                </a:solidFill>
                                <a:latin typeface="Cambria Math" panose="02040503050406030204" pitchFamily="18" charset="0"/>
                              </a:rPr>
                              <m:t>=1</m:t>
                            </m:r>
                          </m:sub>
                          <m:sup>
                            <m:r>
                              <a:rPr lang="en-US" sz="3000" b="0" i="1" smtClean="0">
                                <a:solidFill>
                                  <a:srgbClr val="0033A0"/>
                                </a:solidFill>
                                <a:latin typeface="Cambria Math" panose="02040503050406030204" pitchFamily="18" charset="0"/>
                              </a:rPr>
                              <m:t>𝑛</m:t>
                            </m:r>
                            <m:r>
                              <a:rPr lang="en-US" sz="3000" b="0" i="1" smtClean="0">
                                <a:solidFill>
                                  <a:srgbClr val="0033A0"/>
                                </a:solidFill>
                                <a:latin typeface="Cambria Math" panose="02040503050406030204" pitchFamily="18" charset="0"/>
                              </a:rPr>
                              <m:t>−1</m:t>
                            </m:r>
                          </m:sup>
                          <m:e>
                            <m:d>
                              <m:dPr>
                                <m:ctrlPr>
                                  <a:rPr lang="en-US" sz="3000" i="1" smtClean="0">
                                    <a:solidFill>
                                      <a:srgbClr val="0033A0"/>
                                    </a:solidFill>
                                    <a:latin typeface="Cambria Math" panose="02040503050406030204" pitchFamily="18" charset="0"/>
                                  </a:rPr>
                                </m:ctrlPr>
                              </m:dPr>
                              <m:e>
                                <m:r>
                                  <a:rPr lang="en-US" sz="3000" b="0" i="1" smtClean="0">
                                    <a:solidFill>
                                      <a:srgbClr val="0033A0"/>
                                    </a:solidFill>
                                    <a:latin typeface="Cambria Math" panose="02040503050406030204" pitchFamily="18" charset="0"/>
                                  </a:rPr>
                                  <m:t>1−</m:t>
                                </m:r>
                                <m:f>
                                  <m:fPr>
                                    <m:ctrlPr>
                                      <a:rPr lang="en-US" sz="3000" i="1" smtClean="0">
                                        <a:solidFill>
                                          <a:srgbClr val="0033A0"/>
                                        </a:solidFill>
                                        <a:latin typeface="Cambria Math" panose="02040503050406030204" pitchFamily="18" charset="0"/>
                                      </a:rPr>
                                    </m:ctrlPr>
                                  </m:fPr>
                                  <m:num>
                                    <m:r>
                                      <a:rPr lang="en-US" sz="3000" b="0" i="1" smtClean="0">
                                        <a:solidFill>
                                          <a:srgbClr val="0033A0"/>
                                        </a:solidFill>
                                        <a:latin typeface="Cambria Math" panose="02040503050406030204" pitchFamily="18" charset="0"/>
                                      </a:rPr>
                                      <m:t>h</m:t>
                                    </m:r>
                                  </m:num>
                                  <m:den>
                                    <m:r>
                                      <a:rPr lang="en-US" sz="3000" b="0" i="1" smtClean="0">
                                        <a:solidFill>
                                          <a:srgbClr val="0033A0"/>
                                        </a:solidFill>
                                        <a:latin typeface="Cambria Math" panose="02040503050406030204" pitchFamily="18" charset="0"/>
                                      </a:rPr>
                                      <m:t>𝑛</m:t>
                                    </m:r>
                                  </m:den>
                                </m:f>
                              </m:e>
                            </m:d>
                          </m:e>
                        </m:nary>
                        <m:r>
                          <a:rPr lang="en-US" sz="3000" b="0" i="1" smtClean="0">
                            <a:solidFill>
                              <a:srgbClr val="0033A0"/>
                            </a:solidFill>
                            <a:latin typeface="Cambria Math" panose="02040503050406030204" pitchFamily="18" charset="0"/>
                          </a:rPr>
                          <m:t>⋅</m:t>
                        </m:r>
                        <m:sSub>
                          <m:sSubPr>
                            <m:ctrlPr>
                              <a:rPr lang="en-US" sz="3000" i="1" smtClean="0">
                                <a:solidFill>
                                  <a:srgbClr val="0033A0"/>
                                </a:solidFill>
                                <a:latin typeface="Cambria Math" panose="02040503050406030204" pitchFamily="18" charset="0"/>
                              </a:rPr>
                            </m:ctrlPr>
                          </m:sSubPr>
                          <m:e>
                            <m:r>
                              <a:rPr lang="en-US" sz="3000" b="0" i="1" smtClean="0">
                                <a:solidFill>
                                  <a:srgbClr val="0033A0"/>
                                </a:solidFill>
                                <a:latin typeface="Cambria Math" panose="02040503050406030204" pitchFamily="18" charset="0"/>
                              </a:rPr>
                              <m:t>𝜌</m:t>
                            </m:r>
                          </m:e>
                          <m:sub>
                            <m:r>
                              <a:rPr lang="en-US" sz="3000" b="0" i="1" smtClean="0">
                                <a:solidFill>
                                  <a:srgbClr val="0033A0"/>
                                </a:solidFill>
                                <a:latin typeface="Cambria Math" panose="02040503050406030204" pitchFamily="18" charset="0"/>
                              </a:rPr>
                              <m:t>𝑥</m:t>
                            </m:r>
                          </m:sub>
                        </m:sSub>
                        <m:d>
                          <m:dPr>
                            <m:ctrlPr>
                              <a:rPr lang="en-US" sz="3000" i="1" smtClean="0">
                                <a:solidFill>
                                  <a:srgbClr val="0033A0"/>
                                </a:solidFill>
                                <a:latin typeface="Cambria Math" panose="02040503050406030204" pitchFamily="18" charset="0"/>
                              </a:rPr>
                            </m:ctrlPr>
                          </m:dPr>
                          <m:e>
                            <m:r>
                              <a:rPr lang="en-US" sz="3000" b="0" i="1" smtClean="0">
                                <a:solidFill>
                                  <a:srgbClr val="0033A0"/>
                                </a:solidFill>
                                <a:latin typeface="Cambria Math" panose="02040503050406030204" pitchFamily="18" charset="0"/>
                              </a:rPr>
                              <m:t>h</m:t>
                            </m:r>
                          </m:e>
                        </m:d>
                      </m:den>
                    </m:f>
                  </m:oMath>
                </a14:m>
                <a:r>
                  <a:rPr lang="en-US" sz="3000" dirty="0">
                    <a:solidFill>
                      <a:srgbClr val="0033A0"/>
                    </a:solidFill>
                    <a:latin typeface="Arial" charset="0"/>
                    <a:ea typeface="Arial" charset="0"/>
                    <a:cs typeface="Arial" charset="0"/>
                  </a:rPr>
                  <a:t>. </a:t>
                </a:r>
              </a:p>
              <a:p>
                <a:pPr lvl="0"/>
                <a:endParaRPr lang="en-US" sz="3000" dirty="0">
                  <a:solidFill>
                    <a:srgbClr val="0033A0"/>
                  </a:solidFill>
                  <a:latin typeface="Arial" charset="0"/>
                  <a:ea typeface="Arial" charset="0"/>
                  <a:cs typeface="Arial" charset="0"/>
                </a:endParaRPr>
              </a:p>
              <a:p>
                <a:pPr lvl="0"/>
                <a:r>
                  <a:rPr lang="en-US" sz="3000" dirty="0">
                    <a:solidFill>
                      <a:srgbClr val="0033A0"/>
                    </a:solidFill>
                    <a:latin typeface="Arial" charset="0"/>
                    <a:ea typeface="Arial" charset="0"/>
                    <a:cs typeface="Arial" charset="0"/>
                  </a:rPr>
                  <a:t>Thus, the correlated series can be equivalent to the independent series of size </a:t>
                </a:r>
                <a14:m>
                  <m:oMath xmlns:m="http://schemas.openxmlformats.org/officeDocument/2006/math">
                    <m:sSub>
                      <m:sSubPr>
                        <m:ctrlPr>
                          <a:rPr lang="en-US" sz="3000" i="1">
                            <a:solidFill>
                              <a:srgbClr val="0033A0"/>
                            </a:solidFill>
                            <a:latin typeface="Cambria Math" panose="02040503050406030204" pitchFamily="18" charset="0"/>
                          </a:rPr>
                        </m:ctrlPr>
                      </m:sSubPr>
                      <m:e>
                        <m:r>
                          <a:rPr lang="en-US" sz="3000" i="1">
                            <a:solidFill>
                              <a:srgbClr val="0033A0"/>
                            </a:solidFill>
                            <a:latin typeface="Cambria Math" panose="02040503050406030204" pitchFamily="18" charset="0"/>
                          </a:rPr>
                          <m:t>𝑛</m:t>
                        </m:r>
                      </m:e>
                      <m:sub>
                        <m:r>
                          <a:rPr lang="en-US" sz="3000" i="1">
                            <a:solidFill>
                              <a:srgbClr val="0033A0"/>
                            </a:solidFill>
                            <a:latin typeface="Cambria Math" panose="02040503050406030204" pitchFamily="18" charset="0"/>
                          </a:rPr>
                          <m:t>𝑒𝑠𝑠</m:t>
                        </m:r>
                      </m:sub>
                    </m:sSub>
                    <m:r>
                      <a:rPr lang="en-US" sz="3000" b="1" i="0" smtClean="0">
                        <a:solidFill>
                          <a:srgbClr val="0033A0"/>
                        </a:solidFill>
                        <a:latin typeface="Cambria Math" panose="02040503050406030204" pitchFamily="18" charset="0"/>
                      </a:rPr>
                      <m:t> </m:t>
                    </m:r>
                  </m:oMath>
                </a14:m>
                <a:r>
                  <a:rPr lang="en-US" sz="3000" dirty="0">
                    <a:solidFill>
                      <a:srgbClr val="0033A0"/>
                    </a:solidFill>
                    <a:latin typeface="Arial" charset="0"/>
                    <a:ea typeface="Arial" charset="0"/>
                    <a:cs typeface="Arial" charset="0"/>
                  </a:rPr>
                  <a:t>in that the mean and variance of the two are equivalent. This reduced sample size is known as the equivalent sample size (ESS) for </a:t>
                </a:r>
                <a14:m>
                  <m:oMath xmlns:m="http://schemas.openxmlformats.org/officeDocument/2006/math">
                    <m:sSub>
                      <m:sSubPr>
                        <m:ctrlPr>
                          <a:rPr lang="en-US" sz="3000" i="1">
                            <a:solidFill>
                              <a:srgbClr val="0033A0"/>
                            </a:solidFill>
                            <a:latin typeface="Cambria Math" panose="02040503050406030204" pitchFamily="18" charset="0"/>
                          </a:rPr>
                        </m:ctrlPr>
                      </m:sSubPr>
                      <m:e>
                        <m:acc>
                          <m:accPr>
                            <m:chr m:val="̅"/>
                            <m:ctrlPr>
                              <a:rPr lang="en-US" sz="3000" i="1">
                                <a:solidFill>
                                  <a:srgbClr val="0033A0"/>
                                </a:solidFill>
                                <a:latin typeface="Cambria Math" panose="02040503050406030204" pitchFamily="18" charset="0"/>
                              </a:rPr>
                            </m:ctrlPr>
                          </m:accPr>
                          <m:e>
                            <m:r>
                              <a:rPr lang="en-US" sz="3000" i="1">
                                <a:solidFill>
                                  <a:srgbClr val="0033A0"/>
                                </a:solidFill>
                                <a:latin typeface="Cambria Math" panose="02040503050406030204" pitchFamily="18" charset="0"/>
                              </a:rPr>
                              <m:t>𝑋</m:t>
                            </m:r>
                          </m:e>
                        </m:acc>
                      </m:e>
                      <m:sub>
                        <m:r>
                          <a:rPr lang="en-US" sz="3000" i="1">
                            <a:solidFill>
                              <a:srgbClr val="0033A0"/>
                            </a:solidFill>
                            <a:latin typeface="Cambria Math" panose="02040503050406030204" pitchFamily="18" charset="0"/>
                          </a:rPr>
                          <m:t>𝑛</m:t>
                        </m:r>
                      </m:sub>
                    </m:sSub>
                  </m:oMath>
                </a14:m>
                <a:r>
                  <a:rPr lang="en-US" sz="3000" b="1" dirty="0">
                    <a:solidFill>
                      <a:srgbClr val="0033A0"/>
                    </a:solidFill>
                    <a:latin typeface="Arial" charset="0"/>
                    <a:ea typeface="Arial" charset="0"/>
                    <a:cs typeface="Arial" charset="0"/>
                  </a:rPr>
                  <a:t>.</a:t>
                </a:r>
              </a:p>
              <a:p>
                <a:pPr lvl="0">
                  <a:lnSpc>
                    <a:spcPct val="150000"/>
                  </a:lnSpc>
                </a:pPr>
                <a:endParaRPr lang="en-US" sz="2700" b="1" dirty="0">
                  <a:solidFill>
                    <a:srgbClr val="0033A0"/>
                  </a:solidFill>
                  <a:latin typeface="Arial" charset="0"/>
                  <a:ea typeface="Arial" charset="0"/>
                  <a:cs typeface="Arial" charset="0"/>
                </a:endParaRPr>
              </a:p>
              <a:p>
                <a:pPr lvl="0">
                  <a:lnSpc>
                    <a:spcPct val="150000"/>
                  </a:lnSpc>
                </a:pPr>
                <a:endParaRPr lang="en-US" sz="2800" b="1" dirty="0">
                  <a:solidFill>
                    <a:srgbClr val="0033A0"/>
                  </a:solidFill>
                  <a:latin typeface="Arial" charset="0"/>
                  <a:ea typeface="Arial" charset="0"/>
                  <a:cs typeface="Arial" charset="0"/>
                </a:endParaRPr>
              </a:p>
            </p:txBody>
          </p:sp>
        </mc:Choice>
        <mc:Fallback>
          <p:sp>
            <p:nvSpPr>
              <p:cNvPr id="53" name="Rectangle 52">
                <a:extLst>
                  <a:ext uri="{FF2B5EF4-FFF2-40B4-BE49-F238E27FC236}">
                    <a16:creationId xmlns:a16="http://schemas.microsoft.com/office/drawing/2014/main" id="{D2CE7F51-7C9F-4F4E-96CF-8CBF2FD1236A}"/>
                  </a:ext>
                </a:extLst>
              </p:cNvPr>
              <p:cNvSpPr>
                <a:spLocks noRot="1" noChangeAspect="1" noMove="1" noResize="1" noEditPoints="1" noAdjustHandles="1" noChangeArrowheads="1" noChangeShapeType="1" noTextEdit="1"/>
              </p:cNvSpPr>
              <p:nvPr/>
            </p:nvSpPr>
            <p:spPr>
              <a:xfrm>
                <a:off x="10815165" y="6654317"/>
                <a:ext cx="9371840" cy="8859156"/>
              </a:xfrm>
              <a:prstGeom prst="rect">
                <a:avLst/>
              </a:prstGeom>
              <a:blipFill>
                <a:blip r:embed="rId6"/>
                <a:stretch>
                  <a:fillRect l="-1495" t="-895"/>
                </a:stretch>
              </a:blipFill>
            </p:spPr>
            <p:txBody>
              <a:bodyPr/>
              <a:lstStyle/>
              <a:p>
                <a:r>
                  <a:rPr lang="en-US">
                    <a:noFill/>
                  </a:rPr>
                  <a:t> </a:t>
                </a:r>
              </a:p>
            </p:txBody>
          </p:sp>
        </mc:Fallback>
      </mc:AlternateContent>
      <p:sp>
        <p:nvSpPr>
          <p:cNvPr id="57" name="TextBox 56">
            <a:extLst>
              <a:ext uri="{FF2B5EF4-FFF2-40B4-BE49-F238E27FC236}">
                <a16:creationId xmlns:a16="http://schemas.microsoft.com/office/drawing/2014/main" id="{31E8FFCA-DBDE-46ED-A2D7-C2F56408F2BB}"/>
              </a:ext>
            </a:extLst>
          </p:cNvPr>
          <p:cNvSpPr txBox="1"/>
          <p:nvPr/>
        </p:nvSpPr>
        <p:spPr>
          <a:xfrm>
            <a:off x="716693" y="26479834"/>
            <a:ext cx="9144117" cy="4247317"/>
          </a:xfrm>
          <a:prstGeom prst="rect">
            <a:avLst/>
          </a:prstGeom>
          <a:noFill/>
        </p:spPr>
        <p:txBody>
          <a:bodyPr wrap="square" rtlCol="0">
            <a:spAutoFit/>
          </a:bodyPr>
          <a:lstStyle/>
          <a:p>
            <a:pPr lvl="0"/>
            <a:r>
              <a:rPr lang="en-US" sz="3000" dirty="0">
                <a:solidFill>
                  <a:srgbClr val="0033A0"/>
                </a:solidFill>
                <a:latin typeface="Arial" charset="0"/>
                <a:ea typeface="Arial" charset="0"/>
                <a:cs typeface="Arial" charset="0"/>
              </a:rPr>
              <a:t>Long memory time series have autocorrelation functions (ACF) and partial autocorrelation functions (PACF) that show power-like decay versus the faster, exponential decay of a short-range dependency process.</a:t>
            </a:r>
          </a:p>
          <a:p>
            <a:pPr lvl="0"/>
            <a:endParaRPr lang="en-US" sz="3000" dirty="0">
              <a:solidFill>
                <a:srgbClr val="0033A0"/>
              </a:solidFill>
              <a:latin typeface="Arial" charset="0"/>
              <a:ea typeface="Arial" charset="0"/>
              <a:cs typeface="Arial" charset="0"/>
            </a:endParaRPr>
          </a:p>
          <a:p>
            <a:pPr lvl="0"/>
            <a:r>
              <a:rPr lang="en-US" sz="3000" dirty="0">
                <a:solidFill>
                  <a:srgbClr val="0033A0"/>
                </a:solidFill>
                <a:latin typeface="Arial" charset="0"/>
                <a:ea typeface="Arial" charset="0"/>
                <a:cs typeface="Arial" charset="0"/>
              </a:rPr>
              <a:t>This makes using methods that assume zero autocorrelation erroneous as autocorrelation remains relatively high even with large time lags</a:t>
            </a:r>
          </a:p>
        </p:txBody>
      </p:sp>
      <p:pic>
        <p:nvPicPr>
          <p:cNvPr id="16" name="Picture 15" descr="A screenshot of a cell phone&#10;&#10;Description automatically generated">
            <a:extLst>
              <a:ext uri="{FF2B5EF4-FFF2-40B4-BE49-F238E27FC236}">
                <a16:creationId xmlns:a16="http://schemas.microsoft.com/office/drawing/2014/main" id="{E495BC93-3FB7-49E4-856A-561D3DE2529D}"/>
              </a:ext>
            </a:extLst>
          </p:cNvPr>
          <p:cNvPicPr>
            <a:picLocks noChangeAspect="1"/>
          </p:cNvPicPr>
          <p:nvPr/>
        </p:nvPicPr>
        <p:blipFill rotWithShape="1">
          <a:blip r:embed="rId7"/>
          <a:srcRect t="12006" r="1430" b="209"/>
          <a:stretch/>
        </p:blipFill>
        <p:spPr>
          <a:xfrm>
            <a:off x="316211" y="21195810"/>
            <a:ext cx="9980999" cy="5248223"/>
          </a:xfrm>
          <a:prstGeom prst="rect">
            <a:avLst/>
          </a:prstGeom>
        </p:spPr>
      </p:pic>
      <p:sp>
        <p:nvSpPr>
          <p:cNvPr id="20" name="TextBox 19">
            <a:extLst>
              <a:ext uri="{FF2B5EF4-FFF2-40B4-BE49-F238E27FC236}">
                <a16:creationId xmlns:a16="http://schemas.microsoft.com/office/drawing/2014/main" id="{41E9CB7E-903B-43F4-BC42-4BDAD1E275D2}"/>
              </a:ext>
            </a:extLst>
          </p:cNvPr>
          <p:cNvSpPr txBox="1"/>
          <p:nvPr/>
        </p:nvSpPr>
        <p:spPr>
          <a:xfrm>
            <a:off x="2128321" y="20415148"/>
            <a:ext cx="8262295" cy="461665"/>
          </a:xfrm>
          <a:prstGeom prst="rect">
            <a:avLst/>
          </a:prstGeom>
          <a:noFill/>
        </p:spPr>
        <p:txBody>
          <a:bodyPr wrap="square" rtlCol="0">
            <a:spAutoFit/>
          </a:bodyPr>
          <a:lstStyle/>
          <a:p>
            <a:r>
              <a:rPr lang="en-US" sz="2400" b="1" dirty="0">
                <a:latin typeface="Arial" charset="0"/>
                <a:ea typeface="Arial" charset="0"/>
                <a:cs typeface="Arial" charset="0"/>
              </a:rPr>
              <a:t>Visa volatility 01/01/2016-12/31/2019</a:t>
            </a:r>
            <a:endParaRPr lang="en-US" sz="7200" b="1" dirty="0"/>
          </a:p>
        </p:txBody>
      </p:sp>
      <p:sp>
        <p:nvSpPr>
          <p:cNvPr id="28" name="TextBox 27">
            <a:extLst>
              <a:ext uri="{FF2B5EF4-FFF2-40B4-BE49-F238E27FC236}">
                <a16:creationId xmlns:a16="http://schemas.microsoft.com/office/drawing/2014/main" id="{D0B5B188-F9A6-4E1D-BAF1-A23B3CE63A36}"/>
              </a:ext>
            </a:extLst>
          </p:cNvPr>
          <p:cNvSpPr txBox="1"/>
          <p:nvPr/>
        </p:nvSpPr>
        <p:spPr>
          <a:xfrm>
            <a:off x="33068357" y="21095599"/>
            <a:ext cx="10100901" cy="11172289"/>
          </a:xfrm>
          <a:prstGeom prst="rect">
            <a:avLst/>
          </a:prstGeom>
          <a:noFill/>
        </p:spPr>
        <p:txBody>
          <a:bodyPr wrap="square" rtlCol="0">
            <a:spAutoFit/>
          </a:bodyPr>
          <a:lstStyle/>
          <a:p>
            <a:r>
              <a:rPr lang="en-US" sz="3000" dirty="0">
                <a:solidFill>
                  <a:srgbClr val="0033A0"/>
                </a:solidFill>
                <a:latin typeface="Arial" panose="020B0604020202020204" pitchFamily="34" charset="0"/>
                <a:cs typeface="Arial" panose="020B0604020202020204" pitchFamily="34" charset="0"/>
              </a:rPr>
              <a:t>When comparing means between time series that display nonzero autocorrelation, using the uncalibrated multiple comparison methods may lead to much higher rates of rejecting the null hypothesis even if the underlying means are equivalent. </a:t>
            </a:r>
          </a:p>
          <a:p>
            <a:endParaRPr lang="en-US" sz="3000" dirty="0">
              <a:solidFill>
                <a:srgbClr val="0033A0"/>
              </a:solidFill>
              <a:latin typeface="Arial" panose="020B0604020202020204" pitchFamily="34" charset="0"/>
              <a:cs typeface="Arial" panose="020B0604020202020204" pitchFamily="34" charset="0"/>
            </a:endParaRPr>
          </a:p>
          <a:p>
            <a:r>
              <a:rPr lang="en-US" sz="3000" dirty="0">
                <a:solidFill>
                  <a:srgbClr val="0033A0"/>
                </a:solidFill>
                <a:latin typeface="Arial" panose="020B0604020202020204" pitchFamily="34" charset="0"/>
                <a:cs typeface="Arial" panose="020B0604020202020204" pitchFamily="34" charset="0"/>
              </a:rPr>
              <a:t>Using the equivalent sample sizes in three common multiple comparison methods leads to much lower rates of </a:t>
            </a:r>
          </a:p>
          <a:p>
            <a:r>
              <a:rPr lang="en-US" sz="3000" dirty="0">
                <a:solidFill>
                  <a:srgbClr val="0033A0"/>
                </a:solidFill>
                <a:latin typeface="Arial" panose="020B0604020202020204" pitchFamily="34" charset="0"/>
                <a:cs typeface="Arial" panose="020B0604020202020204" pitchFamily="34" charset="0"/>
              </a:rPr>
              <a:t>Type I error as shown in Table 1. This shows our ESS calibration of these techniques is more accurate than uncalibrated multiple comparison methods.</a:t>
            </a:r>
          </a:p>
          <a:p>
            <a:endParaRPr lang="en-US" sz="3000" dirty="0">
              <a:solidFill>
                <a:srgbClr val="0033A0"/>
              </a:solidFill>
              <a:latin typeface="Arial" panose="020B0604020202020204" pitchFamily="34" charset="0"/>
              <a:cs typeface="Arial" panose="020B0604020202020204" pitchFamily="34" charset="0"/>
            </a:endParaRPr>
          </a:p>
          <a:p>
            <a:r>
              <a:rPr lang="en-US" sz="3000" dirty="0">
                <a:solidFill>
                  <a:srgbClr val="0033A0"/>
                </a:solidFill>
                <a:latin typeface="Arial" panose="020B0604020202020204" pitchFamily="34" charset="0"/>
                <a:cs typeface="Arial" panose="020B0604020202020204" pitchFamily="34" charset="0"/>
              </a:rPr>
              <a:t>When applying our ESS calibrated Fisher’s LSD test to thirty companies split into two parts (based on changepoint analysis), we see that there are multiple companies that end in groupings with higher means in Period 2 compared to Period 1. Our changepoint analysis coincided with the announcement of a US-China trade war. This suggests that some companies, such as Microsoft, became more volatile, on average, than they were prior to the trade war announcement. </a:t>
            </a:r>
          </a:p>
          <a:p>
            <a:endParaRPr lang="en-US" sz="3000" dirty="0">
              <a:solidFill>
                <a:srgbClr val="0033A0"/>
              </a:solidFill>
              <a:latin typeface="Arial" panose="020B0604020202020204" pitchFamily="34" charset="0"/>
              <a:cs typeface="Arial" panose="020B0604020202020204" pitchFamily="34" charset="0"/>
            </a:endParaRPr>
          </a:p>
          <a:p>
            <a:endParaRPr lang="en-US" sz="3000" dirty="0">
              <a:solidFill>
                <a:srgbClr val="0033A0"/>
              </a:solidFill>
              <a:latin typeface="Arial" panose="020B0604020202020204" pitchFamily="34" charset="0"/>
              <a:cs typeface="Arial" panose="020B0604020202020204" pitchFamily="34" charset="0"/>
            </a:endParaRPr>
          </a:p>
          <a:p>
            <a:endParaRPr lang="en-US" sz="3000" dirty="0">
              <a:solidFill>
                <a:srgbClr val="0033A0"/>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073CC02A-30DB-43D4-99A1-649D2789256C}"/>
              </a:ext>
            </a:extLst>
          </p:cNvPr>
          <p:cNvSpPr/>
          <p:nvPr/>
        </p:nvSpPr>
        <p:spPr>
          <a:xfrm>
            <a:off x="35377701" y="5556928"/>
            <a:ext cx="5815182" cy="830997"/>
          </a:xfrm>
          <a:prstGeom prst="rect">
            <a:avLst/>
          </a:prstGeom>
        </p:spPr>
        <p:txBody>
          <a:bodyPr wrap="none">
            <a:spAutoFit/>
          </a:bodyPr>
          <a:lstStyle/>
          <a:p>
            <a:pPr lvl="0"/>
            <a:r>
              <a:rPr lang="en-US" sz="4800" b="1" dirty="0">
                <a:solidFill>
                  <a:srgbClr val="D64309"/>
                </a:solidFill>
                <a:latin typeface="Arial" charset="0"/>
                <a:ea typeface="Arial" charset="0"/>
                <a:cs typeface="Arial" charset="0"/>
              </a:rPr>
              <a:t>ESS CALIBRATION</a:t>
            </a:r>
          </a:p>
        </p:txBody>
      </p:sp>
      <p:pic>
        <p:nvPicPr>
          <p:cNvPr id="17" name="Picture 16" descr="A close up of a logo&#10;&#10;Description automatically generated">
            <a:extLst>
              <a:ext uri="{FF2B5EF4-FFF2-40B4-BE49-F238E27FC236}">
                <a16:creationId xmlns:a16="http://schemas.microsoft.com/office/drawing/2014/main" id="{14F1BB87-4625-4BD9-8A60-4991B6819381}"/>
              </a:ext>
            </a:extLst>
          </p:cNvPr>
          <p:cNvPicPr>
            <a:picLocks noChangeAspect="1"/>
          </p:cNvPicPr>
          <p:nvPr/>
        </p:nvPicPr>
        <p:blipFill>
          <a:blip r:embed="rId8"/>
          <a:stretch>
            <a:fillRect/>
          </a:stretch>
        </p:blipFill>
        <p:spPr>
          <a:xfrm>
            <a:off x="10803794" y="17583445"/>
            <a:ext cx="8102286" cy="1234334"/>
          </a:xfrm>
          <a:prstGeom prst="rect">
            <a:avLst/>
          </a:prstGeom>
        </p:spPr>
      </p:pic>
      <p:pic>
        <p:nvPicPr>
          <p:cNvPr id="35" name="Picture 34" descr="A close up of a logo&#10;&#10;Description automatically generated">
            <a:extLst>
              <a:ext uri="{FF2B5EF4-FFF2-40B4-BE49-F238E27FC236}">
                <a16:creationId xmlns:a16="http://schemas.microsoft.com/office/drawing/2014/main" id="{51400F1B-348B-456E-929C-5DA306843053}"/>
              </a:ext>
            </a:extLst>
          </p:cNvPr>
          <p:cNvPicPr>
            <a:picLocks noChangeAspect="1"/>
          </p:cNvPicPr>
          <p:nvPr/>
        </p:nvPicPr>
        <p:blipFill>
          <a:blip r:embed="rId9"/>
          <a:stretch>
            <a:fillRect/>
          </a:stretch>
        </p:blipFill>
        <p:spPr>
          <a:xfrm>
            <a:off x="10815165" y="19697975"/>
            <a:ext cx="6217073" cy="1148039"/>
          </a:xfrm>
          <a:prstGeom prst="rect">
            <a:avLst/>
          </a:prstGeom>
        </p:spPr>
      </p:pic>
      <p:pic>
        <p:nvPicPr>
          <p:cNvPr id="39" name="Picture 38" descr="A picture containing table&#10;&#10;Description automatically generated">
            <a:extLst>
              <a:ext uri="{FF2B5EF4-FFF2-40B4-BE49-F238E27FC236}">
                <a16:creationId xmlns:a16="http://schemas.microsoft.com/office/drawing/2014/main" id="{87735645-5D37-4D0B-B3A5-91426E2B718A}"/>
              </a:ext>
            </a:extLst>
          </p:cNvPr>
          <p:cNvPicPr>
            <a:picLocks noChangeAspect="1"/>
          </p:cNvPicPr>
          <p:nvPr/>
        </p:nvPicPr>
        <p:blipFill>
          <a:blip r:embed="rId10"/>
          <a:stretch>
            <a:fillRect/>
          </a:stretch>
        </p:blipFill>
        <p:spPr>
          <a:xfrm>
            <a:off x="10802325" y="15597155"/>
            <a:ext cx="7536447" cy="1203955"/>
          </a:xfrm>
          <a:prstGeom prst="rect">
            <a:avLst/>
          </a:prstGeom>
        </p:spPr>
      </p:pic>
      <p:pic>
        <p:nvPicPr>
          <p:cNvPr id="49" name="Picture 48">
            <a:extLst>
              <a:ext uri="{FF2B5EF4-FFF2-40B4-BE49-F238E27FC236}">
                <a16:creationId xmlns:a16="http://schemas.microsoft.com/office/drawing/2014/main" id="{575A3D9F-FFE6-429B-A00D-A0808E3A6CF6}"/>
              </a:ext>
            </a:extLst>
          </p:cNvPr>
          <p:cNvPicPr>
            <a:picLocks noChangeAspect="1"/>
          </p:cNvPicPr>
          <p:nvPr/>
        </p:nvPicPr>
        <p:blipFill>
          <a:blip r:embed="rId11"/>
          <a:stretch>
            <a:fillRect/>
          </a:stretch>
        </p:blipFill>
        <p:spPr>
          <a:xfrm>
            <a:off x="11852338" y="20948497"/>
            <a:ext cx="8102286" cy="841321"/>
          </a:xfrm>
          <a:prstGeom prst="rect">
            <a:avLst/>
          </a:prstGeom>
        </p:spPr>
      </p:pic>
      <p:pic>
        <p:nvPicPr>
          <p:cNvPr id="60" name="Picture 59">
            <a:extLst>
              <a:ext uri="{FF2B5EF4-FFF2-40B4-BE49-F238E27FC236}">
                <a16:creationId xmlns:a16="http://schemas.microsoft.com/office/drawing/2014/main" id="{F6033C2F-E594-4E9B-93BF-49EDCCF79B47}"/>
              </a:ext>
            </a:extLst>
          </p:cNvPr>
          <p:cNvPicPr>
            <a:picLocks noChangeAspect="1"/>
          </p:cNvPicPr>
          <p:nvPr/>
        </p:nvPicPr>
        <p:blipFill>
          <a:blip r:embed="rId12"/>
          <a:stretch>
            <a:fillRect/>
          </a:stretch>
        </p:blipFill>
        <p:spPr>
          <a:xfrm>
            <a:off x="10766120" y="21156138"/>
            <a:ext cx="1104576" cy="584776"/>
          </a:xfrm>
          <a:prstGeom prst="rect">
            <a:avLst/>
          </a:prstGeom>
        </p:spPr>
      </p:pic>
      <p:sp>
        <p:nvSpPr>
          <p:cNvPr id="61" name="TextBox 60">
            <a:extLst>
              <a:ext uri="{FF2B5EF4-FFF2-40B4-BE49-F238E27FC236}">
                <a16:creationId xmlns:a16="http://schemas.microsoft.com/office/drawing/2014/main" id="{555BF4C0-EE87-417A-BA34-223005361886}"/>
              </a:ext>
            </a:extLst>
          </p:cNvPr>
          <p:cNvSpPr txBox="1"/>
          <p:nvPr/>
        </p:nvSpPr>
        <p:spPr>
          <a:xfrm>
            <a:off x="21681685" y="6527612"/>
            <a:ext cx="10442698" cy="7017306"/>
          </a:xfrm>
          <a:prstGeom prst="rect">
            <a:avLst/>
          </a:prstGeom>
          <a:noFill/>
        </p:spPr>
        <p:txBody>
          <a:bodyPr wrap="square" rtlCol="0">
            <a:spAutoFit/>
          </a:bodyPr>
          <a:lstStyle/>
          <a:p>
            <a:r>
              <a:rPr lang="en-US" sz="3000" dirty="0">
                <a:solidFill>
                  <a:srgbClr val="0033A0"/>
                </a:solidFill>
                <a:latin typeface="Arial" panose="020B0604020202020204" pitchFamily="34" charset="0"/>
                <a:cs typeface="Arial" panose="020B0604020202020204" pitchFamily="34" charset="0"/>
              </a:rPr>
              <a:t>We perform a simulation study to examine the accuracy of the ESS calibrated multiple comparison methods described in an ANOVA model with ARFIMA errors. We focus on answering the following two questions:</a:t>
            </a:r>
          </a:p>
          <a:p>
            <a:endParaRPr lang="en-US" sz="3000" dirty="0">
              <a:solidFill>
                <a:srgbClr val="0033A0"/>
              </a:solidFill>
              <a:latin typeface="Arial" panose="020B0604020202020204" pitchFamily="34" charset="0"/>
              <a:cs typeface="Arial" panose="020B0604020202020204" pitchFamily="34" charset="0"/>
            </a:endParaRPr>
          </a:p>
          <a:p>
            <a:pPr marL="514350" indent="-514350">
              <a:buAutoNum type="arabicPeriod"/>
            </a:pPr>
            <a:r>
              <a:rPr lang="en-US" sz="3000" dirty="0">
                <a:solidFill>
                  <a:srgbClr val="0033A0"/>
                </a:solidFill>
                <a:latin typeface="Arial" panose="020B0604020202020204" pitchFamily="34" charset="0"/>
                <a:cs typeface="Arial" panose="020B0604020202020204" pitchFamily="34" charset="0"/>
              </a:rPr>
              <a:t>How well do the calibrated methods attain the target type I error when applied to long memory time series?</a:t>
            </a:r>
          </a:p>
          <a:p>
            <a:pPr marL="514350" indent="-514350">
              <a:buAutoNum type="arabicPeriod"/>
            </a:pPr>
            <a:r>
              <a:rPr lang="en-US" sz="3000" dirty="0">
                <a:solidFill>
                  <a:srgbClr val="0033A0"/>
                </a:solidFill>
                <a:latin typeface="Arial" panose="020B0604020202020204" pitchFamily="34" charset="0"/>
                <a:cs typeface="Arial" panose="020B0604020202020204" pitchFamily="34" charset="0"/>
              </a:rPr>
              <a:t>How well do the calibrated methods detect the different means of time series when series means are in fact different?</a:t>
            </a:r>
          </a:p>
          <a:p>
            <a:endParaRPr lang="en-US" sz="3000" dirty="0">
              <a:solidFill>
                <a:srgbClr val="0033A0"/>
              </a:solidFill>
              <a:latin typeface="Arial" panose="020B0604020202020204" pitchFamily="34" charset="0"/>
              <a:cs typeface="Arial" panose="020B0604020202020204" pitchFamily="34" charset="0"/>
            </a:endParaRPr>
          </a:p>
          <a:p>
            <a:r>
              <a:rPr lang="en-US" sz="3000" dirty="0">
                <a:solidFill>
                  <a:srgbClr val="0033A0"/>
                </a:solidFill>
                <a:latin typeface="Arial" panose="020B0604020202020204" pitchFamily="34" charset="0"/>
                <a:cs typeface="Arial" panose="020B0604020202020204" pitchFamily="34" charset="0"/>
              </a:rPr>
              <a:t>To answer these, we consider the errors are a Gaussian ARFIMA(0,d,0) process with identical </a:t>
            </a:r>
            <a:r>
              <a:rPr lang="en-US" sz="3000" i="1" dirty="0">
                <a:solidFill>
                  <a:srgbClr val="0033A0"/>
                </a:solidFill>
                <a:latin typeface="Arial" panose="020B0604020202020204" pitchFamily="34" charset="0"/>
                <a:cs typeface="Arial" panose="020B0604020202020204" pitchFamily="34" charset="0"/>
              </a:rPr>
              <a:t>d </a:t>
            </a:r>
            <a:r>
              <a:rPr lang="en-US" sz="3000" dirty="0">
                <a:solidFill>
                  <a:srgbClr val="0033A0"/>
                </a:solidFill>
                <a:latin typeface="Arial" panose="020B0604020202020204" pitchFamily="34" charset="0"/>
                <a:cs typeface="Arial" panose="020B0604020202020204" pitchFamily="34" charset="0"/>
              </a:rPr>
              <a:t>parameters. Ten thousand independent simulated values were produced from an ANOVA model with varying </a:t>
            </a:r>
            <a:r>
              <a:rPr lang="en-US" sz="3000" i="1" dirty="0">
                <a:solidFill>
                  <a:srgbClr val="0033A0"/>
                </a:solidFill>
                <a:latin typeface="Arial" panose="020B0604020202020204" pitchFamily="34" charset="0"/>
                <a:cs typeface="Arial" panose="020B0604020202020204" pitchFamily="34" charset="0"/>
              </a:rPr>
              <a:t>d </a:t>
            </a:r>
            <a:r>
              <a:rPr lang="en-US" sz="3000" dirty="0">
                <a:solidFill>
                  <a:srgbClr val="0033A0"/>
                </a:solidFill>
                <a:latin typeface="Arial" panose="020B0604020202020204" pitchFamily="34" charset="0"/>
                <a:cs typeface="Arial" panose="020B0604020202020204" pitchFamily="34" charset="0"/>
              </a:rPr>
              <a:t>and varying sample size </a:t>
            </a:r>
            <a:r>
              <a:rPr lang="en-US" sz="3000" i="1" dirty="0">
                <a:solidFill>
                  <a:srgbClr val="0033A0"/>
                </a:solidFill>
                <a:latin typeface="Arial" panose="020B0604020202020204" pitchFamily="34" charset="0"/>
                <a:cs typeface="Arial" panose="020B0604020202020204" pitchFamily="34" charset="0"/>
              </a:rPr>
              <a:t>n.</a:t>
            </a:r>
            <a:endParaRPr lang="en-US" sz="3000" dirty="0">
              <a:solidFill>
                <a:srgbClr val="0033A0"/>
              </a:solidFill>
              <a:latin typeface="Arial" panose="020B0604020202020204" pitchFamily="34" charset="0"/>
              <a:cs typeface="Arial" panose="020B0604020202020204" pitchFamily="34" charset="0"/>
            </a:endParaRPr>
          </a:p>
        </p:txBody>
      </p:sp>
      <p:pic>
        <p:nvPicPr>
          <p:cNvPr id="63" name="Picture 62" descr="A close up of text on a white background&#10;&#10;Description automatically generated">
            <a:extLst>
              <a:ext uri="{FF2B5EF4-FFF2-40B4-BE49-F238E27FC236}">
                <a16:creationId xmlns:a16="http://schemas.microsoft.com/office/drawing/2014/main" id="{D9C2DAB3-930B-4FC9-9A2B-B2C903EA24F6}"/>
              </a:ext>
            </a:extLst>
          </p:cNvPr>
          <p:cNvPicPr>
            <a:picLocks noChangeAspect="1"/>
          </p:cNvPicPr>
          <p:nvPr/>
        </p:nvPicPr>
        <p:blipFill>
          <a:blip r:embed="rId13"/>
          <a:stretch>
            <a:fillRect/>
          </a:stretch>
        </p:blipFill>
        <p:spPr>
          <a:xfrm>
            <a:off x="26402461" y="13584526"/>
            <a:ext cx="5544085" cy="5406402"/>
          </a:xfrm>
          <a:prstGeom prst="rect">
            <a:avLst/>
          </a:prstGeom>
        </p:spPr>
      </p:pic>
      <p:sp>
        <p:nvSpPr>
          <p:cNvPr id="65" name="TextBox 64">
            <a:extLst>
              <a:ext uri="{FF2B5EF4-FFF2-40B4-BE49-F238E27FC236}">
                <a16:creationId xmlns:a16="http://schemas.microsoft.com/office/drawing/2014/main" id="{37DDB06E-C589-4ECF-8382-FE4A1586D2C5}"/>
              </a:ext>
            </a:extLst>
          </p:cNvPr>
          <p:cNvSpPr txBox="1"/>
          <p:nvPr/>
        </p:nvSpPr>
        <p:spPr>
          <a:xfrm>
            <a:off x="21714053" y="13844754"/>
            <a:ext cx="2984537" cy="4708981"/>
          </a:xfrm>
          <a:prstGeom prst="rect">
            <a:avLst/>
          </a:prstGeom>
          <a:noFill/>
        </p:spPr>
        <p:txBody>
          <a:bodyPr wrap="square" rtlCol="0">
            <a:spAutoFit/>
          </a:bodyPr>
          <a:lstStyle/>
          <a:p>
            <a:r>
              <a:rPr lang="en-US" sz="3000" dirty="0">
                <a:solidFill>
                  <a:srgbClr val="0033A0"/>
                </a:solidFill>
                <a:latin typeface="Arial" panose="020B0604020202020204" pitchFamily="34" charset="0"/>
                <a:cs typeface="Arial" panose="020B0604020202020204" pitchFamily="34" charset="0"/>
              </a:rPr>
              <a:t>We also set the number of companies, </a:t>
            </a:r>
            <a:r>
              <a:rPr lang="en-US" sz="3000" i="1" dirty="0">
                <a:solidFill>
                  <a:srgbClr val="0033A0"/>
                </a:solidFill>
                <a:latin typeface="Arial" panose="020B0604020202020204" pitchFamily="34" charset="0"/>
                <a:cs typeface="Arial" panose="020B0604020202020204" pitchFamily="34" charset="0"/>
              </a:rPr>
              <a:t>m </a:t>
            </a:r>
            <a:r>
              <a:rPr lang="en-US" sz="3000" dirty="0">
                <a:solidFill>
                  <a:srgbClr val="0033A0"/>
                </a:solidFill>
                <a:latin typeface="Arial" panose="020B0604020202020204" pitchFamily="34" charset="0"/>
                <a:cs typeface="Arial" panose="020B0604020202020204" pitchFamily="34" charset="0"/>
              </a:rPr>
              <a:t>= 10. We consider the null hypothesis where all means are equal and the significance level = 0.05.</a:t>
            </a:r>
          </a:p>
        </p:txBody>
      </p:sp>
      <p:sp>
        <p:nvSpPr>
          <p:cNvPr id="67" name="Rectangle 66" descr="decorative">
            <a:extLst>
              <a:ext uri="{FF2B5EF4-FFF2-40B4-BE49-F238E27FC236}">
                <a16:creationId xmlns:a16="http://schemas.microsoft.com/office/drawing/2014/main" id="{AC215116-B998-47D3-B753-31171A57E2ED}"/>
              </a:ext>
            </a:extLst>
          </p:cNvPr>
          <p:cNvSpPr/>
          <p:nvPr/>
        </p:nvSpPr>
        <p:spPr>
          <a:xfrm rot="10800000">
            <a:off x="22090313" y="19153064"/>
            <a:ext cx="9418320" cy="91440"/>
          </a:xfrm>
          <a:prstGeom prst="rect">
            <a:avLst/>
          </a:prstGeom>
          <a:solidFill>
            <a:srgbClr val="CA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B2625817-ED0E-496A-BBBF-BCB9820FA52E}"/>
              </a:ext>
            </a:extLst>
          </p:cNvPr>
          <p:cNvSpPr txBox="1"/>
          <p:nvPr/>
        </p:nvSpPr>
        <p:spPr>
          <a:xfrm>
            <a:off x="24856160" y="13580103"/>
            <a:ext cx="2628585" cy="600164"/>
          </a:xfrm>
          <a:prstGeom prst="rect">
            <a:avLst/>
          </a:prstGeom>
          <a:noFill/>
        </p:spPr>
        <p:txBody>
          <a:bodyPr wrap="square" rtlCol="0">
            <a:spAutoFit/>
          </a:bodyPr>
          <a:lstStyle/>
          <a:p>
            <a:r>
              <a:rPr lang="en-US" sz="3300" b="1" dirty="0">
                <a:solidFill>
                  <a:srgbClr val="0033A0"/>
                </a:solidFill>
                <a:latin typeface="Arial" panose="020B0604020202020204" pitchFamily="34" charset="0"/>
                <a:cs typeface="Arial" panose="020B0604020202020204" pitchFamily="34" charset="0"/>
              </a:rPr>
              <a:t>Table 1</a:t>
            </a:r>
          </a:p>
        </p:txBody>
      </p:sp>
      <p:sp>
        <p:nvSpPr>
          <p:cNvPr id="69" name="TextBox 68">
            <a:extLst>
              <a:ext uri="{FF2B5EF4-FFF2-40B4-BE49-F238E27FC236}">
                <a16:creationId xmlns:a16="http://schemas.microsoft.com/office/drawing/2014/main" id="{6F5FC009-7745-482D-8AEC-A6CD5BE76765}"/>
              </a:ext>
            </a:extLst>
          </p:cNvPr>
          <p:cNvSpPr txBox="1"/>
          <p:nvPr/>
        </p:nvSpPr>
        <p:spPr>
          <a:xfrm>
            <a:off x="33178047" y="6572069"/>
            <a:ext cx="10214490" cy="5170646"/>
          </a:xfrm>
          <a:prstGeom prst="rect">
            <a:avLst/>
          </a:prstGeom>
          <a:noFill/>
        </p:spPr>
        <p:txBody>
          <a:bodyPr wrap="square" rtlCol="0">
            <a:spAutoFit/>
          </a:bodyPr>
          <a:lstStyle/>
          <a:p>
            <a:r>
              <a:rPr lang="en-US" sz="3000" dirty="0">
                <a:solidFill>
                  <a:srgbClr val="0033A0"/>
                </a:solidFill>
                <a:latin typeface="Arial" panose="020B0604020202020204" pitchFamily="34" charset="0"/>
                <a:cs typeface="Arial" panose="020B0604020202020204" pitchFamily="34" charset="0"/>
              </a:rPr>
              <a:t>After splitting the thirty companies into Part 1 and Part 2 based on the PELT changepoint analysis, ARFIMA(0,d,0) models were fitted to each series. These models were selected based upon Akaike Information Criterion and Bayes </a:t>
            </a:r>
            <a:r>
              <a:rPr lang="en-US" sz="3000">
                <a:solidFill>
                  <a:srgbClr val="0033A0"/>
                </a:solidFill>
                <a:latin typeface="Arial" panose="020B0604020202020204" pitchFamily="34" charset="0"/>
                <a:cs typeface="Arial" panose="020B0604020202020204" pitchFamily="34" charset="0"/>
              </a:rPr>
              <a:t>Information Criterion.</a:t>
            </a:r>
            <a:endParaRPr lang="en-US" sz="3000" dirty="0">
              <a:solidFill>
                <a:srgbClr val="0033A0"/>
              </a:solidFill>
              <a:latin typeface="Arial" panose="020B0604020202020204" pitchFamily="34" charset="0"/>
              <a:cs typeface="Arial" panose="020B0604020202020204" pitchFamily="34" charset="0"/>
            </a:endParaRPr>
          </a:p>
          <a:p>
            <a:endParaRPr lang="en-US" sz="3000" dirty="0">
              <a:solidFill>
                <a:srgbClr val="0033A0"/>
              </a:solidFill>
              <a:latin typeface="Arial" panose="020B0604020202020204" pitchFamily="34" charset="0"/>
              <a:cs typeface="Arial" panose="020B0604020202020204" pitchFamily="34" charset="0"/>
            </a:endParaRPr>
          </a:p>
          <a:p>
            <a:r>
              <a:rPr lang="en-US" sz="3000" dirty="0">
                <a:solidFill>
                  <a:srgbClr val="0033A0"/>
                </a:solidFill>
                <a:latin typeface="Arial" panose="020B0604020202020204" pitchFamily="34" charset="0"/>
                <a:cs typeface="Arial" panose="020B0604020202020204" pitchFamily="34" charset="0"/>
              </a:rPr>
              <a:t>Utilizing our ESS-calibrated Fisher’s Least Significant Differences test, we identify groupings of companies where the null hypothesis was not rejected – meaning the companies in these groupings have equivalent means. These groupings are shown below.</a:t>
            </a:r>
          </a:p>
        </p:txBody>
      </p:sp>
      <p:pic>
        <p:nvPicPr>
          <p:cNvPr id="71" name="Picture 70" descr="A screenshot of a cell phone&#10;&#10;Description automatically generated">
            <a:extLst>
              <a:ext uri="{FF2B5EF4-FFF2-40B4-BE49-F238E27FC236}">
                <a16:creationId xmlns:a16="http://schemas.microsoft.com/office/drawing/2014/main" id="{EAC19FCD-9C9B-4C73-A839-9E845443DE7C}"/>
              </a:ext>
            </a:extLst>
          </p:cNvPr>
          <p:cNvPicPr>
            <a:picLocks noChangeAspect="1"/>
          </p:cNvPicPr>
          <p:nvPr/>
        </p:nvPicPr>
        <p:blipFill>
          <a:blip r:embed="rId14"/>
          <a:stretch>
            <a:fillRect/>
          </a:stretch>
        </p:blipFill>
        <p:spPr>
          <a:xfrm>
            <a:off x="32827882" y="12240826"/>
            <a:ext cx="5661568" cy="7562048"/>
          </a:xfrm>
          <a:prstGeom prst="rect">
            <a:avLst/>
          </a:prstGeom>
        </p:spPr>
      </p:pic>
      <p:sp>
        <p:nvSpPr>
          <p:cNvPr id="72" name="TextBox 71">
            <a:extLst>
              <a:ext uri="{FF2B5EF4-FFF2-40B4-BE49-F238E27FC236}">
                <a16:creationId xmlns:a16="http://schemas.microsoft.com/office/drawing/2014/main" id="{E92D00C6-C4D7-4300-B5D1-44CB5CDBC7CC}"/>
              </a:ext>
            </a:extLst>
          </p:cNvPr>
          <p:cNvSpPr txBox="1"/>
          <p:nvPr/>
        </p:nvSpPr>
        <p:spPr>
          <a:xfrm>
            <a:off x="32827882" y="11683223"/>
            <a:ext cx="3736420" cy="584775"/>
          </a:xfrm>
          <a:prstGeom prst="rect">
            <a:avLst/>
          </a:prstGeom>
          <a:noFill/>
        </p:spPr>
        <p:txBody>
          <a:bodyPr wrap="square" rtlCol="0">
            <a:spAutoFit/>
          </a:bodyPr>
          <a:lstStyle/>
          <a:p>
            <a:r>
              <a:rPr lang="en-US" sz="3200" b="1" dirty="0">
                <a:solidFill>
                  <a:srgbClr val="0033A0"/>
                </a:solidFill>
                <a:latin typeface="Arial" panose="020B0604020202020204" pitchFamily="34" charset="0"/>
                <a:cs typeface="Arial" panose="020B0604020202020204" pitchFamily="34" charset="0"/>
              </a:rPr>
              <a:t>Period 1</a:t>
            </a:r>
          </a:p>
        </p:txBody>
      </p:sp>
      <p:sp>
        <p:nvSpPr>
          <p:cNvPr id="77" name="Rectangle 76">
            <a:extLst>
              <a:ext uri="{FF2B5EF4-FFF2-40B4-BE49-F238E27FC236}">
                <a16:creationId xmlns:a16="http://schemas.microsoft.com/office/drawing/2014/main" id="{DC7D78CD-C725-4376-827E-017C89F56E71}"/>
              </a:ext>
            </a:extLst>
          </p:cNvPr>
          <p:cNvSpPr/>
          <p:nvPr/>
        </p:nvSpPr>
        <p:spPr>
          <a:xfrm>
            <a:off x="38504580" y="11710394"/>
            <a:ext cx="1802096" cy="584775"/>
          </a:xfrm>
          <a:prstGeom prst="rect">
            <a:avLst/>
          </a:prstGeom>
        </p:spPr>
        <p:txBody>
          <a:bodyPr wrap="none">
            <a:spAutoFit/>
          </a:bodyPr>
          <a:lstStyle/>
          <a:p>
            <a:pPr lvl="0"/>
            <a:r>
              <a:rPr lang="en-US" sz="3200" b="1" dirty="0">
                <a:solidFill>
                  <a:srgbClr val="0033A0"/>
                </a:solidFill>
                <a:latin typeface="Arial" panose="020B0604020202020204" pitchFamily="34" charset="0"/>
                <a:cs typeface="Arial" panose="020B0604020202020204" pitchFamily="34" charset="0"/>
              </a:rPr>
              <a:t>Period 2</a:t>
            </a:r>
          </a:p>
        </p:txBody>
      </p:sp>
      <p:pic>
        <p:nvPicPr>
          <p:cNvPr id="79" name="Picture 78" descr="A screenshot of a cell phone&#10;&#10;Description automatically generated">
            <a:extLst>
              <a:ext uri="{FF2B5EF4-FFF2-40B4-BE49-F238E27FC236}">
                <a16:creationId xmlns:a16="http://schemas.microsoft.com/office/drawing/2014/main" id="{32299A56-F458-4928-AD80-F16DA855AD40}"/>
              </a:ext>
            </a:extLst>
          </p:cNvPr>
          <p:cNvPicPr>
            <a:picLocks noChangeAspect="1"/>
          </p:cNvPicPr>
          <p:nvPr/>
        </p:nvPicPr>
        <p:blipFill>
          <a:blip r:embed="rId15"/>
          <a:stretch>
            <a:fillRect/>
          </a:stretch>
        </p:blipFill>
        <p:spPr>
          <a:xfrm>
            <a:off x="38458693" y="12201931"/>
            <a:ext cx="5420963" cy="7639838"/>
          </a:xfrm>
          <a:prstGeom prst="rect">
            <a:avLst/>
          </a:prstGeom>
        </p:spPr>
      </p:pic>
    </p:spTree>
    <p:extLst>
      <p:ext uri="{BB962C8B-B14F-4D97-AF65-F5344CB8AC3E}">
        <p14:creationId xmlns:p14="http://schemas.microsoft.com/office/powerpoint/2010/main" val="255939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2096</TotalTime>
  <Words>938</Words>
  <Application>Microsoft Office PowerPoint</Application>
  <PresentationFormat>Custom</PresentationFormat>
  <Paragraphs>71</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Calibri Light</vt:lpstr>
      <vt:lpstr>Cambria Math</vt:lpstr>
      <vt:lpstr>Courier New</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Holly Bossart</cp:lastModifiedBy>
  <cp:revision>120</cp:revision>
  <dcterms:created xsi:type="dcterms:W3CDTF">2019-03-06T20:11:22Z</dcterms:created>
  <dcterms:modified xsi:type="dcterms:W3CDTF">2020-09-13T16:00:01Z</dcterms:modified>
</cp:coreProperties>
</file>