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xlsx" ContentType="application/vnd.openxmlformats-officedocument.spreadsheetml.sheet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77" r:id="rId7"/>
    <p:sldId id="273" r:id="rId8"/>
    <p:sldId id="274" r:id="rId9"/>
    <p:sldId id="264" r:id="rId10"/>
    <p:sldId id="265" r:id="rId11"/>
    <p:sldId id="272" r:id="rId12"/>
    <p:sldId id="267" r:id="rId13"/>
    <p:sldId id="268" r:id="rId14"/>
    <p:sldId id="269" r:id="rId15"/>
    <p:sldId id="278" r:id="rId16"/>
    <p:sldId id="270" r:id="rId17"/>
    <p:sldId id="271" r:id="rId18"/>
    <p:sldId id="275" r:id="rId19"/>
    <p:sldId id="276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onna LaLonde" initials="D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70737"/>
  </p:normalViewPr>
  <p:slideViewPr>
    <p:cSldViewPr snapToGrid="0" snapToObjects="1">
      <p:cViewPr varScale="1">
        <p:scale>
          <a:sx n="54" d="100"/>
          <a:sy n="54" d="100"/>
        </p:scale>
        <p:origin x="228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commentAuthors" Target="commentAuthor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oleObject" Target="file:////D:\mydocs\ASA\2018%20ASA%20Task%20Force\graphs.xlsx" TargetMode="Externa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baseline="0" dirty="0">
                <a:effectLst/>
              </a:rPr>
              <a:t>Demographics of ASA Members and Questionnaire Respondents</a:t>
            </a:r>
            <a:endParaRPr lang="en-US" sz="24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890959652035734"/>
          <c:y val="0.103160104986877"/>
          <c:w val="0.891930339237996"/>
          <c:h val="0.4908142315543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Sheet2!$D$2:$D$3</c:f>
              <c:strCache>
                <c:ptCount val="2"/>
                <c:pt idx="0">
                  <c:v>ASA  Membership</c:v>
                </c:pt>
                <c:pt idx="1">
                  <c:v>(n=15,769)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0.00689952565761104"/>
                  <c:y val="-2.3732196178056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EEE-4ACC-BA70-62AED2FA54D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Sheet2!$B$4:$C$15</c:f>
              <c:strCache>
                <c:ptCount val="12"/>
                <c:pt idx="0">
                  <c:v>Identify as Female</c:v>
                </c:pt>
                <c:pt idx="1">
                  <c:v>   White</c:v>
                </c:pt>
                <c:pt idx="2">
                  <c:v>   Black/African-American</c:v>
                </c:pt>
                <c:pt idx="3">
                  <c:v>   American Indian/Alaskan Native</c:v>
                </c:pt>
                <c:pt idx="4">
                  <c:v>   Asian</c:v>
                </c:pt>
                <c:pt idx="5">
                  <c:v>   Hispanic/Latino/Latina</c:v>
                </c:pt>
                <c:pt idx="6">
                  <c:v>   Other/Multiple Races</c:v>
                </c:pt>
                <c:pt idx="7">
                  <c:v>   Academic</c:v>
                </c:pt>
                <c:pt idx="8">
                  <c:v>   Business/Industry</c:v>
                </c:pt>
                <c:pt idx="9">
                  <c:v>   Government</c:v>
                </c:pt>
                <c:pt idx="10">
                  <c:v>   Consulting/Self-Employed</c:v>
                </c:pt>
                <c:pt idx="11">
                  <c:v>   Other</c:v>
                </c:pt>
              </c:strCache>
            </c:strRef>
          </c:cat>
          <c:val>
            <c:numRef>
              <c:f>Sheet2!$D$4:$D$15</c:f>
              <c:numCache>
                <c:formatCode>0%</c:formatCode>
                <c:ptCount val="12"/>
                <c:pt idx="0">
                  <c:v>0.368</c:v>
                </c:pt>
                <c:pt idx="1">
                  <c:v>0.599</c:v>
                </c:pt>
                <c:pt idx="2">
                  <c:v>0.034</c:v>
                </c:pt>
                <c:pt idx="3">
                  <c:v>0.001</c:v>
                </c:pt>
                <c:pt idx="4">
                  <c:v>0.305</c:v>
                </c:pt>
                <c:pt idx="5">
                  <c:v>0.031</c:v>
                </c:pt>
                <c:pt idx="6">
                  <c:v>0.02</c:v>
                </c:pt>
                <c:pt idx="7">
                  <c:v>0.453</c:v>
                </c:pt>
                <c:pt idx="8">
                  <c:v>0.298</c:v>
                </c:pt>
                <c:pt idx="9">
                  <c:v>0.095</c:v>
                </c:pt>
                <c:pt idx="10">
                  <c:v>0.042</c:v>
                </c:pt>
                <c:pt idx="11">
                  <c:v>0.112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EE-4ACC-BA70-62AED2FA54D4}"/>
            </c:ext>
          </c:extLst>
        </c:ser>
        <c:ser>
          <c:idx val="1"/>
          <c:order val="1"/>
          <c:tx>
            <c:strRef>
              <c:f>Sheet2!$E$2:$E$3</c:f>
              <c:strCache>
                <c:ptCount val="2"/>
                <c:pt idx="0">
                  <c:v>Questionnaire Respondents</c:v>
                </c:pt>
                <c:pt idx="1">
                  <c:v>(n=3,507, 22%)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0172488141440276"/>
                  <c:y val="0.0077669902912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EEE-4ACC-BA70-62AED2FA54D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0517464424320825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EEE-4ACC-BA70-62AED2FA54D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00689952565761097"/>
                  <c:y val="-0.00517799352750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EEE-4ACC-BA70-62AED2FA54D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0103492884864166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EEE-4ACC-BA70-62AED2FA54D4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EEE-4ACC-BA70-62AED2FA54D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6"/>
              <c:layout>
                <c:manualLayout>
                  <c:x val="0.00517464424320828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EEE-4ACC-BA70-62AED2FA54D4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0689952565761104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EEE-4ACC-BA70-62AED2FA54D4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103492884864166"/>
                  <c:y val="-0.002588996763754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EEE-4ACC-BA70-62AED2FA54D4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86244070720138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EEE-4ACC-BA70-62AED2FA54D4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.00517464424320828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AEEE-4ACC-BA70-62AED2FA54D4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.0034497628288053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AEEE-4ACC-BA70-62AED2FA54D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Sheet2!$B$4:$C$15</c:f>
              <c:strCache>
                <c:ptCount val="12"/>
                <c:pt idx="0">
                  <c:v>Identify as Female</c:v>
                </c:pt>
                <c:pt idx="1">
                  <c:v>   White</c:v>
                </c:pt>
                <c:pt idx="2">
                  <c:v>   Black/African-American</c:v>
                </c:pt>
                <c:pt idx="3">
                  <c:v>   American Indian/Alaskan Native</c:v>
                </c:pt>
                <c:pt idx="4">
                  <c:v>   Asian</c:v>
                </c:pt>
                <c:pt idx="5">
                  <c:v>   Hispanic/Latino/Latina</c:v>
                </c:pt>
                <c:pt idx="6">
                  <c:v>   Other/Multiple Races</c:v>
                </c:pt>
                <c:pt idx="7">
                  <c:v>   Academic</c:v>
                </c:pt>
                <c:pt idx="8">
                  <c:v>   Business/Industry</c:v>
                </c:pt>
                <c:pt idx="9">
                  <c:v>   Government</c:v>
                </c:pt>
                <c:pt idx="10">
                  <c:v>   Consulting/Self-Employed</c:v>
                </c:pt>
                <c:pt idx="11">
                  <c:v>   Other</c:v>
                </c:pt>
              </c:strCache>
            </c:strRef>
          </c:cat>
          <c:val>
            <c:numRef>
              <c:f>Sheet2!$E$4:$E$15</c:f>
              <c:numCache>
                <c:formatCode>0%</c:formatCode>
                <c:ptCount val="12"/>
                <c:pt idx="0">
                  <c:v>0.391</c:v>
                </c:pt>
                <c:pt idx="1">
                  <c:v>0.777</c:v>
                </c:pt>
                <c:pt idx="2">
                  <c:v>0.024</c:v>
                </c:pt>
                <c:pt idx="3">
                  <c:v>0.001</c:v>
                </c:pt>
                <c:pt idx="4">
                  <c:v>0.138</c:v>
                </c:pt>
                <c:pt idx="5">
                  <c:v>0.018</c:v>
                </c:pt>
                <c:pt idx="6">
                  <c:v>0.043</c:v>
                </c:pt>
                <c:pt idx="7">
                  <c:v>0.489</c:v>
                </c:pt>
                <c:pt idx="8">
                  <c:v>0.269</c:v>
                </c:pt>
                <c:pt idx="9">
                  <c:v>0.11</c:v>
                </c:pt>
                <c:pt idx="10">
                  <c:v>0.056</c:v>
                </c:pt>
                <c:pt idx="11">
                  <c:v>0.076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AEEE-4ACC-BA70-62AED2FA5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28152528"/>
        <c:axId val="-1228150208"/>
      </c:barChart>
      <c:catAx>
        <c:axId val="-122815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blipFill>
            <a:blip xmlns:r="http://schemas.openxmlformats.org/officeDocument/2006/relationships" r:embed="rId1"/>
            <a:tile tx="0" ty="0" sx="100000" sy="100000" flip="none" algn="tl"/>
          </a:blip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28150208"/>
        <c:crosses val="autoZero"/>
        <c:auto val="1"/>
        <c:lblAlgn val="ctr"/>
        <c:lblOffset val="100"/>
        <c:noMultiLvlLbl val="0"/>
      </c:catAx>
      <c:valAx>
        <c:axId val="-1228150208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28152528"/>
        <c:crosses val="autoZero"/>
        <c:crossBetween val="between"/>
      </c:valAx>
      <c:spPr>
        <a:blipFill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2275960653689"/>
          <c:y val="0.9391494024412"/>
          <c:w val="0.715448078692621"/>
          <c:h val="0.05308360726753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baseline="0" dirty="0">
                <a:solidFill>
                  <a:schemeClr val="tx1"/>
                </a:solidFill>
              </a:rPr>
              <a:t>% Responders Experiencing This at an ASA Event</a:t>
            </a:r>
          </a:p>
        </c:rich>
      </c:tx>
      <c:layout>
        <c:manualLayout>
          <c:xMode val="edge"/>
          <c:yMode val="edge"/>
          <c:x val="0.17943867905643"/>
          <c:y val="0.01385281385281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15118961910038"/>
          <c:y val="0.121019731369962"/>
          <c:w val="0.557576353937054"/>
          <c:h val="0.79884923352952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Sheet2!$I$5</c:f>
              <c:strCache>
                <c:ptCount val="1"/>
                <c:pt idx="0">
                  <c:v>Percent of Responders Who Ever Experienced This at an ASA Event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Sheet2!$H$6:$H$16</c:f>
              <c:strCache>
                <c:ptCount val="11"/>
                <c:pt idx="0">
                  <c:v>Disrespect/condescension </c:v>
                </c:pt>
                <c:pt idx="1">
                  <c:v>Differential treatment</c:v>
                </c:pt>
                <c:pt idx="2">
                  <c:v>Witness inappropriate conversation</c:v>
                </c:pt>
                <c:pt idx="3">
                  <c:v>Unwelcome sexually suggestions</c:v>
                </c:pt>
                <c:pt idx="4">
                  <c:v>Derogatory terms about your sex/gender</c:v>
                </c:pt>
                <c:pt idx="5">
                  <c:v>Invasion of personal space </c:v>
                </c:pt>
                <c:pt idx="6">
                  <c:v>Unwelcome sexual suggestions </c:v>
                </c:pt>
                <c:pt idx="7">
                  <c:v>Unwelcome communications </c:v>
                </c:pt>
                <c:pt idx="8">
                  <c:v>Pressure for dates</c:v>
                </c:pt>
                <c:pt idx="9">
                  <c:v>Stalking </c:v>
                </c:pt>
                <c:pt idx="10">
                  <c:v>Pressure for sexual favors</c:v>
                </c:pt>
              </c:strCache>
            </c:strRef>
          </c:cat>
          <c:val>
            <c:numRef>
              <c:f>Sheet2!$I$6:$I$16</c:f>
              <c:numCache>
                <c:formatCode>0%</c:formatCode>
                <c:ptCount val="11"/>
                <c:pt idx="0">
                  <c:v>0.11</c:v>
                </c:pt>
                <c:pt idx="1">
                  <c:v>0.09</c:v>
                </c:pt>
                <c:pt idx="2">
                  <c:v>0.08</c:v>
                </c:pt>
                <c:pt idx="3">
                  <c:v>0.06</c:v>
                </c:pt>
                <c:pt idx="4">
                  <c:v>0.05</c:v>
                </c:pt>
                <c:pt idx="5">
                  <c:v>0.05</c:v>
                </c:pt>
                <c:pt idx="6">
                  <c:v>0.04</c:v>
                </c:pt>
                <c:pt idx="7">
                  <c:v>0.01</c:v>
                </c:pt>
                <c:pt idx="8">
                  <c:v>0.01</c:v>
                </c:pt>
                <c:pt idx="9">
                  <c:v>0.01</c:v>
                </c:pt>
                <c:pt idx="10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33-4D50-B2AB-1276009C6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1229499120"/>
        <c:axId val="-1229496800"/>
      </c:barChart>
      <c:catAx>
        <c:axId val="-1229499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29496800"/>
        <c:crosses val="autoZero"/>
        <c:auto val="1"/>
        <c:lblAlgn val="ctr"/>
        <c:lblOffset val="100"/>
        <c:noMultiLvlLbl val="0"/>
      </c:catAx>
      <c:valAx>
        <c:axId val="-1229496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29499120"/>
        <c:crosses val="autoZero"/>
        <c:crossBetween val="between"/>
      </c:valAx>
      <c:spPr>
        <a:blipFill>
          <a:blip xmlns:r="http://schemas.openxmlformats.org/officeDocument/2006/relationships" r:embed="rId3"/>
          <a:tile tx="0" ty="0" sx="100000" sy="100000" flip="none" algn="tl"/>
        </a:blipFill>
        <a:ln>
          <a:noFill/>
        </a:ln>
        <a:effectLst/>
      </c:spPr>
    </c:plotArea>
    <c:plotVisOnly val="1"/>
    <c:dispBlanksAs val="gap"/>
    <c:showDLblsOverMax val="0"/>
  </c:chart>
  <c:spPr>
    <a:blipFill>
      <a:blip xmlns:r="http://schemas.openxmlformats.org/officeDocument/2006/relationships" r:embed="rId3"/>
      <a:tile tx="0" ty="0" sx="100000" sy="100000" flip="none" algn="tl"/>
    </a:blip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Relationship Id="rId3" Type="http://schemas.openxmlformats.org/officeDocument/2006/relationships/image" Target="../media/image13.png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c6f66f3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5c6f66f3a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99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c7247c42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c7247c42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ASA 29% students, respondents 16%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ASA 47% regular members, respondents 55%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Could be the result of ASA registration reflecting one status, self-identifying as something else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1694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960">
                <a:solidFill>
                  <a:schemeClr val="dk1"/>
                </a:solidFill>
              </a:rPr>
              <a:t>Sent to 15,769 members, 3507 (22%) participated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7247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SzTx/>
              <a:buNone/>
            </a:pPr>
            <a:r>
              <a:rPr lang="en-US" dirty="0"/>
              <a:t>Extensive review of other professional organizations’ current policies &amp; procedures </a:t>
            </a:r>
          </a:p>
          <a:p>
            <a:pPr marL="581525" lvl="1" indent="-200525">
              <a:lnSpc>
                <a:spcPct val="120000"/>
              </a:lnSpc>
              <a:buSzPct val="60000"/>
              <a:buBlip>
                <a:blip r:embed="rId3"/>
              </a:buBlip>
              <a:defRPr sz="2000"/>
            </a:pPr>
            <a:r>
              <a:rPr lang="en-US" dirty="0"/>
              <a:t>Wide variation in policies, with few commonalities</a:t>
            </a:r>
          </a:p>
          <a:p>
            <a:pPr marL="581525" lvl="1" indent="-200525">
              <a:lnSpc>
                <a:spcPct val="120000"/>
              </a:lnSpc>
              <a:buSzPct val="60000"/>
              <a:buBlip>
                <a:blip r:embed="rId3"/>
              </a:buBlip>
              <a:defRPr sz="2000"/>
            </a:pPr>
            <a:r>
              <a:rPr lang="en-US" dirty="0"/>
              <a:t>Each has its own scope, culture, and focus</a:t>
            </a:r>
            <a:r>
              <a:rPr lang="en-US" sz="24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832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81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1" name="Shape 30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More details in the complete report; how can ASA members work together to keep moving this forward?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235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896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4" name="Shape 3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dirty="0"/>
              <a:t>Encourage questions, share the policies with their sections/chapters</a:t>
            </a:r>
          </a:p>
          <a:p>
            <a:pPr>
              <a:defRPr sz="1100"/>
            </a:pPr>
            <a:r>
              <a:rPr dirty="0"/>
              <a:t>Remind folks that they can reach out to the ombuds service if they need support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c7247c42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c7247c42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ASA 29% students, respondents 16%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ASA 47% regular members, respondents 55%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Could be the result of ASA registration reflecting one status, self-identifying as something else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949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355600" indent="-304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lvl1pPr>
            <a:lvl2pPr marL="355600" indent="50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lvl2pPr>
            <a:lvl3pPr marL="355600" indent="50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lvl3pPr>
            <a:lvl4pPr marL="355600" indent="50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lvl4pPr>
            <a:lvl5pPr marL="355600" indent="50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</a:defRPr>
            </a:lvl1pPr>
            <a:lvl2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</a:defRPr>
            </a:lvl2pPr>
            <a:lvl3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</a:defRPr>
            </a:lvl3pPr>
            <a:lvl4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</a:defRPr>
            </a:lvl4pPr>
            <a:lvl5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Google Shape;33;p11"/>
          <p:cNvSpPr txBox="1">
            <a:spLocks noGrp="1"/>
          </p:cNvSpPr>
          <p:nvPr>
            <p:ph type="body" sz="half" idx="13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/>
            </a:lvl1pPr>
            <a:lvl2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/>
            </a:lvl2pPr>
            <a:lvl3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/>
            </a:lvl3pPr>
            <a:lvl4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/>
            </a:lvl4pPr>
            <a:lvl5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Google Shape;40;p12"/>
          <p:cNvSpPr txBox="1">
            <a:spLocks noGrp="1"/>
          </p:cNvSpPr>
          <p:nvPr>
            <p:ph type="body" sz="half" idx="13"/>
          </p:nvPr>
        </p:nvSpPr>
        <p:spPr>
          <a:xfrm>
            <a:off x="839786" y="2505075"/>
            <a:ext cx="5157791" cy="3684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" name="Google Shape;41;p12"/>
          <p:cNvSpPr txBox="1">
            <a:spLocks noGrp="1"/>
          </p:cNvSpPr>
          <p:nvPr>
            <p:ph type="body" sz="quarter" idx="14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3" name="Google Shape;42;p12"/>
          <p:cNvSpPr txBox="1">
            <a:spLocks noGrp="1"/>
          </p:cNvSpPr>
          <p:nvPr>
            <p:ph type="body" sz="half" idx="15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 marL="457200" indent="-431800">
              <a:lnSpc>
                <a:spcPct val="90000"/>
              </a:lnSpc>
              <a:spcBef>
                <a:spcPts val="1000"/>
              </a:spcBef>
              <a:buSzPts val="3200"/>
              <a:defRPr sz="3200"/>
            </a:lvl1pPr>
            <a:lvl2pPr marL="972457" indent="-464457">
              <a:lnSpc>
                <a:spcPct val="90000"/>
              </a:lnSpc>
              <a:spcBef>
                <a:spcPts val="1000"/>
              </a:spcBef>
              <a:buSzPts val="3200"/>
              <a:defRPr sz="3200"/>
            </a:lvl2pPr>
            <a:lvl3pPr marL="1498600" indent="-508000">
              <a:lnSpc>
                <a:spcPct val="90000"/>
              </a:lnSpc>
              <a:spcBef>
                <a:spcPts val="1000"/>
              </a:spcBef>
              <a:buSzPts val="3200"/>
              <a:defRPr sz="3200"/>
            </a:lvl3pPr>
            <a:lvl4pPr marL="2042160" indent="-568960">
              <a:lnSpc>
                <a:spcPct val="90000"/>
              </a:lnSpc>
              <a:spcBef>
                <a:spcPts val="1000"/>
              </a:spcBef>
              <a:buSzPts val="3200"/>
              <a:defRPr sz="3200"/>
            </a:lvl4pPr>
            <a:lvl5pPr marL="2499360" indent="-568960">
              <a:lnSpc>
                <a:spcPct val="90000"/>
              </a:lnSpc>
              <a:spcBef>
                <a:spcPts val="1000"/>
              </a:spcBef>
              <a:buSzPts val="3200"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Google Shape;58;p15"/>
          <p:cNvSpPr txBox="1">
            <a:spLocks noGrp="1"/>
          </p:cNvSpPr>
          <p:nvPr>
            <p:ph type="body" sz="quarter" idx="13"/>
          </p:nvPr>
        </p:nvSpPr>
        <p:spPr>
          <a:xfrm>
            <a:off x="839786" y="2057400"/>
            <a:ext cx="3932241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7" name="Google Shape;64;p16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/>
            </a:lvl1pPr>
            <a:lvl2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/>
            </a:lvl2pPr>
            <a:lvl3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/>
            </a:lvl3pPr>
            <a:lvl4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/>
            </a:lvl4pPr>
            <a:lvl5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6"/>
            <a:ext cx="4351340" cy="105156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Text"/>
          <p:cNvSpPr txBox="1">
            <a:spLocks noGrp="1"/>
          </p:cNvSpPr>
          <p:nvPr>
            <p:ph type="title"/>
          </p:nvPr>
        </p:nvSpPr>
        <p:spPr>
          <a:xfrm rot="5400000">
            <a:off x="7133431" y="1956592"/>
            <a:ext cx="5811840" cy="262890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6" name="Body Level One…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7"/>
            <a:ext cx="5811838" cy="77343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87;g5c6f66f3a0_0_20" descr="Google Shape;87;g5c6f66f3a0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219" y="5210843"/>
            <a:ext cx="2336583" cy="1517262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70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02"/>
          </a:xfrm>
          <a:prstGeom prst="rect">
            <a:avLst/>
          </a:prstGeom>
        </p:spPr>
        <p:txBody>
          <a:bodyPr/>
          <a:lstStyle>
            <a:lvl1pPr marL="355600" indent="-304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lvl1pPr>
            <a:lvl2pPr marL="355600" indent="50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lvl2pPr>
            <a:lvl3pPr marL="355600" indent="50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lvl3pPr>
            <a:lvl4pPr marL="355600" indent="50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lvl4pPr>
            <a:lvl5pPr marL="355600" indent="50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01"/>
            <a:ext cx="263940" cy="2691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87;g5c6f66f3a0_0_20" descr="Google Shape;87;g5c6f66f3a0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219" y="5210843"/>
            <a:ext cx="2336583" cy="1517262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302"/>
          </a:xfrm>
          <a:prstGeom prst="rect">
            <a:avLst/>
          </a:prstGeom>
        </p:spPr>
        <p:txBody>
          <a:bodyPr/>
          <a:lstStyle>
            <a:lvl1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</a:defRPr>
            </a:lvl1pPr>
            <a:lvl2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</a:defRPr>
            </a:lvl2pPr>
            <a:lvl3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</a:defRPr>
            </a:lvl3pPr>
            <a:lvl4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</a:defRPr>
            </a:lvl4pPr>
            <a:lvl5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01"/>
            <a:ext cx="263940" cy="2691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87;g5c6f66f3a0_0_20" descr="Google Shape;87;g5c6f66f3a0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219" y="5210843"/>
            <a:ext cx="2336583" cy="1517262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7" name="Google Shape;109;g5c6f66f3a0_0_45"/>
          <p:cNvSpPr txBox="1">
            <a:spLocks noGrp="1"/>
          </p:cNvSpPr>
          <p:nvPr>
            <p:ph type="body" sz="half" idx="13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01"/>
            <a:ext cx="263940" cy="2691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87;g5c6f66f3a0_0_20" descr="Google Shape;87;g5c6f66f3a0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219" y="5210843"/>
            <a:ext cx="2336583" cy="1517262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7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902" cy="823802"/>
          </a:xfrm>
          <a:prstGeom prst="rect">
            <a:avLst/>
          </a:prstGeom>
        </p:spPr>
        <p:txBody>
          <a:bodyPr anchor="b"/>
          <a:lstStyle>
            <a:lvl1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/>
            </a:lvl1pPr>
            <a:lvl2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/>
            </a:lvl2pPr>
            <a:lvl3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/>
            </a:lvl3pPr>
            <a:lvl4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/>
            </a:lvl4pPr>
            <a:lvl5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" name="Google Shape;116;g5c6f66f3a0_0_52"/>
          <p:cNvSpPr txBox="1">
            <a:spLocks noGrp="1"/>
          </p:cNvSpPr>
          <p:nvPr>
            <p:ph type="body" sz="half" idx="13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9" name="Google Shape;117;g5c6f66f3a0_0_52"/>
          <p:cNvSpPr txBox="1">
            <a:spLocks noGrp="1"/>
          </p:cNvSpPr>
          <p:nvPr>
            <p:ph type="body" sz="quarter" idx="14"/>
          </p:nvPr>
        </p:nvSpPr>
        <p:spPr>
          <a:xfrm>
            <a:off x="6172200" y="1681163"/>
            <a:ext cx="5183100" cy="823802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160" name="Google Shape;118;g5c6f66f3a0_0_52"/>
          <p:cNvSpPr txBox="1">
            <a:spLocks noGrp="1"/>
          </p:cNvSpPr>
          <p:nvPr>
            <p:ph type="body" sz="half" idx="15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01"/>
            <a:ext cx="263940" cy="2691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87;g5c6f66f3a0_0_20" descr="Google Shape;87;g5c6f66f3a0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219" y="5210843"/>
            <a:ext cx="2336583" cy="1517262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01"/>
            <a:ext cx="263940" cy="2691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87;g5c6f66f3a0_0_20" descr="Google Shape;87;g5c6f66f3a0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219" y="5210843"/>
            <a:ext cx="2336583" cy="1517262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01"/>
            <a:ext cx="263940" cy="2691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87;g5c6f66f3a0_0_20" descr="Google Shape;87;g5c6f66f3a0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219" y="5210843"/>
            <a:ext cx="2336583" cy="1517262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102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8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500"/>
          </a:xfrm>
          <a:prstGeom prst="rect">
            <a:avLst/>
          </a:prstGeom>
        </p:spPr>
        <p:txBody>
          <a:bodyPr/>
          <a:lstStyle>
            <a:lvl1pPr marL="457200" indent="-431800">
              <a:lnSpc>
                <a:spcPct val="90000"/>
              </a:lnSpc>
              <a:spcBef>
                <a:spcPts val="1000"/>
              </a:spcBef>
              <a:buSzPts val="3200"/>
              <a:defRPr sz="3200"/>
            </a:lvl1pPr>
            <a:lvl2pPr marL="972457" indent="-464457">
              <a:lnSpc>
                <a:spcPct val="90000"/>
              </a:lnSpc>
              <a:spcBef>
                <a:spcPts val="1000"/>
              </a:spcBef>
              <a:buSzPts val="3200"/>
              <a:defRPr sz="3200"/>
            </a:lvl2pPr>
            <a:lvl3pPr marL="1498600" indent="-508000">
              <a:lnSpc>
                <a:spcPct val="90000"/>
              </a:lnSpc>
              <a:spcBef>
                <a:spcPts val="1000"/>
              </a:spcBef>
              <a:buSzPts val="3200"/>
              <a:defRPr sz="3200"/>
            </a:lvl3pPr>
            <a:lvl4pPr marL="2042160" indent="-568960">
              <a:lnSpc>
                <a:spcPct val="90000"/>
              </a:lnSpc>
              <a:spcBef>
                <a:spcPts val="1000"/>
              </a:spcBef>
              <a:buSzPts val="3200"/>
              <a:defRPr sz="3200"/>
            </a:lvl4pPr>
            <a:lvl5pPr marL="2499360" indent="-568960">
              <a:lnSpc>
                <a:spcPct val="90000"/>
              </a:lnSpc>
              <a:spcBef>
                <a:spcPts val="1000"/>
              </a:spcBef>
              <a:buSzPts val="3200"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8" name="Google Shape;134;g5c6f66f3a0_0_70"/>
          <p:cNvSpPr txBox="1">
            <a:spLocks noGrp="1"/>
          </p:cNvSpPr>
          <p:nvPr>
            <p:ph type="body" sz="quarter" idx="13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01"/>
            <a:ext cx="263940" cy="2691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87;g5c6f66f3a0_0_20" descr="Google Shape;87;g5c6f66f3a0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219" y="5210843"/>
            <a:ext cx="2336583" cy="1517262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102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98" name="Google Shape;140;g5c6f66f3a0_0_77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2" cy="48735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102" cy="3811500"/>
          </a:xfrm>
          <a:prstGeom prst="rect">
            <a:avLst/>
          </a:prstGeom>
        </p:spPr>
        <p:txBody>
          <a:bodyPr/>
          <a:lstStyle>
            <a:lvl1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/>
            </a:lvl1pPr>
            <a:lvl2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/>
            </a:lvl2pPr>
            <a:lvl3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/>
            </a:lvl3pPr>
            <a:lvl4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/>
            </a:lvl4pPr>
            <a:lvl5pPr marL="0" indent="228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01"/>
            <a:ext cx="263940" cy="2691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87;g5c6f66f3a0_0_20" descr="Google Shape;87;g5c6f66f3a0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219" y="5210843"/>
            <a:ext cx="2336583" cy="1517262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09" name="Body Level One…"/>
          <p:cNvSpPr txBox="1">
            <a:spLocks noGrp="1"/>
          </p:cNvSpPr>
          <p:nvPr>
            <p:ph type="body" idx="1"/>
          </p:nvPr>
        </p:nvSpPr>
        <p:spPr>
          <a:xfrm rot="5400000">
            <a:off x="3920399" y="-1256577"/>
            <a:ext cx="4351202" cy="1051560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01"/>
            <a:ext cx="263940" cy="2691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87;g5c6f66f3a0_0_20" descr="Google Shape;87;g5c6f66f3a0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219" y="5210843"/>
            <a:ext cx="2336583" cy="1517262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xfrm rot="5400000">
            <a:off x="7133400" y="1956623"/>
            <a:ext cx="5811902" cy="262890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7"/>
            <a:ext cx="5811900" cy="773430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01"/>
            <a:ext cx="263940" cy="2691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c6f66f3a0_0_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5c6f66f3a0_0_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g5c6f66f3a0_0_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5c6f66f3a0_0_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5c6f66f3a0_0_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9215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24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60" y="6404313"/>
            <a:ext cx="263940" cy="269199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8053332" y="4984412"/>
            <a:ext cx="3873500" cy="16891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</p:sldLayoutIdLst>
  <p:transition spd="med"/>
  <p:txStyles>
    <p:titleStyle>
      <a:lvl1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08213" marR="0" indent="-293913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rgbClr val="000000"/>
        </a:buClr>
        <a:buSzPts val="2400"/>
        <a:buFontTx/>
        <a:buAutoNum type="arabicParenR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914400" marR="0" indent="-34290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rgbClr val="000000"/>
        </a:buClr>
        <a:buSzPts val="2400"/>
        <a:buFontTx/>
        <a:buAutoNum type="alphaLcParenR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440180" marR="0" indent="-41148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rgbClr val="000000"/>
        </a:buClr>
        <a:buSzPts val="2400"/>
        <a:buFontTx/>
        <a:buAutoNum type="alphaLcParenR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943100" marR="0" indent="-45720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rgbClr val="000000"/>
        </a:buClr>
        <a:buSzPts val="2400"/>
        <a:buFontTx/>
        <a:buAutoNum type="alphaLcParenR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400300" marR="0" indent="-45720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rgbClr val="000000"/>
        </a:buClr>
        <a:buSzPts val="2400"/>
        <a:buFontTx/>
        <a:buAutoNum type="alphaLcParenR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857500" marR="0" indent="-45720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rgbClr val="000000"/>
        </a:buClr>
        <a:buSzPts val="2400"/>
        <a:buFontTx/>
        <a:buAutoNum type="alphaLcParenR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314700" marR="0" indent="-45720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rgbClr val="000000"/>
        </a:buClr>
        <a:buSzPts val="2400"/>
        <a:buFontTx/>
        <a:buAutoNum type="alphaLcParenR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771900" marR="0" indent="-45720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rgbClr val="000000"/>
        </a:buClr>
        <a:buSzPts val="2400"/>
        <a:buFontTx/>
        <a:buAutoNum type="alphaLcParenR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229100" marR="0" indent="-45720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rgbClr val="000000"/>
        </a:buClr>
        <a:buSzPts val="2400"/>
        <a:buFontTx/>
        <a:buAutoNum type="alphaLcParenR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gif"/><Relationship Id="rId8" Type="http://schemas.openxmlformats.org/officeDocument/2006/relationships/image" Target="../media/image11.png"/><Relationship Id="rId9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stat.org/ASA/Meetings/Meeting-Conduct-Policy.aspx" TargetMode="External"/><Relationship Id="rId4" Type="http://schemas.openxmlformats.org/officeDocument/2006/relationships/hyperlink" Target="https://nam01.safelinks.protection.outlook.com/?url=http://bit.ly/TaskForceFinalReport&amp;data=02|01|lam439@drexel.edu|079eb7f300264cc504f408d6fb2ac0bf|3664e6fa47bd45a696708c4f080f8ca6|0|1|636972558378187502&amp;sdata=4lqktraeC9StesYTKw9XfesiAvYSrYD5XWYQdz8lT+4=&amp;reserved=0" TargetMode="External"/><Relationship Id="rId5" Type="http://schemas.openxmlformats.org/officeDocument/2006/relationships/hyperlink" Target="https://nam01.safelinks.protection.outlook.com/?url=http://bit.ly/LangerFinal&amp;data=02|01|lam439@drexel.edu|079eb7f300264cc504f408d6fb2ac0bf|3664e6fa47bd45a696708c4f080f8ca6|0|1|636972558378187502&amp;sdata=2onnIUhdzSDj3I6yVT114wFKDSW7fETcZMQCJO7qU5M=&amp;reserved=0" TargetMode="External"/><Relationship Id="rId6" Type="http://schemas.openxmlformats.org/officeDocument/2006/relationships/hyperlink" Target="mailto:ASA_ombuds@proactive-resolutions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161;p1"/>
          <p:cNvSpPr txBox="1">
            <a:spLocks noGrp="1"/>
          </p:cNvSpPr>
          <p:nvPr>
            <p:ph type="ctrTitle"/>
          </p:nvPr>
        </p:nvSpPr>
        <p:spPr>
          <a:xfrm>
            <a:off x="1524000" y="1423596"/>
            <a:ext cx="9144000" cy="23876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4400"/>
            </a:lvl1pPr>
          </a:lstStyle>
          <a:p>
            <a:r>
              <a:rPr lang="en-US" dirty="0"/>
              <a:t>Promoting an Inclusive and Equitable Culture for Women in Statistics and Data Science: </a:t>
            </a:r>
            <a:br>
              <a:rPr lang="en-US" dirty="0"/>
            </a:br>
            <a:r>
              <a:rPr lang="en-US" sz="4000" dirty="0"/>
              <a:t>Recommendations for the ASA Task Force on Sexual Harassment and Assault</a:t>
            </a:r>
            <a:endParaRPr sz="4000" dirty="0"/>
          </a:p>
        </p:txBody>
      </p:sp>
      <p:sp>
        <p:nvSpPr>
          <p:cNvPr id="230" name="Google Shape;162;p1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4275806"/>
            <a:ext cx="9144000" cy="165576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Women in Statistics and Data Science</a:t>
            </a:r>
            <a:endParaRPr dirty="0"/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Bellevue, WA</a:t>
            </a:r>
            <a:endParaRPr dirty="0"/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October 4, 2019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167;p2"/>
          <p:cNvSpPr txBox="1">
            <a:spLocks noGrp="1"/>
          </p:cNvSpPr>
          <p:nvPr>
            <p:ph type="title"/>
          </p:nvPr>
        </p:nvSpPr>
        <p:spPr>
          <a:xfrm>
            <a:off x="838200" y="22965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Task Force Membership</a:t>
            </a:r>
          </a:p>
        </p:txBody>
      </p:sp>
      <p:sp>
        <p:nvSpPr>
          <p:cNvPr id="5" name="Google Shape;168;p2"/>
          <p:cNvSpPr txBox="1">
            <a:spLocks noGrp="1"/>
          </p:cNvSpPr>
          <p:nvPr>
            <p:ph type="body" idx="1"/>
          </p:nvPr>
        </p:nvSpPr>
        <p:spPr>
          <a:xfrm>
            <a:off x="524359" y="1555221"/>
            <a:ext cx="11143281" cy="530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Leslie McClure (Chair), Drexel University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30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     Emma Benn, Icahn School of Medicine at Mount Sinai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30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           Maryclare Griffin, Cornell University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30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                Ji-Hyun Lee, University of Florida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30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                    Sally Morton, Virginia Tech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30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                        Jean Opsomer, </a:t>
            </a:r>
            <a:r>
              <a:rPr lang="en-US" dirty="0" err="1"/>
              <a:t>Westat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30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                            Robert Santos, Urban Institute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30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                                 Theresa Utlaut, Intel Corporation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30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                                      Donna LaLonde (ASA Liaison)</a:t>
            </a: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173;g5aa9a82147_0_0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Background</a:t>
            </a:r>
          </a:p>
        </p:txBody>
      </p:sp>
      <p:sp>
        <p:nvSpPr>
          <p:cNvPr id="236" name="Google Shape;174;g5aa9a82147_0_0"/>
          <p:cNvSpPr txBox="1">
            <a:spLocks noGrp="1"/>
          </p:cNvSpPr>
          <p:nvPr>
            <p:ph type="body" idx="1"/>
          </p:nvPr>
        </p:nvSpPr>
        <p:spPr>
          <a:xfrm>
            <a:off x="719666" y="1422399"/>
            <a:ext cx="10515601" cy="477436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ClrTx/>
              <a:buSzPct val="60000"/>
              <a:buFont typeface="Wingdings" charset="2"/>
              <a:buChar char="Ø"/>
            </a:pPr>
            <a:r>
              <a:rPr sz="2800" dirty="0"/>
              <a:t>Across all sectors, occupations, races, ethnicities, and social classes, </a:t>
            </a:r>
            <a:r>
              <a:rPr sz="2800" b="1" dirty="0">
                <a:solidFill>
                  <a:srgbClr val="C00000"/>
                </a:solidFill>
              </a:rPr>
              <a:t>sexual misconduct undermines women’s professional and educational attainment</a:t>
            </a:r>
            <a:r>
              <a:rPr sz="2800" dirty="0"/>
              <a:t>, and their mental and physical health (NASEM report)</a:t>
            </a:r>
            <a:endParaRPr sz="2800" b="1" dirty="0">
              <a:solidFill>
                <a:srgbClr val="00B050"/>
              </a:solidFill>
            </a:endParaRPr>
          </a:p>
          <a:p>
            <a:pPr marL="457200" indent="-457200">
              <a:lnSpc>
                <a:spcPct val="100000"/>
              </a:lnSpc>
              <a:buClrTx/>
              <a:buSzPct val="60000"/>
              <a:buFont typeface="Wingdings" charset="2"/>
              <a:buChar char="Ø"/>
              <a:defRPr b="1">
                <a:solidFill>
                  <a:srgbClr val="00B050"/>
                </a:solidFill>
              </a:defRPr>
            </a:pPr>
            <a:endParaRPr sz="2800" b="1" dirty="0">
              <a:solidFill>
                <a:srgbClr val="00B050"/>
              </a:solidFill>
            </a:endParaRPr>
          </a:p>
          <a:p>
            <a:pPr marL="457200" indent="-457200">
              <a:lnSpc>
                <a:spcPct val="100000"/>
              </a:lnSpc>
              <a:buClrTx/>
              <a:buSzPct val="60000"/>
              <a:buFont typeface="Wingdings" charset="2"/>
              <a:buChar char="Ø"/>
            </a:pPr>
            <a:r>
              <a:rPr sz="2800" dirty="0"/>
              <a:t>As the statistical community is a cross-section of the population, there was </a:t>
            </a:r>
            <a:r>
              <a:rPr sz="2800" b="1" dirty="0">
                <a:solidFill>
                  <a:srgbClr val="C00000"/>
                </a:solidFill>
              </a:rPr>
              <a:t>no reason to suspect that we were immune to these issues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173;g5aa9a82147_0_0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3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Background</a:t>
            </a:r>
          </a:p>
        </p:txBody>
      </p:sp>
      <p:sp>
        <p:nvSpPr>
          <p:cNvPr id="239" name="Google Shape;174;g5aa9a82147_0_0"/>
          <p:cNvSpPr txBox="1">
            <a:spLocks noGrp="1"/>
          </p:cNvSpPr>
          <p:nvPr>
            <p:ph type="body" idx="1"/>
          </p:nvPr>
        </p:nvSpPr>
        <p:spPr>
          <a:xfrm>
            <a:off x="605366" y="1828799"/>
            <a:ext cx="10515601" cy="4355269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ClrTx/>
              <a:buSzPct val="60000"/>
              <a:buFont typeface="Wingdings" charset="2"/>
              <a:buChar char="Ø"/>
            </a:pPr>
            <a:r>
              <a:rPr sz="2800" dirty="0"/>
              <a:t>Professional outcomes from being a victim of sexual misconduct include: </a:t>
            </a:r>
            <a:r>
              <a:rPr sz="2800" b="1" dirty="0">
                <a:solidFill>
                  <a:srgbClr val="C00000"/>
                </a:solidFill>
              </a:rPr>
              <a:t>leaving an institution, stepping away from leadership roles, leaving the field</a:t>
            </a:r>
          </a:p>
          <a:p>
            <a:pPr marL="457200" indent="-457200">
              <a:lnSpc>
                <a:spcPct val="100000"/>
              </a:lnSpc>
              <a:buClrTx/>
              <a:buSzPct val="60000"/>
              <a:buFont typeface="Wingdings" charset="2"/>
              <a:buChar char="Ø"/>
              <a:defRPr b="1">
                <a:solidFill>
                  <a:srgbClr val="00B050"/>
                </a:solidFill>
              </a:defRPr>
            </a:pPr>
            <a:endParaRPr sz="2800" b="1" dirty="0">
              <a:solidFill>
                <a:srgbClr val="00B050"/>
              </a:solidFill>
            </a:endParaRPr>
          </a:p>
          <a:p>
            <a:pPr marL="457200" indent="-457200">
              <a:lnSpc>
                <a:spcPct val="100000"/>
              </a:lnSpc>
              <a:buClrTx/>
              <a:buSzPct val="60000"/>
              <a:buFont typeface="Wingdings" charset="2"/>
              <a:buChar char="Ø"/>
            </a:pPr>
            <a:r>
              <a:rPr sz="2800" dirty="0"/>
              <a:t>Conversation at the 2017 WSDS Conference prompted the ASA Board to approve a </a:t>
            </a:r>
            <a:r>
              <a:rPr sz="2800" b="1" dirty="0">
                <a:solidFill>
                  <a:srgbClr val="C00000"/>
                </a:solidFill>
              </a:rPr>
              <a:t>Task Force on Sexual Harassment and Assault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179;g5aa9a82147_0_5"/>
          <p:cNvSpPr txBox="1">
            <a:spLocks noGrp="1"/>
          </p:cNvSpPr>
          <p:nvPr>
            <p:ph type="title"/>
          </p:nvPr>
        </p:nvSpPr>
        <p:spPr>
          <a:xfrm>
            <a:off x="668883" y="-92069"/>
            <a:ext cx="10515601" cy="1325700"/>
          </a:xfrm>
          <a:prstGeom prst="rect">
            <a:avLst/>
          </a:prstGeom>
        </p:spPr>
        <p:txBody>
          <a:bodyPr/>
          <a:lstStyle/>
          <a:p>
            <a:r>
              <a:t>Charge</a:t>
            </a:r>
          </a:p>
        </p:txBody>
      </p:sp>
      <p:sp>
        <p:nvSpPr>
          <p:cNvPr id="242" name="Google Shape;180;g5aa9a82147_0_5"/>
          <p:cNvSpPr txBox="1">
            <a:spLocks noGrp="1"/>
          </p:cNvSpPr>
          <p:nvPr>
            <p:ph type="body" idx="1"/>
          </p:nvPr>
        </p:nvSpPr>
        <p:spPr>
          <a:xfrm>
            <a:off x="533415" y="1199765"/>
            <a:ext cx="11082851" cy="46397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20841" indent="-320841">
              <a:lnSpc>
                <a:spcPct val="100000"/>
              </a:lnSpc>
              <a:spcBef>
                <a:spcPts val="1200"/>
              </a:spcBef>
              <a:buClrTx/>
              <a:buSzPct val="100000"/>
              <a:buAutoNum type="arabicPeriod"/>
            </a:pPr>
            <a:r>
              <a:rPr sz="2800" dirty="0"/>
              <a:t>Assess the extent of sexual harassment/assault in the ASA community.</a:t>
            </a:r>
          </a:p>
          <a:p>
            <a:pPr marL="320841" indent="-320841">
              <a:lnSpc>
                <a:spcPct val="100000"/>
              </a:lnSpc>
              <a:spcBef>
                <a:spcPts val="1200"/>
              </a:spcBef>
              <a:buClrTx/>
              <a:buSzPct val="100000"/>
              <a:buAutoNum type="arabicPeriod"/>
            </a:pPr>
            <a:r>
              <a:rPr sz="2800" dirty="0"/>
              <a:t>Review the current best practices of professional organizations and academic institutions with respect to sexual harassment/assault.</a:t>
            </a:r>
          </a:p>
          <a:p>
            <a:pPr marL="320841" indent="-320841">
              <a:lnSpc>
                <a:spcPct val="100000"/>
              </a:lnSpc>
              <a:spcBef>
                <a:spcPts val="1200"/>
              </a:spcBef>
              <a:buClrTx/>
              <a:buSzPct val="100000"/>
              <a:buAutoNum type="arabicPeriod"/>
            </a:pPr>
            <a:r>
              <a:rPr sz="2800" dirty="0"/>
              <a:t>Consider creation of a resource that allows victims of sexual harassment and assault to anonymously receive support.</a:t>
            </a:r>
          </a:p>
          <a:p>
            <a:pPr marL="320841" indent="-320841">
              <a:lnSpc>
                <a:spcPct val="100000"/>
              </a:lnSpc>
              <a:spcBef>
                <a:spcPts val="1200"/>
              </a:spcBef>
              <a:buClrTx/>
              <a:buSzPct val="100000"/>
              <a:buAutoNum type="arabicPeriod"/>
            </a:pPr>
            <a:r>
              <a:rPr sz="2800" dirty="0"/>
              <a:t>Make recommendations to the ASA Board of Directors regarding sexual harassment/assault policy changes for the organization.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c6f66f3a0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Timeline of Task Force Activities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5c6f66f3a0_0_0"/>
          <p:cNvSpPr txBox="1"/>
          <p:nvPr/>
        </p:nvSpPr>
        <p:spPr>
          <a:xfrm rot="-1158728">
            <a:off x="-418615" y="1789304"/>
            <a:ext cx="4040346" cy="27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ASA Approves Task Force Formation</a:t>
            </a: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 dirty="0">
                <a:solidFill>
                  <a:schemeClr val="dk1"/>
                </a:solidFill>
              </a:rPr>
              <a:t>Nov 2017</a:t>
            </a:r>
            <a:endParaRPr sz="2400" dirty="0"/>
          </a:p>
        </p:txBody>
      </p:sp>
      <p:sp>
        <p:nvSpPr>
          <p:cNvPr id="187" name="Google Shape;187;g5c6f66f3a0_0_0"/>
          <p:cNvSpPr txBox="1"/>
          <p:nvPr/>
        </p:nvSpPr>
        <p:spPr>
          <a:xfrm rot="-1173794">
            <a:off x="797876" y="4489230"/>
            <a:ext cx="4148163" cy="114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</a:rPr>
              <a:t>Jan 2018</a:t>
            </a:r>
            <a:endParaRPr sz="24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</a:rPr>
              <a:t>Task Force Appointed, Charged</a:t>
            </a:r>
            <a:endParaRPr sz="24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/>
          </a:p>
        </p:txBody>
      </p:sp>
      <p:sp>
        <p:nvSpPr>
          <p:cNvPr id="188" name="Google Shape;188;g5c6f66f3a0_0_0"/>
          <p:cNvSpPr txBox="1"/>
          <p:nvPr/>
        </p:nvSpPr>
        <p:spPr>
          <a:xfrm rot="-1187893">
            <a:off x="3031234" y="2116918"/>
            <a:ext cx="2962723" cy="1142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Questionnaire Link Sent to Membership</a:t>
            </a: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 dirty="0">
                <a:solidFill>
                  <a:schemeClr val="dk1"/>
                </a:solidFill>
              </a:rPr>
              <a:t>Oct 2018</a:t>
            </a:r>
            <a:endParaRPr sz="2400" dirty="0"/>
          </a:p>
        </p:txBody>
      </p:sp>
      <p:sp>
        <p:nvSpPr>
          <p:cNvPr id="189" name="Google Shape;189;g5c6f66f3a0_0_0"/>
          <p:cNvSpPr txBox="1"/>
          <p:nvPr/>
        </p:nvSpPr>
        <p:spPr>
          <a:xfrm rot="-1179269">
            <a:off x="4026162" y="4557978"/>
            <a:ext cx="3521361" cy="1142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</a:rPr>
              <a:t>Nov 2018</a:t>
            </a:r>
            <a:endParaRPr sz="24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</a:rPr>
              <a:t>ASA Activities Conduct Policy Approved By Board</a:t>
            </a:r>
            <a:endParaRPr sz="2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/>
          </a:p>
        </p:txBody>
      </p:sp>
      <p:sp>
        <p:nvSpPr>
          <p:cNvPr id="190" name="Google Shape;190;g5c6f66f3a0_0_0"/>
          <p:cNvSpPr txBox="1"/>
          <p:nvPr/>
        </p:nvSpPr>
        <p:spPr>
          <a:xfrm rot="-1177081">
            <a:off x="5486842" y="1770620"/>
            <a:ext cx="3616108" cy="1142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ASA Receives Final Report Received of </a:t>
            </a:r>
            <a:r>
              <a:rPr lang="en-US" sz="2400" dirty="0">
                <a:solidFill>
                  <a:schemeClr val="dk1"/>
                </a:solidFill>
              </a:rPr>
              <a:t>Questionnaire Results</a:t>
            </a:r>
            <a:endParaRPr sz="24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 dirty="0">
                <a:solidFill>
                  <a:schemeClr val="dk1"/>
                </a:solidFill>
              </a:rPr>
              <a:t>Dec 2018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192" name="Google Shape;192;g5c6f66f3a0_0_0"/>
          <p:cNvSpPr txBox="1"/>
          <p:nvPr/>
        </p:nvSpPr>
        <p:spPr>
          <a:xfrm rot="-1183553">
            <a:off x="8578935" y="1651399"/>
            <a:ext cx="2791830" cy="114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</a:rPr>
              <a:t>Board begins addressing recommendations</a:t>
            </a:r>
            <a:endParaRPr sz="24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 dirty="0">
                <a:solidFill>
                  <a:schemeClr val="dk1"/>
                </a:solidFill>
              </a:rPr>
              <a:t>April 2019</a:t>
            </a:r>
            <a:endParaRPr sz="2400" dirty="0"/>
          </a:p>
        </p:txBody>
      </p:sp>
      <p:cxnSp>
        <p:nvCxnSpPr>
          <p:cNvPr id="194" name="Google Shape;194;g5c6f66f3a0_0_0"/>
          <p:cNvCxnSpPr/>
          <p:nvPr/>
        </p:nvCxnSpPr>
        <p:spPr>
          <a:xfrm>
            <a:off x="2388910" y="3190249"/>
            <a:ext cx="0" cy="485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195" name="Google Shape;195;g5c6f66f3a0_0_0"/>
          <p:cNvCxnSpPr/>
          <p:nvPr/>
        </p:nvCxnSpPr>
        <p:spPr>
          <a:xfrm>
            <a:off x="4920443" y="3190249"/>
            <a:ext cx="0" cy="485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196" name="Google Shape;196;g5c6f66f3a0_0_0"/>
          <p:cNvCxnSpPr/>
          <p:nvPr/>
        </p:nvCxnSpPr>
        <p:spPr>
          <a:xfrm>
            <a:off x="7875310" y="3207182"/>
            <a:ext cx="0" cy="485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197" name="Google Shape;197;g5c6f66f3a0_0_0"/>
          <p:cNvCxnSpPr/>
          <p:nvPr/>
        </p:nvCxnSpPr>
        <p:spPr>
          <a:xfrm>
            <a:off x="10169778" y="3207182"/>
            <a:ext cx="0" cy="485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198" name="Google Shape;198;g5c6f66f3a0_0_0"/>
          <p:cNvCxnSpPr/>
          <p:nvPr/>
        </p:nvCxnSpPr>
        <p:spPr>
          <a:xfrm>
            <a:off x="2863043" y="4053850"/>
            <a:ext cx="0" cy="485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199" name="Google Shape;199;g5c6f66f3a0_0_0"/>
          <p:cNvCxnSpPr/>
          <p:nvPr/>
        </p:nvCxnSpPr>
        <p:spPr>
          <a:xfrm>
            <a:off x="5987243" y="4053850"/>
            <a:ext cx="0" cy="485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cxnSp>
        <p:nvCxnSpPr>
          <p:cNvPr id="200" name="Google Shape;200;g5c6f66f3a0_0_0"/>
          <p:cNvCxnSpPr/>
          <p:nvPr/>
        </p:nvCxnSpPr>
        <p:spPr>
          <a:xfrm>
            <a:off x="8806643" y="3977650"/>
            <a:ext cx="0" cy="485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diamond" w="med" len="med"/>
          </a:ln>
        </p:spPr>
      </p:cxnSp>
      <p:sp>
        <p:nvSpPr>
          <p:cNvPr id="201" name="Google Shape;201;g5c6f66f3a0_0_0"/>
          <p:cNvSpPr/>
          <p:nvPr/>
        </p:nvSpPr>
        <p:spPr>
          <a:xfrm>
            <a:off x="454757" y="3486973"/>
            <a:ext cx="10197900" cy="80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824" y="2995889"/>
            <a:ext cx="1513176" cy="1472825"/>
          </a:xfrm>
          <a:prstGeom prst="rect">
            <a:avLst/>
          </a:prstGeom>
        </p:spPr>
      </p:pic>
      <p:sp>
        <p:nvSpPr>
          <p:cNvPr id="19" name="TextBox 8"/>
          <p:cNvSpPr/>
          <p:nvPr/>
        </p:nvSpPr>
        <p:spPr>
          <a:xfrm>
            <a:off x="8141578" y="5176420"/>
            <a:ext cx="4050422" cy="15022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191" name="Google Shape;191;g5c6f66f3a0_0_0"/>
          <p:cNvSpPr txBox="1"/>
          <p:nvPr/>
        </p:nvSpPr>
        <p:spPr>
          <a:xfrm rot="-1159017">
            <a:off x="6981718" y="4398873"/>
            <a:ext cx="3617663" cy="114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</a:rPr>
              <a:t>Jan 2019</a:t>
            </a:r>
            <a:endParaRPr sz="24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</a:rPr>
              <a:t>ASA Board Receives Final Task Force Report</a:t>
            </a:r>
            <a:endParaRPr sz="2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/>
          </a:p>
        </p:txBody>
      </p:sp>
    </p:spTree>
    <p:extLst>
      <p:ext uri="{BB962C8B-B14F-4D97-AF65-F5344CB8AC3E}">
        <p14:creationId xmlns:p14="http://schemas.microsoft.com/office/powerpoint/2010/main" val="123402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c7247c423_1_0"/>
          <p:cNvSpPr txBox="1">
            <a:spLocks noGrp="1"/>
          </p:cNvSpPr>
          <p:nvPr>
            <p:ph type="title"/>
          </p:nvPr>
        </p:nvSpPr>
        <p:spPr>
          <a:xfrm>
            <a:off x="838200" y="-16369"/>
            <a:ext cx="10515600" cy="859055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7" name="Google Shape;207;g5c7247c423_1_0"/>
          <p:cNvSpPr txBox="1">
            <a:spLocks noGrp="1"/>
          </p:cNvSpPr>
          <p:nvPr>
            <p:ph type="body" idx="1"/>
          </p:nvPr>
        </p:nvSpPr>
        <p:spPr>
          <a:xfrm>
            <a:off x="838200" y="1470693"/>
            <a:ext cx="5529943" cy="143579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0" y="1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71852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"/>
          <p:cNvSpPr txBox="1">
            <a:spLocks noGrp="1"/>
          </p:cNvSpPr>
          <p:nvPr>
            <p:ph type="title"/>
          </p:nvPr>
        </p:nvSpPr>
        <p:spPr>
          <a:xfrm>
            <a:off x="838200" y="14342"/>
            <a:ext cx="10515600" cy="5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2800" b="1" dirty="0"/>
              <a:t>Feedback (n=3507, 22%)</a:t>
            </a:r>
            <a:endParaRPr sz="2800" b="1" dirty="0"/>
          </a:p>
        </p:txBody>
      </p:sp>
      <p:sp>
        <p:nvSpPr>
          <p:cNvPr id="213" name="Google Shape;213;p5"/>
          <p:cNvSpPr txBox="1">
            <a:spLocks noGrp="1"/>
          </p:cNvSpPr>
          <p:nvPr>
            <p:ph type="body" idx="1"/>
          </p:nvPr>
        </p:nvSpPr>
        <p:spPr>
          <a:xfrm>
            <a:off x="838200" y="1046825"/>
            <a:ext cx="10515600" cy="10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22860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60"/>
          </a:p>
        </p:txBody>
      </p:sp>
      <p:sp>
        <p:nvSpPr>
          <p:cNvPr id="6" name="TextBox 8"/>
          <p:cNvSpPr/>
          <p:nvPr/>
        </p:nvSpPr>
        <p:spPr>
          <a:xfrm>
            <a:off x="8525457" y="5173108"/>
            <a:ext cx="3666543" cy="15022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6744818"/>
              </p:ext>
            </p:extLst>
          </p:nvPr>
        </p:nvGraphicFramePr>
        <p:xfrm>
          <a:off x="440871" y="635430"/>
          <a:ext cx="11168743" cy="5830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51807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19;g5aa9a82147_1_0"/>
          <p:cNvSpPr txBox="1">
            <a:spLocks noGrp="1"/>
          </p:cNvSpPr>
          <p:nvPr>
            <p:ph type="title"/>
          </p:nvPr>
        </p:nvSpPr>
        <p:spPr>
          <a:xfrm>
            <a:off x="838200" y="36576"/>
            <a:ext cx="10515600" cy="1325700"/>
          </a:xfrm>
          <a:prstGeom prst="rect">
            <a:avLst/>
          </a:prstGeom>
        </p:spPr>
        <p:txBody>
          <a:bodyPr/>
          <a:lstStyle/>
          <a:p>
            <a:r>
              <a:t>Feedback via Questionnaire</a:t>
            </a:r>
          </a:p>
        </p:txBody>
      </p:sp>
      <p:sp>
        <p:nvSpPr>
          <p:cNvPr id="274" name="Google Shape;220;g5aa9a82147_1_0"/>
          <p:cNvSpPr txBox="1">
            <a:spLocks noGrp="1"/>
          </p:cNvSpPr>
          <p:nvPr>
            <p:ph type="body" idx="1"/>
          </p:nvPr>
        </p:nvSpPr>
        <p:spPr>
          <a:xfrm>
            <a:off x="589950" y="1533749"/>
            <a:ext cx="11012100" cy="474840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</a:pPr>
            <a:r>
              <a:rPr sz="2800" dirty="0"/>
              <a:t>Complete report available on ASA website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</a:pPr>
            <a:r>
              <a:rPr sz="2800" dirty="0"/>
              <a:t>Conclusions from data collection:</a:t>
            </a:r>
          </a:p>
          <a:p>
            <a:pPr marL="619759" lvl="1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</a:pPr>
            <a:r>
              <a:rPr sz="2800" dirty="0"/>
              <a:t>Members </a:t>
            </a:r>
            <a:r>
              <a:rPr sz="2800" u="sng" dirty="0"/>
              <a:t>have been</a:t>
            </a:r>
            <a:r>
              <a:rPr sz="2800" dirty="0"/>
              <a:t> subjected to sexual harassment &amp; assault</a:t>
            </a:r>
          </a:p>
          <a:p>
            <a:pPr marL="619759" lvl="1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</a:pPr>
            <a:r>
              <a:rPr sz="2800" dirty="0"/>
              <a:t>Members </a:t>
            </a:r>
            <a:r>
              <a:rPr sz="2800" u="sng" dirty="0"/>
              <a:t>have witnessed </a:t>
            </a:r>
            <a:r>
              <a:rPr sz="2800" dirty="0"/>
              <a:t>sexual harassment &amp; assault</a:t>
            </a:r>
          </a:p>
          <a:p>
            <a:pPr marL="619759" lvl="1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  <a:defRPr u="sng"/>
            </a:pPr>
            <a:r>
              <a:rPr sz="2800" dirty="0"/>
              <a:t>Both </a:t>
            </a:r>
            <a:r>
              <a:rPr sz="2800" u="none" dirty="0"/>
              <a:t>have occurred at ASA events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</a:pPr>
            <a:r>
              <a:rPr sz="2800" dirty="0"/>
              <a:t>Now that we know, we must act</a:t>
            </a:r>
          </a:p>
        </p:txBody>
      </p:sp>
      <p:sp>
        <p:nvSpPr>
          <p:cNvPr id="5" name="TextBox 8"/>
          <p:cNvSpPr/>
          <p:nvPr/>
        </p:nvSpPr>
        <p:spPr>
          <a:xfrm>
            <a:off x="8525457" y="5173108"/>
            <a:ext cx="3666543" cy="15022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275" name="Picture 1" descr="Picture 1"/>
          <p:cNvPicPr>
            <a:picLocks noChangeAspect="1"/>
          </p:cNvPicPr>
          <p:nvPr/>
        </p:nvPicPr>
        <p:blipFill>
          <a:blip r:embed="rId2"/>
          <a:srcRect t="28652" b="17690"/>
          <a:stretch>
            <a:fillRect/>
          </a:stretch>
        </p:blipFill>
        <p:spPr>
          <a:xfrm>
            <a:off x="3202433" y="4706897"/>
            <a:ext cx="5787134" cy="17467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25;p4"/>
          <p:cNvSpPr txBox="1">
            <a:spLocks noGrp="1"/>
          </p:cNvSpPr>
          <p:nvPr>
            <p:ph type="title"/>
          </p:nvPr>
        </p:nvSpPr>
        <p:spPr>
          <a:xfrm>
            <a:off x="838200" y="-2231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Best Practices </a:t>
            </a:r>
          </a:p>
        </p:txBody>
      </p:sp>
      <p:pic>
        <p:nvPicPr>
          <p:cNvPr id="278" name="Picture 3" descr="Picture 3"/>
          <p:cNvPicPr>
            <a:picLocks noChangeAspect="1"/>
          </p:cNvPicPr>
          <p:nvPr/>
        </p:nvPicPr>
        <p:blipFill>
          <a:blip r:embed="rId3"/>
          <a:srcRect r="25782" b="5459"/>
          <a:stretch>
            <a:fillRect/>
          </a:stretch>
        </p:blipFill>
        <p:spPr>
          <a:xfrm>
            <a:off x="1552424" y="2412800"/>
            <a:ext cx="3308400" cy="6832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Picture 4" descr="Picture 4"/>
          <p:cNvPicPr>
            <a:picLocks noChangeAspect="1"/>
          </p:cNvPicPr>
          <p:nvPr/>
        </p:nvPicPr>
        <p:blipFill>
          <a:blip r:embed="rId4"/>
          <a:srcRect l="86151" b="8918"/>
          <a:stretch>
            <a:fillRect/>
          </a:stretch>
        </p:blipFill>
        <p:spPr>
          <a:xfrm>
            <a:off x="4893672" y="3379045"/>
            <a:ext cx="1658108" cy="1388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414728"/>
            <a:ext cx="3771902" cy="787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Picture 7" descr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9988" y="3495504"/>
            <a:ext cx="1071374" cy="1071373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TextBox 8"/>
          <p:cNvSpPr/>
          <p:nvPr/>
        </p:nvSpPr>
        <p:spPr>
          <a:xfrm>
            <a:off x="8525457" y="5173108"/>
            <a:ext cx="3666543" cy="15022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285" name="Picture 1"/>
          <p:cNvGrpSpPr/>
          <p:nvPr/>
        </p:nvGrpSpPr>
        <p:grpSpPr>
          <a:xfrm>
            <a:off x="3666542" y="5234787"/>
            <a:ext cx="4858916" cy="1301498"/>
            <a:chOff x="0" y="0"/>
            <a:chExt cx="4858915" cy="1301497"/>
          </a:xfrm>
        </p:grpSpPr>
        <p:sp>
          <p:nvSpPr>
            <p:cNvPr id="283" name="Rectangle"/>
            <p:cNvSpPr/>
            <p:nvPr/>
          </p:nvSpPr>
          <p:spPr>
            <a:xfrm>
              <a:off x="-1" y="-1"/>
              <a:ext cx="4858916" cy="13014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pic>
          <p:nvPicPr>
            <p:cNvPr id="284" name="image9.gif" descr="image9.gi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" y="-1"/>
              <a:ext cx="4858916" cy="13014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88" name="Picture 9"/>
          <p:cNvGrpSpPr/>
          <p:nvPr/>
        </p:nvGrpSpPr>
        <p:grpSpPr>
          <a:xfrm>
            <a:off x="5722726" y="2590813"/>
            <a:ext cx="6025898" cy="359667"/>
            <a:chOff x="0" y="0"/>
            <a:chExt cx="6025897" cy="359666"/>
          </a:xfrm>
        </p:grpSpPr>
        <p:sp>
          <p:nvSpPr>
            <p:cNvPr id="286" name="Rectangle"/>
            <p:cNvSpPr/>
            <p:nvPr/>
          </p:nvSpPr>
          <p:spPr>
            <a:xfrm>
              <a:off x="0" y="-1"/>
              <a:ext cx="6025898" cy="359667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pic>
          <p:nvPicPr>
            <p:cNvPr id="287" name="image10.png" descr="image10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-1"/>
              <a:ext cx="6025898" cy="3596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89" name="LOGO FINALBRAND_Tagline side.jpg" descr="LOGO FINALBRAND_Tagline side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0100" y="927352"/>
            <a:ext cx="7654936" cy="1234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137" y="0"/>
            <a:ext cx="10515600" cy="1325563"/>
          </a:xfrm>
        </p:spPr>
        <p:txBody>
          <a:bodyPr/>
          <a:lstStyle/>
          <a:p>
            <a:r>
              <a:rPr lang="en-US" dirty="0"/>
              <a:t>Best Practices (National Academies)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1315" y="1097861"/>
            <a:ext cx="10515600" cy="5015163"/>
          </a:xfrm>
        </p:spPr>
        <p:txBody>
          <a:bodyPr>
            <a:noAutofit/>
          </a:bodyPr>
          <a:lstStyle/>
          <a:p>
            <a:pPr marL="723900" lvl="1">
              <a:lnSpc>
                <a:spcPct val="120000"/>
              </a:lnSpc>
              <a:buSzPct val="60000"/>
              <a:buFont typeface="Wingdings" charset="2"/>
              <a:buChar char="Ø"/>
              <a:defRPr sz="2000"/>
            </a:pPr>
            <a:r>
              <a:rPr lang="en-US" sz="2800" dirty="0"/>
              <a:t>Enact new rules related to conference attendance and codes of conduct</a:t>
            </a:r>
          </a:p>
          <a:p>
            <a:pPr marL="723900" lvl="1">
              <a:lnSpc>
                <a:spcPct val="120000"/>
              </a:lnSpc>
              <a:buSzPct val="60000"/>
              <a:buFont typeface="Wingdings" charset="2"/>
              <a:buChar char="Ø"/>
              <a:defRPr sz="2000"/>
            </a:pPr>
            <a:r>
              <a:rPr lang="en-US" sz="2800" dirty="0"/>
              <a:t>Include sexual harassment in codes of ethics</a:t>
            </a:r>
          </a:p>
          <a:p>
            <a:pPr marL="723900" lvl="1">
              <a:lnSpc>
                <a:spcPct val="120000"/>
              </a:lnSpc>
              <a:buSzPct val="60000"/>
              <a:buFont typeface="Wingdings" charset="2"/>
              <a:buChar char="Ø"/>
              <a:defRPr sz="2000"/>
            </a:pPr>
            <a:r>
              <a:rPr lang="en-US" sz="2800" dirty="0"/>
              <a:t>Require members to acknowledge in a formal way</a:t>
            </a:r>
          </a:p>
          <a:p>
            <a:pPr marL="723900" lvl="1">
              <a:lnSpc>
                <a:spcPct val="120000"/>
              </a:lnSpc>
              <a:buSzPct val="60000"/>
              <a:buFont typeface="Wingdings" charset="2"/>
              <a:buChar char="Ø"/>
              <a:defRPr sz="2000"/>
            </a:pPr>
            <a:r>
              <a:rPr lang="en-US" sz="2800" dirty="0"/>
              <a:t>Support and design programs to prevent misconduct and to provide skills to intervene</a:t>
            </a:r>
          </a:p>
          <a:p>
            <a:pPr marL="723900" lvl="1">
              <a:lnSpc>
                <a:spcPct val="120000"/>
              </a:lnSpc>
              <a:buSzPct val="60000"/>
              <a:buFont typeface="Wingdings" charset="2"/>
              <a:buChar char="Ø"/>
              <a:defRPr sz="2000"/>
            </a:pPr>
            <a:r>
              <a:rPr lang="en-US" sz="2800" dirty="0"/>
              <a:t>Strengthen statements on sexual harassment, bullying, and discrimination in professional societies’ codes of conduct</a:t>
            </a:r>
          </a:p>
          <a:p>
            <a:pPr marL="723900" lvl="1">
              <a:lnSpc>
                <a:spcPct val="120000"/>
              </a:lnSpc>
              <a:buSzPct val="60000"/>
              <a:buFont typeface="Wingdings" charset="2"/>
              <a:buChar char="Ø"/>
              <a:defRPr sz="2000"/>
            </a:pPr>
            <a:r>
              <a:rPr lang="en-US" sz="2800" dirty="0"/>
              <a:t>Factor into scientific award decisions</a:t>
            </a:r>
          </a:p>
        </p:txBody>
      </p:sp>
      <p:grpSp>
        <p:nvGrpSpPr>
          <p:cNvPr id="4" name="Picture 1"/>
          <p:cNvGrpSpPr/>
          <p:nvPr/>
        </p:nvGrpSpPr>
        <p:grpSpPr>
          <a:xfrm>
            <a:off x="7078133" y="5230388"/>
            <a:ext cx="5113867" cy="1532341"/>
            <a:chOff x="0" y="0"/>
            <a:chExt cx="4858915" cy="1301497"/>
          </a:xfrm>
        </p:grpSpPr>
        <p:sp>
          <p:nvSpPr>
            <p:cNvPr id="5" name="Rectangle"/>
            <p:cNvSpPr/>
            <p:nvPr/>
          </p:nvSpPr>
          <p:spPr>
            <a:xfrm>
              <a:off x="-1" y="-1"/>
              <a:ext cx="4858916" cy="13014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pic>
          <p:nvPicPr>
            <p:cNvPr id="6" name="image9.gif" descr="image9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4858916" cy="13014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75852021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31;g5aa9a82147_0_10"/>
          <p:cNvSpPr txBox="1">
            <a:spLocks noGrp="1"/>
          </p:cNvSpPr>
          <p:nvPr>
            <p:ph type="title"/>
          </p:nvPr>
        </p:nvSpPr>
        <p:spPr>
          <a:xfrm>
            <a:off x="638175" y="-96252"/>
            <a:ext cx="10515600" cy="1325700"/>
          </a:xfrm>
          <a:prstGeom prst="rect">
            <a:avLst/>
          </a:prstGeom>
        </p:spPr>
        <p:txBody>
          <a:bodyPr/>
          <a:lstStyle/>
          <a:p>
            <a:r>
              <a:rPr dirty="0"/>
              <a:t>Confidential Reporting</a:t>
            </a:r>
          </a:p>
        </p:txBody>
      </p:sp>
      <p:sp>
        <p:nvSpPr>
          <p:cNvPr id="296" name="Google Shape;232;g5aa9a82147_0_10"/>
          <p:cNvSpPr txBox="1">
            <a:spLocks noGrp="1"/>
          </p:cNvSpPr>
          <p:nvPr>
            <p:ph type="body" idx="1"/>
          </p:nvPr>
        </p:nvSpPr>
        <p:spPr>
          <a:xfrm>
            <a:off x="638175" y="1133196"/>
            <a:ext cx="10515600" cy="3823815"/>
          </a:xfrm>
          <a:prstGeom prst="rect">
            <a:avLst/>
          </a:prstGeom>
        </p:spPr>
        <p:txBody>
          <a:bodyPr>
            <a:noAutofit/>
          </a:bodyPr>
          <a:lstStyle/>
          <a:p>
            <a:pPr marL="482600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</a:pPr>
            <a:r>
              <a:rPr sz="2600" dirty="0"/>
              <a:t>Confidentiality and support is essential to the fair reporting of misconduct and any subsequent decisions by the ASA</a:t>
            </a:r>
          </a:p>
          <a:p>
            <a:pPr marL="482600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</a:pPr>
            <a:r>
              <a:rPr sz="2600" dirty="0"/>
              <a:t>ASA is providing an </a:t>
            </a:r>
            <a:r>
              <a:rPr sz="2600" b="1" dirty="0"/>
              <a:t>Ombuds service </a:t>
            </a:r>
            <a:r>
              <a:rPr sz="2600" dirty="0"/>
              <a:t>at ASA sponsored meetings (began at JSM in 2018)</a:t>
            </a:r>
          </a:p>
          <a:p>
            <a:pPr marL="482600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</a:pPr>
            <a:r>
              <a:rPr sz="2600" dirty="0"/>
              <a:t>Several organizations employ an online confidential reporting method and </a:t>
            </a:r>
            <a:r>
              <a:rPr sz="2600" i="1" dirty="0"/>
              <a:t>we recommended</a:t>
            </a:r>
            <a:r>
              <a:rPr sz="2600" dirty="0"/>
              <a:t> the ASA employ such a method</a:t>
            </a:r>
          </a:p>
          <a:p>
            <a:pPr marL="482600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  <a:defRPr i="1"/>
            </a:pPr>
            <a:r>
              <a:rPr sz="2600" dirty="0"/>
              <a:t>We recommended </a:t>
            </a:r>
            <a:r>
              <a:rPr sz="2600" i="0" dirty="0"/>
              <a:t>the ASA employ an external group to receive, review, adjudicate, and rule on complaints of sexual misconduct</a:t>
            </a:r>
            <a:endParaRPr sz="2600" dirty="0"/>
          </a:p>
          <a:p>
            <a:pPr marL="482600" indent="-457200">
              <a:lnSpc>
                <a:spcPct val="100000"/>
              </a:lnSpc>
              <a:spcBef>
                <a:spcPts val="600"/>
              </a:spcBef>
              <a:buFont typeface="Wingdings" charset="2"/>
              <a:buChar char="Ø"/>
            </a:pPr>
            <a:r>
              <a:rPr sz="2600" dirty="0"/>
              <a:t>A decision on the process for responding to rulings will be determined by the ASA board (in progress)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37;p6"/>
          <p:cNvSpPr txBox="1">
            <a:spLocks noGrp="1"/>
          </p:cNvSpPr>
          <p:nvPr>
            <p:ph type="title"/>
          </p:nvPr>
        </p:nvSpPr>
        <p:spPr>
          <a:xfrm>
            <a:off x="770465" y="-168442"/>
            <a:ext cx="10515601" cy="1227221"/>
          </a:xfrm>
          <a:prstGeom prst="rect">
            <a:avLst/>
          </a:prstGeom>
        </p:spPr>
        <p:txBody>
          <a:bodyPr/>
          <a:lstStyle/>
          <a:p>
            <a:r>
              <a:rPr dirty="0"/>
              <a:t>Policy Recommendations</a:t>
            </a:r>
          </a:p>
        </p:txBody>
      </p:sp>
      <p:sp>
        <p:nvSpPr>
          <p:cNvPr id="4" name="TextBox 8"/>
          <p:cNvSpPr/>
          <p:nvPr/>
        </p:nvSpPr>
        <p:spPr>
          <a:xfrm>
            <a:off x="8164509" y="5076855"/>
            <a:ext cx="3843007" cy="15022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99" name="Google Shape;238;p6"/>
          <p:cNvSpPr txBox="1">
            <a:spLocks noGrp="1"/>
          </p:cNvSpPr>
          <p:nvPr>
            <p:ph type="body" idx="1"/>
          </p:nvPr>
        </p:nvSpPr>
        <p:spPr>
          <a:xfrm>
            <a:off x="770465" y="986589"/>
            <a:ext cx="10515601" cy="5221705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55091" indent="-342900" defTabSz="877822">
              <a:buSzPts val="2300"/>
              <a:buFont typeface="Wingdings" charset="2"/>
              <a:buChar char="Ø"/>
              <a:defRPr sz="2300"/>
            </a:pPr>
            <a:r>
              <a:rPr sz="2800" dirty="0"/>
              <a:t>Develop effective procedures for reporting, managing, and adjudicating instances of sexual misconduct </a:t>
            </a:r>
          </a:p>
          <a:p>
            <a:pPr marL="733046" lvl="1" defTabSz="877822">
              <a:buSzPts val="2300"/>
              <a:buFont typeface="Wingdings" charset="2"/>
              <a:buChar char="Ø"/>
              <a:defRPr sz="2300"/>
            </a:pPr>
            <a:r>
              <a:rPr sz="2600" dirty="0"/>
              <a:t>Reporting and investigation handled externally </a:t>
            </a:r>
          </a:p>
          <a:p>
            <a:pPr marL="1184150" lvl="2" indent="-342900" defTabSz="877822">
              <a:spcBef>
                <a:spcPts val="400"/>
              </a:spcBef>
              <a:buSzPts val="1900"/>
              <a:buFont typeface="Wingdings" charset="2"/>
              <a:buChar char="Ø"/>
              <a:defRPr sz="1900"/>
            </a:pPr>
            <a:r>
              <a:rPr sz="2200" dirty="0"/>
              <a:t>Ensure protection of involved parties</a:t>
            </a:r>
          </a:p>
          <a:p>
            <a:pPr marL="1184150" lvl="2" indent="-342900" defTabSz="877822">
              <a:spcBef>
                <a:spcPts val="400"/>
              </a:spcBef>
              <a:buSzPts val="1900"/>
              <a:buFont typeface="Wingdings" charset="2"/>
              <a:buChar char="Ø"/>
              <a:defRPr sz="1900"/>
            </a:pPr>
            <a:r>
              <a:rPr sz="2200" dirty="0"/>
              <a:t>Currently relying on an ombuds service</a:t>
            </a:r>
          </a:p>
          <a:p>
            <a:pPr marL="1184150" lvl="2" indent="-342900" defTabSz="877822">
              <a:spcBef>
                <a:spcPts val="400"/>
              </a:spcBef>
              <a:buSzPts val="1900"/>
              <a:buFont typeface="Wingdings" charset="2"/>
              <a:buChar char="Ø"/>
              <a:defRPr sz="1900"/>
            </a:pPr>
            <a:r>
              <a:rPr sz="2200" dirty="0"/>
              <a:t>RFP to identify most effective external partnership</a:t>
            </a:r>
          </a:p>
          <a:p>
            <a:pPr marL="818389" lvl="1" defTabSz="877822">
              <a:spcBef>
                <a:spcPts val="400"/>
              </a:spcBef>
              <a:buSzPts val="2300"/>
              <a:buFont typeface="Wingdings" charset="2"/>
              <a:buChar char="Ø"/>
              <a:defRPr sz="2300"/>
            </a:pPr>
            <a:r>
              <a:rPr sz="2600" dirty="0"/>
              <a:t>Unbiased determination of consequences, if deemed applicable, by ASA following third party investigation</a:t>
            </a:r>
          </a:p>
          <a:p>
            <a:pPr marL="355091" indent="-342900" defTabSz="877822">
              <a:buSzPts val="2300"/>
              <a:buFont typeface="Wingdings" charset="2"/>
              <a:buChar char="Ø"/>
              <a:defRPr sz="2300"/>
            </a:pPr>
            <a:r>
              <a:rPr sz="2800" dirty="0"/>
              <a:t>Ally/bystander training</a:t>
            </a:r>
          </a:p>
          <a:p>
            <a:pPr marL="355091" indent="-342900" defTabSz="877822">
              <a:buSzPts val="2300"/>
              <a:buFont typeface="Wingdings" charset="2"/>
              <a:buChar char="Ø"/>
              <a:defRPr sz="2300"/>
            </a:pPr>
            <a:r>
              <a:rPr sz="2800" dirty="0"/>
              <a:t>Continued promotion of a safe climate and equitable culture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243;g5aa9a82147_0_15"/>
          <p:cNvSpPr txBox="1">
            <a:spLocks noGrp="1"/>
          </p:cNvSpPr>
          <p:nvPr>
            <p:ph type="title"/>
          </p:nvPr>
        </p:nvSpPr>
        <p:spPr>
          <a:xfrm>
            <a:off x="838200" y="134154"/>
            <a:ext cx="10515600" cy="1072855"/>
          </a:xfrm>
          <a:prstGeom prst="rect">
            <a:avLst/>
          </a:prstGeom>
        </p:spPr>
        <p:txBody>
          <a:bodyPr/>
          <a:lstStyle/>
          <a:p>
            <a:r>
              <a:t>What’s Next?</a:t>
            </a:r>
          </a:p>
        </p:txBody>
      </p:sp>
      <p:sp>
        <p:nvSpPr>
          <p:cNvPr id="304" name="Google Shape;244;g5aa9a82147_0_15"/>
          <p:cNvSpPr txBox="1">
            <a:spLocks noGrp="1"/>
          </p:cNvSpPr>
          <p:nvPr>
            <p:ph type="body" sz="half" idx="1"/>
          </p:nvPr>
        </p:nvSpPr>
        <p:spPr>
          <a:xfrm>
            <a:off x="142577" y="1426173"/>
            <a:ext cx="8124996" cy="389178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52697" indent="-352697" defTabSz="822958">
              <a:buSzPts val="2100"/>
              <a:buFont typeface="Wingdings" charset="2"/>
              <a:buChar char="Ø"/>
              <a:defRPr sz="2100"/>
            </a:pPr>
            <a:r>
              <a:rPr dirty="0"/>
              <a:t>The Task Force has completed the charges set before us</a:t>
            </a:r>
          </a:p>
          <a:p>
            <a:pPr marL="352697" indent="-352697" defTabSz="822958">
              <a:buSzPts val="2100"/>
              <a:buFont typeface="Wingdings" charset="2"/>
              <a:buChar char="Ø"/>
              <a:defRPr sz="2100"/>
            </a:pPr>
            <a:r>
              <a:rPr dirty="0"/>
              <a:t>ASA Leadership is working to find avenues to move forward with the Task Force recommendations</a:t>
            </a:r>
          </a:p>
          <a:p>
            <a:pPr marL="822958" lvl="2" indent="-411479" defTabSz="822958">
              <a:buSzPts val="2100"/>
              <a:buFont typeface="Wingdings" charset="2"/>
              <a:buChar char="Ø"/>
              <a:defRPr sz="2100"/>
            </a:pPr>
            <a:r>
              <a:rPr dirty="0"/>
              <a:t>Requires evaluation of the ability of the current infrastructure to incorporate these principles into their work</a:t>
            </a:r>
            <a:endParaRPr lang="en-US" dirty="0"/>
          </a:p>
          <a:p>
            <a:pPr marL="352697" lvl="1" indent="-352697" defTabSz="822958">
              <a:buSzPts val="2100"/>
              <a:buFont typeface="Wingdings" charset="2"/>
              <a:buChar char="Ø"/>
              <a:defRPr sz="2100"/>
            </a:pPr>
            <a:r>
              <a:rPr dirty="0"/>
              <a:t>It is the responsibility of the ASA members to continue the conversation and take action to extend the work of the task forc</a:t>
            </a:r>
            <a:r>
              <a:rPr lang="en-US" dirty="0"/>
              <a:t>e</a:t>
            </a:r>
            <a:endParaRPr dirty="0"/>
          </a:p>
        </p:txBody>
      </p:sp>
      <p:pic>
        <p:nvPicPr>
          <p:cNvPr id="305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573" y="2206109"/>
            <a:ext cx="3734489" cy="2487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EAFD2C-9E79-43C2-8A15-6E816D94C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87"/>
            <a:ext cx="10515600" cy="1325563"/>
          </a:xfrm>
        </p:spPr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5D11798-7B63-48B1-B55E-1F54CDC8A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55287"/>
            <a:ext cx="10515600" cy="4351338"/>
          </a:xfrm>
        </p:spPr>
        <p:txBody>
          <a:bodyPr/>
          <a:lstStyle/>
          <a:p>
            <a:pPr marL="457200" indent="-342900">
              <a:buFont typeface="Wingdings" panose="05000000000000000000" pitchFamily="2" charset="2"/>
              <a:buChar char="Ø"/>
            </a:pPr>
            <a:r>
              <a:rPr lang="en-US" dirty="0"/>
              <a:t>What can we do to help ensure a safe, inclusive and equitable culture, as those interested in advancing the role of women in statistics and data science?</a:t>
            </a:r>
          </a:p>
          <a:p>
            <a:pPr marL="457200" indent="-342900">
              <a:buFont typeface="Wingdings" panose="05000000000000000000" pitchFamily="2" charset="2"/>
              <a:buChar char="Ø"/>
            </a:pPr>
            <a:r>
              <a:rPr lang="en-US" dirty="0"/>
              <a:t>How can we leverage events such as WSDS to promote changes moving forward?</a:t>
            </a:r>
          </a:p>
          <a:p>
            <a:pPr marL="457200" indent="-342900">
              <a:buFont typeface="Wingdings" panose="05000000000000000000" pitchFamily="2" charset="2"/>
              <a:buChar char="Ø"/>
            </a:pPr>
            <a:r>
              <a:rPr lang="en-US" dirty="0"/>
              <a:t>How can </a:t>
            </a:r>
            <a:r>
              <a:rPr lang="en-US" smtClean="0"/>
              <a:t>we collectively leverage </a:t>
            </a:r>
            <a:r>
              <a:rPr lang="en-US" dirty="0"/>
              <a:t>our strength in numbers to continue to make progress in implementing culture change?</a:t>
            </a:r>
          </a:p>
        </p:txBody>
      </p:sp>
    </p:spTree>
    <p:extLst>
      <p:ext uri="{BB962C8B-B14F-4D97-AF65-F5344CB8AC3E}">
        <p14:creationId xmlns:p14="http://schemas.microsoft.com/office/powerpoint/2010/main" val="244868832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249;g5aa9a82147_0_20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</p:spPr>
        <p:txBody>
          <a:bodyPr/>
          <a:lstStyle/>
          <a:p>
            <a:r>
              <a:t>Acknowledgements</a:t>
            </a:r>
          </a:p>
        </p:txBody>
      </p:sp>
      <p:pic>
        <p:nvPicPr>
          <p:cNvPr id="309" name="Google Shape;251;g5aa9a82147_0_20" descr="Google Shape;251;g5aa9a82147_0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356" y="2239498"/>
            <a:ext cx="4275676" cy="278200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250;g5aa9a82147_0_20"/>
          <p:cNvSpPr txBox="1">
            <a:spLocks noGrp="1"/>
          </p:cNvSpPr>
          <p:nvPr>
            <p:ph type="body" idx="1"/>
          </p:nvPr>
        </p:nvSpPr>
        <p:spPr>
          <a:xfrm>
            <a:off x="838200" y="1197888"/>
            <a:ext cx="9364579" cy="4865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indent="-342900">
              <a:buFont typeface="Wingdings" charset="2"/>
              <a:buChar char="Ø"/>
            </a:pPr>
            <a:r>
              <a:rPr lang="en-US" dirty="0"/>
              <a:t>Questionnaire respondents &amp; everyone who provided feedback</a:t>
            </a:r>
            <a:endParaRPr lang="en-US" sz="900" dirty="0"/>
          </a:p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And to</a:t>
            </a:r>
            <a:endParaRPr lang="en-US" sz="900" dirty="0"/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Font typeface="Wingdings" charset="2"/>
              <a:buChar char="Ø"/>
            </a:pPr>
            <a:r>
              <a:rPr lang="en-US" dirty="0"/>
              <a:t>Donna LaLonde</a:t>
            </a:r>
            <a:endParaRPr dirty="0"/>
          </a:p>
          <a:p>
            <a:pPr marL="1025300" lvl="0" indent="-342900" algn="l" rtl="0">
              <a:spcBef>
                <a:spcPts val="0"/>
              </a:spcBef>
              <a:spcAft>
                <a:spcPts val="1000"/>
              </a:spcAft>
              <a:buSzPts val="1800"/>
              <a:buFont typeface="Wingdings" charset="2"/>
              <a:buChar char="Ø"/>
            </a:pPr>
            <a:r>
              <a:rPr lang="en-US" dirty="0"/>
              <a:t>Ron Wasserstein</a:t>
            </a:r>
            <a:endParaRPr dirty="0"/>
          </a:p>
          <a:p>
            <a:pPr marL="1474562" lvl="0" indent="-342900" algn="l" rtl="0">
              <a:spcBef>
                <a:spcPts val="0"/>
              </a:spcBef>
              <a:spcAft>
                <a:spcPts val="1000"/>
              </a:spcAft>
              <a:buSzPts val="1800"/>
              <a:buFont typeface="Wingdings" charset="2"/>
              <a:buChar char="Ø"/>
            </a:pPr>
            <a:r>
              <a:rPr lang="en-US" dirty="0"/>
              <a:t>Lisa LaVange</a:t>
            </a:r>
            <a:endParaRPr dirty="0"/>
          </a:p>
          <a:p>
            <a:pPr marL="1815875" lvl="0" indent="-342900" algn="l" rtl="0">
              <a:spcBef>
                <a:spcPts val="0"/>
              </a:spcBef>
              <a:spcAft>
                <a:spcPts val="1000"/>
              </a:spcAft>
              <a:buSzPts val="1800"/>
              <a:buFont typeface="Wingdings" charset="2"/>
              <a:buChar char="Ø"/>
            </a:pPr>
            <a:r>
              <a:rPr lang="en-US" dirty="0"/>
              <a:t>ASA Board</a:t>
            </a:r>
            <a:endParaRPr dirty="0"/>
          </a:p>
          <a:p>
            <a:pPr marL="2446112" lvl="0" indent="-342900" algn="l" rtl="0">
              <a:spcBef>
                <a:spcPts val="0"/>
              </a:spcBef>
              <a:spcAft>
                <a:spcPts val="1000"/>
              </a:spcAft>
              <a:buSzPts val="1800"/>
              <a:buFont typeface="Wingdings" charset="2"/>
              <a:buChar char="Ø"/>
            </a:pPr>
            <a:r>
              <a:rPr lang="en-US" dirty="0"/>
              <a:t>ASA Community</a:t>
            </a:r>
            <a:endParaRPr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256;g5c7247c423_0_0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</p:spPr>
        <p:txBody>
          <a:bodyPr/>
          <a:lstStyle/>
          <a:p>
            <a:r>
              <a:t>Important Links</a:t>
            </a:r>
          </a:p>
        </p:txBody>
      </p:sp>
      <p:sp>
        <p:nvSpPr>
          <p:cNvPr id="312" name="Google Shape;257;g5c7247c423_0_0"/>
          <p:cNvSpPr txBox="1">
            <a:spLocks noGrp="1"/>
          </p:cNvSpPr>
          <p:nvPr>
            <p:ph type="body" idx="1"/>
          </p:nvPr>
        </p:nvSpPr>
        <p:spPr>
          <a:xfrm>
            <a:off x="838200" y="1325699"/>
            <a:ext cx="10515600" cy="485100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Updated conduct policy: </a:t>
            </a:r>
          </a:p>
          <a:p>
            <a:pPr marL="0" indent="0">
              <a:buSzTx/>
              <a:buNone/>
              <a:def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</a:defRPr>
            </a:pPr>
            <a:r>
              <a:rPr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https://www.amstat.org/ASA/Meetings/Meeting-Conduct-Policy.aspx</a:t>
            </a:r>
          </a:p>
          <a:p>
            <a:pPr marL="0" indent="0">
              <a:buSzTx/>
              <a:buNone/>
            </a:pPr>
            <a:r>
              <a:rPr dirty="0"/>
              <a:t>Complete Task Force Report:</a:t>
            </a:r>
          </a:p>
          <a:p>
            <a:pPr marL="0" indent="0">
              <a:buSzTx/>
              <a:buNone/>
              <a:def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</a:defRPr>
            </a:pPr>
            <a:r>
              <a:rPr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http://bit.ly/TaskForceFinalReport</a:t>
            </a:r>
            <a:r>
              <a:rPr u="none" dirty="0">
                <a:solidFill>
                  <a:srgbClr val="000000"/>
                </a:solidFill>
                <a:uFillTx/>
              </a:rPr>
              <a:t> </a:t>
            </a:r>
          </a:p>
          <a:p>
            <a:pPr marL="0" indent="0">
              <a:buSzTx/>
              <a:buNone/>
            </a:pPr>
            <a:r>
              <a:rPr lang="en-US" dirty="0"/>
              <a:t>Questionnaire </a:t>
            </a:r>
            <a:r>
              <a:rPr dirty="0"/>
              <a:t>Final Report</a:t>
            </a:r>
            <a:r>
              <a:rPr lang="en-US" dirty="0"/>
              <a:t> from Langer Research</a:t>
            </a:r>
            <a:r>
              <a:rPr dirty="0"/>
              <a:t>:</a:t>
            </a:r>
          </a:p>
          <a:p>
            <a:pPr marL="0" indent="0">
              <a:buSzTx/>
              <a:buNone/>
              <a:def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</a:defRPr>
            </a:pPr>
            <a:r>
              <a:rPr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/>
              </a:rPr>
              <a:t>http://bit.ly/LangerFinal</a:t>
            </a:r>
            <a:r>
              <a:rPr u="none" dirty="0">
                <a:solidFill>
                  <a:srgbClr val="000000"/>
                </a:solidFill>
                <a:uFillTx/>
              </a:rPr>
              <a:t> </a:t>
            </a:r>
          </a:p>
          <a:p>
            <a:pPr marL="0" indent="0">
              <a:buSzTx/>
              <a:buNone/>
            </a:pPr>
            <a:r>
              <a:rPr dirty="0"/>
              <a:t>Ombudsperson Contact: </a:t>
            </a:r>
          </a:p>
          <a:p>
            <a:pPr marL="0" indent="0">
              <a:buSzTx/>
              <a:buNone/>
              <a:def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</a:defRPr>
            </a:pPr>
            <a:r>
              <a:rPr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6"/>
              </a:rPr>
              <a:t>ASA_ombuds@proactive-resolutions.com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5400" dirty="0"/>
          </a:p>
          <a:p>
            <a:pPr marL="114300" indent="0" algn="ctr">
              <a:buNone/>
            </a:pPr>
            <a:r>
              <a:rPr lang="en-US" sz="5400" dirty="0"/>
              <a:t>BACK UP Slides</a:t>
            </a:r>
          </a:p>
        </p:txBody>
      </p:sp>
    </p:spTree>
    <p:extLst>
      <p:ext uri="{BB962C8B-B14F-4D97-AF65-F5344CB8AC3E}">
        <p14:creationId xmlns:p14="http://schemas.microsoft.com/office/powerpoint/2010/main" val="874558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c7247c423_1_0"/>
          <p:cNvSpPr txBox="1">
            <a:spLocks noGrp="1"/>
          </p:cNvSpPr>
          <p:nvPr>
            <p:ph type="title"/>
          </p:nvPr>
        </p:nvSpPr>
        <p:spPr>
          <a:xfrm>
            <a:off x="838200" y="-16369"/>
            <a:ext cx="10515600" cy="859055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Questionnaire Demographics</a:t>
            </a:r>
            <a:endParaRPr/>
          </a:p>
        </p:txBody>
      </p:sp>
      <p:sp>
        <p:nvSpPr>
          <p:cNvPr id="207" name="Google Shape;207;g5c7247c423_1_0"/>
          <p:cNvSpPr txBox="1">
            <a:spLocks noGrp="1"/>
          </p:cNvSpPr>
          <p:nvPr>
            <p:ph type="body" idx="1"/>
          </p:nvPr>
        </p:nvSpPr>
        <p:spPr>
          <a:xfrm>
            <a:off x="838200" y="1470692"/>
            <a:ext cx="10515600" cy="470613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TextBox 8"/>
          <p:cNvSpPr/>
          <p:nvPr/>
        </p:nvSpPr>
        <p:spPr>
          <a:xfrm>
            <a:off x="8525457" y="5173108"/>
            <a:ext cx="3666543" cy="15022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06382"/>
              </p:ext>
            </p:extLst>
          </p:nvPr>
        </p:nvGraphicFramePr>
        <p:xfrm>
          <a:off x="838200" y="842686"/>
          <a:ext cx="10515600" cy="5831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501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044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610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ASA  Membership</a:t>
                      </a:r>
                    </a:p>
                    <a:p>
                      <a:pPr algn="ctr"/>
                      <a:r>
                        <a:rPr lang="en-US" sz="1800" dirty="0"/>
                        <a:t>(n=15,769)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Respondents</a:t>
                      </a:r>
                    </a:p>
                    <a:p>
                      <a:pPr algn="ctr"/>
                      <a:r>
                        <a:rPr lang="en-US" sz="1800" dirty="0"/>
                        <a:t>(n=3,507,</a:t>
                      </a:r>
                      <a:r>
                        <a:rPr lang="en-US" sz="1800" baseline="0" dirty="0"/>
                        <a:t> 22%)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/>
                        <a:t>Identify as 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36.8%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39.1%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/>
                        <a:t>Race/Ethnicity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   White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59.9%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77.7%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   Black/African-American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6" algn="ctr"/>
                      <a:r>
                        <a:rPr lang="en-US" sz="1800" dirty="0"/>
                        <a:t>3.4%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2.4%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   American Indian/Alaskan Native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6" algn="ctr"/>
                      <a:r>
                        <a:rPr lang="en-US" sz="1800" dirty="0"/>
                        <a:t>0.1%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0.1%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   Asian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6" algn="ctr"/>
                      <a:r>
                        <a:rPr lang="en-US" sz="1800" dirty="0"/>
                        <a:t>30.5%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13.8%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   Hispanic/Latino/Latina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6" algn="ctr"/>
                      <a:r>
                        <a:rPr lang="en-US" sz="1800" dirty="0"/>
                        <a:t>3.1%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1.8%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   Other/Multiple</a:t>
                      </a:r>
                      <a:r>
                        <a:rPr lang="en-US" sz="1800" baseline="0" dirty="0"/>
                        <a:t> Races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6" algn="ctr"/>
                      <a:r>
                        <a:rPr lang="en-US" sz="1800" dirty="0"/>
                        <a:t>1.9%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4.2%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/>
                        <a:t>Employment</a:t>
                      </a:r>
                      <a:r>
                        <a:rPr lang="en-US" sz="1800" b="1" baseline="0" dirty="0"/>
                        <a:t> Sector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   Academic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48.9%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   Business/Industry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   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aseline="0" dirty="0"/>
                        <a:t>   Consulting/Self-Employed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  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469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1037</Words>
  <Application>Microsoft Macintosh PowerPoint</Application>
  <PresentationFormat>Widescreen</PresentationFormat>
  <Paragraphs>160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Helvetica</vt:lpstr>
      <vt:lpstr>Wingdings</vt:lpstr>
      <vt:lpstr>Office Theme</vt:lpstr>
      <vt:lpstr>Promoting an Inclusive and Equitable Culture for Women in Statistics and Data Science:  Recommendations for the ASA Task Force on Sexual Harassment and Assault</vt:lpstr>
      <vt:lpstr>Task Force Membership</vt:lpstr>
      <vt:lpstr>Background</vt:lpstr>
      <vt:lpstr>Background</vt:lpstr>
      <vt:lpstr>Charge</vt:lpstr>
      <vt:lpstr>Timeline of Task Force Activities </vt:lpstr>
      <vt:lpstr>PowerPoint Presentation</vt:lpstr>
      <vt:lpstr>Feedback (n=3507, 22%)</vt:lpstr>
      <vt:lpstr>Feedback via Questionnaire</vt:lpstr>
      <vt:lpstr>Best Practices </vt:lpstr>
      <vt:lpstr>Best Practices (National Academies)</vt:lpstr>
      <vt:lpstr>Confidential Reporting</vt:lpstr>
      <vt:lpstr>Policy Recommendations</vt:lpstr>
      <vt:lpstr>What’s Next?</vt:lpstr>
      <vt:lpstr>Discussion</vt:lpstr>
      <vt:lpstr>Acknowledgements</vt:lpstr>
      <vt:lpstr>Important Links</vt:lpstr>
      <vt:lpstr>PowerPoint Presentation</vt:lpstr>
      <vt:lpstr>Questionnaire Demographics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 Harassment &amp; Assault: Confronting the Threat to our Statistical Community</dc:title>
  <dc:creator>Benn, Emma</dc:creator>
  <cp:lastModifiedBy>McClure,Leslie</cp:lastModifiedBy>
  <cp:revision>21</cp:revision>
  <dcterms:modified xsi:type="dcterms:W3CDTF">2019-10-03T13:45:37Z</dcterms:modified>
</cp:coreProperties>
</file>