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81" r:id="rId6"/>
    <p:sldMasterId id="2147483682" r:id="rId7"/>
    <p:sldMasterId id="2147483683"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Lst>
  <p:sldSz cy="5143500" cx="9144000"/>
  <p:notesSz cx="6858000" cy="9144000"/>
  <p:embeddedFontLst>
    <p:embeddedFont>
      <p:font typeface="Raleway"/>
      <p:regular r:id="rId45"/>
      <p:bold r:id="rId46"/>
      <p:italic r:id="rId47"/>
      <p:boldItalic r:id="rId48"/>
    </p:embeddedFont>
    <p:embeddedFont>
      <p:font typeface="Proxima Nova"/>
      <p:regular r:id="rId49"/>
      <p:bold r:id="rId50"/>
      <p:italic r:id="rId51"/>
      <p:boldItalic r:id="rId52"/>
    </p:embeddedFont>
    <p:embeddedFont>
      <p:font typeface="Roboto Medium"/>
      <p:regular r:id="rId53"/>
      <p:bold r:id="rId54"/>
      <p:italic r:id="rId55"/>
      <p:boldItalic r:id="rId56"/>
    </p:embeddedFont>
    <p:embeddedFont>
      <p:font typeface="Cantarell"/>
      <p:regular r:id="rId57"/>
      <p:bold r:id="rId58"/>
      <p:italic r:id="rId59"/>
      <p:boldItalic r:id="rId60"/>
    </p:embeddedFont>
    <p:embeddedFont>
      <p:font typeface="Maven Pro"/>
      <p:regular r:id="rId61"/>
      <p:bold r:id="rId62"/>
    </p:embeddedFont>
    <p:embeddedFont>
      <p:font typeface="Maven Pro Medium"/>
      <p:regular r:id="rId63"/>
      <p:bold r:id="rId6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mAuthor clrIdx="0" id="0" initials="" lastIdx="1" name="Sama Winder"/>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944F447C-111C-4389-8198-FC49820CCDE3}">
  <a:tblStyle styleId="{944F447C-111C-4389-8198-FC49820CCDE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42" Type="http://schemas.openxmlformats.org/officeDocument/2006/relationships/slide" Target="slides/slide33.xml"/><Relationship Id="rId41" Type="http://schemas.openxmlformats.org/officeDocument/2006/relationships/slide" Target="slides/slide32.xml"/><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font" Target="fonts/Raleway-bold.fntdata"/><Relationship Id="rId45" Type="http://schemas.openxmlformats.org/officeDocument/2006/relationships/font" Target="fonts/Raleway-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notesMaster" Target="notesMasters/notesMaster1.xml"/><Relationship Id="rId48" Type="http://schemas.openxmlformats.org/officeDocument/2006/relationships/font" Target="fonts/Raleway-boldItalic.fntdata"/><Relationship Id="rId47" Type="http://schemas.openxmlformats.org/officeDocument/2006/relationships/font" Target="fonts/Raleway-italic.fntdata"/><Relationship Id="rId49" Type="http://schemas.openxmlformats.org/officeDocument/2006/relationships/font" Target="fonts/ProximaNova-regular.fntdata"/><Relationship Id="rId5" Type="http://schemas.openxmlformats.org/officeDocument/2006/relationships/commentAuthors" Target="commentAuthors.xml"/><Relationship Id="rId6" Type="http://schemas.openxmlformats.org/officeDocument/2006/relationships/slideMaster" Target="slideMasters/slideMaster1.xml"/><Relationship Id="rId7" Type="http://schemas.openxmlformats.org/officeDocument/2006/relationships/slideMaster" Target="slideMasters/slideMaster2.xml"/><Relationship Id="rId8" Type="http://schemas.openxmlformats.org/officeDocument/2006/relationships/slideMaster" Target="slideMasters/slideMaster3.xml"/><Relationship Id="rId31" Type="http://schemas.openxmlformats.org/officeDocument/2006/relationships/slide" Target="slides/slide22.xml"/><Relationship Id="rId30" Type="http://schemas.openxmlformats.org/officeDocument/2006/relationships/slide" Target="slides/slide21.xml"/><Relationship Id="rId33" Type="http://schemas.openxmlformats.org/officeDocument/2006/relationships/slide" Target="slides/slide24.xml"/><Relationship Id="rId32" Type="http://schemas.openxmlformats.org/officeDocument/2006/relationships/slide" Target="slides/slide23.xml"/><Relationship Id="rId35" Type="http://schemas.openxmlformats.org/officeDocument/2006/relationships/slide" Target="slides/slide26.xml"/><Relationship Id="rId34" Type="http://schemas.openxmlformats.org/officeDocument/2006/relationships/slide" Target="slides/slide25.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2" Type="http://schemas.openxmlformats.org/officeDocument/2006/relationships/font" Target="fonts/MavenPro-bold.fntdata"/><Relationship Id="rId61" Type="http://schemas.openxmlformats.org/officeDocument/2006/relationships/font" Target="fonts/MavenPro-regular.fntdata"/><Relationship Id="rId20" Type="http://schemas.openxmlformats.org/officeDocument/2006/relationships/slide" Target="slides/slide11.xml"/><Relationship Id="rId64" Type="http://schemas.openxmlformats.org/officeDocument/2006/relationships/font" Target="fonts/MavenProMedium-bold.fntdata"/><Relationship Id="rId63" Type="http://schemas.openxmlformats.org/officeDocument/2006/relationships/font" Target="fonts/MavenProMedium-regular.fntdata"/><Relationship Id="rId22" Type="http://schemas.openxmlformats.org/officeDocument/2006/relationships/slide" Target="slides/slide13.xml"/><Relationship Id="rId21" Type="http://schemas.openxmlformats.org/officeDocument/2006/relationships/slide" Target="slides/slide12.xml"/><Relationship Id="rId24" Type="http://schemas.openxmlformats.org/officeDocument/2006/relationships/slide" Target="slides/slide15.xml"/><Relationship Id="rId23" Type="http://schemas.openxmlformats.org/officeDocument/2006/relationships/slide" Target="slides/slide14.xml"/><Relationship Id="rId60" Type="http://schemas.openxmlformats.org/officeDocument/2006/relationships/font" Target="fonts/Cantarell-boldItalic.fntdata"/><Relationship Id="rId26" Type="http://schemas.openxmlformats.org/officeDocument/2006/relationships/slide" Target="slides/slide17.xml"/><Relationship Id="rId25" Type="http://schemas.openxmlformats.org/officeDocument/2006/relationships/slide" Target="slides/slide16.xml"/><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font" Target="fonts/ProximaNova-italic.fntdata"/><Relationship Id="rId50" Type="http://schemas.openxmlformats.org/officeDocument/2006/relationships/font" Target="fonts/ProximaNova-bold.fntdata"/><Relationship Id="rId53" Type="http://schemas.openxmlformats.org/officeDocument/2006/relationships/font" Target="fonts/RobotoMedium-regular.fntdata"/><Relationship Id="rId52" Type="http://schemas.openxmlformats.org/officeDocument/2006/relationships/font" Target="fonts/ProximaNova-boldItalic.fntdata"/><Relationship Id="rId11" Type="http://schemas.openxmlformats.org/officeDocument/2006/relationships/slide" Target="slides/slide2.xml"/><Relationship Id="rId55" Type="http://schemas.openxmlformats.org/officeDocument/2006/relationships/font" Target="fonts/RobotoMedium-italic.fntdata"/><Relationship Id="rId10" Type="http://schemas.openxmlformats.org/officeDocument/2006/relationships/slide" Target="slides/slide1.xml"/><Relationship Id="rId54" Type="http://schemas.openxmlformats.org/officeDocument/2006/relationships/font" Target="fonts/RobotoMedium-bold.fntdata"/><Relationship Id="rId13" Type="http://schemas.openxmlformats.org/officeDocument/2006/relationships/slide" Target="slides/slide4.xml"/><Relationship Id="rId57" Type="http://schemas.openxmlformats.org/officeDocument/2006/relationships/font" Target="fonts/Cantarell-regular.fntdata"/><Relationship Id="rId12" Type="http://schemas.openxmlformats.org/officeDocument/2006/relationships/slide" Target="slides/slide3.xml"/><Relationship Id="rId56" Type="http://schemas.openxmlformats.org/officeDocument/2006/relationships/font" Target="fonts/RobotoMedium-boldItalic.fntdata"/><Relationship Id="rId15" Type="http://schemas.openxmlformats.org/officeDocument/2006/relationships/slide" Target="slides/slide6.xml"/><Relationship Id="rId59" Type="http://schemas.openxmlformats.org/officeDocument/2006/relationships/font" Target="fonts/Cantarell-italic.fntdata"/><Relationship Id="rId14" Type="http://schemas.openxmlformats.org/officeDocument/2006/relationships/slide" Target="slides/slide5.xml"/><Relationship Id="rId58" Type="http://schemas.openxmlformats.org/officeDocument/2006/relationships/font" Target="fonts/Cantarell-bold.fntdata"/><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m authorId="0" idx="1" dt="2019-09-30T18:40:21.095">
    <p:pos x="196" y="869"/>
    <p:text>obviously this is bad and needs to be replaced</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0" name="Shape 150"/>
        <p:cNvGrpSpPr/>
        <p:nvPr/>
      </p:nvGrpSpPr>
      <p:grpSpPr>
        <a:xfrm>
          <a:off x="0" y="0"/>
          <a:ext cx="0" cy="0"/>
          <a:chOff x="0" y="0"/>
          <a:chExt cx="0" cy="0"/>
        </a:xfrm>
      </p:grpSpPr>
      <p:sp>
        <p:nvSpPr>
          <p:cNvPr id="151" name="Google Shape;151;g6199bb703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6199bb703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Google Shape;157;g6199bb703a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6199bb703a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1" marL="914400" rtl="0" algn="l">
              <a:lnSpc>
                <a:spcPct val="115000"/>
              </a:lnSpc>
              <a:spcBef>
                <a:spcPts val="0"/>
              </a:spcBef>
              <a:spcAft>
                <a:spcPts val="0"/>
              </a:spcAft>
              <a:buSzPts val="1100"/>
              <a:buAutoNum type="alphaLcPeriod"/>
            </a:pPr>
            <a:r>
              <a:rPr lang="en"/>
              <a:t>Recreation is important &amp; good for you</a:t>
            </a:r>
            <a:endParaRPr/>
          </a:p>
          <a:p>
            <a:pPr indent="0" lvl="0" marL="0" rtl="0" algn="l">
              <a:lnSpc>
                <a:spcPct val="115000"/>
              </a:lnSpc>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Google Shape;165;g64791d8626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64791d8626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Effectively managing rec areas leads to better and more equitable recreation opportunities, but requires knowledge about quantity and character of recreational use</a:t>
            </a:r>
            <a:endParaRPr/>
          </a:p>
          <a:p>
            <a:pPr indent="0" lvl="0" marL="0" rtl="0" algn="l">
              <a:lnSpc>
                <a:spcPct val="115000"/>
              </a:lnSpc>
              <a:spcBef>
                <a:spcPts val="0"/>
              </a:spcBef>
              <a:spcAft>
                <a:spcPts val="0"/>
              </a:spcAft>
              <a:buNone/>
            </a:pPr>
            <a:r>
              <a:rPr lang="en"/>
              <a:t>Traditional methods of collecting these data are expensive and time-intensive</a:t>
            </a:r>
            <a:endParaRPr/>
          </a:p>
          <a:p>
            <a:pPr indent="0" lvl="0" marL="0" rtl="0" algn="l">
              <a:spcBef>
                <a:spcPts val="0"/>
              </a:spcBef>
              <a:spcAft>
                <a:spcPts val="0"/>
              </a:spcAft>
              <a:buNone/>
            </a:pPr>
            <a:r>
              <a:rPr lang="en"/>
              <a:t>Effectively managing these lands requires knowledge on the number and character of visitors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200">
                <a:solidFill>
                  <a:schemeClr val="accent3"/>
                </a:solidFill>
                <a:latin typeface="Proxima Nova"/>
                <a:ea typeface="Proxima Nova"/>
                <a:cs typeface="Proxima Nova"/>
                <a:sym typeface="Proxima Nova"/>
              </a:rPr>
              <a:t>More than 148 million annual visits to national forests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Google Shape;172;g6199bb703a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6199bb703a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people have suggested that social media can fill our data gaps and inform visitor use</a:t>
            </a:r>
            <a:endParaRPr/>
          </a:p>
          <a:p>
            <a:pPr indent="-298450" lvl="0" marL="457200" rtl="0" algn="l">
              <a:spcBef>
                <a:spcPts val="0"/>
              </a:spcBef>
              <a:spcAft>
                <a:spcPts val="0"/>
              </a:spcAft>
              <a:buSzPts val="1100"/>
              <a:buChar char="●"/>
            </a:pPr>
            <a:r>
              <a:rPr lang="en"/>
              <a:t>because there’s lots of it, it’s geolocated and time-stamped, obviously related to visitor behavior, etc</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0" name="Shape 180"/>
        <p:cNvGrpSpPr/>
        <p:nvPr/>
      </p:nvGrpSpPr>
      <p:grpSpPr>
        <a:xfrm>
          <a:off x="0" y="0"/>
          <a:ext cx="0" cy="0"/>
          <a:chOff x="0" y="0"/>
          <a:chExt cx="0" cy="0"/>
        </a:xfrm>
      </p:grpSpPr>
      <p:sp>
        <p:nvSpPr>
          <p:cNvPr id="181" name="Google Shape;181;g61ad478e2d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61ad478e2d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Initial attempts to answer the question of whether social media can inform visitor estimates looked at flickr photo sharing platform (now out of fashion)</a:t>
            </a:r>
            <a:endParaRPr>
              <a:solidFill>
                <a:schemeClr val="dk1"/>
              </a:solidFill>
            </a:endParaRPr>
          </a:p>
          <a:p>
            <a:pPr indent="0" lvl="0" marL="0" rtl="0" algn="l">
              <a:spcBef>
                <a:spcPts val="0"/>
              </a:spcBef>
              <a:spcAft>
                <a:spcPts val="0"/>
              </a:spcAft>
              <a:buNone/>
            </a:pPr>
            <a:r>
              <a:rPr lang="en">
                <a:solidFill>
                  <a:schemeClr val="dk1"/>
                </a:solidFill>
              </a:rPr>
              <a:t>Data generation process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Users take images, stamped with location and datetime, go home and share.  Doesn’t require internet/data connection</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7" name="Shape 187"/>
        <p:cNvGrpSpPr/>
        <p:nvPr/>
      </p:nvGrpSpPr>
      <p:grpSpPr>
        <a:xfrm>
          <a:off x="0" y="0"/>
          <a:ext cx="0" cy="0"/>
          <a:chOff x="0" y="0"/>
          <a:chExt cx="0" cy="0"/>
        </a:xfrm>
      </p:grpSpPr>
      <p:sp>
        <p:nvSpPr>
          <p:cNvPr id="188" name="Google Shape;188;g61ad478e2d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61ad478e2d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Analyses considered sites in space spanning a range of visitation rates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Correlate the best estimate of the number of visitors per site with the number of users who share geolocated content from the same site and time on social media</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Plot shows on-site counts that were collected using a variety of methods vs the number of flickr photo-user-days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This was some of the early evidence that the volume of content that’s shared online is related to the number of visitors at rec sites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It’s far from perfect: there’s lots of noise.  But it indicated that there’s useful information to be learned and research should continue</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62c9dcf6ba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62c9dcf6ba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Research has continued.</a:t>
            </a:r>
            <a:endParaRPr/>
          </a:p>
          <a:p>
            <a:pPr indent="0" lvl="0" marL="0" rtl="0" algn="l">
              <a:spcBef>
                <a:spcPts val="0"/>
              </a:spcBef>
              <a:spcAft>
                <a:spcPts val="0"/>
              </a:spcAft>
              <a:buNone/>
            </a:pPr>
            <a:r>
              <a:rPr lang="en"/>
              <a:t>Other studies have compared seasonal/temporal trends in visitation with temporal trends in online activity</a:t>
            </a:r>
            <a:endParaRPr/>
          </a:p>
          <a:p>
            <a:pPr indent="0" lvl="0" marL="0" rtl="0" algn="l">
              <a:spcBef>
                <a:spcPts val="0"/>
              </a:spcBef>
              <a:spcAft>
                <a:spcPts val="0"/>
              </a:spcAft>
              <a:buNone/>
            </a:pPr>
            <a:r>
              <a:rPr lang="en"/>
              <a:t>At US National parks, relative number of visitors per month matches changes in relative number of images that people share from visits to the same parks</a:t>
            </a:r>
            <a:endParaRPr/>
          </a:p>
          <a:p>
            <a:pPr indent="0" lvl="0" marL="0" rtl="0" algn="l">
              <a:spcBef>
                <a:spcPts val="0"/>
              </a:spcBef>
              <a:spcAft>
                <a:spcPts val="0"/>
              </a:spcAft>
              <a:buNone/>
            </a:pPr>
            <a:r>
              <a:rPr lang="en"/>
              <a:t>Again, this was a good sign that there’s a signal in the noise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Google Shape;203;g61ad478e2d_0_114:notes"/>
          <p:cNvSpPr txBox="1"/>
          <p:nvPr/>
        </p:nvSpPr>
        <p:spPr>
          <a:xfrm>
            <a:off x="3881437" y="8686800"/>
            <a:ext cx="2830500" cy="312600"/>
          </a:xfrm>
          <a:prstGeom prst="rect">
            <a:avLst/>
          </a:prstGeom>
          <a:noFill/>
          <a:ln>
            <a:noFill/>
          </a:ln>
        </p:spPr>
        <p:txBody>
          <a:bodyPr anchorCtr="0" anchor="b" bIns="0" lIns="0" spcFirstLastPara="1" rIns="0" wrap="square" tIns="0">
            <a:noAutofit/>
          </a:bodyPr>
          <a:lstStyle/>
          <a:p>
            <a:pPr indent="0" lvl="0" marL="0" marR="0" rtl="0" algn="r">
              <a:lnSpc>
                <a:spcPct val="93000"/>
              </a:lnSpc>
              <a:spcBef>
                <a:spcPts val="0"/>
              </a:spcBef>
              <a:spcAft>
                <a:spcPts val="0"/>
              </a:spcAft>
              <a:buClr>
                <a:srgbClr val="000000"/>
              </a:buClr>
              <a:buSzPts val="1400"/>
              <a:buFont typeface="Times New Roman"/>
              <a:buNone/>
            </a:pPr>
            <a:fld id="{00000000-1234-1234-1234-123412341234}" type="slidenum">
              <a:rPr b="0" i="0" lang="en" sz="1400" u="none">
                <a:solidFill>
                  <a:srgbClr val="000000"/>
                </a:solidFill>
                <a:latin typeface="Times New Roman"/>
                <a:ea typeface="Times New Roman"/>
                <a:cs typeface="Times New Roman"/>
                <a:sym typeface="Times New Roman"/>
              </a:rPr>
              <a:t>‹#›</a:t>
            </a:fld>
            <a:endParaRPr/>
          </a:p>
        </p:txBody>
      </p:sp>
      <p:sp>
        <p:nvSpPr>
          <p:cNvPr id="204" name="Google Shape;204;g61ad478e2d_0_114:notes"/>
          <p:cNvSpPr txBox="1"/>
          <p:nvPr/>
        </p:nvSpPr>
        <p:spPr>
          <a:xfrm>
            <a:off x="3881437" y="8686800"/>
            <a:ext cx="2868600" cy="350700"/>
          </a:xfrm>
          <a:prstGeom prst="rect">
            <a:avLst/>
          </a:prstGeom>
          <a:noFill/>
          <a:ln>
            <a:noFill/>
          </a:ln>
        </p:spPr>
        <p:txBody>
          <a:bodyPr anchorCtr="0" anchor="b" bIns="0" lIns="0" spcFirstLastPara="1" rIns="0" wrap="square" tIns="0">
            <a:noAutofit/>
          </a:bodyPr>
          <a:lstStyle/>
          <a:p>
            <a:pPr indent="0" lvl="0" marL="0" marR="0" rtl="0" algn="r">
              <a:lnSpc>
                <a:spcPct val="93000"/>
              </a:lnSpc>
              <a:spcBef>
                <a:spcPts val="0"/>
              </a:spcBef>
              <a:spcAft>
                <a:spcPts val="0"/>
              </a:spcAft>
              <a:buClr>
                <a:srgbClr val="000000"/>
              </a:buClr>
              <a:buSzPts val="1400"/>
              <a:buFont typeface="Times New Roman"/>
              <a:buNone/>
            </a:pPr>
            <a:fld id="{00000000-1234-1234-1234-123412341234}" type="slidenum">
              <a:rPr b="0" i="0" lang="en" sz="1400" u="none">
                <a:solidFill>
                  <a:srgbClr val="000000"/>
                </a:solidFill>
                <a:latin typeface="Times New Roman"/>
                <a:ea typeface="Times New Roman"/>
                <a:cs typeface="Times New Roman"/>
                <a:sym typeface="Times New Roman"/>
              </a:rPr>
              <a:t>‹#›</a:t>
            </a:fld>
            <a:endParaRPr/>
          </a:p>
        </p:txBody>
      </p:sp>
      <p:sp>
        <p:nvSpPr>
          <p:cNvPr id="205" name="Google Shape;205;g61ad478e2d_0_114:notes"/>
          <p:cNvSpPr/>
          <p:nvPr>
            <p:ph idx="2" type="sldImg"/>
          </p:nvPr>
        </p:nvSpPr>
        <p:spPr>
          <a:xfrm>
            <a:off x="381000" y="695325"/>
            <a:ext cx="6096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206" name="Google Shape;206;g61ad478e2d_0_114:notes"/>
          <p:cNvSpPr/>
          <p:nvPr/>
        </p:nvSpPr>
        <p:spPr>
          <a:xfrm>
            <a:off x="685800" y="4343400"/>
            <a:ext cx="5356200" cy="3984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rgbClr val="FFFFFF"/>
              </a:solidFill>
              <a:latin typeface="Arial"/>
              <a:ea typeface="Arial"/>
              <a:cs typeface="Arial"/>
              <a:sym typeface="Arial"/>
            </a:endParaRPr>
          </a:p>
        </p:txBody>
      </p:sp>
      <p:sp>
        <p:nvSpPr>
          <p:cNvPr id="207" name="Google Shape;207;g61ad478e2d_0_114:notes"/>
          <p:cNvSpPr txBox="1"/>
          <p:nvPr>
            <p:ph idx="1" type="body"/>
          </p:nvPr>
        </p:nvSpPr>
        <p:spPr>
          <a:xfrm>
            <a:off x="685800" y="4343400"/>
            <a:ext cx="5314800" cy="394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intervening years, a bevy of studies have examined the correlation between actual visits and popularity of rec sites on social media</a:t>
            </a:r>
            <a:endParaRPr/>
          </a:p>
          <a:p>
            <a:pPr indent="-298450" lvl="0" marL="457200" rtl="0" algn="l">
              <a:spcBef>
                <a:spcPts val="0"/>
              </a:spcBef>
              <a:spcAft>
                <a:spcPts val="0"/>
              </a:spcAft>
              <a:buSzPts val="1100"/>
              <a:buChar char="●"/>
            </a:pPr>
            <a:r>
              <a:rPr lang="en"/>
              <a:t>Across several platforms:</a:t>
            </a:r>
            <a:endParaRPr/>
          </a:p>
          <a:p>
            <a:pPr indent="-298450" lvl="1" marL="914400" rtl="0" algn="l">
              <a:spcBef>
                <a:spcPts val="0"/>
              </a:spcBef>
              <a:spcAft>
                <a:spcPts val="0"/>
              </a:spcAft>
              <a:buSzPts val="1100"/>
              <a:buChar char="○"/>
            </a:pPr>
            <a:r>
              <a:rPr lang="en"/>
              <a:t>Mention twitter, instagram, mobile call/text records</a:t>
            </a:r>
            <a:endParaRPr/>
          </a:p>
          <a:p>
            <a:pPr indent="-298450" lvl="0" marL="457200" rtl="0" algn="l">
              <a:spcBef>
                <a:spcPts val="0"/>
              </a:spcBef>
              <a:spcAft>
                <a:spcPts val="0"/>
              </a:spcAft>
              <a:buSzPts val="1100"/>
              <a:buChar char="●"/>
            </a:pPr>
            <a:r>
              <a:rPr lang="en"/>
              <a:t>Generally supporting the initial finding of 60-90% correlation of online popularity with actual popularity</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61ad478e2d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61ad478e2d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But we think we can do better by combining multiple platforms that each capture a slightly different user group</a:t>
            </a:r>
            <a:endParaRPr/>
          </a:p>
          <a:p>
            <a:pPr indent="0" lvl="0" marL="0" rtl="0" algn="l">
              <a:spcBef>
                <a:spcPts val="0"/>
              </a:spcBef>
              <a:spcAft>
                <a:spcPts val="0"/>
              </a:spcAft>
              <a:buNone/>
            </a:pPr>
            <a:r>
              <a:rPr lang="en"/>
              <a:t>Question: Can we build a generalizable model of visitation?</a:t>
            </a:r>
            <a:endParaRPr/>
          </a:p>
          <a:p>
            <a:pPr indent="0" lvl="0" marL="0" rtl="0" algn="l">
              <a:spcBef>
                <a:spcPts val="0"/>
              </a:spcBef>
              <a:spcAft>
                <a:spcPts val="0"/>
              </a:spcAft>
              <a:buNone/>
            </a:pPr>
            <a:r>
              <a:rPr lang="en"/>
              <a:t>Using broadly available data, can we parameterize a model in one part of the country and apply it elsewhere?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3" name="Shape 223"/>
        <p:cNvGrpSpPr/>
        <p:nvPr/>
      </p:nvGrpSpPr>
      <p:grpSpPr>
        <a:xfrm>
          <a:off x="0" y="0"/>
          <a:ext cx="0" cy="0"/>
          <a:chOff x="0" y="0"/>
          <a:chExt cx="0" cy="0"/>
        </a:xfrm>
      </p:grpSpPr>
      <p:sp>
        <p:nvSpPr>
          <p:cNvPr id="224" name="Google Shape;224;g62c9dcf6ba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62c9dcf6ba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2" name="Shape 232"/>
        <p:cNvGrpSpPr/>
        <p:nvPr/>
      </p:nvGrpSpPr>
      <p:grpSpPr>
        <a:xfrm>
          <a:off x="0" y="0"/>
          <a:ext cx="0" cy="0"/>
          <a:chOff x="0" y="0"/>
          <a:chExt cx="0" cy="0"/>
        </a:xfrm>
      </p:grpSpPr>
      <p:sp>
        <p:nvSpPr>
          <p:cNvPr id="233" name="Google Shape;233;g62c9dcf6ba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62c9dcf6ba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3" name="Shape 243"/>
        <p:cNvGrpSpPr/>
        <p:nvPr/>
      </p:nvGrpSpPr>
      <p:grpSpPr>
        <a:xfrm>
          <a:off x="0" y="0"/>
          <a:ext cx="0" cy="0"/>
          <a:chOff x="0" y="0"/>
          <a:chExt cx="0" cy="0"/>
        </a:xfrm>
      </p:grpSpPr>
      <p:sp>
        <p:nvSpPr>
          <p:cNvPr id="244" name="Google Shape;244;g62c9dcf6ba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62c9dcf6ba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4" name="Shape 254"/>
        <p:cNvGrpSpPr/>
        <p:nvPr/>
      </p:nvGrpSpPr>
      <p:grpSpPr>
        <a:xfrm>
          <a:off x="0" y="0"/>
          <a:ext cx="0" cy="0"/>
          <a:chOff x="0" y="0"/>
          <a:chExt cx="0" cy="0"/>
        </a:xfrm>
      </p:grpSpPr>
      <p:sp>
        <p:nvSpPr>
          <p:cNvPr id="255" name="Google Shape;255;g62c9dcf6ba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62c9dcf6ba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5" name="Shape 265"/>
        <p:cNvGrpSpPr/>
        <p:nvPr/>
      </p:nvGrpSpPr>
      <p:grpSpPr>
        <a:xfrm>
          <a:off x="0" y="0"/>
          <a:ext cx="0" cy="0"/>
          <a:chOff x="0" y="0"/>
          <a:chExt cx="0" cy="0"/>
        </a:xfrm>
      </p:grpSpPr>
      <p:sp>
        <p:nvSpPr>
          <p:cNvPr id="266" name="Google Shape;266;g61ad478e2d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61ad478e2d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3" name="Shape 283"/>
        <p:cNvGrpSpPr/>
        <p:nvPr/>
      </p:nvGrpSpPr>
      <p:grpSpPr>
        <a:xfrm>
          <a:off x="0" y="0"/>
          <a:ext cx="0" cy="0"/>
          <a:chOff x="0" y="0"/>
          <a:chExt cx="0" cy="0"/>
        </a:xfrm>
      </p:grpSpPr>
      <p:sp>
        <p:nvSpPr>
          <p:cNvPr id="284" name="Google Shape;284;g61ad478e2d_0_4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61ad478e2d_0_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Collected on-site data at 13 sites in Northern New Mexico (summer, 2018)</a:t>
            </a:r>
            <a:endParaRPr/>
          </a:p>
          <a:p>
            <a:pPr indent="0" lvl="0" marL="0" rtl="0" algn="l">
              <a:spcBef>
                <a:spcPts val="0"/>
              </a:spcBef>
              <a:spcAft>
                <a:spcPts val="0"/>
              </a:spcAft>
              <a:buNone/>
            </a:pPr>
            <a:r>
              <a:rPr lang="en"/>
              <a:t>Used our Washington model to predict weekly visitation at those sites</a:t>
            </a:r>
            <a:endParaRPr/>
          </a:p>
          <a:p>
            <a:pPr indent="0" lvl="0" marL="0" rtl="0" algn="l">
              <a:spcBef>
                <a:spcPts val="0"/>
              </a:spcBef>
              <a:spcAft>
                <a:spcPts val="0"/>
              </a:spcAft>
              <a:buNone/>
            </a:pPr>
            <a:r>
              <a:rPr lang="en"/>
              <a:t>Compared our estimates to what we observed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9" name="Shape 289"/>
        <p:cNvGrpSpPr/>
        <p:nvPr/>
      </p:nvGrpSpPr>
      <p:grpSpPr>
        <a:xfrm>
          <a:off x="0" y="0"/>
          <a:ext cx="0" cy="0"/>
          <a:chOff x="0" y="0"/>
          <a:chExt cx="0" cy="0"/>
        </a:xfrm>
      </p:grpSpPr>
      <p:sp>
        <p:nvSpPr>
          <p:cNvPr id="290" name="Google Shape;290;g61ad478e2d_0_4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61ad478e2d_0_4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Our model did well, resulting in a 60% correlation between observed and predicted weekly visitation! As you can see, the relationship was stronger at higher visitation sites, likely because there were more social media posts to these areas. However, the model defaulted to average visitation, overestimating the number of visitors to many low visitation sites, and underestimating the number of visitors to higher visitation sites.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6" name="Shape 296"/>
        <p:cNvGrpSpPr/>
        <p:nvPr/>
      </p:nvGrpSpPr>
      <p:grpSpPr>
        <a:xfrm>
          <a:off x="0" y="0"/>
          <a:ext cx="0" cy="0"/>
          <a:chOff x="0" y="0"/>
          <a:chExt cx="0" cy="0"/>
        </a:xfrm>
      </p:grpSpPr>
      <p:sp>
        <p:nvSpPr>
          <p:cNvPr id="297" name="Google Shape;297;g61ad478e2d_0_4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61ad478e2d_0_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Replace with only 3 sites (high, med, low viz)</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Site 113 = Alcove House (very high), 126 = East Fork Campground (medium), 132 = Pond Trail (Very high)</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 name="Shape 305"/>
        <p:cNvGrpSpPr/>
        <p:nvPr/>
      </p:nvGrpSpPr>
      <p:grpSpPr>
        <a:xfrm>
          <a:off x="0" y="0"/>
          <a:ext cx="0" cy="0"/>
          <a:chOff x="0" y="0"/>
          <a:chExt cx="0" cy="0"/>
        </a:xfrm>
      </p:grpSpPr>
      <p:sp>
        <p:nvSpPr>
          <p:cNvPr id="306" name="Google Shape;306;g61ad478e2d_0_4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61ad478e2d_0_4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Script random effects bullet a little more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Be sure to talk about ramifications of the random effect addition</a:t>
            </a:r>
            <a:endParaRPr/>
          </a:p>
          <a:p>
            <a:pPr indent="-298450" lvl="0" marL="457200" rtl="0" algn="l">
              <a:spcBef>
                <a:spcPts val="0"/>
              </a:spcBef>
              <a:spcAft>
                <a:spcPts val="0"/>
              </a:spcAft>
              <a:buSzPts val="1100"/>
              <a:buChar char="-"/>
            </a:pPr>
            <a:r>
              <a:rPr lang="en"/>
              <a:t>Allows magnitude of visitation to vary by site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Repeated 200 times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1" name="Shape 311"/>
        <p:cNvGrpSpPr/>
        <p:nvPr/>
      </p:nvGrpSpPr>
      <p:grpSpPr>
        <a:xfrm>
          <a:off x="0" y="0"/>
          <a:ext cx="0" cy="0"/>
          <a:chOff x="0" y="0"/>
          <a:chExt cx="0" cy="0"/>
        </a:xfrm>
      </p:grpSpPr>
      <p:sp>
        <p:nvSpPr>
          <p:cNvPr id="312" name="Google Shape;312;g64791d8626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64791d8626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9" name="Shape 319"/>
        <p:cNvGrpSpPr/>
        <p:nvPr/>
      </p:nvGrpSpPr>
      <p:grpSpPr>
        <a:xfrm>
          <a:off x="0" y="0"/>
          <a:ext cx="0" cy="0"/>
          <a:chOff x="0" y="0"/>
          <a:chExt cx="0" cy="0"/>
        </a:xfrm>
      </p:grpSpPr>
      <p:sp>
        <p:nvSpPr>
          <p:cNvPr id="320" name="Google Shape;320;g62c9dcf6ba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62c9dcf6b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sz="1200">
                <a:latin typeface="Proxima Nova"/>
                <a:ea typeface="Proxima Nova"/>
                <a:cs typeface="Proxima Nova"/>
                <a:sym typeface="Proxima Nova"/>
              </a:rPr>
              <a:t>When and where to use social media in visitation estimation?</a:t>
            </a:r>
            <a:endParaRPr sz="1200">
              <a:latin typeface="Proxima Nova"/>
              <a:ea typeface="Proxima Nova"/>
              <a:cs typeface="Proxima Nova"/>
              <a:sym typeface="Proxima Nova"/>
            </a:endParaRPr>
          </a:p>
          <a:p>
            <a:pPr indent="-304800" lvl="1" marL="914400" rtl="0" algn="l">
              <a:spcBef>
                <a:spcPts val="0"/>
              </a:spcBef>
              <a:spcAft>
                <a:spcPts val="0"/>
              </a:spcAft>
              <a:buSzPts val="1200"/>
              <a:buFont typeface="Proxima Nova"/>
              <a:buChar char="-"/>
            </a:pPr>
            <a:r>
              <a:rPr lang="en" sz="1200">
                <a:latin typeface="Proxima Nova"/>
                <a:ea typeface="Proxima Nova"/>
                <a:cs typeface="Proxima Nova"/>
                <a:sym typeface="Proxima Nova"/>
              </a:rPr>
              <a:t>If you have no on-site count data for a site or location.</a:t>
            </a:r>
            <a:endParaRPr sz="1200">
              <a:latin typeface="Proxima Nova"/>
              <a:ea typeface="Proxima Nova"/>
              <a:cs typeface="Proxima Nova"/>
              <a:sym typeface="Proxima Nova"/>
            </a:endParaRPr>
          </a:p>
          <a:p>
            <a:pPr indent="-304800" lvl="1" marL="914400" rtl="0" algn="l">
              <a:spcBef>
                <a:spcPts val="0"/>
              </a:spcBef>
              <a:spcAft>
                <a:spcPts val="0"/>
              </a:spcAft>
              <a:buSzPts val="1200"/>
              <a:buFont typeface="Proxima Nova"/>
              <a:buChar char="-"/>
            </a:pPr>
            <a:r>
              <a:rPr lang="en" sz="1200">
                <a:latin typeface="Proxima Nova"/>
                <a:ea typeface="Proxima Nova"/>
                <a:cs typeface="Proxima Nova"/>
                <a:sym typeface="Proxima Nova"/>
              </a:rPr>
              <a:t>At a site with particularly high visitation or shifting popularity trends (on social media platforms)</a:t>
            </a:r>
            <a:endParaRPr sz="1200">
              <a:latin typeface="Proxima Nova"/>
              <a:ea typeface="Proxima Nova"/>
              <a:cs typeface="Proxima Nova"/>
              <a:sym typeface="Proxima Nova"/>
            </a:endParaRPr>
          </a:p>
          <a:p>
            <a:pPr indent="-298450" lvl="0" marL="457200" rtl="0" algn="l">
              <a:spcBef>
                <a:spcPts val="0"/>
              </a:spcBef>
              <a:spcAft>
                <a:spcPts val="0"/>
              </a:spcAft>
              <a:buSzPts val="1100"/>
              <a:buChar char="-"/>
            </a:pPr>
            <a:r>
              <a:rPr lang="en" sz="1200">
                <a:latin typeface="Proxima Nova"/>
                <a:ea typeface="Proxima Nova"/>
                <a:cs typeface="Proxima Nova"/>
                <a:sym typeface="Proxima Nova"/>
              </a:rPr>
              <a:t>Social media data can be incorporated into visitation model with informative value</a:t>
            </a:r>
            <a:endParaRPr sz="1200">
              <a:latin typeface="Proxima Nova"/>
              <a:ea typeface="Proxima Nova"/>
              <a:cs typeface="Proxima Nova"/>
              <a:sym typeface="Proxima Nova"/>
            </a:endParaRPr>
          </a:p>
          <a:p>
            <a:pPr indent="-304800" lvl="1" marL="914400" rtl="0" algn="l">
              <a:spcBef>
                <a:spcPts val="0"/>
              </a:spcBef>
              <a:spcAft>
                <a:spcPts val="0"/>
              </a:spcAft>
              <a:buSzPts val="1200"/>
              <a:buFont typeface="Proxima Nova"/>
              <a:buChar char="-"/>
            </a:pPr>
            <a:r>
              <a:rPr lang="en" sz="1200">
                <a:latin typeface="Proxima Nova"/>
                <a:ea typeface="Proxima Nova"/>
                <a:cs typeface="Proxima Nova"/>
                <a:sym typeface="Proxima Nova"/>
              </a:rPr>
              <a:t>It provides information about visitation from a slightly different view point</a:t>
            </a:r>
            <a:endParaRPr sz="1200">
              <a:latin typeface="Proxima Nova"/>
              <a:ea typeface="Proxima Nova"/>
              <a:cs typeface="Proxima Nova"/>
              <a:sym typeface="Proxima Nova"/>
            </a:endParaRPr>
          </a:p>
          <a:p>
            <a:pPr indent="-304800" lvl="1" marL="914400" rtl="0" algn="l">
              <a:spcBef>
                <a:spcPts val="0"/>
              </a:spcBef>
              <a:spcAft>
                <a:spcPts val="0"/>
              </a:spcAft>
              <a:buSzPts val="1200"/>
              <a:buFont typeface="Proxima Nova"/>
              <a:buChar char="-"/>
            </a:pPr>
            <a:r>
              <a:rPr lang="en" sz="1200">
                <a:latin typeface="Proxima Nova"/>
                <a:ea typeface="Proxima Nova"/>
                <a:cs typeface="Proxima Nova"/>
                <a:sym typeface="Proxima Nova"/>
              </a:rPr>
              <a:t>However, there is great value in using this method with with other traditional visitor count methods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5" name="Shape 325"/>
        <p:cNvGrpSpPr/>
        <p:nvPr/>
      </p:nvGrpSpPr>
      <p:grpSpPr>
        <a:xfrm>
          <a:off x="0" y="0"/>
          <a:ext cx="0" cy="0"/>
          <a:chOff x="0" y="0"/>
          <a:chExt cx="0" cy="0"/>
        </a:xfrm>
      </p:grpSpPr>
      <p:sp>
        <p:nvSpPr>
          <p:cNvPr id="326" name="Google Shape;326;g62c9dcf6ba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62c9dcf6ba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Parking lot counts (crowdsourced via SMS messages)</a:t>
            </a:r>
            <a:endParaRPr/>
          </a:p>
          <a:p>
            <a:pPr indent="0" lvl="0" marL="0" rtl="0" algn="l">
              <a:spcBef>
                <a:spcPts val="0"/>
              </a:spcBef>
              <a:spcAft>
                <a:spcPts val="0"/>
              </a:spcAft>
              <a:buNone/>
            </a:pPr>
            <a:r>
              <a:rPr lang="en"/>
              <a:t>Much easier/cheaper to collect</a:t>
            </a:r>
            <a:endParaRPr/>
          </a:p>
          <a:p>
            <a:pPr indent="0" lvl="0" marL="0" rtl="0" algn="l">
              <a:spcBef>
                <a:spcPts val="0"/>
              </a:spcBef>
              <a:spcAft>
                <a:spcPts val="0"/>
              </a:spcAft>
              <a:buNone/>
            </a:pPr>
            <a:r>
              <a:rPr lang="en"/>
              <a:t>Using average trip length data for entire forest, we can go from instantaneous parking lot counts to an estimate of daily visitors</a:t>
            </a:r>
            <a:endParaRPr/>
          </a:p>
          <a:p>
            <a:pPr indent="0" lvl="0" marL="0" rtl="0" algn="l">
              <a:spcBef>
                <a:spcPts val="0"/>
              </a:spcBef>
              <a:spcAft>
                <a:spcPts val="0"/>
              </a:spcAft>
              <a:buNone/>
            </a:pPr>
            <a:r>
              <a:rPr lang="en"/>
              <a:t>Daily Visitation = On-site counts OR Estimates from parking lot counts</a:t>
            </a:r>
            <a:endParaRPr/>
          </a:p>
          <a:p>
            <a:pPr indent="0" lvl="0" marL="0" rtl="0" algn="l">
              <a:spcBef>
                <a:spcPts val="0"/>
              </a:spcBef>
              <a:spcAft>
                <a:spcPts val="0"/>
              </a:spcAft>
              <a:buNone/>
            </a:pPr>
            <a:r>
              <a:rPr lang="en"/>
              <a:t>Allows us to fit random intercepts at more sites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3" name="Shape 333"/>
        <p:cNvGrpSpPr/>
        <p:nvPr/>
      </p:nvGrpSpPr>
      <p:grpSpPr>
        <a:xfrm>
          <a:off x="0" y="0"/>
          <a:ext cx="0" cy="0"/>
          <a:chOff x="0" y="0"/>
          <a:chExt cx="0" cy="0"/>
        </a:xfrm>
      </p:grpSpPr>
      <p:sp>
        <p:nvSpPr>
          <p:cNvPr id="334" name="Google Shape;334;g62c9dcf6ba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62c9dcf6ba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an attempt to depend less on the random effects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2" name="Shape 342"/>
        <p:cNvGrpSpPr/>
        <p:nvPr/>
      </p:nvGrpSpPr>
      <p:grpSpPr>
        <a:xfrm>
          <a:off x="0" y="0"/>
          <a:ext cx="0" cy="0"/>
          <a:chOff x="0" y="0"/>
          <a:chExt cx="0" cy="0"/>
        </a:xfrm>
      </p:grpSpPr>
      <p:sp>
        <p:nvSpPr>
          <p:cNvPr id="343" name="Google Shape;343;g64791d862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64791d862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Washington Trails Association (WTA) - Trip Reports</a:t>
            </a:r>
            <a:endParaRPr/>
          </a:p>
          <a:p>
            <a:pPr indent="0" lvl="0" marL="0" rtl="0" algn="l">
              <a:spcBef>
                <a:spcPts val="0"/>
              </a:spcBef>
              <a:spcAft>
                <a:spcPts val="0"/>
              </a:spcAft>
              <a:buNone/>
            </a:pPr>
            <a:r>
              <a:rPr lang="en"/>
              <a:t>Site-level characteristics (estimated use-level for now)</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1" name="Shape 351"/>
        <p:cNvGrpSpPr/>
        <p:nvPr/>
      </p:nvGrpSpPr>
      <p:grpSpPr>
        <a:xfrm>
          <a:off x="0" y="0"/>
          <a:ext cx="0" cy="0"/>
          <a:chOff x="0" y="0"/>
          <a:chExt cx="0" cy="0"/>
        </a:xfrm>
      </p:grpSpPr>
      <p:sp>
        <p:nvSpPr>
          <p:cNvPr id="352" name="Google Shape;352;g61ad478e2d_0_5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61ad478e2d_0_5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8" name="Shape 358"/>
        <p:cNvGrpSpPr/>
        <p:nvPr/>
      </p:nvGrpSpPr>
      <p:grpSpPr>
        <a:xfrm>
          <a:off x="0" y="0"/>
          <a:ext cx="0" cy="0"/>
          <a:chOff x="0" y="0"/>
          <a:chExt cx="0" cy="0"/>
        </a:xfrm>
      </p:grpSpPr>
      <p:sp>
        <p:nvSpPr>
          <p:cNvPr id="359" name="Google Shape;359;g64791d8626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64791d8626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6" name="Shape 366"/>
        <p:cNvGrpSpPr/>
        <p:nvPr/>
      </p:nvGrpSpPr>
      <p:grpSpPr>
        <a:xfrm>
          <a:off x="0" y="0"/>
          <a:ext cx="0" cy="0"/>
          <a:chOff x="0" y="0"/>
          <a:chExt cx="0" cy="0"/>
        </a:xfrm>
      </p:grpSpPr>
      <p:sp>
        <p:nvSpPr>
          <p:cNvPr id="367" name="Google Shape;367;g64791d8626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64791d8626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3" name="Shape 373"/>
        <p:cNvGrpSpPr/>
        <p:nvPr/>
      </p:nvGrpSpPr>
      <p:grpSpPr>
        <a:xfrm>
          <a:off x="0" y="0"/>
          <a:ext cx="0" cy="0"/>
          <a:chOff x="0" y="0"/>
          <a:chExt cx="0" cy="0"/>
        </a:xfrm>
      </p:grpSpPr>
      <p:sp>
        <p:nvSpPr>
          <p:cNvPr id="374" name="Google Shape;374;g64791d8626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64791d8626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9" name="Shape 379"/>
        <p:cNvGrpSpPr/>
        <p:nvPr/>
      </p:nvGrpSpPr>
      <p:grpSpPr>
        <a:xfrm>
          <a:off x="0" y="0"/>
          <a:ext cx="0" cy="0"/>
          <a:chOff x="0" y="0"/>
          <a:chExt cx="0" cy="0"/>
        </a:xfrm>
      </p:grpSpPr>
      <p:sp>
        <p:nvSpPr>
          <p:cNvPr id="380" name="Google Shape;380;g64791d8626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64791d8626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6" name="Shape 386"/>
        <p:cNvGrpSpPr/>
        <p:nvPr/>
      </p:nvGrpSpPr>
      <p:grpSpPr>
        <a:xfrm>
          <a:off x="0" y="0"/>
          <a:ext cx="0" cy="0"/>
          <a:chOff x="0" y="0"/>
          <a:chExt cx="0" cy="0"/>
        </a:xfrm>
      </p:grpSpPr>
      <p:sp>
        <p:nvSpPr>
          <p:cNvPr id="387" name="Google Shape;387;g61ad478e2d_0_4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61ad478e2d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3" name="Shape 393"/>
        <p:cNvGrpSpPr/>
        <p:nvPr/>
      </p:nvGrpSpPr>
      <p:grpSpPr>
        <a:xfrm>
          <a:off x="0" y="0"/>
          <a:ext cx="0" cy="0"/>
          <a:chOff x="0" y="0"/>
          <a:chExt cx="0" cy="0"/>
        </a:xfrm>
      </p:grpSpPr>
      <p:sp>
        <p:nvSpPr>
          <p:cNvPr id="394" name="Google Shape;394;g61ad478e2d_0_4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61ad478e2d_0_4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 corr from slide 17 to compare</a:t>
            </a:r>
            <a:endParaRPr/>
          </a:p>
          <a:p>
            <a:pPr indent="0" lvl="0" marL="0" rtl="0" algn="l">
              <a:spcBef>
                <a:spcPts val="0"/>
              </a:spcBef>
              <a:spcAft>
                <a:spcPts val="0"/>
              </a:spcAft>
              <a:buNone/>
            </a:pPr>
            <a:r>
              <a:rPr lang="en"/>
              <a:t>Much cleaner relationship between predicted and observed visitation, without that line of predictions at average values of visitation</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6" name="Shape 406"/>
        <p:cNvGrpSpPr/>
        <p:nvPr/>
      </p:nvGrpSpPr>
      <p:grpSpPr>
        <a:xfrm>
          <a:off x="0" y="0"/>
          <a:ext cx="0" cy="0"/>
          <a:chOff x="0" y="0"/>
          <a:chExt cx="0" cy="0"/>
        </a:xfrm>
      </p:grpSpPr>
      <p:sp>
        <p:nvSpPr>
          <p:cNvPr id="407" name="Google Shape;407;g61ad478e2d_0_5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61ad478e2d_0_5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2" name="Shape 412"/>
        <p:cNvGrpSpPr/>
        <p:nvPr/>
      </p:nvGrpSpPr>
      <p:grpSpPr>
        <a:xfrm>
          <a:off x="0" y="0"/>
          <a:ext cx="0" cy="0"/>
          <a:chOff x="0" y="0"/>
          <a:chExt cx="0" cy="0"/>
        </a:xfrm>
      </p:grpSpPr>
      <p:sp>
        <p:nvSpPr>
          <p:cNvPr id="413" name="Google Shape;413;g6492ba913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6492ba913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Or add a slide for NNM</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9" name="Shape 419"/>
        <p:cNvGrpSpPr/>
        <p:nvPr/>
      </p:nvGrpSpPr>
      <p:grpSpPr>
        <a:xfrm>
          <a:off x="0" y="0"/>
          <a:ext cx="0" cy="0"/>
          <a:chOff x="0" y="0"/>
          <a:chExt cx="0" cy="0"/>
        </a:xfrm>
      </p:grpSpPr>
      <p:sp>
        <p:nvSpPr>
          <p:cNvPr id="420" name="Google Shape;420;g6492ba913b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6492ba913b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Percent of people posting to different social media platforms is very similar. Especially considering the differences between the regions outlined earlier (no large metro population near NNM, more dispersed rec, etc.). This is somewhat surprising, and very encouraging for the idea of a generalizable visitation model which incorporates social media.</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However, the raw number of people posting in NNM was much lower than people posting in WWA. Due to differences in number of people visiting these areas, but more particularly differences in the number of sites at which we counted visitors over summer 2018.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6" name="Shape 426"/>
        <p:cNvGrpSpPr/>
        <p:nvPr/>
      </p:nvGrpSpPr>
      <p:grpSpPr>
        <a:xfrm>
          <a:off x="0" y="0"/>
          <a:ext cx="0" cy="0"/>
          <a:chOff x="0" y="0"/>
          <a:chExt cx="0" cy="0"/>
        </a:xfrm>
      </p:grpSpPr>
      <p:sp>
        <p:nvSpPr>
          <p:cNvPr id="427" name="Google Shape;427;g6492ba913b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6492ba913b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Here, in the scenario with some on-site data from NNM, we found that the differences between the baseline conditions model and social media data model was much more nuanced. [</a:t>
            </a:r>
            <a:r>
              <a:rPr lang="en" strike="sngStrike"/>
              <a:t>We found that in the scenario of a model using some on-site data form our study sites in NNM, the role of social media was much more nuanced.]</a:t>
            </a:r>
            <a:endParaRPr strike="sngStrike"/>
          </a:p>
          <a:p>
            <a:pPr indent="-298450" lvl="1" marL="914400" rtl="0" algn="l">
              <a:spcBef>
                <a:spcPts val="0"/>
              </a:spcBef>
              <a:spcAft>
                <a:spcPts val="0"/>
              </a:spcAft>
              <a:buSzPts val="1100"/>
              <a:buChar char="-"/>
            </a:pPr>
            <a:r>
              <a:rPr lang="en"/>
              <a:t> The baseline-only model performed extremely well when we added some on-site counts</a:t>
            </a:r>
            <a:r>
              <a:rPr lang="en" strike="sngStrike"/>
              <a:t> and a site-level random effect</a:t>
            </a:r>
            <a:r>
              <a:rPr lang="en"/>
              <a:t>, creating estimates of visitation which were 95% correlated with observed visitation. </a:t>
            </a:r>
            <a:endParaRPr/>
          </a:p>
          <a:p>
            <a:pPr indent="-298450" lvl="1" marL="914400" rtl="0" algn="l">
              <a:spcBef>
                <a:spcPts val="0"/>
              </a:spcBef>
              <a:spcAft>
                <a:spcPts val="0"/>
              </a:spcAft>
              <a:buSzPts val="1100"/>
              <a:buChar char="-"/>
            </a:pPr>
            <a:r>
              <a:rPr lang="en"/>
              <a:t>This is the same correlation value we found for the model which included social media data </a:t>
            </a:r>
            <a:r>
              <a:rPr lang="en" strike="sngStrike"/>
              <a:t>between the visitation estimates observed on-site counts.</a:t>
            </a:r>
            <a:endParaRPr strike="sngStrike"/>
          </a:p>
          <a:p>
            <a:pPr indent="0" lvl="0" marL="457200" rtl="0" algn="l">
              <a:spcBef>
                <a:spcPts val="0"/>
              </a:spcBef>
              <a:spcAft>
                <a:spcPts val="0"/>
              </a:spcAft>
              <a:buNone/>
            </a:pPr>
            <a:r>
              <a:t/>
            </a:r>
            <a:endParaRPr/>
          </a:p>
          <a:p>
            <a:pPr indent="-298450" lvl="0" marL="457200" rtl="0" algn="l">
              <a:spcBef>
                <a:spcPts val="0"/>
              </a:spcBef>
              <a:spcAft>
                <a:spcPts val="0"/>
              </a:spcAft>
              <a:buSzPts val="1100"/>
              <a:buChar char="-"/>
            </a:pPr>
            <a:r>
              <a:rPr lang="en"/>
              <a:t>We suspect that the similarity in correlations is because we now have empirical data on the relative popularity of study sites,</a:t>
            </a:r>
            <a:r>
              <a:rPr lang="en" strike="sngStrike"/>
              <a:t> via on-site counts, so social media no longer plays that role.</a:t>
            </a:r>
            <a:endParaRPr strike="sngStrike"/>
          </a:p>
          <a:p>
            <a:pPr indent="-298450" lvl="0" marL="457200" rtl="0" algn="l">
              <a:spcBef>
                <a:spcPts val="0"/>
              </a:spcBef>
              <a:spcAft>
                <a:spcPts val="0"/>
              </a:spcAft>
              <a:buSzPts val="1100"/>
              <a:buChar char="-"/>
            </a:pPr>
            <a:r>
              <a:rPr lang="en"/>
              <a:t>However, the trend lines, at this particular site still appear to tell slightly different stories.</a:t>
            </a:r>
            <a:endParaRPr/>
          </a:p>
          <a:p>
            <a:pPr indent="-298450" lvl="1" marL="914400" rtl="0" algn="l">
              <a:spcBef>
                <a:spcPts val="0"/>
              </a:spcBef>
              <a:spcAft>
                <a:spcPts val="0"/>
              </a:spcAft>
              <a:buSzPts val="1100"/>
              <a:buChar char="-"/>
            </a:pPr>
            <a:r>
              <a:rPr lang="en"/>
              <a:t> The model estimates created using social media appears to be doing a better job at accurately estimating the peak in visitation, seen here around Labor Day, and perhaps at catching some temporal popularity trends. </a:t>
            </a:r>
            <a:endParaRPr/>
          </a:p>
          <a:p>
            <a:pPr indent="-298450" lvl="1" marL="914400" rtl="0" algn="l">
              <a:spcBef>
                <a:spcPts val="0"/>
              </a:spcBef>
              <a:spcAft>
                <a:spcPts val="0"/>
              </a:spcAft>
              <a:buSzPts val="1100"/>
              <a:buChar char="-"/>
            </a:pPr>
            <a:r>
              <a:rPr lang="en"/>
              <a:t>This is a question which we are actively working to understand, and hope to be able to elucidate in which contexts social media has the greatest addition value to onsite data.</a:t>
            </a:r>
            <a:endParaRPr/>
          </a:p>
          <a:p>
            <a:pPr indent="-298450" lvl="0" marL="457200" rtl="0" algn="l">
              <a:spcBef>
                <a:spcPts val="0"/>
              </a:spcBef>
              <a:spcAft>
                <a:spcPts val="0"/>
              </a:spcAft>
              <a:buSzPts val="1100"/>
              <a:buChar char="-"/>
            </a:pPr>
            <a:r>
              <a:rPr lang="en"/>
              <a:t>With that, I’ll hand it over to Monica who will discuss some of the implications for using these data types in visitor moitoring</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1" name="Shape 441"/>
        <p:cNvGrpSpPr/>
        <p:nvPr/>
      </p:nvGrpSpPr>
      <p:grpSpPr>
        <a:xfrm>
          <a:off x="0" y="0"/>
          <a:ext cx="0" cy="0"/>
          <a:chOff x="0" y="0"/>
          <a:chExt cx="0" cy="0"/>
        </a:xfrm>
      </p:grpSpPr>
      <p:sp>
        <p:nvSpPr>
          <p:cNvPr id="442" name="Google Shape;442;g62c9dcf6ba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62c9dcf6ba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1" name="Google Shape;11;p2"/>
          <p:cNvSpPr txBox="1"/>
          <p:nvPr>
            <p:ph type="ctrTitle"/>
          </p:nvPr>
        </p:nvSpPr>
        <p:spPr>
          <a:xfrm>
            <a:off x="510450" y="1257300"/>
            <a:ext cx="8123100" cy="15885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2" name="Google Shape;12;p2"/>
          <p:cNvSpPr txBox="1"/>
          <p:nvPr>
            <p:ph idx="1" type="subTitle"/>
          </p:nvPr>
        </p:nvSpPr>
        <p:spPr>
          <a:xfrm>
            <a:off x="510450" y="3182313"/>
            <a:ext cx="8123100" cy="630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cxnSp>
        <p:nvCxnSpPr>
          <p:cNvPr id="15" name="Google Shape;15;p3"/>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6" name="Google Shape;16;p3"/>
          <p:cNvSpPr txBox="1"/>
          <p:nvPr>
            <p:ph type="title"/>
          </p:nvPr>
        </p:nvSpPr>
        <p:spPr>
          <a:xfrm>
            <a:off x="510450" y="2057400"/>
            <a:ext cx="8123100" cy="7788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7" name="Google Shape;17;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lt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7975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7" name="Google Shape;3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2"/>
            </a:solidFill>
            <a:prstDash val="solid"/>
            <a:round/>
            <a:headEnd len="sm" w="sm" type="none"/>
            <a:tailEnd len="sm" w="sm" type="none"/>
          </a:ln>
        </p:spPr>
      </p:cxnSp>
      <p:sp>
        <p:nvSpPr>
          <p:cNvPr id="41" name="Google Shape;41;p9"/>
          <p:cNvSpPr txBox="1"/>
          <p:nvPr>
            <p:ph type="title"/>
          </p:nvPr>
        </p:nvSpPr>
        <p:spPr>
          <a:xfrm>
            <a:off x="265500" y="1205825"/>
            <a:ext cx="4045200" cy="1509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68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None/>
              <a:defRPr sz="2100"/>
            </a:lvl1pPr>
          </a:lstStyle>
          <a:p/>
        </p:txBody>
      </p:sp>
      <p:sp>
        <p:nvSpPr>
          <p:cNvPr id="47" name="Google Shape;47;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991475"/>
            <a:ext cx="8520600" cy="1917900"/>
          </a:xfrm>
          <a:prstGeom prst="rect">
            <a:avLst/>
          </a:prstGeom>
        </p:spPr>
        <p:txBody>
          <a:bodyPr anchorCtr="0" anchor="ctr" bIns="91425" lIns="91425" spcFirstLastPara="1" rIns="91425" wrap="square" tIns="91425">
            <a:noAutofit/>
          </a:bodyPr>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071300"/>
            <a:ext cx="8520600" cy="901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1" name="Google Shape;61;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2" name="Google Shape;62;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63" name="Shape 63"/>
        <p:cNvGrpSpPr/>
        <p:nvPr/>
      </p:nvGrpSpPr>
      <p:grpSpPr>
        <a:xfrm>
          <a:off x="0" y="0"/>
          <a:ext cx="0" cy="0"/>
          <a:chOff x="0" y="0"/>
          <a:chExt cx="0" cy="0"/>
        </a:xfrm>
      </p:grpSpPr>
      <p:sp>
        <p:nvSpPr>
          <p:cNvPr id="64" name="Google Shape;64;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5" name="Google Shape;65;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8" name="Google Shape;68;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9" name="Google Shape;69;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70" name="Shape 70"/>
        <p:cNvGrpSpPr/>
        <p:nvPr/>
      </p:nvGrpSpPr>
      <p:grpSpPr>
        <a:xfrm>
          <a:off x="0" y="0"/>
          <a:ext cx="0" cy="0"/>
          <a:chOff x="0" y="0"/>
          <a:chExt cx="0" cy="0"/>
        </a:xfrm>
      </p:grpSpPr>
      <p:sp>
        <p:nvSpPr>
          <p:cNvPr id="71" name="Google Shape;71;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3" name="Google Shape;73;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4" name="Google Shape;74;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75" name="Shape 75"/>
        <p:cNvGrpSpPr/>
        <p:nvPr/>
      </p:nvGrpSpPr>
      <p:grpSpPr>
        <a:xfrm>
          <a:off x="0" y="0"/>
          <a:ext cx="0" cy="0"/>
          <a:chOff x="0" y="0"/>
          <a:chExt cx="0" cy="0"/>
        </a:xfrm>
      </p:grpSpPr>
      <p:sp>
        <p:nvSpPr>
          <p:cNvPr id="76" name="Google Shape;76;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 name="Google Shape;77;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78" name="Shape 78"/>
        <p:cNvGrpSpPr/>
        <p:nvPr/>
      </p:nvGrpSpPr>
      <p:grpSpPr>
        <a:xfrm>
          <a:off x="0" y="0"/>
          <a:ext cx="0" cy="0"/>
          <a:chOff x="0" y="0"/>
          <a:chExt cx="0" cy="0"/>
        </a:xfrm>
      </p:grpSpPr>
      <p:sp>
        <p:nvSpPr>
          <p:cNvPr id="79" name="Google Shape;79;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0" name="Google Shape;80;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1" name="Google Shape;81;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82" name="Shape 82"/>
        <p:cNvGrpSpPr/>
        <p:nvPr/>
      </p:nvGrpSpPr>
      <p:grpSpPr>
        <a:xfrm>
          <a:off x="0" y="0"/>
          <a:ext cx="0" cy="0"/>
          <a:chOff x="0" y="0"/>
          <a:chExt cx="0" cy="0"/>
        </a:xfrm>
      </p:grpSpPr>
      <p:sp>
        <p:nvSpPr>
          <p:cNvPr id="83" name="Google Shape;83;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84" name="Google Shape;84;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85" name="Shape 85"/>
        <p:cNvGrpSpPr/>
        <p:nvPr/>
      </p:nvGrpSpPr>
      <p:grpSpPr>
        <a:xfrm>
          <a:off x="0" y="0"/>
          <a:ext cx="0" cy="0"/>
          <a:chOff x="0" y="0"/>
          <a:chExt cx="0" cy="0"/>
        </a:xfrm>
      </p:grpSpPr>
      <p:sp>
        <p:nvSpPr>
          <p:cNvPr id="86" name="Google Shape;86;p21"/>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8" name="Google Shape;88;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9" name="Google Shape;89;p21"/>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dk1"/>
              </a:buClr>
              <a:buSzPts val="1800"/>
              <a:buChar char="●"/>
              <a:defRPr>
                <a:solidFill>
                  <a:schemeClr val="dk1"/>
                </a:solidFill>
              </a:defRPr>
            </a:lvl1pPr>
            <a:lvl2pPr indent="-317500" lvl="1" marL="914400" rtl="0">
              <a:spcBef>
                <a:spcPts val="1600"/>
              </a:spcBef>
              <a:spcAft>
                <a:spcPts val="0"/>
              </a:spcAft>
              <a:buClr>
                <a:schemeClr val="dk1"/>
              </a:buClr>
              <a:buSzPts val="1400"/>
              <a:buChar char="○"/>
              <a:defRPr>
                <a:solidFill>
                  <a:schemeClr val="dk1"/>
                </a:solidFill>
              </a:defRPr>
            </a:lvl2pPr>
            <a:lvl3pPr indent="-317500" lvl="2" marL="1371600" rtl="0">
              <a:spcBef>
                <a:spcPts val="1600"/>
              </a:spcBef>
              <a:spcAft>
                <a:spcPts val="0"/>
              </a:spcAft>
              <a:buClr>
                <a:schemeClr val="dk1"/>
              </a:buClr>
              <a:buSzPts val="1400"/>
              <a:buChar char="■"/>
              <a:defRPr>
                <a:solidFill>
                  <a:schemeClr val="dk1"/>
                </a:solidFill>
              </a:defRPr>
            </a:lvl3pPr>
            <a:lvl4pPr indent="-317500" lvl="3" marL="1828800" rtl="0">
              <a:spcBef>
                <a:spcPts val="1600"/>
              </a:spcBef>
              <a:spcAft>
                <a:spcPts val="0"/>
              </a:spcAft>
              <a:buClr>
                <a:schemeClr val="dk1"/>
              </a:buClr>
              <a:buSzPts val="1400"/>
              <a:buChar char="●"/>
              <a:defRPr>
                <a:solidFill>
                  <a:schemeClr val="dk1"/>
                </a:solidFill>
              </a:defRPr>
            </a:lvl4pPr>
            <a:lvl5pPr indent="-317500" lvl="4" marL="2286000" rtl="0">
              <a:spcBef>
                <a:spcPts val="1600"/>
              </a:spcBef>
              <a:spcAft>
                <a:spcPts val="0"/>
              </a:spcAft>
              <a:buClr>
                <a:schemeClr val="dk1"/>
              </a:buClr>
              <a:buSzPts val="1400"/>
              <a:buChar char="○"/>
              <a:defRPr>
                <a:solidFill>
                  <a:schemeClr val="dk1"/>
                </a:solidFill>
              </a:defRPr>
            </a:lvl5pPr>
            <a:lvl6pPr indent="-317500" lvl="5" marL="2743200" rtl="0">
              <a:spcBef>
                <a:spcPts val="1600"/>
              </a:spcBef>
              <a:spcAft>
                <a:spcPts val="0"/>
              </a:spcAft>
              <a:buClr>
                <a:schemeClr val="dk1"/>
              </a:buClr>
              <a:buSzPts val="1400"/>
              <a:buChar char="■"/>
              <a:defRPr>
                <a:solidFill>
                  <a:schemeClr val="dk1"/>
                </a:solidFill>
              </a:defRPr>
            </a:lvl6pPr>
            <a:lvl7pPr indent="-317500" lvl="6" marL="3200400" rtl="0">
              <a:spcBef>
                <a:spcPts val="1600"/>
              </a:spcBef>
              <a:spcAft>
                <a:spcPts val="0"/>
              </a:spcAft>
              <a:buClr>
                <a:schemeClr val="dk1"/>
              </a:buClr>
              <a:buSzPts val="1400"/>
              <a:buChar char="●"/>
              <a:defRPr>
                <a:solidFill>
                  <a:schemeClr val="dk1"/>
                </a:solidFill>
              </a:defRPr>
            </a:lvl7pPr>
            <a:lvl8pPr indent="-317500" lvl="7" marL="3657600" rtl="0">
              <a:spcBef>
                <a:spcPts val="1600"/>
              </a:spcBef>
              <a:spcAft>
                <a:spcPts val="0"/>
              </a:spcAft>
              <a:buClr>
                <a:schemeClr val="dk1"/>
              </a:buClr>
              <a:buSzPts val="1400"/>
              <a:buChar char="○"/>
              <a:defRPr>
                <a:solidFill>
                  <a:schemeClr val="dk1"/>
                </a:solidFill>
              </a:defRPr>
            </a:lvl8pPr>
            <a:lvl9pPr indent="-317500" lvl="8" marL="4114800" rtl="0">
              <a:spcBef>
                <a:spcPts val="1600"/>
              </a:spcBef>
              <a:spcAft>
                <a:spcPts val="1600"/>
              </a:spcAft>
              <a:buClr>
                <a:schemeClr val="dk1"/>
              </a:buClr>
              <a:buSzPts val="1400"/>
              <a:buChar char="■"/>
              <a:defRPr>
                <a:solidFill>
                  <a:schemeClr val="dk1"/>
                </a:solidFill>
              </a:defRPr>
            </a:lvl9pPr>
          </a:lstStyle>
          <a:p/>
        </p:txBody>
      </p:sp>
      <p:sp>
        <p:nvSpPr>
          <p:cNvPr id="90" name="Google Shape;90;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91" name="Shape 91"/>
        <p:cNvGrpSpPr/>
        <p:nvPr/>
      </p:nvGrpSpPr>
      <p:grpSpPr>
        <a:xfrm>
          <a:off x="0" y="0"/>
          <a:ext cx="0" cy="0"/>
          <a:chOff x="0" y="0"/>
          <a:chExt cx="0" cy="0"/>
        </a:xfrm>
      </p:grpSpPr>
      <p:sp>
        <p:nvSpPr>
          <p:cNvPr id="92" name="Google Shape;92;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93" name="Google Shape;93;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94" name="Shape 94"/>
        <p:cNvGrpSpPr/>
        <p:nvPr/>
      </p:nvGrpSpPr>
      <p:grpSpPr>
        <a:xfrm>
          <a:off x="0" y="0"/>
          <a:ext cx="0" cy="0"/>
          <a:chOff x="0" y="0"/>
          <a:chExt cx="0" cy="0"/>
        </a:xfrm>
      </p:grpSpPr>
      <p:sp>
        <p:nvSpPr>
          <p:cNvPr id="95" name="Google Shape;95;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6" name="Google Shape;96;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7" name="Google Shape;97;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98" name="Shape 98"/>
        <p:cNvGrpSpPr/>
        <p:nvPr/>
      </p:nvGrpSpPr>
      <p:grpSpPr>
        <a:xfrm>
          <a:off x="0" y="0"/>
          <a:ext cx="0" cy="0"/>
          <a:chOff x="0" y="0"/>
          <a:chExt cx="0" cy="0"/>
        </a:xfrm>
      </p:grpSpPr>
      <p:sp>
        <p:nvSpPr>
          <p:cNvPr id="99" name="Google Shape;99;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104" name="Shape 104"/>
        <p:cNvGrpSpPr/>
        <p:nvPr/>
      </p:nvGrpSpPr>
      <p:grpSpPr>
        <a:xfrm>
          <a:off x="0" y="0"/>
          <a:ext cx="0" cy="0"/>
          <a:chOff x="0" y="0"/>
          <a:chExt cx="0" cy="0"/>
        </a:xfrm>
      </p:grpSpPr>
      <p:cxnSp>
        <p:nvCxnSpPr>
          <p:cNvPr id="105" name="Google Shape;105;p26"/>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06" name="Google Shape;106;p26"/>
          <p:cNvSpPr txBox="1"/>
          <p:nvPr>
            <p:ph type="ctrTitle"/>
          </p:nvPr>
        </p:nvSpPr>
        <p:spPr>
          <a:xfrm>
            <a:off x="510450" y="1257300"/>
            <a:ext cx="8123100" cy="15885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107" name="Google Shape;107;p26"/>
          <p:cNvSpPr txBox="1"/>
          <p:nvPr>
            <p:ph idx="1" type="subTitle"/>
          </p:nvPr>
        </p:nvSpPr>
        <p:spPr>
          <a:xfrm>
            <a:off x="510450" y="3182313"/>
            <a:ext cx="8123100" cy="63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2400"/>
              <a:buNone/>
              <a:defRPr sz="2400">
                <a:solidFill>
                  <a:schemeClr val="lt1"/>
                </a:solidFill>
              </a:defRPr>
            </a:lvl1pPr>
            <a:lvl2pPr lvl="1" rtl="0">
              <a:lnSpc>
                <a:spcPct val="100000"/>
              </a:lnSpc>
              <a:spcBef>
                <a:spcPts val="0"/>
              </a:spcBef>
              <a:spcAft>
                <a:spcPts val="0"/>
              </a:spcAft>
              <a:buClr>
                <a:schemeClr val="lt1"/>
              </a:buClr>
              <a:buSzPts val="2400"/>
              <a:buNone/>
              <a:defRPr sz="2400">
                <a:solidFill>
                  <a:schemeClr val="lt1"/>
                </a:solidFill>
              </a:defRPr>
            </a:lvl2pPr>
            <a:lvl3pPr lvl="2" rtl="0">
              <a:lnSpc>
                <a:spcPct val="100000"/>
              </a:lnSpc>
              <a:spcBef>
                <a:spcPts val="0"/>
              </a:spcBef>
              <a:spcAft>
                <a:spcPts val="0"/>
              </a:spcAft>
              <a:buClr>
                <a:schemeClr val="lt1"/>
              </a:buClr>
              <a:buSzPts val="2400"/>
              <a:buNone/>
              <a:defRPr sz="2400">
                <a:solidFill>
                  <a:schemeClr val="lt1"/>
                </a:solidFill>
              </a:defRPr>
            </a:lvl3pPr>
            <a:lvl4pPr lvl="3" rtl="0">
              <a:lnSpc>
                <a:spcPct val="100000"/>
              </a:lnSpc>
              <a:spcBef>
                <a:spcPts val="0"/>
              </a:spcBef>
              <a:spcAft>
                <a:spcPts val="0"/>
              </a:spcAft>
              <a:buClr>
                <a:schemeClr val="lt1"/>
              </a:buClr>
              <a:buSzPts val="2400"/>
              <a:buNone/>
              <a:defRPr sz="2400">
                <a:solidFill>
                  <a:schemeClr val="lt1"/>
                </a:solidFill>
              </a:defRPr>
            </a:lvl4pPr>
            <a:lvl5pPr lvl="4" rtl="0">
              <a:lnSpc>
                <a:spcPct val="100000"/>
              </a:lnSpc>
              <a:spcBef>
                <a:spcPts val="0"/>
              </a:spcBef>
              <a:spcAft>
                <a:spcPts val="0"/>
              </a:spcAft>
              <a:buClr>
                <a:schemeClr val="lt1"/>
              </a:buClr>
              <a:buSzPts val="2400"/>
              <a:buNone/>
              <a:defRPr sz="2400">
                <a:solidFill>
                  <a:schemeClr val="lt1"/>
                </a:solidFill>
              </a:defRPr>
            </a:lvl5pPr>
            <a:lvl6pPr lvl="5" rtl="0">
              <a:lnSpc>
                <a:spcPct val="100000"/>
              </a:lnSpc>
              <a:spcBef>
                <a:spcPts val="0"/>
              </a:spcBef>
              <a:spcAft>
                <a:spcPts val="0"/>
              </a:spcAft>
              <a:buClr>
                <a:schemeClr val="lt1"/>
              </a:buClr>
              <a:buSzPts val="2400"/>
              <a:buNone/>
              <a:defRPr sz="2400">
                <a:solidFill>
                  <a:schemeClr val="lt1"/>
                </a:solidFill>
              </a:defRPr>
            </a:lvl6pPr>
            <a:lvl7pPr lvl="6" rtl="0">
              <a:lnSpc>
                <a:spcPct val="100000"/>
              </a:lnSpc>
              <a:spcBef>
                <a:spcPts val="0"/>
              </a:spcBef>
              <a:spcAft>
                <a:spcPts val="0"/>
              </a:spcAft>
              <a:buClr>
                <a:schemeClr val="lt1"/>
              </a:buClr>
              <a:buSzPts val="2400"/>
              <a:buNone/>
              <a:defRPr sz="2400">
                <a:solidFill>
                  <a:schemeClr val="lt1"/>
                </a:solidFill>
              </a:defRPr>
            </a:lvl7pPr>
            <a:lvl8pPr lvl="7" rtl="0">
              <a:lnSpc>
                <a:spcPct val="100000"/>
              </a:lnSpc>
              <a:spcBef>
                <a:spcPts val="0"/>
              </a:spcBef>
              <a:spcAft>
                <a:spcPts val="0"/>
              </a:spcAft>
              <a:buClr>
                <a:schemeClr val="lt1"/>
              </a:buClr>
              <a:buSzPts val="2400"/>
              <a:buNone/>
              <a:defRPr sz="2400">
                <a:solidFill>
                  <a:schemeClr val="lt1"/>
                </a:solidFill>
              </a:defRPr>
            </a:lvl8pPr>
            <a:lvl9pPr lvl="8" rtl="0">
              <a:lnSpc>
                <a:spcPct val="100000"/>
              </a:lnSpc>
              <a:spcBef>
                <a:spcPts val="0"/>
              </a:spcBef>
              <a:spcAft>
                <a:spcPts val="0"/>
              </a:spcAft>
              <a:buClr>
                <a:schemeClr val="lt1"/>
              </a:buClr>
              <a:buSzPts val="2400"/>
              <a:buNone/>
              <a:defRPr sz="2400">
                <a:solidFill>
                  <a:schemeClr val="lt1"/>
                </a:solidFill>
              </a:defRPr>
            </a:lvl9pPr>
          </a:lstStyle>
          <a:p/>
        </p:txBody>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09" name="Shape 109"/>
        <p:cNvGrpSpPr/>
        <p:nvPr/>
      </p:nvGrpSpPr>
      <p:grpSpPr>
        <a:xfrm>
          <a:off x="0" y="0"/>
          <a:ext cx="0" cy="0"/>
          <a:chOff x="0" y="0"/>
          <a:chExt cx="0" cy="0"/>
        </a:xfrm>
      </p:grpSpPr>
      <p:cxnSp>
        <p:nvCxnSpPr>
          <p:cNvPr id="110" name="Google Shape;110;p27"/>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11" name="Google Shape;111;p27"/>
          <p:cNvSpPr txBox="1"/>
          <p:nvPr>
            <p:ph type="title"/>
          </p:nvPr>
        </p:nvSpPr>
        <p:spPr>
          <a:xfrm>
            <a:off x="510450" y="2057400"/>
            <a:ext cx="8123100" cy="778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112" name="Google Shape;112;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13" name="Shape 113"/>
        <p:cNvGrpSpPr/>
        <p:nvPr/>
      </p:nvGrpSpPr>
      <p:grpSpPr>
        <a:xfrm>
          <a:off x="0" y="0"/>
          <a:ext cx="0" cy="0"/>
          <a:chOff x="0" y="0"/>
          <a:chExt cx="0" cy="0"/>
        </a:xfrm>
      </p:grpSpPr>
      <p:sp>
        <p:nvSpPr>
          <p:cNvPr id="114" name="Google Shape;114;p28"/>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6" name="Google Shape;116;p28"/>
          <p:cNvSpPr txBox="1"/>
          <p:nvPr>
            <p:ph idx="1" type="body"/>
          </p:nvPr>
        </p:nvSpPr>
        <p:spPr>
          <a:xfrm>
            <a:off x="311700" y="13810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17" name="Google Shape;117;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118" name="Shape 118"/>
        <p:cNvGrpSpPr/>
        <p:nvPr/>
      </p:nvGrpSpPr>
      <p:grpSpPr>
        <a:xfrm>
          <a:off x="0" y="0"/>
          <a:ext cx="0" cy="0"/>
          <a:chOff x="0" y="0"/>
          <a:chExt cx="0" cy="0"/>
        </a:xfrm>
      </p:grpSpPr>
      <p:sp>
        <p:nvSpPr>
          <p:cNvPr id="119" name="Google Shape;119;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0" name="Google Shape;120;p29"/>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21" name="Google Shape;121;p29"/>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22" name="Google Shape;122;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23" name="Shape 123"/>
        <p:cNvGrpSpPr/>
        <p:nvPr/>
      </p:nvGrpSpPr>
      <p:grpSpPr>
        <a:xfrm>
          <a:off x="0" y="0"/>
          <a:ext cx="0" cy="0"/>
          <a:chOff x="0" y="0"/>
          <a:chExt cx="0" cy="0"/>
        </a:xfrm>
      </p:grpSpPr>
      <p:sp>
        <p:nvSpPr>
          <p:cNvPr id="124" name="Google Shape;124;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5" name="Google Shape;125;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126" name="Shape 126"/>
        <p:cNvGrpSpPr/>
        <p:nvPr/>
      </p:nvGrpSpPr>
      <p:grpSpPr>
        <a:xfrm>
          <a:off x="0" y="0"/>
          <a:ext cx="0" cy="0"/>
          <a:chOff x="0" y="0"/>
          <a:chExt cx="0" cy="0"/>
        </a:xfrm>
      </p:grpSpPr>
      <p:sp>
        <p:nvSpPr>
          <p:cNvPr id="127" name="Google Shape;127;p31"/>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28" name="Google Shape;128;p31"/>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29" name="Google Shape;129;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lt2"/>
        </a:solidFill>
      </p:bgPr>
    </p:bg>
    <p:spTree>
      <p:nvGrpSpPr>
        <p:cNvPr id="130" name="Shape 130"/>
        <p:cNvGrpSpPr/>
        <p:nvPr/>
      </p:nvGrpSpPr>
      <p:grpSpPr>
        <a:xfrm>
          <a:off x="0" y="0"/>
          <a:ext cx="0" cy="0"/>
          <a:chOff x="0" y="0"/>
          <a:chExt cx="0" cy="0"/>
        </a:xfrm>
      </p:grpSpPr>
      <p:sp>
        <p:nvSpPr>
          <p:cNvPr id="131" name="Google Shape;131;p32"/>
          <p:cNvSpPr txBox="1"/>
          <p:nvPr>
            <p:ph type="title"/>
          </p:nvPr>
        </p:nvSpPr>
        <p:spPr>
          <a:xfrm>
            <a:off x="490250" y="526350"/>
            <a:ext cx="57975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32" name="Google Shape;132;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133" name="Shape 133"/>
        <p:cNvGrpSpPr/>
        <p:nvPr/>
      </p:nvGrpSpPr>
      <p:grpSpPr>
        <a:xfrm>
          <a:off x="0" y="0"/>
          <a:ext cx="0" cy="0"/>
          <a:chOff x="0" y="0"/>
          <a:chExt cx="0" cy="0"/>
        </a:xfrm>
      </p:grpSpPr>
      <p:sp>
        <p:nvSpPr>
          <p:cNvPr id="134" name="Google Shape;134;p33"/>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5" name="Google Shape;135;p33"/>
          <p:cNvCxnSpPr/>
          <p:nvPr/>
        </p:nvCxnSpPr>
        <p:spPr>
          <a:xfrm>
            <a:off x="5029675" y="4495500"/>
            <a:ext cx="468300" cy="0"/>
          </a:xfrm>
          <a:prstGeom prst="straightConnector1">
            <a:avLst/>
          </a:prstGeom>
          <a:noFill/>
          <a:ln cap="flat" cmpd="sng" w="19050">
            <a:solidFill>
              <a:schemeClr val="lt2"/>
            </a:solidFill>
            <a:prstDash val="solid"/>
            <a:round/>
            <a:headEnd len="sm" w="sm" type="none"/>
            <a:tailEnd len="sm" w="sm" type="none"/>
          </a:ln>
        </p:spPr>
      </p:cxnSp>
      <p:sp>
        <p:nvSpPr>
          <p:cNvPr id="136" name="Google Shape;136;p33"/>
          <p:cNvSpPr txBox="1"/>
          <p:nvPr>
            <p:ph type="title"/>
          </p:nvPr>
        </p:nvSpPr>
        <p:spPr>
          <a:xfrm>
            <a:off x="265500" y="1205825"/>
            <a:ext cx="4045200" cy="1509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37" name="Google Shape;137;p33"/>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38" name="Google Shape;138;p33"/>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139" name="Google Shape;139;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140" name="Shape 140"/>
        <p:cNvGrpSpPr/>
        <p:nvPr/>
      </p:nvGrpSpPr>
      <p:grpSpPr>
        <a:xfrm>
          <a:off x="0" y="0"/>
          <a:ext cx="0" cy="0"/>
          <a:chOff x="0" y="0"/>
          <a:chExt cx="0" cy="0"/>
        </a:xfrm>
      </p:grpSpPr>
      <p:sp>
        <p:nvSpPr>
          <p:cNvPr id="141" name="Google Shape;141;p34"/>
          <p:cNvSpPr txBox="1"/>
          <p:nvPr>
            <p:ph idx="1" type="body"/>
          </p:nvPr>
        </p:nvSpPr>
        <p:spPr>
          <a:xfrm>
            <a:off x="311700" y="4236825"/>
            <a:ext cx="5998800" cy="5988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2100"/>
              <a:buNone/>
              <a:defRPr sz="2100"/>
            </a:lvl1pPr>
          </a:lstStyle>
          <a:p/>
        </p:txBody>
      </p:sp>
      <p:sp>
        <p:nvSpPr>
          <p:cNvPr id="142" name="Google Shape;142;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143" name="Shape 143"/>
        <p:cNvGrpSpPr/>
        <p:nvPr/>
      </p:nvGrpSpPr>
      <p:grpSpPr>
        <a:xfrm>
          <a:off x="0" y="0"/>
          <a:ext cx="0" cy="0"/>
          <a:chOff x="0" y="0"/>
          <a:chExt cx="0" cy="0"/>
        </a:xfrm>
      </p:grpSpPr>
      <p:sp>
        <p:nvSpPr>
          <p:cNvPr id="144" name="Google Shape;144;p35"/>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35"/>
          <p:cNvSpPr txBox="1"/>
          <p:nvPr>
            <p:ph hasCustomPrompt="1" type="title"/>
          </p:nvPr>
        </p:nvSpPr>
        <p:spPr>
          <a:xfrm>
            <a:off x="311700" y="991475"/>
            <a:ext cx="8520600" cy="1917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4000"/>
              <a:buNone/>
              <a:defRPr b="1" sz="14000"/>
            </a:lvl1pPr>
            <a:lvl2pPr lvl="1" rtl="0" algn="ctr">
              <a:spcBef>
                <a:spcPts val="0"/>
              </a:spcBef>
              <a:spcAft>
                <a:spcPts val="0"/>
              </a:spcAft>
              <a:buSzPts val="14000"/>
              <a:buNone/>
              <a:defRPr b="1" sz="14000"/>
            </a:lvl2pPr>
            <a:lvl3pPr lvl="2" rtl="0" algn="ctr">
              <a:spcBef>
                <a:spcPts val="0"/>
              </a:spcBef>
              <a:spcAft>
                <a:spcPts val="0"/>
              </a:spcAft>
              <a:buSzPts val="14000"/>
              <a:buNone/>
              <a:defRPr b="1" sz="14000"/>
            </a:lvl3pPr>
            <a:lvl4pPr lvl="3" rtl="0" algn="ctr">
              <a:spcBef>
                <a:spcPts val="0"/>
              </a:spcBef>
              <a:spcAft>
                <a:spcPts val="0"/>
              </a:spcAft>
              <a:buSzPts val="14000"/>
              <a:buNone/>
              <a:defRPr b="1" sz="14000"/>
            </a:lvl4pPr>
            <a:lvl5pPr lvl="4" rtl="0" algn="ctr">
              <a:spcBef>
                <a:spcPts val="0"/>
              </a:spcBef>
              <a:spcAft>
                <a:spcPts val="0"/>
              </a:spcAft>
              <a:buSzPts val="14000"/>
              <a:buNone/>
              <a:defRPr b="1" sz="14000"/>
            </a:lvl5pPr>
            <a:lvl6pPr lvl="5" rtl="0" algn="ctr">
              <a:spcBef>
                <a:spcPts val="0"/>
              </a:spcBef>
              <a:spcAft>
                <a:spcPts val="0"/>
              </a:spcAft>
              <a:buSzPts val="14000"/>
              <a:buNone/>
              <a:defRPr b="1" sz="14000"/>
            </a:lvl6pPr>
            <a:lvl7pPr lvl="6" rtl="0" algn="ctr">
              <a:spcBef>
                <a:spcPts val="0"/>
              </a:spcBef>
              <a:spcAft>
                <a:spcPts val="0"/>
              </a:spcAft>
              <a:buSzPts val="14000"/>
              <a:buNone/>
              <a:defRPr b="1" sz="14000"/>
            </a:lvl7pPr>
            <a:lvl8pPr lvl="7" rtl="0" algn="ctr">
              <a:spcBef>
                <a:spcPts val="0"/>
              </a:spcBef>
              <a:spcAft>
                <a:spcPts val="0"/>
              </a:spcAft>
              <a:buSzPts val="14000"/>
              <a:buNone/>
              <a:defRPr b="1" sz="14000"/>
            </a:lvl8pPr>
            <a:lvl9pPr lvl="8" rtl="0" algn="ctr">
              <a:spcBef>
                <a:spcPts val="0"/>
              </a:spcBef>
              <a:spcAft>
                <a:spcPts val="0"/>
              </a:spcAft>
              <a:buSzPts val="14000"/>
              <a:buNone/>
              <a:defRPr b="1" sz="14000"/>
            </a:lvl9pPr>
          </a:lstStyle>
          <a:p>
            <a:r>
              <a:t>xx%</a:t>
            </a:r>
          </a:p>
        </p:txBody>
      </p:sp>
      <p:sp>
        <p:nvSpPr>
          <p:cNvPr id="146" name="Google Shape;146;p35"/>
          <p:cNvSpPr txBox="1"/>
          <p:nvPr>
            <p:ph idx="1" type="body"/>
          </p:nvPr>
        </p:nvSpPr>
        <p:spPr>
          <a:xfrm>
            <a:off x="311700" y="3071300"/>
            <a:ext cx="8520600" cy="901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47" name="Google Shape;147;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48" name="Shape 148"/>
        <p:cNvGrpSpPr/>
        <p:nvPr/>
      </p:nvGrpSpPr>
      <p:grpSpPr>
        <a:xfrm>
          <a:off x="0" y="0"/>
          <a:ext cx="0" cy="0"/>
          <a:chOff x="0" y="0"/>
          <a:chExt cx="0" cy="0"/>
        </a:xfrm>
      </p:grpSpPr>
      <p:sp>
        <p:nvSpPr>
          <p:cNvPr id="149" name="Google Shape;149;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2" Type="http://schemas.openxmlformats.org/officeDocument/2006/relationships/theme" Target="../theme/theme4.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pearmin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indent="-317500" lvl="1" marL="9144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indent="-317500" lvl="2" marL="13716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indent="-317500" lvl="3" marL="18288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indent="-317500" lvl="4" marL="22860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indent="-317500" lvl="5" marL="27432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indent="-317500" lvl="6" marL="32004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indent="-317500" lvl="7" marL="36576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indent="-317500" lvl="8" marL="4114800">
              <a:lnSpc>
                <a:spcPct val="115000"/>
              </a:lnSpc>
              <a:spcBef>
                <a:spcPts val="1600"/>
              </a:spcBef>
              <a:spcAft>
                <a:spcPts val="160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dark-2">
    <p:bg>
      <p:bgPr>
        <a:solidFill>
          <a:srgbClr val="000000"/>
        </a:solidFill>
      </p:bgPr>
    </p:bg>
    <p:spTree>
      <p:nvGrpSpPr>
        <p:cNvPr id="55" name="Shape 55"/>
        <p:cNvGrpSpPr/>
        <p:nvPr/>
      </p:nvGrpSpPr>
      <p:grpSpPr>
        <a:xfrm>
          <a:off x="0" y="0"/>
          <a:ext cx="0" cy="0"/>
          <a:chOff x="0" y="0"/>
          <a:chExt cx="0" cy="0"/>
        </a:xfrm>
      </p:grpSpPr>
      <p:sp>
        <p:nvSpPr>
          <p:cNvPr id="56" name="Google Shape;56;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7" name="Google Shape;57;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lt2"/>
              </a:buClr>
              <a:buSzPts val="1800"/>
              <a:buChar char="●"/>
              <a:defRPr sz="1800">
                <a:solidFill>
                  <a:schemeClr val="lt2"/>
                </a:solidFill>
              </a:defRPr>
            </a:lvl1pPr>
            <a:lvl2pPr indent="-317500" lvl="1" marL="914400" rtl="0">
              <a:lnSpc>
                <a:spcPct val="115000"/>
              </a:lnSpc>
              <a:spcBef>
                <a:spcPts val="1600"/>
              </a:spcBef>
              <a:spcAft>
                <a:spcPts val="0"/>
              </a:spcAft>
              <a:buClr>
                <a:schemeClr val="lt2"/>
              </a:buClr>
              <a:buSzPts val="1400"/>
              <a:buChar char="○"/>
              <a:defRPr>
                <a:solidFill>
                  <a:schemeClr val="lt2"/>
                </a:solidFill>
              </a:defRPr>
            </a:lvl2pPr>
            <a:lvl3pPr indent="-317500" lvl="2" marL="1371600" rtl="0">
              <a:lnSpc>
                <a:spcPct val="115000"/>
              </a:lnSpc>
              <a:spcBef>
                <a:spcPts val="1600"/>
              </a:spcBef>
              <a:spcAft>
                <a:spcPts val="0"/>
              </a:spcAft>
              <a:buClr>
                <a:schemeClr val="lt2"/>
              </a:buClr>
              <a:buSzPts val="1400"/>
              <a:buChar char="■"/>
              <a:defRPr>
                <a:solidFill>
                  <a:schemeClr val="lt2"/>
                </a:solidFill>
              </a:defRPr>
            </a:lvl3pPr>
            <a:lvl4pPr indent="-317500" lvl="3" marL="1828800" rtl="0">
              <a:lnSpc>
                <a:spcPct val="115000"/>
              </a:lnSpc>
              <a:spcBef>
                <a:spcPts val="1600"/>
              </a:spcBef>
              <a:spcAft>
                <a:spcPts val="0"/>
              </a:spcAft>
              <a:buClr>
                <a:schemeClr val="lt2"/>
              </a:buClr>
              <a:buSzPts val="1400"/>
              <a:buChar char="●"/>
              <a:defRPr>
                <a:solidFill>
                  <a:schemeClr val="lt2"/>
                </a:solidFill>
              </a:defRPr>
            </a:lvl4pPr>
            <a:lvl5pPr indent="-317500" lvl="4" marL="2286000" rtl="0">
              <a:lnSpc>
                <a:spcPct val="115000"/>
              </a:lnSpc>
              <a:spcBef>
                <a:spcPts val="1600"/>
              </a:spcBef>
              <a:spcAft>
                <a:spcPts val="0"/>
              </a:spcAft>
              <a:buClr>
                <a:schemeClr val="lt2"/>
              </a:buClr>
              <a:buSzPts val="1400"/>
              <a:buChar char="○"/>
              <a:defRPr>
                <a:solidFill>
                  <a:schemeClr val="lt2"/>
                </a:solidFill>
              </a:defRPr>
            </a:lvl5pPr>
            <a:lvl6pPr indent="-317500" lvl="5" marL="2743200" rtl="0">
              <a:lnSpc>
                <a:spcPct val="115000"/>
              </a:lnSpc>
              <a:spcBef>
                <a:spcPts val="1600"/>
              </a:spcBef>
              <a:spcAft>
                <a:spcPts val="0"/>
              </a:spcAft>
              <a:buClr>
                <a:schemeClr val="lt2"/>
              </a:buClr>
              <a:buSzPts val="1400"/>
              <a:buChar char="■"/>
              <a:defRPr>
                <a:solidFill>
                  <a:schemeClr val="lt2"/>
                </a:solidFill>
              </a:defRPr>
            </a:lvl6pPr>
            <a:lvl7pPr indent="-317500" lvl="6" marL="3200400" rtl="0">
              <a:lnSpc>
                <a:spcPct val="115000"/>
              </a:lnSpc>
              <a:spcBef>
                <a:spcPts val="1600"/>
              </a:spcBef>
              <a:spcAft>
                <a:spcPts val="0"/>
              </a:spcAft>
              <a:buClr>
                <a:schemeClr val="lt2"/>
              </a:buClr>
              <a:buSzPts val="1400"/>
              <a:buChar char="●"/>
              <a:defRPr>
                <a:solidFill>
                  <a:schemeClr val="lt2"/>
                </a:solidFill>
              </a:defRPr>
            </a:lvl7pPr>
            <a:lvl8pPr indent="-317500" lvl="7" marL="3657600" rtl="0">
              <a:lnSpc>
                <a:spcPct val="115000"/>
              </a:lnSpc>
              <a:spcBef>
                <a:spcPts val="1600"/>
              </a:spcBef>
              <a:spcAft>
                <a:spcPts val="0"/>
              </a:spcAft>
              <a:buClr>
                <a:schemeClr val="lt2"/>
              </a:buClr>
              <a:buSzPts val="1400"/>
              <a:buChar char="○"/>
              <a:defRPr>
                <a:solidFill>
                  <a:schemeClr val="lt2"/>
                </a:solidFill>
              </a:defRPr>
            </a:lvl8pPr>
            <a:lvl9pPr indent="-317500" lvl="8" marL="4114800" rtl="0">
              <a:lnSpc>
                <a:spcPct val="115000"/>
              </a:lnSpc>
              <a:spcBef>
                <a:spcPts val="1600"/>
              </a:spcBef>
              <a:spcAft>
                <a:spcPts val="1600"/>
              </a:spcAft>
              <a:buClr>
                <a:schemeClr val="lt2"/>
              </a:buClr>
              <a:buSzPts val="1400"/>
              <a:buChar char="■"/>
              <a:defRPr>
                <a:solidFill>
                  <a:schemeClr val="lt2"/>
                </a:solidFill>
              </a:defRPr>
            </a:lvl9pPr>
          </a:lstStyle>
          <a:p/>
        </p:txBody>
      </p:sp>
      <p:sp>
        <p:nvSpPr>
          <p:cNvPr id="58" name="Google Shape;58;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lt2"/>
                </a:solidFill>
              </a:defRPr>
            </a:lvl1pPr>
            <a:lvl2pPr lvl="1" rtl="0" algn="r">
              <a:buNone/>
              <a:defRPr sz="1000">
                <a:solidFill>
                  <a:schemeClr val="lt2"/>
                </a:solidFill>
              </a:defRPr>
            </a:lvl2pPr>
            <a:lvl3pPr lvl="2" rtl="0" algn="r">
              <a:buNone/>
              <a:defRPr sz="1000">
                <a:solidFill>
                  <a:schemeClr val="lt2"/>
                </a:solidFill>
              </a:defRPr>
            </a:lvl3pPr>
            <a:lvl4pPr lvl="3" rtl="0" algn="r">
              <a:buNone/>
              <a:defRPr sz="1000">
                <a:solidFill>
                  <a:schemeClr val="lt2"/>
                </a:solidFill>
              </a:defRPr>
            </a:lvl4pPr>
            <a:lvl5pPr lvl="4" rtl="0" algn="r">
              <a:buNone/>
              <a:defRPr sz="1000">
                <a:solidFill>
                  <a:schemeClr val="lt2"/>
                </a:solidFill>
              </a:defRPr>
            </a:lvl5pPr>
            <a:lvl6pPr lvl="5" rtl="0" algn="r">
              <a:buNone/>
              <a:defRPr sz="1000">
                <a:solidFill>
                  <a:schemeClr val="lt2"/>
                </a:solidFill>
              </a:defRPr>
            </a:lvl6pPr>
            <a:lvl7pPr lvl="6" rtl="0" algn="r">
              <a:buNone/>
              <a:defRPr sz="1000">
                <a:solidFill>
                  <a:schemeClr val="lt2"/>
                </a:solidFill>
              </a:defRPr>
            </a:lvl7pPr>
            <a:lvl8pPr lvl="7" rtl="0" algn="r">
              <a:buNone/>
              <a:defRPr sz="1000">
                <a:solidFill>
                  <a:schemeClr val="lt2"/>
                </a:solidFill>
              </a:defRPr>
            </a:lvl8pPr>
            <a:lvl9pPr lvl="8" rtl="0"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pearmint">
    <p:bg>
      <p:bgPr>
        <a:solidFill>
          <a:schemeClr val="lt1"/>
        </a:solidFill>
      </p:bgPr>
    </p:bg>
    <p:spTree>
      <p:nvGrpSpPr>
        <p:cNvPr id="100" name="Shape 100"/>
        <p:cNvGrpSpPr/>
        <p:nvPr/>
      </p:nvGrpSpPr>
      <p:grpSpPr>
        <a:xfrm>
          <a:off x="0" y="0"/>
          <a:ext cx="0" cy="0"/>
          <a:chOff x="0" y="0"/>
          <a:chExt cx="0" cy="0"/>
        </a:xfrm>
      </p:grpSpPr>
      <p:sp>
        <p:nvSpPr>
          <p:cNvPr id="101" name="Google Shape;101;p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p:txBody>
      </p:sp>
      <p:sp>
        <p:nvSpPr>
          <p:cNvPr id="102" name="Google Shape;102;p2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indent="-317500" lvl="1" marL="914400" rtl="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indent="-317500" lvl="2" marL="1371600" rtl="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indent="-317500" lvl="3" marL="1828800" rtl="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indent="-317500" lvl="4" marL="2286000" rtl="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indent="-317500" lvl="5" marL="2743200" rtl="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indent="-317500" lvl="6" marL="3200400" rtl="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indent="-317500" lvl="7" marL="3657600" rtl="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indent="-317500" lvl="8" marL="4114800" rtl="0">
              <a:lnSpc>
                <a:spcPct val="115000"/>
              </a:lnSpc>
              <a:spcBef>
                <a:spcPts val="1600"/>
              </a:spcBef>
              <a:spcAft>
                <a:spcPts val="160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p:txBody>
      </p:sp>
      <p:sp>
        <p:nvSpPr>
          <p:cNvPr id="103" name="Google Shape;103;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1"/>
                </a:solidFill>
                <a:latin typeface="Proxima Nova"/>
                <a:ea typeface="Proxima Nova"/>
                <a:cs typeface="Proxima Nova"/>
                <a:sym typeface="Proxima Nova"/>
              </a:defRPr>
            </a:lvl1pPr>
            <a:lvl2pPr lvl="1" rtl="0" algn="r">
              <a:buNone/>
              <a:defRPr sz="1000">
                <a:solidFill>
                  <a:schemeClr val="dk1"/>
                </a:solidFill>
                <a:latin typeface="Proxima Nova"/>
                <a:ea typeface="Proxima Nova"/>
                <a:cs typeface="Proxima Nova"/>
                <a:sym typeface="Proxima Nova"/>
              </a:defRPr>
            </a:lvl2pPr>
            <a:lvl3pPr lvl="2" rtl="0" algn="r">
              <a:buNone/>
              <a:defRPr sz="1000">
                <a:solidFill>
                  <a:schemeClr val="dk1"/>
                </a:solidFill>
                <a:latin typeface="Proxima Nova"/>
                <a:ea typeface="Proxima Nova"/>
                <a:cs typeface="Proxima Nova"/>
                <a:sym typeface="Proxima Nova"/>
              </a:defRPr>
            </a:lvl3pPr>
            <a:lvl4pPr lvl="3" rtl="0" algn="r">
              <a:buNone/>
              <a:defRPr sz="1000">
                <a:solidFill>
                  <a:schemeClr val="dk1"/>
                </a:solidFill>
                <a:latin typeface="Proxima Nova"/>
                <a:ea typeface="Proxima Nova"/>
                <a:cs typeface="Proxima Nova"/>
                <a:sym typeface="Proxima Nova"/>
              </a:defRPr>
            </a:lvl4pPr>
            <a:lvl5pPr lvl="4" rtl="0" algn="r">
              <a:buNone/>
              <a:defRPr sz="1000">
                <a:solidFill>
                  <a:schemeClr val="dk1"/>
                </a:solidFill>
                <a:latin typeface="Proxima Nova"/>
                <a:ea typeface="Proxima Nova"/>
                <a:cs typeface="Proxima Nova"/>
                <a:sym typeface="Proxima Nova"/>
              </a:defRPr>
            </a:lvl5pPr>
            <a:lvl6pPr lvl="5" rtl="0" algn="r">
              <a:buNone/>
              <a:defRPr sz="1000">
                <a:solidFill>
                  <a:schemeClr val="dk1"/>
                </a:solidFill>
                <a:latin typeface="Proxima Nova"/>
                <a:ea typeface="Proxima Nova"/>
                <a:cs typeface="Proxima Nova"/>
                <a:sym typeface="Proxima Nova"/>
              </a:defRPr>
            </a:lvl6pPr>
            <a:lvl7pPr lvl="6" rtl="0" algn="r">
              <a:buNone/>
              <a:defRPr sz="1000">
                <a:solidFill>
                  <a:schemeClr val="dk1"/>
                </a:solidFill>
                <a:latin typeface="Proxima Nova"/>
                <a:ea typeface="Proxima Nova"/>
                <a:cs typeface="Proxima Nova"/>
                <a:sym typeface="Proxima Nova"/>
              </a:defRPr>
            </a:lvl7pPr>
            <a:lvl8pPr lvl="7" rtl="0" algn="r">
              <a:buNone/>
              <a:defRPr sz="1000">
                <a:solidFill>
                  <a:schemeClr val="dk1"/>
                </a:solidFill>
                <a:latin typeface="Proxima Nova"/>
                <a:ea typeface="Proxima Nova"/>
                <a:cs typeface="Proxima Nova"/>
                <a:sym typeface="Proxima Nova"/>
              </a:defRPr>
            </a:lvl8pPr>
            <a:lvl9pPr lvl="8" rtl="0" algn="r">
              <a:buNone/>
              <a:defRPr sz="1000">
                <a:solidFill>
                  <a:schemeClr val="dk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4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2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15.png"/><Relationship Id="rId5"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4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11.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23.png"/><Relationship Id="rId6" Type="http://schemas.openxmlformats.org/officeDocument/2006/relationships/image" Target="../media/image3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23.png"/><Relationship Id="rId6" Type="http://schemas.openxmlformats.org/officeDocument/2006/relationships/image" Target="../media/image3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8.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xml"/><Relationship Id="rId3"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7.xml"/><Relationship Id="rId3" Type="http://schemas.openxmlformats.org/officeDocument/2006/relationships/image" Target="../media/image32.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1.xml"/><Relationship Id="rId3"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2.xml"/><Relationship Id="rId3" Type="http://schemas.openxmlformats.org/officeDocument/2006/relationships/image" Target="../media/image40.jpg"/><Relationship Id="rId4" Type="http://schemas.openxmlformats.org/officeDocument/2006/relationships/image" Target="../media/image42.jpg"/><Relationship Id="rId5" Type="http://schemas.openxmlformats.org/officeDocument/2006/relationships/image" Target="../media/image4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3.xml"/><Relationship Id="rId3" Type="http://schemas.openxmlformats.org/officeDocument/2006/relationships/image" Target="../media/image22.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5.xml"/><Relationship Id="rId3" Type="http://schemas.openxmlformats.org/officeDocument/2006/relationships/image" Target="../media/image37.pn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6.xml"/><Relationship Id="rId3" Type="http://schemas.openxmlformats.org/officeDocument/2006/relationships/image" Target="../media/image4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8.xml"/><Relationship Id="rId3" Type="http://schemas.openxmlformats.org/officeDocument/2006/relationships/image" Target="../media/image4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9.xml"/><Relationship Id="rId3"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0.xml"/><Relationship Id="rId3" Type="http://schemas.openxmlformats.org/officeDocument/2006/relationships/image" Target="../media/image28.png"/><Relationship Id="rId4" Type="http://schemas.openxmlformats.org/officeDocument/2006/relationships/image" Target="../media/image27.png"/><Relationship Id="rId5" Type="http://schemas.openxmlformats.org/officeDocument/2006/relationships/image" Target="../media/image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1.xml"/><Relationship Id="rId3" Type="http://schemas.openxmlformats.org/officeDocument/2006/relationships/comments" Target="../comments/commen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2.xml"/><Relationship Id="rId3" Type="http://schemas.openxmlformats.org/officeDocument/2006/relationships/image" Target="../media/image3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 Id="rId3" Type="http://schemas.openxmlformats.org/officeDocument/2006/relationships/image" Target="../media/image25.pn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3" name="Shape 153"/>
        <p:cNvGrpSpPr/>
        <p:nvPr/>
      </p:nvGrpSpPr>
      <p:grpSpPr>
        <a:xfrm>
          <a:off x="0" y="0"/>
          <a:ext cx="0" cy="0"/>
          <a:chOff x="0" y="0"/>
          <a:chExt cx="0" cy="0"/>
        </a:xfrm>
      </p:grpSpPr>
      <p:sp>
        <p:nvSpPr>
          <p:cNvPr id="154" name="Google Shape;154;p37"/>
          <p:cNvSpPr txBox="1"/>
          <p:nvPr>
            <p:ph type="ctrTitle"/>
          </p:nvPr>
        </p:nvSpPr>
        <p:spPr>
          <a:xfrm>
            <a:off x="510450" y="972075"/>
            <a:ext cx="8123100" cy="1873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M</a:t>
            </a:r>
            <a:r>
              <a:rPr lang="en"/>
              <a:t>odeling visitation to public lands</a:t>
            </a:r>
            <a:endParaRPr/>
          </a:p>
        </p:txBody>
      </p:sp>
      <p:sp>
        <p:nvSpPr>
          <p:cNvPr id="155" name="Google Shape;155;p37"/>
          <p:cNvSpPr txBox="1"/>
          <p:nvPr>
            <p:ph idx="1" type="subTitle"/>
          </p:nvPr>
        </p:nvSpPr>
        <p:spPr>
          <a:xfrm>
            <a:off x="510450" y="3182313"/>
            <a:ext cx="8123100" cy="63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Sama Winder*, Emmi Lia, and Spencer Wood</a:t>
            </a:r>
            <a:endParaRPr/>
          </a:p>
          <a:p>
            <a:pPr indent="0" lvl="0" marL="0" rtl="0" algn="l">
              <a:spcBef>
                <a:spcPts val="0"/>
              </a:spcBef>
              <a:spcAft>
                <a:spcPts val="0"/>
              </a:spcAft>
              <a:buNone/>
            </a:pPr>
            <a:r>
              <a:rPr lang="en" sz="1800"/>
              <a:t>Outdoor Recreation &amp; Data Lab</a:t>
            </a:r>
            <a:endParaRPr sz="1800"/>
          </a:p>
          <a:p>
            <a:pPr indent="0" lvl="0" marL="0" rtl="0" algn="l">
              <a:spcBef>
                <a:spcPts val="0"/>
              </a:spcBef>
              <a:spcAft>
                <a:spcPts val="0"/>
              </a:spcAft>
              <a:buNone/>
            </a:pPr>
            <a:r>
              <a:rPr lang="en" sz="1800"/>
              <a:t>University of Washington</a:t>
            </a:r>
            <a:endParaRPr sz="1800"/>
          </a:p>
          <a:p>
            <a:pPr indent="0" lvl="0" marL="0" rtl="0" algn="l">
              <a:spcBef>
                <a:spcPts val="0"/>
              </a:spcBef>
              <a:spcAft>
                <a:spcPts val="0"/>
              </a:spcAft>
              <a:buNone/>
            </a:pPr>
            <a:r>
              <a:t/>
            </a:r>
            <a:endParaRPr/>
          </a:p>
          <a:p>
            <a:pPr indent="0" lvl="0" marL="0" rtl="0" algn="l">
              <a:spcBef>
                <a:spcPts val="0"/>
              </a:spcBef>
              <a:spcAft>
                <a:spcPts val="0"/>
              </a:spcAft>
              <a:buNone/>
            </a:pPr>
            <a:r>
              <a:rPr lang="en" sz="1800"/>
              <a:t>10/3/19 - Women in Statistics &amp; Data Science Conference</a:t>
            </a:r>
            <a:endParaRPr sz="1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9" name="Shape 159"/>
        <p:cNvGrpSpPr/>
        <p:nvPr/>
      </p:nvGrpSpPr>
      <p:grpSpPr>
        <a:xfrm>
          <a:off x="0" y="0"/>
          <a:ext cx="0" cy="0"/>
          <a:chOff x="0" y="0"/>
          <a:chExt cx="0" cy="0"/>
        </a:xfrm>
      </p:grpSpPr>
      <p:sp>
        <p:nvSpPr>
          <p:cNvPr id="160" name="Google Shape;160;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Outdoor recreation matters</a:t>
            </a:r>
            <a:endParaRPr/>
          </a:p>
        </p:txBody>
      </p:sp>
      <p:sp>
        <p:nvSpPr>
          <p:cNvPr id="161" name="Google Shape;161;p38"/>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Nearly 40% of land in the US is public</a:t>
            </a:r>
            <a:endParaRPr sz="1800"/>
          </a:p>
          <a:p>
            <a:pPr indent="-342900" lvl="0" marL="457200" rtl="0" algn="l">
              <a:spcBef>
                <a:spcPts val="0"/>
              </a:spcBef>
              <a:spcAft>
                <a:spcPts val="0"/>
              </a:spcAft>
              <a:buSzPts val="1800"/>
              <a:buChar char="●"/>
            </a:pPr>
            <a:r>
              <a:rPr lang="en" sz="1800"/>
              <a:t>$887 billion annual spending on outdoor recreation </a:t>
            </a:r>
            <a:r>
              <a:rPr lang="en" sz="1200"/>
              <a:t>(Outdoor Industry Association)</a:t>
            </a:r>
            <a:endParaRPr sz="1200"/>
          </a:p>
          <a:p>
            <a:pPr indent="-342900" lvl="0" marL="457200" rtl="0" algn="l">
              <a:spcBef>
                <a:spcPts val="0"/>
              </a:spcBef>
              <a:spcAft>
                <a:spcPts val="0"/>
              </a:spcAft>
              <a:buSzPts val="1800"/>
              <a:buChar char="●"/>
            </a:pPr>
            <a:r>
              <a:rPr lang="en" sz="1800"/>
              <a:t>Spending time outside improves physical and mental health and happiness</a:t>
            </a:r>
            <a:endParaRPr sz="1800"/>
          </a:p>
          <a:p>
            <a:pPr indent="0" lvl="0" marL="0" rtl="0" algn="l">
              <a:spcBef>
                <a:spcPts val="1600"/>
              </a:spcBef>
              <a:spcAft>
                <a:spcPts val="1600"/>
              </a:spcAft>
              <a:buNone/>
            </a:pPr>
            <a:r>
              <a:t/>
            </a:r>
            <a:endParaRPr/>
          </a:p>
        </p:txBody>
      </p:sp>
      <p:sp>
        <p:nvSpPr>
          <p:cNvPr id="162" name="Google Shape;162;p38"/>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63" name="Google Shape;163;p38"/>
          <p:cNvPicPr preferRelativeResize="0"/>
          <p:nvPr/>
        </p:nvPicPr>
        <p:blipFill>
          <a:blip r:embed="rId3">
            <a:alphaModFix/>
          </a:blip>
          <a:stretch>
            <a:fillRect/>
          </a:stretch>
        </p:blipFill>
        <p:spPr>
          <a:xfrm>
            <a:off x="5212837" y="0"/>
            <a:ext cx="3857625"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sp>
        <p:nvSpPr>
          <p:cNvPr id="168" name="Google Shape;168;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Effective management requires data</a:t>
            </a:r>
            <a:endParaRPr/>
          </a:p>
        </p:txBody>
      </p:sp>
      <p:sp>
        <p:nvSpPr>
          <p:cNvPr id="169" name="Google Shape;169;p39"/>
          <p:cNvSpPr txBox="1"/>
          <p:nvPr>
            <p:ph idx="1" type="body"/>
          </p:nvPr>
        </p:nvSpPr>
        <p:spPr>
          <a:xfrm>
            <a:off x="311700" y="1152475"/>
            <a:ext cx="3965400" cy="3416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How many people are visiting?</a:t>
            </a:r>
            <a:endParaRPr/>
          </a:p>
          <a:p>
            <a:pPr indent="-317500" lvl="0" marL="457200" rtl="0" algn="l">
              <a:spcBef>
                <a:spcPts val="0"/>
              </a:spcBef>
              <a:spcAft>
                <a:spcPts val="0"/>
              </a:spcAft>
              <a:buSzPts val="1400"/>
              <a:buChar char="●"/>
            </a:pPr>
            <a:r>
              <a:rPr lang="en"/>
              <a:t>Who are they?</a:t>
            </a:r>
            <a:endParaRPr/>
          </a:p>
          <a:p>
            <a:pPr indent="-317500" lvl="0" marL="457200" rtl="0" algn="l">
              <a:spcBef>
                <a:spcPts val="0"/>
              </a:spcBef>
              <a:spcAft>
                <a:spcPts val="0"/>
              </a:spcAft>
              <a:buSzPts val="1400"/>
              <a:buChar char="●"/>
            </a:pPr>
            <a:r>
              <a:rPr lang="en"/>
              <a:t>Where are they from?</a:t>
            </a:r>
            <a:endParaRPr/>
          </a:p>
          <a:p>
            <a:pPr indent="-317500" lvl="0" marL="457200" rtl="0" algn="l">
              <a:spcBef>
                <a:spcPts val="0"/>
              </a:spcBef>
              <a:spcAft>
                <a:spcPts val="0"/>
              </a:spcAft>
              <a:buSzPts val="1400"/>
              <a:buChar char="●"/>
            </a:pPr>
            <a:r>
              <a:rPr lang="en"/>
              <a:t>What are they doing?</a:t>
            </a:r>
            <a:endParaRPr/>
          </a:p>
          <a:p>
            <a:pPr indent="-317500" lvl="0" marL="457200" rtl="0" algn="l">
              <a:spcBef>
                <a:spcPts val="0"/>
              </a:spcBef>
              <a:spcAft>
                <a:spcPts val="0"/>
              </a:spcAft>
              <a:buSzPts val="1400"/>
              <a:buChar char="●"/>
            </a:pPr>
            <a:r>
              <a:rPr lang="en"/>
              <a:t>Are they having a good time?</a:t>
            </a:r>
            <a:endParaRPr/>
          </a:p>
          <a:p>
            <a:pPr indent="0" lvl="0" marL="0" rtl="0" algn="l">
              <a:lnSpc>
                <a:spcPct val="100000"/>
              </a:lnSpc>
              <a:spcBef>
                <a:spcPts val="1600"/>
              </a:spcBef>
              <a:spcAft>
                <a:spcPts val="0"/>
              </a:spcAft>
              <a:buNone/>
            </a:pPr>
            <a:r>
              <a:rPr lang="en" sz="2400">
                <a:solidFill>
                  <a:schemeClr val="dk1"/>
                </a:solidFill>
              </a:rPr>
              <a:t>… but getting data on visitor numbers is hard</a:t>
            </a:r>
            <a:endParaRPr sz="2400">
              <a:solidFill>
                <a:schemeClr val="dk1"/>
              </a:solidFill>
            </a:endParaRPr>
          </a:p>
          <a:p>
            <a:pPr indent="-317500" lvl="0" marL="457200" rtl="0" algn="l">
              <a:lnSpc>
                <a:spcPct val="100000"/>
              </a:lnSpc>
              <a:spcBef>
                <a:spcPts val="1000"/>
              </a:spcBef>
              <a:spcAft>
                <a:spcPts val="0"/>
              </a:spcAft>
              <a:buSzPts val="1400"/>
              <a:buChar char="●"/>
            </a:pPr>
            <a:r>
              <a:rPr lang="en"/>
              <a:t>Surveys</a:t>
            </a:r>
            <a:endParaRPr/>
          </a:p>
          <a:p>
            <a:pPr indent="-317500" lvl="0" marL="457200" rtl="0" algn="l">
              <a:lnSpc>
                <a:spcPct val="100000"/>
              </a:lnSpc>
              <a:spcBef>
                <a:spcPts val="0"/>
              </a:spcBef>
              <a:spcAft>
                <a:spcPts val="0"/>
              </a:spcAft>
              <a:buSzPts val="1400"/>
              <a:buChar char="●"/>
            </a:pPr>
            <a:r>
              <a:rPr lang="en"/>
              <a:t>Trail counters</a:t>
            </a:r>
            <a:endParaRPr/>
          </a:p>
          <a:p>
            <a:pPr indent="-317500" lvl="0" marL="457200" rtl="0" algn="l">
              <a:lnSpc>
                <a:spcPct val="100000"/>
              </a:lnSpc>
              <a:spcBef>
                <a:spcPts val="0"/>
              </a:spcBef>
              <a:spcAft>
                <a:spcPts val="0"/>
              </a:spcAft>
              <a:buSzPts val="1400"/>
              <a:buChar char="●"/>
            </a:pPr>
            <a:r>
              <a:rPr lang="en"/>
              <a:t>Game cameras</a:t>
            </a:r>
            <a:endParaRPr/>
          </a:p>
          <a:p>
            <a:pPr indent="-317500" lvl="0" marL="457200" rtl="0" algn="l">
              <a:lnSpc>
                <a:spcPct val="100000"/>
              </a:lnSpc>
              <a:spcBef>
                <a:spcPts val="0"/>
              </a:spcBef>
              <a:spcAft>
                <a:spcPts val="0"/>
              </a:spcAft>
              <a:buSzPts val="1400"/>
              <a:buChar char="●"/>
            </a:pPr>
            <a:r>
              <a:rPr lang="en"/>
              <a:t>All expensive and time intensive to deploy and maintain</a:t>
            </a:r>
            <a:endParaRPr/>
          </a:p>
          <a:p>
            <a:pPr indent="0" lvl="0" marL="0" rtl="0" algn="l">
              <a:spcBef>
                <a:spcPts val="0"/>
              </a:spcBef>
              <a:spcAft>
                <a:spcPts val="1600"/>
              </a:spcAft>
              <a:buNone/>
            </a:pPr>
            <a:r>
              <a:t/>
            </a:r>
            <a:endParaRPr/>
          </a:p>
        </p:txBody>
      </p:sp>
      <p:pic>
        <p:nvPicPr>
          <p:cNvPr id="170" name="Google Shape;170;p39"/>
          <p:cNvPicPr preferRelativeResize="0"/>
          <p:nvPr/>
        </p:nvPicPr>
        <p:blipFill>
          <a:blip r:embed="rId3">
            <a:alphaModFix/>
          </a:blip>
          <a:stretch>
            <a:fillRect/>
          </a:stretch>
        </p:blipFill>
        <p:spPr>
          <a:xfrm>
            <a:off x="4811825" y="1321688"/>
            <a:ext cx="4103971" cy="307797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4" name="Shape 174"/>
        <p:cNvGrpSpPr/>
        <p:nvPr/>
      </p:nvGrpSpPr>
      <p:grpSpPr>
        <a:xfrm>
          <a:off x="0" y="0"/>
          <a:ext cx="0" cy="0"/>
          <a:chOff x="0" y="0"/>
          <a:chExt cx="0" cy="0"/>
        </a:xfrm>
      </p:grpSpPr>
      <p:sp>
        <p:nvSpPr>
          <p:cNvPr id="175" name="Google Shape;175;p40"/>
          <p:cNvSpPr txBox="1"/>
          <p:nvPr>
            <p:ph type="title"/>
          </p:nvPr>
        </p:nvSpPr>
        <p:spPr>
          <a:xfrm>
            <a:off x="311700" y="880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Geolocated social media</a:t>
            </a:r>
            <a:endParaRPr/>
          </a:p>
        </p:txBody>
      </p:sp>
      <p:sp>
        <p:nvSpPr>
          <p:cNvPr id="176" name="Google Shape;176;p4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77" name="Google Shape;177;p40"/>
          <p:cNvPicPr preferRelativeResize="0"/>
          <p:nvPr/>
        </p:nvPicPr>
        <p:blipFill rotWithShape="1">
          <a:blip r:embed="rId3">
            <a:alphaModFix/>
          </a:blip>
          <a:srcRect b="0" l="0" r="0" t="0"/>
          <a:stretch/>
        </p:blipFill>
        <p:spPr>
          <a:xfrm>
            <a:off x="5183400" y="209928"/>
            <a:ext cx="3498055" cy="4275533"/>
          </a:xfrm>
          <a:prstGeom prst="rect">
            <a:avLst/>
          </a:prstGeom>
          <a:noFill/>
          <a:ln cap="flat" cmpd="sng" w="28575">
            <a:solidFill>
              <a:srgbClr val="808080"/>
            </a:solidFill>
            <a:prstDash val="solid"/>
            <a:round/>
            <a:headEnd len="sm" w="sm" type="none"/>
            <a:tailEnd len="sm" w="sm" type="none"/>
          </a:ln>
        </p:spPr>
      </p:pic>
      <p:pic>
        <p:nvPicPr>
          <p:cNvPr id="178" name="Google Shape;178;p40"/>
          <p:cNvPicPr preferRelativeResize="0"/>
          <p:nvPr/>
        </p:nvPicPr>
        <p:blipFill rotWithShape="1">
          <a:blip r:embed="rId4">
            <a:alphaModFix/>
          </a:blip>
          <a:srcRect b="0" l="0" r="0" t="0"/>
          <a:stretch/>
        </p:blipFill>
        <p:spPr>
          <a:xfrm>
            <a:off x="2049650" y="726944"/>
            <a:ext cx="4618434" cy="3565922"/>
          </a:xfrm>
          <a:prstGeom prst="rect">
            <a:avLst/>
          </a:prstGeom>
          <a:noFill/>
          <a:ln cap="sq" cmpd="sng" w="28575">
            <a:solidFill>
              <a:srgbClr val="808080"/>
            </a:solidFill>
            <a:prstDash val="solid"/>
            <a:round/>
            <a:headEnd len="sm" w="sm" type="none"/>
            <a:tailEnd len="sm" w="sm" type="none"/>
          </a:ln>
        </p:spPr>
      </p:pic>
      <p:pic>
        <p:nvPicPr>
          <p:cNvPr id="179" name="Google Shape;179;p40"/>
          <p:cNvPicPr preferRelativeResize="0"/>
          <p:nvPr/>
        </p:nvPicPr>
        <p:blipFill rotWithShape="1">
          <a:blip r:embed="rId5">
            <a:alphaModFix/>
          </a:blip>
          <a:srcRect b="0" l="0" r="0" t="0"/>
          <a:stretch/>
        </p:blipFill>
        <p:spPr>
          <a:xfrm>
            <a:off x="318137" y="1424831"/>
            <a:ext cx="4549379" cy="3437334"/>
          </a:xfrm>
          <a:prstGeom prst="rect">
            <a:avLst/>
          </a:prstGeom>
          <a:noFill/>
          <a:ln cap="sq" cmpd="sng" w="28575">
            <a:solidFill>
              <a:srgbClr val="808080"/>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3" name="Shape 183"/>
        <p:cNvGrpSpPr/>
        <p:nvPr/>
      </p:nvGrpSpPr>
      <p:grpSpPr>
        <a:xfrm>
          <a:off x="0" y="0"/>
          <a:ext cx="0" cy="0"/>
          <a:chOff x="0" y="0"/>
          <a:chExt cx="0" cy="0"/>
        </a:xfrm>
      </p:grpSpPr>
      <p:pic>
        <p:nvPicPr>
          <p:cNvPr id="184" name="Google Shape;184;p41"/>
          <p:cNvPicPr preferRelativeResize="0"/>
          <p:nvPr/>
        </p:nvPicPr>
        <p:blipFill>
          <a:blip r:embed="rId3">
            <a:alphaModFix/>
          </a:blip>
          <a:stretch>
            <a:fillRect/>
          </a:stretch>
        </p:blipFill>
        <p:spPr>
          <a:xfrm>
            <a:off x="0" y="56739"/>
            <a:ext cx="9143999" cy="5030022"/>
          </a:xfrm>
          <a:prstGeom prst="rect">
            <a:avLst/>
          </a:prstGeom>
          <a:noFill/>
          <a:ln>
            <a:noFill/>
          </a:ln>
        </p:spPr>
      </p:pic>
      <p:sp>
        <p:nvSpPr>
          <p:cNvPr id="185" name="Google Shape;185;p41"/>
          <p:cNvSpPr txBox="1"/>
          <p:nvPr/>
        </p:nvSpPr>
        <p:spPr>
          <a:xfrm>
            <a:off x="7795321" y="381000"/>
            <a:ext cx="1214700" cy="367800"/>
          </a:xfrm>
          <a:prstGeom prst="rect">
            <a:avLst/>
          </a:prstGeom>
          <a:noFill/>
          <a:ln>
            <a:noFill/>
          </a:ln>
        </p:spPr>
        <p:txBody>
          <a:bodyPr anchorCtr="0" anchor="t" bIns="46800" lIns="90000" spcFirstLastPara="1" rIns="90000" wrap="square" tIns="46800">
            <a:noAutofit/>
          </a:bodyPr>
          <a:lstStyle/>
          <a:p>
            <a:pPr indent="0" lvl="0" marL="0" marR="0" rtl="0" algn="r">
              <a:lnSpc>
                <a:spcPct val="100000"/>
              </a:lnSpc>
              <a:spcBef>
                <a:spcPts val="0"/>
              </a:spcBef>
              <a:spcAft>
                <a:spcPts val="0"/>
              </a:spcAft>
              <a:buClr>
                <a:srgbClr val="0070C0"/>
              </a:buClr>
              <a:buSzPts val="2600"/>
              <a:buFont typeface="Arial"/>
              <a:buNone/>
            </a:pPr>
            <a:r>
              <a:rPr i="0" lang="en" sz="2200" u="none">
                <a:solidFill>
                  <a:srgbClr val="0070C0"/>
                </a:solidFill>
                <a:latin typeface="Roboto Medium"/>
                <a:ea typeface="Roboto Medium"/>
                <a:cs typeface="Roboto Medium"/>
                <a:sym typeface="Roboto Medium"/>
              </a:rPr>
              <a:t>flick</a:t>
            </a:r>
            <a:r>
              <a:rPr i="0" lang="en" sz="2200" u="none">
                <a:solidFill>
                  <a:srgbClr val="FF3399"/>
                </a:solidFill>
                <a:latin typeface="Roboto Medium"/>
                <a:ea typeface="Roboto Medium"/>
                <a:cs typeface="Roboto Medium"/>
                <a:sym typeface="Roboto Medium"/>
              </a:rPr>
              <a:t>r</a:t>
            </a:r>
            <a:r>
              <a:rPr i="0" lang="en" sz="2200" u="none">
                <a:solidFill>
                  <a:srgbClr val="000000"/>
                </a:solidFill>
                <a:latin typeface="Roboto Medium"/>
                <a:ea typeface="Roboto Medium"/>
                <a:cs typeface="Roboto Medium"/>
                <a:sym typeface="Roboto Medium"/>
              </a:rPr>
              <a:t> </a:t>
            </a:r>
            <a:endParaRPr sz="2200">
              <a:latin typeface="Roboto Medium"/>
              <a:ea typeface="Roboto Medium"/>
              <a:cs typeface="Roboto Medium"/>
              <a:sym typeface="Roboto Medium"/>
            </a:endParaRPr>
          </a:p>
        </p:txBody>
      </p:sp>
      <p:sp>
        <p:nvSpPr>
          <p:cNvPr id="186" name="Google Shape;186;p41"/>
          <p:cNvSpPr txBox="1"/>
          <p:nvPr/>
        </p:nvSpPr>
        <p:spPr>
          <a:xfrm>
            <a:off x="25400" y="7150"/>
            <a:ext cx="3901200" cy="4455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FF950E"/>
              </a:buClr>
              <a:buSzPts val="2200"/>
              <a:buFont typeface="Arial"/>
              <a:buNone/>
            </a:pPr>
            <a:r>
              <a:t/>
            </a:r>
            <a:endParaRPr b="1" sz="1800">
              <a:solidFill>
                <a:srgbClr val="FF950E"/>
              </a:solidFill>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90" name="Shape 190"/>
        <p:cNvGrpSpPr/>
        <p:nvPr/>
      </p:nvGrpSpPr>
      <p:grpSpPr>
        <a:xfrm>
          <a:off x="0" y="0"/>
          <a:ext cx="0" cy="0"/>
          <a:chOff x="0" y="0"/>
          <a:chExt cx="0" cy="0"/>
        </a:xfrm>
      </p:grpSpPr>
      <p:pic>
        <p:nvPicPr>
          <p:cNvPr id="191" name="Google Shape;191;p42"/>
          <p:cNvPicPr preferRelativeResize="0"/>
          <p:nvPr/>
        </p:nvPicPr>
        <p:blipFill>
          <a:blip r:embed="rId3">
            <a:alphaModFix/>
          </a:blip>
          <a:stretch>
            <a:fillRect/>
          </a:stretch>
        </p:blipFill>
        <p:spPr>
          <a:xfrm>
            <a:off x="350675" y="570475"/>
            <a:ext cx="4500598" cy="4326727"/>
          </a:xfrm>
          <a:prstGeom prst="rect">
            <a:avLst/>
          </a:prstGeom>
          <a:noFill/>
          <a:ln>
            <a:noFill/>
          </a:ln>
        </p:spPr>
      </p:pic>
      <p:pic>
        <p:nvPicPr>
          <p:cNvPr id="192" name="Google Shape;192;p42"/>
          <p:cNvPicPr preferRelativeResize="0"/>
          <p:nvPr/>
        </p:nvPicPr>
        <p:blipFill>
          <a:blip r:embed="rId4">
            <a:alphaModFix/>
          </a:blip>
          <a:stretch>
            <a:fillRect/>
          </a:stretch>
        </p:blipFill>
        <p:spPr>
          <a:xfrm>
            <a:off x="5320999" y="864625"/>
            <a:ext cx="3587126" cy="3414253"/>
          </a:xfrm>
          <a:prstGeom prst="rect">
            <a:avLst/>
          </a:prstGeom>
          <a:noFill/>
          <a:ln>
            <a:noFill/>
          </a:ln>
        </p:spPr>
      </p:pic>
      <p:sp>
        <p:nvSpPr>
          <p:cNvPr id="193" name="Google Shape;193;p42"/>
          <p:cNvSpPr txBox="1"/>
          <p:nvPr/>
        </p:nvSpPr>
        <p:spPr>
          <a:xfrm>
            <a:off x="300" y="4897200"/>
            <a:ext cx="9144000" cy="246300"/>
          </a:xfrm>
          <a:prstGeom prst="rect">
            <a:avLst/>
          </a:prstGeom>
          <a:noFill/>
          <a:ln>
            <a:noFill/>
          </a:ln>
        </p:spPr>
        <p:txBody>
          <a:bodyPr anchorCtr="0" anchor="t" bIns="45000" lIns="90000" spcFirstLastPara="1" rIns="90000" wrap="square" tIns="45000">
            <a:noAutofit/>
          </a:bodyPr>
          <a:lstStyle/>
          <a:p>
            <a:pPr indent="0" lvl="0" marL="0" marR="0" rtl="0" algn="r">
              <a:lnSpc>
                <a:spcPct val="100000"/>
              </a:lnSpc>
              <a:spcBef>
                <a:spcPts val="0"/>
              </a:spcBef>
              <a:spcAft>
                <a:spcPts val="0"/>
              </a:spcAft>
              <a:buClr>
                <a:srgbClr val="CCCCCC"/>
              </a:buClr>
              <a:buSzPts val="1400"/>
              <a:buFont typeface="Arial"/>
              <a:buNone/>
            </a:pPr>
            <a:r>
              <a:rPr i="0" lang="en" sz="1200" u="none">
                <a:solidFill>
                  <a:srgbClr val="999999"/>
                </a:solidFill>
                <a:latin typeface="Cantarell"/>
                <a:ea typeface="Cantarell"/>
                <a:cs typeface="Cantarell"/>
                <a:sym typeface="Cantarell"/>
              </a:rPr>
              <a:t>( </a:t>
            </a:r>
            <a:r>
              <a:rPr lang="en" sz="1200">
                <a:solidFill>
                  <a:srgbClr val="999999"/>
                </a:solidFill>
                <a:latin typeface="Cantarell"/>
                <a:ea typeface="Cantarell"/>
                <a:cs typeface="Cantarell"/>
                <a:sym typeface="Cantarell"/>
              </a:rPr>
              <a:t>Wood et al 2013 Sci Rep; Fisher et al 2018 </a:t>
            </a:r>
            <a:r>
              <a:rPr i="0" lang="en" sz="1200" u="none">
                <a:solidFill>
                  <a:srgbClr val="999999"/>
                </a:solidFill>
                <a:latin typeface="Cantarell"/>
                <a:ea typeface="Cantarell"/>
                <a:cs typeface="Cantarell"/>
                <a:sym typeface="Cantarell"/>
              </a:rPr>
              <a:t> J Env Man)</a:t>
            </a:r>
            <a:endParaRPr sz="1200">
              <a:solidFill>
                <a:srgbClr val="999999"/>
              </a:solidFill>
              <a:latin typeface="Cantarell"/>
              <a:ea typeface="Cantarell"/>
              <a:cs typeface="Cantarell"/>
              <a:sym typeface="Cantarell"/>
            </a:endParaRPr>
          </a:p>
        </p:txBody>
      </p:sp>
      <p:sp>
        <p:nvSpPr>
          <p:cNvPr id="194" name="Google Shape;194;p42"/>
          <p:cNvSpPr txBox="1"/>
          <p:nvPr>
            <p:ph idx="4294967295" type="title"/>
          </p:nvPr>
        </p:nvSpPr>
        <p:spPr>
          <a:xfrm>
            <a:off x="144725" y="903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Geolocated social media - Spatial trends</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pic>
        <p:nvPicPr>
          <p:cNvPr id="199" name="Google Shape;199;p43"/>
          <p:cNvPicPr preferRelativeResize="0"/>
          <p:nvPr/>
        </p:nvPicPr>
        <p:blipFill>
          <a:blip r:embed="rId3">
            <a:alphaModFix/>
          </a:blip>
          <a:stretch>
            <a:fillRect/>
          </a:stretch>
        </p:blipFill>
        <p:spPr>
          <a:xfrm>
            <a:off x="2224544" y="663050"/>
            <a:ext cx="4695521" cy="4328050"/>
          </a:xfrm>
          <a:prstGeom prst="rect">
            <a:avLst/>
          </a:prstGeom>
          <a:noFill/>
          <a:ln>
            <a:noFill/>
          </a:ln>
        </p:spPr>
      </p:pic>
      <p:sp>
        <p:nvSpPr>
          <p:cNvPr id="200" name="Google Shape;200;p43"/>
          <p:cNvSpPr txBox="1"/>
          <p:nvPr/>
        </p:nvSpPr>
        <p:spPr>
          <a:xfrm>
            <a:off x="300" y="4897200"/>
            <a:ext cx="9144000" cy="246300"/>
          </a:xfrm>
          <a:prstGeom prst="rect">
            <a:avLst/>
          </a:prstGeom>
          <a:noFill/>
          <a:ln>
            <a:noFill/>
          </a:ln>
        </p:spPr>
        <p:txBody>
          <a:bodyPr anchorCtr="0" anchor="t" bIns="45000" lIns="90000" spcFirstLastPara="1" rIns="90000" wrap="square" tIns="45000">
            <a:noAutofit/>
          </a:bodyPr>
          <a:lstStyle/>
          <a:p>
            <a:pPr indent="0" lvl="0" marL="0" marR="0" rtl="0" algn="r">
              <a:lnSpc>
                <a:spcPct val="100000"/>
              </a:lnSpc>
              <a:spcBef>
                <a:spcPts val="0"/>
              </a:spcBef>
              <a:spcAft>
                <a:spcPts val="0"/>
              </a:spcAft>
              <a:buClr>
                <a:srgbClr val="CCCCCC"/>
              </a:buClr>
              <a:buSzPts val="1400"/>
              <a:buFont typeface="Arial"/>
              <a:buNone/>
            </a:pPr>
            <a:r>
              <a:rPr i="0" lang="en" sz="1200" u="none">
                <a:solidFill>
                  <a:srgbClr val="999999"/>
                </a:solidFill>
                <a:latin typeface="Cantarell"/>
                <a:ea typeface="Cantarell"/>
                <a:cs typeface="Cantarell"/>
                <a:sym typeface="Cantarell"/>
              </a:rPr>
              <a:t>( </a:t>
            </a:r>
            <a:r>
              <a:rPr lang="en" sz="1200">
                <a:solidFill>
                  <a:srgbClr val="999999"/>
                </a:solidFill>
                <a:latin typeface="Cantarell"/>
                <a:ea typeface="Cantarell"/>
                <a:cs typeface="Cantarell"/>
                <a:sym typeface="Cantarell"/>
              </a:rPr>
              <a:t>Sessions et al 2016</a:t>
            </a:r>
            <a:r>
              <a:rPr i="0" lang="en" sz="1200" u="none">
                <a:solidFill>
                  <a:srgbClr val="999999"/>
                </a:solidFill>
                <a:latin typeface="Cantarell"/>
                <a:ea typeface="Cantarell"/>
                <a:cs typeface="Cantarell"/>
                <a:sym typeface="Cantarell"/>
              </a:rPr>
              <a:t> )</a:t>
            </a:r>
            <a:endParaRPr sz="1200">
              <a:solidFill>
                <a:srgbClr val="999999"/>
              </a:solidFill>
              <a:latin typeface="Cantarell"/>
              <a:ea typeface="Cantarell"/>
              <a:cs typeface="Cantarell"/>
              <a:sym typeface="Cantarell"/>
            </a:endParaRPr>
          </a:p>
        </p:txBody>
      </p:sp>
      <p:sp>
        <p:nvSpPr>
          <p:cNvPr id="201" name="Google Shape;201;p43"/>
          <p:cNvSpPr txBox="1"/>
          <p:nvPr>
            <p:ph idx="4294967295" type="title"/>
          </p:nvPr>
        </p:nvSpPr>
        <p:spPr>
          <a:xfrm>
            <a:off x="144725" y="903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Geolocated social media - Seasonal trends</a:t>
            </a:r>
            <a:endParaRPr sz="24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noFill/>
      </p:bgPr>
    </p:bg>
    <p:spTree>
      <p:nvGrpSpPr>
        <p:cNvPr id="208" name="Shape 208"/>
        <p:cNvGrpSpPr/>
        <p:nvPr/>
      </p:nvGrpSpPr>
      <p:grpSpPr>
        <a:xfrm>
          <a:off x="0" y="0"/>
          <a:ext cx="0" cy="0"/>
          <a:chOff x="0" y="0"/>
          <a:chExt cx="0" cy="0"/>
        </a:xfrm>
      </p:grpSpPr>
      <p:pic>
        <p:nvPicPr>
          <p:cNvPr id="209" name="Google Shape;209;p44"/>
          <p:cNvPicPr preferRelativeResize="0"/>
          <p:nvPr/>
        </p:nvPicPr>
        <p:blipFill rotWithShape="1">
          <a:blip r:embed="rId3">
            <a:alphaModFix/>
          </a:blip>
          <a:srcRect b="0" l="0" r="0" t="0"/>
          <a:stretch/>
        </p:blipFill>
        <p:spPr>
          <a:xfrm>
            <a:off x="365125" y="2788444"/>
            <a:ext cx="2728913" cy="1851421"/>
          </a:xfrm>
          <a:prstGeom prst="rect">
            <a:avLst/>
          </a:prstGeom>
          <a:noFill/>
          <a:ln cap="flat" cmpd="sng" w="28575">
            <a:solidFill>
              <a:srgbClr val="999999"/>
            </a:solidFill>
            <a:prstDash val="solid"/>
            <a:round/>
            <a:headEnd len="sm" w="sm" type="none"/>
            <a:tailEnd len="sm" w="sm" type="none"/>
          </a:ln>
        </p:spPr>
      </p:pic>
      <p:pic>
        <p:nvPicPr>
          <p:cNvPr id="210" name="Google Shape;210;p44"/>
          <p:cNvPicPr preferRelativeResize="0"/>
          <p:nvPr/>
        </p:nvPicPr>
        <p:blipFill>
          <a:blip r:embed="rId4">
            <a:alphaModFix/>
          </a:blip>
          <a:stretch>
            <a:fillRect/>
          </a:stretch>
        </p:blipFill>
        <p:spPr>
          <a:xfrm>
            <a:off x="4817192" y="736290"/>
            <a:ext cx="2728925" cy="1640027"/>
          </a:xfrm>
          <a:prstGeom prst="rect">
            <a:avLst/>
          </a:prstGeom>
          <a:noFill/>
          <a:ln cap="flat" cmpd="sng" w="28575">
            <a:solidFill>
              <a:srgbClr val="999999"/>
            </a:solidFill>
            <a:prstDash val="solid"/>
            <a:round/>
            <a:headEnd len="sm" w="sm" type="none"/>
            <a:tailEnd len="sm" w="sm" type="none"/>
          </a:ln>
        </p:spPr>
      </p:pic>
      <p:pic>
        <p:nvPicPr>
          <p:cNvPr id="211" name="Google Shape;211;p44"/>
          <p:cNvPicPr preferRelativeResize="0"/>
          <p:nvPr/>
        </p:nvPicPr>
        <p:blipFill rotWithShape="1">
          <a:blip r:embed="rId5">
            <a:alphaModFix/>
          </a:blip>
          <a:srcRect b="0" l="0" r="0" t="0"/>
          <a:stretch/>
        </p:blipFill>
        <p:spPr>
          <a:xfrm>
            <a:off x="2218837" y="2429106"/>
            <a:ext cx="3634978" cy="1812131"/>
          </a:xfrm>
          <a:prstGeom prst="rect">
            <a:avLst/>
          </a:prstGeom>
          <a:noFill/>
          <a:ln cap="flat" cmpd="sng" w="28575">
            <a:solidFill>
              <a:srgbClr val="999999"/>
            </a:solidFill>
            <a:prstDash val="solid"/>
            <a:round/>
            <a:headEnd len="sm" w="sm" type="none"/>
            <a:tailEnd len="sm" w="sm" type="none"/>
          </a:ln>
        </p:spPr>
      </p:pic>
      <p:sp>
        <p:nvSpPr>
          <p:cNvPr id="212" name="Google Shape;212;p44"/>
          <p:cNvSpPr txBox="1"/>
          <p:nvPr/>
        </p:nvSpPr>
        <p:spPr>
          <a:xfrm>
            <a:off x="300" y="4897200"/>
            <a:ext cx="9144000" cy="246300"/>
          </a:xfrm>
          <a:prstGeom prst="rect">
            <a:avLst/>
          </a:prstGeom>
          <a:noFill/>
          <a:ln>
            <a:noFill/>
          </a:ln>
        </p:spPr>
        <p:txBody>
          <a:bodyPr anchorCtr="0" anchor="t" bIns="45000" lIns="90000" spcFirstLastPara="1" rIns="90000" wrap="square" tIns="45000">
            <a:noAutofit/>
          </a:bodyPr>
          <a:lstStyle/>
          <a:p>
            <a:pPr indent="0" lvl="0" marL="0" marR="0" rtl="0" algn="r">
              <a:lnSpc>
                <a:spcPct val="100000"/>
              </a:lnSpc>
              <a:spcBef>
                <a:spcPts val="0"/>
              </a:spcBef>
              <a:spcAft>
                <a:spcPts val="0"/>
              </a:spcAft>
              <a:buClr>
                <a:srgbClr val="CCCCCC"/>
              </a:buClr>
              <a:buSzPts val="1400"/>
              <a:buFont typeface="Arial"/>
              <a:buNone/>
            </a:pPr>
            <a:r>
              <a:rPr i="0" lang="en" sz="1200" u="none">
                <a:solidFill>
                  <a:srgbClr val="999999"/>
                </a:solidFill>
                <a:latin typeface="Cantarell"/>
                <a:ea typeface="Cantarell"/>
                <a:cs typeface="Cantarell"/>
                <a:sym typeface="Cantarell"/>
              </a:rPr>
              <a:t>( </a:t>
            </a:r>
            <a:r>
              <a:rPr lang="en" sz="1200">
                <a:solidFill>
                  <a:srgbClr val="999999"/>
                </a:solidFill>
                <a:latin typeface="Cantarell"/>
                <a:ea typeface="Cantarell"/>
                <a:cs typeface="Cantarell"/>
                <a:sym typeface="Cantarell"/>
              </a:rPr>
              <a:t>Keeler et al 2016, Sonter et al 2016, Tenkanen et al 2017, Donahue et al 2018, Hamstead et al 2018, Fisher et al 2019</a:t>
            </a:r>
            <a:r>
              <a:rPr i="0" lang="en" sz="1200" u="none">
                <a:solidFill>
                  <a:srgbClr val="999999"/>
                </a:solidFill>
                <a:latin typeface="Cantarell"/>
                <a:ea typeface="Cantarell"/>
                <a:cs typeface="Cantarell"/>
                <a:sym typeface="Cantarell"/>
              </a:rPr>
              <a:t> )</a:t>
            </a:r>
            <a:endParaRPr sz="1200">
              <a:solidFill>
                <a:srgbClr val="999999"/>
              </a:solidFill>
              <a:latin typeface="Cantarell"/>
              <a:ea typeface="Cantarell"/>
              <a:cs typeface="Cantarell"/>
              <a:sym typeface="Cantarell"/>
            </a:endParaRPr>
          </a:p>
        </p:txBody>
      </p:sp>
      <p:pic>
        <p:nvPicPr>
          <p:cNvPr id="213" name="Google Shape;213;p44"/>
          <p:cNvPicPr preferRelativeResize="0"/>
          <p:nvPr/>
        </p:nvPicPr>
        <p:blipFill>
          <a:blip r:embed="rId6">
            <a:alphaModFix/>
          </a:blip>
          <a:stretch>
            <a:fillRect/>
          </a:stretch>
        </p:blipFill>
        <p:spPr>
          <a:xfrm>
            <a:off x="428025" y="582439"/>
            <a:ext cx="4510055" cy="1640025"/>
          </a:xfrm>
          <a:prstGeom prst="rect">
            <a:avLst/>
          </a:prstGeom>
          <a:noFill/>
          <a:ln cap="flat" cmpd="sng" w="28575">
            <a:solidFill>
              <a:srgbClr val="999999"/>
            </a:solidFill>
            <a:prstDash val="solid"/>
            <a:round/>
            <a:headEnd len="sm" w="sm" type="none"/>
            <a:tailEnd len="sm" w="sm" type="none"/>
          </a:ln>
        </p:spPr>
      </p:pic>
      <p:pic>
        <p:nvPicPr>
          <p:cNvPr id="214" name="Google Shape;214;p44"/>
          <p:cNvPicPr preferRelativeResize="0"/>
          <p:nvPr/>
        </p:nvPicPr>
        <p:blipFill rotWithShape="1">
          <a:blip r:embed="rId7">
            <a:alphaModFix/>
          </a:blip>
          <a:srcRect b="0" l="0" r="0" t="0"/>
          <a:stretch/>
        </p:blipFill>
        <p:spPr>
          <a:xfrm>
            <a:off x="4468512" y="3065272"/>
            <a:ext cx="3292079" cy="1537097"/>
          </a:xfrm>
          <a:prstGeom prst="rect">
            <a:avLst/>
          </a:prstGeom>
          <a:noFill/>
          <a:ln cap="flat" cmpd="sng" w="28575">
            <a:solidFill>
              <a:srgbClr val="999999"/>
            </a:solidFill>
            <a:prstDash val="solid"/>
            <a:round/>
            <a:headEnd len="sm" w="sm" type="none"/>
            <a:tailEnd len="sm" w="sm" type="none"/>
          </a:ln>
        </p:spPr>
      </p:pic>
      <p:pic>
        <p:nvPicPr>
          <p:cNvPr id="215" name="Google Shape;215;p44"/>
          <p:cNvPicPr preferRelativeResize="0"/>
          <p:nvPr/>
        </p:nvPicPr>
        <p:blipFill rotWithShape="1">
          <a:blip r:embed="rId8">
            <a:alphaModFix/>
          </a:blip>
          <a:srcRect b="0" l="0" r="0" t="0"/>
          <a:stretch/>
        </p:blipFill>
        <p:spPr>
          <a:xfrm>
            <a:off x="6670337" y="244140"/>
            <a:ext cx="1809750" cy="3782614"/>
          </a:xfrm>
          <a:prstGeom prst="rect">
            <a:avLst/>
          </a:prstGeom>
          <a:noFill/>
          <a:ln cap="flat" cmpd="sng" w="28575">
            <a:solidFill>
              <a:srgbClr val="999999"/>
            </a:solidFill>
            <a:prstDash val="solid"/>
            <a:round/>
            <a:headEnd len="sm" w="sm" type="none"/>
            <a:tailEnd len="sm" w="sm" type="none"/>
          </a:ln>
        </p:spPr>
      </p:pic>
      <p:sp>
        <p:nvSpPr>
          <p:cNvPr id="216" name="Google Shape;216;p44"/>
          <p:cNvSpPr txBox="1"/>
          <p:nvPr>
            <p:ph idx="4294967295" type="title"/>
          </p:nvPr>
        </p:nvSpPr>
        <p:spPr>
          <a:xfrm>
            <a:off x="141950" y="40250"/>
            <a:ext cx="8523300" cy="51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Geolocated social media</a:t>
            </a:r>
            <a:endParaRPr sz="24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pic>
        <p:nvPicPr>
          <p:cNvPr id="221" name="Google Shape;221;p45"/>
          <p:cNvPicPr preferRelativeResize="0"/>
          <p:nvPr/>
        </p:nvPicPr>
        <p:blipFill rotWithShape="1">
          <a:blip r:embed="rId3">
            <a:alphaModFix/>
          </a:blip>
          <a:srcRect b="1885" l="0" r="0" t="12410"/>
          <a:stretch/>
        </p:blipFill>
        <p:spPr>
          <a:xfrm>
            <a:off x="412238" y="0"/>
            <a:ext cx="8319534" cy="5143500"/>
          </a:xfrm>
          <a:prstGeom prst="rect">
            <a:avLst/>
          </a:prstGeom>
          <a:noFill/>
          <a:ln>
            <a:noFill/>
          </a:ln>
        </p:spPr>
      </p:pic>
      <p:sp>
        <p:nvSpPr>
          <p:cNvPr id="222" name="Google Shape;222;p45"/>
          <p:cNvSpPr txBox="1"/>
          <p:nvPr/>
        </p:nvSpPr>
        <p:spPr>
          <a:xfrm>
            <a:off x="400813" y="1397175"/>
            <a:ext cx="8342400" cy="1922400"/>
          </a:xfrm>
          <a:prstGeom prst="rect">
            <a:avLst/>
          </a:prstGeom>
          <a:solidFill>
            <a:srgbClr val="FFFFFF">
              <a:alpha val="62750"/>
            </a:srgbClr>
          </a:solidFill>
          <a:ln>
            <a:noFill/>
          </a:ln>
        </p:spPr>
        <p:txBody>
          <a:bodyPr anchorCtr="0" anchor="t" bIns="45000" lIns="90000" spcFirstLastPara="1" rIns="90000" wrap="square" tIns="45000">
            <a:noAutofit/>
          </a:bodyPr>
          <a:lstStyle/>
          <a:p>
            <a:pPr indent="0" lvl="0" marL="0" rtl="0" algn="l">
              <a:spcBef>
                <a:spcPts val="0"/>
              </a:spcBef>
              <a:spcAft>
                <a:spcPts val="0"/>
              </a:spcAft>
              <a:buNone/>
            </a:pPr>
            <a:r>
              <a:rPr lang="en" sz="3600">
                <a:solidFill>
                  <a:schemeClr val="dk1"/>
                </a:solidFill>
                <a:latin typeface="Proxima Nova"/>
                <a:ea typeface="Proxima Nova"/>
                <a:cs typeface="Proxima Nova"/>
                <a:sym typeface="Proxima Nova"/>
              </a:rPr>
              <a:t>Can we model weekly visitation by trail?</a:t>
            </a:r>
            <a:endParaRPr sz="36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2400">
              <a:solidFill>
                <a:schemeClr val="dk1"/>
              </a:solidFill>
              <a:latin typeface="Proxima Nova"/>
              <a:ea typeface="Proxima Nova"/>
              <a:cs typeface="Proxima Nova"/>
              <a:sym typeface="Proxima Nova"/>
            </a:endParaRPr>
          </a:p>
          <a:p>
            <a:pPr indent="-381000" lvl="0" marL="457200" rtl="0" algn="l">
              <a:lnSpc>
                <a:spcPct val="115000"/>
              </a:lnSpc>
              <a:spcBef>
                <a:spcPts val="0"/>
              </a:spcBef>
              <a:spcAft>
                <a:spcPts val="0"/>
              </a:spcAft>
              <a:buClr>
                <a:schemeClr val="dk1"/>
              </a:buClr>
              <a:buSzPts val="2400"/>
              <a:buFont typeface="Proxima Nova"/>
              <a:buChar char="●"/>
            </a:pPr>
            <a:r>
              <a:rPr lang="en" sz="2400">
                <a:solidFill>
                  <a:schemeClr val="dk1"/>
                </a:solidFill>
                <a:latin typeface="Proxima Nova"/>
                <a:ea typeface="Proxima Nova"/>
                <a:cs typeface="Proxima Nova"/>
                <a:sym typeface="Proxima Nova"/>
              </a:rPr>
              <a:t>Using only widely available data</a:t>
            </a:r>
            <a:endParaRPr sz="2400">
              <a:solidFill>
                <a:schemeClr val="dk1"/>
              </a:solidFill>
              <a:latin typeface="Proxima Nova"/>
              <a:ea typeface="Proxima Nova"/>
              <a:cs typeface="Proxima Nova"/>
              <a:sym typeface="Proxima Nova"/>
            </a:endParaRPr>
          </a:p>
          <a:p>
            <a:pPr indent="-381000" lvl="0" marL="457200" rtl="0" algn="l">
              <a:lnSpc>
                <a:spcPct val="115000"/>
              </a:lnSpc>
              <a:spcBef>
                <a:spcPts val="0"/>
              </a:spcBef>
              <a:spcAft>
                <a:spcPts val="0"/>
              </a:spcAft>
              <a:buClr>
                <a:schemeClr val="dk1"/>
              </a:buClr>
              <a:buSzPts val="2400"/>
              <a:buFont typeface="Proxima Nova"/>
              <a:buChar char="●"/>
            </a:pPr>
            <a:r>
              <a:rPr lang="en" sz="2400">
                <a:solidFill>
                  <a:schemeClr val="dk1"/>
                </a:solidFill>
                <a:latin typeface="Proxima Nova"/>
                <a:ea typeface="Proxima Nova"/>
                <a:cs typeface="Proxima Nova"/>
                <a:sym typeface="Proxima Nova"/>
              </a:rPr>
              <a:t>Combining multiple social media platforms</a:t>
            </a:r>
            <a:endParaRPr sz="2400">
              <a:solidFill>
                <a:schemeClr val="dk1"/>
              </a:solidFill>
              <a:latin typeface="Proxima Nova"/>
              <a:ea typeface="Proxima Nova"/>
              <a:cs typeface="Proxima Nova"/>
              <a:sym typeface="Proxima Nova"/>
            </a:endParaRPr>
          </a:p>
          <a:p>
            <a:pPr indent="0" lvl="0" marL="0" rtl="0" algn="l">
              <a:lnSpc>
                <a:spcPct val="115000"/>
              </a:lnSpc>
              <a:spcBef>
                <a:spcPts val="1600"/>
              </a:spcBef>
              <a:spcAft>
                <a:spcPts val="0"/>
              </a:spcAft>
              <a:buNone/>
            </a:pPr>
            <a:r>
              <a:t/>
            </a:r>
            <a:endParaRPr sz="1800">
              <a:solidFill>
                <a:schemeClr val="accent3"/>
              </a:solidFill>
              <a:latin typeface="Proxima Nova"/>
              <a:ea typeface="Proxima Nova"/>
              <a:cs typeface="Proxima Nova"/>
              <a:sym typeface="Proxima Nova"/>
            </a:endParaRPr>
          </a:p>
          <a:p>
            <a:pPr indent="0" lvl="0" marL="0" rtl="0" algn="l">
              <a:spcBef>
                <a:spcPts val="1600"/>
              </a:spcBef>
              <a:spcAft>
                <a:spcPts val="0"/>
              </a:spcAft>
              <a:buNone/>
            </a:pPr>
            <a:r>
              <a:t/>
            </a:r>
            <a:endParaRPr sz="2800">
              <a:solidFill>
                <a:schemeClr val="dk1"/>
              </a:solidFill>
              <a:latin typeface="Proxima Nova"/>
              <a:ea typeface="Proxima Nova"/>
              <a:cs typeface="Proxima Nova"/>
              <a:sym typeface="Proxima Nov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6" name="Shape 226"/>
        <p:cNvGrpSpPr/>
        <p:nvPr/>
      </p:nvGrpSpPr>
      <p:grpSpPr>
        <a:xfrm>
          <a:off x="0" y="0"/>
          <a:ext cx="0" cy="0"/>
          <a:chOff x="0" y="0"/>
          <a:chExt cx="0" cy="0"/>
        </a:xfrm>
      </p:grpSpPr>
      <p:sp>
        <p:nvSpPr>
          <p:cNvPr id="227" name="Google Shape;227;p46"/>
          <p:cNvSpPr txBox="1"/>
          <p:nvPr>
            <p:ph type="title"/>
          </p:nvPr>
        </p:nvSpPr>
        <p:spPr>
          <a:xfrm>
            <a:off x="311700" y="1404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Visitor estimation in Western Washington</a:t>
            </a:r>
            <a:endParaRPr sz="2400"/>
          </a:p>
        </p:txBody>
      </p:sp>
      <p:sp>
        <p:nvSpPr>
          <p:cNvPr id="228" name="Google Shape;228;p46"/>
          <p:cNvSpPr txBox="1"/>
          <p:nvPr>
            <p:ph idx="1" type="body"/>
          </p:nvPr>
        </p:nvSpPr>
        <p:spPr>
          <a:xfrm>
            <a:off x="311700" y="713150"/>
            <a:ext cx="3999900" cy="385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2"/>
                </a:solidFill>
              </a:rPr>
              <a:t>On-site Data (16+ trails)</a:t>
            </a:r>
            <a:endParaRPr b="1">
              <a:solidFill>
                <a:schemeClr val="dk2"/>
              </a:solidFill>
            </a:endParaRPr>
          </a:p>
          <a:p>
            <a:pPr indent="-317500" lvl="0" marL="457200" rtl="0" algn="l">
              <a:spcBef>
                <a:spcPts val="0"/>
              </a:spcBef>
              <a:spcAft>
                <a:spcPts val="0"/>
              </a:spcAft>
              <a:buSzPts val="1400"/>
              <a:buChar char="-"/>
            </a:pPr>
            <a:r>
              <a:rPr lang="en"/>
              <a:t>Hiker counts </a:t>
            </a:r>
            <a:endParaRPr/>
          </a:p>
          <a:p>
            <a:pPr indent="-304800" lvl="1" marL="914400" rtl="0" algn="l">
              <a:spcBef>
                <a:spcPts val="0"/>
              </a:spcBef>
              <a:spcAft>
                <a:spcPts val="0"/>
              </a:spcAft>
              <a:buSzPts val="1200"/>
              <a:buChar char="-"/>
            </a:pPr>
            <a:r>
              <a:rPr lang="en"/>
              <a:t>Infrared (IR) counters &amp; trail cams</a:t>
            </a:r>
            <a:endParaRPr/>
          </a:p>
          <a:p>
            <a:pPr indent="-317500" lvl="0" marL="457200" rtl="0" algn="l">
              <a:spcBef>
                <a:spcPts val="0"/>
              </a:spcBef>
              <a:spcAft>
                <a:spcPts val="0"/>
              </a:spcAft>
              <a:buSzPts val="1400"/>
              <a:buChar char="-"/>
            </a:pPr>
            <a:r>
              <a:rPr lang="en"/>
              <a:t>Three seasons (2016-2018)</a:t>
            </a:r>
            <a:endParaRPr/>
          </a:p>
          <a:p>
            <a:pPr indent="0" lvl="0" marL="457200" rtl="0" algn="l">
              <a:spcBef>
                <a:spcPts val="0"/>
              </a:spcBef>
              <a:spcAft>
                <a:spcPts val="0"/>
              </a:spcAft>
              <a:buNone/>
            </a:pPr>
            <a:r>
              <a:t/>
            </a:r>
            <a:endParaRPr/>
          </a:p>
        </p:txBody>
      </p:sp>
      <p:pic>
        <p:nvPicPr>
          <p:cNvPr id="229" name="Google Shape;229;p46"/>
          <p:cNvPicPr preferRelativeResize="0"/>
          <p:nvPr/>
        </p:nvPicPr>
        <p:blipFill rotWithShape="1">
          <a:blip r:embed="rId3">
            <a:alphaModFix/>
          </a:blip>
          <a:srcRect b="2613" l="4483" r="4764" t="4362"/>
          <a:stretch/>
        </p:blipFill>
        <p:spPr>
          <a:xfrm>
            <a:off x="3930700" y="713138"/>
            <a:ext cx="2523176" cy="3445750"/>
          </a:xfrm>
          <a:prstGeom prst="rect">
            <a:avLst/>
          </a:prstGeom>
          <a:noFill/>
          <a:ln cap="flat" cmpd="sng" w="28575">
            <a:solidFill>
              <a:srgbClr val="999999"/>
            </a:solidFill>
            <a:prstDash val="solid"/>
            <a:round/>
            <a:headEnd len="sm" w="sm" type="none"/>
            <a:tailEnd len="sm" w="sm" type="none"/>
          </a:ln>
        </p:spPr>
      </p:pic>
      <p:pic>
        <p:nvPicPr>
          <p:cNvPr id="230" name="Google Shape;230;p46"/>
          <p:cNvPicPr preferRelativeResize="0"/>
          <p:nvPr/>
        </p:nvPicPr>
        <p:blipFill rotWithShape="1">
          <a:blip r:embed="rId4">
            <a:alphaModFix/>
          </a:blip>
          <a:srcRect b="0" l="14987" r="0" t="11119"/>
          <a:stretch/>
        </p:blipFill>
        <p:spPr>
          <a:xfrm>
            <a:off x="5593475" y="2216486"/>
            <a:ext cx="3341699" cy="2407634"/>
          </a:xfrm>
          <a:prstGeom prst="rect">
            <a:avLst/>
          </a:prstGeom>
          <a:noFill/>
          <a:ln cap="flat" cmpd="sng" w="28575">
            <a:solidFill>
              <a:srgbClr val="999999"/>
            </a:solidFill>
            <a:prstDash val="solid"/>
            <a:round/>
            <a:headEnd len="sm" w="sm" type="none"/>
            <a:tailEnd len="sm" w="sm" type="none"/>
          </a:ln>
        </p:spPr>
      </p:pic>
      <p:sp>
        <p:nvSpPr>
          <p:cNvPr id="231" name="Google Shape;231;p46"/>
          <p:cNvSpPr txBox="1"/>
          <p:nvPr/>
        </p:nvSpPr>
        <p:spPr>
          <a:xfrm>
            <a:off x="198450" y="4622975"/>
            <a:ext cx="8869800" cy="5205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CCCCCC"/>
              </a:buClr>
              <a:buSzPts val="1400"/>
              <a:buFont typeface="Arial"/>
              <a:buNone/>
            </a:pPr>
            <a:r>
              <a:rPr lang="en" sz="1300">
                <a:solidFill>
                  <a:schemeClr val="accent4"/>
                </a:solidFill>
                <a:latin typeface="Proxima Nova"/>
                <a:ea typeface="Proxima Nova"/>
                <a:cs typeface="Proxima Nova"/>
                <a:sym typeface="Proxima Nova"/>
              </a:rPr>
              <a:t>with Dave Fisher, Emmi Lia, &amp; Spencer Wood (UW)</a:t>
            </a:r>
            <a:br>
              <a:rPr lang="en" sz="1300">
                <a:solidFill>
                  <a:schemeClr val="accent4"/>
                </a:solidFill>
                <a:latin typeface="Proxima Nova"/>
                <a:ea typeface="Proxima Nova"/>
                <a:cs typeface="Proxima Nova"/>
                <a:sym typeface="Proxima Nova"/>
              </a:rPr>
            </a:br>
            <a:r>
              <a:rPr lang="en" sz="1300">
                <a:solidFill>
                  <a:schemeClr val="accent4"/>
                </a:solidFill>
                <a:latin typeface="Proxima Nova"/>
                <a:ea typeface="Proxima Nova"/>
                <a:cs typeface="Proxima Nova"/>
                <a:sym typeface="Proxima Nova"/>
              </a:rPr>
              <a:t>  Sarah Lange, Dave Redman, Alex Weinberg, Eric White, Dale Blanha &amp; Monika Derrien (USFS)</a:t>
            </a:r>
            <a:endParaRPr sz="1300">
              <a:solidFill>
                <a:schemeClr val="accent4"/>
              </a:solidFill>
              <a:latin typeface="Proxima Nova"/>
              <a:ea typeface="Proxima Nova"/>
              <a:cs typeface="Proxima Nova"/>
              <a:sym typeface="Proxima Nov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5" name="Shape 235"/>
        <p:cNvGrpSpPr/>
        <p:nvPr/>
      </p:nvGrpSpPr>
      <p:grpSpPr>
        <a:xfrm>
          <a:off x="0" y="0"/>
          <a:ext cx="0" cy="0"/>
          <a:chOff x="0" y="0"/>
          <a:chExt cx="0" cy="0"/>
        </a:xfrm>
      </p:grpSpPr>
      <p:sp>
        <p:nvSpPr>
          <p:cNvPr id="236" name="Google Shape;236;p47"/>
          <p:cNvSpPr txBox="1"/>
          <p:nvPr>
            <p:ph type="title"/>
          </p:nvPr>
        </p:nvSpPr>
        <p:spPr>
          <a:xfrm>
            <a:off x="311700" y="1404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Visitor estimation in Western Washington</a:t>
            </a:r>
            <a:endParaRPr sz="2400"/>
          </a:p>
        </p:txBody>
      </p:sp>
      <p:sp>
        <p:nvSpPr>
          <p:cNvPr id="237" name="Google Shape;237;p47"/>
          <p:cNvSpPr txBox="1"/>
          <p:nvPr>
            <p:ph idx="1" type="body"/>
          </p:nvPr>
        </p:nvSpPr>
        <p:spPr>
          <a:xfrm>
            <a:off x="311700" y="713150"/>
            <a:ext cx="3437400" cy="385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2"/>
                </a:solidFill>
              </a:rPr>
              <a:t>On-site Data </a:t>
            </a:r>
            <a:r>
              <a:rPr b="1" lang="en">
                <a:solidFill>
                  <a:schemeClr val="dk2"/>
                </a:solidFill>
              </a:rPr>
              <a:t>(16+ trails)</a:t>
            </a:r>
            <a:endParaRPr b="1">
              <a:solidFill>
                <a:schemeClr val="dk2"/>
              </a:solidFill>
            </a:endParaRPr>
          </a:p>
          <a:p>
            <a:pPr indent="-317500" lvl="0" marL="457200" rtl="0" algn="l">
              <a:spcBef>
                <a:spcPts val="0"/>
              </a:spcBef>
              <a:spcAft>
                <a:spcPts val="0"/>
              </a:spcAft>
              <a:buSzPts val="1400"/>
              <a:buChar char="-"/>
            </a:pPr>
            <a:r>
              <a:rPr lang="en"/>
              <a:t>Hiker counts </a:t>
            </a:r>
            <a:endParaRPr/>
          </a:p>
          <a:p>
            <a:pPr indent="-304800" lvl="1" marL="914400" rtl="0" algn="l">
              <a:spcBef>
                <a:spcPts val="0"/>
              </a:spcBef>
              <a:spcAft>
                <a:spcPts val="0"/>
              </a:spcAft>
              <a:buSzPts val="1200"/>
              <a:buChar char="-"/>
            </a:pPr>
            <a:r>
              <a:rPr lang="en"/>
              <a:t>Infrared (IR) counters &amp; trail cams</a:t>
            </a:r>
            <a:endParaRPr/>
          </a:p>
          <a:p>
            <a:pPr indent="-317500" lvl="0" marL="457200" rtl="0" algn="l">
              <a:spcBef>
                <a:spcPts val="0"/>
              </a:spcBef>
              <a:spcAft>
                <a:spcPts val="0"/>
              </a:spcAft>
              <a:buSzPts val="1400"/>
              <a:buChar char="-"/>
            </a:pPr>
            <a:r>
              <a:rPr lang="en"/>
              <a:t>Three seasons (2016-2018)</a:t>
            </a:r>
            <a:endParaRPr/>
          </a:p>
          <a:p>
            <a:pPr indent="0" lvl="0" marL="0" rtl="0" algn="l">
              <a:spcBef>
                <a:spcPts val="1000"/>
              </a:spcBef>
              <a:spcAft>
                <a:spcPts val="0"/>
              </a:spcAft>
              <a:buNone/>
            </a:pPr>
            <a:r>
              <a:rPr b="1" lang="en">
                <a:solidFill>
                  <a:schemeClr val="dk2"/>
                </a:solidFill>
              </a:rPr>
              <a:t>Social Media Data</a:t>
            </a:r>
            <a:endParaRPr b="1">
              <a:solidFill>
                <a:schemeClr val="dk2"/>
              </a:solidFill>
            </a:endParaRPr>
          </a:p>
          <a:p>
            <a:pPr indent="-317500" lvl="0" marL="457200" rtl="0" algn="l">
              <a:spcBef>
                <a:spcPts val="0"/>
              </a:spcBef>
              <a:spcAft>
                <a:spcPts val="0"/>
              </a:spcAft>
              <a:buSzPts val="1400"/>
              <a:buChar char="-"/>
            </a:pPr>
            <a:r>
              <a:rPr lang="en"/>
              <a:t>Flickr photos (14 yrs)</a:t>
            </a:r>
            <a:endParaRPr/>
          </a:p>
          <a:p>
            <a:pPr indent="-317500" lvl="0" marL="457200" rtl="0" algn="l">
              <a:spcBef>
                <a:spcPts val="0"/>
              </a:spcBef>
              <a:spcAft>
                <a:spcPts val="0"/>
              </a:spcAft>
              <a:buSzPts val="1400"/>
              <a:buChar char="-"/>
            </a:pPr>
            <a:r>
              <a:rPr lang="en"/>
              <a:t>Twitter posts (6 yrs)</a:t>
            </a:r>
            <a:endParaRPr/>
          </a:p>
          <a:p>
            <a:pPr indent="-317500" lvl="0" marL="457200" rtl="0" algn="l">
              <a:spcBef>
                <a:spcPts val="0"/>
              </a:spcBef>
              <a:spcAft>
                <a:spcPts val="0"/>
              </a:spcAft>
              <a:buSzPts val="1400"/>
              <a:buChar char="-"/>
            </a:pPr>
            <a:r>
              <a:rPr lang="en"/>
              <a:t>Instagram photos (8 yrs)</a:t>
            </a:r>
            <a:endParaRPr/>
          </a:p>
        </p:txBody>
      </p:sp>
      <p:pic>
        <p:nvPicPr>
          <p:cNvPr id="238" name="Google Shape;238;p47"/>
          <p:cNvPicPr preferRelativeResize="0"/>
          <p:nvPr/>
        </p:nvPicPr>
        <p:blipFill rotWithShape="1">
          <a:blip r:embed="rId3">
            <a:alphaModFix/>
          </a:blip>
          <a:srcRect b="2613" l="4483" r="4764" t="4362"/>
          <a:stretch/>
        </p:blipFill>
        <p:spPr>
          <a:xfrm>
            <a:off x="3898934" y="681025"/>
            <a:ext cx="2580640" cy="3469350"/>
          </a:xfrm>
          <a:prstGeom prst="rect">
            <a:avLst/>
          </a:prstGeom>
          <a:noFill/>
          <a:ln cap="flat" cmpd="sng" w="28575">
            <a:solidFill>
              <a:srgbClr val="999999"/>
            </a:solidFill>
            <a:prstDash val="solid"/>
            <a:round/>
            <a:headEnd len="sm" w="sm" type="none"/>
            <a:tailEnd len="sm" w="sm" type="none"/>
          </a:ln>
        </p:spPr>
      </p:pic>
      <p:pic>
        <p:nvPicPr>
          <p:cNvPr id="239" name="Google Shape;239;p47"/>
          <p:cNvPicPr preferRelativeResize="0"/>
          <p:nvPr/>
        </p:nvPicPr>
        <p:blipFill rotWithShape="1">
          <a:blip r:embed="rId4">
            <a:alphaModFix/>
          </a:blip>
          <a:srcRect b="0" l="14987" r="0" t="11119"/>
          <a:stretch/>
        </p:blipFill>
        <p:spPr>
          <a:xfrm>
            <a:off x="5667365" y="2437825"/>
            <a:ext cx="3171356" cy="2249314"/>
          </a:xfrm>
          <a:prstGeom prst="rect">
            <a:avLst/>
          </a:prstGeom>
          <a:noFill/>
          <a:ln cap="flat" cmpd="sng" w="28575">
            <a:solidFill>
              <a:srgbClr val="999999"/>
            </a:solidFill>
            <a:prstDash val="solid"/>
            <a:round/>
            <a:headEnd len="sm" w="sm" type="none"/>
            <a:tailEnd len="sm" w="sm" type="none"/>
          </a:ln>
        </p:spPr>
      </p:pic>
      <p:sp>
        <p:nvSpPr>
          <p:cNvPr id="240" name="Google Shape;240;p47"/>
          <p:cNvSpPr txBox="1"/>
          <p:nvPr>
            <p:ph idx="2" type="body"/>
          </p:nvPr>
        </p:nvSpPr>
        <p:spPr>
          <a:xfrm>
            <a:off x="4945086" y="1443782"/>
            <a:ext cx="3795900" cy="3191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41" name="Google Shape;241;p47"/>
          <p:cNvPicPr preferRelativeResize="0"/>
          <p:nvPr/>
        </p:nvPicPr>
        <p:blipFill rotWithShape="1">
          <a:blip r:embed="rId5">
            <a:alphaModFix/>
          </a:blip>
          <a:srcRect b="0" l="0" r="0" t="0"/>
          <a:stretch/>
        </p:blipFill>
        <p:spPr>
          <a:xfrm>
            <a:off x="4237309" y="1443772"/>
            <a:ext cx="2694887" cy="3469364"/>
          </a:xfrm>
          <a:prstGeom prst="rect">
            <a:avLst/>
          </a:prstGeom>
          <a:noFill/>
          <a:ln cap="sq" cmpd="sng" w="28575">
            <a:solidFill>
              <a:srgbClr val="999999"/>
            </a:solidFill>
            <a:prstDash val="solid"/>
            <a:round/>
            <a:headEnd len="sm" w="sm" type="none"/>
            <a:tailEnd len="sm" w="sm" type="none"/>
          </a:ln>
        </p:spPr>
      </p:pic>
      <p:pic>
        <p:nvPicPr>
          <p:cNvPr id="242" name="Google Shape;242;p47"/>
          <p:cNvPicPr preferRelativeResize="0"/>
          <p:nvPr/>
        </p:nvPicPr>
        <p:blipFill rotWithShape="1">
          <a:blip r:embed="rId6">
            <a:alphaModFix/>
          </a:blip>
          <a:srcRect b="0" l="0" r="50666" t="0"/>
          <a:stretch/>
        </p:blipFill>
        <p:spPr>
          <a:xfrm>
            <a:off x="6300200" y="362700"/>
            <a:ext cx="2615598" cy="44181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6" name="Shape 246"/>
        <p:cNvGrpSpPr/>
        <p:nvPr/>
      </p:nvGrpSpPr>
      <p:grpSpPr>
        <a:xfrm>
          <a:off x="0" y="0"/>
          <a:ext cx="0" cy="0"/>
          <a:chOff x="0" y="0"/>
          <a:chExt cx="0" cy="0"/>
        </a:xfrm>
      </p:grpSpPr>
      <p:sp>
        <p:nvSpPr>
          <p:cNvPr id="247" name="Google Shape;247;p48"/>
          <p:cNvSpPr txBox="1"/>
          <p:nvPr>
            <p:ph type="title"/>
          </p:nvPr>
        </p:nvSpPr>
        <p:spPr>
          <a:xfrm>
            <a:off x="311700" y="1404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Visitor estimation in Western Washington</a:t>
            </a:r>
            <a:endParaRPr sz="2400"/>
          </a:p>
        </p:txBody>
      </p:sp>
      <p:sp>
        <p:nvSpPr>
          <p:cNvPr id="248" name="Google Shape;248;p48"/>
          <p:cNvSpPr txBox="1"/>
          <p:nvPr>
            <p:ph idx="1" type="body"/>
          </p:nvPr>
        </p:nvSpPr>
        <p:spPr>
          <a:xfrm>
            <a:off x="311700" y="713150"/>
            <a:ext cx="3437400" cy="385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2"/>
                </a:solidFill>
              </a:rPr>
              <a:t>On-site Data </a:t>
            </a:r>
            <a:r>
              <a:rPr b="1" lang="en">
                <a:solidFill>
                  <a:schemeClr val="dk2"/>
                </a:solidFill>
              </a:rPr>
              <a:t>(16+ trails)</a:t>
            </a:r>
            <a:endParaRPr b="1">
              <a:solidFill>
                <a:schemeClr val="dk2"/>
              </a:solidFill>
            </a:endParaRPr>
          </a:p>
          <a:p>
            <a:pPr indent="-317500" lvl="0" marL="457200" rtl="0" algn="l">
              <a:spcBef>
                <a:spcPts val="0"/>
              </a:spcBef>
              <a:spcAft>
                <a:spcPts val="0"/>
              </a:spcAft>
              <a:buSzPts val="1400"/>
              <a:buChar char="-"/>
            </a:pPr>
            <a:r>
              <a:rPr lang="en"/>
              <a:t>Hiker counts </a:t>
            </a:r>
            <a:endParaRPr/>
          </a:p>
          <a:p>
            <a:pPr indent="-304800" lvl="1" marL="914400" rtl="0" algn="l">
              <a:spcBef>
                <a:spcPts val="0"/>
              </a:spcBef>
              <a:spcAft>
                <a:spcPts val="0"/>
              </a:spcAft>
              <a:buSzPts val="1200"/>
              <a:buChar char="-"/>
            </a:pPr>
            <a:r>
              <a:rPr lang="en"/>
              <a:t>Infrared (IR) counters &amp; trail cams</a:t>
            </a:r>
            <a:endParaRPr/>
          </a:p>
          <a:p>
            <a:pPr indent="-317500" lvl="0" marL="457200" rtl="0" algn="l">
              <a:spcBef>
                <a:spcPts val="0"/>
              </a:spcBef>
              <a:spcAft>
                <a:spcPts val="0"/>
              </a:spcAft>
              <a:buSzPts val="1400"/>
              <a:buChar char="-"/>
            </a:pPr>
            <a:r>
              <a:rPr lang="en"/>
              <a:t>Three seasons (2016-2018)</a:t>
            </a:r>
            <a:endParaRPr/>
          </a:p>
          <a:p>
            <a:pPr indent="0" lvl="0" marL="0" rtl="0" algn="l">
              <a:spcBef>
                <a:spcPts val="1000"/>
              </a:spcBef>
              <a:spcAft>
                <a:spcPts val="0"/>
              </a:spcAft>
              <a:buNone/>
            </a:pPr>
            <a:r>
              <a:rPr b="1" lang="en">
                <a:solidFill>
                  <a:schemeClr val="dk2"/>
                </a:solidFill>
              </a:rPr>
              <a:t>Social Media Data</a:t>
            </a:r>
            <a:endParaRPr b="1">
              <a:solidFill>
                <a:schemeClr val="dk2"/>
              </a:solidFill>
            </a:endParaRPr>
          </a:p>
          <a:p>
            <a:pPr indent="-317500" lvl="0" marL="457200" rtl="0" algn="l">
              <a:spcBef>
                <a:spcPts val="0"/>
              </a:spcBef>
              <a:spcAft>
                <a:spcPts val="0"/>
              </a:spcAft>
              <a:buSzPts val="1400"/>
              <a:buChar char="-"/>
            </a:pPr>
            <a:r>
              <a:rPr lang="en"/>
              <a:t>Flickr photos (14 yrs)</a:t>
            </a:r>
            <a:endParaRPr/>
          </a:p>
          <a:p>
            <a:pPr indent="-317500" lvl="0" marL="457200" rtl="0" algn="l">
              <a:spcBef>
                <a:spcPts val="0"/>
              </a:spcBef>
              <a:spcAft>
                <a:spcPts val="0"/>
              </a:spcAft>
              <a:buSzPts val="1400"/>
              <a:buChar char="-"/>
            </a:pPr>
            <a:r>
              <a:rPr lang="en"/>
              <a:t>Twitter posts (6 yrs)</a:t>
            </a:r>
            <a:endParaRPr/>
          </a:p>
          <a:p>
            <a:pPr indent="-317500" lvl="0" marL="457200" rtl="0" algn="l">
              <a:spcBef>
                <a:spcPts val="0"/>
              </a:spcBef>
              <a:spcAft>
                <a:spcPts val="0"/>
              </a:spcAft>
              <a:buSzPts val="1400"/>
              <a:buChar char="-"/>
            </a:pPr>
            <a:r>
              <a:rPr lang="en"/>
              <a:t>Instagram photos (8 yrs)</a:t>
            </a:r>
            <a:endParaRPr/>
          </a:p>
          <a:p>
            <a:pPr indent="0" lvl="0" marL="0" rtl="0" algn="l">
              <a:spcBef>
                <a:spcPts val="1000"/>
              </a:spcBef>
              <a:spcAft>
                <a:spcPts val="0"/>
              </a:spcAft>
              <a:buNone/>
            </a:pPr>
            <a:r>
              <a:rPr b="1" lang="en">
                <a:solidFill>
                  <a:schemeClr val="dk2"/>
                </a:solidFill>
              </a:rPr>
              <a:t>Baseline Data</a:t>
            </a:r>
            <a:endParaRPr b="1">
              <a:solidFill>
                <a:schemeClr val="dk2"/>
              </a:solidFill>
            </a:endParaRPr>
          </a:p>
          <a:p>
            <a:pPr indent="-317500" lvl="0" marL="457200" rtl="0" algn="l">
              <a:spcBef>
                <a:spcPts val="0"/>
              </a:spcBef>
              <a:spcAft>
                <a:spcPts val="0"/>
              </a:spcAft>
              <a:buSzPts val="1400"/>
              <a:buChar char="-"/>
            </a:pPr>
            <a:r>
              <a:rPr lang="en"/>
              <a:t>Holidays</a:t>
            </a:r>
            <a:endParaRPr/>
          </a:p>
          <a:p>
            <a:pPr indent="-317500" lvl="0" marL="457200" rtl="0" algn="l">
              <a:spcBef>
                <a:spcPts val="0"/>
              </a:spcBef>
              <a:spcAft>
                <a:spcPts val="0"/>
              </a:spcAft>
              <a:buSzPts val="1400"/>
              <a:buChar char="-"/>
            </a:pPr>
            <a:r>
              <a:rPr lang="en"/>
              <a:t>Weather (precipitation, smoke, temperature)</a:t>
            </a:r>
            <a:endParaRPr/>
          </a:p>
          <a:p>
            <a:pPr indent="-317500" lvl="0" marL="457200" rtl="0" algn="l">
              <a:spcBef>
                <a:spcPts val="0"/>
              </a:spcBef>
              <a:spcAft>
                <a:spcPts val="0"/>
              </a:spcAft>
              <a:buSzPts val="1400"/>
              <a:buChar char="-"/>
            </a:pPr>
            <a:r>
              <a:rPr lang="en"/>
              <a:t>Week of year</a:t>
            </a:r>
            <a:endParaRPr/>
          </a:p>
          <a:p>
            <a:pPr indent="0" lvl="0" marL="0" rtl="0" algn="l">
              <a:spcBef>
                <a:spcPts val="0"/>
              </a:spcBef>
              <a:spcAft>
                <a:spcPts val="0"/>
              </a:spcAft>
              <a:buNone/>
            </a:pPr>
            <a:r>
              <a:t/>
            </a:r>
            <a:endParaRPr/>
          </a:p>
        </p:txBody>
      </p:sp>
      <p:pic>
        <p:nvPicPr>
          <p:cNvPr id="249" name="Google Shape;249;p48"/>
          <p:cNvPicPr preferRelativeResize="0"/>
          <p:nvPr/>
        </p:nvPicPr>
        <p:blipFill rotWithShape="1">
          <a:blip r:embed="rId3">
            <a:alphaModFix/>
          </a:blip>
          <a:srcRect b="2613" l="4483" r="4764" t="4362"/>
          <a:stretch/>
        </p:blipFill>
        <p:spPr>
          <a:xfrm>
            <a:off x="3898934" y="681025"/>
            <a:ext cx="2580640" cy="3469350"/>
          </a:xfrm>
          <a:prstGeom prst="rect">
            <a:avLst/>
          </a:prstGeom>
          <a:noFill/>
          <a:ln cap="flat" cmpd="sng" w="28575">
            <a:solidFill>
              <a:srgbClr val="999999"/>
            </a:solidFill>
            <a:prstDash val="solid"/>
            <a:round/>
            <a:headEnd len="sm" w="sm" type="none"/>
            <a:tailEnd len="sm" w="sm" type="none"/>
          </a:ln>
        </p:spPr>
      </p:pic>
      <p:pic>
        <p:nvPicPr>
          <p:cNvPr id="250" name="Google Shape;250;p48"/>
          <p:cNvPicPr preferRelativeResize="0"/>
          <p:nvPr/>
        </p:nvPicPr>
        <p:blipFill rotWithShape="1">
          <a:blip r:embed="rId4">
            <a:alphaModFix/>
          </a:blip>
          <a:srcRect b="0" l="14987" r="0" t="11119"/>
          <a:stretch/>
        </p:blipFill>
        <p:spPr>
          <a:xfrm>
            <a:off x="5667365" y="2437825"/>
            <a:ext cx="3171356" cy="2249314"/>
          </a:xfrm>
          <a:prstGeom prst="rect">
            <a:avLst/>
          </a:prstGeom>
          <a:noFill/>
          <a:ln cap="flat" cmpd="sng" w="28575">
            <a:solidFill>
              <a:srgbClr val="999999"/>
            </a:solidFill>
            <a:prstDash val="solid"/>
            <a:round/>
            <a:headEnd len="sm" w="sm" type="none"/>
            <a:tailEnd len="sm" w="sm" type="none"/>
          </a:ln>
        </p:spPr>
      </p:pic>
      <p:sp>
        <p:nvSpPr>
          <p:cNvPr id="251" name="Google Shape;251;p48"/>
          <p:cNvSpPr txBox="1"/>
          <p:nvPr>
            <p:ph idx="2" type="body"/>
          </p:nvPr>
        </p:nvSpPr>
        <p:spPr>
          <a:xfrm>
            <a:off x="4945086" y="1443782"/>
            <a:ext cx="3795900" cy="3191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52" name="Google Shape;252;p48"/>
          <p:cNvPicPr preferRelativeResize="0"/>
          <p:nvPr/>
        </p:nvPicPr>
        <p:blipFill rotWithShape="1">
          <a:blip r:embed="rId5">
            <a:alphaModFix/>
          </a:blip>
          <a:srcRect b="0" l="0" r="0" t="0"/>
          <a:stretch/>
        </p:blipFill>
        <p:spPr>
          <a:xfrm>
            <a:off x="4237309" y="1443772"/>
            <a:ext cx="2694887" cy="3469364"/>
          </a:xfrm>
          <a:prstGeom prst="rect">
            <a:avLst/>
          </a:prstGeom>
          <a:noFill/>
          <a:ln cap="sq" cmpd="sng" w="28575">
            <a:solidFill>
              <a:srgbClr val="999999"/>
            </a:solidFill>
            <a:prstDash val="solid"/>
            <a:round/>
            <a:headEnd len="sm" w="sm" type="none"/>
            <a:tailEnd len="sm" w="sm" type="none"/>
          </a:ln>
        </p:spPr>
      </p:pic>
      <p:pic>
        <p:nvPicPr>
          <p:cNvPr id="253" name="Google Shape;253;p48"/>
          <p:cNvPicPr preferRelativeResize="0"/>
          <p:nvPr/>
        </p:nvPicPr>
        <p:blipFill rotWithShape="1">
          <a:blip r:embed="rId6">
            <a:alphaModFix/>
          </a:blip>
          <a:srcRect b="0" l="0" r="50666" t="0"/>
          <a:stretch/>
        </p:blipFill>
        <p:spPr>
          <a:xfrm>
            <a:off x="6300200" y="362700"/>
            <a:ext cx="2615598" cy="44181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7" name="Shape 257"/>
        <p:cNvGrpSpPr/>
        <p:nvPr/>
      </p:nvGrpSpPr>
      <p:grpSpPr>
        <a:xfrm>
          <a:off x="0" y="0"/>
          <a:ext cx="0" cy="0"/>
          <a:chOff x="0" y="0"/>
          <a:chExt cx="0" cy="0"/>
        </a:xfrm>
      </p:grpSpPr>
      <p:sp>
        <p:nvSpPr>
          <p:cNvPr id="258" name="Google Shape;258;p49"/>
          <p:cNvSpPr txBox="1"/>
          <p:nvPr>
            <p:ph type="title"/>
          </p:nvPr>
        </p:nvSpPr>
        <p:spPr>
          <a:xfrm>
            <a:off x="311700" y="1404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Visitor estimation in Western Washington</a:t>
            </a:r>
            <a:endParaRPr sz="2400"/>
          </a:p>
        </p:txBody>
      </p:sp>
      <p:sp>
        <p:nvSpPr>
          <p:cNvPr id="259" name="Google Shape;259;p49"/>
          <p:cNvSpPr txBox="1"/>
          <p:nvPr>
            <p:ph idx="1" type="body"/>
          </p:nvPr>
        </p:nvSpPr>
        <p:spPr>
          <a:xfrm>
            <a:off x="311700" y="713150"/>
            <a:ext cx="3437400" cy="385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2"/>
                </a:solidFill>
              </a:rPr>
              <a:t>On-site Data (16+ trails)</a:t>
            </a:r>
            <a:endParaRPr b="1">
              <a:solidFill>
                <a:schemeClr val="dk2"/>
              </a:solidFill>
            </a:endParaRPr>
          </a:p>
          <a:p>
            <a:pPr indent="-317500" lvl="0" marL="457200" rtl="0" algn="l">
              <a:spcBef>
                <a:spcPts val="0"/>
              </a:spcBef>
              <a:spcAft>
                <a:spcPts val="0"/>
              </a:spcAft>
              <a:buSzPts val="1400"/>
              <a:buChar char="-"/>
            </a:pPr>
            <a:r>
              <a:rPr lang="en"/>
              <a:t>Hiker counts </a:t>
            </a:r>
            <a:endParaRPr/>
          </a:p>
          <a:p>
            <a:pPr indent="-304800" lvl="1" marL="914400" rtl="0" algn="l">
              <a:spcBef>
                <a:spcPts val="0"/>
              </a:spcBef>
              <a:spcAft>
                <a:spcPts val="0"/>
              </a:spcAft>
              <a:buSzPts val="1200"/>
              <a:buChar char="-"/>
            </a:pPr>
            <a:r>
              <a:rPr lang="en"/>
              <a:t>Infrared (IR) counters &amp; trail cams</a:t>
            </a:r>
            <a:endParaRPr/>
          </a:p>
          <a:p>
            <a:pPr indent="-317500" lvl="0" marL="457200" rtl="0" algn="l">
              <a:spcBef>
                <a:spcPts val="0"/>
              </a:spcBef>
              <a:spcAft>
                <a:spcPts val="0"/>
              </a:spcAft>
              <a:buSzPts val="1400"/>
              <a:buChar char="-"/>
            </a:pPr>
            <a:r>
              <a:rPr lang="en"/>
              <a:t>Three seasons (2016-2018)</a:t>
            </a:r>
            <a:endParaRPr/>
          </a:p>
          <a:p>
            <a:pPr indent="0" lvl="0" marL="0" rtl="0" algn="l">
              <a:spcBef>
                <a:spcPts val="1000"/>
              </a:spcBef>
              <a:spcAft>
                <a:spcPts val="0"/>
              </a:spcAft>
              <a:buNone/>
            </a:pPr>
            <a:r>
              <a:rPr b="1" lang="en">
                <a:solidFill>
                  <a:schemeClr val="dk2"/>
                </a:solidFill>
              </a:rPr>
              <a:t>Social Media Data</a:t>
            </a:r>
            <a:endParaRPr b="1">
              <a:solidFill>
                <a:schemeClr val="dk2"/>
              </a:solidFill>
            </a:endParaRPr>
          </a:p>
          <a:p>
            <a:pPr indent="-317500" lvl="0" marL="457200" rtl="0" algn="l">
              <a:spcBef>
                <a:spcPts val="0"/>
              </a:spcBef>
              <a:spcAft>
                <a:spcPts val="0"/>
              </a:spcAft>
              <a:buSzPts val="1400"/>
              <a:buChar char="-"/>
            </a:pPr>
            <a:r>
              <a:rPr lang="en"/>
              <a:t>Flickr photos (14 yrs)</a:t>
            </a:r>
            <a:endParaRPr/>
          </a:p>
          <a:p>
            <a:pPr indent="-317500" lvl="0" marL="457200" rtl="0" algn="l">
              <a:spcBef>
                <a:spcPts val="0"/>
              </a:spcBef>
              <a:spcAft>
                <a:spcPts val="0"/>
              </a:spcAft>
              <a:buSzPts val="1400"/>
              <a:buChar char="-"/>
            </a:pPr>
            <a:r>
              <a:rPr lang="en"/>
              <a:t>Twitter posts (6 yrs)</a:t>
            </a:r>
            <a:endParaRPr/>
          </a:p>
          <a:p>
            <a:pPr indent="-317500" lvl="0" marL="457200" rtl="0" algn="l">
              <a:spcBef>
                <a:spcPts val="0"/>
              </a:spcBef>
              <a:spcAft>
                <a:spcPts val="0"/>
              </a:spcAft>
              <a:buSzPts val="1400"/>
              <a:buChar char="-"/>
            </a:pPr>
            <a:r>
              <a:rPr lang="en"/>
              <a:t>Instagram photos (8 yrs)</a:t>
            </a:r>
            <a:endParaRPr/>
          </a:p>
          <a:p>
            <a:pPr indent="0" lvl="0" marL="0" rtl="0" algn="l">
              <a:spcBef>
                <a:spcPts val="1000"/>
              </a:spcBef>
              <a:spcAft>
                <a:spcPts val="0"/>
              </a:spcAft>
              <a:buNone/>
            </a:pPr>
            <a:r>
              <a:rPr b="1" lang="en">
                <a:solidFill>
                  <a:schemeClr val="dk2"/>
                </a:solidFill>
              </a:rPr>
              <a:t>Baseline Data</a:t>
            </a:r>
            <a:endParaRPr b="1">
              <a:solidFill>
                <a:schemeClr val="dk2"/>
              </a:solidFill>
            </a:endParaRPr>
          </a:p>
          <a:p>
            <a:pPr indent="-317500" lvl="0" marL="457200" rtl="0" algn="l">
              <a:spcBef>
                <a:spcPts val="0"/>
              </a:spcBef>
              <a:spcAft>
                <a:spcPts val="0"/>
              </a:spcAft>
              <a:buSzPts val="1400"/>
              <a:buChar char="-"/>
            </a:pPr>
            <a:r>
              <a:rPr lang="en"/>
              <a:t>Holidays</a:t>
            </a:r>
            <a:endParaRPr/>
          </a:p>
          <a:p>
            <a:pPr indent="-317500" lvl="0" marL="457200" rtl="0" algn="l">
              <a:spcBef>
                <a:spcPts val="0"/>
              </a:spcBef>
              <a:spcAft>
                <a:spcPts val="0"/>
              </a:spcAft>
              <a:buSzPts val="1400"/>
              <a:buChar char="-"/>
            </a:pPr>
            <a:r>
              <a:rPr lang="en"/>
              <a:t>Weather (precipitation, smoke, temperature)</a:t>
            </a:r>
            <a:endParaRPr/>
          </a:p>
          <a:p>
            <a:pPr indent="-317500" lvl="0" marL="457200" rtl="0" algn="l">
              <a:spcBef>
                <a:spcPts val="0"/>
              </a:spcBef>
              <a:spcAft>
                <a:spcPts val="0"/>
              </a:spcAft>
              <a:buSzPts val="1400"/>
              <a:buChar char="-"/>
            </a:pPr>
            <a:r>
              <a:rPr lang="en"/>
              <a:t>Week of year</a:t>
            </a:r>
            <a:endParaRPr/>
          </a:p>
          <a:p>
            <a:pPr indent="0" lvl="0" marL="0" rtl="0" algn="l">
              <a:spcBef>
                <a:spcPts val="0"/>
              </a:spcBef>
              <a:spcAft>
                <a:spcPts val="0"/>
              </a:spcAft>
              <a:buNone/>
            </a:pPr>
            <a:r>
              <a:t/>
            </a:r>
            <a:endParaRPr/>
          </a:p>
        </p:txBody>
      </p:sp>
      <p:sp>
        <p:nvSpPr>
          <p:cNvPr id="260" name="Google Shape;260;p49"/>
          <p:cNvSpPr txBox="1"/>
          <p:nvPr>
            <p:ph idx="2" type="body"/>
          </p:nvPr>
        </p:nvSpPr>
        <p:spPr>
          <a:xfrm>
            <a:off x="4945086" y="1443782"/>
            <a:ext cx="3795900" cy="3191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61" name="Google Shape;261;p49"/>
          <p:cNvPicPr preferRelativeResize="0"/>
          <p:nvPr/>
        </p:nvPicPr>
        <p:blipFill>
          <a:blip r:embed="rId3">
            <a:alphaModFix/>
          </a:blip>
          <a:stretch>
            <a:fillRect/>
          </a:stretch>
        </p:blipFill>
        <p:spPr>
          <a:xfrm>
            <a:off x="3861100" y="747400"/>
            <a:ext cx="3928349" cy="3273624"/>
          </a:xfrm>
          <a:prstGeom prst="rect">
            <a:avLst/>
          </a:prstGeom>
          <a:noFill/>
          <a:ln>
            <a:noFill/>
          </a:ln>
        </p:spPr>
      </p:pic>
      <p:sp>
        <p:nvSpPr>
          <p:cNvPr id="262" name="Google Shape;262;p49"/>
          <p:cNvSpPr txBox="1"/>
          <p:nvPr/>
        </p:nvSpPr>
        <p:spPr>
          <a:xfrm>
            <a:off x="7413650" y="4745375"/>
            <a:ext cx="1571700" cy="31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roxima Nova"/>
                <a:ea typeface="Proxima Nova"/>
                <a:cs typeface="Proxima Nova"/>
                <a:sym typeface="Proxima Nova"/>
              </a:rPr>
              <a:t>Fisher et al. 2018</a:t>
            </a:r>
            <a:endParaRPr>
              <a:latin typeface="Proxima Nova"/>
              <a:ea typeface="Proxima Nova"/>
              <a:cs typeface="Proxima Nova"/>
              <a:sym typeface="Proxima Nova"/>
            </a:endParaRPr>
          </a:p>
        </p:txBody>
      </p:sp>
      <p:pic>
        <p:nvPicPr>
          <p:cNvPr id="263" name="Google Shape;263;p49"/>
          <p:cNvPicPr preferRelativeResize="0"/>
          <p:nvPr/>
        </p:nvPicPr>
        <p:blipFill>
          <a:blip r:embed="rId4">
            <a:alphaModFix/>
          </a:blip>
          <a:stretch>
            <a:fillRect/>
          </a:stretch>
        </p:blipFill>
        <p:spPr>
          <a:xfrm>
            <a:off x="5057000" y="1886971"/>
            <a:ext cx="3928352" cy="3177005"/>
          </a:xfrm>
          <a:prstGeom prst="rect">
            <a:avLst/>
          </a:prstGeom>
          <a:noFill/>
          <a:ln>
            <a:noFill/>
          </a:ln>
        </p:spPr>
      </p:pic>
      <p:sp>
        <p:nvSpPr>
          <p:cNvPr id="264" name="Google Shape;264;p49"/>
          <p:cNvSpPr txBox="1"/>
          <p:nvPr/>
        </p:nvSpPr>
        <p:spPr>
          <a:xfrm>
            <a:off x="5552650" y="2187650"/>
            <a:ext cx="860100" cy="23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roxima Nova"/>
                <a:ea typeface="Proxima Nova"/>
                <a:cs typeface="Proxima Nova"/>
                <a:sym typeface="Proxima Nova"/>
              </a:rPr>
              <a:t>r = 0.84</a:t>
            </a:r>
            <a:endParaRPr>
              <a:latin typeface="Proxima Nova"/>
              <a:ea typeface="Proxima Nova"/>
              <a:cs typeface="Proxima Nova"/>
              <a:sym typeface="Proxima Nov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3"/>
                                        </p:tgtEl>
                                        <p:attrNameLst>
                                          <p:attrName>style.visibility</p:attrName>
                                        </p:attrNameLst>
                                      </p:cBhvr>
                                      <p:to>
                                        <p:strVal val="visible"/>
                                      </p:to>
                                    </p:set>
                                    <p:animEffect filter="fade" transition="in">
                                      <p:cBhvr>
                                        <p:cTn dur="1000"/>
                                        <p:tgtEl>
                                          <p:spTgt spid="263"/>
                                        </p:tgtEl>
                                      </p:cBhvr>
                                    </p:animEffect>
                                  </p:childTnLst>
                                </p:cTn>
                              </p:par>
                              <p:par>
                                <p:cTn fill="hold" nodeType="withEffect" presetClass="entr" presetID="10" presetSubtype="0">
                                  <p:stCondLst>
                                    <p:cond delay="0"/>
                                  </p:stCondLst>
                                  <p:childTnLst>
                                    <p:set>
                                      <p:cBhvr>
                                        <p:cTn dur="1" fill="hold">
                                          <p:stCondLst>
                                            <p:cond delay="0"/>
                                          </p:stCondLst>
                                        </p:cTn>
                                        <p:tgtEl>
                                          <p:spTgt spid="264"/>
                                        </p:tgtEl>
                                        <p:attrNameLst>
                                          <p:attrName>style.visibility</p:attrName>
                                        </p:attrNameLst>
                                      </p:cBhvr>
                                      <p:to>
                                        <p:strVal val="visible"/>
                                      </p:to>
                                    </p:set>
                                    <p:animEffect filter="fade" transition="in">
                                      <p:cBhvr>
                                        <p:cTn dur="1000"/>
                                        <p:tgtEl>
                                          <p:spTgt spid="2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8" name="Shape 268"/>
        <p:cNvGrpSpPr/>
        <p:nvPr/>
      </p:nvGrpSpPr>
      <p:grpSpPr>
        <a:xfrm>
          <a:off x="0" y="0"/>
          <a:ext cx="0" cy="0"/>
          <a:chOff x="0" y="0"/>
          <a:chExt cx="0" cy="0"/>
        </a:xfrm>
      </p:grpSpPr>
      <p:sp>
        <p:nvSpPr>
          <p:cNvPr id="269" name="Google Shape;269;p5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Western Washington Visitation Model</a:t>
            </a:r>
            <a:endParaRPr/>
          </a:p>
        </p:txBody>
      </p:sp>
      <p:sp>
        <p:nvSpPr>
          <p:cNvPr id="270" name="Google Shape;270;p50"/>
          <p:cNvSpPr txBox="1"/>
          <p:nvPr>
            <p:ph idx="1" type="body"/>
          </p:nvPr>
        </p:nvSpPr>
        <p:spPr>
          <a:xfrm>
            <a:off x="311700" y="1152475"/>
            <a:ext cx="3645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Linear model (Normal errors)</a:t>
            </a:r>
            <a:endParaRPr/>
          </a:p>
          <a:p>
            <a:pPr indent="0" lvl="0" marL="0" rtl="0" algn="l">
              <a:spcBef>
                <a:spcPts val="1600"/>
              </a:spcBef>
              <a:spcAft>
                <a:spcPts val="0"/>
              </a:spcAft>
              <a:buNone/>
            </a:pPr>
            <a:r>
              <a:rPr lang="en"/>
              <a:t>Log(weekly visitors) = </a:t>
            </a:r>
            <a:endParaRPr/>
          </a:p>
          <a:p>
            <a:pPr indent="0" lvl="0" marL="1371600" rtl="0" algn="l">
              <a:spcBef>
                <a:spcPts val="0"/>
              </a:spcBef>
              <a:spcAft>
                <a:spcPts val="0"/>
              </a:spcAft>
              <a:buNone/>
            </a:pPr>
            <a:r>
              <a:rPr lang="en"/>
              <a:t>Photo User-Days (Flickr) + </a:t>
            </a:r>
            <a:endParaRPr/>
          </a:p>
          <a:p>
            <a:pPr indent="0" lvl="0" marL="1371600" rtl="0" algn="l">
              <a:spcBef>
                <a:spcPts val="0"/>
              </a:spcBef>
              <a:spcAft>
                <a:spcPts val="0"/>
              </a:spcAft>
              <a:buNone/>
            </a:pPr>
            <a:r>
              <a:rPr lang="en"/>
              <a:t>Instagram User-Days + </a:t>
            </a:r>
            <a:endParaRPr/>
          </a:p>
          <a:p>
            <a:pPr indent="0" lvl="0" marL="1371600" rtl="0" algn="l">
              <a:spcBef>
                <a:spcPts val="0"/>
              </a:spcBef>
              <a:spcAft>
                <a:spcPts val="0"/>
              </a:spcAft>
              <a:buNone/>
            </a:pPr>
            <a:r>
              <a:rPr lang="en"/>
              <a:t>Twitter User-Days + </a:t>
            </a:r>
            <a:endParaRPr/>
          </a:p>
          <a:p>
            <a:pPr indent="0" lvl="0" marL="1371600" rtl="0" algn="l">
              <a:spcBef>
                <a:spcPts val="0"/>
              </a:spcBef>
              <a:spcAft>
                <a:spcPts val="0"/>
              </a:spcAft>
              <a:buNone/>
            </a:pPr>
            <a:r>
              <a:rPr lang="en"/>
              <a:t>Precipitation + </a:t>
            </a:r>
            <a:endParaRPr/>
          </a:p>
          <a:p>
            <a:pPr indent="0" lvl="0" marL="1371600" rtl="0" algn="l">
              <a:spcBef>
                <a:spcPts val="0"/>
              </a:spcBef>
              <a:spcAft>
                <a:spcPts val="0"/>
              </a:spcAft>
              <a:buNone/>
            </a:pPr>
            <a:r>
              <a:rPr lang="en"/>
              <a:t>Week of year + </a:t>
            </a:r>
            <a:endParaRPr/>
          </a:p>
          <a:p>
            <a:pPr indent="0" lvl="0" marL="1371600" rtl="0" algn="l">
              <a:spcBef>
                <a:spcPts val="0"/>
              </a:spcBef>
              <a:spcAft>
                <a:spcPts val="0"/>
              </a:spcAft>
              <a:buNone/>
            </a:pPr>
            <a:r>
              <a:rPr lang="en"/>
              <a:t>(Week of year)^2 +</a:t>
            </a:r>
            <a:endParaRPr/>
          </a:p>
          <a:p>
            <a:pPr indent="0" lvl="0" marL="1371600" rtl="0" algn="l">
              <a:spcBef>
                <a:spcPts val="0"/>
              </a:spcBef>
              <a:spcAft>
                <a:spcPts val="0"/>
              </a:spcAft>
              <a:buNone/>
            </a:pPr>
            <a:r>
              <a:rPr lang="en"/>
              <a:t>Holidays + </a:t>
            </a:r>
            <a:endParaRPr/>
          </a:p>
          <a:p>
            <a:pPr indent="0" lvl="0" marL="1371600" rtl="0" algn="l">
              <a:spcBef>
                <a:spcPts val="0"/>
              </a:spcBef>
              <a:spcAft>
                <a:spcPts val="0"/>
              </a:spcAft>
              <a:buNone/>
            </a:pPr>
            <a:r>
              <a:rPr lang="en"/>
              <a:t>Days in week (control)</a:t>
            </a:r>
            <a:endParaRPr/>
          </a:p>
          <a:p>
            <a:pPr indent="0" lvl="0" marL="0" rtl="0" algn="l">
              <a:spcBef>
                <a:spcPts val="0"/>
              </a:spcBef>
              <a:spcAft>
                <a:spcPts val="1600"/>
              </a:spcAft>
              <a:buNone/>
            </a:pPr>
            <a:r>
              <a:rPr lang="en"/>
              <a:t>Adj R</a:t>
            </a:r>
            <a:r>
              <a:rPr baseline="30000" lang="en"/>
              <a:t>2</a:t>
            </a:r>
            <a:r>
              <a:rPr lang="en"/>
              <a:t> = .58</a:t>
            </a:r>
            <a:endParaRPr/>
          </a:p>
        </p:txBody>
      </p:sp>
      <p:pic>
        <p:nvPicPr>
          <p:cNvPr id="271" name="Google Shape;271;p50"/>
          <p:cNvPicPr preferRelativeResize="0"/>
          <p:nvPr/>
        </p:nvPicPr>
        <p:blipFill>
          <a:blip r:embed="rId3">
            <a:alphaModFix/>
          </a:blip>
          <a:stretch>
            <a:fillRect/>
          </a:stretch>
        </p:blipFill>
        <p:spPr>
          <a:xfrm>
            <a:off x="9479698" y="1152474"/>
            <a:ext cx="3819526" cy="3667192"/>
          </a:xfrm>
          <a:prstGeom prst="rect">
            <a:avLst/>
          </a:prstGeom>
          <a:noFill/>
          <a:ln>
            <a:noFill/>
          </a:ln>
        </p:spPr>
      </p:pic>
      <p:sp>
        <p:nvSpPr>
          <p:cNvPr id="272" name="Google Shape;272;p50"/>
          <p:cNvSpPr txBox="1"/>
          <p:nvPr>
            <p:ph idx="1" type="body"/>
          </p:nvPr>
        </p:nvSpPr>
        <p:spPr>
          <a:xfrm>
            <a:off x="4239311" y="1946014"/>
            <a:ext cx="2825700" cy="2734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73" name="Google Shape;273;p50"/>
          <p:cNvPicPr preferRelativeResize="0"/>
          <p:nvPr/>
        </p:nvPicPr>
        <p:blipFill rotWithShape="1">
          <a:blip r:embed="rId4">
            <a:alphaModFix/>
          </a:blip>
          <a:srcRect b="0" l="0" r="40933" t="0"/>
          <a:stretch/>
        </p:blipFill>
        <p:spPr>
          <a:xfrm>
            <a:off x="4103175" y="1152475"/>
            <a:ext cx="3688476" cy="3859052"/>
          </a:xfrm>
          <a:prstGeom prst="rect">
            <a:avLst/>
          </a:prstGeom>
          <a:noFill/>
          <a:ln>
            <a:noFill/>
          </a:ln>
        </p:spPr>
      </p:pic>
      <p:sp>
        <p:nvSpPr>
          <p:cNvPr id="274" name="Google Shape;274;p50"/>
          <p:cNvSpPr/>
          <p:nvPr/>
        </p:nvSpPr>
        <p:spPr>
          <a:xfrm>
            <a:off x="5263771" y="1444622"/>
            <a:ext cx="224100" cy="167100"/>
          </a:xfrm>
          <a:prstGeom prst="snip1Rect">
            <a:avLst>
              <a:gd fmla="val 16667" name="adj"/>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50"/>
          <p:cNvSpPr/>
          <p:nvPr/>
        </p:nvSpPr>
        <p:spPr>
          <a:xfrm>
            <a:off x="6840862" y="1444622"/>
            <a:ext cx="224100" cy="167100"/>
          </a:xfrm>
          <a:prstGeom prst="snip1Rect">
            <a:avLst>
              <a:gd fmla="val 16667" name="adj"/>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50"/>
          <p:cNvSpPr/>
          <p:nvPr/>
        </p:nvSpPr>
        <p:spPr>
          <a:xfrm>
            <a:off x="5238727" y="3053651"/>
            <a:ext cx="224100" cy="167100"/>
          </a:xfrm>
          <a:prstGeom prst="snip1Rect">
            <a:avLst>
              <a:gd fmla="val 16667" name="adj"/>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50"/>
          <p:cNvSpPr/>
          <p:nvPr/>
        </p:nvSpPr>
        <p:spPr>
          <a:xfrm>
            <a:off x="6840862" y="3053651"/>
            <a:ext cx="224100" cy="167100"/>
          </a:xfrm>
          <a:prstGeom prst="snip1Rect">
            <a:avLst>
              <a:gd fmla="val 16667" name="adj"/>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50"/>
          <p:cNvSpPr txBox="1"/>
          <p:nvPr/>
        </p:nvSpPr>
        <p:spPr>
          <a:xfrm>
            <a:off x="4812450" y="2998425"/>
            <a:ext cx="1160700" cy="16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Proxima Nova"/>
                <a:ea typeface="Proxima Nova"/>
                <a:cs typeface="Proxima Nova"/>
                <a:sym typeface="Proxima Nova"/>
              </a:rPr>
              <a:t>Dorothy Lake</a:t>
            </a:r>
            <a:endParaRPr sz="1200">
              <a:latin typeface="Proxima Nova"/>
              <a:ea typeface="Proxima Nova"/>
              <a:cs typeface="Proxima Nova"/>
              <a:sym typeface="Proxima Nova"/>
            </a:endParaRPr>
          </a:p>
        </p:txBody>
      </p:sp>
      <p:sp>
        <p:nvSpPr>
          <p:cNvPr id="279" name="Google Shape;279;p50"/>
          <p:cNvSpPr txBox="1"/>
          <p:nvPr/>
        </p:nvSpPr>
        <p:spPr>
          <a:xfrm>
            <a:off x="6409375" y="1379775"/>
            <a:ext cx="1382100" cy="16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Proxima Nova"/>
                <a:ea typeface="Proxima Nova"/>
                <a:cs typeface="Proxima Nova"/>
                <a:sym typeface="Proxima Nova"/>
              </a:rPr>
              <a:t>Meadow Creek</a:t>
            </a:r>
            <a:endParaRPr sz="1200">
              <a:latin typeface="Proxima Nova"/>
              <a:ea typeface="Proxima Nova"/>
              <a:cs typeface="Proxima Nova"/>
              <a:sym typeface="Proxima Nova"/>
            </a:endParaRPr>
          </a:p>
        </p:txBody>
      </p:sp>
      <p:sp>
        <p:nvSpPr>
          <p:cNvPr id="280" name="Google Shape;280;p50"/>
          <p:cNvSpPr txBox="1"/>
          <p:nvPr/>
        </p:nvSpPr>
        <p:spPr>
          <a:xfrm>
            <a:off x="4920226" y="1353025"/>
            <a:ext cx="1067700" cy="16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Proxima Nova"/>
                <a:ea typeface="Proxima Nova"/>
                <a:cs typeface="Proxima Nova"/>
                <a:sym typeface="Proxima Nova"/>
              </a:rPr>
              <a:t>Neiderprum</a:t>
            </a:r>
            <a:endParaRPr sz="1200">
              <a:latin typeface="Proxima Nova"/>
              <a:ea typeface="Proxima Nova"/>
              <a:cs typeface="Proxima Nova"/>
              <a:sym typeface="Proxima Nova"/>
            </a:endParaRPr>
          </a:p>
        </p:txBody>
      </p:sp>
      <p:sp>
        <p:nvSpPr>
          <p:cNvPr id="281" name="Google Shape;281;p50"/>
          <p:cNvSpPr txBox="1"/>
          <p:nvPr/>
        </p:nvSpPr>
        <p:spPr>
          <a:xfrm>
            <a:off x="6278425" y="2998450"/>
            <a:ext cx="1425900" cy="16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Proxima Nova"/>
                <a:ea typeface="Proxima Nova"/>
                <a:cs typeface="Proxima Nova"/>
                <a:sym typeface="Proxima Nova"/>
              </a:rPr>
              <a:t>Snoqualmie Lake</a:t>
            </a:r>
            <a:endParaRPr sz="1200">
              <a:latin typeface="Proxima Nova"/>
              <a:ea typeface="Proxima Nova"/>
              <a:cs typeface="Proxima Nova"/>
              <a:sym typeface="Proxima Nova"/>
            </a:endParaRPr>
          </a:p>
        </p:txBody>
      </p:sp>
      <p:pic>
        <p:nvPicPr>
          <p:cNvPr id="282" name="Google Shape;282;p50"/>
          <p:cNvPicPr preferRelativeResize="0"/>
          <p:nvPr/>
        </p:nvPicPr>
        <p:blipFill rotWithShape="1">
          <a:blip r:embed="rId4">
            <a:alphaModFix/>
          </a:blip>
          <a:srcRect b="42018" l="84913" r="0" t="46103"/>
          <a:stretch/>
        </p:blipFill>
        <p:spPr>
          <a:xfrm>
            <a:off x="7830800" y="2736826"/>
            <a:ext cx="1160701" cy="49848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6" name="Shape 286"/>
        <p:cNvGrpSpPr/>
        <p:nvPr/>
      </p:nvGrpSpPr>
      <p:grpSpPr>
        <a:xfrm>
          <a:off x="0" y="0"/>
          <a:ext cx="0" cy="0"/>
          <a:chOff x="0" y="0"/>
          <a:chExt cx="0" cy="0"/>
        </a:xfrm>
      </p:grpSpPr>
      <p:pic>
        <p:nvPicPr>
          <p:cNvPr id="287" name="Google Shape;287;p51"/>
          <p:cNvPicPr preferRelativeResize="0"/>
          <p:nvPr/>
        </p:nvPicPr>
        <p:blipFill>
          <a:blip r:embed="rId3">
            <a:alphaModFix/>
          </a:blip>
          <a:stretch>
            <a:fillRect/>
          </a:stretch>
        </p:blipFill>
        <p:spPr>
          <a:xfrm>
            <a:off x="-543075" y="0"/>
            <a:ext cx="10230156" cy="5143500"/>
          </a:xfrm>
          <a:prstGeom prst="rect">
            <a:avLst/>
          </a:prstGeom>
          <a:noFill/>
          <a:ln>
            <a:noFill/>
          </a:ln>
        </p:spPr>
      </p:pic>
      <p:sp>
        <p:nvSpPr>
          <p:cNvPr id="288" name="Google Shape;288;p51"/>
          <p:cNvSpPr txBox="1"/>
          <p:nvPr/>
        </p:nvSpPr>
        <p:spPr>
          <a:xfrm>
            <a:off x="-33400" y="353450"/>
            <a:ext cx="9144000" cy="1884300"/>
          </a:xfrm>
          <a:prstGeom prst="rect">
            <a:avLst/>
          </a:prstGeom>
          <a:solidFill>
            <a:srgbClr val="FFFFFF">
              <a:alpha val="62750"/>
            </a:srgbClr>
          </a:solidFill>
          <a:ln>
            <a:noFill/>
          </a:ln>
        </p:spPr>
        <p:txBody>
          <a:bodyPr anchorCtr="0" anchor="t" bIns="45000" lIns="90000" spcFirstLastPara="1" rIns="90000" wrap="square" tIns="45000">
            <a:noAutofit/>
          </a:bodyPr>
          <a:lstStyle/>
          <a:p>
            <a:pPr indent="0" lvl="0" marL="0" rtl="0" algn="ctr">
              <a:lnSpc>
                <a:spcPct val="115000"/>
              </a:lnSpc>
              <a:spcBef>
                <a:spcPts val="0"/>
              </a:spcBef>
              <a:spcAft>
                <a:spcPts val="0"/>
              </a:spcAft>
              <a:buNone/>
            </a:pPr>
            <a:r>
              <a:rPr lang="en" sz="3600">
                <a:solidFill>
                  <a:schemeClr val="dk1"/>
                </a:solidFill>
                <a:latin typeface="Proxima Nova"/>
                <a:ea typeface="Proxima Nova"/>
                <a:cs typeface="Proxima Nova"/>
                <a:sym typeface="Proxima Nova"/>
              </a:rPr>
              <a:t>Are the relationships between social media and outdoor visitation the same in an entirely different place?</a:t>
            </a:r>
            <a:endParaRPr sz="2400">
              <a:solidFill>
                <a:schemeClr val="dk1"/>
              </a:solidFill>
              <a:latin typeface="Proxima Nova"/>
              <a:ea typeface="Proxima Nova"/>
              <a:cs typeface="Proxima Nova"/>
              <a:sym typeface="Proxima Nova"/>
            </a:endParaRPr>
          </a:p>
          <a:p>
            <a:pPr indent="0" lvl="0" marL="0" rtl="0" algn="l">
              <a:lnSpc>
                <a:spcPct val="115000"/>
              </a:lnSpc>
              <a:spcBef>
                <a:spcPts val="1600"/>
              </a:spcBef>
              <a:spcAft>
                <a:spcPts val="0"/>
              </a:spcAft>
              <a:buNone/>
            </a:pPr>
            <a:r>
              <a:t/>
            </a:r>
            <a:endParaRPr sz="1800">
              <a:solidFill>
                <a:schemeClr val="accent3"/>
              </a:solidFill>
              <a:latin typeface="Proxima Nova"/>
              <a:ea typeface="Proxima Nova"/>
              <a:cs typeface="Proxima Nova"/>
              <a:sym typeface="Proxima Nova"/>
            </a:endParaRPr>
          </a:p>
          <a:p>
            <a:pPr indent="0" lvl="0" marL="0" rtl="0" algn="l">
              <a:spcBef>
                <a:spcPts val="1600"/>
              </a:spcBef>
              <a:spcAft>
                <a:spcPts val="0"/>
              </a:spcAft>
              <a:buNone/>
            </a:pPr>
            <a:r>
              <a:t/>
            </a:r>
            <a:endParaRPr sz="2800">
              <a:solidFill>
                <a:schemeClr val="dk1"/>
              </a:solidFill>
              <a:latin typeface="Proxima Nova"/>
              <a:ea typeface="Proxima Nova"/>
              <a:cs typeface="Proxima Nova"/>
              <a:sym typeface="Proxima Nov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2" name="Shape 292"/>
        <p:cNvGrpSpPr/>
        <p:nvPr/>
      </p:nvGrpSpPr>
      <p:grpSpPr>
        <a:xfrm>
          <a:off x="0" y="0"/>
          <a:ext cx="0" cy="0"/>
          <a:chOff x="0" y="0"/>
          <a:chExt cx="0" cy="0"/>
        </a:xfrm>
      </p:grpSpPr>
      <p:sp>
        <p:nvSpPr>
          <p:cNvPr id="293" name="Google Shape;293;p5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Estimating visitation in Northern New Mexico</a:t>
            </a:r>
            <a:endParaRPr/>
          </a:p>
        </p:txBody>
      </p:sp>
      <p:sp>
        <p:nvSpPr>
          <p:cNvPr id="294" name="Google Shape;294;p52"/>
          <p:cNvSpPr txBox="1"/>
          <p:nvPr>
            <p:ph idx="1" type="body"/>
          </p:nvPr>
        </p:nvSpPr>
        <p:spPr>
          <a:xfrm>
            <a:off x="311700" y="1152475"/>
            <a:ext cx="3937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Without any on-the-ground data collection in NNM, our model captured 41% of the</a:t>
            </a:r>
            <a:r>
              <a:rPr lang="en">
                <a:solidFill>
                  <a:srgbClr val="000000"/>
                </a:solidFill>
              </a:rPr>
              <a:t> variability in visitation!</a:t>
            </a:r>
            <a:endParaRPr>
              <a:solidFill>
                <a:srgbClr val="000000"/>
              </a:solidFill>
            </a:endParaRPr>
          </a:p>
          <a:p>
            <a:pPr indent="0" lvl="0" marL="0" rtl="0" algn="l">
              <a:spcBef>
                <a:spcPts val="1600"/>
              </a:spcBef>
              <a:spcAft>
                <a:spcPts val="0"/>
              </a:spcAft>
              <a:buNone/>
            </a:pPr>
            <a:r>
              <a:rPr lang="en">
                <a:solidFill>
                  <a:srgbClr val="000000"/>
                </a:solidFill>
              </a:rPr>
              <a:t>r = .62 (Correlation between out-of-sample predicted visitation and observed visitation = .62)</a:t>
            </a:r>
            <a:endParaRPr>
              <a:solidFill>
                <a:srgbClr val="000000"/>
              </a:solidFill>
            </a:endParaRPr>
          </a:p>
          <a:p>
            <a:pPr indent="0" lvl="0" marL="0" rtl="0" algn="l">
              <a:spcBef>
                <a:spcPts val="1600"/>
              </a:spcBef>
              <a:spcAft>
                <a:spcPts val="1600"/>
              </a:spcAft>
              <a:buNone/>
            </a:pPr>
            <a:r>
              <a:t/>
            </a:r>
            <a:endParaRPr>
              <a:solidFill>
                <a:srgbClr val="000000"/>
              </a:solidFill>
            </a:endParaRPr>
          </a:p>
        </p:txBody>
      </p:sp>
      <p:pic>
        <p:nvPicPr>
          <p:cNvPr id="295" name="Google Shape;295;p52"/>
          <p:cNvPicPr preferRelativeResize="0"/>
          <p:nvPr/>
        </p:nvPicPr>
        <p:blipFill>
          <a:blip r:embed="rId3">
            <a:alphaModFix/>
          </a:blip>
          <a:stretch>
            <a:fillRect/>
          </a:stretch>
        </p:blipFill>
        <p:spPr>
          <a:xfrm>
            <a:off x="4561796" y="1152475"/>
            <a:ext cx="4270500" cy="34164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9" name="Shape 299"/>
        <p:cNvGrpSpPr/>
        <p:nvPr/>
      </p:nvGrpSpPr>
      <p:grpSpPr>
        <a:xfrm>
          <a:off x="0" y="0"/>
          <a:ext cx="0" cy="0"/>
          <a:chOff x="0" y="0"/>
          <a:chExt cx="0" cy="0"/>
        </a:xfrm>
      </p:grpSpPr>
      <p:pic>
        <p:nvPicPr>
          <p:cNvPr id="300" name="Google Shape;300;p53"/>
          <p:cNvPicPr preferRelativeResize="0"/>
          <p:nvPr/>
        </p:nvPicPr>
        <p:blipFill>
          <a:blip r:embed="rId3">
            <a:alphaModFix/>
          </a:blip>
          <a:stretch>
            <a:fillRect/>
          </a:stretch>
        </p:blipFill>
        <p:spPr>
          <a:xfrm>
            <a:off x="9633275" y="3406638"/>
            <a:ext cx="8881650" cy="4440825"/>
          </a:xfrm>
          <a:prstGeom prst="rect">
            <a:avLst/>
          </a:prstGeom>
          <a:noFill/>
          <a:ln>
            <a:noFill/>
          </a:ln>
        </p:spPr>
      </p:pic>
      <p:pic>
        <p:nvPicPr>
          <p:cNvPr id="301" name="Google Shape;301;p53"/>
          <p:cNvPicPr preferRelativeResize="0"/>
          <p:nvPr/>
        </p:nvPicPr>
        <p:blipFill rotWithShape="1">
          <a:blip r:embed="rId4">
            <a:alphaModFix/>
          </a:blip>
          <a:srcRect b="51359" l="2933" r="14195" t="0"/>
          <a:stretch/>
        </p:blipFill>
        <p:spPr>
          <a:xfrm>
            <a:off x="630275" y="1361800"/>
            <a:ext cx="8245950" cy="2419899"/>
          </a:xfrm>
          <a:prstGeom prst="rect">
            <a:avLst/>
          </a:prstGeom>
          <a:noFill/>
          <a:ln>
            <a:noFill/>
          </a:ln>
        </p:spPr>
      </p:pic>
      <p:pic>
        <p:nvPicPr>
          <p:cNvPr id="302" name="Google Shape;302;p53"/>
          <p:cNvPicPr preferRelativeResize="0"/>
          <p:nvPr/>
        </p:nvPicPr>
        <p:blipFill rotWithShape="1">
          <a:blip r:embed="rId4">
            <a:alphaModFix/>
          </a:blip>
          <a:srcRect b="42187" l="85694" r="0" t="41403"/>
          <a:stretch/>
        </p:blipFill>
        <p:spPr>
          <a:xfrm>
            <a:off x="3924125" y="3916076"/>
            <a:ext cx="1295748" cy="743151"/>
          </a:xfrm>
          <a:prstGeom prst="rect">
            <a:avLst/>
          </a:prstGeom>
          <a:noFill/>
          <a:ln>
            <a:noFill/>
          </a:ln>
        </p:spPr>
      </p:pic>
      <p:sp>
        <p:nvSpPr>
          <p:cNvPr id="303" name="Google Shape;303;p53"/>
          <p:cNvSpPr txBox="1"/>
          <p:nvPr/>
        </p:nvSpPr>
        <p:spPr>
          <a:xfrm rot="-5400000">
            <a:off x="-320750" y="2375538"/>
            <a:ext cx="1669800" cy="39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roxima Nova"/>
                <a:ea typeface="Proxima Nova"/>
                <a:cs typeface="Proxima Nova"/>
                <a:sym typeface="Proxima Nova"/>
              </a:rPr>
              <a:t>Weekly User-days</a:t>
            </a:r>
            <a:endParaRPr>
              <a:latin typeface="Proxima Nova"/>
              <a:ea typeface="Proxima Nova"/>
              <a:cs typeface="Proxima Nova"/>
              <a:sym typeface="Proxima Nova"/>
            </a:endParaRPr>
          </a:p>
        </p:txBody>
      </p:sp>
      <p:sp>
        <p:nvSpPr>
          <p:cNvPr id="304" name="Google Shape;304;p53"/>
          <p:cNvSpPr txBox="1"/>
          <p:nvPr>
            <p:ph type="title"/>
          </p:nvPr>
        </p:nvSpPr>
        <p:spPr>
          <a:xfrm>
            <a:off x="317950" y="2863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Visitation at 3 sites in New Mexico</a:t>
            </a:r>
            <a:endParaRPr/>
          </a:p>
          <a:p>
            <a:pPr indent="0" lvl="0" marL="0" rtl="0" algn="l">
              <a:spcBef>
                <a:spcPts val="0"/>
              </a:spcBef>
              <a:spcAft>
                <a:spcPts val="0"/>
              </a:spcAft>
              <a:buNone/>
            </a:pPr>
            <a:r>
              <a:rPr lang="en" sz="2400"/>
              <a:t>Model estimates from a model based on Washington data only</a:t>
            </a:r>
            <a:endParaRPr sz="24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8" name="Shape 308"/>
        <p:cNvGrpSpPr/>
        <p:nvPr/>
      </p:nvGrpSpPr>
      <p:grpSpPr>
        <a:xfrm>
          <a:off x="0" y="0"/>
          <a:ext cx="0" cy="0"/>
          <a:chOff x="0" y="0"/>
          <a:chExt cx="0" cy="0"/>
        </a:xfrm>
      </p:grpSpPr>
      <p:sp>
        <p:nvSpPr>
          <p:cNvPr id="309" name="Google Shape;309;p5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if we have some Northern NM on-site counts?</a:t>
            </a:r>
            <a:endParaRPr/>
          </a:p>
        </p:txBody>
      </p:sp>
      <p:sp>
        <p:nvSpPr>
          <p:cNvPr id="310" name="Google Shape;310;p54"/>
          <p:cNvSpPr txBox="1"/>
          <p:nvPr>
            <p:ph idx="1" type="body"/>
          </p:nvPr>
        </p:nvSpPr>
        <p:spPr>
          <a:xfrm>
            <a:off x="311700" y="13810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Reparameterized the model</a:t>
            </a:r>
            <a:endParaRPr>
              <a:solidFill>
                <a:srgbClr val="000000"/>
              </a:solidFill>
            </a:endParaRPr>
          </a:p>
          <a:p>
            <a:pPr indent="-342900" lvl="0" marL="457200" rtl="0" algn="l">
              <a:spcBef>
                <a:spcPts val="1600"/>
              </a:spcBef>
              <a:spcAft>
                <a:spcPts val="0"/>
              </a:spcAft>
              <a:buClr>
                <a:srgbClr val="000000"/>
              </a:buClr>
              <a:buSzPts val="1800"/>
              <a:buChar char="-"/>
            </a:pPr>
            <a:r>
              <a:rPr lang="en">
                <a:solidFill>
                  <a:srgbClr val="000000"/>
                </a:solidFill>
              </a:rPr>
              <a:t>Using 80 weeks of on-site counts across NNM sites, in addition to the WWA data</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Added a “region” factor</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Added a site-level random effect - Now a Linear Mixed Model</a:t>
            </a:r>
            <a:endParaRPr>
              <a:solidFill>
                <a:srgbClr val="000000"/>
              </a:solidFill>
            </a:endParaRPr>
          </a:p>
          <a:p>
            <a:pPr indent="0" lvl="0" marL="0" rtl="0" algn="l">
              <a:spcBef>
                <a:spcPts val="1600"/>
              </a:spcBef>
              <a:spcAft>
                <a:spcPts val="0"/>
              </a:spcAft>
              <a:buNone/>
            </a:pPr>
            <a:r>
              <a:rPr lang="en">
                <a:solidFill>
                  <a:srgbClr val="000000"/>
                </a:solidFill>
              </a:rPr>
              <a:t>Estimated visitation for 160 out-of-sample weeks across NNM sites </a:t>
            </a:r>
            <a:endParaRPr>
              <a:solidFill>
                <a:srgbClr val="000000"/>
              </a:solidFill>
            </a:endParaRPr>
          </a:p>
          <a:p>
            <a:pPr indent="-342900" lvl="0" marL="457200" rtl="0" algn="l">
              <a:spcBef>
                <a:spcPts val="1600"/>
              </a:spcBef>
              <a:spcAft>
                <a:spcPts val="0"/>
              </a:spcAft>
              <a:buClr>
                <a:srgbClr val="000000"/>
              </a:buClr>
              <a:buSzPts val="1800"/>
              <a:buChar char="-"/>
            </a:pPr>
            <a:r>
              <a:rPr lang="en">
                <a:solidFill>
                  <a:srgbClr val="000000"/>
                </a:solidFill>
              </a:rPr>
              <a:t>Calculated correlation between observed and estimated visitation</a:t>
            </a:r>
            <a:endParaRPr>
              <a:solidFill>
                <a:srgbClr val="000000"/>
              </a:solidFill>
            </a:endParaRPr>
          </a:p>
          <a:p>
            <a:pPr indent="0" lvl="0" marL="457200" rtl="0" algn="l">
              <a:spcBef>
                <a:spcPts val="1600"/>
              </a:spcBef>
              <a:spcAft>
                <a:spcPts val="1600"/>
              </a:spcAft>
              <a:buNone/>
            </a:pPr>
            <a:r>
              <a:t/>
            </a:r>
            <a:endParaRPr>
              <a:solidFill>
                <a:srgbClr val="00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4" name="Shape 314"/>
        <p:cNvGrpSpPr/>
        <p:nvPr/>
      </p:nvGrpSpPr>
      <p:grpSpPr>
        <a:xfrm>
          <a:off x="0" y="0"/>
          <a:ext cx="0" cy="0"/>
          <a:chOff x="0" y="0"/>
          <a:chExt cx="0" cy="0"/>
        </a:xfrm>
      </p:grpSpPr>
      <p:sp>
        <p:nvSpPr>
          <p:cNvPr id="315" name="Google Shape;315;p5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55"/>
          <p:cNvSpPr txBox="1"/>
          <p:nvPr>
            <p:ph idx="1" type="body"/>
          </p:nvPr>
        </p:nvSpPr>
        <p:spPr>
          <a:xfrm>
            <a:off x="311700" y="13810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17" name="Google Shape;317;p55"/>
          <p:cNvPicPr preferRelativeResize="0"/>
          <p:nvPr/>
        </p:nvPicPr>
        <p:blipFill>
          <a:blip r:embed="rId3">
            <a:alphaModFix/>
          </a:blip>
          <a:stretch>
            <a:fillRect/>
          </a:stretch>
        </p:blipFill>
        <p:spPr>
          <a:xfrm>
            <a:off x="43250" y="268725"/>
            <a:ext cx="9057498" cy="4528749"/>
          </a:xfrm>
          <a:prstGeom prst="rect">
            <a:avLst/>
          </a:prstGeom>
          <a:noFill/>
          <a:ln>
            <a:noFill/>
          </a:ln>
        </p:spPr>
      </p:pic>
      <p:sp>
        <p:nvSpPr>
          <p:cNvPr id="318" name="Google Shape;318;p55"/>
          <p:cNvSpPr txBox="1"/>
          <p:nvPr/>
        </p:nvSpPr>
        <p:spPr>
          <a:xfrm>
            <a:off x="6504300" y="4728825"/>
            <a:ext cx="2328000" cy="2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Proxima Nova"/>
                <a:ea typeface="Proxima Nova"/>
                <a:cs typeface="Proxima Nova"/>
                <a:sym typeface="Proxima Nova"/>
              </a:rPr>
              <a:t>(Manuscript in preparation)</a:t>
            </a:r>
            <a:endParaRPr sz="1200">
              <a:latin typeface="Proxima Nova"/>
              <a:ea typeface="Proxima Nova"/>
              <a:cs typeface="Proxima Nova"/>
              <a:sym typeface="Proxima Nov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2" name="Shape 322"/>
        <p:cNvGrpSpPr/>
        <p:nvPr/>
      </p:nvGrpSpPr>
      <p:grpSpPr>
        <a:xfrm>
          <a:off x="0" y="0"/>
          <a:ext cx="0" cy="0"/>
          <a:chOff x="0" y="0"/>
          <a:chExt cx="0" cy="0"/>
        </a:xfrm>
      </p:grpSpPr>
      <p:sp>
        <p:nvSpPr>
          <p:cNvPr id="323" name="Google Shape;323;p5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Implications for Visitor Estimation</a:t>
            </a:r>
            <a:endParaRPr/>
          </a:p>
        </p:txBody>
      </p:sp>
      <p:sp>
        <p:nvSpPr>
          <p:cNvPr id="324" name="Google Shape;324;p56"/>
          <p:cNvSpPr txBox="1"/>
          <p:nvPr>
            <p:ph idx="1" type="body"/>
          </p:nvPr>
        </p:nvSpPr>
        <p:spPr>
          <a:xfrm>
            <a:off x="311700" y="1163975"/>
            <a:ext cx="8520600" cy="34164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lang="en"/>
              <a:t>Encouragement</a:t>
            </a:r>
            <a:endParaRPr/>
          </a:p>
          <a:p>
            <a:pPr indent="-342900" lvl="0" marL="457200" marR="0" rtl="0" algn="l">
              <a:lnSpc>
                <a:spcPct val="115000"/>
              </a:lnSpc>
              <a:spcBef>
                <a:spcPts val="1600"/>
              </a:spcBef>
              <a:spcAft>
                <a:spcPts val="0"/>
              </a:spcAft>
              <a:buSzPts val="1800"/>
              <a:buChar char="●"/>
            </a:pPr>
            <a:r>
              <a:rPr lang="en"/>
              <a:t>  Visitation is predictably related to baseline conditions and social media</a:t>
            </a:r>
            <a:endParaRPr/>
          </a:p>
          <a:p>
            <a:pPr indent="-342900" lvl="0" marL="457200" marR="0" rtl="0" algn="l">
              <a:lnSpc>
                <a:spcPct val="115000"/>
              </a:lnSpc>
              <a:spcBef>
                <a:spcPts val="0"/>
              </a:spcBef>
              <a:spcAft>
                <a:spcPts val="0"/>
              </a:spcAft>
              <a:buSzPts val="1800"/>
              <a:buChar char="●"/>
            </a:pPr>
            <a:r>
              <a:rPr lang="en"/>
              <a:t>  Relationships are broadly similar in two very different regions</a:t>
            </a:r>
            <a:endParaRPr/>
          </a:p>
          <a:p>
            <a:pPr indent="-342900" lvl="0" marL="457200" marR="0" rtl="0" algn="l">
              <a:lnSpc>
                <a:spcPct val="115000"/>
              </a:lnSpc>
              <a:spcBef>
                <a:spcPts val="0"/>
              </a:spcBef>
              <a:spcAft>
                <a:spcPts val="0"/>
              </a:spcAft>
              <a:buSzPts val="1800"/>
              <a:buChar char="●"/>
            </a:pPr>
            <a:r>
              <a:rPr lang="en"/>
              <a:t>  Multiple data sources are most powerful</a:t>
            </a:r>
            <a:endParaRPr/>
          </a:p>
          <a:p>
            <a:pPr indent="-342900" lvl="0" marL="457200" marR="0" rtl="0" algn="l">
              <a:lnSpc>
                <a:spcPct val="115000"/>
              </a:lnSpc>
              <a:spcBef>
                <a:spcPts val="0"/>
              </a:spcBef>
              <a:spcAft>
                <a:spcPts val="0"/>
              </a:spcAft>
              <a:buSzPts val="1800"/>
              <a:buChar char="●"/>
            </a:pPr>
            <a:r>
              <a:rPr lang="en"/>
              <a:t>  Complementing traditional approaches</a:t>
            </a:r>
            <a:endParaRPr/>
          </a:p>
          <a:p>
            <a:pPr indent="0" lvl="0" marL="0" marR="0" rtl="0" algn="l">
              <a:lnSpc>
                <a:spcPct val="115000"/>
              </a:lnSpc>
              <a:spcBef>
                <a:spcPts val="1600"/>
              </a:spcBef>
              <a:spcAft>
                <a:spcPts val="0"/>
              </a:spcAft>
              <a:buNone/>
            </a:pPr>
            <a:r>
              <a:rPr lang="en"/>
              <a:t>Precautions</a:t>
            </a:r>
            <a:endParaRPr/>
          </a:p>
          <a:p>
            <a:pPr indent="-342900" lvl="0" marL="457200" marR="0" rtl="0" algn="l">
              <a:lnSpc>
                <a:spcPct val="115000"/>
              </a:lnSpc>
              <a:spcBef>
                <a:spcPts val="1600"/>
              </a:spcBef>
              <a:spcAft>
                <a:spcPts val="0"/>
              </a:spcAft>
              <a:buSzPts val="1800"/>
              <a:buChar char="●"/>
            </a:pPr>
            <a:r>
              <a:rPr lang="en"/>
              <a:t>  Issues of representation</a:t>
            </a:r>
            <a:endParaRPr/>
          </a:p>
          <a:p>
            <a:pPr indent="-342900" lvl="0" marL="457200" marR="0" rtl="0" algn="l">
              <a:lnSpc>
                <a:spcPct val="115000"/>
              </a:lnSpc>
              <a:spcBef>
                <a:spcPts val="0"/>
              </a:spcBef>
              <a:spcAft>
                <a:spcPts val="0"/>
              </a:spcAft>
              <a:buSzPts val="1800"/>
              <a:buChar char="●"/>
            </a:pPr>
            <a:r>
              <a:rPr lang="en"/>
              <a:t>  Ethics, privacy, and access to data</a:t>
            </a:r>
            <a:endParaRPr/>
          </a:p>
          <a:p>
            <a:pPr indent="-342900" lvl="0" marL="457200" marR="0" rtl="0" algn="l">
              <a:lnSpc>
                <a:spcPct val="115000"/>
              </a:lnSpc>
              <a:spcBef>
                <a:spcPts val="0"/>
              </a:spcBef>
              <a:spcAft>
                <a:spcPts val="0"/>
              </a:spcAft>
              <a:buSzPts val="1800"/>
              <a:buChar char="●"/>
            </a:pPr>
            <a:r>
              <a:rPr lang="en"/>
              <a:t>  Within-region diffs in social media use</a:t>
            </a:r>
            <a:endParaRPr/>
          </a:p>
          <a:p>
            <a:pPr indent="0" lvl="0" marL="0" marR="0" rtl="0" algn="l">
              <a:lnSpc>
                <a:spcPct val="115000"/>
              </a:lnSpc>
              <a:spcBef>
                <a:spcPts val="1600"/>
              </a:spcBef>
              <a:spcAft>
                <a:spcPts val="0"/>
              </a:spcAft>
              <a:buNone/>
            </a:pPr>
            <a:r>
              <a:t/>
            </a:r>
            <a:endParaRPr/>
          </a:p>
          <a:p>
            <a:pPr indent="0" lvl="0" marL="0" marR="0" rtl="0" algn="l">
              <a:lnSpc>
                <a:spcPct val="115000"/>
              </a:lnSpc>
              <a:spcBef>
                <a:spcPts val="1600"/>
              </a:spcBef>
              <a:spcAft>
                <a:spcPts val="160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8" name="Shape 328"/>
        <p:cNvGrpSpPr/>
        <p:nvPr/>
      </p:nvGrpSpPr>
      <p:grpSpPr>
        <a:xfrm>
          <a:off x="0" y="0"/>
          <a:ext cx="0" cy="0"/>
          <a:chOff x="0" y="0"/>
          <a:chExt cx="0" cy="0"/>
        </a:xfrm>
      </p:grpSpPr>
      <p:sp>
        <p:nvSpPr>
          <p:cNvPr id="329" name="Google Shape;329;p5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Current Work - On-site data</a:t>
            </a:r>
            <a:endParaRPr/>
          </a:p>
        </p:txBody>
      </p:sp>
      <p:sp>
        <p:nvSpPr>
          <p:cNvPr id="330" name="Google Shape;330;p57"/>
          <p:cNvSpPr txBox="1"/>
          <p:nvPr>
            <p:ph idx="1" type="body"/>
          </p:nvPr>
        </p:nvSpPr>
        <p:spPr>
          <a:xfrm>
            <a:off x="311700" y="1152475"/>
            <a:ext cx="4222200" cy="36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Crowd-sourced parking lot counts</a:t>
            </a:r>
            <a:endParaRPr/>
          </a:p>
          <a:p>
            <a:pPr indent="-317500" lvl="0" marL="457200" rtl="0" algn="l">
              <a:spcBef>
                <a:spcPts val="1600"/>
              </a:spcBef>
              <a:spcAft>
                <a:spcPts val="0"/>
              </a:spcAft>
              <a:buSzPts val="1400"/>
              <a:buChar char="●"/>
            </a:pPr>
            <a:r>
              <a:rPr lang="en"/>
              <a:t>Deploying SMS-based chatbot at trailheads</a:t>
            </a:r>
            <a:endParaRPr/>
          </a:p>
          <a:p>
            <a:pPr indent="0" lvl="0" marL="0" rtl="0" algn="l">
              <a:spcBef>
                <a:spcPts val="1600"/>
              </a:spcBef>
              <a:spcAft>
                <a:spcPts val="0"/>
              </a:spcAft>
              <a:buNone/>
            </a:pPr>
            <a:r>
              <a:rPr lang="en"/>
              <a:t>Adds on-site data from new trails!</a:t>
            </a:r>
            <a:endParaRPr/>
          </a:p>
          <a:p>
            <a:pPr indent="-317500" lvl="0" marL="457200" rtl="0" algn="l">
              <a:spcBef>
                <a:spcPts val="1600"/>
              </a:spcBef>
              <a:spcAft>
                <a:spcPts val="0"/>
              </a:spcAft>
              <a:buSzPts val="1400"/>
              <a:buChar char="●"/>
            </a:pPr>
            <a:r>
              <a:rPr lang="en"/>
              <a:t>We use information about length of stays across the forest to estimate daily visitors from instantaneous parking lot counts</a:t>
            </a:r>
            <a:endParaRPr/>
          </a:p>
          <a:p>
            <a:pPr indent="-317500" lvl="0" marL="457200" rtl="0" algn="l">
              <a:spcBef>
                <a:spcPts val="0"/>
              </a:spcBef>
              <a:spcAft>
                <a:spcPts val="0"/>
              </a:spcAft>
              <a:buSzPts val="1400"/>
              <a:buChar char="●"/>
            </a:pPr>
            <a:r>
              <a:rPr lang="en"/>
              <a:t>Use this information for days or sites where we don’t have on-site IR counts</a:t>
            </a:r>
            <a:endParaRPr/>
          </a:p>
          <a:p>
            <a:pPr indent="0" lvl="0" marL="0" rtl="0" algn="l">
              <a:spcBef>
                <a:spcPts val="1600"/>
              </a:spcBef>
              <a:spcAft>
                <a:spcPts val="1600"/>
              </a:spcAft>
              <a:buNone/>
            </a:pPr>
            <a:r>
              <a:rPr lang="en"/>
              <a:t>Allows us to fit random intercepts at more sites</a:t>
            </a:r>
            <a:endParaRPr/>
          </a:p>
        </p:txBody>
      </p:sp>
      <p:sp>
        <p:nvSpPr>
          <p:cNvPr id="331" name="Google Shape;331;p5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32" name="Google Shape;332;p57"/>
          <p:cNvPicPr preferRelativeResize="0"/>
          <p:nvPr/>
        </p:nvPicPr>
        <p:blipFill rotWithShape="1">
          <a:blip r:embed="rId3">
            <a:alphaModFix/>
          </a:blip>
          <a:srcRect b="0" l="0" r="0" t="0"/>
          <a:stretch/>
        </p:blipFill>
        <p:spPr>
          <a:xfrm>
            <a:off x="4946475" y="1216325"/>
            <a:ext cx="3671550" cy="2891549"/>
          </a:xfrm>
          <a:prstGeom prst="rect">
            <a:avLst/>
          </a:prstGeom>
          <a:noFill/>
          <a:ln cap="flat" cmpd="sng" w="28575">
            <a:solidFill>
              <a:srgbClr val="999999"/>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6" name="Shape 336"/>
        <p:cNvGrpSpPr/>
        <p:nvPr/>
      </p:nvGrpSpPr>
      <p:grpSpPr>
        <a:xfrm>
          <a:off x="0" y="0"/>
          <a:ext cx="0" cy="0"/>
          <a:chOff x="0" y="0"/>
          <a:chExt cx="0" cy="0"/>
        </a:xfrm>
      </p:grpSpPr>
      <p:pic>
        <p:nvPicPr>
          <p:cNvPr id="337" name="Google Shape;337;p58"/>
          <p:cNvPicPr preferRelativeResize="0"/>
          <p:nvPr/>
        </p:nvPicPr>
        <p:blipFill>
          <a:blip r:embed="rId3">
            <a:alphaModFix/>
          </a:blip>
          <a:stretch>
            <a:fillRect/>
          </a:stretch>
        </p:blipFill>
        <p:spPr>
          <a:xfrm>
            <a:off x="4483875" y="175350"/>
            <a:ext cx="4465329" cy="3348996"/>
          </a:xfrm>
          <a:prstGeom prst="rect">
            <a:avLst/>
          </a:prstGeom>
          <a:noFill/>
          <a:ln>
            <a:noFill/>
          </a:ln>
        </p:spPr>
      </p:pic>
      <p:sp>
        <p:nvSpPr>
          <p:cNvPr id="338" name="Google Shape;338;p5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Current Work - Predictors</a:t>
            </a:r>
            <a:endParaRPr/>
          </a:p>
        </p:txBody>
      </p:sp>
      <p:sp>
        <p:nvSpPr>
          <p:cNvPr id="339" name="Google Shape;339;p58"/>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Adding WTA trip reports</a:t>
            </a:r>
            <a:endParaRPr sz="1800"/>
          </a:p>
          <a:p>
            <a:pPr indent="0" lvl="0" marL="0" rtl="0" algn="l">
              <a:spcBef>
                <a:spcPts val="1600"/>
              </a:spcBef>
              <a:spcAft>
                <a:spcPts val="0"/>
              </a:spcAft>
              <a:buNone/>
            </a:pPr>
            <a:r>
              <a:rPr lang="en" sz="1800"/>
              <a:t>Adding Site-level Characteristics</a:t>
            </a:r>
            <a:endParaRPr sz="1800"/>
          </a:p>
          <a:p>
            <a:pPr indent="-342900" lvl="0" marL="457200" rtl="0" algn="l">
              <a:spcBef>
                <a:spcPts val="1600"/>
              </a:spcBef>
              <a:spcAft>
                <a:spcPts val="0"/>
              </a:spcAft>
              <a:buSzPts val="1800"/>
              <a:buChar char="●"/>
            </a:pPr>
            <a:r>
              <a:rPr lang="en" sz="1800"/>
              <a:t>Estimated use level (expert knowledge)</a:t>
            </a:r>
            <a:endParaRPr sz="1800"/>
          </a:p>
          <a:p>
            <a:pPr indent="-342900" lvl="0" marL="457200" rtl="0" algn="l">
              <a:spcBef>
                <a:spcPts val="0"/>
              </a:spcBef>
              <a:spcAft>
                <a:spcPts val="0"/>
              </a:spcAft>
              <a:buSzPts val="1800"/>
              <a:buChar char="●"/>
            </a:pPr>
            <a:r>
              <a:rPr lang="en" sz="1800"/>
              <a:t>Length of trail</a:t>
            </a:r>
            <a:endParaRPr sz="1800"/>
          </a:p>
          <a:p>
            <a:pPr indent="-342900" lvl="0" marL="457200" rtl="0" algn="l">
              <a:spcBef>
                <a:spcPts val="0"/>
              </a:spcBef>
              <a:spcAft>
                <a:spcPts val="0"/>
              </a:spcAft>
              <a:buSzPts val="1800"/>
              <a:buChar char="●"/>
            </a:pPr>
            <a:r>
              <a:rPr lang="en" sz="1800"/>
              <a:t>Elevation gained</a:t>
            </a:r>
            <a:endParaRPr sz="1800"/>
          </a:p>
          <a:p>
            <a:pPr indent="-342900" lvl="0" marL="457200" rtl="0" algn="l">
              <a:spcBef>
                <a:spcPts val="0"/>
              </a:spcBef>
              <a:spcAft>
                <a:spcPts val="0"/>
              </a:spcAft>
              <a:buSzPts val="1800"/>
              <a:buChar char="●"/>
            </a:pPr>
            <a:r>
              <a:rPr lang="en" sz="1800"/>
              <a:t>Scenic views</a:t>
            </a:r>
            <a:endParaRPr sz="1800"/>
          </a:p>
          <a:p>
            <a:pPr indent="-342900" lvl="0" marL="457200" rtl="0" algn="l">
              <a:spcBef>
                <a:spcPts val="0"/>
              </a:spcBef>
              <a:spcAft>
                <a:spcPts val="0"/>
              </a:spcAft>
              <a:buSzPts val="1800"/>
              <a:buChar char="●"/>
            </a:pPr>
            <a:r>
              <a:rPr lang="en" sz="1800"/>
              <a:t>Dog friendly</a:t>
            </a:r>
            <a:endParaRPr sz="1800"/>
          </a:p>
          <a:p>
            <a:pPr indent="-342900" lvl="0" marL="457200" rtl="0" algn="l">
              <a:spcBef>
                <a:spcPts val="0"/>
              </a:spcBef>
              <a:spcAft>
                <a:spcPts val="0"/>
              </a:spcAft>
              <a:buSzPts val="1800"/>
              <a:buChar char="●"/>
            </a:pPr>
            <a:r>
              <a:rPr lang="en" sz="1800"/>
              <a:t>etc.</a:t>
            </a:r>
            <a:endParaRPr/>
          </a:p>
        </p:txBody>
      </p:sp>
      <p:pic>
        <p:nvPicPr>
          <p:cNvPr id="340" name="Google Shape;340;p58"/>
          <p:cNvPicPr preferRelativeResize="0"/>
          <p:nvPr/>
        </p:nvPicPr>
        <p:blipFill>
          <a:blip r:embed="rId4">
            <a:alphaModFix/>
          </a:blip>
          <a:stretch>
            <a:fillRect/>
          </a:stretch>
        </p:blipFill>
        <p:spPr>
          <a:xfrm>
            <a:off x="3840025" y="1452875"/>
            <a:ext cx="4419829" cy="3314872"/>
          </a:xfrm>
          <a:prstGeom prst="rect">
            <a:avLst/>
          </a:prstGeom>
          <a:noFill/>
          <a:ln>
            <a:noFill/>
          </a:ln>
        </p:spPr>
      </p:pic>
      <p:pic>
        <p:nvPicPr>
          <p:cNvPr id="341" name="Google Shape;341;p58"/>
          <p:cNvPicPr preferRelativeResize="0"/>
          <p:nvPr/>
        </p:nvPicPr>
        <p:blipFill>
          <a:blip r:embed="rId5">
            <a:alphaModFix/>
          </a:blip>
          <a:stretch>
            <a:fillRect/>
          </a:stretch>
        </p:blipFill>
        <p:spPr>
          <a:xfrm>
            <a:off x="6089572" y="1017725"/>
            <a:ext cx="2949603" cy="393277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0"/>
                                        </p:tgtEl>
                                        <p:attrNameLst>
                                          <p:attrName>style.visibility</p:attrName>
                                        </p:attrNameLst>
                                      </p:cBhvr>
                                      <p:to>
                                        <p:strVal val="visible"/>
                                      </p:to>
                                    </p:set>
                                    <p:animEffect filter="fade" transition="in">
                                      <p:cBhvr>
                                        <p:cTn dur="1000"/>
                                        <p:tgtEl>
                                          <p:spTgt spid="3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1"/>
                                        </p:tgtEl>
                                        <p:attrNameLst>
                                          <p:attrName>style.visibility</p:attrName>
                                        </p:attrNameLst>
                                      </p:cBhvr>
                                      <p:to>
                                        <p:strVal val="visible"/>
                                      </p:to>
                                    </p:set>
                                    <p:animEffect filter="fade" transition="in">
                                      <p:cBhvr>
                                        <p:cTn dur="1000"/>
                                        <p:tgtEl>
                                          <p:spTgt spid="3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5" name="Shape 345"/>
        <p:cNvGrpSpPr/>
        <p:nvPr/>
      </p:nvGrpSpPr>
      <p:grpSpPr>
        <a:xfrm>
          <a:off x="0" y="0"/>
          <a:ext cx="0" cy="0"/>
          <a:chOff x="0" y="0"/>
          <a:chExt cx="0" cy="0"/>
        </a:xfrm>
      </p:grpSpPr>
      <p:sp>
        <p:nvSpPr>
          <p:cNvPr id="346" name="Google Shape;346;p5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Current work - New Model</a:t>
            </a:r>
            <a:endParaRPr/>
          </a:p>
        </p:txBody>
      </p:sp>
      <p:sp>
        <p:nvSpPr>
          <p:cNvPr id="347" name="Google Shape;347;p59"/>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Log(weekly visitors) = </a:t>
            </a:r>
            <a:endParaRPr/>
          </a:p>
          <a:p>
            <a:pPr indent="0" lvl="0" marL="1371600" rtl="0" algn="l">
              <a:spcBef>
                <a:spcPts val="0"/>
              </a:spcBef>
              <a:spcAft>
                <a:spcPts val="0"/>
              </a:spcAft>
              <a:buNone/>
            </a:pPr>
            <a:r>
              <a:rPr lang="en"/>
              <a:t>Photo User-Days (Flickr) + </a:t>
            </a:r>
            <a:endParaRPr/>
          </a:p>
          <a:p>
            <a:pPr indent="0" lvl="0" marL="1371600" rtl="0" algn="l">
              <a:spcBef>
                <a:spcPts val="0"/>
              </a:spcBef>
              <a:spcAft>
                <a:spcPts val="0"/>
              </a:spcAft>
              <a:buNone/>
            </a:pPr>
            <a:r>
              <a:rPr lang="en"/>
              <a:t>Instagram User-Days + </a:t>
            </a:r>
            <a:endParaRPr/>
          </a:p>
          <a:p>
            <a:pPr indent="0" lvl="0" marL="1371600" rtl="0" algn="l">
              <a:spcBef>
                <a:spcPts val="0"/>
              </a:spcBef>
              <a:spcAft>
                <a:spcPts val="0"/>
              </a:spcAft>
              <a:buNone/>
            </a:pPr>
            <a:r>
              <a:rPr lang="en"/>
              <a:t>Twitter User-Days + </a:t>
            </a:r>
            <a:endParaRPr/>
          </a:p>
          <a:p>
            <a:pPr indent="0" lvl="0" marL="1371600" rtl="0" algn="l">
              <a:spcBef>
                <a:spcPts val="0"/>
              </a:spcBef>
              <a:spcAft>
                <a:spcPts val="0"/>
              </a:spcAft>
              <a:buNone/>
            </a:pPr>
            <a:r>
              <a:rPr b="1" lang="en">
                <a:solidFill>
                  <a:schemeClr val="dk2"/>
                </a:solidFill>
              </a:rPr>
              <a:t>WTA User-Days +</a:t>
            </a:r>
            <a:endParaRPr b="1">
              <a:solidFill>
                <a:schemeClr val="dk2"/>
              </a:solidFill>
            </a:endParaRPr>
          </a:p>
          <a:p>
            <a:pPr indent="0" lvl="0" marL="1371600" rtl="0" algn="l">
              <a:spcBef>
                <a:spcPts val="0"/>
              </a:spcBef>
              <a:spcAft>
                <a:spcPts val="0"/>
              </a:spcAft>
              <a:buNone/>
            </a:pPr>
            <a:r>
              <a:rPr lang="en"/>
              <a:t>Precipitation + </a:t>
            </a:r>
            <a:endParaRPr/>
          </a:p>
          <a:p>
            <a:pPr indent="0" lvl="0" marL="1371600" rtl="0" algn="l">
              <a:spcBef>
                <a:spcPts val="0"/>
              </a:spcBef>
              <a:spcAft>
                <a:spcPts val="0"/>
              </a:spcAft>
              <a:buNone/>
            </a:pPr>
            <a:r>
              <a:rPr lang="en"/>
              <a:t>Week of year + </a:t>
            </a:r>
            <a:endParaRPr/>
          </a:p>
          <a:p>
            <a:pPr indent="0" lvl="0" marL="1371600" rtl="0" algn="l">
              <a:spcBef>
                <a:spcPts val="0"/>
              </a:spcBef>
              <a:spcAft>
                <a:spcPts val="0"/>
              </a:spcAft>
              <a:buNone/>
            </a:pPr>
            <a:r>
              <a:rPr lang="en"/>
              <a:t>(Week of year ) ^2 +</a:t>
            </a:r>
            <a:endParaRPr/>
          </a:p>
          <a:p>
            <a:pPr indent="0" lvl="0" marL="1371600" rtl="0" algn="l">
              <a:spcBef>
                <a:spcPts val="0"/>
              </a:spcBef>
              <a:spcAft>
                <a:spcPts val="0"/>
              </a:spcAft>
              <a:buNone/>
            </a:pPr>
            <a:r>
              <a:rPr lang="en"/>
              <a:t>Holidays + </a:t>
            </a:r>
            <a:endParaRPr/>
          </a:p>
          <a:p>
            <a:pPr indent="0" lvl="0" marL="1371600" rtl="0" algn="l">
              <a:spcBef>
                <a:spcPts val="0"/>
              </a:spcBef>
              <a:spcAft>
                <a:spcPts val="0"/>
              </a:spcAft>
              <a:buNone/>
            </a:pPr>
            <a:r>
              <a:rPr b="1" lang="en">
                <a:solidFill>
                  <a:schemeClr val="dk2"/>
                </a:solidFill>
              </a:rPr>
              <a:t>Use level +</a:t>
            </a:r>
            <a:endParaRPr b="1">
              <a:solidFill>
                <a:schemeClr val="dk2"/>
              </a:solidFill>
            </a:endParaRPr>
          </a:p>
          <a:p>
            <a:pPr indent="0" lvl="0" marL="1371600" rtl="0" algn="l">
              <a:spcBef>
                <a:spcPts val="0"/>
              </a:spcBef>
              <a:spcAft>
                <a:spcPts val="0"/>
              </a:spcAft>
              <a:buNone/>
            </a:pPr>
            <a:r>
              <a:rPr lang="en"/>
              <a:t>(1 | siteid)</a:t>
            </a:r>
            <a:endParaRPr/>
          </a:p>
        </p:txBody>
      </p:sp>
      <p:pic>
        <p:nvPicPr>
          <p:cNvPr id="348" name="Google Shape;348;p59"/>
          <p:cNvPicPr preferRelativeResize="0"/>
          <p:nvPr/>
        </p:nvPicPr>
        <p:blipFill rotWithShape="1">
          <a:blip r:embed="rId3">
            <a:alphaModFix/>
          </a:blip>
          <a:srcRect b="0" l="0" r="0" t="0"/>
          <a:stretch/>
        </p:blipFill>
        <p:spPr>
          <a:xfrm>
            <a:off x="4755002" y="162813"/>
            <a:ext cx="3169401" cy="4283474"/>
          </a:xfrm>
          <a:prstGeom prst="rect">
            <a:avLst/>
          </a:prstGeom>
          <a:noFill/>
          <a:ln cap="sq" cmpd="sng" w="28575">
            <a:solidFill>
              <a:srgbClr val="999999"/>
            </a:solidFill>
            <a:prstDash val="solid"/>
            <a:round/>
            <a:headEnd len="sm" w="sm" type="none"/>
            <a:tailEnd len="sm" w="sm" type="none"/>
          </a:ln>
        </p:spPr>
      </p:pic>
      <p:pic>
        <p:nvPicPr>
          <p:cNvPr id="349" name="Google Shape;349;p59"/>
          <p:cNvPicPr preferRelativeResize="0"/>
          <p:nvPr/>
        </p:nvPicPr>
        <p:blipFill rotWithShape="1">
          <a:blip r:embed="rId4">
            <a:alphaModFix/>
          </a:blip>
          <a:srcRect b="0" l="51319" r="0" t="0"/>
          <a:stretch/>
        </p:blipFill>
        <p:spPr>
          <a:xfrm>
            <a:off x="5765850" y="1505781"/>
            <a:ext cx="3169400" cy="3197844"/>
          </a:xfrm>
          <a:prstGeom prst="rect">
            <a:avLst/>
          </a:prstGeom>
          <a:noFill/>
          <a:ln>
            <a:noFill/>
          </a:ln>
          <a:effectLst>
            <a:outerShdw blurRad="57150" rotWithShape="0" algn="bl" dir="5400000" dist="19050">
              <a:srgbClr val="000000">
                <a:alpha val="50000"/>
              </a:srgbClr>
            </a:outerShdw>
          </a:effectLst>
        </p:spPr>
      </p:pic>
      <p:sp>
        <p:nvSpPr>
          <p:cNvPr id="350" name="Google Shape;350;p59"/>
          <p:cNvSpPr txBox="1"/>
          <p:nvPr/>
        </p:nvSpPr>
        <p:spPr>
          <a:xfrm>
            <a:off x="6564050" y="4703625"/>
            <a:ext cx="2371200" cy="4092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200">
                <a:solidFill>
                  <a:schemeClr val="accent4"/>
                </a:solidFill>
                <a:latin typeface="Cantarell"/>
                <a:ea typeface="Cantarell"/>
                <a:cs typeface="Cantarell"/>
                <a:sym typeface="Cantarell"/>
              </a:rPr>
              <a:t>( Fisher et al 2018 J Env Man )</a:t>
            </a:r>
            <a:endParaRPr sz="1200">
              <a:solidFill>
                <a:schemeClr val="accent4"/>
              </a:solidFill>
              <a:latin typeface="Cantarell"/>
              <a:ea typeface="Cantarell"/>
              <a:cs typeface="Cantarell"/>
              <a:sym typeface="Cantare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4" name="Shape 354"/>
        <p:cNvGrpSpPr/>
        <p:nvPr/>
      </p:nvGrpSpPr>
      <p:grpSpPr>
        <a:xfrm>
          <a:off x="0" y="0"/>
          <a:ext cx="0" cy="0"/>
          <a:chOff x="0" y="0"/>
          <a:chExt cx="0" cy="0"/>
        </a:xfrm>
      </p:grpSpPr>
      <p:sp>
        <p:nvSpPr>
          <p:cNvPr id="355" name="Google Shape;355;p6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Preliminary Results - Predictive power at new sites</a:t>
            </a:r>
            <a:endParaRPr/>
          </a:p>
        </p:txBody>
      </p:sp>
      <p:sp>
        <p:nvSpPr>
          <p:cNvPr id="356" name="Google Shape;356;p60"/>
          <p:cNvSpPr txBox="1"/>
          <p:nvPr>
            <p:ph idx="1" type="body"/>
          </p:nvPr>
        </p:nvSpPr>
        <p:spPr>
          <a:xfrm>
            <a:off x="311700" y="13810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Randomly dropped 5 of 45 sites to fit model</a:t>
            </a:r>
            <a:endParaRPr/>
          </a:p>
          <a:p>
            <a:pPr indent="-342900" lvl="0" marL="457200" rtl="0" algn="l">
              <a:spcBef>
                <a:spcPts val="0"/>
              </a:spcBef>
              <a:spcAft>
                <a:spcPts val="0"/>
              </a:spcAft>
              <a:buSzPts val="1800"/>
              <a:buChar char="●"/>
            </a:pPr>
            <a:r>
              <a:rPr lang="en"/>
              <a:t>Predicted weekly visitation at those 5 out-of-sample sites</a:t>
            </a:r>
            <a:endParaRPr/>
          </a:p>
          <a:p>
            <a:pPr indent="-342900" lvl="0" marL="457200" rtl="0" algn="l">
              <a:spcBef>
                <a:spcPts val="0"/>
              </a:spcBef>
              <a:spcAft>
                <a:spcPts val="0"/>
              </a:spcAft>
              <a:buSzPts val="1800"/>
              <a:buChar char="●"/>
            </a:pPr>
            <a:r>
              <a:rPr lang="en"/>
              <a:t>Calculated correlation between the predicted and observed weekly visitation</a:t>
            </a:r>
            <a:endParaRPr/>
          </a:p>
          <a:p>
            <a:pPr indent="-342900" lvl="0" marL="457200" rtl="0" algn="l">
              <a:spcBef>
                <a:spcPts val="0"/>
              </a:spcBef>
              <a:spcAft>
                <a:spcPts val="0"/>
              </a:spcAft>
              <a:buSzPts val="1800"/>
              <a:buChar char="●"/>
            </a:pPr>
            <a:r>
              <a:rPr lang="en"/>
              <a:t>Repeated 400 times</a:t>
            </a:r>
            <a:endParaRPr/>
          </a:p>
        </p:txBody>
      </p:sp>
      <p:graphicFrame>
        <p:nvGraphicFramePr>
          <p:cNvPr id="357" name="Google Shape;357;p60"/>
          <p:cNvGraphicFramePr/>
          <p:nvPr/>
        </p:nvGraphicFramePr>
        <p:xfrm>
          <a:off x="697875" y="3257375"/>
          <a:ext cx="3000000" cy="3000000"/>
        </p:xfrm>
        <a:graphic>
          <a:graphicData uri="http://schemas.openxmlformats.org/drawingml/2006/table">
            <a:tbl>
              <a:tblPr>
                <a:noFill/>
                <a:tableStyleId>{944F447C-111C-4389-8198-FC49820CCDE3}</a:tableStyleId>
              </a:tblPr>
              <a:tblGrid>
                <a:gridCol w="2413000"/>
                <a:gridCol w="2413000"/>
                <a:gridCol w="2413000"/>
              </a:tblGrid>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
                        <a:t>Old model (no WTA or use-level)</a:t>
                      </a:r>
                      <a:endParaRPr/>
                    </a:p>
                  </a:txBody>
                  <a:tcPr marT="91425" marB="91425" marR="91425" marL="91425"/>
                </a:tc>
                <a:tc>
                  <a:txBody>
                    <a:bodyPr/>
                    <a:lstStyle/>
                    <a:p>
                      <a:pPr indent="0" lvl="0" marL="0" rtl="0" algn="l">
                        <a:spcBef>
                          <a:spcPts val="0"/>
                        </a:spcBef>
                        <a:spcAft>
                          <a:spcPts val="0"/>
                        </a:spcAft>
                        <a:buNone/>
                      </a:pPr>
                      <a:r>
                        <a:rPr lang="en"/>
                        <a:t>New model (with WTA &amp; use-levels)</a:t>
                      </a:r>
                      <a:endParaRPr/>
                    </a:p>
                  </a:txBody>
                  <a:tcPr marT="91425" marB="91425" marR="91425" marL="91425"/>
                </a:tc>
              </a:tr>
              <a:tr h="381000">
                <a:tc>
                  <a:txBody>
                    <a:bodyPr/>
                    <a:lstStyle/>
                    <a:p>
                      <a:pPr indent="0" lvl="0" marL="0" rtl="0" algn="l">
                        <a:spcBef>
                          <a:spcPts val="0"/>
                        </a:spcBef>
                        <a:spcAft>
                          <a:spcPts val="0"/>
                        </a:spcAft>
                        <a:buNone/>
                      </a:pPr>
                      <a:r>
                        <a:rPr lang="en"/>
                        <a:t>Mean correlation (r)</a:t>
                      </a:r>
                      <a:endParaRPr/>
                    </a:p>
                  </a:txBody>
                  <a:tcPr marT="91425" marB="91425" marR="91425" marL="91425"/>
                </a:tc>
                <a:tc>
                  <a:txBody>
                    <a:bodyPr/>
                    <a:lstStyle/>
                    <a:p>
                      <a:pPr indent="0" lvl="0" marL="0" rtl="0" algn="l">
                        <a:spcBef>
                          <a:spcPts val="0"/>
                        </a:spcBef>
                        <a:spcAft>
                          <a:spcPts val="0"/>
                        </a:spcAft>
                        <a:buNone/>
                      </a:pPr>
                      <a:r>
                        <a:rPr lang="en"/>
                        <a:t>0.66</a:t>
                      </a:r>
                      <a:endParaRPr/>
                    </a:p>
                  </a:txBody>
                  <a:tcPr marT="91425" marB="91425" marR="91425" marL="91425"/>
                </a:tc>
                <a:tc>
                  <a:txBody>
                    <a:bodyPr/>
                    <a:lstStyle/>
                    <a:p>
                      <a:pPr indent="0" lvl="0" marL="0" rtl="0" algn="l">
                        <a:spcBef>
                          <a:spcPts val="0"/>
                        </a:spcBef>
                        <a:spcAft>
                          <a:spcPts val="0"/>
                        </a:spcAft>
                        <a:buNone/>
                      </a:pPr>
                      <a:r>
                        <a:rPr lang="en"/>
                        <a:t>0.75</a:t>
                      </a:r>
                      <a:endParaRPr/>
                    </a:p>
                  </a:txBody>
                  <a:tcPr marT="91425" marB="91425" marR="91425" marL="91425"/>
                </a:tc>
              </a:tr>
              <a:tr h="381000">
                <a:tc>
                  <a:txBody>
                    <a:bodyPr/>
                    <a:lstStyle/>
                    <a:p>
                      <a:pPr indent="0" lvl="0" marL="0" rtl="0" algn="l">
                        <a:spcBef>
                          <a:spcPts val="0"/>
                        </a:spcBef>
                        <a:spcAft>
                          <a:spcPts val="0"/>
                        </a:spcAft>
                        <a:buNone/>
                      </a:pPr>
                      <a:r>
                        <a:rPr lang="en"/>
                        <a:t>Coef of determination (r</a:t>
                      </a:r>
                      <a:r>
                        <a:rPr baseline="30000" lang="en"/>
                        <a:t>2</a:t>
                      </a:r>
                      <a:r>
                        <a:rPr lang="en"/>
                        <a:t>)</a:t>
                      </a:r>
                      <a:endParaRPr/>
                    </a:p>
                  </a:txBody>
                  <a:tcPr marT="91425" marB="91425" marR="91425" marL="91425"/>
                </a:tc>
                <a:tc>
                  <a:txBody>
                    <a:bodyPr/>
                    <a:lstStyle/>
                    <a:p>
                      <a:pPr indent="0" lvl="0" marL="0" rtl="0" algn="l">
                        <a:spcBef>
                          <a:spcPts val="0"/>
                        </a:spcBef>
                        <a:spcAft>
                          <a:spcPts val="0"/>
                        </a:spcAft>
                        <a:buNone/>
                      </a:pPr>
                      <a:r>
                        <a:rPr lang="en"/>
                        <a:t>0.44</a:t>
                      </a:r>
                      <a:endParaRPr/>
                    </a:p>
                  </a:txBody>
                  <a:tcPr marT="91425" marB="91425" marR="91425" marL="91425"/>
                </a:tc>
                <a:tc>
                  <a:txBody>
                    <a:bodyPr/>
                    <a:lstStyle/>
                    <a:p>
                      <a:pPr indent="0" lvl="0" marL="0" rtl="0" algn="l">
                        <a:spcBef>
                          <a:spcPts val="0"/>
                        </a:spcBef>
                        <a:spcAft>
                          <a:spcPts val="0"/>
                        </a:spcAft>
                        <a:buNone/>
                      </a:pPr>
                      <a:r>
                        <a:rPr lang="en"/>
                        <a:t>0.57</a:t>
                      </a:r>
                      <a:endParaRPr/>
                    </a:p>
                  </a:txBody>
                  <a:tcPr marT="91425" marB="91425" marR="91425" marL="91425"/>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1" name="Shape 361"/>
        <p:cNvGrpSpPr/>
        <p:nvPr/>
      </p:nvGrpSpPr>
      <p:grpSpPr>
        <a:xfrm>
          <a:off x="0" y="0"/>
          <a:ext cx="0" cy="0"/>
          <a:chOff x="0" y="0"/>
          <a:chExt cx="0" cy="0"/>
        </a:xfrm>
      </p:grpSpPr>
      <p:sp>
        <p:nvSpPr>
          <p:cNvPr id="362" name="Google Shape;362;p6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Estimated visitation at an out-of-sample site</a:t>
            </a:r>
            <a:endParaRPr/>
          </a:p>
        </p:txBody>
      </p:sp>
      <p:sp>
        <p:nvSpPr>
          <p:cNvPr id="363" name="Google Shape;363;p61"/>
          <p:cNvSpPr txBox="1"/>
          <p:nvPr>
            <p:ph idx="1" type="body"/>
          </p:nvPr>
        </p:nvSpPr>
        <p:spPr>
          <a:xfrm>
            <a:off x="311700" y="13810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64" name="Google Shape;364;p61"/>
          <p:cNvPicPr preferRelativeResize="0"/>
          <p:nvPr/>
        </p:nvPicPr>
        <p:blipFill>
          <a:blip r:embed="rId3">
            <a:alphaModFix/>
          </a:blip>
          <a:stretch>
            <a:fillRect/>
          </a:stretch>
        </p:blipFill>
        <p:spPr>
          <a:xfrm>
            <a:off x="82800" y="1339725"/>
            <a:ext cx="4566923" cy="3127024"/>
          </a:xfrm>
          <a:prstGeom prst="rect">
            <a:avLst/>
          </a:prstGeom>
          <a:noFill/>
          <a:ln>
            <a:noFill/>
          </a:ln>
        </p:spPr>
      </p:pic>
      <p:pic>
        <p:nvPicPr>
          <p:cNvPr id="365" name="Google Shape;365;p61"/>
          <p:cNvPicPr preferRelativeResize="0"/>
          <p:nvPr/>
        </p:nvPicPr>
        <p:blipFill>
          <a:blip r:embed="rId4">
            <a:alphaModFix/>
          </a:blip>
          <a:stretch>
            <a:fillRect/>
          </a:stretch>
        </p:blipFill>
        <p:spPr>
          <a:xfrm>
            <a:off x="3994175" y="1339725"/>
            <a:ext cx="4566923" cy="312702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9" name="Shape 369"/>
        <p:cNvGrpSpPr/>
        <p:nvPr/>
      </p:nvGrpSpPr>
      <p:grpSpPr>
        <a:xfrm>
          <a:off x="0" y="0"/>
          <a:ext cx="0" cy="0"/>
          <a:chOff x="0" y="0"/>
          <a:chExt cx="0" cy="0"/>
        </a:xfrm>
      </p:grpSpPr>
      <p:sp>
        <p:nvSpPr>
          <p:cNvPr id="370" name="Google Shape;370;p62"/>
          <p:cNvSpPr txBox="1"/>
          <p:nvPr>
            <p:ph type="title"/>
          </p:nvPr>
        </p:nvSpPr>
        <p:spPr>
          <a:xfrm>
            <a:off x="311700" y="1588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Current work - Data Visualization</a:t>
            </a:r>
            <a:endParaRPr/>
          </a:p>
        </p:txBody>
      </p:sp>
      <p:sp>
        <p:nvSpPr>
          <p:cNvPr id="371" name="Google Shape;371;p62"/>
          <p:cNvSpPr txBox="1"/>
          <p:nvPr>
            <p:ph idx="1" type="body"/>
          </p:nvPr>
        </p:nvSpPr>
        <p:spPr>
          <a:xfrm>
            <a:off x="311700" y="13810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72" name="Google Shape;372;p62"/>
          <p:cNvPicPr preferRelativeResize="0"/>
          <p:nvPr/>
        </p:nvPicPr>
        <p:blipFill>
          <a:blip r:embed="rId3">
            <a:alphaModFix/>
          </a:blip>
          <a:stretch>
            <a:fillRect/>
          </a:stretch>
        </p:blipFill>
        <p:spPr>
          <a:xfrm>
            <a:off x="512663" y="731551"/>
            <a:ext cx="8118679" cy="419732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6" name="Shape 376"/>
        <p:cNvGrpSpPr/>
        <p:nvPr/>
      </p:nvGrpSpPr>
      <p:grpSpPr>
        <a:xfrm>
          <a:off x="0" y="0"/>
          <a:ext cx="0" cy="0"/>
          <a:chOff x="0" y="0"/>
          <a:chExt cx="0" cy="0"/>
        </a:xfrm>
      </p:grpSpPr>
      <p:sp>
        <p:nvSpPr>
          <p:cNvPr id="377" name="Google Shape;377;p6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Conclusions</a:t>
            </a:r>
            <a:endParaRPr/>
          </a:p>
        </p:txBody>
      </p:sp>
      <p:sp>
        <p:nvSpPr>
          <p:cNvPr id="378" name="Google Shape;378;p63"/>
          <p:cNvSpPr txBox="1"/>
          <p:nvPr>
            <p:ph idx="1" type="body"/>
          </p:nvPr>
        </p:nvSpPr>
        <p:spPr>
          <a:xfrm>
            <a:off x="311700" y="13810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Visitation patterns  (at fine spatial and temporal scales) can be explained by social media posts &amp; baseline conditions</a:t>
            </a:r>
            <a:endParaRPr/>
          </a:p>
          <a:p>
            <a:pPr indent="-342900" lvl="0" marL="457200" rtl="0" algn="l">
              <a:spcBef>
                <a:spcPts val="1600"/>
              </a:spcBef>
              <a:spcAft>
                <a:spcPts val="0"/>
              </a:spcAft>
              <a:buSzPts val="1800"/>
              <a:buChar char="-"/>
            </a:pPr>
            <a:r>
              <a:rPr lang="en"/>
              <a:t>Broadly similar across regions</a:t>
            </a:r>
            <a:endParaRPr/>
          </a:p>
          <a:p>
            <a:pPr indent="-342900" lvl="0" marL="457200" rtl="0" algn="l">
              <a:spcBef>
                <a:spcPts val="0"/>
              </a:spcBef>
              <a:spcAft>
                <a:spcPts val="0"/>
              </a:spcAft>
              <a:buSzPts val="1800"/>
              <a:buChar char="-"/>
            </a:pPr>
            <a:r>
              <a:rPr lang="en"/>
              <a:t>High site-to-site variability</a:t>
            </a:r>
            <a:endParaRPr/>
          </a:p>
          <a:p>
            <a:pPr indent="0" lvl="0" marL="0" rtl="0" algn="l">
              <a:spcBef>
                <a:spcPts val="1600"/>
              </a:spcBef>
              <a:spcAft>
                <a:spcPts val="0"/>
              </a:spcAft>
              <a:buNone/>
            </a:pPr>
            <a:r>
              <a:rPr lang="en"/>
              <a:t>Adding additional site-level attributes (which visitors may have various preferences towards) will likely continue to improve the models</a:t>
            </a:r>
            <a:endParaRPr/>
          </a:p>
          <a:p>
            <a:pPr indent="0" lvl="0" marL="0" rtl="0" algn="l">
              <a:spcBef>
                <a:spcPts val="1600"/>
              </a:spcBef>
              <a:spcAft>
                <a:spcPts val="0"/>
              </a:spcAft>
              <a:buNone/>
            </a:pPr>
            <a:r>
              <a:rPr lang="en"/>
              <a:t>These models complement traditional methods of data collection</a:t>
            </a:r>
            <a:endParaRPr/>
          </a:p>
          <a:p>
            <a:pPr indent="0" lvl="0" marL="0" rtl="0" algn="l">
              <a:spcBef>
                <a:spcPts val="1600"/>
              </a:spcBef>
              <a:spcAft>
                <a:spcPts val="160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2" name="Shape 382"/>
        <p:cNvGrpSpPr/>
        <p:nvPr/>
      </p:nvGrpSpPr>
      <p:grpSpPr>
        <a:xfrm>
          <a:off x="0" y="0"/>
          <a:ext cx="0" cy="0"/>
          <a:chOff x="0" y="0"/>
          <a:chExt cx="0" cy="0"/>
        </a:xfrm>
      </p:grpSpPr>
      <p:pic>
        <p:nvPicPr>
          <p:cNvPr id="383" name="Google Shape;383;p64"/>
          <p:cNvPicPr preferRelativeResize="0"/>
          <p:nvPr/>
        </p:nvPicPr>
        <p:blipFill>
          <a:blip r:embed="rId3">
            <a:alphaModFix/>
          </a:blip>
          <a:stretch>
            <a:fillRect/>
          </a:stretch>
        </p:blipFill>
        <p:spPr>
          <a:xfrm>
            <a:off x="571500" y="-196925"/>
            <a:ext cx="8001004" cy="6000753"/>
          </a:xfrm>
          <a:prstGeom prst="rect">
            <a:avLst/>
          </a:prstGeom>
          <a:noFill/>
          <a:ln>
            <a:noFill/>
          </a:ln>
        </p:spPr>
      </p:pic>
      <p:sp>
        <p:nvSpPr>
          <p:cNvPr id="384" name="Google Shape;384;p64"/>
          <p:cNvSpPr txBox="1"/>
          <p:nvPr>
            <p:ph idx="4294967295" type="ctrTitle"/>
          </p:nvPr>
        </p:nvSpPr>
        <p:spPr>
          <a:xfrm>
            <a:off x="4659200" y="1724900"/>
            <a:ext cx="4099500" cy="158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chemeClr val="lt1"/>
                </a:solidFill>
              </a:rPr>
              <a:t>Thank you!</a:t>
            </a:r>
            <a:endParaRPr sz="4800">
              <a:solidFill>
                <a:schemeClr val="lt1"/>
              </a:solidFill>
            </a:endParaRPr>
          </a:p>
        </p:txBody>
      </p:sp>
      <p:sp>
        <p:nvSpPr>
          <p:cNvPr id="385" name="Google Shape;385;p64"/>
          <p:cNvSpPr txBox="1"/>
          <p:nvPr>
            <p:ph idx="4294967295" type="subTitle"/>
          </p:nvPr>
        </p:nvSpPr>
        <p:spPr>
          <a:xfrm>
            <a:off x="693025" y="3057075"/>
            <a:ext cx="7940400" cy="63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lt1"/>
                </a:solidFill>
              </a:rPr>
              <a:t>Sama Winder</a:t>
            </a:r>
            <a:endParaRPr sz="2400">
              <a:solidFill>
                <a:schemeClr val="lt1"/>
              </a:solidFill>
            </a:endParaRPr>
          </a:p>
          <a:p>
            <a:pPr indent="0" lvl="0" marL="0" rtl="0" algn="l">
              <a:spcBef>
                <a:spcPts val="0"/>
              </a:spcBef>
              <a:spcAft>
                <a:spcPts val="0"/>
              </a:spcAft>
              <a:buNone/>
            </a:pPr>
            <a:r>
              <a:rPr lang="en" sz="2400">
                <a:solidFill>
                  <a:schemeClr val="lt1"/>
                </a:solidFill>
              </a:rPr>
              <a:t>Outdoor Recreation &amp; Data Lab</a:t>
            </a:r>
            <a:endParaRPr sz="2400">
              <a:solidFill>
                <a:schemeClr val="lt1"/>
              </a:solidFill>
            </a:endParaRPr>
          </a:p>
          <a:p>
            <a:pPr indent="0" lvl="0" marL="0" rtl="0" algn="l">
              <a:spcBef>
                <a:spcPts val="0"/>
              </a:spcBef>
              <a:spcAft>
                <a:spcPts val="0"/>
              </a:spcAft>
              <a:buNone/>
            </a:pPr>
            <a:r>
              <a:rPr lang="en" sz="2400">
                <a:solidFill>
                  <a:schemeClr val="lt1"/>
                </a:solidFill>
              </a:rPr>
              <a:t>University of Washington</a:t>
            </a:r>
            <a:endParaRPr sz="2400">
              <a:solidFill>
                <a:schemeClr val="lt1"/>
              </a:solidFill>
            </a:endParaRPr>
          </a:p>
          <a:p>
            <a:pPr indent="0" lvl="0" marL="0" rtl="0" algn="l">
              <a:spcBef>
                <a:spcPts val="0"/>
              </a:spcBef>
              <a:spcAft>
                <a:spcPts val="0"/>
              </a:spcAft>
              <a:buNone/>
            </a:pPr>
            <a:r>
              <a:rPr lang="en" sz="2400">
                <a:solidFill>
                  <a:schemeClr val="lt1"/>
                </a:solidFill>
              </a:rPr>
              <a:t>sgwinder@uw.edu</a:t>
            </a:r>
            <a:endParaRPr sz="2400">
              <a:solidFill>
                <a:schemeClr val="lt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389" name="Shape 389"/>
        <p:cNvGrpSpPr/>
        <p:nvPr/>
      </p:nvGrpSpPr>
      <p:grpSpPr>
        <a:xfrm>
          <a:off x="0" y="0"/>
          <a:ext cx="0" cy="0"/>
          <a:chOff x="0" y="0"/>
          <a:chExt cx="0" cy="0"/>
        </a:xfrm>
      </p:grpSpPr>
      <p:sp>
        <p:nvSpPr>
          <p:cNvPr id="390" name="Google Shape;390;p6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But issues remain...</a:t>
            </a:r>
            <a:endParaRPr/>
          </a:p>
        </p:txBody>
      </p:sp>
      <p:sp>
        <p:nvSpPr>
          <p:cNvPr id="391" name="Google Shape;391;p65"/>
          <p:cNvSpPr txBox="1"/>
          <p:nvPr>
            <p:ph idx="1" type="body"/>
          </p:nvPr>
        </p:nvSpPr>
        <p:spPr>
          <a:xfrm>
            <a:off x="311700" y="13810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92" name="Google Shape;392;p65"/>
          <p:cNvPicPr preferRelativeResize="0"/>
          <p:nvPr/>
        </p:nvPicPr>
        <p:blipFill>
          <a:blip r:embed="rId3">
            <a:alphaModFix/>
          </a:blip>
          <a:stretch>
            <a:fillRect/>
          </a:stretch>
        </p:blipFill>
        <p:spPr>
          <a:xfrm>
            <a:off x="2912375" y="1017725"/>
            <a:ext cx="4459956" cy="390245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396" name="Shape 396"/>
        <p:cNvGrpSpPr/>
        <p:nvPr/>
      </p:nvGrpSpPr>
      <p:grpSpPr>
        <a:xfrm>
          <a:off x="0" y="0"/>
          <a:ext cx="0" cy="0"/>
          <a:chOff x="0" y="0"/>
          <a:chExt cx="0" cy="0"/>
        </a:xfrm>
      </p:grpSpPr>
      <p:sp>
        <p:nvSpPr>
          <p:cNvPr id="397" name="Google Shape;397;p66"/>
          <p:cNvSpPr txBox="1"/>
          <p:nvPr>
            <p:ph type="title"/>
          </p:nvPr>
        </p:nvSpPr>
        <p:spPr>
          <a:xfrm>
            <a:off x="311700" y="238575"/>
            <a:ext cx="8520600" cy="77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Estimating visitation in New Mexico with some on-site counts</a:t>
            </a:r>
            <a:endParaRPr/>
          </a:p>
        </p:txBody>
      </p:sp>
      <p:sp>
        <p:nvSpPr>
          <p:cNvPr id="398" name="Google Shape;398;p66"/>
          <p:cNvSpPr txBox="1"/>
          <p:nvPr>
            <p:ph idx="1" type="body"/>
          </p:nvPr>
        </p:nvSpPr>
        <p:spPr>
          <a:xfrm>
            <a:off x="1487050" y="1239150"/>
            <a:ext cx="2824500" cy="3329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rPr>
              <a:t>Before (no NNM on-site counts)</a:t>
            </a:r>
            <a:endParaRPr>
              <a:solidFill>
                <a:srgbClr val="000000"/>
              </a:solidFill>
            </a:endParaRPr>
          </a:p>
        </p:txBody>
      </p:sp>
      <p:sp>
        <p:nvSpPr>
          <p:cNvPr id="399" name="Google Shape;399;p66"/>
          <p:cNvSpPr txBox="1"/>
          <p:nvPr>
            <p:ph idx="2" type="body"/>
          </p:nvPr>
        </p:nvSpPr>
        <p:spPr>
          <a:xfrm>
            <a:off x="4572000" y="1239150"/>
            <a:ext cx="4353900" cy="680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rPr>
              <a:t>After (with 80 weeks of NNM data across sites)</a:t>
            </a:r>
            <a:endParaRPr>
              <a:solidFill>
                <a:srgbClr val="000000"/>
              </a:solidFill>
            </a:endParaRPr>
          </a:p>
        </p:txBody>
      </p:sp>
      <p:pic>
        <p:nvPicPr>
          <p:cNvPr id="400" name="Google Shape;400;p66"/>
          <p:cNvPicPr preferRelativeResize="0"/>
          <p:nvPr/>
        </p:nvPicPr>
        <p:blipFill>
          <a:blip r:embed="rId3">
            <a:alphaModFix/>
          </a:blip>
          <a:stretch>
            <a:fillRect/>
          </a:stretch>
        </p:blipFill>
        <p:spPr>
          <a:xfrm>
            <a:off x="-3742500" y="2571750"/>
            <a:ext cx="3603126" cy="3152725"/>
          </a:xfrm>
          <a:prstGeom prst="rect">
            <a:avLst/>
          </a:prstGeom>
          <a:noFill/>
          <a:ln>
            <a:noFill/>
          </a:ln>
        </p:spPr>
      </p:pic>
      <p:pic>
        <p:nvPicPr>
          <p:cNvPr id="401" name="Google Shape;401;p66"/>
          <p:cNvPicPr preferRelativeResize="0"/>
          <p:nvPr/>
        </p:nvPicPr>
        <p:blipFill>
          <a:blip r:embed="rId4">
            <a:alphaModFix/>
          </a:blip>
          <a:stretch>
            <a:fillRect/>
          </a:stretch>
        </p:blipFill>
        <p:spPr>
          <a:xfrm>
            <a:off x="9317112" y="2192559"/>
            <a:ext cx="3603126" cy="3152714"/>
          </a:xfrm>
          <a:prstGeom prst="rect">
            <a:avLst/>
          </a:prstGeom>
          <a:noFill/>
          <a:ln>
            <a:noFill/>
          </a:ln>
        </p:spPr>
      </p:pic>
      <p:pic>
        <p:nvPicPr>
          <p:cNvPr id="402" name="Google Shape;402;p66"/>
          <p:cNvPicPr preferRelativeResize="0"/>
          <p:nvPr/>
        </p:nvPicPr>
        <p:blipFill>
          <a:blip r:embed="rId5">
            <a:alphaModFix/>
          </a:blip>
          <a:stretch>
            <a:fillRect/>
          </a:stretch>
        </p:blipFill>
        <p:spPr>
          <a:xfrm>
            <a:off x="1060613" y="1660125"/>
            <a:ext cx="6563224" cy="3276650"/>
          </a:xfrm>
          <a:prstGeom prst="rect">
            <a:avLst/>
          </a:prstGeom>
          <a:noFill/>
          <a:ln>
            <a:noFill/>
          </a:ln>
        </p:spPr>
      </p:pic>
      <p:sp>
        <p:nvSpPr>
          <p:cNvPr id="403" name="Google Shape;403;p66"/>
          <p:cNvSpPr txBox="1"/>
          <p:nvPr/>
        </p:nvSpPr>
        <p:spPr>
          <a:xfrm>
            <a:off x="1560300" y="2109850"/>
            <a:ext cx="720600" cy="37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0000FF"/>
                </a:solidFill>
                <a:latin typeface="Proxima Nova"/>
                <a:ea typeface="Proxima Nova"/>
                <a:cs typeface="Proxima Nova"/>
                <a:sym typeface="Proxima Nova"/>
              </a:rPr>
              <a:t>r</a:t>
            </a:r>
            <a:r>
              <a:rPr baseline="30000" lang="en" sz="1200">
                <a:solidFill>
                  <a:srgbClr val="0000FF"/>
                </a:solidFill>
                <a:latin typeface="Proxima Nova"/>
                <a:ea typeface="Proxima Nova"/>
                <a:cs typeface="Proxima Nova"/>
                <a:sym typeface="Proxima Nova"/>
              </a:rPr>
              <a:t>2</a:t>
            </a:r>
            <a:r>
              <a:rPr lang="en" sz="1200">
                <a:solidFill>
                  <a:srgbClr val="0000FF"/>
                </a:solidFill>
                <a:latin typeface="Proxima Nova"/>
                <a:ea typeface="Proxima Nova"/>
                <a:cs typeface="Proxima Nova"/>
                <a:sym typeface="Proxima Nova"/>
              </a:rPr>
              <a:t> = 0.41 </a:t>
            </a:r>
            <a:endParaRPr sz="1200">
              <a:solidFill>
                <a:srgbClr val="0000FF"/>
              </a:solidFill>
              <a:latin typeface="Proxima Nova"/>
              <a:ea typeface="Proxima Nova"/>
              <a:cs typeface="Proxima Nova"/>
              <a:sym typeface="Proxima Nova"/>
            </a:endParaRPr>
          </a:p>
        </p:txBody>
      </p:sp>
      <p:sp>
        <p:nvSpPr>
          <p:cNvPr id="404" name="Google Shape;404;p66"/>
          <p:cNvSpPr txBox="1"/>
          <p:nvPr/>
        </p:nvSpPr>
        <p:spPr>
          <a:xfrm>
            <a:off x="4615225" y="2109850"/>
            <a:ext cx="758400" cy="37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0000FF"/>
                </a:solidFill>
                <a:latin typeface="Proxima Nova"/>
                <a:ea typeface="Proxima Nova"/>
                <a:cs typeface="Proxima Nova"/>
                <a:sym typeface="Proxima Nova"/>
              </a:rPr>
              <a:t>r</a:t>
            </a:r>
            <a:r>
              <a:rPr baseline="30000" lang="en" sz="1200">
                <a:solidFill>
                  <a:srgbClr val="0000FF"/>
                </a:solidFill>
                <a:latin typeface="Proxima Nova"/>
                <a:ea typeface="Proxima Nova"/>
                <a:cs typeface="Proxima Nova"/>
                <a:sym typeface="Proxima Nova"/>
              </a:rPr>
              <a:t>2</a:t>
            </a:r>
            <a:r>
              <a:rPr lang="en" sz="1200">
                <a:solidFill>
                  <a:srgbClr val="0000FF"/>
                </a:solidFill>
                <a:latin typeface="Proxima Nova"/>
                <a:ea typeface="Proxima Nova"/>
                <a:cs typeface="Proxima Nova"/>
                <a:sym typeface="Proxima Nova"/>
              </a:rPr>
              <a:t> = 0.90 </a:t>
            </a:r>
            <a:endParaRPr sz="1200">
              <a:solidFill>
                <a:srgbClr val="0000FF"/>
              </a:solidFill>
              <a:latin typeface="Proxima Nova"/>
              <a:ea typeface="Proxima Nova"/>
              <a:cs typeface="Proxima Nova"/>
              <a:sym typeface="Proxima Nova"/>
            </a:endParaRPr>
          </a:p>
        </p:txBody>
      </p:sp>
      <p:sp>
        <p:nvSpPr>
          <p:cNvPr id="405" name="Google Shape;405;p66"/>
          <p:cNvSpPr txBox="1"/>
          <p:nvPr/>
        </p:nvSpPr>
        <p:spPr>
          <a:xfrm>
            <a:off x="6462950" y="4745350"/>
            <a:ext cx="2328000" cy="2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Proxima Nova"/>
                <a:ea typeface="Proxima Nova"/>
                <a:cs typeface="Proxima Nova"/>
                <a:sym typeface="Proxima Nova"/>
              </a:rPr>
              <a:t>(Manuscript in preparation)</a:t>
            </a:r>
            <a:endParaRPr sz="1200">
              <a:latin typeface="Proxima Nova"/>
              <a:ea typeface="Proxima Nova"/>
              <a:cs typeface="Proxima Nova"/>
              <a:sym typeface="Proxima Nov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409" name="Shape 409"/>
        <p:cNvGrpSpPr/>
        <p:nvPr/>
      </p:nvGrpSpPr>
      <p:grpSpPr>
        <a:xfrm>
          <a:off x="0" y="0"/>
          <a:ext cx="0" cy="0"/>
          <a:chOff x="0" y="0"/>
          <a:chExt cx="0" cy="0"/>
        </a:xfrm>
      </p:grpSpPr>
      <p:sp>
        <p:nvSpPr>
          <p:cNvPr id="410" name="Google Shape;410;p6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Approach</a:t>
            </a:r>
            <a:endParaRPr/>
          </a:p>
        </p:txBody>
      </p:sp>
      <p:sp>
        <p:nvSpPr>
          <p:cNvPr id="411" name="Google Shape;411;p67"/>
          <p:cNvSpPr txBox="1"/>
          <p:nvPr>
            <p:ph idx="1" type="body"/>
          </p:nvPr>
        </p:nvSpPr>
        <p:spPr>
          <a:xfrm>
            <a:off x="311700" y="13810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Use daily visitation estimates from parking lot counts for days when we don’t have IR counts</a:t>
            </a:r>
            <a:endParaRPr/>
          </a:p>
          <a:p>
            <a:pPr indent="0" lvl="0" marL="0" rtl="0" algn="l">
              <a:spcBef>
                <a:spcPts val="1600"/>
              </a:spcBef>
              <a:spcAft>
                <a:spcPts val="0"/>
              </a:spcAft>
              <a:buNone/>
            </a:pPr>
            <a:r>
              <a:rPr lang="en"/>
              <a:t>But, we still have missing day/site combos (counter failed, just have a couple parking lot counts from a week, etc).</a:t>
            </a:r>
            <a:endParaRPr/>
          </a:p>
          <a:p>
            <a:pPr indent="0" lvl="0" marL="0" rtl="0" algn="l">
              <a:spcBef>
                <a:spcPts val="1600"/>
              </a:spcBef>
              <a:spcAft>
                <a:spcPts val="0"/>
              </a:spcAft>
              <a:buNone/>
            </a:pPr>
            <a:r>
              <a:rPr lang="en"/>
              <a:t>So, effectively imputing missing values and aggregating by week</a:t>
            </a:r>
            <a:endParaRPr/>
          </a:p>
          <a:p>
            <a:pPr indent="-342900" lvl="0" marL="457200" rtl="0" algn="l">
              <a:spcBef>
                <a:spcPts val="1600"/>
              </a:spcBef>
              <a:spcAft>
                <a:spcPts val="0"/>
              </a:spcAft>
              <a:buSzPts val="1800"/>
              <a:buChar char="-"/>
            </a:pPr>
            <a:r>
              <a:rPr lang="en"/>
              <a:t>Using the proportion of visitors who come on each day of the week</a:t>
            </a:r>
            <a:endParaRPr/>
          </a:p>
          <a:p>
            <a:pPr indent="-342900" lvl="0" marL="457200" rtl="0" algn="l">
              <a:spcBef>
                <a:spcPts val="0"/>
              </a:spcBef>
              <a:spcAft>
                <a:spcPts val="0"/>
              </a:spcAft>
              <a:buSzPts val="1800"/>
              <a:buChar char="-"/>
            </a:pPr>
            <a:r>
              <a:rPr lang="en"/>
              <a:t>Weekly visitation = sum(counts) / proportion(counts)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415" name="Shape 415"/>
        <p:cNvGrpSpPr/>
        <p:nvPr/>
      </p:nvGrpSpPr>
      <p:grpSpPr>
        <a:xfrm>
          <a:off x="0" y="0"/>
          <a:ext cx="0" cy="0"/>
          <a:chOff x="0" y="0"/>
          <a:chExt cx="0" cy="0"/>
        </a:xfrm>
      </p:grpSpPr>
      <p:sp>
        <p:nvSpPr>
          <p:cNvPr id="416" name="Google Shape;416;p6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68"/>
          <p:cNvSpPr txBox="1"/>
          <p:nvPr>
            <p:ph idx="1" type="body"/>
          </p:nvPr>
        </p:nvSpPr>
        <p:spPr>
          <a:xfrm>
            <a:off x="311700" y="13810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418" name="Google Shape;418;p68"/>
          <p:cNvPicPr preferRelativeResize="0"/>
          <p:nvPr/>
        </p:nvPicPr>
        <p:blipFill rotWithShape="1">
          <a:blip r:embed="rId3">
            <a:alphaModFix/>
          </a:blip>
          <a:srcRect b="8450" l="5157" r="2583" t="0"/>
          <a:stretch/>
        </p:blipFill>
        <p:spPr>
          <a:xfrm>
            <a:off x="1656650" y="208225"/>
            <a:ext cx="5830699" cy="46291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422" name="Shape 422"/>
        <p:cNvGrpSpPr/>
        <p:nvPr/>
      </p:nvGrpSpPr>
      <p:grpSpPr>
        <a:xfrm>
          <a:off x="0" y="0"/>
          <a:ext cx="0" cy="0"/>
          <a:chOff x="0" y="0"/>
          <a:chExt cx="0" cy="0"/>
        </a:xfrm>
      </p:grpSpPr>
      <p:sp>
        <p:nvSpPr>
          <p:cNvPr id="423" name="Google Shape;423;p6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Social media use in two very different regions</a:t>
            </a:r>
            <a:endParaRPr>
              <a:solidFill>
                <a:srgbClr val="000000"/>
              </a:solidFill>
            </a:endParaRPr>
          </a:p>
        </p:txBody>
      </p:sp>
      <p:graphicFrame>
        <p:nvGraphicFramePr>
          <p:cNvPr id="424" name="Google Shape;424;p69"/>
          <p:cNvGraphicFramePr/>
          <p:nvPr/>
        </p:nvGraphicFramePr>
        <p:xfrm>
          <a:off x="519950" y="1133975"/>
          <a:ext cx="3000000" cy="3000000"/>
        </p:xfrm>
        <a:graphic>
          <a:graphicData uri="http://schemas.openxmlformats.org/drawingml/2006/table">
            <a:tbl>
              <a:tblPr>
                <a:noFill/>
                <a:tableStyleId>{944F447C-111C-4389-8198-FC49820CCDE3}</a:tableStyleId>
              </a:tblPr>
              <a:tblGrid>
                <a:gridCol w="1522800"/>
                <a:gridCol w="1200325"/>
                <a:gridCol w="1142850"/>
                <a:gridCol w="1108250"/>
              </a:tblGrid>
              <a:tr h="426475">
                <a:tc gridSpan="4">
                  <a:txBody>
                    <a:bodyPr/>
                    <a:lstStyle/>
                    <a:p>
                      <a:pPr indent="0" lvl="0" marL="0" rtl="0" algn="ctr">
                        <a:spcBef>
                          <a:spcPts val="0"/>
                        </a:spcBef>
                        <a:spcAft>
                          <a:spcPts val="0"/>
                        </a:spcAft>
                        <a:buNone/>
                      </a:pPr>
                      <a:r>
                        <a:rPr lang="en"/>
                        <a:t>Percent of Visitors Posting to Social Media, Summer 2018</a:t>
                      </a:r>
                      <a:endParaRPr/>
                    </a:p>
                  </a:txBody>
                  <a:tcPr marT="91425" marB="91425" marR="91425" marL="91425"/>
                </a:tc>
                <a:tc hMerge="1"/>
                <a:tc hMerge="1"/>
                <a:tc hMerge="1"/>
              </a:tr>
              <a:tr h="426475">
                <a:tc>
                  <a:txBody>
                    <a:bodyPr/>
                    <a:lstStyle/>
                    <a:p>
                      <a:pPr indent="0" lvl="0" marL="0" rtl="0" algn="l">
                        <a:spcBef>
                          <a:spcPts val="0"/>
                        </a:spcBef>
                        <a:spcAft>
                          <a:spcPts val="0"/>
                        </a:spcAft>
                        <a:buNone/>
                      </a:pPr>
                      <a:r>
                        <a:rPr lang="en"/>
                        <a:t>Region</a:t>
                      </a:r>
                      <a:endParaRPr/>
                    </a:p>
                  </a:txBody>
                  <a:tcPr marT="91425" marB="91425" marR="91425" marL="91425"/>
                </a:tc>
                <a:tc>
                  <a:txBody>
                    <a:bodyPr/>
                    <a:lstStyle/>
                    <a:p>
                      <a:pPr indent="0" lvl="0" marL="0" rtl="0" algn="ctr">
                        <a:spcBef>
                          <a:spcPts val="0"/>
                        </a:spcBef>
                        <a:spcAft>
                          <a:spcPts val="0"/>
                        </a:spcAft>
                        <a:buNone/>
                      </a:pPr>
                      <a:r>
                        <a:rPr lang="en"/>
                        <a:t>Instagram</a:t>
                      </a:r>
                      <a:endParaRPr/>
                    </a:p>
                  </a:txBody>
                  <a:tcPr marT="91425" marB="91425" marR="91425" marL="91425"/>
                </a:tc>
                <a:tc>
                  <a:txBody>
                    <a:bodyPr/>
                    <a:lstStyle/>
                    <a:p>
                      <a:pPr indent="0" lvl="0" marL="0" rtl="0" algn="ctr">
                        <a:spcBef>
                          <a:spcPts val="0"/>
                        </a:spcBef>
                        <a:spcAft>
                          <a:spcPts val="0"/>
                        </a:spcAft>
                        <a:buNone/>
                      </a:pPr>
                      <a:r>
                        <a:rPr lang="en"/>
                        <a:t>Flickr</a:t>
                      </a:r>
                      <a:endParaRPr/>
                    </a:p>
                  </a:txBody>
                  <a:tcPr marT="91425" marB="91425" marR="91425" marL="91425"/>
                </a:tc>
                <a:tc>
                  <a:txBody>
                    <a:bodyPr/>
                    <a:lstStyle/>
                    <a:p>
                      <a:pPr indent="0" lvl="0" marL="0" rtl="0" algn="ctr">
                        <a:spcBef>
                          <a:spcPts val="0"/>
                        </a:spcBef>
                        <a:spcAft>
                          <a:spcPts val="0"/>
                        </a:spcAft>
                        <a:buNone/>
                      </a:pPr>
                      <a:r>
                        <a:rPr lang="en"/>
                        <a:t>Twitter</a:t>
                      </a:r>
                      <a:endParaRPr/>
                    </a:p>
                  </a:txBody>
                  <a:tcPr marT="91425" marB="91425" marR="91425" marL="91425"/>
                </a:tc>
              </a:tr>
              <a:tr h="426475">
                <a:tc>
                  <a:txBody>
                    <a:bodyPr/>
                    <a:lstStyle/>
                    <a:p>
                      <a:pPr indent="0" lvl="0" marL="0" rtl="0" algn="l">
                        <a:spcBef>
                          <a:spcPts val="0"/>
                        </a:spcBef>
                        <a:spcAft>
                          <a:spcPts val="0"/>
                        </a:spcAft>
                        <a:buNone/>
                      </a:pPr>
                      <a:r>
                        <a:rPr lang="en"/>
                        <a:t>Western WA</a:t>
                      </a:r>
                      <a:endParaRPr/>
                    </a:p>
                  </a:txBody>
                  <a:tcPr marT="91425" marB="91425" marR="91425" marL="91425"/>
                </a:tc>
                <a:tc>
                  <a:txBody>
                    <a:bodyPr/>
                    <a:lstStyle/>
                    <a:p>
                      <a:pPr indent="0" lvl="0" marL="0" rtl="0" algn="ctr">
                        <a:spcBef>
                          <a:spcPts val="0"/>
                        </a:spcBef>
                        <a:spcAft>
                          <a:spcPts val="0"/>
                        </a:spcAft>
                        <a:buNone/>
                      </a:pPr>
                      <a:r>
                        <a:rPr lang="en"/>
                        <a:t>3.44%</a:t>
                      </a:r>
                      <a:endParaRPr/>
                    </a:p>
                  </a:txBody>
                  <a:tcPr marT="91425" marB="91425" marR="91425" marL="91425"/>
                </a:tc>
                <a:tc>
                  <a:txBody>
                    <a:bodyPr/>
                    <a:lstStyle/>
                    <a:p>
                      <a:pPr indent="0" lvl="0" marL="0" rtl="0" algn="ctr">
                        <a:spcBef>
                          <a:spcPts val="0"/>
                        </a:spcBef>
                        <a:spcAft>
                          <a:spcPts val="0"/>
                        </a:spcAft>
                        <a:buNone/>
                      </a:pPr>
                      <a:r>
                        <a:rPr lang="en"/>
                        <a:t>0.02%</a:t>
                      </a:r>
                      <a:endParaRPr/>
                    </a:p>
                  </a:txBody>
                  <a:tcPr marT="91425" marB="91425" marR="91425" marL="91425"/>
                </a:tc>
                <a:tc>
                  <a:txBody>
                    <a:bodyPr/>
                    <a:lstStyle/>
                    <a:p>
                      <a:pPr indent="0" lvl="0" marL="0" rtl="0" algn="ctr">
                        <a:spcBef>
                          <a:spcPts val="0"/>
                        </a:spcBef>
                        <a:spcAft>
                          <a:spcPts val="0"/>
                        </a:spcAft>
                        <a:buNone/>
                      </a:pPr>
                      <a:r>
                        <a:rPr lang="en"/>
                        <a:t>0.04%</a:t>
                      </a:r>
                      <a:endParaRPr/>
                    </a:p>
                  </a:txBody>
                  <a:tcPr marT="91425" marB="91425" marR="91425" marL="91425"/>
                </a:tc>
              </a:tr>
              <a:tr h="426475">
                <a:tc>
                  <a:txBody>
                    <a:bodyPr/>
                    <a:lstStyle/>
                    <a:p>
                      <a:pPr indent="0" lvl="0" marL="0" rtl="0" algn="l">
                        <a:spcBef>
                          <a:spcPts val="0"/>
                        </a:spcBef>
                        <a:spcAft>
                          <a:spcPts val="0"/>
                        </a:spcAft>
                        <a:buNone/>
                      </a:pPr>
                      <a:r>
                        <a:rPr lang="en"/>
                        <a:t>Northern NM</a:t>
                      </a:r>
                      <a:endParaRPr/>
                    </a:p>
                  </a:txBody>
                  <a:tcPr marT="91425" marB="91425" marR="91425" marL="91425"/>
                </a:tc>
                <a:tc>
                  <a:txBody>
                    <a:bodyPr/>
                    <a:lstStyle/>
                    <a:p>
                      <a:pPr indent="0" lvl="0" marL="0" rtl="0" algn="ctr">
                        <a:spcBef>
                          <a:spcPts val="0"/>
                        </a:spcBef>
                        <a:spcAft>
                          <a:spcPts val="0"/>
                        </a:spcAft>
                        <a:buNone/>
                      </a:pPr>
                      <a:r>
                        <a:rPr lang="en"/>
                        <a:t>3.21%</a:t>
                      </a:r>
                      <a:endParaRPr/>
                    </a:p>
                  </a:txBody>
                  <a:tcPr marT="91425" marB="91425" marR="91425" marL="91425"/>
                </a:tc>
                <a:tc>
                  <a:txBody>
                    <a:bodyPr/>
                    <a:lstStyle/>
                    <a:p>
                      <a:pPr indent="0" lvl="0" marL="0" rtl="0" algn="ctr">
                        <a:spcBef>
                          <a:spcPts val="0"/>
                        </a:spcBef>
                        <a:spcAft>
                          <a:spcPts val="0"/>
                        </a:spcAft>
                        <a:buNone/>
                      </a:pPr>
                      <a:r>
                        <a:rPr lang="en"/>
                        <a:t>0.01%</a:t>
                      </a:r>
                      <a:endParaRPr/>
                    </a:p>
                  </a:txBody>
                  <a:tcPr marT="91425" marB="91425" marR="91425" marL="91425"/>
                </a:tc>
                <a:tc>
                  <a:txBody>
                    <a:bodyPr/>
                    <a:lstStyle/>
                    <a:p>
                      <a:pPr indent="0" lvl="0" marL="0" rtl="0" algn="ctr">
                        <a:spcBef>
                          <a:spcPts val="0"/>
                        </a:spcBef>
                        <a:spcAft>
                          <a:spcPts val="0"/>
                        </a:spcAft>
                        <a:buNone/>
                      </a:pPr>
                      <a:r>
                        <a:rPr lang="en"/>
                        <a:t>0.01%</a:t>
                      </a:r>
                      <a:endParaRPr/>
                    </a:p>
                  </a:txBody>
                  <a:tcPr marT="91425" marB="91425" marR="91425" marL="91425"/>
                </a:tc>
              </a:tr>
            </a:tbl>
          </a:graphicData>
        </a:graphic>
      </p:graphicFrame>
      <p:graphicFrame>
        <p:nvGraphicFramePr>
          <p:cNvPr id="425" name="Google Shape;425;p69"/>
          <p:cNvGraphicFramePr/>
          <p:nvPr/>
        </p:nvGraphicFramePr>
        <p:xfrm>
          <a:off x="3341625" y="3049950"/>
          <a:ext cx="3000000" cy="3000000"/>
        </p:xfrm>
        <a:graphic>
          <a:graphicData uri="http://schemas.openxmlformats.org/drawingml/2006/table">
            <a:tbl>
              <a:tblPr>
                <a:noFill/>
                <a:tableStyleId>{944F447C-111C-4389-8198-FC49820CCDE3}</a:tableStyleId>
              </a:tblPr>
              <a:tblGrid>
                <a:gridCol w="1242550"/>
                <a:gridCol w="997800"/>
                <a:gridCol w="757800"/>
                <a:gridCol w="788950"/>
                <a:gridCol w="1463450"/>
              </a:tblGrid>
              <a:tr h="426475">
                <a:tc gridSpan="5">
                  <a:txBody>
                    <a:bodyPr/>
                    <a:lstStyle/>
                    <a:p>
                      <a:pPr indent="0" lvl="0" marL="0" rtl="0" algn="ctr">
                        <a:spcBef>
                          <a:spcPts val="0"/>
                        </a:spcBef>
                        <a:spcAft>
                          <a:spcPts val="0"/>
                        </a:spcAft>
                        <a:buNone/>
                      </a:pPr>
                      <a:r>
                        <a:rPr lang="en"/>
                        <a:t>Number of Visitors Posting to Social Media, Summer 2018</a:t>
                      </a:r>
                      <a:endParaRPr/>
                    </a:p>
                  </a:txBody>
                  <a:tcPr marT="91425" marB="91425" marR="91425" marL="91425"/>
                </a:tc>
                <a:tc hMerge="1"/>
                <a:tc hMerge="1"/>
                <a:tc hMerge="1"/>
                <a:tc hMerge="1"/>
              </a:tr>
              <a:tr h="426475">
                <a:tc>
                  <a:txBody>
                    <a:bodyPr/>
                    <a:lstStyle/>
                    <a:p>
                      <a:pPr indent="0" lvl="0" marL="0" rtl="0" algn="l">
                        <a:spcBef>
                          <a:spcPts val="0"/>
                        </a:spcBef>
                        <a:spcAft>
                          <a:spcPts val="0"/>
                        </a:spcAft>
                        <a:buNone/>
                      </a:pPr>
                      <a:r>
                        <a:rPr lang="en"/>
                        <a:t>Region</a:t>
                      </a:r>
                      <a:endParaRPr/>
                    </a:p>
                  </a:txBody>
                  <a:tcPr marT="91425" marB="91425" marR="91425" marL="91425"/>
                </a:tc>
                <a:tc>
                  <a:txBody>
                    <a:bodyPr/>
                    <a:lstStyle/>
                    <a:p>
                      <a:pPr indent="0" lvl="0" marL="0" rtl="0" algn="ctr">
                        <a:spcBef>
                          <a:spcPts val="0"/>
                        </a:spcBef>
                        <a:spcAft>
                          <a:spcPts val="0"/>
                        </a:spcAft>
                        <a:buNone/>
                      </a:pPr>
                      <a:r>
                        <a:rPr lang="en"/>
                        <a:t>Instagram</a:t>
                      </a:r>
                      <a:endParaRPr/>
                    </a:p>
                  </a:txBody>
                  <a:tcPr marT="91425" marB="91425" marR="91425" marL="91425"/>
                </a:tc>
                <a:tc>
                  <a:txBody>
                    <a:bodyPr/>
                    <a:lstStyle/>
                    <a:p>
                      <a:pPr indent="0" lvl="0" marL="0" rtl="0" algn="ctr">
                        <a:spcBef>
                          <a:spcPts val="0"/>
                        </a:spcBef>
                        <a:spcAft>
                          <a:spcPts val="0"/>
                        </a:spcAft>
                        <a:buNone/>
                      </a:pPr>
                      <a:r>
                        <a:rPr lang="en"/>
                        <a:t>Flickr</a:t>
                      </a:r>
                      <a:endParaRPr/>
                    </a:p>
                  </a:txBody>
                  <a:tcPr marT="91425" marB="91425" marR="91425" marL="91425"/>
                </a:tc>
                <a:tc>
                  <a:txBody>
                    <a:bodyPr/>
                    <a:lstStyle/>
                    <a:p>
                      <a:pPr indent="0" lvl="0" marL="0" rtl="0" algn="ctr">
                        <a:spcBef>
                          <a:spcPts val="0"/>
                        </a:spcBef>
                        <a:spcAft>
                          <a:spcPts val="0"/>
                        </a:spcAft>
                        <a:buNone/>
                      </a:pPr>
                      <a:r>
                        <a:rPr lang="en"/>
                        <a:t>Twitter</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a:t>Total Observed Visitors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26475">
                <a:tc>
                  <a:txBody>
                    <a:bodyPr/>
                    <a:lstStyle/>
                    <a:p>
                      <a:pPr indent="0" lvl="0" marL="0" rtl="0" algn="l">
                        <a:spcBef>
                          <a:spcPts val="0"/>
                        </a:spcBef>
                        <a:spcAft>
                          <a:spcPts val="0"/>
                        </a:spcAft>
                        <a:buNone/>
                      </a:pPr>
                      <a:r>
                        <a:rPr lang="en"/>
                        <a:t>Western WA</a:t>
                      </a:r>
                      <a:endParaRPr/>
                    </a:p>
                  </a:txBody>
                  <a:tcPr marT="91425" marB="91425" marR="91425" marL="91425"/>
                </a:tc>
                <a:tc>
                  <a:txBody>
                    <a:bodyPr/>
                    <a:lstStyle/>
                    <a:p>
                      <a:pPr indent="0" lvl="0" marL="0" rtl="0" algn="ctr">
                        <a:spcBef>
                          <a:spcPts val="0"/>
                        </a:spcBef>
                        <a:spcAft>
                          <a:spcPts val="0"/>
                        </a:spcAft>
                        <a:buNone/>
                      </a:pPr>
                      <a:r>
                        <a:rPr lang="en"/>
                        <a:t>6,753</a:t>
                      </a:r>
                      <a:endParaRPr/>
                    </a:p>
                  </a:txBody>
                  <a:tcPr marT="91425" marB="91425" marR="91425" marL="91425"/>
                </a:tc>
                <a:tc>
                  <a:txBody>
                    <a:bodyPr/>
                    <a:lstStyle/>
                    <a:p>
                      <a:pPr indent="0" lvl="0" marL="0" rtl="0" algn="ctr">
                        <a:spcBef>
                          <a:spcPts val="0"/>
                        </a:spcBef>
                        <a:spcAft>
                          <a:spcPts val="0"/>
                        </a:spcAft>
                        <a:buNone/>
                      </a:pPr>
                      <a:r>
                        <a:rPr lang="en"/>
                        <a:t>39</a:t>
                      </a:r>
                      <a:endParaRPr/>
                    </a:p>
                  </a:txBody>
                  <a:tcPr marT="91425" marB="91425" marR="91425" marL="91425"/>
                </a:tc>
                <a:tc>
                  <a:txBody>
                    <a:bodyPr/>
                    <a:lstStyle/>
                    <a:p>
                      <a:pPr indent="0" lvl="0" marL="0" rtl="0" algn="ctr">
                        <a:spcBef>
                          <a:spcPts val="0"/>
                        </a:spcBef>
                        <a:spcAft>
                          <a:spcPts val="0"/>
                        </a:spcAft>
                        <a:buNone/>
                      </a:pPr>
                      <a:r>
                        <a:rPr lang="en"/>
                        <a:t>80</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a:t>196,220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26475">
                <a:tc>
                  <a:txBody>
                    <a:bodyPr/>
                    <a:lstStyle/>
                    <a:p>
                      <a:pPr indent="0" lvl="0" marL="0" rtl="0" algn="l">
                        <a:spcBef>
                          <a:spcPts val="0"/>
                        </a:spcBef>
                        <a:spcAft>
                          <a:spcPts val="0"/>
                        </a:spcAft>
                        <a:buNone/>
                      </a:pPr>
                      <a:r>
                        <a:rPr lang="en"/>
                        <a:t>Northern NM</a:t>
                      </a:r>
                      <a:endParaRPr/>
                    </a:p>
                  </a:txBody>
                  <a:tcPr marT="91425" marB="91425" marR="91425" marL="91425"/>
                </a:tc>
                <a:tc>
                  <a:txBody>
                    <a:bodyPr/>
                    <a:lstStyle/>
                    <a:p>
                      <a:pPr indent="0" lvl="0" marL="0" rtl="0" algn="ctr">
                        <a:spcBef>
                          <a:spcPts val="0"/>
                        </a:spcBef>
                        <a:spcAft>
                          <a:spcPts val="0"/>
                        </a:spcAft>
                        <a:buNone/>
                      </a:pPr>
                      <a:r>
                        <a:rPr lang="en"/>
                        <a:t>2,724</a:t>
                      </a:r>
                      <a:endParaRPr/>
                    </a:p>
                  </a:txBody>
                  <a:tcPr marT="91425" marB="91425" marR="91425" marL="91425"/>
                </a:tc>
                <a:tc>
                  <a:txBody>
                    <a:bodyPr/>
                    <a:lstStyle/>
                    <a:p>
                      <a:pPr indent="0" lvl="0" marL="0" rtl="0" algn="ctr">
                        <a:spcBef>
                          <a:spcPts val="0"/>
                        </a:spcBef>
                        <a:spcAft>
                          <a:spcPts val="0"/>
                        </a:spcAft>
                        <a:buNone/>
                      </a:pPr>
                      <a:r>
                        <a:rPr lang="en"/>
                        <a:t>8</a:t>
                      </a:r>
                      <a:endParaRPr/>
                    </a:p>
                  </a:txBody>
                  <a:tcPr marT="91425" marB="91425" marR="91425" marL="91425"/>
                </a:tc>
                <a:tc>
                  <a:txBody>
                    <a:bodyPr/>
                    <a:lstStyle/>
                    <a:p>
                      <a:pPr indent="0" lvl="0" marL="0" rtl="0" algn="ctr">
                        <a:spcBef>
                          <a:spcPts val="0"/>
                        </a:spcBef>
                        <a:spcAft>
                          <a:spcPts val="0"/>
                        </a:spcAft>
                        <a:buNone/>
                      </a:pPr>
                      <a:r>
                        <a:rPr lang="en"/>
                        <a:t>9</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a:t>84,773</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429" name="Shape 429"/>
        <p:cNvGrpSpPr/>
        <p:nvPr/>
      </p:nvGrpSpPr>
      <p:grpSpPr>
        <a:xfrm>
          <a:off x="0" y="0"/>
          <a:ext cx="0" cy="0"/>
          <a:chOff x="0" y="0"/>
          <a:chExt cx="0" cy="0"/>
        </a:xfrm>
      </p:grpSpPr>
      <p:graphicFrame>
        <p:nvGraphicFramePr>
          <p:cNvPr id="430" name="Google Shape;430;p70"/>
          <p:cNvGraphicFramePr/>
          <p:nvPr/>
        </p:nvGraphicFramePr>
        <p:xfrm>
          <a:off x="647700" y="865300"/>
          <a:ext cx="3000000" cy="3000000"/>
        </p:xfrm>
        <a:graphic>
          <a:graphicData uri="http://schemas.openxmlformats.org/drawingml/2006/table">
            <a:tbl>
              <a:tblPr>
                <a:noFill/>
                <a:tableStyleId>{944F447C-111C-4389-8198-FC49820CCDE3}</a:tableStyleId>
              </a:tblPr>
              <a:tblGrid>
                <a:gridCol w="3979500"/>
                <a:gridCol w="3979500"/>
              </a:tblGrid>
              <a:tr h="1947300">
                <a:tc>
                  <a:txBody>
                    <a:bodyPr/>
                    <a:lstStyle/>
                    <a:p>
                      <a:pPr indent="0" lvl="0" marL="457200" rtl="0" algn="l">
                        <a:lnSpc>
                          <a:spcPct val="100000"/>
                        </a:lnSpc>
                        <a:spcBef>
                          <a:spcPts val="1000"/>
                        </a:spcBef>
                        <a:spcAft>
                          <a:spcPts val="0"/>
                        </a:spcAft>
                        <a:buNone/>
                      </a:pPr>
                      <a:r>
                        <a:rPr lang="en">
                          <a:solidFill>
                            <a:srgbClr val="999999"/>
                          </a:solidFill>
                          <a:latin typeface="Maven Pro Medium"/>
                          <a:ea typeface="Maven Pro Medium"/>
                          <a:cs typeface="Maven Pro Medium"/>
                          <a:sym typeface="Maven Pro Medium"/>
                        </a:rPr>
                        <a:t>Baseline knowledge</a:t>
                      </a:r>
                      <a:br>
                        <a:rPr lang="en">
                          <a:solidFill>
                            <a:srgbClr val="999999"/>
                          </a:solidFill>
                          <a:latin typeface="Maven Pro Medium"/>
                          <a:ea typeface="Maven Pro Medium"/>
                          <a:cs typeface="Maven Pro Medium"/>
                          <a:sym typeface="Maven Pro Medium"/>
                        </a:rPr>
                      </a:br>
                      <a:r>
                        <a:rPr lang="en">
                          <a:solidFill>
                            <a:srgbClr val="999999"/>
                          </a:solidFill>
                          <a:latin typeface="Maven Pro Medium"/>
                          <a:ea typeface="Maven Pro Medium"/>
                          <a:cs typeface="Maven Pro Medium"/>
                          <a:sym typeface="Maven Pro Medium"/>
                        </a:rPr>
                        <a:t>  (eg season, weather)</a:t>
                      </a:r>
                      <a:endParaRPr>
                        <a:solidFill>
                          <a:srgbClr val="999999"/>
                        </a:solidFill>
                        <a:latin typeface="Maven Pro Medium"/>
                        <a:ea typeface="Maven Pro Medium"/>
                        <a:cs typeface="Maven Pro Medium"/>
                        <a:sym typeface="Maven Pro Medium"/>
                      </a:endParaRPr>
                    </a:p>
                    <a:p>
                      <a:pPr indent="0" lvl="0" marL="457200" rtl="0" algn="l">
                        <a:lnSpc>
                          <a:spcPct val="100000"/>
                        </a:lnSpc>
                        <a:spcBef>
                          <a:spcPts val="1000"/>
                        </a:spcBef>
                        <a:spcAft>
                          <a:spcPts val="0"/>
                        </a:spcAft>
                        <a:buNone/>
                      </a:pPr>
                      <a:r>
                        <a:rPr lang="en" u="sng">
                          <a:solidFill>
                            <a:srgbClr val="FFFFFF"/>
                          </a:solidFill>
                          <a:latin typeface="Maven Pro Medium"/>
                          <a:ea typeface="Maven Pro Medium"/>
                          <a:cs typeface="Maven Pro Medium"/>
                          <a:sym typeface="Maven Pro Medium"/>
                        </a:rPr>
                        <a:t>Baseline</a:t>
                      </a:r>
                      <a:r>
                        <a:rPr lang="en">
                          <a:solidFill>
                            <a:srgbClr val="FFFFFF"/>
                          </a:solidFill>
                          <a:latin typeface="Maven Pro Medium"/>
                          <a:ea typeface="Maven Pro Medium"/>
                          <a:cs typeface="Maven Pro Medium"/>
                          <a:sym typeface="Maven Pro Medium"/>
                        </a:rPr>
                        <a:t> effects in </a:t>
                      </a:r>
                      <a:r>
                        <a:rPr lang="en">
                          <a:solidFill>
                            <a:srgbClr val="6AA84F"/>
                          </a:solidFill>
                          <a:latin typeface="Maven Pro Medium"/>
                          <a:ea typeface="Maven Pro Medium"/>
                          <a:cs typeface="Maven Pro Medium"/>
                          <a:sym typeface="Maven Pro Medium"/>
                        </a:rPr>
                        <a:t>WA</a:t>
                      </a:r>
                      <a:endParaRPr>
                        <a:solidFill>
                          <a:srgbClr val="6AA84F"/>
                        </a:solidFill>
                        <a:latin typeface="Maven Pro Medium"/>
                        <a:ea typeface="Maven Pro Medium"/>
                        <a:cs typeface="Maven Pro Medium"/>
                        <a:sym typeface="Maven Pro Medium"/>
                      </a:endParaRPr>
                    </a:p>
                    <a:p>
                      <a:pPr indent="0" lvl="0" marL="457200" rtl="0" algn="l">
                        <a:lnSpc>
                          <a:spcPct val="100000"/>
                        </a:lnSpc>
                        <a:spcBef>
                          <a:spcPts val="1000"/>
                        </a:spcBef>
                        <a:spcAft>
                          <a:spcPts val="0"/>
                        </a:spcAft>
                        <a:buNone/>
                      </a:pPr>
                      <a:r>
                        <a:t/>
                      </a:r>
                      <a:endParaRPr>
                        <a:solidFill>
                          <a:srgbClr val="FFFFFF"/>
                        </a:solidFill>
                        <a:latin typeface="Maven Pro Medium"/>
                        <a:ea typeface="Maven Pro Medium"/>
                        <a:cs typeface="Maven Pro Medium"/>
                        <a:sym typeface="Maven Pro Medium"/>
                      </a:endParaRPr>
                    </a:p>
                  </a:txBody>
                  <a:tcPr marT="91425" marB="91425" marR="91425" marL="91425" anchor="ctr"/>
                </a:tc>
                <a:tc>
                  <a:txBody>
                    <a:bodyPr/>
                    <a:lstStyle/>
                    <a:p>
                      <a:pPr indent="0" lvl="0" marL="457200" rtl="0" algn="l">
                        <a:spcBef>
                          <a:spcPts val="1000"/>
                        </a:spcBef>
                        <a:spcAft>
                          <a:spcPts val="0"/>
                        </a:spcAft>
                        <a:buNone/>
                      </a:pPr>
                      <a:r>
                        <a:rPr lang="en">
                          <a:solidFill>
                            <a:srgbClr val="999999"/>
                          </a:solidFill>
                          <a:latin typeface="Maven Pro Medium"/>
                          <a:ea typeface="Maven Pro Medium"/>
                          <a:cs typeface="Maven Pro Medium"/>
                          <a:sym typeface="Maven Pro Medium"/>
                        </a:rPr>
                        <a:t>Baseline knowledge</a:t>
                      </a:r>
                      <a:br>
                        <a:rPr lang="en">
                          <a:solidFill>
                            <a:srgbClr val="999999"/>
                          </a:solidFill>
                          <a:latin typeface="Maven Pro Medium"/>
                          <a:ea typeface="Maven Pro Medium"/>
                          <a:cs typeface="Maven Pro Medium"/>
                          <a:sym typeface="Maven Pro Medium"/>
                        </a:rPr>
                      </a:br>
                      <a:r>
                        <a:rPr lang="en">
                          <a:solidFill>
                            <a:srgbClr val="999999"/>
                          </a:solidFill>
                          <a:latin typeface="Maven Pro Medium"/>
                          <a:ea typeface="Maven Pro Medium"/>
                          <a:cs typeface="Maven Pro Medium"/>
                          <a:sym typeface="Maven Pro Medium"/>
                        </a:rPr>
                        <a:t>  (eg season, weather)</a:t>
                      </a:r>
                      <a:endParaRPr>
                        <a:solidFill>
                          <a:srgbClr val="999999"/>
                        </a:solidFill>
                        <a:latin typeface="Maven Pro Medium"/>
                        <a:ea typeface="Maven Pro Medium"/>
                        <a:cs typeface="Maven Pro Medium"/>
                        <a:sym typeface="Maven Pro Medium"/>
                      </a:endParaRPr>
                    </a:p>
                    <a:p>
                      <a:pPr indent="0" lvl="0" marL="457200" rtl="0" algn="l">
                        <a:spcBef>
                          <a:spcPts val="1000"/>
                        </a:spcBef>
                        <a:spcAft>
                          <a:spcPts val="0"/>
                        </a:spcAft>
                        <a:buNone/>
                      </a:pPr>
                      <a:r>
                        <a:rPr lang="en" u="sng">
                          <a:solidFill>
                            <a:srgbClr val="FFFFFF"/>
                          </a:solidFill>
                          <a:latin typeface="Maven Pro Medium"/>
                          <a:ea typeface="Maven Pro Medium"/>
                          <a:cs typeface="Maven Pro Medium"/>
                          <a:sym typeface="Maven Pro Medium"/>
                        </a:rPr>
                        <a:t>Baseline</a:t>
                      </a:r>
                      <a:r>
                        <a:rPr lang="en">
                          <a:solidFill>
                            <a:srgbClr val="FFFFFF"/>
                          </a:solidFill>
                          <a:latin typeface="Maven Pro Medium"/>
                          <a:ea typeface="Maven Pro Medium"/>
                          <a:cs typeface="Maven Pro Medium"/>
                          <a:sym typeface="Maven Pro Medium"/>
                        </a:rPr>
                        <a:t> effects in </a:t>
                      </a:r>
                      <a:r>
                        <a:rPr lang="en">
                          <a:solidFill>
                            <a:srgbClr val="6AA84F"/>
                          </a:solidFill>
                          <a:latin typeface="Maven Pro Medium"/>
                          <a:ea typeface="Maven Pro Medium"/>
                          <a:cs typeface="Maven Pro Medium"/>
                          <a:sym typeface="Maven Pro Medium"/>
                        </a:rPr>
                        <a:t>WA</a:t>
                      </a:r>
                      <a:r>
                        <a:rPr lang="en">
                          <a:solidFill>
                            <a:srgbClr val="FFFFFF"/>
                          </a:solidFill>
                          <a:latin typeface="Maven Pro Medium"/>
                          <a:ea typeface="Maven Pro Medium"/>
                          <a:cs typeface="Maven Pro Medium"/>
                          <a:sym typeface="Maven Pro Medium"/>
                        </a:rPr>
                        <a:t> </a:t>
                      </a:r>
                      <a:r>
                        <a:rPr lang="en">
                          <a:solidFill>
                            <a:srgbClr val="FF9900"/>
                          </a:solidFill>
                          <a:latin typeface="Maven Pro Medium"/>
                          <a:ea typeface="Maven Pro Medium"/>
                          <a:cs typeface="Maven Pro Medium"/>
                          <a:sym typeface="Maven Pro Medium"/>
                        </a:rPr>
                        <a:t>&amp; NM</a:t>
                      </a:r>
                      <a:endParaRPr>
                        <a:solidFill>
                          <a:srgbClr val="FF9900"/>
                        </a:solidFill>
                        <a:latin typeface="Maven Pro Medium"/>
                        <a:ea typeface="Maven Pro Medium"/>
                        <a:cs typeface="Maven Pro Medium"/>
                        <a:sym typeface="Maven Pro Medium"/>
                      </a:endParaRPr>
                    </a:p>
                    <a:p>
                      <a:pPr indent="0" lvl="0" marL="457200" rtl="0" algn="l">
                        <a:spcBef>
                          <a:spcPts val="1000"/>
                        </a:spcBef>
                        <a:spcAft>
                          <a:spcPts val="0"/>
                        </a:spcAft>
                        <a:buNone/>
                      </a:pPr>
                      <a:r>
                        <a:t/>
                      </a:r>
                      <a:endParaRPr>
                        <a:solidFill>
                          <a:srgbClr val="FFFFFF"/>
                        </a:solidFill>
                        <a:latin typeface="Maven Pro Medium"/>
                        <a:ea typeface="Maven Pro Medium"/>
                        <a:cs typeface="Maven Pro Medium"/>
                        <a:sym typeface="Maven Pro Medium"/>
                      </a:endParaRPr>
                    </a:p>
                  </a:txBody>
                  <a:tcPr marT="91425" marB="91425" marR="91425" marL="91425" anchor="ctr"/>
                </a:tc>
              </a:tr>
              <a:tr h="1947300">
                <a:tc>
                  <a:txBody>
                    <a:bodyPr/>
                    <a:lstStyle/>
                    <a:p>
                      <a:pPr indent="0" lvl="0" marL="457200" rtl="0" algn="l">
                        <a:spcBef>
                          <a:spcPts val="1000"/>
                        </a:spcBef>
                        <a:spcAft>
                          <a:spcPts val="0"/>
                        </a:spcAft>
                        <a:buNone/>
                      </a:pPr>
                      <a:r>
                        <a:rPr lang="en">
                          <a:solidFill>
                            <a:srgbClr val="999999"/>
                          </a:solidFill>
                          <a:latin typeface="Maven Pro Medium"/>
                          <a:ea typeface="Maven Pro Medium"/>
                          <a:cs typeface="Maven Pro Medium"/>
                          <a:sym typeface="Maven Pro Medium"/>
                        </a:rPr>
                        <a:t>Baseline knowledge</a:t>
                      </a:r>
                      <a:br>
                        <a:rPr lang="en">
                          <a:solidFill>
                            <a:srgbClr val="999999"/>
                          </a:solidFill>
                          <a:latin typeface="Maven Pro Medium"/>
                          <a:ea typeface="Maven Pro Medium"/>
                          <a:cs typeface="Maven Pro Medium"/>
                          <a:sym typeface="Maven Pro Medium"/>
                        </a:rPr>
                      </a:br>
                      <a:r>
                        <a:rPr lang="en">
                          <a:solidFill>
                            <a:srgbClr val="999999"/>
                          </a:solidFill>
                          <a:latin typeface="Maven Pro Medium"/>
                          <a:ea typeface="Maven Pro Medium"/>
                          <a:cs typeface="Maven Pro Medium"/>
                          <a:sym typeface="Maven Pro Medium"/>
                        </a:rPr>
                        <a:t>  (eg season, weather)</a:t>
                      </a:r>
                      <a:endParaRPr>
                        <a:solidFill>
                          <a:srgbClr val="999999"/>
                        </a:solidFill>
                        <a:latin typeface="Maven Pro Medium"/>
                        <a:ea typeface="Maven Pro Medium"/>
                        <a:cs typeface="Maven Pro Medium"/>
                        <a:sym typeface="Maven Pro Medium"/>
                      </a:endParaRPr>
                    </a:p>
                    <a:p>
                      <a:pPr indent="0" lvl="0" marL="457200" rtl="0" algn="l">
                        <a:spcBef>
                          <a:spcPts val="1000"/>
                        </a:spcBef>
                        <a:spcAft>
                          <a:spcPts val="0"/>
                        </a:spcAft>
                        <a:buNone/>
                      </a:pPr>
                      <a:r>
                        <a:rPr lang="en" u="sng">
                          <a:solidFill>
                            <a:srgbClr val="FFFFFF"/>
                          </a:solidFill>
                          <a:latin typeface="Maven Pro Medium"/>
                          <a:ea typeface="Maven Pro Medium"/>
                          <a:cs typeface="Maven Pro Medium"/>
                          <a:sym typeface="Maven Pro Medium"/>
                        </a:rPr>
                        <a:t>Baseline</a:t>
                      </a:r>
                      <a:r>
                        <a:rPr lang="en">
                          <a:solidFill>
                            <a:srgbClr val="FFFFFF"/>
                          </a:solidFill>
                          <a:latin typeface="Maven Pro Medium"/>
                          <a:ea typeface="Maven Pro Medium"/>
                          <a:cs typeface="Maven Pro Medium"/>
                          <a:sym typeface="Maven Pro Medium"/>
                        </a:rPr>
                        <a:t> effects in </a:t>
                      </a:r>
                      <a:r>
                        <a:rPr lang="en">
                          <a:solidFill>
                            <a:srgbClr val="6AA84F"/>
                          </a:solidFill>
                          <a:latin typeface="Maven Pro Medium"/>
                          <a:ea typeface="Maven Pro Medium"/>
                          <a:cs typeface="Maven Pro Medium"/>
                          <a:sym typeface="Maven Pro Medium"/>
                        </a:rPr>
                        <a:t>WA</a:t>
                      </a:r>
                      <a:endParaRPr>
                        <a:solidFill>
                          <a:srgbClr val="6AA84F"/>
                        </a:solidFill>
                        <a:latin typeface="Maven Pro Medium"/>
                        <a:ea typeface="Maven Pro Medium"/>
                        <a:cs typeface="Maven Pro Medium"/>
                        <a:sym typeface="Maven Pro Medium"/>
                      </a:endParaRPr>
                    </a:p>
                    <a:p>
                      <a:pPr indent="0" lvl="0" marL="457200" rtl="0" algn="l">
                        <a:spcBef>
                          <a:spcPts val="1000"/>
                        </a:spcBef>
                        <a:spcAft>
                          <a:spcPts val="0"/>
                        </a:spcAft>
                        <a:buNone/>
                      </a:pPr>
                      <a:r>
                        <a:rPr lang="en" u="sng">
                          <a:solidFill>
                            <a:srgbClr val="FFFFFF"/>
                          </a:solidFill>
                          <a:latin typeface="Maven Pro Medium"/>
                          <a:ea typeface="Maven Pro Medium"/>
                          <a:cs typeface="Maven Pro Medium"/>
                          <a:sym typeface="Maven Pro Medium"/>
                        </a:rPr>
                        <a:t>Crowd-sourced</a:t>
                      </a:r>
                      <a:r>
                        <a:rPr lang="en">
                          <a:solidFill>
                            <a:srgbClr val="FFFFFF"/>
                          </a:solidFill>
                          <a:latin typeface="Maven Pro Medium"/>
                          <a:ea typeface="Maven Pro Medium"/>
                          <a:cs typeface="Maven Pro Medium"/>
                          <a:sym typeface="Maven Pro Medium"/>
                        </a:rPr>
                        <a:t> effects in </a:t>
                      </a:r>
                      <a:r>
                        <a:rPr lang="en">
                          <a:solidFill>
                            <a:srgbClr val="6AA84F"/>
                          </a:solidFill>
                          <a:latin typeface="Maven Pro Medium"/>
                          <a:ea typeface="Maven Pro Medium"/>
                          <a:cs typeface="Maven Pro Medium"/>
                          <a:sym typeface="Maven Pro Medium"/>
                        </a:rPr>
                        <a:t>WA</a:t>
                      </a:r>
                      <a:endParaRPr>
                        <a:solidFill>
                          <a:srgbClr val="6AA84F"/>
                        </a:solidFill>
                        <a:latin typeface="Maven Pro Medium"/>
                        <a:ea typeface="Maven Pro Medium"/>
                        <a:cs typeface="Maven Pro Medium"/>
                        <a:sym typeface="Maven Pro Medium"/>
                      </a:endParaRPr>
                    </a:p>
                  </a:txBody>
                  <a:tcPr marT="91425" marB="91425" marR="91425" marL="91425" anchor="ctr"/>
                </a:tc>
                <a:tc>
                  <a:txBody>
                    <a:bodyPr/>
                    <a:lstStyle/>
                    <a:p>
                      <a:pPr indent="-317500" lvl="0" marL="457200" rtl="0" algn="l">
                        <a:spcBef>
                          <a:spcPts val="1000"/>
                        </a:spcBef>
                        <a:spcAft>
                          <a:spcPts val="0"/>
                        </a:spcAft>
                        <a:buClr>
                          <a:srgbClr val="999999"/>
                        </a:buClr>
                        <a:buSzPts val="1400"/>
                        <a:buFont typeface="Maven Pro Medium"/>
                        <a:buChar char="●"/>
                      </a:pPr>
                      <a:r>
                        <a:rPr lang="en">
                          <a:solidFill>
                            <a:srgbClr val="999999"/>
                          </a:solidFill>
                          <a:latin typeface="Maven Pro Medium"/>
                          <a:ea typeface="Maven Pro Medium"/>
                          <a:cs typeface="Maven Pro Medium"/>
                          <a:sym typeface="Maven Pro Medium"/>
                        </a:rPr>
                        <a:t>Baseline knowledge</a:t>
                      </a:r>
                      <a:br>
                        <a:rPr lang="en">
                          <a:solidFill>
                            <a:srgbClr val="999999"/>
                          </a:solidFill>
                          <a:latin typeface="Maven Pro Medium"/>
                          <a:ea typeface="Maven Pro Medium"/>
                          <a:cs typeface="Maven Pro Medium"/>
                          <a:sym typeface="Maven Pro Medium"/>
                        </a:rPr>
                      </a:br>
                      <a:r>
                        <a:rPr lang="en">
                          <a:solidFill>
                            <a:srgbClr val="999999"/>
                          </a:solidFill>
                          <a:latin typeface="Maven Pro Medium"/>
                          <a:ea typeface="Maven Pro Medium"/>
                          <a:cs typeface="Maven Pro Medium"/>
                          <a:sym typeface="Maven Pro Medium"/>
                        </a:rPr>
                        <a:t>  (eg season, weather)</a:t>
                      </a:r>
                      <a:endParaRPr>
                        <a:solidFill>
                          <a:srgbClr val="999999"/>
                        </a:solidFill>
                        <a:latin typeface="Maven Pro Medium"/>
                        <a:ea typeface="Maven Pro Medium"/>
                        <a:cs typeface="Maven Pro Medium"/>
                        <a:sym typeface="Maven Pro Medium"/>
                      </a:endParaRPr>
                    </a:p>
                    <a:p>
                      <a:pPr indent="-317500" lvl="0" marL="457200" rtl="0" algn="l">
                        <a:spcBef>
                          <a:spcPts val="1000"/>
                        </a:spcBef>
                        <a:spcAft>
                          <a:spcPts val="0"/>
                        </a:spcAft>
                        <a:buClr>
                          <a:srgbClr val="FFFFFF"/>
                        </a:buClr>
                        <a:buSzPts val="1400"/>
                        <a:buFont typeface="Maven Pro Medium"/>
                        <a:buChar char="●"/>
                      </a:pPr>
                      <a:r>
                        <a:rPr lang="en" u="sng">
                          <a:solidFill>
                            <a:srgbClr val="FFFFFF"/>
                          </a:solidFill>
                          <a:latin typeface="Maven Pro Medium"/>
                          <a:ea typeface="Maven Pro Medium"/>
                          <a:cs typeface="Maven Pro Medium"/>
                          <a:sym typeface="Maven Pro Medium"/>
                        </a:rPr>
                        <a:t>Baseline</a:t>
                      </a:r>
                      <a:r>
                        <a:rPr lang="en">
                          <a:solidFill>
                            <a:srgbClr val="FFFFFF"/>
                          </a:solidFill>
                          <a:latin typeface="Maven Pro Medium"/>
                          <a:ea typeface="Maven Pro Medium"/>
                          <a:cs typeface="Maven Pro Medium"/>
                          <a:sym typeface="Maven Pro Medium"/>
                        </a:rPr>
                        <a:t> effects in </a:t>
                      </a:r>
                      <a:r>
                        <a:rPr lang="en">
                          <a:solidFill>
                            <a:srgbClr val="6AA84F"/>
                          </a:solidFill>
                          <a:latin typeface="Maven Pro Medium"/>
                          <a:ea typeface="Maven Pro Medium"/>
                          <a:cs typeface="Maven Pro Medium"/>
                          <a:sym typeface="Maven Pro Medium"/>
                        </a:rPr>
                        <a:t>WA</a:t>
                      </a:r>
                      <a:r>
                        <a:rPr lang="en">
                          <a:solidFill>
                            <a:srgbClr val="FFFFFF"/>
                          </a:solidFill>
                          <a:latin typeface="Maven Pro Medium"/>
                          <a:ea typeface="Maven Pro Medium"/>
                          <a:cs typeface="Maven Pro Medium"/>
                          <a:sym typeface="Maven Pro Medium"/>
                        </a:rPr>
                        <a:t> </a:t>
                      </a:r>
                      <a:r>
                        <a:rPr lang="en">
                          <a:solidFill>
                            <a:srgbClr val="FF9900"/>
                          </a:solidFill>
                          <a:latin typeface="Maven Pro Medium"/>
                          <a:ea typeface="Maven Pro Medium"/>
                          <a:cs typeface="Maven Pro Medium"/>
                          <a:sym typeface="Maven Pro Medium"/>
                        </a:rPr>
                        <a:t>&amp; NM</a:t>
                      </a:r>
                      <a:endParaRPr>
                        <a:solidFill>
                          <a:srgbClr val="FF9900"/>
                        </a:solidFill>
                        <a:latin typeface="Maven Pro Medium"/>
                        <a:ea typeface="Maven Pro Medium"/>
                        <a:cs typeface="Maven Pro Medium"/>
                        <a:sym typeface="Maven Pro Medium"/>
                      </a:endParaRPr>
                    </a:p>
                    <a:p>
                      <a:pPr indent="-317500" lvl="0" marL="457200" rtl="0" algn="l">
                        <a:spcBef>
                          <a:spcPts val="1000"/>
                        </a:spcBef>
                        <a:spcAft>
                          <a:spcPts val="0"/>
                        </a:spcAft>
                        <a:buClr>
                          <a:srgbClr val="FFFFFF"/>
                        </a:buClr>
                        <a:buSzPts val="1400"/>
                        <a:buFont typeface="Maven Pro Medium"/>
                        <a:buChar char="●"/>
                      </a:pPr>
                      <a:r>
                        <a:rPr lang="en" u="sng">
                          <a:solidFill>
                            <a:srgbClr val="FFFFFF"/>
                          </a:solidFill>
                          <a:latin typeface="Maven Pro Medium"/>
                          <a:ea typeface="Maven Pro Medium"/>
                          <a:cs typeface="Maven Pro Medium"/>
                          <a:sym typeface="Maven Pro Medium"/>
                        </a:rPr>
                        <a:t>Crowd-sourced</a:t>
                      </a:r>
                      <a:r>
                        <a:rPr lang="en">
                          <a:solidFill>
                            <a:srgbClr val="FFFFFF"/>
                          </a:solidFill>
                          <a:latin typeface="Maven Pro Medium"/>
                          <a:ea typeface="Maven Pro Medium"/>
                          <a:cs typeface="Maven Pro Medium"/>
                          <a:sym typeface="Maven Pro Medium"/>
                        </a:rPr>
                        <a:t> effects in </a:t>
                      </a:r>
                      <a:r>
                        <a:rPr lang="en">
                          <a:solidFill>
                            <a:srgbClr val="6AA84F"/>
                          </a:solidFill>
                          <a:latin typeface="Maven Pro Medium"/>
                          <a:ea typeface="Maven Pro Medium"/>
                          <a:cs typeface="Maven Pro Medium"/>
                          <a:sym typeface="Maven Pro Medium"/>
                        </a:rPr>
                        <a:t>WA</a:t>
                      </a:r>
                      <a:r>
                        <a:rPr lang="en">
                          <a:solidFill>
                            <a:srgbClr val="FFFFFF"/>
                          </a:solidFill>
                          <a:latin typeface="Maven Pro Medium"/>
                          <a:ea typeface="Maven Pro Medium"/>
                          <a:cs typeface="Maven Pro Medium"/>
                          <a:sym typeface="Maven Pro Medium"/>
                        </a:rPr>
                        <a:t> </a:t>
                      </a:r>
                      <a:r>
                        <a:rPr lang="en">
                          <a:solidFill>
                            <a:srgbClr val="FF9900"/>
                          </a:solidFill>
                          <a:latin typeface="Maven Pro Medium"/>
                          <a:ea typeface="Maven Pro Medium"/>
                          <a:cs typeface="Maven Pro Medium"/>
                          <a:sym typeface="Maven Pro Medium"/>
                        </a:rPr>
                        <a:t>&amp; NM</a:t>
                      </a:r>
                      <a:endParaRPr>
                        <a:solidFill>
                          <a:srgbClr val="FF9900"/>
                        </a:solidFill>
                        <a:latin typeface="Maven Pro Medium"/>
                        <a:ea typeface="Maven Pro Medium"/>
                        <a:cs typeface="Maven Pro Medium"/>
                        <a:sym typeface="Maven Pro Medium"/>
                      </a:endParaRPr>
                    </a:p>
                  </a:txBody>
                  <a:tcPr marT="91425" marB="91425" marR="91425" marL="91425" anchor="ctr"/>
                </a:tc>
              </a:tr>
            </a:tbl>
          </a:graphicData>
        </a:graphic>
      </p:graphicFrame>
      <p:sp>
        <p:nvSpPr>
          <p:cNvPr id="431" name="Google Shape;431;p70"/>
          <p:cNvSpPr txBox="1"/>
          <p:nvPr/>
        </p:nvSpPr>
        <p:spPr>
          <a:xfrm>
            <a:off x="5170425" y="445500"/>
            <a:ext cx="2920800" cy="363600"/>
          </a:xfrm>
          <a:prstGeom prst="rect">
            <a:avLst/>
          </a:prstGeom>
          <a:noFill/>
          <a:ln>
            <a:noFill/>
          </a:ln>
        </p:spPr>
        <p:txBody>
          <a:bodyPr anchorCtr="0" anchor="t" bIns="46800" lIns="90000" spcFirstLastPara="1" rIns="90000" wrap="square" tIns="46800">
            <a:noAutofit/>
          </a:bodyPr>
          <a:lstStyle/>
          <a:p>
            <a:pPr indent="0" lvl="0" marL="0" marR="0" rtl="0" algn="ctr">
              <a:lnSpc>
                <a:spcPct val="100000"/>
              </a:lnSpc>
              <a:spcBef>
                <a:spcPts val="0"/>
              </a:spcBef>
              <a:spcAft>
                <a:spcPts val="0"/>
              </a:spcAft>
              <a:buClr>
                <a:srgbClr val="FF950E"/>
              </a:buClr>
              <a:buSzPts val="2200"/>
              <a:buFont typeface="Arial"/>
              <a:buNone/>
            </a:pPr>
            <a:r>
              <a:rPr b="1" lang="en" sz="1700">
                <a:solidFill>
                  <a:srgbClr val="FF950E"/>
                </a:solidFill>
                <a:latin typeface="Raleway"/>
                <a:ea typeface="Raleway"/>
                <a:cs typeface="Raleway"/>
                <a:sym typeface="Raleway"/>
              </a:rPr>
              <a:t>Site-specific</a:t>
            </a:r>
            <a:r>
              <a:rPr b="1" lang="en" sz="1700" u="none">
                <a:solidFill>
                  <a:srgbClr val="FF950E"/>
                </a:solidFill>
                <a:latin typeface="Raleway"/>
                <a:ea typeface="Raleway"/>
                <a:cs typeface="Raleway"/>
                <a:sym typeface="Raleway"/>
              </a:rPr>
              <a:t> </a:t>
            </a:r>
            <a:r>
              <a:rPr b="1" lang="en" sz="1700">
                <a:solidFill>
                  <a:srgbClr val="FF950E"/>
                </a:solidFill>
                <a:latin typeface="Raleway"/>
                <a:ea typeface="Raleway"/>
                <a:cs typeface="Raleway"/>
                <a:sym typeface="Raleway"/>
              </a:rPr>
              <a:t>d</a:t>
            </a:r>
            <a:r>
              <a:rPr b="1" lang="en" sz="1700" u="none">
                <a:solidFill>
                  <a:srgbClr val="FF950E"/>
                </a:solidFill>
                <a:latin typeface="Raleway"/>
                <a:ea typeface="Raleway"/>
                <a:cs typeface="Raleway"/>
                <a:sym typeface="Raleway"/>
              </a:rPr>
              <a:t>ata</a:t>
            </a:r>
            <a:endParaRPr sz="1800">
              <a:latin typeface="Maven Pro"/>
              <a:ea typeface="Maven Pro"/>
              <a:cs typeface="Maven Pro"/>
              <a:sym typeface="Maven Pro"/>
            </a:endParaRPr>
          </a:p>
        </p:txBody>
      </p:sp>
      <p:sp>
        <p:nvSpPr>
          <p:cNvPr id="432" name="Google Shape;432;p70"/>
          <p:cNvSpPr txBox="1"/>
          <p:nvPr/>
        </p:nvSpPr>
        <p:spPr>
          <a:xfrm>
            <a:off x="1122300" y="445500"/>
            <a:ext cx="2920800" cy="363600"/>
          </a:xfrm>
          <a:prstGeom prst="rect">
            <a:avLst/>
          </a:prstGeom>
          <a:noFill/>
          <a:ln>
            <a:noFill/>
          </a:ln>
        </p:spPr>
        <p:txBody>
          <a:bodyPr anchorCtr="0" anchor="t" bIns="46800" lIns="90000" spcFirstLastPara="1" rIns="90000" wrap="square" tIns="46800">
            <a:noAutofit/>
          </a:bodyPr>
          <a:lstStyle/>
          <a:p>
            <a:pPr indent="0" lvl="0" marL="0" marR="0" rtl="0" algn="ctr">
              <a:lnSpc>
                <a:spcPct val="100000"/>
              </a:lnSpc>
              <a:spcBef>
                <a:spcPts val="0"/>
              </a:spcBef>
              <a:spcAft>
                <a:spcPts val="0"/>
              </a:spcAft>
              <a:buClr>
                <a:srgbClr val="FF950E"/>
              </a:buClr>
              <a:buSzPts val="2200"/>
              <a:buFont typeface="Arial"/>
              <a:buNone/>
            </a:pPr>
            <a:r>
              <a:rPr b="1" lang="en" sz="1700">
                <a:solidFill>
                  <a:srgbClr val="FF950E"/>
                </a:solidFill>
                <a:latin typeface="Raleway"/>
                <a:ea typeface="Raleway"/>
                <a:cs typeface="Raleway"/>
                <a:sym typeface="Raleway"/>
              </a:rPr>
              <a:t>No site-specific data</a:t>
            </a:r>
            <a:endParaRPr sz="1800">
              <a:latin typeface="Maven Pro"/>
              <a:ea typeface="Maven Pro"/>
              <a:cs typeface="Maven Pro"/>
              <a:sym typeface="Maven Pro"/>
            </a:endParaRPr>
          </a:p>
        </p:txBody>
      </p:sp>
      <p:sp>
        <p:nvSpPr>
          <p:cNvPr id="433" name="Google Shape;433;p70"/>
          <p:cNvSpPr txBox="1"/>
          <p:nvPr/>
        </p:nvSpPr>
        <p:spPr>
          <a:xfrm>
            <a:off x="0" y="0"/>
            <a:ext cx="3901200" cy="4455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FF950E"/>
              </a:buClr>
              <a:buSzPts val="2200"/>
              <a:buFont typeface="Arial"/>
              <a:buNone/>
            </a:pPr>
            <a:r>
              <a:rPr b="1" lang="en" sz="1800">
                <a:solidFill>
                  <a:srgbClr val="FF950E"/>
                </a:solidFill>
                <a:latin typeface="Raleway"/>
                <a:ea typeface="Raleway"/>
                <a:cs typeface="Raleway"/>
                <a:sym typeface="Raleway"/>
              </a:rPr>
              <a:t>visitor estimation in northern NM</a:t>
            </a:r>
            <a:endParaRPr b="1" sz="1800">
              <a:solidFill>
                <a:srgbClr val="FF950E"/>
              </a:solidFill>
              <a:latin typeface="Raleway"/>
              <a:ea typeface="Raleway"/>
              <a:cs typeface="Raleway"/>
              <a:sym typeface="Raleway"/>
            </a:endParaRPr>
          </a:p>
        </p:txBody>
      </p:sp>
      <p:pic>
        <p:nvPicPr>
          <p:cNvPr id="434" name="Google Shape;434;p70"/>
          <p:cNvPicPr preferRelativeResize="0"/>
          <p:nvPr/>
        </p:nvPicPr>
        <p:blipFill rotWithShape="1">
          <a:blip r:embed="rId3">
            <a:alphaModFix/>
          </a:blip>
          <a:srcRect b="6916" l="749" r="670" t="9141"/>
          <a:stretch/>
        </p:blipFill>
        <p:spPr>
          <a:xfrm>
            <a:off x="4885450" y="891100"/>
            <a:ext cx="3362224" cy="1898976"/>
          </a:xfrm>
          <a:prstGeom prst="rect">
            <a:avLst/>
          </a:prstGeom>
          <a:noFill/>
          <a:ln>
            <a:noFill/>
          </a:ln>
        </p:spPr>
      </p:pic>
      <p:pic>
        <p:nvPicPr>
          <p:cNvPr id="435" name="Google Shape;435;p70"/>
          <p:cNvPicPr preferRelativeResize="0"/>
          <p:nvPr/>
        </p:nvPicPr>
        <p:blipFill rotWithShape="1">
          <a:blip r:embed="rId4">
            <a:alphaModFix/>
          </a:blip>
          <a:srcRect b="7043" l="736" r="1118" t="8304"/>
          <a:stretch/>
        </p:blipFill>
        <p:spPr>
          <a:xfrm>
            <a:off x="4886025" y="2840850"/>
            <a:ext cx="3360564" cy="1898976"/>
          </a:xfrm>
          <a:prstGeom prst="rect">
            <a:avLst/>
          </a:prstGeom>
          <a:noFill/>
          <a:ln>
            <a:noFill/>
          </a:ln>
        </p:spPr>
      </p:pic>
      <p:sp>
        <p:nvSpPr>
          <p:cNvPr id="436" name="Google Shape;436;p70"/>
          <p:cNvSpPr txBox="1"/>
          <p:nvPr/>
        </p:nvSpPr>
        <p:spPr>
          <a:xfrm rot="-5400000">
            <a:off x="-821375" y="3682650"/>
            <a:ext cx="2433000" cy="363600"/>
          </a:xfrm>
          <a:prstGeom prst="rect">
            <a:avLst/>
          </a:prstGeom>
          <a:noFill/>
          <a:ln>
            <a:noFill/>
          </a:ln>
        </p:spPr>
        <p:txBody>
          <a:bodyPr anchorCtr="0" anchor="t" bIns="46800" lIns="90000" spcFirstLastPara="1" rIns="90000" wrap="square" tIns="46800">
            <a:noAutofit/>
          </a:bodyPr>
          <a:lstStyle/>
          <a:p>
            <a:pPr indent="0" lvl="0" marL="0" marR="0" rtl="0" algn="ctr">
              <a:lnSpc>
                <a:spcPct val="100000"/>
              </a:lnSpc>
              <a:spcBef>
                <a:spcPts val="0"/>
              </a:spcBef>
              <a:spcAft>
                <a:spcPts val="0"/>
              </a:spcAft>
              <a:buClr>
                <a:srgbClr val="FF950E"/>
              </a:buClr>
              <a:buSzPts val="2200"/>
              <a:buFont typeface="Arial"/>
              <a:buNone/>
            </a:pPr>
            <a:r>
              <a:rPr b="1" lang="en" sz="1700">
                <a:solidFill>
                  <a:srgbClr val="FF950E"/>
                </a:solidFill>
                <a:latin typeface="Raleway"/>
                <a:ea typeface="Raleway"/>
                <a:cs typeface="Raleway"/>
                <a:sym typeface="Raleway"/>
              </a:rPr>
              <a:t>Crowd-sourced</a:t>
            </a:r>
            <a:endParaRPr sz="1800">
              <a:latin typeface="Maven Pro"/>
              <a:ea typeface="Maven Pro"/>
              <a:cs typeface="Maven Pro"/>
              <a:sym typeface="Maven Pro"/>
            </a:endParaRPr>
          </a:p>
        </p:txBody>
      </p:sp>
      <p:sp>
        <p:nvSpPr>
          <p:cNvPr id="437" name="Google Shape;437;p70"/>
          <p:cNvSpPr txBox="1"/>
          <p:nvPr/>
        </p:nvSpPr>
        <p:spPr>
          <a:xfrm rot="-5400000">
            <a:off x="-821375" y="1632600"/>
            <a:ext cx="2433000" cy="363600"/>
          </a:xfrm>
          <a:prstGeom prst="rect">
            <a:avLst/>
          </a:prstGeom>
          <a:noFill/>
          <a:ln>
            <a:noFill/>
          </a:ln>
        </p:spPr>
        <p:txBody>
          <a:bodyPr anchorCtr="0" anchor="t" bIns="46800" lIns="90000" spcFirstLastPara="1" rIns="90000" wrap="square" tIns="46800">
            <a:noAutofit/>
          </a:bodyPr>
          <a:lstStyle/>
          <a:p>
            <a:pPr indent="0" lvl="0" marL="0" marR="0" rtl="0" algn="ctr">
              <a:lnSpc>
                <a:spcPct val="100000"/>
              </a:lnSpc>
              <a:spcBef>
                <a:spcPts val="0"/>
              </a:spcBef>
              <a:spcAft>
                <a:spcPts val="0"/>
              </a:spcAft>
              <a:buClr>
                <a:srgbClr val="FF950E"/>
              </a:buClr>
              <a:buSzPts val="2200"/>
              <a:buFont typeface="Arial"/>
              <a:buNone/>
            </a:pPr>
            <a:r>
              <a:rPr b="1" lang="en" sz="1700">
                <a:solidFill>
                  <a:srgbClr val="FF950E"/>
                </a:solidFill>
                <a:latin typeface="Raleway"/>
                <a:ea typeface="Raleway"/>
                <a:cs typeface="Raleway"/>
                <a:sym typeface="Raleway"/>
              </a:rPr>
              <a:t>No Crowd-sourced</a:t>
            </a:r>
            <a:endParaRPr sz="1800">
              <a:latin typeface="Maven Pro"/>
              <a:ea typeface="Maven Pro"/>
              <a:cs typeface="Maven Pro"/>
              <a:sym typeface="Maven Pro"/>
            </a:endParaRPr>
          </a:p>
        </p:txBody>
      </p:sp>
      <p:pic>
        <p:nvPicPr>
          <p:cNvPr id="438" name="Google Shape;438;p70"/>
          <p:cNvPicPr preferRelativeResize="0"/>
          <p:nvPr/>
        </p:nvPicPr>
        <p:blipFill rotWithShape="1">
          <a:blip r:embed="rId5">
            <a:alphaModFix/>
          </a:blip>
          <a:srcRect b="7259" l="884" r="796" t="8323"/>
          <a:stretch/>
        </p:blipFill>
        <p:spPr>
          <a:xfrm>
            <a:off x="948925" y="891100"/>
            <a:ext cx="3317652" cy="1898976"/>
          </a:xfrm>
          <a:prstGeom prst="rect">
            <a:avLst/>
          </a:prstGeom>
          <a:noFill/>
          <a:ln>
            <a:noFill/>
          </a:ln>
        </p:spPr>
      </p:pic>
      <p:pic>
        <p:nvPicPr>
          <p:cNvPr id="439" name="Google Shape;439;p70"/>
          <p:cNvPicPr preferRelativeResize="0"/>
          <p:nvPr/>
        </p:nvPicPr>
        <p:blipFill rotWithShape="1">
          <a:blip r:embed="rId6">
            <a:alphaModFix/>
          </a:blip>
          <a:srcRect b="7382" l="882" r="1029" t="7958"/>
          <a:stretch/>
        </p:blipFill>
        <p:spPr>
          <a:xfrm>
            <a:off x="948925" y="2840850"/>
            <a:ext cx="3300467" cy="1898976"/>
          </a:xfrm>
          <a:prstGeom prst="rect">
            <a:avLst/>
          </a:prstGeom>
          <a:noFill/>
          <a:ln>
            <a:noFill/>
          </a:ln>
        </p:spPr>
      </p:pic>
      <p:sp>
        <p:nvSpPr>
          <p:cNvPr id="440" name="Google Shape;440;p70"/>
          <p:cNvSpPr txBox="1"/>
          <p:nvPr/>
        </p:nvSpPr>
        <p:spPr>
          <a:xfrm>
            <a:off x="300" y="4897200"/>
            <a:ext cx="9144000" cy="246300"/>
          </a:xfrm>
          <a:prstGeom prst="rect">
            <a:avLst/>
          </a:prstGeom>
          <a:noFill/>
          <a:ln>
            <a:noFill/>
          </a:ln>
        </p:spPr>
        <p:txBody>
          <a:bodyPr anchorCtr="0" anchor="t" bIns="45000" lIns="90000" spcFirstLastPara="1" rIns="90000" wrap="square" tIns="45000">
            <a:noAutofit/>
          </a:bodyPr>
          <a:lstStyle/>
          <a:p>
            <a:pPr indent="0" lvl="0" marL="0" marR="0" rtl="0" algn="r">
              <a:lnSpc>
                <a:spcPct val="100000"/>
              </a:lnSpc>
              <a:spcBef>
                <a:spcPts val="0"/>
              </a:spcBef>
              <a:spcAft>
                <a:spcPts val="0"/>
              </a:spcAft>
              <a:buClr>
                <a:srgbClr val="CCCCCC"/>
              </a:buClr>
              <a:buSzPts val="1400"/>
              <a:buFont typeface="Arial"/>
              <a:buNone/>
            </a:pPr>
            <a:r>
              <a:rPr i="0" lang="en" sz="1200" u="none">
                <a:solidFill>
                  <a:srgbClr val="999999"/>
                </a:solidFill>
                <a:latin typeface="Cantarell"/>
                <a:ea typeface="Cantarell"/>
                <a:cs typeface="Cantarell"/>
                <a:sym typeface="Cantarell"/>
              </a:rPr>
              <a:t>( </a:t>
            </a:r>
            <a:r>
              <a:rPr lang="en" sz="1200">
                <a:solidFill>
                  <a:srgbClr val="999999"/>
                </a:solidFill>
                <a:latin typeface="Cantarell"/>
                <a:ea typeface="Cantarell"/>
                <a:cs typeface="Cantarell"/>
                <a:sym typeface="Cantarell"/>
              </a:rPr>
              <a:t>Wood et al In prep </a:t>
            </a:r>
            <a:r>
              <a:rPr i="0" lang="en" sz="1200" u="none">
                <a:solidFill>
                  <a:srgbClr val="999999"/>
                </a:solidFill>
                <a:latin typeface="Cantarell"/>
                <a:ea typeface="Cantarell"/>
                <a:cs typeface="Cantarell"/>
                <a:sym typeface="Cantarell"/>
              </a:rPr>
              <a:t>)</a:t>
            </a:r>
            <a:endParaRPr sz="1200">
              <a:solidFill>
                <a:srgbClr val="999999"/>
              </a:solidFill>
              <a:latin typeface="Cantarell"/>
              <a:ea typeface="Cantarell"/>
              <a:cs typeface="Cantarell"/>
              <a:sym typeface="Cantare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444" name="Shape 444"/>
        <p:cNvGrpSpPr/>
        <p:nvPr/>
      </p:nvGrpSpPr>
      <p:grpSpPr>
        <a:xfrm>
          <a:off x="0" y="0"/>
          <a:ext cx="0" cy="0"/>
          <a:chOff x="0" y="0"/>
          <a:chExt cx="0" cy="0"/>
        </a:xfrm>
      </p:grpSpPr>
      <p:sp>
        <p:nvSpPr>
          <p:cNvPr id="445" name="Google Shape;445;p7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71"/>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447" name="Google Shape;447;p7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448" name="Google Shape;448;p71"/>
          <p:cNvPicPr preferRelativeResize="0"/>
          <p:nvPr/>
        </p:nvPicPr>
        <p:blipFill>
          <a:blip r:embed="rId3">
            <a:alphaModFix/>
          </a:blip>
          <a:stretch>
            <a:fillRect/>
          </a:stretch>
        </p:blipFill>
        <p:spPr>
          <a:xfrm>
            <a:off x="119000" y="161050"/>
            <a:ext cx="8839207" cy="4821386"/>
          </a:xfrm>
          <a:prstGeom prst="rect">
            <a:avLst/>
          </a:prstGeom>
          <a:noFill/>
          <a:ln>
            <a:noFill/>
          </a:ln>
        </p:spPr>
      </p:pic>
      <p:sp>
        <p:nvSpPr>
          <p:cNvPr id="449" name="Google Shape;449;p71"/>
          <p:cNvSpPr/>
          <p:nvPr/>
        </p:nvSpPr>
        <p:spPr>
          <a:xfrm>
            <a:off x="1761825" y="526050"/>
            <a:ext cx="317400" cy="208800"/>
          </a:xfrm>
          <a:prstGeom prst="snip1Rect">
            <a:avLst>
              <a:gd fmla="val 16667" name="adj"/>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71"/>
          <p:cNvSpPr/>
          <p:nvPr/>
        </p:nvSpPr>
        <p:spPr>
          <a:xfrm>
            <a:off x="3994200" y="526050"/>
            <a:ext cx="317400" cy="208800"/>
          </a:xfrm>
          <a:prstGeom prst="snip1Rect">
            <a:avLst>
              <a:gd fmla="val 16667" name="adj"/>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71"/>
          <p:cNvSpPr/>
          <p:nvPr/>
        </p:nvSpPr>
        <p:spPr>
          <a:xfrm>
            <a:off x="6226575" y="526050"/>
            <a:ext cx="317400" cy="208800"/>
          </a:xfrm>
          <a:prstGeom prst="snip1Rect">
            <a:avLst>
              <a:gd fmla="val 16667" name="adj"/>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71"/>
          <p:cNvSpPr/>
          <p:nvPr/>
        </p:nvSpPr>
        <p:spPr>
          <a:xfrm>
            <a:off x="1726375" y="2536325"/>
            <a:ext cx="317400" cy="208800"/>
          </a:xfrm>
          <a:prstGeom prst="snip1Rect">
            <a:avLst>
              <a:gd fmla="val 16667" name="adj"/>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71"/>
          <p:cNvSpPr/>
          <p:nvPr/>
        </p:nvSpPr>
        <p:spPr>
          <a:xfrm>
            <a:off x="3994200" y="2536325"/>
            <a:ext cx="317400" cy="208800"/>
          </a:xfrm>
          <a:prstGeom prst="snip1Rect">
            <a:avLst>
              <a:gd fmla="val 16667" name="adj"/>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71"/>
          <p:cNvSpPr/>
          <p:nvPr/>
        </p:nvSpPr>
        <p:spPr>
          <a:xfrm>
            <a:off x="6289600" y="2536325"/>
            <a:ext cx="317400" cy="208800"/>
          </a:xfrm>
          <a:prstGeom prst="snip1Rect">
            <a:avLst>
              <a:gd fmla="val 16667" name="adj"/>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71"/>
          <p:cNvSpPr txBox="1"/>
          <p:nvPr/>
        </p:nvSpPr>
        <p:spPr>
          <a:xfrm>
            <a:off x="5761275" y="445025"/>
            <a:ext cx="1511400" cy="20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roxima Nova"/>
                <a:ea typeface="Proxima Nova"/>
                <a:cs typeface="Proxima Nova"/>
                <a:sym typeface="Proxima Nova"/>
              </a:rPr>
              <a:t>Dingford Creek</a:t>
            </a:r>
            <a:endParaRPr>
              <a:latin typeface="Proxima Nova"/>
              <a:ea typeface="Proxima Nova"/>
              <a:cs typeface="Proxima Nova"/>
              <a:sym typeface="Proxima Nova"/>
            </a:endParaRPr>
          </a:p>
        </p:txBody>
      </p:sp>
      <p:sp>
        <p:nvSpPr>
          <p:cNvPr id="456" name="Google Shape;456;p71"/>
          <p:cNvSpPr txBox="1"/>
          <p:nvPr/>
        </p:nvSpPr>
        <p:spPr>
          <a:xfrm>
            <a:off x="1254625" y="2467338"/>
            <a:ext cx="1511400" cy="20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roxima Nova"/>
                <a:ea typeface="Proxima Nova"/>
                <a:cs typeface="Proxima Nova"/>
                <a:sym typeface="Proxima Nova"/>
              </a:rPr>
              <a:t>Dorothy Lake</a:t>
            </a:r>
            <a:endParaRPr>
              <a:latin typeface="Proxima Nova"/>
              <a:ea typeface="Proxima Nova"/>
              <a:cs typeface="Proxima Nova"/>
              <a:sym typeface="Proxima Nova"/>
            </a:endParaRPr>
          </a:p>
        </p:txBody>
      </p:sp>
      <p:sp>
        <p:nvSpPr>
          <p:cNvPr id="457" name="Google Shape;457;p71"/>
          <p:cNvSpPr txBox="1"/>
          <p:nvPr/>
        </p:nvSpPr>
        <p:spPr>
          <a:xfrm>
            <a:off x="5759200" y="2467338"/>
            <a:ext cx="1378200" cy="20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roxima Nova"/>
                <a:ea typeface="Proxima Nova"/>
                <a:cs typeface="Proxima Nova"/>
                <a:sym typeface="Proxima Nova"/>
              </a:rPr>
              <a:t>Mailbox Peak</a:t>
            </a:r>
            <a:endParaRPr>
              <a:latin typeface="Proxima Nova"/>
              <a:ea typeface="Proxima Nova"/>
              <a:cs typeface="Proxima Nova"/>
              <a:sym typeface="Proxima Nova"/>
            </a:endParaRPr>
          </a:p>
        </p:txBody>
      </p:sp>
      <p:sp>
        <p:nvSpPr>
          <p:cNvPr id="458" name="Google Shape;458;p71"/>
          <p:cNvSpPr txBox="1"/>
          <p:nvPr/>
        </p:nvSpPr>
        <p:spPr>
          <a:xfrm>
            <a:off x="3521475" y="445025"/>
            <a:ext cx="1511400" cy="20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roxima Nova"/>
                <a:ea typeface="Proxima Nova"/>
                <a:cs typeface="Proxima Nova"/>
                <a:sym typeface="Proxima Nova"/>
              </a:rPr>
              <a:t>Meadow</a:t>
            </a:r>
            <a:r>
              <a:rPr lang="en">
                <a:latin typeface="Proxima Nova"/>
                <a:ea typeface="Proxima Nova"/>
                <a:cs typeface="Proxima Nova"/>
                <a:sym typeface="Proxima Nova"/>
              </a:rPr>
              <a:t> Creek</a:t>
            </a:r>
            <a:endParaRPr>
              <a:latin typeface="Proxima Nova"/>
              <a:ea typeface="Proxima Nova"/>
              <a:cs typeface="Proxima Nova"/>
              <a:sym typeface="Proxima Nova"/>
            </a:endParaRPr>
          </a:p>
        </p:txBody>
      </p:sp>
      <p:sp>
        <p:nvSpPr>
          <p:cNvPr id="459" name="Google Shape;459;p71"/>
          <p:cNvSpPr txBox="1"/>
          <p:nvPr/>
        </p:nvSpPr>
        <p:spPr>
          <a:xfrm>
            <a:off x="1275525" y="411625"/>
            <a:ext cx="1290000" cy="20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roxima Nova"/>
                <a:ea typeface="Proxima Nova"/>
                <a:cs typeface="Proxima Nova"/>
                <a:sym typeface="Proxima Nova"/>
              </a:rPr>
              <a:t>Neiderprum</a:t>
            </a:r>
            <a:endParaRPr>
              <a:latin typeface="Proxima Nova"/>
              <a:ea typeface="Proxima Nova"/>
              <a:cs typeface="Proxima Nova"/>
              <a:sym typeface="Proxima Nova"/>
            </a:endParaRPr>
          </a:p>
        </p:txBody>
      </p:sp>
      <p:sp>
        <p:nvSpPr>
          <p:cNvPr id="460" name="Google Shape;460;p71"/>
          <p:cNvSpPr txBox="1"/>
          <p:nvPr/>
        </p:nvSpPr>
        <p:spPr>
          <a:xfrm>
            <a:off x="3331350" y="2467350"/>
            <a:ext cx="1643100" cy="20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roxima Nova"/>
                <a:ea typeface="Proxima Nova"/>
                <a:cs typeface="Proxima Nova"/>
                <a:sym typeface="Proxima Nova"/>
              </a:rPr>
              <a:t>Snoqualmie Lake</a:t>
            </a:r>
            <a:endParaRPr>
              <a:latin typeface="Proxima Nova"/>
              <a:ea typeface="Proxima Nova"/>
              <a:cs typeface="Proxima Nova"/>
              <a:sym typeface="Proxima Nova"/>
            </a:endParaRPr>
          </a:p>
        </p:txBody>
      </p:sp>
    </p:spTree>
  </p:cSld>
  <p:clrMapOvr>
    <a:masterClrMapping/>
  </p:clrMapOvr>
</p:sld>
</file>

<file path=ppt/theme/theme1.xml><?xml version="1.0" encoding="utf-8"?>
<a:theme xmlns:a="http://schemas.openxmlformats.org/drawingml/2006/main" xmlns:r="http://schemas.openxmlformats.org/officeDocument/2006/relationships"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