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3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tags/tag3.xml" ContentType="application/vnd.openxmlformats-officedocument.presentationml.tags+xml"/>
  <Override PartName="/ppt/notesSlides/notesSlide3.xml" ContentType="application/vnd.openxmlformats-officedocument.presentationml.notesSlide+xml"/>
  <Override PartName="/ppt/tags/tag4.xml" ContentType="application/vnd.openxmlformats-officedocument.presentationml.tags+xml"/>
  <Override PartName="/ppt/notesSlides/notesSlide4.xml" ContentType="application/vnd.openxmlformats-officedocument.presentationml.notesSlide+xml"/>
  <Override PartName="/ppt/tags/tag5.xml" ContentType="application/vnd.openxmlformats-officedocument.presentationml.tags+xml"/>
  <Override PartName="/ppt/notesSlides/notesSlide5.xml" ContentType="application/vnd.openxmlformats-officedocument.presentationml.notesSlide+xml"/>
  <Override PartName="/ppt/tags/tag6.xml" ContentType="application/vnd.openxmlformats-officedocument.presentationml.tags+xml"/>
  <Override PartName="/ppt/notesSlides/notesSlide6.xml" ContentType="application/vnd.openxmlformats-officedocument.presentationml.notesSlide+xml"/>
  <Override PartName="/ppt/tags/tag7.xml" ContentType="application/vnd.openxmlformats-officedocument.presentationml.tags+xml"/>
  <Override PartName="/ppt/notesSlides/notesSlide7.xml" ContentType="application/vnd.openxmlformats-officedocument.presentationml.notesSlide+xml"/>
  <Override PartName="/ppt/tags/tag8.xml" ContentType="application/vnd.openxmlformats-officedocument.presentationml.tags+xml"/>
  <Override PartName="/ppt/notesSlides/notesSlide8.xml" ContentType="application/vnd.openxmlformats-officedocument.presentationml.notesSlide+xml"/>
  <Override PartName="/ppt/tags/tag9.xml" ContentType="application/vnd.openxmlformats-officedocument.presentationml.tags+xml"/>
  <Override PartName="/ppt/notesSlides/notesSlide9.xml" ContentType="application/vnd.openxmlformats-officedocument.presentationml.notesSlide+xml"/>
  <Override PartName="/ppt/tags/tag10.xml" ContentType="application/vnd.openxmlformats-officedocument.presentationml.tags+xml"/>
  <Override PartName="/ppt/notesSlides/notesSlide10.xml" ContentType="application/vnd.openxmlformats-officedocument.presentationml.notesSlide+xml"/>
  <Override PartName="/ppt/tags/tag11.xml" ContentType="application/vnd.openxmlformats-officedocument.presentationml.tags+xml"/>
  <Override PartName="/ppt/notesSlides/notesSlide11.xml" ContentType="application/vnd.openxmlformats-officedocument.presentationml.notesSlide+xml"/>
  <Override PartName="/ppt/tags/tag12.xml" ContentType="application/vnd.openxmlformats-officedocument.presentationml.tags+xml"/>
  <Override PartName="/ppt/notesSlides/notesSlide12.xml" ContentType="application/vnd.openxmlformats-officedocument.presentationml.notesSlide+xml"/>
  <Override PartName="/ppt/tags/tag13.xml" ContentType="application/vnd.openxmlformats-officedocument.presentationml.tags+xml"/>
  <Override PartName="/ppt/notesSlides/notesSlide13.xml" ContentType="application/vnd.openxmlformats-officedocument.presentationml.notesSlide+xml"/>
  <Override PartName="/ppt/tags/tag14.xml" ContentType="application/vnd.openxmlformats-officedocument.presentationml.tags+xml"/>
  <Override PartName="/ppt/notesSlides/notesSlide14.xml" ContentType="application/vnd.openxmlformats-officedocument.presentationml.notesSlide+xml"/>
  <Override PartName="/ppt/tags/tag15.xml" ContentType="application/vnd.openxmlformats-officedocument.presentationml.tags+xml"/>
  <Override PartName="/ppt/notesSlides/notesSlide15.xml" ContentType="application/vnd.openxmlformats-officedocument.presentationml.notesSlide+xml"/>
  <Override PartName="/ppt/tags/tag16.xml" ContentType="application/vnd.openxmlformats-officedocument.presentationml.tags+xml"/>
  <Override PartName="/ppt/notesSlides/notesSlide16.xml" ContentType="application/vnd.openxmlformats-officedocument.presentationml.notesSlide+xml"/>
  <Override PartName="/ppt/tags/tag17.xml" ContentType="application/vnd.openxmlformats-officedocument.presentationml.tags+xml"/>
  <Override PartName="/ppt/notesSlides/notesSlide17.xml" ContentType="application/vnd.openxmlformats-officedocument.presentationml.notesSlide+xml"/>
  <Override PartName="/ppt/tags/tag18.xml" ContentType="application/vnd.openxmlformats-officedocument.presentationml.tags+xml"/>
  <Override PartName="/ppt/notesSlides/notesSlide18.xml" ContentType="application/vnd.openxmlformats-officedocument.presentationml.notesSlide+xml"/>
  <Override PartName="/ppt/tags/tag19.xml" ContentType="application/vnd.openxmlformats-officedocument.presentationml.tags+xml"/>
  <Override PartName="/ppt/notesSlides/notesSlide19.xml" ContentType="application/vnd.openxmlformats-officedocument.presentationml.notesSlide+xml"/>
  <Override PartName="/ppt/tags/tag20.xml" ContentType="application/vnd.openxmlformats-officedocument.presentationml.tags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4" r:id="rId1"/>
    <p:sldMasterId id="2147483774" r:id="rId2"/>
    <p:sldMasterId id="2147483781" r:id="rId3"/>
    <p:sldMasterId id="2147483788" r:id="rId4"/>
  </p:sldMasterIdLst>
  <p:notesMasterIdLst>
    <p:notesMasterId r:id="rId34"/>
  </p:notesMasterIdLst>
  <p:handoutMasterIdLst>
    <p:handoutMasterId r:id="rId35"/>
  </p:handoutMasterIdLst>
  <p:sldIdLst>
    <p:sldId id="436" r:id="rId5"/>
    <p:sldId id="434" r:id="rId6"/>
    <p:sldId id="433" r:id="rId7"/>
    <p:sldId id="448" r:id="rId8"/>
    <p:sldId id="407" r:id="rId9"/>
    <p:sldId id="437" r:id="rId10"/>
    <p:sldId id="408" r:id="rId11"/>
    <p:sldId id="411" r:id="rId12"/>
    <p:sldId id="439" r:id="rId13"/>
    <p:sldId id="441" r:id="rId14"/>
    <p:sldId id="442" r:id="rId15"/>
    <p:sldId id="443" r:id="rId16"/>
    <p:sldId id="445" r:id="rId17"/>
    <p:sldId id="444" r:id="rId18"/>
    <p:sldId id="446" r:id="rId19"/>
    <p:sldId id="449" r:id="rId20"/>
    <p:sldId id="440" r:id="rId21"/>
    <p:sldId id="450" r:id="rId22"/>
    <p:sldId id="451" r:id="rId23"/>
    <p:sldId id="454" r:id="rId24"/>
    <p:sldId id="460" r:id="rId25"/>
    <p:sldId id="461" r:id="rId26"/>
    <p:sldId id="462" r:id="rId27"/>
    <p:sldId id="463" r:id="rId28"/>
    <p:sldId id="453" r:id="rId29"/>
    <p:sldId id="458" r:id="rId30"/>
    <p:sldId id="459" r:id="rId31"/>
    <p:sldId id="447" r:id="rId32"/>
    <p:sldId id="465" r:id="rId33"/>
  </p:sldIdLst>
  <p:sldSz cx="9144000" cy="6858000" type="screen4x3"/>
  <p:notesSz cx="6858000" cy="9313863"/>
  <p:custDataLst>
    <p:tags r:id="rId36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UPMC" initials="U" lastIdx="3" clrIdx="0"/>
  <p:cmAuthor id="1" name="Jonathan Lucas (US - NC)" initials="JL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DCF0"/>
    <a:srgbClr val="740074"/>
    <a:srgbClr val="FFE1FF"/>
    <a:srgbClr val="9A004D"/>
    <a:srgbClr val="660033"/>
    <a:srgbClr val="669900"/>
    <a:srgbClr val="92D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39" autoAdjust="0"/>
    <p:restoredTop sz="98641" autoAdjust="0"/>
  </p:normalViewPr>
  <p:slideViewPr>
    <p:cSldViewPr>
      <p:cViewPr varScale="1">
        <p:scale>
          <a:sx n="75" d="100"/>
          <a:sy n="75" d="100"/>
        </p:scale>
        <p:origin x="1398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viewProps" Target="viewProps.xml"/><Relationship Id="rId21" Type="http://schemas.openxmlformats.org/officeDocument/2006/relationships/slide" Target="slides/slide17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commentAuthors" Target="commentAuthors.xml"/><Relationship Id="rId40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ags" Target="tags/tag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handoutMaster" Target="handoutMasters/handoutMaster1.xml"/><Relationship Id="rId8" Type="http://schemas.openxmlformats.org/officeDocument/2006/relationships/slide" Target="slides/slide4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image" Target="../media/image8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image" Target="../media/image11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645" cy="4650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241" tIns="46621" rIns="93241" bIns="46621" numCol="1" anchor="t" anchorCtr="0" compatLnSpc="1">
            <a:prstTxWarp prst="textNoShape">
              <a:avLst/>
            </a:prstTxWarp>
          </a:bodyPr>
          <a:lstStyle>
            <a:lvl1pPr defTabSz="931863" eaLnBrk="1" hangingPunct="1">
              <a:defRPr sz="12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807" y="0"/>
            <a:ext cx="2971645" cy="4650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241" tIns="46621" rIns="93241" bIns="46621" numCol="1" anchor="t" anchorCtr="0" compatLnSpc="1">
            <a:prstTxWarp prst="textNoShape">
              <a:avLst/>
            </a:prstTxWarp>
          </a:bodyPr>
          <a:lstStyle>
            <a:lvl1pPr algn="r" defTabSz="931863" eaLnBrk="1" hangingPunct="1">
              <a:defRPr sz="12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6042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47215"/>
            <a:ext cx="2971645" cy="4650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241" tIns="46621" rIns="93241" bIns="46621" numCol="1" anchor="b" anchorCtr="0" compatLnSpc="1">
            <a:prstTxWarp prst="textNoShape">
              <a:avLst/>
            </a:prstTxWarp>
          </a:bodyPr>
          <a:lstStyle>
            <a:lvl1pPr defTabSz="931863" eaLnBrk="1" hangingPunct="1">
              <a:defRPr sz="12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6042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807" y="8847215"/>
            <a:ext cx="2971645" cy="4650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241" tIns="46621" rIns="93241" bIns="46621" numCol="1" anchor="b" anchorCtr="0" compatLnSpc="1">
            <a:prstTxWarp prst="textNoShape">
              <a:avLst/>
            </a:prstTxWarp>
          </a:bodyPr>
          <a:lstStyle>
            <a:lvl1pPr algn="r" defTabSz="931863" eaLnBrk="1" hangingPunct="1">
              <a:defRPr sz="1200">
                <a:latin typeface="Arial" charset="0"/>
              </a:defRPr>
            </a:lvl1pPr>
          </a:lstStyle>
          <a:p>
            <a:fld id="{DD931C95-467B-4A1F-BFF3-FF0BDF1B45A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625100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645" cy="465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807" y="0"/>
            <a:ext cx="2971645" cy="465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52C7B8-868C-48F0-ACF3-0F448B8F976C}" type="datetimeFigureOut">
              <a:rPr lang="en-US" smtClean="0"/>
              <a:pPr/>
              <a:t>10/10/2019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01725" y="700088"/>
            <a:ext cx="4656138" cy="34925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646" y="4424404"/>
            <a:ext cx="5486709" cy="419028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7215"/>
            <a:ext cx="2971645" cy="46505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807" y="8847215"/>
            <a:ext cx="2971645" cy="46505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EA83C3-4F95-4190-8379-F5EE4652D91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75927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EA83C3-4F95-4190-8379-F5EE4652D91D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69155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EA83C3-4F95-4190-8379-F5EE4652D91D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02880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EA83C3-4F95-4190-8379-F5EE4652D91D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34446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EA83C3-4F95-4190-8379-F5EE4652D91D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94566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EA83C3-4F95-4190-8379-F5EE4652D91D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94566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EA83C3-4F95-4190-8379-F5EE4652D91D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94566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EA83C3-4F95-4190-8379-F5EE4652D91D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945660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EA83C3-4F95-4190-8379-F5EE4652D91D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945660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EA83C3-4F95-4190-8379-F5EE4652D91D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945660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EA83C3-4F95-4190-8379-F5EE4652D91D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945660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EA83C3-4F95-4190-8379-F5EE4652D91D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945660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05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EA83C3-4F95-4190-8379-F5EE4652D91D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609885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05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EA83C3-4F95-4190-8379-F5EE4652D91D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609885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05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EA83C3-4F95-4190-8379-F5EE4652D91D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609885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05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EA83C3-4F95-4190-8379-F5EE4652D91D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609885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05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EA83C3-4F95-4190-8379-F5EE4652D91D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609885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05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EA83C3-4F95-4190-8379-F5EE4652D91D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609885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05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EA83C3-4F95-4190-8379-F5EE4652D91D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609885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EA83C3-4F95-4190-8379-F5EE4652D91D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945660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05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EA83C3-4F95-4190-8379-F5EE4652D91D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60988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Times New Roman" pitchFamily="18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Times New Roman" pitchFamily="18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Times New Roman" pitchFamily="18" charset="0"/>
                <a:cs typeface="Arial" charset="0"/>
              </a:defRPr>
            </a:lvl1pPr>
          </a:lstStyle>
          <a:p>
            <a:pPr>
              <a:defRPr/>
            </a:pPr>
            <a:fld id="{AD505D15-6459-436B-8728-2A2C9F528C4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3962400" y="1371600"/>
            <a:ext cx="4724400" cy="47244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 marL="2057400" indent="-228600">
              <a:buFont typeface="Arial" pitchFamily="34" charset="0"/>
              <a:buChar char="•"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itle 3"/>
          <p:cNvSpPr>
            <a:spLocks noGrp="1"/>
          </p:cNvSpPr>
          <p:nvPr>
            <p:ph type="title"/>
          </p:nvPr>
        </p:nvSpPr>
        <p:spPr>
          <a:xfrm>
            <a:off x="381000" y="1371600"/>
            <a:ext cx="2743200" cy="3581400"/>
          </a:xfrm>
        </p:spPr>
        <p:txBody>
          <a:bodyPr anchor="t"/>
          <a:lstStyle>
            <a:lvl1pPr algn="r"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10" name="Straight Connector 9"/>
          <p:cNvCxnSpPr/>
          <p:nvPr userDrawn="1"/>
        </p:nvCxnSpPr>
        <p:spPr>
          <a:xfrm rot="5400000">
            <a:off x="1440140" y="3694906"/>
            <a:ext cx="4648200" cy="1588"/>
          </a:xfrm>
          <a:prstGeom prst="line">
            <a:avLst/>
          </a:prstGeom>
          <a:ln>
            <a:solidFill>
              <a:schemeClr val="accent1">
                <a:alpha val="4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673794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Times New Roman" pitchFamily="18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Times New Roman" pitchFamily="18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Times New Roman" pitchFamily="18" charset="0"/>
                <a:cs typeface="Arial" charset="0"/>
              </a:defRPr>
            </a:lvl1pPr>
          </a:lstStyle>
          <a:p>
            <a:pPr>
              <a:defRPr/>
            </a:pPr>
            <a:fld id="{25E5E469-9E19-4C9A-A447-D3CB0C3C5AB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21190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922588" cy="173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657600"/>
            <a:ext cx="9144000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rgbClr val="740074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990099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4215944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39863"/>
            <a:ext cx="9144000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740074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8523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093968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39863"/>
            <a:ext cx="9144000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96964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96964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49339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39863"/>
            <a:ext cx="9144000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42689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282451"/>
            <a:ext cx="4040188" cy="428739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42689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282451"/>
            <a:ext cx="4041775" cy="428739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893055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39863"/>
            <a:ext cx="9144000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6331994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123391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922588" cy="173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657600"/>
            <a:ext cx="9144000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rgbClr val="740074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990099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4295122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39863"/>
            <a:ext cx="9144000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740074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8523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844172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39863"/>
            <a:ext cx="9144000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96964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96964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134839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39863"/>
            <a:ext cx="9144000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42689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282451"/>
            <a:ext cx="4040188" cy="428739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42689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282451"/>
            <a:ext cx="4041775" cy="428739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1298897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39863"/>
            <a:ext cx="9144000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8783793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3601390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657600"/>
            <a:ext cx="9144000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rgbClr val="740074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990099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43286171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39863"/>
            <a:ext cx="9144000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740074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8523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1788468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39863"/>
            <a:ext cx="9144000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96964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96964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5474071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39863"/>
            <a:ext cx="9144000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42689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282451"/>
            <a:ext cx="4040188" cy="428739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42689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282451"/>
            <a:ext cx="4041775" cy="428739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9612930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39863"/>
            <a:ext cx="9144000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97535989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233177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7" Type="http://schemas.openxmlformats.org/officeDocument/2006/relationships/theme" Target="../theme/theme3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2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53340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828800"/>
            <a:ext cx="8229600" cy="430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096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16764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>
                <a:solidFill>
                  <a:srgbClr val="000000"/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6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>
                <a:solidFill>
                  <a:srgbClr val="000000"/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6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solidFill>
                  <a:srgbClr val="000000"/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fld id="{0230AA6D-6674-460F-B129-5B098C94109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2057" name="Rectangle 9"/>
          <p:cNvSpPr>
            <a:spLocks noChangeArrowheads="1"/>
          </p:cNvSpPr>
          <p:nvPr/>
        </p:nvSpPr>
        <p:spPr bwMode="auto">
          <a:xfrm>
            <a:off x="8737600" y="152400"/>
            <a:ext cx="228600" cy="186342"/>
          </a:xfrm>
          <a:prstGeom prst="rect">
            <a:avLst/>
          </a:prstGeom>
          <a:solidFill>
            <a:schemeClr val="bg2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endParaRPr lang="en-US" sz="240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2058" name="Rectangle 10"/>
          <p:cNvSpPr>
            <a:spLocks noChangeArrowheads="1"/>
          </p:cNvSpPr>
          <p:nvPr/>
        </p:nvSpPr>
        <p:spPr bwMode="auto">
          <a:xfrm>
            <a:off x="279400" y="152400"/>
            <a:ext cx="8455025" cy="186342"/>
          </a:xfrm>
          <a:prstGeom prst="rect">
            <a:avLst/>
          </a:prstGeom>
          <a:solidFill>
            <a:schemeClr val="accent2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endParaRPr lang="en-US" sz="240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2059" name="Rectangle 11"/>
          <p:cNvSpPr>
            <a:spLocks noChangeArrowheads="1"/>
          </p:cNvSpPr>
          <p:nvPr/>
        </p:nvSpPr>
        <p:spPr bwMode="auto">
          <a:xfrm>
            <a:off x="279400" y="338742"/>
            <a:ext cx="8455025" cy="113090"/>
          </a:xfrm>
          <a:prstGeom prst="rect">
            <a:avLst/>
          </a:prstGeom>
          <a:solidFill>
            <a:schemeClr val="bg2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endParaRPr lang="en-US" sz="240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2060" name="Rectangle 12"/>
          <p:cNvSpPr>
            <a:spLocks noChangeArrowheads="1"/>
          </p:cNvSpPr>
          <p:nvPr/>
        </p:nvSpPr>
        <p:spPr bwMode="auto">
          <a:xfrm>
            <a:off x="8737600" y="338742"/>
            <a:ext cx="228600" cy="110520"/>
          </a:xfrm>
          <a:prstGeom prst="rect">
            <a:avLst/>
          </a:prstGeom>
          <a:solidFill>
            <a:schemeClr val="accent2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endParaRPr lang="en-US" sz="240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pic>
        <p:nvPicPr>
          <p:cNvPr id="13" name="Picture 12" descr="MTN LOGO_Final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6096000"/>
            <a:ext cx="1169988" cy="693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265249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469900" indent="-469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0000"/>
        <a:buFont typeface="Wingdings" pitchFamily="2" charset="2"/>
        <a:buChar char="o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908050" indent="-4365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n"/>
        <a:defRPr sz="2800">
          <a:solidFill>
            <a:schemeClr val="tx1"/>
          </a:solidFill>
          <a:latin typeface="+mn-lt"/>
        </a:defRPr>
      </a:lvl2pPr>
      <a:lvl3pPr marL="1377950" indent="-468313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itchFamily="2" charset="2"/>
        <a:buChar char="o"/>
        <a:defRPr sz="2400">
          <a:solidFill>
            <a:schemeClr val="tx1"/>
          </a:solidFill>
          <a:latin typeface="+mn-lt"/>
        </a:defRPr>
      </a:lvl3pPr>
      <a:lvl4pPr marL="1827213" indent="-4381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4pPr>
      <a:lvl5pPr marL="2297113" indent="-46831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2000">
          <a:solidFill>
            <a:schemeClr val="tx1"/>
          </a:solidFill>
          <a:latin typeface="+mn-lt"/>
        </a:defRPr>
      </a:lvl5pPr>
      <a:lvl6pPr marL="27543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2000">
          <a:solidFill>
            <a:schemeClr val="tx1"/>
          </a:solidFill>
          <a:latin typeface="+mn-lt"/>
        </a:defRPr>
      </a:lvl6pPr>
      <a:lvl7pPr marL="32115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2000">
          <a:solidFill>
            <a:schemeClr val="tx1"/>
          </a:solidFill>
          <a:latin typeface="+mn-lt"/>
        </a:defRPr>
      </a:lvl7pPr>
      <a:lvl8pPr marL="36687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2000">
          <a:solidFill>
            <a:schemeClr val="tx1"/>
          </a:solidFill>
          <a:latin typeface="+mn-lt"/>
        </a:defRPr>
      </a:lvl8pPr>
      <a:lvl9pPr marL="41259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 eaLnBrk="1" hangingPunct="1">
              <a:defRPr/>
            </a:pPr>
            <a:fld id="{3A3E23BA-B349-47CE-AA4C-3290E973C6B6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 eaLnBrk="1" hangingPunct="1">
                <a:defRPr/>
              </a:pPr>
              <a:t>10/10/2019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 eaLnBrk="1" hangingPunct="1"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 eaLnBrk="1" hangingPunct="1">
              <a:defRPr/>
            </a:pPr>
            <a:fld id="{6A5B6429-6ED7-4B0A-99FC-6A29B22D66BA}" type="slidenum">
              <a:rPr lang="en-US">
                <a:solidFill>
                  <a:prstClr val="black">
                    <a:tint val="75000"/>
                  </a:prstClr>
                </a:solidFill>
              </a:rPr>
              <a:pPr eaLnBrk="1" hangingPunct="1"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18206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5" r:id="rId1"/>
    <p:sldLayoutId id="2147483776" r:id="rId2"/>
    <p:sldLayoutId id="2147483777" r:id="rId3"/>
    <p:sldLayoutId id="2147483778" r:id="rId4"/>
    <p:sldLayoutId id="2147483779" r:id="rId5"/>
    <p:sldLayoutId id="2147483780" r:id="rId6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ndara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ndara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ndara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ndar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ndar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ndar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ndar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ndara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 eaLnBrk="1" hangingPunct="1">
              <a:defRPr/>
            </a:pPr>
            <a:fld id="{3A3E23BA-B349-47CE-AA4C-3290E973C6B6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 eaLnBrk="1" hangingPunct="1">
                <a:defRPr/>
              </a:pPr>
              <a:t>10/10/2019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 eaLnBrk="1" hangingPunct="1"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 eaLnBrk="1" hangingPunct="1">
              <a:defRPr/>
            </a:pPr>
            <a:fld id="{6A5B6429-6ED7-4B0A-99FC-6A29B22D66BA}" type="slidenum">
              <a:rPr lang="en-US">
                <a:solidFill>
                  <a:prstClr val="black">
                    <a:tint val="75000"/>
                  </a:prstClr>
                </a:solidFill>
              </a:rPr>
              <a:pPr eaLnBrk="1" hangingPunct="1"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3348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2" r:id="rId1"/>
    <p:sldLayoutId id="2147483783" r:id="rId2"/>
    <p:sldLayoutId id="2147483784" r:id="rId3"/>
    <p:sldLayoutId id="2147483785" r:id="rId4"/>
    <p:sldLayoutId id="2147483786" r:id="rId5"/>
    <p:sldLayoutId id="2147483787" r:id="rId6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ndara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ndara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ndara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ndar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ndar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ndar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ndar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ndara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 eaLnBrk="1" hangingPunct="1">
              <a:defRPr/>
            </a:pPr>
            <a:fld id="{3A3E23BA-B349-47CE-AA4C-3290E973C6B6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 eaLnBrk="1" hangingPunct="1">
                <a:defRPr/>
              </a:pPr>
              <a:t>10/10/2019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 eaLnBrk="1" hangingPunct="1"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 eaLnBrk="1" hangingPunct="1">
              <a:defRPr/>
            </a:pPr>
            <a:fld id="{6A5B6429-6ED7-4B0A-99FC-6A29B22D66BA}" type="slidenum">
              <a:rPr lang="en-US">
                <a:solidFill>
                  <a:prstClr val="black">
                    <a:tint val="75000"/>
                  </a:prstClr>
                </a:solidFill>
              </a:rPr>
              <a:pPr eaLnBrk="1" hangingPunct="1"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59205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9" r:id="rId1"/>
    <p:sldLayoutId id="2147483790" r:id="rId2"/>
    <p:sldLayoutId id="2147483791" r:id="rId3"/>
    <p:sldLayoutId id="2147483792" r:id="rId4"/>
    <p:sldLayoutId id="2147483793" r:id="rId5"/>
    <p:sldLayoutId id="2147483794" r:id="rId6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ndara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ndara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ndara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ndar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ndar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ndar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ndar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ndara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3.xml"/><Relationship Id="rId5" Type="http://schemas.openxmlformats.org/officeDocument/2006/relationships/image" Target="../media/image5.png"/><Relationship Id="rId4" Type="http://schemas.openxmlformats.org/officeDocument/2006/relationships/image" Target="../media/image6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4.xm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5.xml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6.xml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7.xml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7.emf"/><Relationship Id="rId2" Type="http://schemas.openxmlformats.org/officeDocument/2006/relationships/tags" Target="../tags/tag8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8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8.emf"/><Relationship Id="rId2" Type="http://schemas.openxmlformats.org/officeDocument/2006/relationships/tags" Target="../tags/tag9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9.xml"/><Relationship Id="rId9" Type="http://schemas.openxmlformats.org/officeDocument/2006/relationships/image" Target="../media/image9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10.emf"/><Relationship Id="rId2" Type="http://schemas.openxmlformats.org/officeDocument/2006/relationships/tags" Target="../tags/tag10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4.bin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10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11.emf"/><Relationship Id="rId2" Type="http://schemas.openxmlformats.org/officeDocument/2006/relationships/tags" Target="../tags/tag11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5.bin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11.xml"/><Relationship Id="rId9" Type="http://schemas.openxmlformats.org/officeDocument/2006/relationships/image" Target="../media/image12.emf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12.xml"/><Relationship Id="rId4" Type="http://schemas.openxmlformats.org/officeDocument/2006/relationships/image" Target="../media/image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13.xml"/><Relationship Id="rId4" Type="http://schemas.openxmlformats.org/officeDocument/2006/relationships/image" Target="../media/image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14.xml"/><Relationship Id="rId4" Type="http://schemas.openxmlformats.org/officeDocument/2006/relationships/image" Target="../media/image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15.xml"/><Relationship Id="rId4" Type="http://schemas.openxmlformats.org/officeDocument/2006/relationships/image" Target="../media/image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16.xml"/><Relationship Id="rId4" Type="http://schemas.openxmlformats.org/officeDocument/2006/relationships/image" Target="../media/image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17.xml"/><Relationship Id="rId4" Type="http://schemas.openxmlformats.org/officeDocument/2006/relationships/image" Target="../media/image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18.xml"/><Relationship Id="rId4" Type="http://schemas.openxmlformats.org/officeDocument/2006/relationships/image" Target="../media/image5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0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11.emf"/><Relationship Id="rId2" Type="http://schemas.openxmlformats.org/officeDocument/2006/relationships/tags" Target="../tags/tag19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7.bin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19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20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ctrTitle"/>
          </p:nvPr>
        </p:nvSpPr>
        <p:spPr>
          <a:xfrm>
            <a:off x="640080" y="1737360"/>
            <a:ext cx="8001000" cy="1938992"/>
          </a:xfrm>
        </p:spPr>
        <p:txBody>
          <a:bodyPr wrap="square" anchor="t" anchorCtr="1">
            <a:spAutoFit/>
          </a:bodyPr>
          <a:lstStyle/>
          <a:p>
            <a:r>
              <a:rPr lang="en-US" sz="4000" b="1" dirty="0"/>
              <a:t>Accounting for Informative Sampling in Estimation of Associations between STIs and HCs</a:t>
            </a:r>
          </a:p>
        </p:txBody>
      </p:sp>
      <p:sp>
        <p:nvSpPr>
          <p:cNvPr id="4" name="Subtitle 1"/>
          <p:cNvSpPr>
            <a:spLocks noGrp="1"/>
          </p:cNvSpPr>
          <p:nvPr>
            <p:ph type="subTitle" idx="1"/>
          </p:nvPr>
        </p:nvSpPr>
        <p:spPr>
          <a:xfrm>
            <a:off x="847725" y="4284663"/>
            <a:ext cx="7607300" cy="1766637"/>
          </a:xfrm>
        </p:spPr>
        <p:txBody>
          <a:bodyPr>
            <a:sp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Anu Mishra</a:t>
            </a:r>
          </a:p>
          <a:p>
            <a:pPr eaLnBrk="1" hangingPunct="1"/>
            <a:r>
              <a:rPr lang="en-US" altLang="en-US" dirty="0">
                <a:solidFill>
                  <a:schemeClr val="tx1"/>
                </a:solidFill>
              </a:rPr>
              <a:t>University of Washington</a:t>
            </a:r>
          </a:p>
          <a:p>
            <a:pPr eaLnBrk="1" hangingPunct="1"/>
            <a:r>
              <a:rPr lang="en-US" altLang="en-US" dirty="0">
                <a:solidFill>
                  <a:schemeClr val="tx1"/>
                </a:solidFill>
              </a:rPr>
              <a:t>Department of Biostatistics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100" y="155703"/>
            <a:ext cx="4068423" cy="1403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99784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686800" cy="4953000"/>
          </a:xfrm>
        </p:spPr>
        <p:txBody>
          <a:bodyPr/>
          <a:lstStyle/>
          <a:p>
            <a:r>
              <a:rPr lang="en-US" dirty="0"/>
              <a:t>Motivating problem from ASPIRE trial</a:t>
            </a:r>
          </a:p>
          <a:p>
            <a:endParaRPr lang="en-US" sz="2000" dirty="0"/>
          </a:p>
          <a:p>
            <a:r>
              <a:rPr lang="en-US" dirty="0"/>
              <a:t>Review of Informative Sampling</a:t>
            </a:r>
          </a:p>
          <a:p>
            <a:endParaRPr lang="en-US" sz="2000" dirty="0"/>
          </a:p>
          <a:p>
            <a:r>
              <a:rPr lang="en-US" dirty="0"/>
              <a:t>Inverse Intensity Rate Weighted Method</a:t>
            </a:r>
          </a:p>
          <a:p>
            <a:endParaRPr lang="en-US" sz="2000" dirty="0"/>
          </a:p>
          <a:p>
            <a:r>
              <a:rPr lang="en-US" dirty="0"/>
              <a:t>Application to ASPIRE data</a:t>
            </a:r>
          </a:p>
          <a:p>
            <a:endParaRPr lang="en-US" sz="2000" dirty="0"/>
          </a:p>
          <a:p>
            <a:r>
              <a:rPr lang="en-US" dirty="0"/>
              <a:t>Discussion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2205" y="6167628"/>
            <a:ext cx="1524011" cy="525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17167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r>
              <a:rPr lang="en-US" b="1" dirty="0"/>
              <a:t>Motivation</a:t>
            </a:r>
            <a:endParaRPr lang="en-US" sz="3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785232"/>
          </a:xfrm>
        </p:spPr>
        <p:txBody>
          <a:bodyPr/>
          <a:lstStyle/>
          <a:p>
            <a:r>
              <a:rPr lang="en-US" dirty="0"/>
              <a:t>We are interested in understanding the association between hormonal contraceptives (HCs) and sexually transmitted infections (STIs) </a:t>
            </a:r>
            <a:br>
              <a:rPr lang="en-US" dirty="0"/>
            </a:br>
            <a:endParaRPr lang="en-US" dirty="0"/>
          </a:p>
          <a:p>
            <a:r>
              <a:rPr lang="en-US" dirty="0"/>
              <a:t>The APSIRE clinical trial provides a unique opportunity to assess this relationship, but data structure has some challenges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2205" y="6167628"/>
            <a:ext cx="1524011" cy="525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89434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Motivation</a:t>
            </a:r>
            <a:endParaRPr lang="en-US" sz="3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Exposure of interest: HC use (time-varying)</a:t>
            </a:r>
          </a:p>
          <a:p>
            <a:pPr lvl="1"/>
            <a:r>
              <a:rPr lang="en-US" sz="2400" dirty="0" err="1"/>
              <a:t>Injectables</a:t>
            </a:r>
            <a:r>
              <a:rPr lang="en-US" sz="2400" dirty="0"/>
              <a:t> </a:t>
            </a:r>
          </a:p>
          <a:p>
            <a:pPr lvl="1"/>
            <a:r>
              <a:rPr lang="en-US" sz="2400" dirty="0"/>
              <a:t>Implants</a:t>
            </a:r>
          </a:p>
          <a:p>
            <a:pPr lvl="1"/>
            <a:r>
              <a:rPr lang="en-US" sz="2400" dirty="0"/>
              <a:t>Non-hormonal intrauterine devices (IUD)</a:t>
            </a:r>
            <a:br>
              <a:rPr lang="en-US" sz="2400" dirty="0"/>
            </a:br>
            <a:endParaRPr lang="en-US" sz="2400" dirty="0"/>
          </a:p>
          <a:p>
            <a:r>
              <a:rPr lang="en-US" sz="2800" dirty="0"/>
              <a:t>Outcome: STI diagnosis (recurrent event)</a:t>
            </a:r>
          </a:p>
          <a:p>
            <a:pPr lvl="1"/>
            <a:r>
              <a:rPr lang="en-US" sz="2400" i="1" dirty="0"/>
              <a:t>Chlamydia trachomatis </a:t>
            </a:r>
          </a:p>
          <a:p>
            <a:pPr lvl="1"/>
            <a:r>
              <a:rPr lang="en-US" sz="2400" i="1" dirty="0"/>
              <a:t>Neisseria </a:t>
            </a:r>
            <a:r>
              <a:rPr lang="en-US" sz="2400" i="1" dirty="0" err="1"/>
              <a:t>gonorrhoeae</a:t>
            </a:r>
            <a:r>
              <a:rPr lang="en-US" sz="2400" i="1" dirty="0"/>
              <a:t> </a:t>
            </a:r>
            <a:endParaRPr lang="en-US" sz="2400" dirty="0"/>
          </a:p>
          <a:p>
            <a:pPr lvl="1"/>
            <a:r>
              <a:rPr lang="en-US" sz="2400" i="1" dirty="0" err="1"/>
              <a:t>Trichomonas</a:t>
            </a:r>
            <a:r>
              <a:rPr lang="en-US" sz="2400" i="1" dirty="0"/>
              <a:t> </a:t>
            </a:r>
            <a:r>
              <a:rPr lang="en-US" sz="2400" i="1" dirty="0" err="1"/>
              <a:t>vaginalis</a:t>
            </a:r>
            <a:r>
              <a:rPr lang="en-US" sz="2400" i="1" dirty="0"/>
              <a:t> </a:t>
            </a:r>
            <a:endParaRPr lang="en-US" sz="2400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endParaRPr lang="en-US" dirty="0"/>
          </a:p>
          <a:p>
            <a:endParaRPr lang="en-US" sz="1500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09647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/>
              <a:t>Motivation</a:t>
            </a:r>
            <a:br>
              <a:rPr lang="en-US" altLang="en-US" b="1" dirty="0"/>
            </a:br>
            <a:r>
              <a:rPr lang="en-US" altLang="en-US" sz="3400" dirty="0"/>
              <a:t>ASPIRE Trial</a:t>
            </a:r>
            <a:endParaRPr lang="en-US" sz="3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077200" cy="2209800"/>
          </a:xfrm>
        </p:spPr>
        <p:txBody>
          <a:bodyPr/>
          <a:lstStyle/>
          <a:p>
            <a:r>
              <a:rPr lang="en-US" altLang="en-US" sz="2800" dirty="0"/>
              <a:t>ASPIRE is a randomized trial </a:t>
            </a:r>
            <a:r>
              <a:rPr lang="en-US" sz="2800" dirty="0"/>
              <a:t>of a biomedical intervention to prevent HIV-1 acquisition</a:t>
            </a:r>
          </a:p>
          <a:p>
            <a:endParaRPr lang="en-US" sz="1000" dirty="0"/>
          </a:p>
          <a:p>
            <a:r>
              <a:rPr lang="en-US" sz="2800" dirty="0"/>
              <a:t>Data on HC use and STI screening were routinely collected for all women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 eaLnBrk="1" hangingPunct="1">
              <a:buNone/>
            </a:pPr>
            <a:endParaRPr lang="en-US" altLang="en-US" dirty="0"/>
          </a:p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2205" y="6167628"/>
            <a:ext cx="1524011" cy="525784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-27709" y="5715000"/>
            <a:ext cx="990599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Baseline</a:t>
            </a:r>
            <a:br>
              <a:rPr lang="en-US" sz="1600" dirty="0"/>
            </a:br>
            <a:endParaRPr lang="en-US" sz="1600" dirty="0"/>
          </a:p>
        </p:txBody>
      </p:sp>
      <p:sp>
        <p:nvSpPr>
          <p:cNvPr id="35" name="TextBox 34"/>
          <p:cNvSpPr txBox="1"/>
          <p:nvPr/>
        </p:nvSpPr>
        <p:spPr>
          <a:xfrm>
            <a:off x="-76200" y="4191000"/>
            <a:ext cx="10396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STI &amp; HC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848600" y="4114800"/>
            <a:ext cx="10396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STI &amp; HC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8001000" y="5867400"/>
            <a:ext cx="99059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Month 12</a:t>
            </a:r>
          </a:p>
        </p:txBody>
      </p:sp>
      <p:grpSp>
        <p:nvGrpSpPr>
          <p:cNvPr id="49" name="Group 48"/>
          <p:cNvGrpSpPr/>
          <p:nvPr/>
        </p:nvGrpSpPr>
        <p:grpSpPr>
          <a:xfrm>
            <a:off x="533400" y="4191000"/>
            <a:ext cx="8077200" cy="2091154"/>
            <a:chOff x="457200" y="4114800"/>
            <a:chExt cx="8077200" cy="2091154"/>
          </a:xfrm>
        </p:grpSpPr>
        <p:grpSp>
          <p:nvGrpSpPr>
            <p:cNvPr id="28" name="Group 27"/>
            <p:cNvGrpSpPr/>
            <p:nvPr/>
          </p:nvGrpSpPr>
          <p:grpSpPr>
            <a:xfrm>
              <a:off x="457200" y="4495800"/>
              <a:ext cx="8077200" cy="1143000"/>
              <a:chOff x="914400" y="4724400"/>
              <a:chExt cx="7239000" cy="609600"/>
            </a:xfrm>
          </p:grpSpPr>
          <p:cxnSp>
            <p:nvCxnSpPr>
              <p:cNvPr id="5" name="Straight Arrow Connector 4"/>
              <p:cNvCxnSpPr/>
              <p:nvPr/>
            </p:nvCxnSpPr>
            <p:spPr>
              <a:xfrm>
                <a:off x="914400" y="5029200"/>
                <a:ext cx="7239000" cy="0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Straight Connector 8"/>
              <p:cNvCxnSpPr/>
              <p:nvPr/>
            </p:nvCxnSpPr>
            <p:spPr>
              <a:xfrm>
                <a:off x="914400" y="4724400"/>
                <a:ext cx="0" cy="60960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Straight Connector 9"/>
              <p:cNvCxnSpPr/>
              <p:nvPr/>
            </p:nvCxnSpPr>
            <p:spPr>
              <a:xfrm>
                <a:off x="1460740" y="4846320"/>
                <a:ext cx="0" cy="30480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/>
              <p:cNvCxnSpPr/>
              <p:nvPr/>
            </p:nvCxnSpPr>
            <p:spPr>
              <a:xfrm>
                <a:off x="4572000" y="4724400"/>
                <a:ext cx="0" cy="60960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Connector 22"/>
              <p:cNvCxnSpPr/>
              <p:nvPr/>
            </p:nvCxnSpPr>
            <p:spPr>
              <a:xfrm>
                <a:off x="2758296" y="4846320"/>
                <a:ext cx="0" cy="30480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Connector 24"/>
              <p:cNvCxnSpPr/>
              <p:nvPr/>
            </p:nvCxnSpPr>
            <p:spPr>
              <a:xfrm>
                <a:off x="5011947" y="4886960"/>
                <a:ext cx="0" cy="30480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Connector 25"/>
              <p:cNvCxnSpPr/>
              <p:nvPr/>
            </p:nvCxnSpPr>
            <p:spPr>
              <a:xfrm>
                <a:off x="6241211" y="4886960"/>
                <a:ext cx="0" cy="30480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Connector 26"/>
              <p:cNvCxnSpPr/>
              <p:nvPr/>
            </p:nvCxnSpPr>
            <p:spPr>
              <a:xfrm>
                <a:off x="7470475" y="4886960"/>
                <a:ext cx="0" cy="30480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30" name="Straight Connector 29"/>
            <p:cNvCxnSpPr/>
            <p:nvPr/>
          </p:nvCxnSpPr>
          <p:spPr>
            <a:xfrm>
              <a:off x="8382000" y="4495800"/>
              <a:ext cx="0" cy="114300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TextBox 33"/>
            <p:cNvSpPr txBox="1"/>
            <p:nvPr/>
          </p:nvSpPr>
          <p:spPr>
            <a:xfrm>
              <a:off x="4114800" y="5867400"/>
              <a:ext cx="99059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/>
                <a:t>Month 6 </a:t>
              </a: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4038600" y="4114800"/>
              <a:ext cx="103966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/>
                <a:t>STI &amp; HC</a:t>
              </a: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838200" y="4343400"/>
              <a:ext cx="46970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/>
                <a:t>HC</a:t>
              </a: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1905000" y="4114800"/>
              <a:ext cx="12954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/>
                <a:t>Unscheduled STI &amp; HC</a:t>
              </a: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4800600" y="4343400"/>
              <a:ext cx="46970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/>
                <a:t>HC</a:t>
              </a: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5486400" y="4343400"/>
              <a:ext cx="46970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/>
                <a:t>HC</a:t>
              </a: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7543800" y="4343400"/>
              <a:ext cx="46970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/>
                <a:t>HC</a:t>
              </a:r>
            </a:p>
          </p:txBody>
        </p:sp>
      </p:grpSp>
      <p:cxnSp>
        <p:nvCxnSpPr>
          <p:cNvPr id="50" name="Straight Connector 49"/>
          <p:cNvCxnSpPr/>
          <p:nvPr/>
        </p:nvCxnSpPr>
        <p:spPr>
          <a:xfrm>
            <a:off x="1752600" y="4800600"/>
            <a:ext cx="0" cy="5715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" name="TextBox 50"/>
          <p:cNvSpPr txBox="1"/>
          <p:nvPr/>
        </p:nvSpPr>
        <p:spPr>
          <a:xfrm>
            <a:off x="1524000" y="4419600"/>
            <a:ext cx="46970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HC</a:t>
            </a:r>
          </a:p>
        </p:txBody>
      </p:sp>
      <p:cxnSp>
        <p:nvCxnSpPr>
          <p:cNvPr id="52" name="Straight Connector 51"/>
          <p:cNvCxnSpPr/>
          <p:nvPr/>
        </p:nvCxnSpPr>
        <p:spPr>
          <a:xfrm>
            <a:off x="3352800" y="4800600"/>
            <a:ext cx="0" cy="5715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/>
        </p:nvCxnSpPr>
        <p:spPr>
          <a:xfrm>
            <a:off x="3962400" y="4800600"/>
            <a:ext cx="0" cy="5715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" name="TextBox 53"/>
          <p:cNvSpPr txBox="1"/>
          <p:nvPr/>
        </p:nvSpPr>
        <p:spPr>
          <a:xfrm>
            <a:off x="3124200" y="4419600"/>
            <a:ext cx="46970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HC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3733800" y="4419600"/>
            <a:ext cx="46970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HC</a:t>
            </a:r>
          </a:p>
        </p:txBody>
      </p:sp>
      <p:cxnSp>
        <p:nvCxnSpPr>
          <p:cNvPr id="56" name="Straight Connector 55"/>
          <p:cNvCxnSpPr/>
          <p:nvPr/>
        </p:nvCxnSpPr>
        <p:spPr>
          <a:xfrm>
            <a:off x="5791200" y="4876800"/>
            <a:ext cx="0" cy="5715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>
            <a:off x="7162800" y="4876800"/>
            <a:ext cx="0" cy="5715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TextBox 57"/>
          <p:cNvSpPr txBox="1"/>
          <p:nvPr/>
        </p:nvSpPr>
        <p:spPr>
          <a:xfrm>
            <a:off x="6248400" y="4419600"/>
            <a:ext cx="46970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HC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6934200" y="4419600"/>
            <a:ext cx="46970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HC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215467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/>
              <a:t>Motivation</a:t>
            </a:r>
            <a:br>
              <a:rPr lang="en-US" altLang="en-US" b="1" dirty="0"/>
            </a:br>
            <a:r>
              <a:rPr lang="en-US" altLang="en-US" sz="3400" dirty="0"/>
              <a:t>ASPIRE Trial</a:t>
            </a:r>
            <a:endParaRPr lang="en-US" sz="3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000" dirty="0"/>
              <a:t>The mix of scheduled and unscheduled screening can be problematic estimating associations </a:t>
            </a:r>
          </a:p>
          <a:p>
            <a:endParaRPr lang="en-US" sz="1500" dirty="0"/>
          </a:p>
          <a:p>
            <a:r>
              <a:rPr lang="en-US" sz="3000" dirty="0"/>
              <a:t>Two conventional approaches could be taken:</a:t>
            </a:r>
          </a:p>
          <a:p>
            <a:pPr lvl="1"/>
            <a:r>
              <a:rPr lang="en-US" dirty="0"/>
              <a:t>Use all the data to estimate association</a:t>
            </a:r>
          </a:p>
          <a:p>
            <a:pPr lvl="1"/>
            <a:r>
              <a:rPr lang="en-US" dirty="0"/>
              <a:t>Use only scheduled visits to estimate association</a:t>
            </a:r>
          </a:p>
          <a:p>
            <a:pPr lvl="1"/>
            <a:endParaRPr lang="en-US" sz="1500" dirty="0"/>
          </a:p>
          <a:p>
            <a:r>
              <a:rPr lang="en-US" sz="3000" dirty="0"/>
              <a:t>These analyses are subject to </a:t>
            </a:r>
            <a:r>
              <a:rPr lang="en-US" sz="3000" i="1" dirty="0"/>
              <a:t>informative sampling bias</a:t>
            </a:r>
            <a:endParaRPr lang="en-US" sz="3000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65040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Informative Sampling</a:t>
            </a:r>
            <a:br>
              <a:rPr lang="en-US" dirty="0"/>
            </a:br>
            <a:r>
              <a:rPr lang="en-US" sz="3400" dirty="0"/>
              <a:t>A Toy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05000"/>
            <a:ext cx="8305800" cy="4709032"/>
          </a:xfrm>
        </p:spPr>
        <p:txBody>
          <a:bodyPr/>
          <a:lstStyle/>
          <a:p>
            <a:pPr marL="542290" lvl="1" indent="0">
              <a:lnSpc>
                <a:spcPts val="3100"/>
              </a:lnSpc>
              <a:spcBef>
                <a:spcPts val="600"/>
              </a:spcBef>
              <a:spcAft>
                <a:spcPts val="0"/>
              </a:spcAft>
              <a:buClr>
                <a:srgbClr val="800080"/>
              </a:buClr>
              <a:buNone/>
            </a:pPr>
            <a:endParaRPr lang="en-US" sz="2400" dirty="0">
              <a:solidFill>
                <a:srgbClr val="FF0000"/>
              </a:solidFill>
            </a:endParaRPr>
          </a:p>
          <a:p>
            <a:endParaRPr lang="en-US" dirty="0"/>
          </a:p>
        </p:txBody>
      </p:sp>
      <p:pic>
        <p:nvPicPr>
          <p:cNvPr id="4" name="Picture 3" descr="sampleBias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676400"/>
            <a:ext cx="6477000" cy="48577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2205" y="6167628"/>
            <a:ext cx="1524011" cy="52578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215467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Informative Sampling</a:t>
            </a:r>
            <a:br>
              <a:rPr lang="en-US" dirty="0"/>
            </a:br>
            <a:r>
              <a:rPr lang="en-US" sz="3400" dirty="0"/>
              <a:t>A Toy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76400"/>
            <a:ext cx="8382000" cy="3283976"/>
          </a:xfrm>
          <a:ln w="9525">
            <a:noFill/>
          </a:ln>
        </p:spPr>
        <p:txBody>
          <a:bodyPr lIns="182880" tIns="182880">
            <a:spAutoFit/>
          </a:bodyPr>
          <a:lstStyle/>
          <a:p>
            <a:pPr eaLnBrk="1" hangingPunct="1"/>
            <a:r>
              <a:rPr lang="en-US" altLang="en-US" sz="3200" dirty="0"/>
              <a:t>If we use all available data without any adjustment we may be “over-screening” implant users</a:t>
            </a:r>
            <a:br>
              <a:rPr lang="en-US" altLang="en-US" sz="3200" dirty="0"/>
            </a:br>
            <a:endParaRPr lang="en-US" altLang="en-US" sz="3200" dirty="0"/>
          </a:p>
          <a:p>
            <a:pPr eaLnBrk="1" hangingPunct="1"/>
            <a:r>
              <a:rPr lang="en-US" altLang="en-US" sz="3200" dirty="0"/>
              <a:t>If we only use data from scheduled visits we may be “under-screening” implant users</a:t>
            </a:r>
            <a:endParaRPr lang="en-US" altLang="en-US" sz="28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2205" y="6167628"/>
            <a:ext cx="1524011" cy="52578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0422763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Informative Sampling</a:t>
            </a:r>
            <a:br>
              <a:rPr lang="en-US" dirty="0"/>
            </a:br>
            <a:r>
              <a:rPr lang="en-US" sz="3400" dirty="0"/>
              <a:t>Existing Methods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76400"/>
            <a:ext cx="8382000" cy="4194995"/>
          </a:xfrm>
          <a:ln w="9525">
            <a:noFill/>
          </a:ln>
        </p:spPr>
        <p:txBody>
          <a:bodyPr lIns="182880" tIns="182880">
            <a:spAutoFit/>
          </a:bodyPr>
          <a:lstStyle/>
          <a:p>
            <a:r>
              <a:rPr lang="en-US" altLang="en-US" dirty="0"/>
              <a:t>Existing methods of handling informative sampling model the two processes of interest jointly</a:t>
            </a:r>
          </a:p>
          <a:p>
            <a:endParaRPr lang="en-US" altLang="en-US" sz="1600" dirty="0"/>
          </a:p>
          <a:p>
            <a:pPr lvl="1"/>
            <a:r>
              <a:rPr lang="en-US" altLang="en-US" dirty="0"/>
              <a:t>Process 1: The model for the outcome </a:t>
            </a:r>
            <a:br>
              <a:rPr lang="en-US" altLang="en-US" dirty="0"/>
            </a:br>
            <a:r>
              <a:rPr lang="en-US" altLang="en-US" dirty="0"/>
              <a:t>(i.e. STI diagnosis)</a:t>
            </a:r>
          </a:p>
          <a:p>
            <a:pPr lvl="1"/>
            <a:endParaRPr lang="en-US" altLang="en-US" sz="1600" dirty="0"/>
          </a:p>
          <a:p>
            <a:pPr lvl="1"/>
            <a:r>
              <a:rPr lang="en-US" altLang="en-US" dirty="0"/>
              <a:t>Process 2: The model for the observation process (i.e. STI screening)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2205" y="6167628"/>
            <a:ext cx="1524011" cy="52578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1480879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Informative Sampling</a:t>
            </a:r>
            <a:br>
              <a:rPr lang="en-US" dirty="0"/>
            </a:br>
            <a:r>
              <a:rPr lang="en-US" sz="3400" dirty="0"/>
              <a:t>Existing Methods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03431775"/>
              </p:ext>
            </p:extLst>
          </p:nvPr>
        </p:nvGraphicFramePr>
        <p:xfrm>
          <a:off x="228600" y="1828799"/>
          <a:ext cx="8686800" cy="4038601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895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42006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Authors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Method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Assumptions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8987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800" kern="1200" dirty="0">
                          <a:effectLst/>
                        </a:rPr>
                        <a:t>Liang et al. (2009) </a:t>
                      </a:r>
                      <a:br>
                        <a:rPr lang="nb-NO" sz="1800" kern="1200" dirty="0">
                          <a:effectLst/>
                        </a:rPr>
                      </a:br>
                      <a:r>
                        <a:rPr lang="is-IS" sz="1800" kern="1200" dirty="0">
                          <a:effectLst/>
                        </a:rPr>
                        <a:t>Huang et al. (2006) </a:t>
                      </a:r>
                      <a:endParaRPr lang="is-IS" dirty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800" kern="1200" dirty="0">
                          <a:effectLst/>
                        </a:rPr>
                        <a:t>Tan et al. (2014) </a:t>
                      </a:r>
                      <a:endParaRPr lang="nb-NO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>
                          <a:effectLst/>
                        </a:rPr>
                        <a:t>Frailty, mixture model method 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>
                          <a:effectLst/>
                        </a:rPr>
                        <a:t>Two processes are correlated through a latent variable </a:t>
                      </a:r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1684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>
                          <a:effectLst/>
                        </a:rPr>
                        <a:t>Lin and Ying (2001) </a:t>
                      </a:r>
                      <a:endParaRPr lang="en-US" dirty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800" kern="1200" dirty="0">
                          <a:effectLst/>
                        </a:rPr>
                        <a:t>Song et al. (2012) </a:t>
                      </a:r>
                      <a:endParaRPr lang="nb-NO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Counting process method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>
                          <a:effectLst/>
                        </a:rPr>
                        <a:t>Observation process is explained by the covariates used in the outcome model </a:t>
                      </a:r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8987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kern="1200" dirty="0" err="1">
                          <a:effectLst/>
                        </a:rPr>
                        <a:t>Buzkova</a:t>
                      </a:r>
                      <a:r>
                        <a:rPr lang="en-US" sz="1800" b="1" kern="1200" dirty="0">
                          <a:effectLst/>
                        </a:rPr>
                        <a:t> and Lumley (2009) </a:t>
                      </a:r>
                      <a:endParaRPr lang="en-US" b="1" dirty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800" b="1" kern="1200" dirty="0">
                          <a:effectLst/>
                        </a:rPr>
                        <a:t>Buzkova (2010) </a:t>
                      </a:r>
                      <a:endParaRPr lang="cs-CZ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/>
                        <a:t>Counting process method</a:t>
                      </a:r>
                    </a:p>
                    <a:p>
                      <a:pPr algn="ctr"/>
                      <a:r>
                        <a:rPr lang="en-US" b="1" dirty="0"/>
                        <a:t>with</a:t>
                      </a:r>
                      <a:r>
                        <a:rPr lang="en-US" b="1" baseline="0" dirty="0"/>
                        <a:t> inverse intensity rate ratio (IIRR) weights</a:t>
                      </a:r>
                      <a:endParaRPr 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kern="1200" dirty="0">
                          <a:effectLst/>
                        </a:rPr>
                        <a:t>Observation process explained by any measured covariates</a:t>
                      </a:r>
                      <a:endParaRPr lang="en-US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2205" y="6167628"/>
            <a:ext cx="1524011" cy="52578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6280810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IIRR Weighted Method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76400"/>
            <a:ext cx="8382000" cy="3924151"/>
          </a:xfrm>
          <a:ln w="9525">
            <a:noFill/>
          </a:ln>
        </p:spPr>
        <p:txBody>
          <a:bodyPr lIns="182880" tIns="182880">
            <a:spAutoFit/>
          </a:bodyPr>
          <a:lstStyle/>
          <a:p>
            <a:r>
              <a:rPr lang="en-US" altLang="en-US" dirty="0"/>
              <a:t>Our goal is to use </a:t>
            </a:r>
            <a:r>
              <a:rPr lang="en-US" altLang="en-US" b="1" dirty="0"/>
              <a:t>all available data to estimate an unbiased</a:t>
            </a:r>
            <a:r>
              <a:rPr lang="en-US" altLang="en-US" dirty="0"/>
              <a:t> </a:t>
            </a:r>
            <a:r>
              <a:rPr lang="en-US" altLang="en-US" b="1" dirty="0"/>
              <a:t>association</a:t>
            </a:r>
            <a:r>
              <a:rPr lang="en-US" altLang="en-US" dirty="0"/>
              <a:t> between HC method and STI acquisition</a:t>
            </a:r>
          </a:p>
          <a:p>
            <a:endParaRPr lang="en-US" altLang="en-US" dirty="0"/>
          </a:p>
          <a:p>
            <a:r>
              <a:rPr lang="en-US" altLang="en-US" dirty="0"/>
              <a:t>We extend </a:t>
            </a:r>
            <a:r>
              <a:rPr lang="en-US" altLang="en-US" dirty="0" err="1"/>
              <a:t>Buzkova’s</a:t>
            </a:r>
            <a:r>
              <a:rPr lang="en-US" altLang="en-US" dirty="0"/>
              <a:t> work to allow for</a:t>
            </a:r>
          </a:p>
          <a:p>
            <a:pPr lvl="1"/>
            <a:r>
              <a:rPr lang="en-US" altLang="en-US" dirty="0"/>
              <a:t>Time-varying exposure of interest</a:t>
            </a:r>
          </a:p>
          <a:p>
            <a:pPr lvl="1"/>
            <a:r>
              <a:rPr lang="en-US" altLang="en-US" dirty="0"/>
              <a:t>Stratification covariates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2205" y="6167628"/>
            <a:ext cx="1524011" cy="52578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908771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IIRR Weighted Method</a:t>
            </a:r>
            <a:br>
              <a:rPr lang="en-US" dirty="0"/>
            </a:br>
            <a:r>
              <a:rPr lang="en-US" sz="3400" dirty="0"/>
              <a:t>Outcome Model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76400"/>
            <a:ext cx="8686800" cy="3653308"/>
          </a:xfrm>
          <a:ln w="9525">
            <a:noFill/>
          </a:ln>
        </p:spPr>
        <p:txBody>
          <a:bodyPr wrap="square" lIns="182880" tIns="182880">
            <a:spAutoFit/>
          </a:bodyPr>
          <a:lstStyle/>
          <a:p>
            <a:r>
              <a:rPr lang="en-US" altLang="en-US" sz="2800" dirty="0"/>
              <a:t>For person </a:t>
            </a:r>
            <a:r>
              <a:rPr lang="en-US" altLang="en-US" sz="2800" i="1" dirty="0" err="1"/>
              <a:t>i</a:t>
            </a:r>
            <a:r>
              <a:rPr lang="en-US" altLang="en-US" sz="2800" i="1" dirty="0"/>
              <a:t> </a:t>
            </a:r>
            <a:r>
              <a:rPr lang="en-US" altLang="en-US" sz="2800" dirty="0"/>
              <a:t>at time </a:t>
            </a:r>
            <a:r>
              <a:rPr lang="en-US" altLang="en-US" sz="2800" i="1" dirty="0"/>
              <a:t>t</a:t>
            </a:r>
            <a:r>
              <a:rPr lang="en-US" altLang="en-US" sz="2800" dirty="0"/>
              <a:t> let:</a:t>
            </a:r>
            <a:endParaRPr lang="en-US" altLang="en-US" sz="2400" dirty="0"/>
          </a:p>
          <a:p>
            <a:pPr lvl="1"/>
            <a:r>
              <a:rPr lang="en-US" altLang="en-US" sz="2400" dirty="0"/>
              <a:t>N</a:t>
            </a:r>
            <a:r>
              <a:rPr lang="en-US" altLang="en-US" sz="2400" baseline="-25000" dirty="0"/>
              <a:t>i</a:t>
            </a:r>
            <a:r>
              <a:rPr lang="en-US" altLang="en-US" sz="2400" dirty="0"/>
              <a:t>(t) be the cumulative number of STIs diagnosed and </a:t>
            </a:r>
            <a:r>
              <a:rPr lang="en-US" altLang="en-US" sz="2400" dirty="0" err="1"/>
              <a:t>dN</a:t>
            </a:r>
            <a:r>
              <a:rPr lang="en-US" altLang="en-US" sz="2400" baseline="-25000" dirty="0" err="1"/>
              <a:t>i</a:t>
            </a:r>
            <a:r>
              <a:rPr lang="en-US" altLang="en-US" sz="2400" dirty="0"/>
              <a:t>(t) be an indicator of STI diagnosis</a:t>
            </a:r>
          </a:p>
          <a:p>
            <a:pPr lvl="1"/>
            <a:r>
              <a:rPr lang="en-US" altLang="en-US" sz="2400" dirty="0"/>
              <a:t>X</a:t>
            </a:r>
            <a:r>
              <a:rPr lang="en-US" altLang="en-US" sz="2400" baseline="-25000" dirty="0"/>
              <a:t>i</a:t>
            </a:r>
            <a:r>
              <a:rPr lang="en-US" altLang="en-US" sz="2400" dirty="0"/>
              <a:t>(t) be a 1 x p vector of contraceptive use</a:t>
            </a:r>
          </a:p>
          <a:p>
            <a:pPr lvl="1"/>
            <a:r>
              <a:rPr lang="en-US" altLang="en-US" sz="2400" dirty="0"/>
              <a:t>k be the stratum membership </a:t>
            </a:r>
          </a:p>
          <a:p>
            <a:pPr lvl="1"/>
            <a:r>
              <a:rPr lang="en-US" altLang="en-US" sz="2400" dirty="0"/>
              <a:t>β is a the p-length vector of hazard ratios of interest</a:t>
            </a:r>
          </a:p>
          <a:p>
            <a:pPr lvl="1"/>
            <a:endParaRPr lang="en-US" altLang="en-US" sz="1800" dirty="0"/>
          </a:p>
          <a:p>
            <a:r>
              <a:rPr lang="en-US" altLang="en-US" sz="2800" dirty="0"/>
              <a:t>The model for STI diagnosis is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2205" y="6167628"/>
            <a:ext cx="1524011" cy="525784"/>
          </a:xfrm>
          <a:prstGeom prst="rect">
            <a:avLst/>
          </a:prstGeom>
        </p:spPr>
      </p:pic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03181829"/>
              </p:ext>
            </p:extLst>
          </p:nvPr>
        </p:nvGraphicFramePr>
        <p:xfrm>
          <a:off x="685800" y="5334000"/>
          <a:ext cx="7467600" cy="64201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5" name="Equation" r:id="rId6" imgW="2806700" imgH="241300" progId="Equation.3">
                  <p:embed/>
                </p:oleObj>
              </mc:Choice>
              <mc:Fallback>
                <p:oleObj name="Equation" r:id="rId6" imgW="2806700" imgH="2413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685800" y="5334000"/>
                        <a:ext cx="7467600" cy="64201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2"/>
    </p:custDataLst>
    <p:extLst>
      <p:ext uri="{BB962C8B-B14F-4D97-AF65-F5344CB8AC3E}">
        <p14:creationId xmlns:p14="http://schemas.microsoft.com/office/powerpoint/2010/main" val="18656243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IIRR Weighted Method</a:t>
            </a:r>
            <a:br>
              <a:rPr lang="en-US" dirty="0"/>
            </a:br>
            <a:r>
              <a:rPr lang="en-US" sz="3400" dirty="0"/>
              <a:t>Observation Model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76400"/>
            <a:ext cx="8686800" cy="4022640"/>
          </a:xfrm>
          <a:ln w="9525">
            <a:noFill/>
          </a:ln>
        </p:spPr>
        <p:txBody>
          <a:bodyPr wrap="square" lIns="182880" tIns="182880">
            <a:spAutoFit/>
          </a:bodyPr>
          <a:lstStyle/>
          <a:p>
            <a:r>
              <a:rPr lang="en-US" altLang="en-US" sz="2800" dirty="0"/>
              <a:t>For person </a:t>
            </a:r>
            <a:r>
              <a:rPr lang="en-US" altLang="en-US" sz="2800" i="1" dirty="0" err="1"/>
              <a:t>i</a:t>
            </a:r>
            <a:r>
              <a:rPr lang="en-US" altLang="en-US" sz="2800" i="1" dirty="0"/>
              <a:t> </a:t>
            </a:r>
            <a:r>
              <a:rPr lang="en-US" altLang="en-US" sz="2800" dirty="0"/>
              <a:t>at time </a:t>
            </a:r>
            <a:r>
              <a:rPr lang="en-US" altLang="en-US" sz="2800" i="1" dirty="0"/>
              <a:t>t</a:t>
            </a:r>
            <a:r>
              <a:rPr lang="en-US" altLang="en-US" sz="2800" dirty="0"/>
              <a:t> let:</a:t>
            </a:r>
            <a:endParaRPr lang="en-US" altLang="en-US" sz="2400" dirty="0"/>
          </a:p>
          <a:p>
            <a:pPr lvl="1"/>
            <a:r>
              <a:rPr lang="en-US" altLang="en-US" sz="2400" dirty="0" err="1"/>
              <a:t>Ñ</a:t>
            </a:r>
            <a:r>
              <a:rPr lang="en-US" altLang="en-US" sz="2400" baseline="-25000" dirty="0" err="1"/>
              <a:t>i</a:t>
            </a:r>
            <a:r>
              <a:rPr lang="en-US" altLang="en-US" sz="2400" dirty="0"/>
              <a:t>(t) be the cumulative number of STIs screenings and </a:t>
            </a:r>
            <a:r>
              <a:rPr lang="en-US" altLang="en-US" sz="2400" dirty="0" err="1"/>
              <a:t>dÑ</a:t>
            </a:r>
            <a:r>
              <a:rPr lang="en-US" altLang="en-US" sz="2400" baseline="-25000" dirty="0" err="1"/>
              <a:t>i</a:t>
            </a:r>
            <a:r>
              <a:rPr lang="en-US" altLang="en-US" sz="2400" dirty="0"/>
              <a:t>(t) be an indicator of STI screening</a:t>
            </a:r>
          </a:p>
          <a:p>
            <a:pPr lvl="1"/>
            <a:r>
              <a:rPr lang="en-US" altLang="en-US" sz="2400" dirty="0" err="1"/>
              <a:t>Z</a:t>
            </a:r>
            <a:r>
              <a:rPr lang="en-US" altLang="en-US" sz="2400" baseline="-25000" dirty="0" err="1"/>
              <a:t>i</a:t>
            </a:r>
            <a:r>
              <a:rPr lang="en-US" altLang="en-US" sz="2400" dirty="0"/>
              <a:t>(t) be a 1 x q vector of covariates associated with STI screening</a:t>
            </a:r>
          </a:p>
          <a:p>
            <a:pPr lvl="1"/>
            <a:r>
              <a:rPr lang="en-US" altLang="en-US" sz="2400" dirty="0"/>
              <a:t>X</a:t>
            </a:r>
            <a:r>
              <a:rPr lang="en-US" altLang="en-US" sz="2400" baseline="-25000" dirty="0"/>
              <a:t>i</a:t>
            </a:r>
            <a:r>
              <a:rPr lang="en-US" altLang="en-US" sz="2400" dirty="0"/>
              <a:t>(t) be a 1 x p vector of of the exposure of interest </a:t>
            </a:r>
          </a:p>
          <a:p>
            <a:pPr lvl="1"/>
            <a:endParaRPr lang="en-US" altLang="en-US" sz="1400" dirty="0"/>
          </a:p>
          <a:p>
            <a:r>
              <a:rPr lang="en-US" altLang="en-US" sz="2800" dirty="0"/>
              <a:t>Two models for STI screening are</a:t>
            </a:r>
          </a:p>
          <a:p>
            <a:pPr marL="0" indent="0">
              <a:buNone/>
            </a:pPr>
            <a:r>
              <a:rPr lang="en-US" altLang="en-US" sz="2800" dirty="0"/>
              <a:t> 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3789" y="6332216"/>
            <a:ext cx="1524011" cy="525784"/>
          </a:xfrm>
          <a:prstGeom prst="rect">
            <a:avLst/>
          </a:prstGeom>
        </p:spPr>
      </p:pic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64838317"/>
              </p:ext>
            </p:extLst>
          </p:nvPr>
        </p:nvGraphicFramePr>
        <p:xfrm>
          <a:off x="762000" y="5105400"/>
          <a:ext cx="7010400" cy="610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1" name="Equation" r:id="rId6" imgW="2768600" imgH="241300" progId="Equation.3">
                  <p:embed/>
                </p:oleObj>
              </mc:Choice>
              <mc:Fallback>
                <p:oleObj name="Equation" r:id="rId6" imgW="2768600" imgH="2413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762000" y="5105400"/>
                        <a:ext cx="7010400" cy="6103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44985680"/>
              </p:ext>
            </p:extLst>
          </p:nvPr>
        </p:nvGraphicFramePr>
        <p:xfrm>
          <a:off x="762000" y="5715000"/>
          <a:ext cx="710565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2" name="Equation" r:id="rId8" imgW="2806700" imgH="241300" progId="Equation.3">
                  <p:embed/>
                </p:oleObj>
              </mc:Choice>
              <mc:Fallback>
                <p:oleObj name="Equation" r:id="rId8" imgW="2806700" imgH="2413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762000" y="5715000"/>
                        <a:ext cx="7105650" cy="609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2"/>
    </p:custDataLst>
    <p:extLst>
      <p:ext uri="{BB962C8B-B14F-4D97-AF65-F5344CB8AC3E}">
        <p14:creationId xmlns:p14="http://schemas.microsoft.com/office/powerpoint/2010/main" val="30891180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IIRR Weighted Method</a:t>
            </a:r>
            <a:br>
              <a:rPr lang="en-US" dirty="0"/>
            </a:br>
            <a:r>
              <a:rPr lang="en-US" sz="3400" dirty="0"/>
              <a:t>Weight Definition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76400"/>
            <a:ext cx="8382000" cy="4662814"/>
          </a:xfrm>
          <a:ln w="9525">
            <a:noFill/>
          </a:ln>
        </p:spPr>
        <p:txBody>
          <a:bodyPr lIns="182880" tIns="182880">
            <a:spAutoFit/>
          </a:bodyPr>
          <a:lstStyle/>
          <a:p>
            <a:r>
              <a:rPr lang="en-US" altLang="en-US" dirty="0"/>
              <a:t>Given these observation models the IIRR weights can be constructed</a:t>
            </a:r>
            <a:br>
              <a:rPr lang="en-US" altLang="en-US" dirty="0"/>
            </a:br>
            <a:endParaRPr lang="en-US" altLang="en-US" dirty="0"/>
          </a:p>
          <a:p>
            <a:r>
              <a:rPr lang="en-US" altLang="en-US" dirty="0"/>
              <a:t>For person </a:t>
            </a:r>
            <a:r>
              <a:rPr lang="en-US" altLang="en-US" i="1" dirty="0" err="1"/>
              <a:t>i</a:t>
            </a:r>
            <a:r>
              <a:rPr lang="en-US" altLang="en-US" i="1" dirty="0"/>
              <a:t> </a:t>
            </a:r>
            <a:r>
              <a:rPr lang="en-US" altLang="en-US" dirty="0"/>
              <a:t>at time </a:t>
            </a:r>
            <a:r>
              <a:rPr lang="en-US" altLang="en-US" i="1" dirty="0"/>
              <a:t>t</a:t>
            </a:r>
            <a:r>
              <a:rPr lang="en-US" altLang="en-US" dirty="0"/>
              <a:t> the IIRR weight is</a:t>
            </a:r>
          </a:p>
          <a:p>
            <a:endParaRPr lang="en-US" altLang="en-US" dirty="0"/>
          </a:p>
          <a:p>
            <a:endParaRPr lang="en-US" altLang="en-US" dirty="0"/>
          </a:p>
          <a:p>
            <a:pPr marL="0" indent="0">
              <a:buNone/>
            </a:pPr>
            <a:endParaRPr lang="en-US" altLang="en-US" dirty="0"/>
          </a:p>
          <a:p>
            <a:pPr marL="0" indent="0">
              <a:buNone/>
            </a:pPr>
            <a:endParaRPr lang="en-US" alt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2205" y="6167628"/>
            <a:ext cx="1524011" cy="525784"/>
          </a:xfrm>
          <a:prstGeom prst="rect">
            <a:avLst/>
          </a:prstGeom>
        </p:spPr>
      </p:pic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0943004"/>
              </p:ext>
            </p:extLst>
          </p:nvPr>
        </p:nvGraphicFramePr>
        <p:xfrm>
          <a:off x="2743200" y="4038600"/>
          <a:ext cx="3757749" cy="107804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9" name="Equation" r:id="rId6" imgW="1549400" imgH="444500" progId="Equation.3">
                  <p:embed/>
                </p:oleObj>
              </mc:Choice>
              <mc:Fallback>
                <p:oleObj name="Equation" r:id="rId6" imgW="1549400" imgH="4445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743200" y="4038600"/>
                        <a:ext cx="3757749" cy="107804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2"/>
    </p:custDataLst>
    <p:extLst>
      <p:ext uri="{BB962C8B-B14F-4D97-AF65-F5344CB8AC3E}">
        <p14:creationId xmlns:p14="http://schemas.microsoft.com/office/powerpoint/2010/main" val="25915812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IIRR Weighted Method</a:t>
            </a:r>
            <a:br>
              <a:rPr lang="en-US" dirty="0"/>
            </a:br>
            <a:r>
              <a:rPr lang="en-US" sz="3400" dirty="0"/>
              <a:t>Joint Model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76400"/>
            <a:ext cx="8382000" cy="4662814"/>
          </a:xfrm>
          <a:ln w="9525">
            <a:noFill/>
          </a:ln>
        </p:spPr>
        <p:txBody>
          <a:bodyPr lIns="182880" tIns="182880">
            <a:spAutoFit/>
          </a:bodyPr>
          <a:lstStyle/>
          <a:p>
            <a:r>
              <a:rPr lang="en-US" altLang="en-US" dirty="0"/>
              <a:t>Once weights are estimated we augment the outcome model to account for the informative sampling</a:t>
            </a:r>
          </a:p>
          <a:p>
            <a:endParaRPr lang="en-US" altLang="en-US" dirty="0"/>
          </a:p>
          <a:p>
            <a:r>
              <a:rPr lang="en-US" dirty="0"/>
              <a:t>The IIRR weighted proportional rate model is</a:t>
            </a:r>
            <a:endParaRPr lang="en-US" altLang="en-US" dirty="0"/>
          </a:p>
          <a:p>
            <a:endParaRPr lang="en-US" altLang="en-US" dirty="0"/>
          </a:p>
          <a:p>
            <a:pPr marL="0" indent="0">
              <a:buNone/>
            </a:pPr>
            <a:endParaRPr lang="en-US" altLang="en-US" dirty="0"/>
          </a:p>
          <a:p>
            <a:pPr marL="0" indent="0">
              <a:buNone/>
            </a:pPr>
            <a:endParaRPr lang="en-US" alt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2205" y="6167628"/>
            <a:ext cx="1524011" cy="525784"/>
          </a:xfrm>
          <a:prstGeom prst="rect">
            <a:avLst/>
          </a:prstGeom>
        </p:spPr>
      </p:pic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41852635"/>
              </p:ext>
            </p:extLst>
          </p:nvPr>
        </p:nvGraphicFramePr>
        <p:xfrm>
          <a:off x="4514850" y="3346450"/>
          <a:ext cx="114300" cy="165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31" name="Equation" r:id="rId6" imgW="114300" imgH="165100" progId="Equation.3">
                  <p:embed/>
                </p:oleObj>
              </mc:Choice>
              <mc:Fallback>
                <p:oleObj name="Equation" r:id="rId6" imgW="114300" imgH="1651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4514850" y="3346450"/>
                        <a:ext cx="114300" cy="165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74797567"/>
              </p:ext>
            </p:extLst>
          </p:nvPr>
        </p:nvGraphicFramePr>
        <p:xfrm>
          <a:off x="762000" y="4724400"/>
          <a:ext cx="7777163" cy="83599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32" name="Equation" r:id="rId8" imgW="4013200" imgH="431800" progId="Equation.3">
                  <p:embed/>
                </p:oleObj>
              </mc:Choice>
              <mc:Fallback>
                <p:oleObj name="Equation" r:id="rId8" imgW="4013200" imgH="431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762000" y="4724400"/>
                        <a:ext cx="7777163" cy="83599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2"/>
    </p:custDataLst>
    <p:extLst>
      <p:ext uri="{BB962C8B-B14F-4D97-AF65-F5344CB8AC3E}">
        <p14:creationId xmlns:p14="http://schemas.microsoft.com/office/powerpoint/2010/main" val="14777109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Application to ASPIRE</a:t>
            </a:r>
            <a:br>
              <a:rPr lang="en-US" dirty="0"/>
            </a:br>
            <a:r>
              <a:rPr lang="en-US" sz="3400" dirty="0"/>
              <a:t>Analysis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We fit 3 separate STI comparing risk of STI among HC users.</a:t>
            </a:r>
          </a:p>
          <a:p>
            <a:pPr lvl="1"/>
            <a:r>
              <a:rPr lang="en-US" sz="2400" i="1" dirty="0"/>
              <a:t>C. trachomatis, N. </a:t>
            </a:r>
            <a:r>
              <a:rPr lang="en-US" sz="2400" i="1" dirty="0" err="1"/>
              <a:t>gonorrhoeae</a:t>
            </a:r>
            <a:r>
              <a:rPr lang="en-US" sz="2400" i="1" dirty="0"/>
              <a:t>, and T. </a:t>
            </a:r>
            <a:r>
              <a:rPr lang="en-US" sz="2400" i="1" dirty="0" err="1"/>
              <a:t>vaginalis</a:t>
            </a:r>
            <a:r>
              <a:rPr lang="en-US" sz="2400" i="1" dirty="0"/>
              <a:t> </a:t>
            </a:r>
            <a:endParaRPr lang="en-US" sz="2400" dirty="0"/>
          </a:p>
          <a:p>
            <a:pPr lvl="1"/>
            <a:endParaRPr lang="en-US" sz="1600" dirty="0"/>
          </a:p>
          <a:p>
            <a:r>
              <a:rPr lang="en-US" sz="2800" dirty="0"/>
              <a:t>Estimated HR three ways:</a:t>
            </a:r>
          </a:p>
          <a:p>
            <a:pPr lvl="1"/>
            <a:r>
              <a:rPr lang="en-US" sz="2400" dirty="0"/>
              <a:t>Site stratified Andersen-Gill model using scheduled STI screenings only</a:t>
            </a:r>
          </a:p>
          <a:p>
            <a:pPr lvl="1"/>
            <a:r>
              <a:rPr lang="en-US" sz="2400" dirty="0"/>
              <a:t>Site stratified Andersen-Gill model using all STI screenings</a:t>
            </a:r>
          </a:p>
          <a:p>
            <a:pPr lvl="1"/>
            <a:r>
              <a:rPr lang="en-US" sz="2400" dirty="0"/>
              <a:t>IIRR weighted method using all STI screenings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7589" y="6172200"/>
            <a:ext cx="1524011" cy="525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28797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Application to ASPIRE</a:t>
            </a:r>
            <a:br>
              <a:rPr lang="en-US" dirty="0"/>
            </a:br>
            <a:r>
              <a:rPr lang="en-US" sz="3400" dirty="0"/>
              <a:t>Data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sz="2800" dirty="0"/>
              <a:t>Data </a:t>
            </a:r>
            <a:r>
              <a:rPr lang="fi-FI" sz="2800" dirty="0" err="1"/>
              <a:t>from</a:t>
            </a:r>
            <a:r>
              <a:rPr lang="fi-FI" sz="2800" dirty="0"/>
              <a:t> 1,131 </a:t>
            </a:r>
            <a:r>
              <a:rPr lang="fi-FI" sz="2800" dirty="0" err="1"/>
              <a:t>participants</a:t>
            </a:r>
            <a:r>
              <a:rPr lang="fi-FI" sz="2800" dirty="0"/>
              <a:t> </a:t>
            </a:r>
            <a:r>
              <a:rPr lang="fi-FI" sz="2800" dirty="0" err="1"/>
              <a:t>was</a:t>
            </a:r>
            <a:r>
              <a:rPr lang="fi-FI" sz="2800" dirty="0"/>
              <a:t> </a:t>
            </a:r>
            <a:r>
              <a:rPr lang="fi-FI" sz="2800" dirty="0" err="1"/>
              <a:t>included</a:t>
            </a:r>
            <a:r>
              <a:rPr lang="fi-FI" sz="2800" dirty="0"/>
              <a:t> in </a:t>
            </a:r>
            <a:r>
              <a:rPr lang="fi-FI" sz="2800" dirty="0" err="1"/>
              <a:t>analysis</a:t>
            </a:r>
            <a:endParaRPr lang="fi-FI" sz="2800" dirty="0"/>
          </a:p>
          <a:p>
            <a:pPr lvl="1"/>
            <a:r>
              <a:rPr lang="en-US" sz="2200" dirty="0"/>
              <a:t>Restricted analysis to South African women</a:t>
            </a:r>
          </a:p>
          <a:p>
            <a:pPr lvl="1"/>
            <a:r>
              <a:rPr lang="en-US" sz="2200" dirty="0"/>
              <a:t>Excluded women not using contraceptive method of interest at baseline </a:t>
            </a:r>
          </a:p>
          <a:p>
            <a:pPr lvl="1"/>
            <a:endParaRPr lang="en-US" sz="1000" dirty="0"/>
          </a:p>
          <a:p>
            <a:r>
              <a:rPr lang="en-US" sz="2800" dirty="0"/>
              <a:t>Censored for HIV-1, pregnancy, tubal litigation, and first visit where HC of interest not used</a:t>
            </a:r>
          </a:p>
          <a:p>
            <a:endParaRPr lang="en-US" sz="1000" dirty="0"/>
          </a:p>
          <a:p>
            <a:r>
              <a:rPr lang="en-US" sz="2800" dirty="0"/>
              <a:t>For scheduled visit analysis the sample size was decreased to </a:t>
            </a:r>
            <a:r>
              <a:rPr lang="fi-FI" sz="2800" dirty="0"/>
              <a:t>1,015</a:t>
            </a:r>
          </a:p>
          <a:p>
            <a:pPr lvl="1"/>
            <a:r>
              <a:rPr lang="fi-FI" sz="2200" dirty="0" err="1"/>
              <a:t>Some</a:t>
            </a:r>
            <a:r>
              <a:rPr lang="fi-FI" sz="2200" dirty="0"/>
              <a:t> </a:t>
            </a:r>
            <a:r>
              <a:rPr lang="fi-FI" sz="2200" dirty="0" err="1"/>
              <a:t>women</a:t>
            </a:r>
            <a:r>
              <a:rPr lang="fi-FI" sz="2200" dirty="0"/>
              <a:t> </a:t>
            </a:r>
            <a:r>
              <a:rPr lang="fi-FI" sz="2200" dirty="0" err="1"/>
              <a:t>had</a:t>
            </a:r>
            <a:r>
              <a:rPr lang="fi-FI" sz="2200" dirty="0"/>
              <a:t> </a:t>
            </a:r>
            <a:r>
              <a:rPr lang="fi-FI" sz="2200" dirty="0" err="1"/>
              <a:t>censoring</a:t>
            </a:r>
            <a:r>
              <a:rPr lang="fi-FI" sz="2200" dirty="0"/>
              <a:t> </a:t>
            </a:r>
            <a:r>
              <a:rPr lang="fi-FI" sz="2200" dirty="0" err="1"/>
              <a:t>event</a:t>
            </a:r>
            <a:r>
              <a:rPr lang="fi-FI" sz="2200" dirty="0"/>
              <a:t> </a:t>
            </a:r>
            <a:r>
              <a:rPr lang="fi-FI" sz="2200" dirty="0" err="1"/>
              <a:t>prior</a:t>
            </a:r>
            <a:r>
              <a:rPr lang="fi-FI" sz="2200" dirty="0"/>
              <a:t> to </a:t>
            </a:r>
            <a:r>
              <a:rPr lang="fi-FI" sz="2200" dirty="0" err="1"/>
              <a:t>first</a:t>
            </a:r>
            <a:r>
              <a:rPr lang="fi-FI" sz="2200" dirty="0"/>
              <a:t> </a:t>
            </a:r>
            <a:r>
              <a:rPr lang="fi-FI" sz="2200" dirty="0" err="1"/>
              <a:t>semi-annual</a:t>
            </a:r>
            <a:r>
              <a:rPr lang="fi-FI" sz="2200" dirty="0"/>
              <a:t> </a:t>
            </a:r>
            <a:r>
              <a:rPr lang="fi-FI" sz="2200" dirty="0" err="1"/>
              <a:t>visit</a:t>
            </a:r>
            <a:endParaRPr lang="fi-FI" sz="2200" dirty="0"/>
          </a:p>
          <a:p>
            <a:endParaRPr lang="en-US" sz="2800" dirty="0"/>
          </a:p>
          <a:p>
            <a:endParaRPr lang="en-US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7589" y="6172200"/>
            <a:ext cx="1524011" cy="525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15128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Application to ASPIRE</a:t>
            </a:r>
            <a:br>
              <a:rPr lang="en-US" dirty="0"/>
            </a:br>
            <a:r>
              <a:rPr lang="en-US" sz="3400" dirty="0"/>
              <a:t>Baseline Characteristics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endParaRPr lang="en-US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7589" y="6172200"/>
            <a:ext cx="1524011" cy="525784"/>
          </a:xfrm>
          <a:prstGeom prst="rect">
            <a:avLst/>
          </a:prstGeom>
        </p:spPr>
      </p:pic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4640338"/>
              </p:ext>
            </p:extLst>
          </p:nvPr>
        </p:nvGraphicFramePr>
        <p:xfrm>
          <a:off x="457200" y="1691641"/>
          <a:ext cx="8153400" cy="4404359"/>
        </p:xfrm>
        <a:graphic>
          <a:graphicData uri="http://schemas.openxmlformats.org/drawingml/2006/table">
            <a:tbl>
              <a:tblPr firstRow="1" bandRow="1">
                <a:tableStyleId>{69C7853C-536D-4A76-A0AE-DD22124D55A5}</a:tableStyleId>
              </a:tblPr>
              <a:tblGrid>
                <a:gridCol w="2717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17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17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61999">
                <a:tc>
                  <a:txBody>
                    <a:bodyPr/>
                    <a:lstStyle/>
                    <a:p>
                      <a:r>
                        <a:rPr lang="en-US" sz="1600" dirty="0"/>
                        <a:t>Characteristic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All Visits</a:t>
                      </a:r>
                      <a:r>
                        <a:rPr lang="en-US" sz="1600" baseline="0" dirty="0"/>
                        <a:t> Sample </a:t>
                      </a:r>
                    </a:p>
                    <a:p>
                      <a:pPr algn="ctr"/>
                      <a:r>
                        <a:rPr lang="en-US" sz="1600" baseline="0" dirty="0"/>
                        <a:t>(N = 1131)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Scheduled Visits Sample </a:t>
                      </a:r>
                    </a:p>
                    <a:p>
                      <a:pPr algn="ctr"/>
                      <a:r>
                        <a:rPr lang="en-US" sz="1600" dirty="0"/>
                        <a:t>(N = 1015)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aseline="0" dirty="0">
                          <a:solidFill>
                            <a:schemeClr val="bg1"/>
                          </a:solidFill>
                        </a:rPr>
                        <a:t>N (%)</a:t>
                      </a:r>
                      <a:endParaRPr lang="en-US" sz="16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aseline="0" dirty="0">
                          <a:solidFill>
                            <a:schemeClr val="bg1"/>
                          </a:solidFill>
                        </a:rPr>
                        <a:t>N (%)</a:t>
                      </a:r>
                      <a:endParaRPr lang="en-US" sz="16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r>
                        <a:rPr lang="en-US" sz="1600" dirty="0"/>
                        <a:t>Age (Mean,</a:t>
                      </a:r>
                      <a:r>
                        <a:rPr lang="en-US" sz="1600" baseline="0" dirty="0"/>
                        <a:t> SD)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25.43 </a:t>
                      </a:r>
                      <a:r>
                        <a:rPr lang="is-IS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(5.71) </a:t>
                      </a:r>
                      <a:endParaRPr lang="nb-NO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25.42 (</a:t>
                      </a:r>
                      <a:r>
                        <a:rPr lang="uk-UA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5.77 </a:t>
                      </a:r>
                      <a:r>
                        <a:rPr lang="nb-NO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uk-UA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Married 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75 (</a:t>
                      </a:r>
                      <a:r>
                        <a:rPr lang="hr-HR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6.6</a:t>
                      </a: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hr-HR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71 (7.0)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Sex without condom in past week 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s-IS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367 (</a:t>
                      </a:r>
                      <a:r>
                        <a:rPr lang="hr-HR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32.5 )</a:t>
                      </a:r>
                      <a:endParaRPr lang="is-IS" sz="1600" dirty="0"/>
                    </a:p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330 (</a:t>
                      </a:r>
                      <a:r>
                        <a:rPr lang="hr-HR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32.5)</a:t>
                      </a:r>
                      <a:endParaRPr lang="hr-HR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Baseline STI 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s-IS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272 (24.1) </a:t>
                      </a:r>
                      <a:endParaRPr lang="is-I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s-IS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243 (23.9) </a:t>
                      </a:r>
                      <a:endParaRPr lang="is-IS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371600">
                <a:tc>
                  <a:txBody>
                    <a:bodyPr/>
                    <a:lstStyle/>
                    <a:p>
                      <a:r>
                        <a:rPr lang="en-US" sz="1600" i="1" dirty="0"/>
                        <a:t>Contraceptive Method</a:t>
                      </a:r>
                    </a:p>
                    <a:p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IUD </a:t>
                      </a:r>
                      <a:endParaRPr lang="en-US" sz="1600" dirty="0"/>
                    </a:p>
                    <a:p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DMPA </a:t>
                      </a:r>
                    </a:p>
                    <a:p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NET-EN </a:t>
                      </a:r>
                    </a:p>
                    <a:p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Implants 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s-IS" sz="1600" dirty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s-I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  <a:r>
                        <a:rPr lang="is-IS" sz="1800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s-I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(6.6)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s-I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661  (58.4) </a:t>
                      </a:r>
                      <a:br>
                        <a:rPr lang="is-I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is-I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375</a:t>
                      </a:r>
                      <a:r>
                        <a:rPr lang="is-IS" sz="1800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s-I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(33.2)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s-I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 </a:t>
                      </a:r>
                      <a:r>
                        <a:rPr lang="is-IS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(1.8) </a:t>
                      </a:r>
                      <a:endParaRPr lang="is-I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s-IS" sz="1600" dirty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s-I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70 (6.9) </a:t>
                      </a:r>
                      <a:br>
                        <a:rPr lang="is-I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is-I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608 (59.9)  </a:t>
                      </a:r>
                      <a:br>
                        <a:rPr lang="is-I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is-I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322 (31.7)  </a:t>
                      </a:r>
                      <a:br>
                        <a:rPr lang="is-I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is-I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 </a:t>
                      </a:r>
                      <a:r>
                        <a:rPr lang="is-IS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(1.5) </a:t>
                      </a:r>
                      <a:endParaRPr lang="is-IS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445100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Application to ASPIRE</a:t>
            </a:r>
            <a:br>
              <a:rPr lang="en-US" dirty="0"/>
            </a:br>
            <a:r>
              <a:rPr lang="en-US" sz="3400" dirty="0"/>
              <a:t>IIRR Weight Construction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To select weight covariates, </a:t>
            </a:r>
            <a:r>
              <a:rPr lang="en-US" sz="2800" dirty="0" err="1"/>
              <a:t>Z</a:t>
            </a:r>
            <a:r>
              <a:rPr lang="en-US" sz="2800" baseline="-25000" dirty="0" err="1"/>
              <a:t>i</a:t>
            </a:r>
            <a:r>
              <a:rPr lang="en-US" sz="2800" dirty="0"/>
              <a:t>(t), we fit unadjusted logistic GEE models examining for association between covariate and STI screening</a:t>
            </a:r>
          </a:p>
          <a:p>
            <a:endParaRPr lang="en-US" sz="1800" dirty="0"/>
          </a:p>
          <a:p>
            <a:r>
              <a:rPr lang="en-US" sz="2800" dirty="0"/>
              <a:t>Covariates with p-value &gt; 0.10 were included in weight model</a:t>
            </a:r>
          </a:p>
          <a:p>
            <a:pPr lvl="1"/>
            <a:r>
              <a:rPr lang="en-US" sz="2200" dirty="0"/>
              <a:t>Baseline: demographics, sexual behavior, pelvic exam findings</a:t>
            </a:r>
          </a:p>
          <a:p>
            <a:pPr lvl="1"/>
            <a:r>
              <a:rPr lang="en-US" sz="2200" dirty="0"/>
              <a:t>Time-varying: sexual behavior, pelvic exam findings, past STI diagnoses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7589" y="6172200"/>
            <a:ext cx="1524011" cy="525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571829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Application to ASPIRE</a:t>
            </a:r>
            <a:br>
              <a:rPr lang="en-US" dirty="0"/>
            </a:br>
            <a:r>
              <a:rPr lang="en-US" sz="3400" dirty="0"/>
              <a:t>Results: </a:t>
            </a:r>
            <a:r>
              <a:rPr lang="en-US" sz="3600" i="1" dirty="0"/>
              <a:t>C. trachomatis</a:t>
            </a:r>
            <a:endParaRPr lang="en-US" sz="34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646070"/>
            <a:ext cx="8229600" cy="4785232"/>
          </a:xfrm>
        </p:spPr>
        <p:txBody>
          <a:bodyPr/>
          <a:lstStyle/>
          <a:p>
            <a:pPr marL="0" indent="0" eaLnBrk="1" hangingPunct="1">
              <a:buFont typeface="Wingdings" pitchFamily="2" charset="2"/>
              <a:buNone/>
            </a:pPr>
            <a:endParaRPr lang="en-US" altLang="en-US" sz="2400" dirty="0"/>
          </a:p>
          <a:p>
            <a:pPr marL="0" indent="0">
              <a:buNone/>
            </a:pPr>
            <a:endParaRPr lang="en-US" sz="24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2205" y="6167628"/>
            <a:ext cx="1524011" cy="525784"/>
          </a:xfrm>
          <a:prstGeom prst="rect">
            <a:avLst/>
          </a:prstGeom>
        </p:spPr>
      </p:pic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9572143"/>
              </p:ext>
            </p:extLst>
          </p:nvPr>
        </p:nvGraphicFramePr>
        <p:xfrm>
          <a:off x="152400" y="1676401"/>
          <a:ext cx="8915400" cy="3771355"/>
        </p:xfrm>
        <a:graphic>
          <a:graphicData uri="http://schemas.openxmlformats.org/drawingml/2006/table">
            <a:tbl>
              <a:tblPr firstRow="1" bandRow="1">
                <a:tableStyleId>{69C7853C-536D-4A76-A0AE-DD22124D55A5}</a:tableStyleId>
              </a:tblPr>
              <a:tblGrid>
                <a:gridCol w="22288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288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288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288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85799">
                <a:tc>
                  <a:txBody>
                    <a:bodyPr/>
                    <a:lstStyle/>
                    <a:p>
                      <a:r>
                        <a:rPr lang="en-US" dirty="0"/>
                        <a:t>Method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IIRR Weighted</a:t>
                      </a:r>
                      <a:r>
                        <a:rPr lang="en-US" baseline="0" dirty="0"/>
                        <a:t> 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All Visits </a:t>
                      </a:r>
                      <a:r>
                        <a:rPr lang="en-US" dirty="0" err="1"/>
                        <a:t>Unweighted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Scheduled Visits </a:t>
                      </a:r>
                      <a:r>
                        <a:rPr lang="en-US" dirty="0" err="1"/>
                        <a:t>Unweighted</a:t>
                      </a:r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FFFFF"/>
                          </a:solidFill>
                        </a:rPr>
                        <a:t>HR</a:t>
                      </a:r>
                      <a:r>
                        <a:rPr lang="en-US" baseline="30000" dirty="0">
                          <a:solidFill>
                            <a:srgbClr val="FFFFFF"/>
                          </a:solidFill>
                        </a:rPr>
                        <a:t>1</a:t>
                      </a:r>
                      <a:r>
                        <a:rPr lang="en-US" baseline="0" dirty="0">
                          <a:solidFill>
                            <a:srgbClr val="FFFFFF"/>
                          </a:solidFill>
                        </a:rPr>
                        <a:t> (95% CI)</a:t>
                      </a:r>
                      <a:r>
                        <a:rPr lang="en-US" baseline="30000" dirty="0">
                          <a:solidFill>
                            <a:srgbClr val="FFFFFF"/>
                          </a:solidFill>
                        </a:rPr>
                        <a:t>2</a:t>
                      </a:r>
                      <a:endParaRPr lang="en-US" dirty="0">
                        <a:solidFill>
                          <a:srgbClr val="FFFFFF"/>
                        </a:solidFill>
                      </a:endParaRPr>
                    </a:p>
                  </a:txBody>
                  <a:tcPr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rgbClr val="FFFFFF"/>
                          </a:solidFill>
                        </a:rPr>
                        <a:t>HR</a:t>
                      </a:r>
                      <a:r>
                        <a:rPr lang="en-US" baseline="30000" dirty="0">
                          <a:solidFill>
                            <a:srgbClr val="FFFFFF"/>
                          </a:solidFill>
                        </a:rPr>
                        <a:t>1</a:t>
                      </a:r>
                      <a:r>
                        <a:rPr lang="en-US" baseline="0" dirty="0">
                          <a:solidFill>
                            <a:srgbClr val="FFFFFF"/>
                          </a:solidFill>
                        </a:rPr>
                        <a:t> (95% CI)</a:t>
                      </a:r>
                      <a:endParaRPr lang="en-US" dirty="0">
                        <a:solidFill>
                          <a:srgbClr val="FFFFFF"/>
                        </a:solidFill>
                      </a:endParaRPr>
                    </a:p>
                  </a:txBody>
                  <a:tcPr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rgbClr val="FFFFFF"/>
                          </a:solidFill>
                        </a:rPr>
                        <a:t>HR</a:t>
                      </a:r>
                      <a:r>
                        <a:rPr lang="en-US" baseline="30000" dirty="0">
                          <a:solidFill>
                            <a:srgbClr val="FFFFFF"/>
                          </a:solidFill>
                        </a:rPr>
                        <a:t>1</a:t>
                      </a:r>
                      <a:r>
                        <a:rPr lang="en-US" baseline="0" dirty="0">
                          <a:solidFill>
                            <a:srgbClr val="FFFFFF"/>
                          </a:solidFill>
                        </a:rPr>
                        <a:t> (95% CI)</a:t>
                      </a:r>
                      <a:endParaRPr lang="en-US" dirty="0">
                        <a:solidFill>
                          <a:srgbClr val="FFFFFF"/>
                        </a:solidFill>
                      </a:endParaRPr>
                    </a:p>
                  </a:txBody>
                  <a:tcPr anchor="ctr"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7089">
                <a:tc>
                  <a:txBody>
                    <a:bodyPr/>
                    <a:lstStyle/>
                    <a:p>
                      <a:r>
                        <a:rPr lang="en-US" dirty="0"/>
                        <a:t>IUD</a:t>
                      </a:r>
                      <a:r>
                        <a:rPr lang="en-US" baseline="0" dirty="0"/>
                        <a:t> (Ref.)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 (-)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1 (-)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1 (-)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7089">
                <a:tc>
                  <a:txBody>
                    <a:bodyPr/>
                    <a:lstStyle/>
                    <a:p>
                      <a:r>
                        <a:rPr lang="en-US" dirty="0"/>
                        <a:t>DMPA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1.42 </a:t>
                      </a:r>
                      <a:r>
                        <a:rPr lang="is-I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(1.00, 2.01) </a:t>
                      </a:r>
                      <a:endParaRPr lang="nb-NO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1.27 </a:t>
                      </a:r>
                      <a:r>
                        <a:rPr lang="is-I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(0.88, 1.84) </a:t>
                      </a:r>
                      <a:endParaRPr lang="is-I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1.22 </a:t>
                      </a:r>
                      <a:r>
                        <a:rPr lang="is-I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(0.83, 1.81) </a:t>
                      </a:r>
                      <a:endParaRPr lang="nb-NO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7089">
                <a:tc>
                  <a:txBody>
                    <a:bodyPr/>
                    <a:lstStyle/>
                    <a:p>
                      <a:r>
                        <a:rPr lang="en-US" dirty="0"/>
                        <a:t>NET-EN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1.33 </a:t>
                      </a:r>
                      <a:r>
                        <a:rPr lang="is-I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(0.91, 2.06) </a:t>
                      </a:r>
                      <a:endParaRPr lang="nb-NO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1.32 </a:t>
                      </a:r>
                      <a:r>
                        <a:rPr lang="is-I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(0.86, 2.01) </a:t>
                      </a:r>
                      <a:endParaRPr lang="is-I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1.15 </a:t>
                      </a:r>
                      <a:r>
                        <a:rPr lang="cs-CZ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(0.76, 1.75) </a:t>
                      </a:r>
                      <a:endParaRPr lang="cs-CZ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57089">
                <a:tc>
                  <a:txBody>
                    <a:bodyPr/>
                    <a:lstStyle/>
                    <a:p>
                      <a:r>
                        <a:rPr lang="en-US" dirty="0"/>
                        <a:t>Implants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0.68 </a:t>
                      </a:r>
                      <a:r>
                        <a:rPr lang="is-I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(0.37, 1.21) </a:t>
                      </a:r>
                      <a:endParaRPr lang="it-IT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0.55 </a:t>
                      </a:r>
                      <a:r>
                        <a:rPr lang="it-IT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(0.30, 1.00) </a:t>
                      </a:r>
                      <a:endParaRPr lang="it-IT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0.57 </a:t>
                      </a:r>
                      <a:r>
                        <a:rPr lang="is-I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(0.30, 1.05) </a:t>
                      </a:r>
                      <a:endParaRPr lang="nb-NO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52400" y="5562600"/>
            <a:ext cx="7978172" cy="10618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baseline="30000" dirty="0"/>
              <a:t>1 </a:t>
            </a:r>
            <a:r>
              <a:rPr lang="en-US" sz="1500" dirty="0"/>
              <a:t>Adjusted for baseline: age, study arm, condom use, &gt; 1 partner, STI diagnosis, and stratified by site.</a:t>
            </a:r>
          </a:p>
          <a:p>
            <a:r>
              <a:rPr lang="en-US" sz="1500" baseline="30000" dirty="0"/>
              <a:t>2</a:t>
            </a:r>
            <a:r>
              <a:rPr lang="en-US" sz="1500" dirty="0"/>
              <a:t> Bootstrap CIs obtained from 500 replications</a:t>
            </a:r>
            <a:br>
              <a:rPr lang="en-US" sz="1500" dirty="0"/>
            </a:br>
            <a:endParaRPr lang="en-US" sz="1500" dirty="0"/>
          </a:p>
          <a:p>
            <a:r>
              <a:rPr lang="en-US" dirty="0"/>
              <a:t>  </a:t>
            </a:r>
            <a:endParaRPr lang="en-US" baseline="300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4065068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Application to ASPIRE</a:t>
            </a:r>
            <a:br>
              <a:rPr lang="en-US" dirty="0"/>
            </a:br>
            <a:r>
              <a:rPr lang="en-US" sz="3400" dirty="0"/>
              <a:t>Results: </a:t>
            </a:r>
            <a:r>
              <a:rPr lang="en-US" sz="3200" i="1" dirty="0"/>
              <a:t>N. </a:t>
            </a:r>
            <a:r>
              <a:rPr lang="en-US" sz="3200" i="1" dirty="0" err="1"/>
              <a:t>gonorrhoeae</a:t>
            </a:r>
            <a:endParaRPr lang="en-US" sz="34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646070"/>
            <a:ext cx="8229600" cy="4785232"/>
          </a:xfrm>
        </p:spPr>
        <p:txBody>
          <a:bodyPr/>
          <a:lstStyle/>
          <a:p>
            <a:pPr marL="0" indent="0" eaLnBrk="1" hangingPunct="1">
              <a:buFont typeface="Wingdings" pitchFamily="2" charset="2"/>
              <a:buNone/>
            </a:pPr>
            <a:endParaRPr lang="en-US" altLang="en-US" sz="2400" dirty="0"/>
          </a:p>
          <a:p>
            <a:pPr marL="0" indent="0">
              <a:buNone/>
            </a:pPr>
            <a:endParaRPr lang="en-US" sz="24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2205" y="6167628"/>
            <a:ext cx="1524011" cy="525784"/>
          </a:xfrm>
          <a:prstGeom prst="rect">
            <a:avLst/>
          </a:prstGeom>
        </p:spPr>
      </p:pic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5739192"/>
              </p:ext>
            </p:extLst>
          </p:nvPr>
        </p:nvGraphicFramePr>
        <p:xfrm>
          <a:off x="152400" y="1676401"/>
          <a:ext cx="8915400" cy="3771355"/>
        </p:xfrm>
        <a:graphic>
          <a:graphicData uri="http://schemas.openxmlformats.org/drawingml/2006/table">
            <a:tbl>
              <a:tblPr firstRow="1" bandRow="1">
                <a:tableStyleId>{69C7853C-536D-4A76-A0AE-DD22124D55A5}</a:tableStyleId>
              </a:tblPr>
              <a:tblGrid>
                <a:gridCol w="22288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288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288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288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85799">
                <a:tc>
                  <a:txBody>
                    <a:bodyPr/>
                    <a:lstStyle/>
                    <a:p>
                      <a:r>
                        <a:rPr lang="en-US" dirty="0"/>
                        <a:t>Method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IIRR Weighted</a:t>
                      </a:r>
                      <a:r>
                        <a:rPr lang="en-US" baseline="0" dirty="0"/>
                        <a:t> 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All Visits </a:t>
                      </a:r>
                      <a:r>
                        <a:rPr lang="en-US" dirty="0" err="1"/>
                        <a:t>Unweighted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Scheduled Visits </a:t>
                      </a:r>
                      <a:r>
                        <a:rPr lang="en-US" dirty="0" err="1"/>
                        <a:t>Unweighted</a:t>
                      </a:r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FFFFF"/>
                          </a:solidFill>
                        </a:rPr>
                        <a:t>HR</a:t>
                      </a:r>
                      <a:r>
                        <a:rPr lang="en-US" baseline="30000" dirty="0">
                          <a:solidFill>
                            <a:srgbClr val="FFFFFF"/>
                          </a:solidFill>
                        </a:rPr>
                        <a:t>1</a:t>
                      </a:r>
                      <a:r>
                        <a:rPr lang="en-US" baseline="0" dirty="0">
                          <a:solidFill>
                            <a:srgbClr val="FFFFFF"/>
                          </a:solidFill>
                        </a:rPr>
                        <a:t> (95% CI)</a:t>
                      </a:r>
                      <a:r>
                        <a:rPr lang="en-US" baseline="30000" dirty="0">
                          <a:solidFill>
                            <a:srgbClr val="FFFFFF"/>
                          </a:solidFill>
                        </a:rPr>
                        <a:t>2</a:t>
                      </a:r>
                      <a:endParaRPr lang="en-US" dirty="0">
                        <a:solidFill>
                          <a:srgbClr val="FFFFFF"/>
                        </a:solidFill>
                      </a:endParaRPr>
                    </a:p>
                  </a:txBody>
                  <a:tcPr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rgbClr val="FFFFFF"/>
                          </a:solidFill>
                        </a:rPr>
                        <a:t>HR</a:t>
                      </a:r>
                      <a:r>
                        <a:rPr lang="en-US" baseline="30000" dirty="0">
                          <a:solidFill>
                            <a:srgbClr val="FFFFFF"/>
                          </a:solidFill>
                        </a:rPr>
                        <a:t>1</a:t>
                      </a:r>
                      <a:r>
                        <a:rPr lang="en-US" baseline="0" dirty="0">
                          <a:solidFill>
                            <a:srgbClr val="FFFFFF"/>
                          </a:solidFill>
                        </a:rPr>
                        <a:t> (95% CI)</a:t>
                      </a:r>
                      <a:endParaRPr lang="en-US" dirty="0">
                        <a:solidFill>
                          <a:srgbClr val="FFFFFF"/>
                        </a:solidFill>
                      </a:endParaRPr>
                    </a:p>
                  </a:txBody>
                  <a:tcPr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rgbClr val="FFFFFF"/>
                          </a:solidFill>
                        </a:rPr>
                        <a:t>HR</a:t>
                      </a:r>
                      <a:r>
                        <a:rPr lang="en-US" baseline="30000" dirty="0">
                          <a:solidFill>
                            <a:srgbClr val="FFFFFF"/>
                          </a:solidFill>
                        </a:rPr>
                        <a:t>1</a:t>
                      </a:r>
                      <a:r>
                        <a:rPr lang="en-US" baseline="0" dirty="0">
                          <a:solidFill>
                            <a:srgbClr val="FFFFFF"/>
                          </a:solidFill>
                        </a:rPr>
                        <a:t> (95% CI)</a:t>
                      </a:r>
                      <a:endParaRPr lang="en-US" dirty="0">
                        <a:solidFill>
                          <a:srgbClr val="FFFFFF"/>
                        </a:solidFill>
                      </a:endParaRPr>
                    </a:p>
                  </a:txBody>
                  <a:tcPr anchor="ctr"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7089">
                <a:tc>
                  <a:txBody>
                    <a:bodyPr/>
                    <a:lstStyle/>
                    <a:p>
                      <a:r>
                        <a:rPr lang="en-US" dirty="0"/>
                        <a:t>IUD</a:t>
                      </a:r>
                      <a:r>
                        <a:rPr lang="en-US" baseline="0" dirty="0"/>
                        <a:t> (Ref.)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 (-)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1 (-)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1 (-)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7089">
                <a:tc>
                  <a:txBody>
                    <a:bodyPr/>
                    <a:lstStyle/>
                    <a:p>
                      <a:r>
                        <a:rPr lang="en-US" dirty="0"/>
                        <a:t>DMPA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0.94 </a:t>
                      </a:r>
                      <a:r>
                        <a:rPr lang="is-I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cs-CZ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0.56, 1.77 </a:t>
                      </a:r>
                      <a:r>
                        <a:rPr lang="is-I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 </a:t>
                      </a:r>
                      <a:endParaRPr lang="nb-NO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0.82 </a:t>
                      </a:r>
                      <a:r>
                        <a:rPr lang="is-I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cs-CZ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0.49, 1.38</a:t>
                      </a:r>
                      <a:r>
                        <a:rPr lang="is-I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 </a:t>
                      </a:r>
                      <a:endParaRPr lang="is-I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1.03 </a:t>
                      </a:r>
                      <a:r>
                        <a:rPr lang="is-I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hr-HR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0.57, 1.86 </a:t>
                      </a:r>
                      <a:r>
                        <a:rPr lang="is-I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 </a:t>
                      </a:r>
                      <a:endParaRPr lang="nb-NO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7089">
                <a:tc>
                  <a:txBody>
                    <a:bodyPr/>
                    <a:lstStyle/>
                    <a:p>
                      <a:r>
                        <a:rPr lang="en-US" dirty="0"/>
                        <a:t>NET-EN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0.98 </a:t>
                      </a:r>
                      <a:r>
                        <a:rPr lang="is-I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hr-HR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0.63, 1.77 </a:t>
                      </a:r>
                      <a:r>
                        <a:rPr lang="is-I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 </a:t>
                      </a:r>
                      <a:endParaRPr lang="nb-NO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0.84 </a:t>
                      </a:r>
                      <a:r>
                        <a:rPr lang="is-I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cs-CZ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0.49, 1.43</a:t>
                      </a:r>
                      <a:r>
                        <a:rPr lang="is-I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 </a:t>
                      </a:r>
                      <a:endParaRPr lang="is-I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s-I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1.06 </a:t>
                      </a:r>
                      <a:r>
                        <a:rPr lang="cs-CZ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hr-HR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0.57, 1.95 </a:t>
                      </a:r>
                      <a:r>
                        <a:rPr lang="cs-CZ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 </a:t>
                      </a:r>
                      <a:endParaRPr lang="cs-CZ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57089">
                <a:tc>
                  <a:txBody>
                    <a:bodyPr/>
                    <a:lstStyle/>
                    <a:p>
                      <a:r>
                        <a:rPr lang="en-US" dirty="0"/>
                        <a:t>Implants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0.69 </a:t>
                      </a:r>
                      <a:r>
                        <a:rPr lang="is-I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hr-HR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0.27, 1.70</a:t>
                      </a:r>
                      <a:r>
                        <a:rPr lang="is-I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 </a:t>
                      </a:r>
                      <a:endParaRPr lang="it-IT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0.68 (</a:t>
                      </a:r>
                      <a:r>
                        <a:rPr lang="hr-HR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0.30, 1.55</a:t>
                      </a:r>
                      <a:r>
                        <a:rPr lang="it-IT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 </a:t>
                      </a:r>
                      <a:endParaRPr lang="it-IT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0.90 </a:t>
                      </a:r>
                      <a:r>
                        <a:rPr lang="is-I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cs-CZ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0.36, 2.26 </a:t>
                      </a:r>
                      <a:r>
                        <a:rPr lang="is-I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 </a:t>
                      </a:r>
                      <a:endParaRPr lang="nb-NO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52400" y="5562600"/>
            <a:ext cx="7978172" cy="10618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baseline="30000" dirty="0"/>
              <a:t>1 </a:t>
            </a:r>
            <a:r>
              <a:rPr lang="en-US" sz="1500" dirty="0"/>
              <a:t>Adjusted for baseline: age, study arm, condom use, &gt; 1 partner, STI diagnosis, and stratified by site.</a:t>
            </a:r>
          </a:p>
          <a:p>
            <a:r>
              <a:rPr lang="en-US" sz="1500" baseline="30000" dirty="0"/>
              <a:t>2</a:t>
            </a:r>
            <a:r>
              <a:rPr lang="en-US" sz="1500" dirty="0"/>
              <a:t> Bootstrap CIs obtained from 500 replications</a:t>
            </a:r>
            <a:br>
              <a:rPr lang="en-US" sz="1500" dirty="0"/>
            </a:br>
            <a:endParaRPr lang="en-US" sz="1500" dirty="0"/>
          </a:p>
          <a:p>
            <a:r>
              <a:rPr lang="en-US" dirty="0"/>
              <a:t>  </a:t>
            </a:r>
            <a:endParaRPr lang="en-US" baseline="300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4885383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Application to ASPIRE</a:t>
            </a:r>
            <a:br>
              <a:rPr lang="en-US" dirty="0"/>
            </a:br>
            <a:r>
              <a:rPr lang="en-US" sz="3400" dirty="0"/>
              <a:t>Results: </a:t>
            </a:r>
            <a:r>
              <a:rPr lang="en-US" sz="3200" i="1" dirty="0"/>
              <a:t>T. </a:t>
            </a:r>
            <a:r>
              <a:rPr lang="en-US" sz="3200" i="1" dirty="0" err="1"/>
              <a:t>vaginalis</a:t>
            </a:r>
            <a:endParaRPr lang="en-US" sz="34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646070"/>
            <a:ext cx="8229600" cy="4785232"/>
          </a:xfrm>
        </p:spPr>
        <p:txBody>
          <a:bodyPr/>
          <a:lstStyle/>
          <a:p>
            <a:pPr marL="0" indent="0" eaLnBrk="1" hangingPunct="1">
              <a:buFont typeface="Wingdings" pitchFamily="2" charset="2"/>
              <a:buNone/>
            </a:pPr>
            <a:endParaRPr lang="en-US" altLang="en-US" sz="2400" dirty="0"/>
          </a:p>
          <a:p>
            <a:pPr marL="0" indent="0">
              <a:buNone/>
            </a:pPr>
            <a:endParaRPr lang="en-US" sz="24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2205" y="6167628"/>
            <a:ext cx="1524011" cy="525784"/>
          </a:xfrm>
          <a:prstGeom prst="rect">
            <a:avLst/>
          </a:prstGeom>
        </p:spPr>
      </p:pic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072897"/>
              </p:ext>
            </p:extLst>
          </p:nvPr>
        </p:nvGraphicFramePr>
        <p:xfrm>
          <a:off x="152400" y="1676401"/>
          <a:ext cx="8915400" cy="3771355"/>
        </p:xfrm>
        <a:graphic>
          <a:graphicData uri="http://schemas.openxmlformats.org/drawingml/2006/table">
            <a:tbl>
              <a:tblPr firstRow="1" bandRow="1">
                <a:tableStyleId>{69C7853C-536D-4A76-A0AE-DD22124D55A5}</a:tableStyleId>
              </a:tblPr>
              <a:tblGrid>
                <a:gridCol w="22288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288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288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288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85799">
                <a:tc>
                  <a:txBody>
                    <a:bodyPr/>
                    <a:lstStyle/>
                    <a:p>
                      <a:r>
                        <a:rPr lang="en-US" dirty="0"/>
                        <a:t>Method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IIRR Weighted</a:t>
                      </a:r>
                      <a:r>
                        <a:rPr lang="en-US" baseline="0" dirty="0"/>
                        <a:t> 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All Visits </a:t>
                      </a:r>
                      <a:r>
                        <a:rPr lang="en-US" dirty="0" err="1"/>
                        <a:t>Unweighted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Scheduled Visits </a:t>
                      </a:r>
                      <a:r>
                        <a:rPr lang="en-US" dirty="0" err="1"/>
                        <a:t>Unweighted</a:t>
                      </a:r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FFFFF"/>
                          </a:solidFill>
                        </a:rPr>
                        <a:t>HR</a:t>
                      </a:r>
                      <a:r>
                        <a:rPr lang="en-US" baseline="30000" dirty="0">
                          <a:solidFill>
                            <a:srgbClr val="FFFFFF"/>
                          </a:solidFill>
                        </a:rPr>
                        <a:t>1</a:t>
                      </a:r>
                      <a:r>
                        <a:rPr lang="en-US" baseline="0" dirty="0">
                          <a:solidFill>
                            <a:srgbClr val="FFFFFF"/>
                          </a:solidFill>
                        </a:rPr>
                        <a:t> (95% CI)</a:t>
                      </a:r>
                      <a:r>
                        <a:rPr lang="en-US" baseline="30000" dirty="0">
                          <a:solidFill>
                            <a:srgbClr val="FFFFFF"/>
                          </a:solidFill>
                        </a:rPr>
                        <a:t>2</a:t>
                      </a:r>
                      <a:endParaRPr lang="en-US" dirty="0">
                        <a:solidFill>
                          <a:srgbClr val="FFFFFF"/>
                        </a:solidFill>
                      </a:endParaRPr>
                    </a:p>
                  </a:txBody>
                  <a:tcPr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rgbClr val="FFFFFF"/>
                          </a:solidFill>
                        </a:rPr>
                        <a:t>HR</a:t>
                      </a:r>
                      <a:r>
                        <a:rPr lang="en-US" baseline="30000" dirty="0">
                          <a:solidFill>
                            <a:srgbClr val="FFFFFF"/>
                          </a:solidFill>
                        </a:rPr>
                        <a:t>1</a:t>
                      </a:r>
                      <a:r>
                        <a:rPr lang="en-US" baseline="0" dirty="0">
                          <a:solidFill>
                            <a:srgbClr val="FFFFFF"/>
                          </a:solidFill>
                        </a:rPr>
                        <a:t> (95% CI)</a:t>
                      </a:r>
                      <a:endParaRPr lang="en-US" dirty="0">
                        <a:solidFill>
                          <a:srgbClr val="FFFFFF"/>
                        </a:solidFill>
                      </a:endParaRPr>
                    </a:p>
                  </a:txBody>
                  <a:tcPr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rgbClr val="FFFFFF"/>
                          </a:solidFill>
                        </a:rPr>
                        <a:t>HR</a:t>
                      </a:r>
                      <a:r>
                        <a:rPr lang="en-US" baseline="30000" dirty="0">
                          <a:solidFill>
                            <a:srgbClr val="FFFFFF"/>
                          </a:solidFill>
                        </a:rPr>
                        <a:t>1</a:t>
                      </a:r>
                      <a:r>
                        <a:rPr lang="en-US" baseline="0" dirty="0">
                          <a:solidFill>
                            <a:srgbClr val="FFFFFF"/>
                          </a:solidFill>
                        </a:rPr>
                        <a:t> (95% CI)</a:t>
                      </a:r>
                      <a:endParaRPr lang="en-US" dirty="0">
                        <a:solidFill>
                          <a:srgbClr val="FFFFFF"/>
                        </a:solidFill>
                      </a:endParaRPr>
                    </a:p>
                  </a:txBody>
                  <a:tcPr anchor="ctr"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7089">
                <a:tc>
                  <a:txBody>
                    <a:bodyPr/>
                    <a:lstStyle/>
                    <a:p>
                      <a:r>
                        <a:rPr lang="en-US" dirty="0"/>
                        <a:t>IUD</a:t>
                      </a:r>
                      <a:r>
                        <a:rPr lang="en-US" baseline="0" dirty="0"/>
                        <a:t> (Ref.)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 (-)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1 (-)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1 (-)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7089">
                <a:tc>
                  <a:txBody>
                    <a:bodyPr/>
                    <a:lstStyle/>
                    <a:p>
                      <a:r>
                        <a:rPr lang="en-US" dirty="0"/>
                        <a:t>DMPA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0.44 </a:t>
                      </a:r>
                      <a:r>
                        <a:rPr lang="is-I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hr-HR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0.25, 0.83</a:t>
                      </a:r>
                      <a:r>
                        <a:rPr lang="is-I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 </a:t>
                      </a:r>
                      <a:endParaRPr lang="nb-NO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0.41 </a:t>
                      </a:r>
                      <a:r>
                        <a:rPr lang="is-I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hr-HR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0.23, 0.73</a:t>
                      </a:r>
                      <a:r>
                        <a:rPr lang="is-I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 </a:t>
                      </a:r>
                      <a:endParaRPr lang="is-I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0.37 </a:t>
                      </a:r>
                      <a:r>
                        <a:rPr lang="is-I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fi-FI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0.20, 0.75 </a:t>
                      </a:r>
                      <a:r>
                        <a:rPr lang="is-I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 </a:t>
                      </a:r>
                      <a:endParaRPr lang="nb-NO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7089">
                <a:tc>
                  <a:txBody>
                    <a:bodyPr/>
                    <a:lstStyle/>
                    <a:p>
                      <a:r>
                        <a:rPr lang="en-US" dirty="0"/>
                        <a:t>NET-EN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0.51 </a:t>
                      </a:r>
                      <a:r>
                        <a:rPr lang="is-I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pt-BR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0.25, 1.05</a:t>
                      </a:r>
                      <a:r>
                        <a:rPr lang="is-I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 </a:t>
                      </a:r>
                      <a:endParaRPr lang="nb-NO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0.50 </a:t>
                      </a:r>
                      <a:r>
                        <a:rPr lang="is-I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fi-FI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0.26, 0.94</a:t>
                      </a:r>
                      <a:r>
                        <a:rPr lang="is-I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 </a:t>
                      </a:r>
                      <a:endParaRPr lang="is-I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0.65 </a:t>
                      </a:r>
                      <a:r>
                        <a:rPr lang="cs-CZ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hr-HR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0.33, 1.30 </a:t>
                      </a:r>
                      <a:r>
                        <a:rPr lang="cs-CZ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 </a:t>
                      </a:r>
                      <a:endParaRPr lang="cs-CZ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57089">
                <a:tc>
                  <a:txBody>
                    <a:bodyPr/>
                    <a:lstStyle/>
                    <a:p>
                      <a:r>
                        <a:rPr lang="en-US" dirty="0"/>
                        <a:t>Implants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0.59 </a:t>
                      </a:r>
                      <a:r>
                        <a:rPr lang="is-I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nb-NO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0.17, 1.39</a:t>
                      </a:r>
                      <a:r>
                        <a:rPr lang="is-I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 </a:t>
                      </a:r>
                      <a:endParaRPr lang="it-IT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0.54 </a:t>
                      </a:r>
                      <a:r>
                        <a:rPr lang="it-IT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hr-HR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0.203, 1.42</a:t>
                      </a:r>
                      <a:r>
                        <a:rPr lang="it-IT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 </a:t>
                      </a:r>
                      <a:endParaRPr lang="it-IT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0.54 </a:t>
                      </a:r>
                      <a:r>
                        <a:rPr lang="is-I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cs-CZ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0.19, 1.56 </a:t>
                      </a:r>
                      <a:r>
                        <a:rPr lang="is-I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 </a:t>
                      </a:r>
                      <a:endParaRPr lang="nb-NO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52400" y="5562600"/>
            <a:ext cx="7978172" cy="10618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baseline="30000" dirty="0"/>
              <a:t>1 </a:t>
            </a:r>
            <a:r>
              <a:rPr lang="en-US" sz="1500" dirty="0"/>
              <a:t>Adjusted for baseline: age, study arm, condom use, &gt; 1 partner, STI diagnosis, and stratified by site.</a:t>
            </a:r>
          </a:p>
          <a:p>
            <a:r>
              <a:rPr lang="en-US" sz="1500" baseline="30000" dirty="0"/>
              <a:t>2</a:t>
            </a:r>
            <a:r>
              <a:rPr lang="en-US" sz="1500" dirty="0"/>
              <a:t> Bootstrap CIs obtained from 500 replications</a:t>
            </a:r>
            <a:br>
              <a:rPr lang="en-US" sz="1500" dirty="0"/>
            </a:br>
            <a:endParaRPr lang="en-US" sz="1500" dirty="0"/>
          </a:p>
          <a:p>
            <a:r>
              <a:rPr lang="en-US" dirty="0"/>
              <a:t>  </a:t>
            </a:r>
            <a:endParaRPr lang="en-US" baseline="300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2404086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/>
              <a:t>Discussion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646070"/>
            <a:ext cx="8229600" cy="4785232"/>
          </a:xfrm>
        </p:spPr>
        <p:txBody>
          <a:bodyPr/>
          <a:lstStyle/>
          <a:p>
            <a:r>
              <a:rPr lang="en-US" sz="2400" dirty="0"/>
              <a:t>Extended </a:t>
            </a:r>
            <a:r>
              <a:rPr lang="en-US" sz="2400" dirty="0" err="1"/>
              <a:t>Buzkova’s</a:t>
            </a:r>
            <a:r>
              <a:rPr lang="en-US" sz="2400" dirty="0"/>
              <a:t> method for estimation of bias corrected HRs to allow for time-varying covariates</a:t>
            </a:r>
            <a:br>
              <a:rPr lang="en-US" sz="2400" dirty="0"/>
            </a:br>
            <a:endParaRPr lang="en-US" sz="2400" dirty="0"/>
          </a:p>
          <a:p>
            <a:r>
              <a:rPr lang="en-US" sz="2400" dirty="0"/>
              <a:t>Proposed method makes use of all available data to estimate associations and reduce bias from informative sampling</a:t>
            </a:r>
            <a:br>
              <a:rPr lang="en-US" sz="2400" dirty="0"/>
            </a:br>
            <a:endParaRPr lang="en-US" sz="2400" dirty="0"/>
          </a:p>
          <a:p>
            <a:r>
              <a:rPr lang="en-US" sz="2400" dirty="0"/>
              <a:t>Application to ASPIRE data shows that adjustment for informative sampling bias can lead to meaningfully different estimates and CIs</a:t>
            </a:r>
          </a:p>
          <a:p>
            <a:pPr marL="0" indent="0">
              <a:buNone/>
            </a:pPr>
            <a:endParaRPr lang="en-US" sz="2400" dirty="0"/>
          </a:p>
          <a:p>
            <a:endParaRPr lang="en-US" sz="24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2205" y="6167628"/>
            <a:ext cx="1524011" cy="52578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9744042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/>
              <a:t>Discussion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646070"/>
            <a:ext cx="8229600" cy="4785232"/>
          </a:xfrm>
        </p:spPr>
        <p:txBody>
          <a:bodyPr/>
          <a:lstStyle/>
          <a:p>
            <a:r>
              <a:rPr lang="en-US" sz="2400" dirty="0"/>
              <a:t>We assumes the observation process can be explained by measured covariates. This assumption should be carefully considered. </a:t>
            </a:r>
            <a:br>
              <a:rPr lang="en-US" sz="2400" dirty="0"/>
            </a:br>
            <a:endParaRPr lang="en-US" sz="2400" dirty="0"/>
          </a:p>
          <a:p>
            <a:r>
              <a:rPr lang="en-US" sz="2400" dirty="0"/>
              <a:t>Currently, we do not have a way to estimate incidence rates that are subject to informative sampling. This is an area of future work.</a:t>
            </a:r>
          </a:p>
          <a:p>
            <a:endParaRPr lang="en-US" sz="2400" dirty="0"/>
          </a:p>
          <a:p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endParaRPr lang="en-US" sz="24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2205" y="6167628"/>
            <a:ext cx="1524011" cy="52578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69543139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/>
              <a:t>Acknowledgements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646070"/>
            <a:ext cx="8229600" cy="4785232"/>
          </a:xfrm>
        </p:spPr>
        <p:txBody>
          <a:bodyPr/>
          <a:lstStyle/>
          <a:p>
            <a:r>
              <a:rPr lang="en-US" sz="3000" dirty="0"/>
              <a:t>Dr. Elizabeth R. Brown (UW </a:t>
            </a:r>
            <a:r>
              <a:rPr lang="en-US" sz="3000" dirty="0" err="1"/>
              <a:t>Biostat</a:t>
            </a:r>
            <a:r>
              <a:rPr lang="en-US" sz="3000" dirty="0"/>
              <a:t>, FHCRC)</a:t>
            </a:r>
            <a:br>
              <a:rPr lang="en-US" sz="3000" dirty="0"/>
            </a:br>
            <a:endParaRPr lang="en-US" sz="3000" dirty="0"/>
          </a:p>
          <a:p>
            <a:r>
              <a:rPr lang="en-US" sz="3000" dirty="0"/>
              <a:t>Dr. Jennifer E. </a:t>
            </a:r>
            <a:r>
              <a:rPr lang="en-US" sz="3000" dirty="0" err="1"/>
              <a:t>Balkus</a:t>
            </a:r>
            <a:r>
              <a:rPr lang="en-US" sz="3000" dirty="0"/>
              <a:t> (UW </a:t>
            </a:r>
            <a:r>
              <a:rPr lang="en-US" sz="3000" dirty="0" err="1"/>
              <a:t>Epi</a:t>
            </a:r>
            <a:r>
              <a:rPr lang="en-US" sz="3000" dirty="0"/>
              <a:t>, FHCRC)</a:t>
            </a:r>
            <a:br>
              <a:rPr lang="en-US" sz="3000" dirty="0"/>
            </a:br>
            <a:endParaRPr lang="en-US" sz="3000" dirty="0"/>
          </a:p>
          <a:p>
            <a:r>
              <a:rPr lang="en-US" sz="3000" dirty="0"/>
              <a:t>Dr. Petra </a:t>
            </a:r>
            <a:r>
              <a:rPr lang="en-US" sz="3000" dirty="0" err="1"/>
              <a:t>Buzkova</a:t>
            </a:r>
            <a:r>
              <a:rPr lang="en-US" sz="3000" dirty="0"/>
              <a:t> (UW </a:t>
            </a:r>
            <a:r>
              <a:rPr lang="en-US" sz="3000" dirty="0" err="1"/>
              <a:t>Biostat</a:t>
            </a:r>
            <a:r>
              <a:rPr lang="en-US" sz="3000"/>
              <a:t>)</a:t>
            </a:r>
            <a:endParaRPr lang="en-US" sz="3000" dirty="0"/>
          </a:p>
          <a:p>
            <a:pPr marL="0" indent="0">
              <a:buNone/>
            </a:pPr>
            <a:endParaRPr lang="en-US" sz="24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2205" y="6167628"/>
            <a:ext cx="1524011" cy="52578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69242461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/>
              <a:t>Acknowledgements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646070"/>
            <a:ext cx="8229600" cy="4785232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/>
              <a:t>We thank the study participants for their dedication to the ASPIRE trial. We acknowledge the study staff and investigators from the MTN sites</a:t>
            </a:r>
            <a:br>
              <a:rPr lang="en-US" sz="2400" dirty="0"/>
            </a:br>
            <a:br>
              <a:rPr lang="en-US" sz="2400" dirty="0"/>
            </a:br>
            <a:r>
              <a:rPr lang="en-US" sz="2400" dirty="0"/>
              <a:t>We thank IPM, the developer and provider of the study product. </a:t>
            </a:r>
            <a:br>
              <a:rPr lang="en-US" sz="2400" dirty="0"/>
            </a:br>
            <a:br>
              <a:rPr lang="en-US" sz="2400" dirty="0"/>
            </a:br>
            <a:r>
              <a:rPr lang="en-US" sz="2400" dirty="0"/>
              <a:t>The Microbicide Trials Network is funded by the National Institute of Allergy and Infectious Diseases, with co-funding from the </a:t>
            </a:r>
            <a:r>
              <a:rPr lang="en-US" sz="2400" i="1" dirty="0"/>
              <a:t>Eunice Kennedy Shriver</a:t>
            </a:r>
            <a:r>
              <a:rPr lang="en-US" sz="2400" dirty="0"/>
              <a:t> National Institute of Child Health and Human Development and the National Institute of Mental Health, all components of the U.S. National Institutes of Health. </a:t>
            </a:r>
          </a:p>
          <a:p>
            <a:pPr marL="0" indent="0">
              <a:buNone/>
            </a:pPr>
            <a:endParaRPr lang="en-US" sz="24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2205" y="6167628"/>
            <a:ext cx="1524011" cy="52578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56279661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Thank you!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1400" dirty="0"/>
              <a:t>Selected References:</a:t>
            </a:r>
          </a:p>
          <a:p>
            <a:r>
              <a:rPr lang="en-US" sz="1400" dirty="0" err="1"/>
              <a:t>Buzkova</a:t>
            </a:r>
            <a:r>
              <a:rPr lang="en-US" sz="1400" dirty="0"/>
              <a:t>, P. (2010): “Panel count data regression with informative observation times,” </a:t>
            </a:r>
            <a:r>
              <a:rPr lang="en-US" sz="1400" i="1" dirty="0"/>
              <a:t>The International Journal of Biostatistics</a:t>
            </a:r>
            <a:r>
              <a:rPr lang="en-US" sz="1400" dirty="0"/>
              <a:t>, 6.</a:t>
            </a:r>
          </a:p>
          <a:p>
            <a:r>
              <a:rPr lang="en-US" sz="1400" dirty="0" err="1"/>
              <a:t>Buzkova</a:t>
            </a:r>
            <a:r>
              <a:rPr lang="en-US" sz="1400" dirty="0"/>
              <a:t>, P. and T. Lumley (2009): “</a:t>
            </a:r>
            <a:r>
              <a:rPr lang="en-US" sz="1400" dirty="0" err="1"/>
              <a:t>Semiparametric</a:t>
            </a:r>
            <a:r>
              <a:rPr lang="en-US" sz="1400" dirty="0"/>
              <a:t> modeling of repeated mea-</a:t>
            </a:r>
            <a:r>
              <a:rPr lang="en-US" sz="1400" dirty="0" err="1"/>
              <a:t>surements</a:t>
            </a:r>
            <a:r>
              <a:rPr lang="en-US" sz="1400" dirty="0"/>
              <a:t> under outcome-dependent follow-up,” </a:t>
            </a:r>
            <a:r>
              <a:rPr lang="en-US" sz="1400" i="1" dirty="0"/>
              <a:t>Statistics in medicine</a:t>
            </a:r>
            <a:r>
              <a:rPr lang="en-US" sz="1400" dirty="0"/>
              <a:t>, 28, 987–1003</a:t>
            </a:r>
          </a:p>
          <a:p>
            <a:r>
              <a:rPr lang="en-US" sz="1400" dirty="0"/>
              <a:t>Huang, C.-Y., M.-C. Wang, and Y. Zhang (2006): “</a:t>
            </a:r>
            <a:r>
              <a:rPr lang="en-US" sz="1400" dirty="0" err="1"/>
              <a:t>Analysing</a:t>
            </a:r>
            <a:r>
              <a:rPr lang="en-US" sz="1400" dirty="0"/>
              <a:t> panel count data with informative observation times,” </a:t>
            </a:r>
            <a:r>
              <a:rPr lang="en-US" sz="1400" i="1" dirty="0" err="1"/>
              <a:t>Biometrika</a:t>
            </a:r>
            <a:r>
              <a:rPr lang="en-US" sz="1400" dirty="0"/>
              <a:t>, 93, 763–775.</a:t>
            </a:r>
          </a:p>
          <a:p>
            <a:r>
              <a:rPr lang="en-US" sz="1400" dirty="0"/>
              <a:t>Liang, Y., W. Lu, and Z. Ying (2009): “Joint modeling and analysis of longitudinal data with informative observation times,” </a:t>
            </a:r>
            <a:r>
              <a:rPr lang="en-US" sz="1400" i="1" dirty="0"/>
              <a:t>Biometrics</a:t>
            </a:r>
            <a:r>
              <a:rPr lang="en-US" sz="1400" dirty="0"/>
              <a:t>, 65, 377–384.</a:t>
            </a:r>
          </a:p>
          <a:p>
            <a:r>
              <a:rPr lang="en-US" sz="1400" dirty="0"/>
              <a:t>Lin, D. and Z. Ying (2001): “</a:t>
            </a:r>
            <a:r>
              <a:rPr lang="en-US" sz="1400" dirty="0" err="1"/>
              <a:t>Semiparametric</a:t>
            </a:r>
            <a:r>
              <a:rPr lang="en-US" sz="1400" dirty="0"/>
              <a:t> and nonparametric regression analysis of longitudinal data,” </a:t>
            </a:r>
            <a:r>
              <a:rPr lang="en-US" sz="1400" i="1" dirty="0"/>
              <a:t>Journal of the American Statistical Association</a:t>
            </a:r>
            <a:r>
              <a:rPr lang="en-US" sz="1400" dirty="0"/>
              <a:t>, 96, 103– 126.</a:t>
            </a:r>
          </a:p>
          <a:p>
            <a:r>
              <a:rPr lang="en-US" sz="1400" dirty="0" err="1"/>
              <a:t>Matovu</a:t>
            </a:r>
            <a:r>
              <a:rPr lang="en-US" sz="1400" dirty="0"/>
              <a:t>, F., E. Brown, A. Mishra, G. Nair, T. </a:t>
            </a:r>
            <a:r>
              <a:rPr lang="en-US" sz="1400" dirty="0" err="1"/>
              <a:t>Palanee</a:t>
            </a:r>
            <a:r>
              <a:rPr lang="en-US" sz="1400" dirty="0"/>
              <a:t>-Phillips, N. </a:t>
            </a:r>
            <a:r>
              <a:rPr lang="en-US" sz="1400" dirty="0" err="1"/>
              <a:t>Mgodi</a:t>
            </a:r>
            <a:r>
              <a:rPr lang="en-US" sz="1400" dirty="0"/>
              <a:t>, C. </a:t>
            </a:r>
            <a:r>
              <a:rPr lang="en-US" sz="1400" dirty="0" err="1"/>
              <a:t>Nakabiito</a:t>
            </a:r>
            <a:r>
              <a:rPr lang="en-US" sz="1400" dirty="0"/>
              <a:t>, N. </a:t>
            </a:r>
            <a:r>
              <a:rPr lang="en-US" sz="1400" dirty="0" err="1"/>
              <a:t>Chakhtoura</a:t>
            </a:r>
            <a:r>
              <a:rPr lang="en-US" sz="1400" dirty="0"/>
              <a:t>, S. Hillier, and J. </a:t>
            </a:r>
            <a:r>
              <a:rPr lang="en-US" sz="1400" dirty="0" err="1"/>
              <a:t>Baeten</a:t>
            </a:r>
            <a:r>
              <a:rPr lang="en-US" sz="1400" dirty="0"/>
              <a:t> (2017): “Acquisition of sexually transmitted infections among women using a variety of contraceptive options: a prospective study among high-risk African women,” in </a:t>
            </a:r>
            <a:r>
              <a:rPr lang="en-US" sz="1400" i="1" dirty="0"/>
              <a:t>Journal of the International AIDS Society</a:t>
            </a:r>
            <a:r>
              <a:rPr lang="en-US" sz="1400" dirty="0"/>
              <a:t>, volume 20, Int. AIDS Society Avenue de France 23, Geneva, 1202, Switzerland, volume 20, 94–95. </a:t>
            </a:r>
          </a:p>
          <a:p>
            <a:r>
              <a:rPr lang="en-US" sz="1400" dirty="0"/>
              <a:t>Song, X., X. Mu, and L. Sun (2012): “Regression analysis of longitudinal data with time-dependent covariates and informative observation times,” </a:t>
            </a:r>
            <a:r>
              <a:rPr lang="en-US" sz="1400" i="1" dirty="0"/>
              <a:t>Scandinavian Journal of Statistics</a:t>
            </a:r>
            <a:r>
              <a:rPr lang="en-US" sz="1400" dirty="0"/>
              <a:t>, 39, 248–258. </a:t>
            </a:r>
          </a:p>
          <a:p>
            <a:r>
              <a:rPr lang="en-US" sz="1400" dirty="0"/>
              <a:t>Tan, K. S., B. French, and A. B. </a:t>
            </a:r>
            <a:r>
              <a:rPr lang="en-US" sz="1400" dirty="0" err="1"/>
              <a:t>Troxel</a:t>
            </a:r>
            <a:r>
              <a:rPr lang="en-US" sz="1400" dirty="0"/>
              <a:t> (2014): “Regression modeling of longitudinal data with outcome-dependent observation times: extensions and comparative evaluation,” </a:t>
            </a:r>
            <a:r>
              <a:rPr lang="en-US" sz="1400" i="1" dirty="0"/>
              <a:t>Statistics in medicine</a:t>
            </a:r>
            <a:r>
              <a:rPr lang="en-US" sz="1400" dirty="0"/>
              <a:t>, 33, 4770–4789.</a:t>
            </a:r>
            <a:br>
              <a:rPr lang="en-US" sz="1400" dirty="0"/>
            </a:br>
            <a:endParaRPr lang="en-US" sz="1400" dirty="0"/>
          </a:p>
          <a:p>
            <a:endParaRPr lang="en-US" sz="1400" dirty="0"/>
          </a:p>
          <a:p>
            <a:pPr>
              <a:lnSpc>
                <a:spcPct val="50000"/>
              </a:lnSpc>
            </a:pPr>
            <a:endParaRPr lang="en-US" sz="1400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3789" y="6256016"/>
            <a:ext cx="1524011" cy="525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727696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/>
          <a:lstStyle/>
          <a:p>
            <a:r>
              <a:rPr lang="en-US" b="1" dirty="0"/>
              <a:t>Appendix Slides:</a:t>
            </a:r>
            <a:br>
              <a:rPr lang="en-US" b="1" dirty="0"/>
            </a:br>
            <a:r>
              <a:rPr lang="en-US" dirty="0"/>
              <a:t>IIRR Model  Assumptions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76400"/>
            <a:ext cx="8382000" cy="8626978"/>
          </a:xfrm>
          <a:ln w="9525">
            <a:noFill/>
          </a:ln>
        </p:spPr>
        <p:txBody>
          <a:bodyPr lIns="182880" tIns="182880">
            <a:spAutoFit/>
          </a:bodyPr>
          <a:lstStyle/>
          <a:p>
            <a:pPr marL="0" indent="0">
              <a:buNone/>
            </a:pPr>
            <a:r>
              <a:rPr lang="en-US" altLang="en-US" dirty="0"/>
              <a:t>Assumptions of this model:</a:t>
            </a:r>
          </a:p>
          <a:p>
            <a:r>
              <a:rPr lang="en-US" altLang="en-US" sz="2800" dirty="0"/>
              <a:t>Non-informative censoring</a:t>
            </a:r>
          </a:p>
          <a:p>
            <a:pPr marL="0" indent="0">
              <a:buNone/>
            </a:pPr>
            <a:endParaRPr lang="en-US" sz="2600" dirty="0"/>
          </a:p>
          <a:p>
            <a:r>
              <a:rPr lang="en-US" sz="2800" dirty="0"/>
              <a:t>Within an individual, events are independent given the covariates included in the model.</a:t>
            </a:r>
          </a:p>
          <a:p>
            <a:pPr marL="0" indent="0">
              <a:buNone/>
            </a:pPr>
            <a:endParaRPr lang="en-US" sz="1600" dirty="0"/>
          </a:p>
          <a:p>
            <a:r>
              <a:rPr lang="en-US" sz="2800" dirty="0"/>
              <a:t>Dependency of observation times on </a:t>
            </a:r>
            <a:r>
              <a:rPr lang="en-US" sz="2800" dirty="0" err="1"/>
              <a:t>Z</a:t>
            </a:r>
            <a:r>
              <a:rPr lang="en-US" sz="2800" baseline="-25000" dirty="0" err="1"/>
              <a:t>i</a:t>
            </a:r>
            <a:r>
              <a:rPr lang="en-US" sz="2800" dirty="0"/>
              <a:t>(t), X</a:t>
            </a:r>
            <a:r>
              <a:rPr lang="en-US" sz="2800" baseline="-25000" dirty="0"/>
              <a:t>i</a:t>
            </a:r>
            <a:r>
              <a:rPr lang="en-US" sz="2800" dirty="0"/>
              <a:t>(t), N</a:t>
            </a:r>
            <a:r>
              <a:rPr lang="en-US" sz="2800" baseline="-25000" dirty="0"/>
              <a:t>i</a:t>
            </a:r>
            <a:r>
              <a:rPr lang="en-US" sz="2800" dirty="0"/>
              <a:t>(t), and the censoring mechanism is only through </a:t>
            </a:r>
            <a:r>
              <a:rPr lang="en-US" sz="2800" dirty="0" err="1"/>
              <a:t>Z</a:t>
            </a:r>
            <a:r>
              <a:rPr lang="en-US" sz="2800" baseline="-25000" dirty="0" err="1"/>
              <a:t>i</a:t>
            </a:r>
            <a:r>
              <a:rPr lang="en-US" sz="2800" dirty="0"/>
              <a:t>(t).</a:t>
            </a:r>
          </a:p>
          <a:p>
            <a:endParaRPr lang="en-US" dirty="0"/>
          </a:p>
          <a:p>
            <a:endParaRPr lang="en-US" altLang="en-US" dirty="0"/>
          </a:p>
          <a:p>
            <a:pPr lvl="1"/>
            <a:endParaRPr lang="en-US" altLang="en-US" dirty="0"/>
          </a:p>
          <a:p>
            <a:endParaRPr lang="en-US" altLang="en-US" dirty="0"/>
          </a:p>
          <a:p>
            <a:pPr marL="0" indent="0">
              <a:buNone/>
            </a:pPr>
            <a:endParaRPr lang="en-US" altLang="en-US" dirty="0"/>
          </a:p>
          <a:p>
            <a:pPr marL="0" indent="0">
              <a:buNone/>
            </a:pPr>
            <a:endParaRPr lang="en-US" altLang="en-US" dirty="0"/>
          </a:p>
          <a:p>
            <a:pPr marL="0" indent="0">
              <a:buNone/>
            </a:pPr>
            <a:endParaRPr lang="en-US" alt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2205" y="6167628"/>
            <a:ext cx="1524011" cy="525784"/>
          </a:xfrm>
          <a:prstGeom prst="rect">
            <a:avLst/>
          </a:prstGeom>
        </p:spPr>
      </p:pic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05779586"/>
              </p:ext>
            </p:extLst>
          </p:nvPr>
        </p:nvGraphicFramePr>
        <p:xfrm>
          <a:off x="4514850" y="3346450"/>
          <a:ext cx="114300" cy="165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8" name="Equation" r:id="rId6" imgW="114300" imgH="165100" progId="Equation.3">
                  <p:embed/>
                </p:oleObj>
              </mc:Choice>
              <mc:Fallback>
                <p:oleObj name="Equation" r:id="rId6" imgW="114300" imgH="1651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4514850" y="3346450"/>
                        <a:ext cx="114300" cy="165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2"/>
    </p:custDataLst>
    <p:extLst>
      <p:ext uri="{BB962C8B-B14F-4D97-AF65-F5344CB8AC3E}">
        <p14:creationId xmlns:p14="http://schemas.microsoft.com/office/powerpoint/2010/main" val="189248619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Appendix Slides</a:t>
            </a:r>
            <a:br>
              <a:rPr lang="en-US" dirty="0"/>
            </a:br>
            <a:r>
              <a:rPr lang="en-US" sz="3600" i="1" dirty="0"/>
              <a:t>Incidence Rates</a:t>
            </a:r>
            <a:endParaRPr lang="en-US" sz="34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646070"/>
            <a:ext cx="8229600" cy="4785232"/>
          </a:xfrm>
        </p:spPr>
        <p:txBody>
          <a:bodyPr/>
          <a:lstStyle/>
          <a:p>
            <a:pPr marL="0" indent="0" eaLnBrk="1" hangingPunct="1">
              <a:buFont typeface="Wingdings" pitchFamily="2" charset="2"/>
              <a:buNone/>
            </a:pPr>
            <a:endParaRPr lang="en-US" altLang="en-US" sz="2400" dirty="0"/>
          </a:p>
          <a:p>
            <a:pPr marL="0" indent="0">
              <a:buNone/>
            </a:pPr>
            <a:endParaRPr lang="en-US" sz="24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2205" y="6167628"/>
            <a:ext cx="1524011" cy="525784"/>
          </a:xfrm>
          <a:prstGeom prst="rect">
            <a:avLst/>
          </a:prstGeom>
        </p:spPr>
      </p:pic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9047506"/>
              </p:ext>
            </p:extLst>
          </p:nvPr>
        </p:nvGraphicFramePr>
        <p:xfrm>
          <a:off x="152400" y="1676401"/>
          <a:ext cx="8915400" cy="3771355"/>
        </p:xfrm>
        <a:graphic>
          <a:graphicData uri="http://schemas.openxmlformats.org/drawingml/2006/table">
            <a:tbl>
              <a:tblPr firstRow="1" bandRow="1">
                <a:tableStyleId>{69C7853C-536D-4A76-A0AE-DD22124D55A5}</a:tableStyleId>
              </a:tblPr>
              <a:tblGrid>
                <a:gridCol w="22288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288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288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288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85799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Method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i="1" dirty="0"/>
                        <a:t>C. trachomatis</a:t>
                      </a:r>
                      <a:endParaRPr lang="en-US" i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i="1" dirty="0"/>
                        <a:t>N. </a:t>
                      </a:r>
                      <a:r>
                        <a:rPr lang="en-US" sz="1800" i="1" dirty="0" err="1"/>
                        <a:t>gonorrhoeae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i="1" dirty="0"/>
                        <a:t>T. </a:t>
                      </a:r>
                      <a:r>
                        <a:rPr lang="en-US" sz="1800" i="1" dirty="0" err="1"/>
                        <a:t>vaginalis</a:t>
                      </a:r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FFFFF"/>
                          </a:solidFill>
                        </a:rPr>
                        <a:t>IR</a:t>
                      </a:r>
                      <a:r>
                        <a:rPr lang="en-US" baseline="30000" dirty="0">
                          <a:solidFill>
                            <a:srgbClr val="FFFFFF"/>
                          </a:solidFill>
                        </a:rPr>
                        <a:t>1 </a:t>
                      </a:r>
                      <a:r>
                        <a:rPr lang="en-US" baseline="0" dirty="0">
                          <a:solidFill>
                            <a:srgbClr val="FFFFFF"/>
                          </a:solidFill>
                        </a:rPr>
                        <a:t>(95% CI)</a:t>
                      </a:r>
                      <a:endParaRPr lang="en-US" dirty="0">
                        <a:solidFill>
                          <a:srgbClr val="FFFFFF"/>
                        </a:solidFill>
                      </a:endParaRPr>
                    </a:p>
                  </a:txBody>
                  <a:tcPr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rgbClr val="FFFFFF"/>
                          </a:solidFill>
                        </a:rPr>
                        <a:t>IR</a:t>
                      </a:r>
                      <a:r>
                        <a:rPr lang="en-US" baseline="30000" dirty="0">
                          <a:solidFill>
                            <a:srgbClr val="FFFFFF"/>
                          </a:solidFill>
                        </a:rPr>
                        <a:t>1</a:t>
                      </a:r>
                      <a:r>
                        <a:rPr lang="en-US" baseline="0" dirty="0">
                          <a:solidFill>
                            <a:srgbClr val="FFFFFF"/>
                          </a:solidFill>
                        </a:rPr>
                        <a:t> (95% CI)</a:t>
                      </a:r>
                      <a:endParaRPr lang="en-US" dirty="0">
                        <a:solidFill>
                          <a:srgbClr val="FFFFFF"/>
                        </a:solidFill>
                      </a:endParaRPr>
                    </a:p>
                  </a:txBody>
                  <a:tcPr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rgbClr val="FFFFFF"/>
                          </a:solidFill>
                        </a:rPr>
                        <a:t>IR</a:t>
                      </a:r>
                      <a:r>
                        <a:rPr lang="en-US" baseline="30000" dirty="0">
                          <a:solidFill>
                            <a:srgbClr val="FFFFFF"/>
                          </a:solidFill>
                        </a:rPr>
                        <a:t>1</a:t>
                      </a:r>
                      <a:r>
                        <a:rPr lang="en-US" baseline="0" dirty="0">
                          <a:solidFill>
                            <a:srgbClr val="FFFFFF"/>
                          </a:solidFill>
                        </a:rPr>
                        <a:t> (95% CI)</a:t>
                      </a:r>
                      <a:endParaRPr lang="en-US" dirty="0">
                        <a:solidFill>
                          <a:srgbClr val="FFFFFF"/>
                        </a:solidFill>
                      </a:endParaRPr>
                    </a:p>
                  </a:txBody>
                  <a:tcPr anchor="ctr"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7089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IUD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s-IS" sz="18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16.8 (12.6, 22.5) </a:t>
                      </a:r>
                      <a:endParaRPr lang="is-I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s-I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8.2 (5.5, 12.5) </a:t>
                      </a:r>
                      <a:endParaRPr lang="is-I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11.2 (7.9, 16.0) </a:t>
                      </a:r>
                      <a:endParaRPr lang="cs-CZ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7089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DMPA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s-I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17.5 (15.1, 20.4) </a:t>
                      </a:r>
                      <a:endParaRPr lang="is-I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s-I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6.3 (4.9, 8.1) </a:t>
                      </a:r>
                      <a:endParaRPr lang="is-IS" dirty="0"/>
                    </a:p>
                    <a:p>
                      <a:pPr algn="ctr"/>
                      <a:endParaRPr lang="is-I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s-I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4.9 (3.7, 6.5) </a:t>
                      </a:r>
                      <a:endParaRPr lang="is-I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7089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NET-EN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s-I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19.8 (16.2, 24.2) </a:t>
                      </a:r>
                      <a:endParaRPr lang="is-I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s-I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7.4 (5.3, 10.2) </a:t>
                      </a:r>
                      <a:endParaRPr lang="is-I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s-I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6.1 (4.3, 8.8) </a:t>
                      </a:r>
                      <a:endParaRPr lang="is-I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57089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Implants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11.2 (6.9, 18.2) </a:t>
                      </a:r>
                      <a:endParaRPr lang="cs-CZ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s-I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6.3 (3.4, 12.0) </a:t>
                      </a:r>
                      <a:endParaRPr lang="is-I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s-I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6.3 (3.4, 12.0) </a:t>
                      </a:r>
                      <a:endParaRPr lang="is-I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52400" y="5562600"/>
            <a:ext cx="5301940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baseline="30000" dirty="0"/>
              <a:t>1 </a:t>
            </a:r>
            <a:r>
              <a:rPr lang="en-US" sz="1500" dirty="0"/>
              <a:t>IR calculated using all visit data, reported per 100 woman-years</a:t>
            </a:r>
          </a:p>
          <a:p>
            <a:r>
              <a:rPr lang="en-US" dirty="0"/>
              <a:t>  </a:t>
            </a:r>
            <a:endParaRPr lang="en-US" baseline="300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3965780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OWBARVISIBLE" val="True"/>
  <p:tag name="CSVFORMAT" val="0"/>
  <p:tag name="COUNTDOWNSTYLE" val="-1"/>
  <p:tag name="COUNTDOWNSECONDS" val="10"/>
  <p:tag name="BACKUPSESSIONS" val="True"/>
  <p:tag name="REVIEWONLY" val="False"/>
  <p:tag name="RACEENDPOINTS" val="100"/>
  <p:tag name="PARTICIPANTSINLEADERBOARD" val="5"/>
  <p:tag name="BUBBLESIZEVISIBLE" val="True"/>
  <p:tag name="CUSTOMGRIDBACKCOLOR" val="-722948"/>
  <p:tag name="CUSTOMCELLBACKCOLOR3" val="-268652"/>
  <p:tag name="DISPLAYDEVICENUMBER" val="True"/>
  <p:tag name="AUTOSIZEGRID" val="True"/>
  <p:tag name="POLLINGCYCLE" val="2"/>
  <p:tag name="INCLUDENONRESPONDERS" val="False"/>
  <p:tag name="CORRECTPOINTVALUE" val="1"/>
  <p:tag name="ZEROBASED" val="False"/>
  <p:tag name="FIBDISPLAYRESULTS" val="True"/>
  <p:tag name="PRRESPONSE1" val="10"/>
  <p:tag name="PRRESPONSE5" val="6"/>
  <p:tag name="PRRESPONSE9" val="2"/>
  <p:tag name="TASKPANEKEY" val="61d8a3e7-4184-4e7d-9c93-462baf318fb2"/>
  <p:tag name="USESECONDARYMONITOR" val="True"/>
  <p:tag name="ANSWERNOWTEXT" val="Answer Now"/>
  <p:tag name="INPUTSOURCE" val="1"/>
  <p:tag name="CHARTVALUEFORMAT" val="0%"/>
  <p:tag name="STDCHART" val="1"/>
  <p:tag name="TEAMSINLEADERBOARD" val="5"/>
  <p:tag name="BUBBLEGROUPING" val="3"/>
  <p:tag name="CUSTOMCELLBACKCOLOR2" val="-13395457"/>
  <p:tag name="DISPLAYDEVICEID" val="True"/>
  <p:tag name="GRIDPOSITION" val="1"/>
  <p:tag name="RESETCHARTS" val="True"/>
  <p:tag name="INCORRECTPOINTVALUE" val="0"/>
  <p:tag name="CHARTSCALE" val="True"/>
  <p:tag name="FIBDISPLAYKEYWORDS" val="True"/>
  <p:tag name="PRRESPONSE6" val="5"/>
  <p:tag name="SHOWFLASHWARNING" val="True"/>
  <p:tag name="EXPANDSHOWBAR" val="False"/>
  <p:tag name="RESPCOUNTERSTYLE" val="-1"/>
  <p:tag name="ALLOWDUPLICATES" val="False"/>
  <p:tag name="AUTOUPDATEALIASES" val="True"/>
  <p:tag name="MAXRESPONDERS" val="5"/>
  <p:tag name="CUSTOMCELLFORECOLOR" val="-16777216"/>
  <p:tag name="DISPLAYNAME" val="True"/>
  <p:tag name="GRIDFONTSIZE" val="12"/>
  <p:tag name="INCLUDEPPT" val="True"/>
  <p:tag name="AUTOADJUSTPARTRANGE" val="True"/>
  <p:tag name="PRRESPONSE2" val="9"/>
  <p:tag name="PRRESPONSE8" val="3"/>
  <p:tag name="POWERPOINTVERSION" val="14.0"/>
  <p:tag name="RESPCOUNTERFORMAT" val="0"/>
  <p:tag name="AUTOADVANCE" val="False"/>
  <p:tag name="SKIPREMAININGRACESLIDES" val="True"/>
  <p:tag name="CUSTOMCELLBACKCOLOR1" val="-657956"/>
  <p:tag name="GRIDROTATIONINTERVAL" val="2"/>
  <p:tag name="MULTIRESPDIVISOR" val="1"/>
  <p:tag name="ADVANCEDSETTINGSVIEW" val="False"/>
  <p:tag name="PRRESPONSE4" val="7"/>
  <p:tag name="TPVERSION" val="2008"/>
  <p:tag name="RESPTABLESTYLE" val="-1"/>
  <p:tag name="RACERSMAXDISPLAYED" val="5"/>
  <p:tag name="DEFAULTNUMTEAMS" val="5"/>
  <p:tag name="GRIDSIZE" val="{Width=800, Height=600}"/>
  <p:tag name="REALTIMEBACKUP" val="False"/>
  <p:tag name="PRRESPONSE3" val="8"/>
  <p:tag name="SAVECSVWITHSESSION" val="False"/>
  <p:tag name="BACKUPMAINTENANCE" val="7"/>
  <p:tag name="BUBBLEVALUEFORMAT" val="0.0"/>
  <p:tag name="CHARTCOLORS" val="0"/>
  <p:tag name="FIBNUMRESULTS" val="5"/>
  <p:tag name="ALWAYSOPENPOLL" val="False"/>
  <p:tag name="ROTATIONINTERVAL" val="2"/>
  <p:tag name="USESCHEMECOLORS" val="True"/>
  <p:tag name="REALTIMEBACKUPPATH" val="(None)"/>
  <p:tag name="BULLETTYPE" val="3"/>
  <p:tag name="BUBBLENAMEVISIBLE" val="True"/>
  <p:tag name="ALLOWUSERFEEDBACK" val="True"/>
  <p:tag name="ANSWERNOWSTYLE" val="-1"/>
  <p:tag name="GRIDOPACITY" val="90"/>
  <p:tag name="PRRESPONSE10" val="1"/>
  <p:tag name="CHARTLABELS" val="1"/>
  <p:tag name="RACEANIMATIONSPEED" val="3"/>
  <p:tag name="NUMRESPONSES" val="1"/>
  <p:tag name="CUSTOMCELLBACKCOLOR4" val="-8355712"/>
  <p:tag name="PRRESPONSE7" val="4"/>
  <p:tag name="FIBINCLUDEOTHER" val="True"/>
  <p:tag name="DELIMITERS" val="3.1"/>
  <p:tag name="TPFULLVERSION" val="4.3.2.117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heme/theme1.xml><?xml version="1.0" encoding="utf-8"?>
<a:theme xmlns:a="http://schemas.openxmlformats.org/drawingml/2006/main" name="4_Quadrant">
  <a:themeElements>
    <a:clrScheme name="Quadrant 12">
      <a:dk1>
        <a:srgbClr val="000000"/>
      </a:dk1>
      <a:lt1>
        <a:srgbClr val="FFFFFF"/>
      </a:lt1>
      <a:dk2>
        <a:srgbClr val="000000"/>
      </a:dk2>
      <a:lt2>
        <a:srgbClr val="669900"/>
      </a:lt2>
      <a:accent1>
        <a:srgbClr val="800080"/>
      </a:accent1>
      <a:accent2>
        <a:srgbClr val="800080"/>
      </a:accent2>
      <a:accent3>
        <a:srgbClr val="FFFFFF"/>
      </a:accent3>
      <a:accent4>
        <a:srgbClr val="000000"/>
      </a:accent4>
      <a:accent5>
        <a:srgbClr val="C0AAC0"/>
      </a:accent5>
      <a:accent6>
        <a:srgbClr val="730073"/>
      </a:accent6>
      <a:hlink>
        <a:srgbClr val="996633"/>
      </a:hlink>
      <a:folHlink>
        <a:srgbClr val="993300"/>
      </a:folHlink>
    </a:clrScheme>
    <a:fontScheme name="Quadran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Quadrant 1">
        <a:dk1>
          <a:srgbClr val="5C5674"/>
        </a:dk1>
        <a:lt1>
          <a:srgbClr val="FFFFFF"/>
        </a:lt1>
        <a:dk2>
          <a:srgbClr val="85986A"/>
        </a:dk2>
        <a:lt2>
          <a:srgbClr val="FFFFFF"/>
        </a:lt2>
        <a:accent1>
          <a:srgbClr val="666633"/>
        </a:accent1>
        <a:accent2>
          <a:srgbClr val="ADC5B8"/>
        </a:accent2>
        <a:accent3>
          <a:srgbClr val="C2CAB9"/>
        </a:accent3>
        <a:accent4>
          <a:srgbClr val="DADADA"/>
        </a:accent4>
        <a:accent5>
          <a:srgbClr val="B8B8AD"/>
        </a:accent5>
        <a:accent6>
          <a:srgbClr val="9CB2A6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adrant 2">
        <a:dk1>
          <a:srgbClr val="000000"/>
        </a:dk1>
        <a:lt1>
          <a:srgbClr val="FFFFFF"/>
        </a:lt1>
        <a:dk2>
          <a:srgbClr val="420000"/>
        </a:dk2>
        <a:lt2>
          <a:srgbClr val="660000"/>
        </a:lt2>
        <a:accent1>
          <a:srgbClr val="CCCC00"/>
        </a:accent1>
        <a:accent2>
          <a:srgbClr val="999966"/>
        </a:accent2>
        <a:accent3>
          <a:srgbClr val="FFFFFF"/>
        </a:accent3>
        <a:accent4>
          <a:srgbClr val="000000"/>
        </a:accent4>
        <a:accent5>
          <a:srgbClr val="E2E2AA"/>
        </a:accent5>
        <a:accent6>
          <a:srgbClr val="8A8A5C"/>
        </a:accent6>
        <a:hlink>
          <a:srgbClr val="996633"/>
        </a:hlink>
        <a:folHlink>
          <a:srgbClr val="9933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adrant 3">
        <a:dk1>
          <a:srgbClr val="618052"/>
        </a:dk1>
        <a:lt1>
          <a:srgbClr val="FFFFE3"/>
        </a:lt1>
        <a:dk2>
          <a:srgbClr val="162E36"/>
        </a:dk2>
        <a:lt2>
          <a:srgbClr val="FFFFFF"/>
        </a:lt2>
        <a:accent1>
          <a:srgbClr val="336699"/>
        </a:accent1>
        <a:accent2>
          <a:srgbClr val="69888B"/>
        </a:accent2>
        <a:accent3>
          <a:srgbClr val="ABADAE"/>
        </a:accent3>
        <a:accent4>
          <a:srgbClr val="DADAC2"/>
        </a:accent4>
        <a:accent5>
          <a:srgbClr val="ADB8CA"/>
        </a:accent5>
        <a:accent6>
          <a:srgbClr val="5E7B7D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adrant 4">
        <a:dk1>
          <a:srgbClr val="000000"/>
        </a:dk1>
        <a:lt1>
          <a:srgbClr val="FFFFFF"/>
        </a:lt1>
        <a:dk2>
          <a:srgbClr val="000000"/>
        </a:dk2>
        <a:lt2>
          <a:srgbClr val="CC0000"/>
        </a:lt2>
        <a:accent1>
          <a:srgbClr val="FFCC00"/>
        </a:accent1>
        <a:accent2>
          <a:srgbClr val="3366CC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2D5CB9"/>
        </a:accent6>
        <a:hlink>
          <a:srgbClr val="666699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adrant 5">
        <a:dk1>
          <a:srgbClr val="666699"/>
        </a:dk1>
        <a:lt1>
          <a:srgbClr val="FFFFFF"/>
        </a:lt1>
        <a:dk2>
          <a:srgbClr val="000033"/>
        </a:dk2>
        <a:lt2>
          <a:srgbClr val="FFFFFF"/>
        </a:lt2>
        <a:accent1>
          <a:srgbClr val="9966FF"/>
        </a:accent1>
        <a:accent2>
          <a:srgbClr val="CCCCFF"/>
        </a:accent2>
        <a:accent3>
          <a:srgbClr val="AAAAAD"/>
        </a:accent3>
        <a:accent4>
          <a:srgbClr val="DADADA"/>
        </a:accent4>
        <a:accent5>
          <a:srgbClr val="CAB8FF"/>
        </a:accent5>
        <a:accent6>
          <a:srgbClr val="B9B9E7"/>
        </a:accent6>
        <a:hlink>
          <a:srgbClr val="CCCC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adrant 6">
        <a:dk1>
          <a:srgbClr val="000000"/>
        </a:dk1>
        <a:lt1>
          <a:srgbClr val="FFFFFF"/>
        </a:lt1>
        <a:dk2>
          <a:srgbClr val="000000"/>
        </a:dk2>
        <a:lt2>
          <a:srgbClr val="669966"/>
        </a:lt2>
        <a:accent1>
          <a:srgbClr val="CCCC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8A8AB9"/>
        </a:accent6>
        <a:hlink>
          <a:srgbClr val="000066"/>
        </a:hlink>
        <a:folHlink>
          <a:srgbClr val="3333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adrant 7">
        <a:dk1>
          <a:srgbClr val="0099CC"/>
        </a:dk1>
        <a:lt1>
          <a:srgbClr val="FFFFFF"/>
        </a:lt1>
        <a:dk2>
          <a:srgbClr val="000099"/>
        </a:dk2>
        <a:lt2>
          <a:srgbClr val="FFFFFF"/>
        </a:lt2>
        <a:accent1>
          <a:srgbClr val="0099CC"/>
        </a:accent1>
        <a:accent2>
          <a:srgbClr val="6600FF"/>
        </a:accent2>
        <a:accent3>
          <a:srgbClr val="AAAACA"/>
        </a:accent3>
        <a:accent4>
          <a:srgbClr val="DADADA"/>
        </a:accent4>
        <a:accent5>
          <a:srgbClr val="AACAE2"/>
        </a:accent5>
        <a:accent6>
          <a:srgbClr val="5C00E7"/>
        </a:accent6>
        <a:hlink>
          <a:srgbClr val="FFCC00"/>
        </a:hlink>
        <a:folHlink>
          <a:srgbClr val="00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adrant 8">
        <a:dk1>
          <a:srgbClr val="000033"/>
        </a:dk1>
        <a:lt1>
          <a:srgbClr val="FFFFFF"/>
        </a:lt1>
        <a:dk2>
          <a:srgbClr val="003366"/>
        </a:dk2>
        <a:lt2>
          <a:srgbClr val="275C6D"/>
        </a:lt2>
        <a:accent1>
          <a:srgbClr val="A7D2DF"/>
        </a:accent1>
        <a:accent2>
          <a:srgbClr val="108DA6"/>
        </a:accent2>
        <a:accent3>
          <a:srgbClr val="FFFFFF"/>
        </a:accent3>
        <a:accent4>
          <a:srgbClr val="00002A"/>
        </a:accent4>
        <a:accent5>
          <a:srgbClr val="D0E5EC"/>
        </a:accent5>
        <a:accent6>
          <a:srgbClr val="0D7F96"/>
        </a:accent6>
        <a:hlink>
          <a:srgbClr val="666699"/>
        </a:hlink>
        <a:folHlink>
          <a:srgbClr val="99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adrant 9">
        <a:dk1>
          <a:srgbClr val="CC3300"/>
        </a:dk1>
        <a:lt1>
          <a:srgbClr val="FFFFFF"/>
        </a:lt1>
        <a:dk2>
          <a:srgbClr val="000000"/>
        </a:dk2>
        <a:lt2>
          <a:srgbClr val="FFFFCC"/>
        </a:lt2>
        <a:accent1>
          <a:srgbClr val="FF9900"/>
        </a:accent1>
        <a:accent2>
          <a:srgbClr val="993300"/>
        </a:accent2>
        <a:accent3>
          <a:srgbClr val="AAAAAA"/>
        </a:accent3>
        <a:accent4>
          <a:srgbClr val="DADADA"/>
        </a:accent4>
        <a:accent5>
          <a:srgbClr val="FFCAAA"/>
        </a:accent5>
        <a:accent6>
          <a:srgbClr val="8A2D00"/>
        </a:accent6>
        <a:hlink>
          <a:srgbClr val="CEC5A2"/>
        </a:hlink>
        <a:folHlink>
          <a:srgbClr val="DDDDD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adrant 10">
        <a:dk1>
          <a:srgbClr val="000000"/>
        </a:dk1>
        <a:lt1>
          <a:srgbClr val="FFFFFF"/>
        </a:lt1>
        <a:dk2>
          <a:srgbClr val="420000"/>
        </a:dk2>
        <a:lt2>
          <a:srgbClr val="669900"/>
        </a:lt2>
        <a:accent1>
          <a:srgbClr val="800080"/>
        </a:accent1>
        <a:accent2>
          <a:srgbClr val="999966"/>
        </a:accent2>
        <a:accent3>
          <a:srgbClr val="FFFFFF"/>
        </a:accent3>
        <a:accent4>
          <a:srgbClr val="000000"/>
        </a:accent4>
        <a:accent5>
          <a:srgbClr val="C0AAC0"/>
        </a:accent5>
        <a:accent6>
          <a:srgbClr val="8A8A5C"/>
        </a:accent6>
        <a:hlink>
          <a:srgbClr val="996633"/>
        </a:hlink>
        <a:folHlink>
          <a:srgbClr val="9933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adrant 11">
        <a:dk1>
          <a:srgbClr val="000000"/>
        </a:dk1>
        <a:lt1>
          <a:srgbClr val="FFFFFF"/>
        </a:lt1>
        <a:dk2>
          <a:srgbClr val="420000"/>
        </a:dk2>
        <a:lt2>
          <a:srgbClr val="669900"/>
        </a:lt2>
        <a:accent1>
          <a:srgbClr val="800080"/>
        </a:accent1>
        <a:accent2>
          <a:srgbClr val="800080"/>
        </a:accent2>
        <a:accent3>
          <a:srgbClr val="FFFFFF"/>
        </a:accent3>
        <a:accent4>
          <a:srgbClr val="000000"/>
        </a:accent4>
        <a:accent5>
          <a:srgbClr val="C0AAC0"/>
        </a:accent5>
        <a:accent6>
          <a:srgbClr val="730073"/>
        </a:accent6>
        <a:hlink>
          <a:srgbClr val="996633"/>
        </a:hlink>
        <a:folHlink>
          <a:srgbClr val="9933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adrant 12">
        <a:dk1>
          <a:srgbClr val="000000"/>
        </a:dk1>
        <a:lt1>
          <a:srgbClr val="FFFFFF"/>
        </a:lt1>
        <a:dk2>
          <a:srgbClr val="000000"/>
        </a:dk2>
        <a:lt2>
          <a:srgbClr val="669900"/>
        </a:lt2>
        <a:accent1>
          <a:srgbClr val="800080"/>
        </a:accent1>
        <a:accent2>
          <a:srgbClr val="800080"/>
        </a:accent2>
        <a:accent3>
          <a:srgbClr val="FFFFFF"/>
        </a:accent3>
        <a:accent4>
          <a:srgbClr val="000000"/>
        </a:accent4>
        <a:accent5>
          <a:srgbClr val="C0AAC0"/>
        </a:accent5>
        <a:accent6>
          <a:srgbClr val="730073"/>
        </a:accent6>
        <a:hlink>
          <a:srgbClr val="996633"/>
        </a:hlink>
        <a:folHlink>
          <a:srgbClr val="9933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Waveform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Waveform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Waveform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5224</TotalTime>
  <Words>1779</Words>
  <Application>Microsoft Office PowerPoint</Application>
  <PresentationFormat>On-screen Show (4:3)</PresentationFormat>
  <Paragraphs>340</Paragraphs>
  <Slides>29</Slides>
  <Notes>20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4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9" baseType="lpstr">
      <vt:lpstr>Arial</vt:lpstr>
      <vt:lpstr>Calibri</vt:lpstr>
      <vt:lpstr>Candara</vt:lpstr>
      <vt:lpstr>Times New Roman</vt:lpstr>
      <vt:lpstr>Wingdings</vt:lpstr>
      <vt:lpstr>4_Quadrant</vt:lpstr>
      <vt:lpstr>2_Office Theme</vt:lpstr>
      <vt:lpstr>3_Office Theme</vt:lpstr>
      <vt:lpstr>Office Theme</vt:lpstr>
      <vt:lpstr>Equation</vt:lpstr>
      <vt:lpstr>Accounting for Informative Sampling in Estimation of Associations between STIs and HCs</vt:lpstr>
      <vt:lpstr>Outline</vt:lpstr>
      <vt:lpstr>Motivation</vt:lpstr>
      <vt:lpstr>Motivation</vt:lpstr>
      <vt:lpstr>Motivation ASPIRE Trial</vt:lpstr>
      <vt:lpstr>Motivation ASPIRE Trial</vt:lpstr>
      <vt:lpstr>Informative Sampling A Toy Example</vt:lpstr>
      <vt:lpstr>Informative Sampling A Toy Example</vt:lpstr>
      <vt:lpstr>Informative Sampling Existing Methods</vt:lpstr>
      <vt:lpstr>Informative Sampling Existing Methods</vt:lpstr>
      <vt:lpstr>IIRR Weighted Method</vt:lpstr>
      <vt:lpstr>IIRR Weighted Method Outcome Model</vt:lpstr>
      <vt:lpstr>IIRR Weighted Method Observation Model</vt:lpstr>
      <vt:lpstr>IIRR Weighted Method Weight Definition</vt:lpstr>
      <vt:lpstr>IIRR Weighted Method Joint Model</vt:lpstr>
      <vt:lpstr>Application to ASPIRE Analysis</vt:lpstr>
      <vt:lpstr>Application to ASPIRE Data</vt:lpstr>
      <vt:lpstr>Application to ASPIRE Baseline Characteristics</vt:lpstr>
      <vt:lpstr>Application to ASPIRE IIRR Weight Construction</vt:lpstr>
      <vt:lpstr>Application to ASPIRE Results: C. trachomatis</vt:lpstr>
      <vt:lpstr>Application to ASPIRE Results: N. gonorrhoeae</vt:lpstr>
      <vt:lpstr>Application to ASPIRE Results: T. vaginalis</vt:lpstr>
      <vt:lpstr>Discussion</vt:lpstr>
      <vt:lpstr>Discussion</vt:lpstr>
      <vt:lpstr>Acknowledgements</vt:lpstr>
      <vt:lpstr>Acknowledgements</vt:lpstr>
      <vt:lpstr>Thank you! </vt:lpstr>
      <vt:lpstr>Appendix Slides: IIRR Model  Assumptions</vt:lpstr>
      <vt:lpstr>Appendix Slides Incidence Rates</vt:lpstr>
    </vt:vector>
  </TitlesOfParts>
  <Company>MTN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Microbicides 2008</dc:title>
  <dc:creator>rullcm</dc:creator>
  <cp:lastModifiedBy>Anupam Mishra</cp:lastModifiedBy>
  <cp:revision>302</cp:revision>
  <cp:lastPrinted>2014-09-26T13:04:48Z</cp:lastPrinted>
  <dcterms:created xsi:type="dcterms:W3CDTF">2008-01-29T12:38:48Z</dcterms:created>
  <dcterms:modified xsi:type="dcterms:W3CDTF">2019-10-10T14:49:06Z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NewReviewCycle">
    <vt:lpwstr/>
  </property>
</Properties>
</file>