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99" r:id="rId7"/>
    <p:sldId id="286" r:id="rId8"/>
    <p:sldId id="323" r:id="rId9"/>
    <p:sldId id="320" r:id="rId10"/>
    <p:sldId id="297" r:id="rId11"/>
    <p:sldId id="288" r:id="rId12"/>
    <p:sldId id="289" r:id="rId13"/>
    <p:sldId id="302" r:id="rId14"/>
    <p:sldId id="298" r:id="rId15"/>
    <p:sldId id="305" r:id="rId16"/>
    <p:sldId id="321" r:id="rId17"/>
    <p:sldId id="301" r:id="rId18"/>
    <p:sldId id="273" r:id="rId19"/>
    <p:sldId id="293" r:id="rId20"/>
    <p:sldId id="259" r:id="rId21"/>
    <p:sldId id="274" r:id="rId22"/>
    <p:sldId id="265" r:id="rId23"/>
    <p:sldId id="279" r:id="rId24"/>
    <p:sldId id="276" r:id="rId25"/>
    <p:sldId id="277" r:id="rId26"/>
    <p:sldId id="278" r:id="rId27"/>
    <p:sldId id="268" r:id="rId28"/>
    <p:sldId id="303" r:id="rId29"/>
    <p:sldId id="322" r:id="rId30"/>
    <p:sldId id="306" r:id="rId31"/>
    <p:sldId id="312" r:id="rId32"/>
    <p:sldId id="307" r:id="rId33"/>
    <p:sldId id="313" r:id="rId34"/>
    <p:sldId id="309" r:id="rId35"/>
    <p:sldId id="317" r:id="rId36"/>
    <p:sldId id="310" r:id="rId37"/>
    <p:sldId id="319" r:id="rId38"/>
    <p:sldId id="311" r:id="rId39"/>
    <p:sldId id="318" r:id="rId40"/>
    <p:sldId id="285" r:id="rId41"/>
    <p:sldId id="269" r:id="rId4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340">
          <p15:clr>
            <a:srgbClr val="A4A3A4"/>
          </p15:clr>
        </p15:guide>
        <p15:guide id="2" pos="30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ynn, Jessica/Epidemiology-Biostatistics" initials="FJ" lastIdx="1" clrIdx="0">
    <p:extLst>
      <p:ext uri="{19B8F6BF-5375-455C-9EA6-DF929625EA0E}">
        <p15:presenceInfo xmlns:p15="http://schemas.microsoft.com/office/powerpoint/2012/main" userId="S-1-5-21-1980894526-2390567-2099212325-324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98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90" autoAdjust="0"/>
    <p:restoredTop sz="94674"/>
  </p:normalViewPr>
  <p:slideViewPr>
    <p:cSldViewPr snapToGrid="0" showGuides="1">
      <p:cViewPr>
        <p:scale>
          <a:sx n="65" d="100"/>
          <a:sy n="65" d="100"/>
        </p:scale>
        <p:origin x="828" y="40"/>
      </p:cViewPr>
      <p:guideLst>
        <p:guide orient="horz" pos="3340"/>
        <p:guide pos="30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5725C-F145-4DBB-A08E-16870586F9C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6BA1F-6822-4814-8AE2-9ACDC54CA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7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Volumetric – we have 3D CT data which has promise over 1D and 2D imaging techniques.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Millions of dollars and thousands of patients are invested in the development and testing of new therapies for solid tumor cancers, yet a large proportion of Phase III trials fail to show significant treatment benefit</a:t>
            </a:r>
            <a:r>
              <a:rPr lang="en-US" dirty="0"/>
              <a:t> </a:t>
            </a:r>
          </a:p>
          <a:p>
            <a:r>
              <a:rPr lang="en-US" dirty="0"/>
              <a:t>-Possible explanation: Phase II trial outcomes are inadequate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Volumetric – have 3D data that might be superior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80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endpoint typically used. We want to expand upon this and improve it. Want to create something more flexible.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82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Wrote grant to FNIH, they approved idea and help facilitate with pharm companies </a:t>
            </a:r>
          </a:p>
          <a:p>
            <a:r>
              <a:rPr lang="en-US" dirty="0"/>
              <a:t>Weekly calls – research team and FNIH, bi monthly calls with pharma companies to update on </a:t>
            </a:r>
            <a:r>
              <a:rPr lang="en-US" dirty="0" err="1"/>
              <a:t>progess</a:t>
            </a:r>
            <a:endParaRPr lang="en-US" dirty="0"/>
          </a:p>
          <a:p>
            <a:r>
              <a:rPr lang="en-US" dirty="0"/>
              <a:t>Also, annual face to face meeting at ASCO conference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47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Weekly calls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Clinicians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Oncologists 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Radiologists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Statisticians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Project Coordinators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45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Provided phase 2b/3 trails </a:t>
            </a:r>
          </a:p>
          <a:p>
            <a:r>
              <a:rPr lang="en-US" dirty="0"/>
              <a:t>Bi-monthly calls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61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research teams working on different questions to address with the data, but this is what the MSK team is doing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00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Split to try and equally represent diseases in the training and validation cohorts. </a:t>
            </a:r>
          </a:p>
          <a:p>
            <a:r>
              <a:rPr lang="en-US" dirty="0"/>
              <a:t> Training and validation previously assigned and this is the formal breakdown moving forward. No one will be touching the validation data </a:t>
            </a:r>
          </a:p>
          <a:p>
            <a:r>
              <a:rPr lang="en-US" dirty="0"/>
              <a:t>N patients= have both training and treatment information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032C-E05A-4FC0-9319-45A8FFFB8BB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88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032C-E05A-4FC0-9319-45A8FFFB8BB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6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032C-E05A-4FC0-9319-45A8FFFB8BB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6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032C-E05A-4FC0-9319-45A8FFFB8BB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37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032C-E05A-4FC0-9319-45A8FFFB8BB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18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032C-E05A-4FC0-9319-45A8FFFB8BB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0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Potential covariates: disease site, trial, non-target progression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5032C-E05A-4FC0-9319-45A8FFFB8BB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90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FNIH on the call each week (weekly meeting minutes circulated after)</a:t>
            </a:r>
          </a:p>
          <a:p>
            <a:r>
              <a:rPr lang="en-US" dirty="0"/>
              <a:t>Also, bi-monthly calls where we need to update on our project to our sponsors to continue to receive funding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81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a discussion to gain clinical input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6BA1F-6822-4814-8AE2-9ACDC54CA21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28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3538" y="0"/>
            <a:ext cx="153987" cy="1690688"/>
          </a:xfrm>
          <a:prstGeom prst="rect">
            <a:avLst/>
          </a:prstGeom>
          <a:solidFill>
            <a:srgbClr val="2986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3538" y="1690688"/>
            <a:ext cx="153987" cy="1804987"/>
          </a:xfrm>
          <a:prstGeom prst="rect">
            <a:avLst/>
          </a:prstGeom>
          <a:solidFill>
            <a:srgbClr val="F26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538" y="3495675"/>
            <a:ext cx="153987" cy="254952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9420" y="2194895"/>
            <a:ext cx="6949679" cy="1470025"/>
          </a:xfrm>
        </p:spPr>
        <p:txBody>
          <a:bodyPr>
            <a:normAutofit/>
          </a:bodyPr>
          <a:lstStyle>
            <a:lvl1pPr algn="l">
              <a:defRPr sz="40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9420" y="4292600"/>
            <a:ext cx="6949679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391854" y="6251928"/>
            <a:ext cx="2315381" cy="606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75" y="508289"/>
            <a:ext cx="4428683" cy="162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1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3538" y="0"/>
            <a:ext cx="153987" cy="971550"/>
          </a:xfrm>
          <a:prstGeom prst="rect">
            <a:avLst/>
          </a:prstGeom>
          <a:solidFill>
            <a:srgbClr val="2986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3538" y="971550"/>
            <a:ext cx="153987" cy="401638"/>
          </a:xfrm>
          <a:prstGeom prst="rect">
            <a:avLst/>
          </a:prstGeom>
          <a:solidFill>
            <a:srgbClr val="F26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3538" y="1373188"/>
            <a:ext cx="153987" cy="703262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629" y="297658"/>
            <a:ext cx="7679871" cy="7826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629" y="1202966"/>
            <a:ext cx="7679871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385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3538" y="0"/>
            <a:ext cx="153987" cy="971550"/>
          </a:xfrm>
          <a:prstGeom prst="rect">
            <a:avLst/>
          </a:prstGeom>
          <a:solidFill>
            <a:srgbClr val="2986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3538" y="971550"/>
            <a:ext cx="153987" cy="401638"/>
          </a:xfrm>
          <a:prstGeom prst="rect">
            <a:avLst/>
          </a:prstGeom>
          <a:solidFill>
            <a:srgbClr val="F26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538" y="1373188"/>
            <a:ext cx="153987" cy="703262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184" y="330699"/>
            <a:ext cx="7649030" cy="751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0184" y="1223450"/>
            <a:ext cx="371203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23450"/>
            <a:ext cx="376101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84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930" y="256040"/>
            <a:ext cx="7647214" cy="81123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2930" y="1429007"/>
            <a:ext cx="374445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2930" y="2068769"/>
            <a:ext cx="374445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29007"/>
            <a:ext cx="37551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068769"/>
            <a:ext cx="37551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9721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43380"/>
            <a:ext cx="7647214" cy="9484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0730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09214"/>
            <a:ext cx="7647214" cy="1859783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31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88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1215512"/>
            <a:ext cx="3118990" cy="74762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3786" y="1215512"/>
            <a:ext cx="4245428" cy="4910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1963134"/>
            <a:ext cx="3118990" cy="41630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90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7" y="4800600"/>
            <a:ext cx="6616697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968375"/>
            <a:ext cx="6616697" cy="37592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7" y="5367338"/>
            <a:ext cx="661669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64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115888"/>
            <a:ext cx="7494588" cy="974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223963"/>
            <a:ext cx="7494588" cy="45259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538" y="0"/>
            <a:ext cx="153987" cy="971550"/>
          </a:xfrm>
          <a:prstGeom prst="rect">
            <a:avLst/>
          </a:prstGeom>
          <a:solidFill>
            <a:srgbClr val="2986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3538" y="971550"/>
            <a:ext cx="153987" cy="401638"/>
          </a:xfrm>
          <a:prstGeom prst="rect">
            <a:avLst/>
          </a:prstGeom>
          <a:solidFill>
            <a:srgbClr val="F26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3538" y="1373188"/>
            <a:ext cx="153987" cy="703262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" name="Picture 11" descr="MSK_logo_simp_hor_s_pos_d1884.ai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497" y="6087548"/>
            <a:ext cx="2427642" cy="8950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Georgia" charset="0"/>
          <a:ea typeface="ＭＳ Ｐゴシック" charset="0"/>
        </a:defRPr>
      </a:lvl9pPr>
    </p:titleStyle>
    <p:bodyStyle>
      <a:lvl1pPr marL="227013" indent="-227013" algn="l" defTabSz="457200" rtl="0" eaLnBrk="1" fontAlgn="base" hangingPunct="1">
        <a:spcBef>
          <a:spcPct val="20000"/>
        </a:spcBef>
        <a:spcAft>
          <a:spcPct val="0"/>
        </a:spcAft>
        <a:buClr>
          <a:srgbClr val="2986E2"/>
        </a:buClr>
        <a:buFont typeface="Arial" charset="0"/>
        <a:buChar char="•"/>
        <a:defRPr sz="3200" b="0" i="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2986E2"/>
        </a:buClr>
        <a:buFont typeface="Arial" charset="0"/>
        <a:buChar char="–"/>
        <a:defRPr sz="2800" b="0" i="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986E2"/>
        </a:buClr>
        <a:buFont typeface="Arial" charset="0"/>
        <a:buChar char="•"/>
        <a:defRPr sz="2400" b="0" i="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986E2"/>
        </a:buClr>
        <a:buFont typeface="Arial" charset="0"/>
        <a:buChar char="–"/>
        <a:defRPr sz="2000" b="0" i="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986E2"/>
        </a:buClr>
        <a:buFont typeface="Arial" charset="0"/>
        <a:buChar char="»"/>
        <a:defRPr sz="2000" b="0" i="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j.1541-0420.2005.00323.x" TargetMode="External"/><Relationship Id="rId2" Type="http://schemas.openxmlformats.org/officeDocument/2006/relationships/hyperlink" Target="https://doi.org/10.1111/biom.12562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flaticon.com/" TargetMode="External"/><Relationship Id="rId5" Type="http://schemas.openxmlformats.org/officeDocument/2006/relationships/hyperlink" Target="https://github.com/mdbrown/partlyconditional" TargetMode="External"/><Relationship Id="rId4" Type="http://schemas.openxmlformats.org/officeDocument/2006/relationships/hyperlink" Target="https://github.com/mdbrow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2200" y="2081276"/>
            <a:ext cx="6950075" cy="1470025"/>
          </a:xfrm>
          <a:ln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Navigating Relationships in Multicenter Collaborations</a:t>
            </a:r>
          </a:p>
        </p:txBody>
      </p:sp>
      <p:sp>
        <p:nvSpPr>
          <p:cNvPr id="11266" name="Subtitle 2"/>
          <p:cNvSpPr>
            <a:spLocks noGrp="1"/>
          </p:cNvSpPr>
          <p:nvPr>
            <p:ph type="subTitle" idx="1"/>
          </p:nvPr>
        </p:nvSpPr>
        <p:spPr>
          <a:xfrm>
            <a:off x="725487" y="4663249"/>
            <a:ext cx="7683500" cy="1752600"/>
          </a:xfrm>
        </p:spPr>
        <p:txBody>
          <a:bodyPr/>
          <a:lstStyle/>
          <a:p>
            <a:r>
              <a:rPr lang="en-US" b="1" dirty="0">
                <a:solidFill>
                  <a:schemeClr val="accent4"/>
                </a:solidFill>
              </a:rPr>
              <a:t>Jessica Flynn</a:t>
            </a:r>
          </a:p>
          <a:p>
            <a:r>
              <a:rPr lang="en-US" b="1" dirty="0">
                <a:solidFill>
                  <a:schemeClr val="accent4"/>
                </a:solidFill>
              </a:rPr>
              <a:t>WSDS 2019</a:t>
            </a:r>
            <a:endParaRPr lang="en-US" dirty="0">
              <a:solidFill>
                <a:schemeClr val="accent4"/>
              </a:solidFill>
            </a:endParaRP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894039" y="6045200"/>
            <a:ext cx="3053655" cy="7412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98500" y="181188"/>
            <a:ext cx="7680325" cy="782638"/>
          </a:xfrm>
        </p:spPr>
        <p:txBody>
          <a:bodyPr/>
          <a:lstStyle/>
          <a:p>
            <a:r>
              <a:rPr lang="en-US" dirty="0">
                <a:latin typeface="Georgia" charset="0"/>
              </a:rPr>
              <a:t>Outline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E232C4-DFCB-4CF3-9CEE-6261DE2683ED}"/>
              </a:ext>
            </a:extLst>
          </p:cNvPr>
          <p:cNvSpPr txBox="1"/>
          <p:nvPr/>
        </p:nvSpPr>
        <p:spPr>
          <a:xfrm>
            <a:off x="765175" y="963826"/>
            <a:ext cx="7680325" cy="4892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sz="2000" dirty="0"/>
              <a:t>Project Description</a:t>
            </a:r>
          </a:p>
          <a:p>
            <a:pPr marL="914400" lvl="1" indent="-4572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What is VOLPACT?</a:t>
            </a:r>
          </a:p>
          <a:p>
            <a:pPr marL="914400" lvl="1" indent="-4572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Who is involved? </a:t>
            </a:r>
          </a:p>
          <a:p>
            <a:pPr marL="457200" indent="-457200">
              <a:lnSpc>
                <a:spcPct val="150000"/>
              </a:lnSpc>
              <a:buAutoNum type="arabicParenR" startAt="2"/>
            </a:pPr>
            <a:r>
              <a:rPr lang="en-US" sz="2000" dirty="0"/>
              <a:t>My Role</a:t>
            </a:r>
          </a:p>
          <a:p>
            <a:pPr marL="457200" indent="-457200">
              <a:lnSpc>
                <a:spcPct val="150000"/>
              </a:lnSpc>
              <a:buAutoNum type="arabicParenR" startAt="3"/>
            </a:pPr>
            <a:r>
              <a:rPr lang="en-US" sz="2000" dirty="0"/>
              <a:t>Research</a:t>
            </a:r>
          </a:p>
          <a:p>
            <a:pPr marL="914400" lvl="1" indent="-4572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Data Structure</a:t>
            </a:r>
          </a:p>
          <a:p>
            <a:pPr marL="914400" lvl="1" indent="-4572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Our Goal</a:t>
            </a:r>
          </a:p>
          <a:p>
            <a:pPr marL="914400" lvl="1" indent="-4572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Progress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4) 	Challenges </a:t>
            </a:r>
          </a:p>
          <a:p>
            <a:pPr marL="914400" lvl="1" indent="-4572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How is this different than the typical clinical collaboration?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5) 	Tips on Navigating Multicenter Collaborations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3456DC-1244-4FAE-A7B2-221ECA5D443F}"/>
              </a:ext>
            </a:extLst>
          </p:cNvPr>
          <p:cNvSpPr txBox="1">
            <a:spLocks/>
          </p:cNvSpPr>
          <p:nvPr/>
        </p:nvSpPr>
        <p:spPr bwMode="auto">
          <a:xfrm>
            <a:off x="2068664" y="1796137"/>
            <a:ext cx="6950075" cy="147002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/>
                </a:solidFill>
              </a:rPr>
              <a:t>Project Description</a:t>
            </a:r>
          </a:p>
        </p:txBody>
      </p:sp>
    </p:spTree>
    <p:extLst>
      <p:ext uri="{BB962C8B-B14F-4D97-AF65-F5344CB8AC3E}">
        <p14:creationId xmlns:p14="http://schemas.microsoft.com/office/powerpoint/2010/main" val="1361673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3588-3C4D-496B-886E-992C2C09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3F534-C86D-4B08-B3BD-72690FC82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629" y="1425388"/>
            <a:ext cx="8378371" cy="4525963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Phase II: Does the treatment work?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Phase III: Is the treatment better than what is already available?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Formed to address the high failure rate of Phase III trials in showing significant treatment benefit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Hypothesis: Phase II trial endpoints are inadequate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113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3588-3C4D-496B-886E-992C2C09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3F534-C86D-4B08-B3BD-72690FC82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629" y="1425388"/>
            <a:ext cx="8378371" cy="4525963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Current endpoint: RECIST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C283E-374F-44C0-A7A9-17A23EEF5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63" y="2318033"/>
            <a:ext cx="7680473" cy="332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35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21F50-23CA-489F-8CC5-322E1BDA38C5}"/>
              </a:ext>
            </a:extLst>
          </p:cNvPr>
          <p:cNvSpPr txBox="1">
            <a:spLocks/>
          </p:cNvSpPr>
          <p:nvPr/>
        </p:nvSpPr>
        <p:spPr>
          <a:xfrm>
            <a:off x="732064" y="480538"/>
            <a:ext cx="7679871" cy="782662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r>
              <a:rPr lang="en-US" dirty="0"/>
              <a:t>VOLPACT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350C4-19AB-4472-9BCD-0B6DE2C0F1F4}"/>
              </a:ext>
            </a:extLst>
          </p:cNvPr>
          <p:cNvSpPr txBox="1">
            <a:spLocks/>
          </p:cNvSpPr>
          <p:nvPr/>
        </p:nvSpPr>
        <p:spPr>
          <a:xfrm>
            <a:off x="765629" y="1425388"/>
            <a:ext cx="8155949" cy="4525963"/>
          </a:xfrm>
          <a:prstGeom prst="rect">
            <a:avLst/>
          </a:prstGeom>
        </p:spPr>
        <p:txBody>
          <a:bodyPr/>
          <a:lstStyle>
            <a:lvl1pPr marL="227013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986E2"/>
              </a:buClr>
              <a:buFont typeface="Arial" charset="0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986E2"/>
              </a:buClr>
              <a:buFont typeface="Arial" charset="0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986E2"/>
              </a:buClr>
              <a:buFont typeface="Arial" charset="0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986E2"/>
              </a:buClr>
              <a:buFont typeface="Arial" charset="0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986E2"/>
              </a:buClr>
              <a:buFont typeface="Arial" charset="0"/>
              <a:buChar char="»"/>
              <a:defRPr sz="2000" b="0" i="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“Volumetric CT for Precision Analysis of Clinical Trials”</a:t>
            </a:r>
          </a:p>
          <a:p>
            <a:pPr lvl="1">
              <a:lnSpc>
                <a:spcPct val="150000"/>
              </a:lnSpc>
              <a:buClr>
                <a:schemeClr val="accent1"/>
              </a:buClr>
            </a:pPr>
            <a:r>
              <a:rPr lang="en-US" sz="2000" dirty="0">
                <a:latin typeface="+mn-lt"/>
              </a:rPr>
              <a:t>Reporting of CT scans are typically unidimensional</a:t>
            </a:r>
          </a:p>
          <a:p>
            <a:pPr lvl="1">
              <a:lnSpc>
                <a:spcPct val="150000"/>
              </a:lnSpc>
              <a:buClr>
                <a:schemeClr val="accent1"/>
              </a:buClr>
            </a:pPr>
            <a:r>
              <a:rPr lang="en-US" sz="2000" dirty="0">
                <a:latin typeface="+mn-lt"/>
              </a:rPr>
              <a:t>Volumetric scans may be a favorable technique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Multi-center collaborative project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latin typeface="+mn-lt"/>
              </a:rPr>
              <a:t>First to use imaging from multiple pharmacy sponsored Phase II/III clinical trials </a:t>
            </a:r>
          </a:p>
          <a:p>
            <a:pPr marL="0" indent="0">
              <a:lnSpc>
                <a:spcPct val="150000"/>
              </a:lnSpc>
              <a:buClr>
                <a:schemeClr val="accent1"/>
              </a:buClr>
              <a:buNone/>
            </a:pPr>
            <a:endParaRPr lang="en-US" sz="2400" dirty="0">
              <a:latin typeface="+mn-lt"/>
            </a:endParaRPr>
          </a:p>
          <a:p>
            <a:pPr marL="0" indent="0">
              <a:buFont typeface="Arial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6206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Down 7">
            <a:extLst>
              <a:ext uri="{FF2B5EF4-FFF2-40B4-BE49-F238E27FC236}">
                <a16:creationId xmlns:a16="http://schemas.microsoft.com/office/drawing/2014/main" id="{830D5B9A-AAD4-462F-B337-D8AD605B5AA4}"/>
              </a:ext>
            </a:extLst>
          </p:cNvPr>
          <p:cNvSpPr/>
          <p:nvPr/>
        </p:nvSpPr>
        <p:spPr>
          <a:xfrm>
            <a:off x="4572000" y="2015443"/>
            <a:ext cx="651353" cy="926925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0" descr="Image result for FNIH logo">
            <a:extLst>
              <a:ext uri="{FF2B5EF4-FFF2-40B4-BE49-F238E27FC236}">
                <a16:creationId xmlns:a16="http://schemas.microsoft.com/office/drawing/2014/main" id="{862C54A3-5FD0-4963-A152-BAE7A4B17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043" y="3067498"/>
            <a:ext cx="2169479" cy="92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373046-CDB9-487E-B21F-A00F7C6483AA}"/>
              </a:ext>
            </a:extLst>
          </p:cNvPr>
          <p:cNvSpPr txBox="1"/>
          <p:nvPr/>
        </p:nvSpPr>
        <p:spPr>
          <a:xfrm>
            <a:off x="2084040" y="1289079"/>
            <a:ext cx="4221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Pharmaceutical Companies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8D3A447-933B-4FDF-A7E9-6C377FA234BD}"/>
              </a:ext>
            </a:extLst>
          </p:cNvPr>
          <p:cNvSpPr/>
          <p:nvPr/>
        </p:nvSpPr>
        <p:spPr>
          <a:xfrm>
            <a:off x="4605564" y="4197567"/>
            <a:ext cx="651353" cy="926925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63EF7D-B61B-4498-A399-B243ED4B7401}"/>
              </a:ext>
            </a:extLst>
          </p:cNvPr>
          <p:cNvSpPr txBox="1"/>
          <p:nvPr/>
        </p:nvSpPr>
        <p:spPr>
          <a:xfrm>
            <a:off x="2982995" y="5124492"/>
            <a:ext cx="4221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Research Teams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6F319B-DA65-4AE2-B115-563984BB6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629" y="297658"/>
            <a:ext cx="7679871" cy="782662"/>
          </a:xfrm>
        </p:spPr>
        <p:txBody>
          <a:bodyPr/>
          <a:lstStyle/>
          <a:p>
            <a:r>
              <a:rPr lang="en-US" dirty="0"/>
              <a:t>Who involved?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B33FD0A-6001-457F-9DD7-016AA9620FFC}"/>
              </a:ext>
            </a:extLst>
          </p:cNvPr>
          <p:cNvSpPr/>
          <p:nvPr/>
        </p:nvSpPr>
        <p:spPr>
          <a:xfrm rot="10800000">
            <a:off x="2985160" y="4197567"/>
            <a:ext cx="651353" cy="926925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B2E26BA3-39D9-49F3-A6FA-D8A9050EB3E7}"/>
              </a:ext>
            </a:extLst>
          </p:cNvPr>
          <p:cNvSpPr/>
          <p:nvPr/>
        </p:nvSpPr>
        <p:spPr>
          <a:xfrm rot="10800000">
            <a:off x="2982995" y="1872056"/>
            <a:ext cx="651353" cy="926925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35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F6F40-C03B-486B-A6F8-E1798A943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involved?</a:t>
            </a:r>
          </a:p>
        </p:txBody>
      </p:sp>
      <p:pic>
        <p:nvPicPr>
          <p:cNvPr id="1026" name="Picture 2" descr="Image result for mskcc logo">
            <a:extLst>
              <a:ext uri="{FF2B5EF4-FFF2-40B4-BE49-F238E27FC236}">
                <a16:creationId xmlns:a16="http://schemas.microsoft.com/office/drawing/2014/main" id="{67DA8B05-FCB3-4020-80C5-042700B7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29" y="1623946"/>
            <a:ext cx="25336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ana farber logo">
            <a:extLst>
              <a:ext uri="{FF2B5EF4-FFF2-40B4-BE49-F238E27FC236}">
                <a16:creationId xmlns:a16="http://schemas.microsoft.com/office/drawing/2014/main" id="{498EA3F4-9B37-4DED-9451-E54C0D872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083" y="2081145"/>
            <a:ext cx="5133975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olumbia medical center logo">
            <a:extLst>
              <a:ext uri="{FF2B5EF4-FFF2-40B4-BE49-F238E27FC236}">
                <a16:creationId xmlns:a16="http://schemas.microsoft.com/office/drawing/2014/main" id="{A610EA2F-AD0F-4782-942E-D22914E87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323" y="3567746"/>
            <a:ext cx="3429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508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62465EA-F17C-4A18-A492-B952DA32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75" y="298450"/>
            <a:ext cx="7680325" cy="782638"/>
          </a:xfrm>
        </p:spPr>
        <p:txBody>
          <a:bodyPr/>
          <a:lstStyle/>
          <a:p>
            <a:r>
              <a:rPr lang="en-US" dirty="0"/>
              <a:t>Who is involved?</a:t>
            </a:r>
          </a:p>
        </p:txBody>
      </p:sp>
      <p:pic>
        <p:nvPicPr>
          <p:cNvPr id="2050" name="Picture 2" descr="Image result for merck logo">
            <a:extLst>
              <a:ext uri="{FF2B5EF4-FFF2-40B4-BE49-F238E27FC236}">
                <a16:creationId xmlns:a16="http://schemas.microsoft.com/office/drawing/2014/main" id="{8A0206AE-360C-4F5E-B890-308CC1D5D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721321"/>
            <a:ext cx="3404203" cy="109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boehringer ingelheim logo">
            <a:extLst>
              <a:ext uri="{FF2B5EF4-FFF2-40B4-BE49-F238E27FC236}">
                <a16:creationId xmlns:a16="http://schemas.microsoft.com/office/drawing/2014/main" id="{5F6E590A-117D-44EF-85B3-B0527CE43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512" y="1655117"/>
            <a:ext cx="3724275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mgen logo">
            <a:extLst>
              <a:ext uri="{FF2B5EF4-FFF2-40B4-BE49-F238E27FC236}">
                <a16:creationId xmlns:a16="http://schemas.microsoft.com/office/drawing/2014/main" id="{50A7AF1F-9FAF-459D-B69C-99774AEBE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77" y="3206410"/>
            <a:ext cx="3201344" cy="82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sanofi logo">
            <a:extLst>
              <a:ext uri="{FF2B5EF4-FFF2-40B4-BE49-F238E27FC236}">
                <a16:creationId xmlns:a16="http://schemas.microsoft.com/office/drawing/2014/main" id="{F028199F-C9A1-4154-8886-CCEB22F4E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035" y="4122440"/>
            <a:ext cx="18573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gsk/novartis logo">
            <a:extLst>
              <a:ext uri="{FF2B5EF4-FFF2-40B4-BE49-F238E27FC236}">
                <a16:creationId xmlns:a16="http://schemas.microsoft.com/office/drawing/2014/main" id="{2CB5BE12-211D-4FA7-8B29-41F75B513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174" y="3206410"/>
            <a:ext cx="45529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664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3456DC-1244-4FAE-A7B2-221ECA5D443F}"/>
              </a:ext>
            </a:extLst>
          </p:cNvPr>
          <p:cNvSpPr txBox="1">
            <a:spLocks/>
          </p:cNvSpPr>
          <p:nvPr/>
        </p:nvSpPr>
        <p:spPr bwMode="auto">
          <a:xfrm>
            <a:off x="3170954" y="1720981"/>
            <a:ext cx="6950075" cy="147002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/>
                </a:solidFill>
              </a:rPr>
              <a:t>My Role</a:t>
            </a:r>
          </a:p>
        </p:txBody>
      </p:sp>
    </p:spTree>
    <p:extLst>
      <p:ext uri="{BB962C8B-B14F-4D97-AF65-F5344CB8AC3E}">
        <p14:creationId xmlns:p14="http://schemas.microsoft.com/office/powerpoint/2010/main" val="2989924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F8502-9167-4154-B0FA-49D5A447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MSK 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1B807C-1517-47E4-B77E-285623194E77}"/>
              </a:ext>
            </a:extLst>
          </p:cNvPr>
          <p:cNvSpPr txBox="1"/>
          <p:nvPr/>
        </p:nvSpPr>
        <p:spPr>
          <a:xfrm>
            <a:off x="1102289" y="1548658"/>
            <a:ext cx="3356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Mithat</a:t>
            </a:r>
            <a:r>
              <a:rPr lang="en-US" sz="2400" dirty="0"/>
              <a:t> Gonen, PhD (PI)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A90BE4-F4EF-4681-A7E7-6594F3C6E395}"/>
              </a:ext>
            </a:extLst>
          </p:cNvPr>
          <p:cNvSpPr txBox="1"/>
          <p:nvPr/>
        </p:nvSpPr>
        <p:spPr>
          <a:xfrm>
            <a:off x="4684737" y="1548657"/>
            <a:ext cx="3592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Chaya Moskowitz, PhD </a:t>
            </a:r>
          </a:p>
        </p:txBody>
      </p:sp>
      <p:pic>
        <p:nvPicPr>
          <p:cNvPr id="1026" name="Picture 2" descr="Image result for mithat gonen">
            <a:extLst>
              <a:ext uri="{FF2B5EF4-FFF2-40B4-BE49-F238E27FC236}">
                <a16:creationId xmlns:a16="http://schemas.microsoft.com/office/drawing/2014/main" id="{D74120BE-B395-475F-8A9F-72CAE8F28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357" y="216398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haya moskowitz">
            <a:extLst>
              <a:ext uri="{FF2B5EF4-FFF2-40B4-BE49-F238E27FC236}">
                <a16:creationId xmlns:a16="http://schemas.microsoft.com/office/drawing/2014/main" id="{DA3064CB-E274-4732-91A0-BC1ED1CEF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066" y="216398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jessica flynn">
            <a:extLst>
              <a:ext uri="{FF2B5EF4-FFF2-40B4-BE49-F238E27FC236}">
                <a16:creationId xmlns:a16="http://schemas.microsoft.com/office/drawing/2014/main" id="{A8F46037-8FF5-4D85-AA6F-2B849FEA9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340" y="471193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609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BFD3A-58AA-41A2-839F-749A1F531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6DEA9-8BF6-4B7A-ABF5-EF8316E69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629" y="1413030"/>
            <a:ext cx="7679871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</a:rPr>
              <a:t>Management of data for the 10 trials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+mn-lt"/>
              </a:rPr>
              <a:t>Data cleaning and quality checking 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+mn-lt"/>
              </a:rPr>
              <a:t>Handle distribution of the training and validation sets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</a:rPr>
              <a:t>Conduct analysis on the data with the MSK statistical team 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+mn-lt"/>
              </a:rPr>
              <a:t>Coding and implementation of the methods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</a:rPr>
              <a:t>Prepare results to present on the weekly calls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8099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DDE9-2E85-47BC-B94D-8F0D70503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Curation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1F75FE-8F7F-4D14-9CE3-F025B146C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629" y="1413030"/>
            <a:ext cx="7679871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</a:rPr>
              <a:t>Data from 10 trials and a variety of sponsors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+mn-lt"/>
              </a:rPr>
              <a:t>Not all in the same format or have the same variables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+mn-lt"/>
              </a:rPr>
              <a:t>Each trial came with several files </a:t>
            </a:r>
          </a:p>
          <a:p>
            <a:pPr lvl="2">
              <a:lnSpc>
                <a:spcPct val="150000"/>
              </a:lnSpc>
            </a:pPr>
            <a:r>
              <a:rPr lang="en-US" sz="1400" dirty="0">
                <a:latin typeface="+mn-lt"/>
              </a:rPr>
              <a:t>Imaging measurements all from Columbia, but many files for clinical variables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</a:rPr>
              <a:t>Some trials on a clinical trial data transparency portal 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+mn-lt"/>
              </a:rPr>
              <a:t>Difficult to unify databases when in different locations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</a:rPr>
              <a:t>HUGE undertaking 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+mn-lt"/>
              </a:rPr>
              <a:t>Took several years to produce a usable, clean, working database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1910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3456DC-1244-4FAE-A7B2-221ECA5D443F}"/>
              </a:ext>
            </a:extLst>
          </p:cNvPr>
          <p:cNvSpPr txBox="1">
            <a:spLocks/>
          </p:cNvSpPr>
          <p:nvPr/>
        </p:nvSpPr>
        <p:spPr bwMode="auto">
          <a:xfrm>
            <a:off x="3095798" y="1720981"/>
            <a:ext cx="6950075" cy="147002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/>
                </a:solidFill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2921978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476E8-5816-467D-B6C1-2505D1F12E00}"/>
              </a:ext>
            </a:extLst>
          </p:cNvPr>
          <p:cNvSpPr txBox="1">
            <a:spLocks/>
          </p:cNvSpPr>
          <p:nvPr/>
        </p:nvSpPr>
        <p:spPr>
          <a:xfrm>
            <a:off x="717508" y="422016"/>
            <a:ext cx="7680325" cy="782638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Goal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B9BBEB-7B40-437D-A9C6-D10D91DD1B5E}"/>
              </a:ext>
            </a:extLst>
          </p:cNvPr>
          <p:cNvSpPr txBox="1"/>
          <p:nvPr/>
        </p:nvSpPr>
        <p:spPr>
          <a:xfrm>
            <a:off x="941690" y="2137719"/>
            <a:ext cx="7231962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To develop a new efficacy metric to use as an early phase clinical trial endpoint </a:t>
            </a:r>
          </a:p>
        </p:txBody>
      </p:sp>
    </p:spTree>
    <p:extLst>
      <p:ext uri="{BB962C8B-B14F-4D97-AF65-F5344CB8AC3E}">
        <p14:creationId xmlns:p14="http://schemas.microsoft.com/office/powerpoint/2010/main" val="3224435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02341" y="153889"/>
            <a:ext cx="7680325" cy="7826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 Structure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27DD84-A118-4EAB-A929-8224A6005B09}"/>
              </a:ext>
            </a:extLst>
          </p:cNvPr>
          <p:cNvSpPr txBox="1"/>
          <p:nvPr/>
        </p:nvSpPr>
        <p:spPr>
          <a:xfrm>
            <a:off x="622308" y="5967600"/>
            <a:ext cx="2854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All lung trials are NSCLC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4EF3850-8F6B-4F33-A69E-57059F9CA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88161"/>
              </p:ext>
            </p:extLst>
          </p:nvPr>
        </p:nvGraphicFramePr>
        <p:xfrm>
          <a:off x="622308" y="985190"/>
          <a:ext cx="7924084" cy="493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817">
                  <a:extLst>
                    <a:ext uri="{9D8B030D-6E8A-4147-A177-3AD203B41FA5}">
                      <a16:colId xmlns:a16="http://schemas.microsoft.com/office/drawing/2014/main" val="2534355244"/>
                    </a:ext>
                  </a:extLst>
                </a:gridCol>
                <a:gridCol w="1584817">
                  <a:extLst>
                    <a:ext uri="{9D8B030D-6E8A-4147-A177-3AD203B41FA5}">
                      <a16:colId xmlns:a16="http://schemas.microsoft.com/office/drawing/2014/main" val="1554272923"/>
                    </a:ext>
                  </a:extLst>
                </a:gridCol>
                <a:gridCol w="2122461">
                  <a:extLst>
                    <a:ext uri="{9D8B030D-6E8A-4147-A177-3AD203B41FA5}">
                      <a16:colId xmlns:a16="http://schemas.microsoft.com/office/drawing/2014/main" val="1025647652"/>
                    </a:ext>
                  </a:extLst>
                </a:gridCol>
                <a:gridCol w="1248032">
                  <a:extLst>
                    <a:ext uri="{9D8B030D-6E8A-4147-A177-3AD203B41FA5}">
                      <a16:colId xmlns:a16="http://schemas.microsoft.com/office/drawing/2014/main" val="1079276027"/>
                    </a:ext>
                  </a:extLst>
                </a:gridCol>
                <a:gridCol w="1383957">
                  <a:extLst>
                    <a:ext uri="{9D8B030D-6E8A-4147-A177-3AD203B41FA5}">
                      <a16:colId xmlns:a16="http://schemas.microsoft.com/office/drawing/2014/main" val="959162157"/>
                    </a:ext>
                  </a:extLst>
                </a:gridCol>
              </a:tblGrid>
              <a:tr h="272184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Trial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Disease Site 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Patients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Training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Validation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714250"/>
                  </a:ext>
                </a:extLst>
              </a:tr>
              <a:tr h="411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Velour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Colorectal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1,057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679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VEG105192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Renal Cell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324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100%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33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Comparz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Renal Cell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930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596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Amgen PRIME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Colorectal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587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Mutant</a:t>
                      </a:r>
                    </a:p>
                  </a:txBody>
                  <a:tcPr marL="857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370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100%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92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Wildtype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573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66%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33%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3792077"/>
                  </a:ext>
                </a:extLst>
              </a:tr>
              <a:tr h="44843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Amgen 20020408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Colorectal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288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100%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23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 Lung 1 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Lung*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479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66%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33%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751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 Lung 3 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Lung*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80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 Lung 6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Lung*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363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100%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7113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Keynote 2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Melanoma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331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100%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61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Keynote 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Melanoma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467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66%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33%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46234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528274" y="354913"/>
            <a:ext cx="8319164" cy="75247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a Trial Endpoint From A Regression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DB44A3-33E6-4A57-AB8D-3BA11CD4ED40}"/>
              </a:ext>
            </a:extLst>
          </p:cNvPr>
          <p:cNvSpPr txBox="1"/>
          <p:nvPr/>
        </p:nvSpPr>
        <p:spPr>
          <a:xfrm>
            <a:off x="698285" y="1206242"/>
            <a:ext cx="7478564" cy="25423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Existing</a:t>
            </a:r>
            <a:r>
              <a:rPr lang="en-US" dirty="0"/>
              <a:t> metrics:  Slope (time burden) , Slope (lesion profile), Slope (log time burden), Slope (log lesion profile), Ratio of log change (time burden), Ratio of log change (lesion profile), RECIST (continuous), RECIST (binary)</a:t>
            </a:r>
          </a:p>
          <a:p>
            <a:pPr marL="1200150" lvl="2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Pre-defined</a:t>
            </a:r>
          </a:p>
          <a:p>
            <a:pPr marL="1200150" lvl="2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Do not use all data </a:t>
            </a:r>
          </a:p>
          <a:p>
            <a:pPr marL="1200150" lvl="2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Lack of flexibility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125F2F-FD0B-4C00-829D-F5539673B569}"/>
              </a:ext>
            </a:extLst>
          </p:cNvPr>
          <p:cNvSpPr/>
          <p:nvPr/>
        </p:nvSpPr>
        <p:spPr>
          <a:xfrm>
            <a:off x="698285" y="3748605"/>
            <a:ext cx="7478564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Proposed </a:t>
            </a:r>
            <a:r>
              <a:rPr lang="en-US" dirty="0"/>
              <a:t>metric: Use tumor measurement data up to a specified time point to predict overall survival at a time point of interest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Flexible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Incorporates the longitudinal aspect of tumor measurements without assumptions about entire tumor trajectory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Versatile for different endpoints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F0265-D4F9-46CB-B036-F24A2AD7B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90" y="0"/>
            <a:ext cx="7649030" cy="751937"/>
          </a:xfrm>
        </p:spPr>
        <p:txBody>
          <a:bodyPr/>
          <a:lstStyle/>
          <a:p>
            <a:r>
              <a:rPr lang="en-US" dirty="0"/>
              <a:t>Proposed Metric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1AC44-2650-429E-8366-70C31D48964C}"/>
              </a:ext>
            </a:extLst>
          </p:cNvPr>
          <p:cNvSpPr txBox="1"/>
          <p:nvPr/>
        </p:nvSpPr>
        <p:spPr>
          <a:xfrm>
            <a:off x="1152504" y="2208446"/>
            <a:ext cx="6838992" cy="13849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Probability of surviving beyond a time point of interest based on the data available at the time </a:t>
            </a:r>
          </a:p>
        </p:txBody>
      </p:sp>
    </p:spTree>
    <p:extLst>
      <p:ext uri="{BB962C8B-B14F-4D97-AF65-F5344CB8AC3E}">
        <p14:creationId xmlns:p14="http://schemas.microsoft.com/office/powerpoint/2010/main" val="814979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550348" y="0"/>
            <a:ext cx="7648575" cy="75247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of Partly Conditional Modeling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1BEA1C-0D75-4186-A508-5A73CA139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835" y="933450"/>
            <a:ext cx="5181600" cy="49911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B49620-7CFA-4698-9813-6C562E7CCE6A}"/>
              </a:ext>
            </a:extLst>
          </p:cNvPr>
          <p:cNvSpPr/>
          <p:nvPr/>
        </p:nvSpPr>
        <p:spPr>
          <a:xfrm>
            <a:off x="193376" y="5924550"/>
            <a:ext cx="3782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1C1D1E"/>
                </a:solidFill>
                <a:latin typeface="Open Sans"/>
              </a:rPr>
              <a:t>Zheng, Y. and </a:t>
            </a:r>
            <a:r>
              <a:rPr lang="en-US" dirty="0" err="1">
                <a:solidFill>
                  <a:srgbClr val="1C1D1E"/>
                </a:solidFill>
                <a:latin typeface="Open Sans"/>
              </a:rPr>
              <a:t>Heagerty</a:t>
            </a:r>
            <a:r>
              <a:rPr lang="en-US" dirty="0">
                <a:solidFill>
                  <a:srgbClr val="1C1D1E"/>
                </a:solidFill>
                <a:latin typeface="Open Sans"/>
              </a:rPr>
              <a:t>, P. J. (2005),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08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550348" y="0"/>
            <a:ext cx="7648575" cy="75247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of Partly Conditional Modeling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9C52D5-275F-428C-96DC-B919DCAB3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80" y="933450"/>
            <a:ext cx="51816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90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550348" y="0"/>
            <a:ext cx="7648575" cy="75247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of Partly Conditional Modeling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9AAE9E-AFF5-4AC7-A118-23FE81311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80" y="933450"/>
            <a:ext cx="51816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3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550348" y="0"/>
            <a:ext cx="7648575" cy="75247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of Partly Conditional Modeling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89A526-D291-4931-9FD7-B42967A91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80" y="933450"/>
            <a:ext cx="51816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89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550348" y="0"/>
            <a:ext cx="7648575" cy="75247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of Partly Conditional Modeling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C51133E-A3FE-4EA3-A106-3A5307D16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80" y="933450"/>
            <a:ext cx="51816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53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26BF7-9320-4642-ACDD-86951F33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33" y="0"/>
            <a:ext cx="7647214" cy="811232"/>
          </a:xfrm>
        </p:spPr>
        <p:txBody>
          <a:bodyPr/>
          <a:lstStyle/>
          <a:p>
            <a:r>
              <a:rPr lang="en-US" dirty="0"/>
              <a:t>Current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0F3189-D22A-4688-88DF-C0A14384CB72}"/>
              </a:ext>
            </a:extLst>
          </p:cNvPr>
          <p:cNvSpPr txBox="1"/>
          <p:nvPr/>
        </p:nvSpPr>
        <p:spPr>
          <a:xfrm>
            <a:off x="752930" y="1191111"/>
            <a:ext cx="73498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Working to refine the models 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Exploring other potential clinical covariates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Exploring a variety of time points for prediction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Simulating phase II trials to evaluate performance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647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3456DC-1244-4FAE-A7B2-221ECA5D443F}"/>
              </a:ext>
            </a:extLst>
          </p:cNvPr>
          <p:cNvSpPr txBox="1">
            <a:spLocks/>
          </p:cNvSpPr>
          <p:nvPr/>
        </p:nvSpPr>
        <p:spPr bwMode="auto">
          <a:xfrm>
            <a:off x="966374" y="2247074"/>
            <a:ext cx="7864475" cy="147002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fontScale="925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/>
                </a:solidFill>
              </a:rPr>
              <a:t>Challenges &amp; Tips on Navigating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6039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69CCB-2BBA-4B1E-9BB6-029B0B4F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Collaboration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4C087A-43A2-4EC3-90FD-BE763985FA5B}"/>
              </a:ext>
            </a:extLst>
          </p:cNvPr>
          <p:cNvSpPr txBox="1"/>
          <p:nvPr/>
        </p:nvSpPr>
        <p:spPr>
          <a:xfrm>
            <a:off x="765629" y="1434951"/>
            <a:ext cx="76798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Working closely with 1-2 physicians at MSK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Focused research question to answer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Data from our institution 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Usually one file sent to us for analysis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2-3 week turnaround of analysis results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Aim is often abstract submission and/or manuscript writing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901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1C3C8-4A79-4592-87A3-4B1A2A6E6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1.) Weekly Calls</a:t>
            </a:r>
          </a:p>
        </p:txBody>
      </p:sp>
      <p:sp>
        <p:nvSpPr>
          <p:cNvPr id="4" name="AutoShape 2" descr="Person of a call center in communication with headphones free icon">
            <a:extLst>
              <a:ext uri="{FF2B5EF4-FFF2-40B4-BE49-F238E27FC236}">
                <a16:creationId xmlns:a16="http://schemas.microsoft.com/office/drawing/2014/main" id="{4A1322CD-2202-4D86-BB57-83C32F6E82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35059" y="919594"/>
            <a:ext cx="2347586" cy="234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7D0B57-906E-4A54-847A-368F81C4A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40139" y="1942940"/>
            <a:ext cx="2255946" cy="2255946"/>
          </a:xfrm>
          <a:prstGeom prst="rect">
            <a:avLst/>
          </a:prstGeom>
        </p:spPr>
      </p:pic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2474D26F-87F4-43F7-BCDE-2389F404A3C3}"/>
              </a:ext>
            </a:extLst>
          </p:cNvPr>
          <p:cNvSpPr/>
          <p:nvPr/>
        </p:nvSpPr>
        <p:spPr>
          <a:xfrm>
            <a:off x="2076740" y="1228591"/>
            <a:ext cx="1956641" cy="1627344"/>
          </a:xfrm>
          <a:prstGeom prst="wedgeEllipseCallou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C26D91-DC96-4F6B-A3A2-4B518C696589}"/>
              </a:ext>
            </a:extLst>
          </p:cNvPr>
          <p:cNvSpPr txBox="1"/>
          <p:nvPr/>
        </p:nvSpPr>
        <p:spPr>
          <a:xfrm>
            <a:off x="2076740" y="1719097"/>
            <a:ext cx="2255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Anything new from MSK this week?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E77225-AD1B-486D-B38A-BFBF0F694470}"/>
              </a:ext>
            </a:extLst>
          </p:cNvPr>
          <p:cNvSpPr txBox="1"/>
          <p:nvPr/>
        </p:nvSpPr>
        <p:spPr>
          <a:xfrm>
            <a:off x="4635059" y="1538710"/>
            <a:ext cx="39832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Constant expectation for new results 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Feel pressure to produce something new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Difficult to put together presentation worthy results each week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318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D4A33A-038E-464C-98C8-3F103BFD5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060" y="289449"/>
            <a:ext cx="1489247" cy="14892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9856E3-8F45-4725-BCAB-CB41A19617B0}"/>
              </a:ext>
            </a:extLst>
          </p:cNvPr>
          <p:cNvSpPr txBox="1"/>
          <p:nvPr/>
        </p:nvSpPr>
        <p:spPr>
          <a:xfrm>
            <a:off x="1080705" y="1653436"/>
            <a:ext cx="64999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Always produce more results than what you share with the team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If you do not have anything new results, use time to discuss issues with other team members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Be upfront and honest</a:t>
            </a:r>
          </a:p>
        </p:txBody>
      </p:sp>
    </p:spTree>
    <p:extLst>
      <p:ext uri="{BB962C8B-B14F-4D97-AF65-F5344CB8AC3E}">
        <p14:creationId xmlns:p14="http://schemas.microsoft.com/office/powerpoint/2010/main" val="248340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4003-8464-40E5-91CD-E4B78091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629" y="235028"/>
            <a:ext cx="7679871" cy="782662"/>
          </a:xfrm>
        </p:spPr>
        <p:txBody>
          <a:bodyPr/>
          <a:lstStyle/>
          <a:p>
            <a:r>
              <a:rPr lang="en-US" dirty="0"/>
              <a:t>2.) Convincing a Large Group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57CBC8-1A05-45A5-A046-B92DB85D4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27061" y="1678619"/>
            <a:ext cx="1966588" cy="19665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96DFA-D473-4B8A-B9B2-AF283BF6F81F}"/>
              </a:ext>
            </a:extLst>
          </p:cNvPr>
          <p:cNvSpPr txBox="1"/>
          <p:nvPr/>
        </p:nvSpPr>
        <p:spPr>
          <a:xfrm>
            <a:off x="4271805" y="1443841"/>
            <a:ext cx="39832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Typically in collaborations, we </a:t>
            </a:r>
            <a:r>
              <a:rPr lang="en-US" sz="2400"/>
              <a:t>can explain </a:t>
            </a:r>
            <a:r>
              <a:rPr lang="en-US" sz="2400" dirty="0"/>
              <a:t>why something may not be statistically sound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Constant feedback can be difficult to manage 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“Why not?”, “Can we look?”</a:t>
            </a:r>
          </a:p>
        </p:txBody>
      </p:sp>
    </p:spTree>
    <p:extLst>
      <p:ext uri="{BB962C8B-B14F-4D97-AF65-F5344CB8AC3E}">
        <p14:creationId xmlns:p14="http://schemas.microsoft.com/office/powerpoint/2010/main" val="759001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D0122B-0B48-4DB9-8ABB-8D1E5C407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060" y="314501"/>
            <a:ext cx="1652086" cy="16520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ACB234-9F69-4DD4-9273-0DB109AFBA71}"/>
              </a:ext>
            </a:extLst>
          </p:cNvPr>
          <p:cNvSpPr txBox="1"/>
          <p:nvPr/>
        </p:nvSpPr>
        <p:spPr>
          <a:xfrm>
            <a:off x="1080706" y="1653436"/>
            <a:ext cx="614835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Take the time to show, not just tell</a:t>
            </a:r>
          </a:p>
          <a:p>
            <a:pPr>
              <a:buClr>
                <a:schemeClr val="accent1"/>
              </a:buClr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Be patient as this may be a setback in moving forward with your own goals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Know when to draw the line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Balance the clinical input to the best of your abilities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5972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C3F9-7872-4F8B-AEA6-0F91AF6B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3.) Evolving Goals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625B02-C33E-4959-9B50-D2931FAC4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56" y="1561230"/>
            <a:ext cx="1867770" cy="18677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E8031-7ADC-4262-87C0-3E0E02D53284}"/>
              </a:ext>
            </a:extLst>
          </p:cNvPr>
          <p:cNvSpPr txBox="1"/>
          <p:nvPr/>
        </p:nvSpPr>
        <p:spPr>
          <a:xfrm>
            <a:off x="4271805" y="1443841"/>
            <a:ext cx="39832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Shifts in research questions and goals for the project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Sub-goals branch out from the major goals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Challenging to manage all of the arising questions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9204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D0122B-0B48-4DB9-8ABB-8D1E5C407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060" y="314501"/>
            <a:ext cx="1652086" cy="16520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639786-ABEC-4E42-A22F-55FBFB7AD152}"/>
              </a:ext>
            </a:extLst>
          </p:cNvPr>
          <p:cNvSpPr txBox="1"/>
          <p:nvPr/>
        </p:nvSpPr>
        <p:spPr>
          <a:xfrm>
            <a:off x="1080706" y="1604009"/>
            <a:ext cx="6148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Divide and conquer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Take the lead and help other team members devise an analysis plan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Don’t spread yourself too thin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Clr>
                <a:schemeClr val="accent1"/>
              </a:buClr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4127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3E659-B76B-4E2B-9F7C-2DA767D42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4.) Staying Knowledgeable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6E022C-E6D7-4D75-956F-09D6248CD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83" y="1553137"/>
            <a:ext cx="1875863" cy="1875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2EFEC2-FF1D-4F7B-AC79-4B472BD2F209}"/>
              </a:ext>
            </a:extLst>
          </p:cNvPr>
          <p:cNvSpPr txBox="1"/>
          <p:nvPr/>
        </p:nvSpPr>
        <p:spPr>
          <a:xfrm>
            <a:off x="4271805" y="1443841"/>
            <a:ext cx="398327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Comprehending complex research questions and analyses</a:t>
            </a:r>
          </a:p>
          <a:p>
            <a:pPr>
              <a:buClr>
                <a:schemeClr val="accent1"/>
              </a:buClr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Unfamiliar methods compared to typical collaborations 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Managing large data efficiently 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2299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D0122B-0B48-4DB9-8ABB-8D1E5C407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060" y="314501"/>
            <a:ext cx="1652086" cy="16520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4836C3-AE2D-43A3-9A4B-3F8E4BE83EF1}"/>
              </a:ext>
            </a:extLst>
          </p:cNvPr>
          <p:cNvSpPr txBox="1"/>
          <p:nvPr/>
        </p:nvSpPr>
        <p:spPr>
          <a:xfrm>
            <a:off x="1080706" y="1604009"/>
            <a:ext cx="61483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Ask questions!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 Don’t execute analysis without knowing why you are doing it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Set in place standard data cleaning and QC processes</a:t>
            </a:r>
          </a:p>
          <a:p>
            <a:pPr>
              <a:buClr>
                <a:schemeClr val="accent1"/>
              </a:buClr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Take advantage of the opportunity to learn from those with more experience</a:t>
            </a:r>
          </a:p>
          <a:p>
            <a:pPr>
              <a:buClr>
                <a:schemeClr val="accent1"/>
              </a:buClr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73583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295A8-8746-481B-A859-6A8F3F56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5.) Asserting yourself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E3AC3C-ECD7-4D4D-88E5-73C17ED66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563" y="1579765"/>
            <a:ext cx="1736637" cy="17366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2AB477-28AD-41DB-8092-842DD6541899}"/>
              </a:ext>
            </a:extLst>
          </p:cNvPr>
          <p:cNvSpPr txBox="1"/>
          <p:nvPr/>
        </p:nvSpPr>
        <p:spPr>
          <a:xfrm>
            <a:off x="4271805" y="1443841"/>
            <a:ext cx="43532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Easy to feel like you are getting lost in the shuffle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Challenging to speak up in front of a large group of more senior researchers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Handling feelings of inferiority and doubt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4561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D0122B-0B48-4DB9-8ABB-8D1E5C407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060" y="314501"/>
            <a:ext cx="1652086" cy="16520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950025-FE7E-42B7-808F-672A283BD018}"/>
              </a:ext>
            </a:extLst>
          </p:cNvPr>
          <p:cNvSpPr txBox="1"/>
          <p:nvPr/>
        </p:nvSpPr>
        <p:spPr>
          <a:xfrm>
            <a:off x="1080706" y="1140544"/>
            <a:ext cx="614835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Be an expert in your own sphere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Confidence is key! </a:t>
            </a:r>
          </a:p>
          <a:p>
            <a:pPr lvl="1">
              <a:buClr>
                <a:schemeClr val="accent1"/>
              </a:buClr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Don’t be shy to chime in when you see fit or know the answer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Do not feel inferior because of your experience level/age/education level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You are an essential asset!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Take advantage of all opportunities offered</a:t>
            </a:r>
          </a:p>
          <a:p>
            <a:pPr>
              <a:buClr>
                <a:schemeClr val="accent1"/>
              </a:buClr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8666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 txBox="1">
            <a:spLocks/>
          </p:cNvSpPr>
          <p:nvPr/>
        </p:nvSpPr>
        <p:spPr bwMode="auto">
          <a:xfrm>
            <a:off x="1036956" y="934333"/>
            <a:ext cx="7680325" cy="289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6600" b="1" dirty="0">
                <a:solidFill>
                  <a:schemeClr val="accent2"/>
                </a:solidFill>
                <a:latin typeface="+mj-lt"/>
                <a:cs typeface="Georgia" charset="0"/>
              </a:rPr>
              <a:t>Thank you!</a:t>
            </a:r>
          </a:p>
          <a:p>
            <a:endParaRPr lang="en-US" sz="1200" b="1" dirty="0">
              <a:solidFill>
                <a:schemeClr val="accent2"/>
              </a:solidFill>
              <a:latin typeface="+mj-lt"/>
              <a:cs typeface="Georgia" charset="0"/>
            </a:endParaRPr>
          </a:p>
          <a:p>
            <a:r>
              <a:rPr lang="en-US" sz="3600" dirty="0">
                <a:solidFill>
                  <a:schemeClr val="accent1"/>
                </a:solidFill>
                <a:latin typeface="+mj-lt"/>
                <a:cs typeface="Georgia" charset="0"/>
              </a:rPr>
              <a:t>Questions? Comments?</a:t>
            </a:r>
          </a:p>
          <a:p>
            <a:endParaRPr lang="en-US" sz="6600" dirty="0">
              <a:solidFill>
                <a:schemeClr val="accent1"/>
              </a:solidFill>
              <a:latin typeface="+mj-lt"/>
              <a:cs typeface="Georgia" charset="0"/>
            </a:endParaRPr>
          </a:p>
          <a:p>
            <a:endParaRPr lang="en-US" sz="1200" dirty="0">
              <a:solidFill>
                <a:schemeClr val="accent1"/>
              </a:solidFill>
              <a:latin typeface="+mj-lt"/>
              <a:cs typeface="Georgia" charset="0"/>
            </a:endParaRPr>
          </a:p>
          <a:p>
            <a:endParaRPr lang="en-US" sz="1200" dirty="0">
              <a:solidFill>
                <a:schemeClr val="accent1"/>
              </a:solidFill>
              <a:latin typeface="+mj-lt"/>
              <a:cs typeface="Georgia" charset="0"/>
            </a:endParaRPr>
          </a:p>
          <a:p>
            <a:endParaRPr lang="en-US" sz="1200" dirty="0">
              <a:solidFill>
                <a:schemeClr val="accent1"/>
              </a:solidFill>
              <a:latin typeface="+mj-lt"/>
              <a:cs typeface="Georgia" charset="0"/>
            </a:endParaRPr>
          </a:p>
          <a:p>
            <a:endParaRPr lang="en-US" sz="1200" dirty="0">
              <a:solidFill>
                <a:schemeClr val="accent1"/>
              </a:solidFill>
              <a:latin typeface="+mj-lt"/>
              <a:cs typeface="Georgia" charset="0"/>
            </a:endParaRPr>
          </a:p>
          <a:p>
            <a:endParaRPr lang="en-US" sz="1200" dirty="0">
              <a:solidFill>
                <a:schemeClr val="accent1"/>
              </a:solidFill>
              <a:latin typeface="+mj-lt"/>
              <a:cs typeface="Georgia" charset="0"/>
            </a:endParaRPr>
          </a:p>
          <a:p>
            <a:endParaRPr lang="en-US" sz="1200" dirty="0">
              <a:solidFill>
                <a:schemeClr val="accent1"/>
              </a:solidFill>
              <a:latin typeface="+mj-lt"/>
              <a:cs typeface="Georgia" charset="0"/>
            </a:endParaRPr>
          </a:p>
          <a:p>
            <a:r>
              <a:rPr lang="en-US" sz="2000" dirty="0">
                <a:solidFill>
                  <a:schemeClr val="accent1"/>
                </a:solidFill>
                <a:latin typeface="+mj-lt"/>
                <a:cs typeface="Georgia" charset="0"/>
              </a:rPr>
              <a:t>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736" y="5049834"/>
            <a:ext cx="47244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273176" y="5001882"/>
            <a:ext cx="24061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cs typeface="Georgia" charset="0"/>
              </a:rPr>
              <a:t>flynnj@mskcc.org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26BF7-9320-4642-ACDD-86951F33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22" y="0"/>
            <a:ext cx="7647214" cy="811232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80B48B-F0B6-4920-B178-AC63794991D5}"/>
              </a:ext>
            </a:extLst>
          </p:cNvPr>
          <p:cNvSpPr/>
          <p:nvPr/>
        </p:nvSpPr>
        <p:spPr>
          <a:xfrm>
            <a:off x="748393" y="3647563"/>
            <a:ext cx="7647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1C1D1E"/>
                </a:solidFill>
                <a:latin typeface="Open Sans"/>
              </a:rPr>
              <a:t>Maziarz</a:t>
            </a:r>
            <a:r>
              <a:rPr lang="en-US" dirty="0">
                <a:solidFill>
                  <a:srgbClr val="1C1D1E"/>
                </a:solidFill>
                <a:latin typeface="Open Sans"/>
              </a:rPr>
              <a:t>, M. , </a:t>
            </a:r>
            <a:r>
              <a:rPr lang="en-US" dirty="0" err="1">
                <a:solidFill>
                  <a:srgbClr val="1C1D1E"/>
                </a:solidFill>
                <a:latin typeface="Open Sans"/>
              </a:rPr>
              <a:t>Heagerty</a:t>
            </a:r>
            <a:r>
              <a:rPr lang="en-US" dirty="0">
                <a:solidFill>
                  <a:srgbClr val="1C1D1E"/>
                </a:solidFill>
                <a:latin typeface="Open Sans"/>
              </a:rPr>
              <a:t>, P. , Cai, T. and Zheng, Y. (2017), On longitudinal prediction with time‐to‐event outcome: Comparison of modeling options. </a:t>
            </a:r>
            <a:r>
              <a:rPr lang="en-US" dirty="0" err="1">
                <a:solidFill>
                  <a:srgbClr val="1C1D1E"/>
                </a:solidFill>
                <a:latin typeface="Open Sans"/>
              </a:rPr>
              <a:t>Biom</a:t>
            </a:r>
            <a:r>
              <a:rPr lang="en-US" dirty="0">
                <a:solidFill>
                  <a:srgbClr val="1C1D1E"/>
                </a:solidFill>
                <a:latin typeface="Open Sans"/>
              </a:rPr>
              <a:t>, 73: 83-93. doi:</a:t>
            </a:r>
            <a:r>
              <a:rPr lang="en-US" dirty="0">
                <a:solidFill>
                  <a:srgbClr val="005274"/>
                </a:solidFill>
                <a:latin typeface="Open Sans"/>
                <a:hlinkClick r:id="rId2"/>
              </a:rPr>
              <a:t>10.1111/biom.12562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B7B90C-2AED-4E18-AC70-2984AAFCE969}"/>
              </a:ext>
            </a:extLst>
          </p:cNvPr>
          <p:cNvSpPr/>
          <p:nvPr/>
        </p:nvSpPr>
        <p:spPr>
          <a:xfrm>
            <a:off x="748393" y="2526704"/>
            <a:ext cx="7741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C1D1E"/>
                </a:solidFill>
                <a:latin typeface="Open Sans"/>
              </a:rPr>
              <a:t>Zheng, Y. and </a:t>
            </a:r>
            <a:r>
              <a:rPr lang="en-US" dirty="0" err="1">
                <a:solidFill>
                  <a:srgbClr val="1C1D1E"/>
                </a:solidFill>
                <a:latin typeface="Open Sans"/>
              </a:rPr>
              <a:t>Heagerty</a:t>
            </a:r>
            <a:r>
              <a:rPr lang="en-US" dirty="0">
                <a:solidFill>
                  <a:srgbClr val="1C1D1E"/>
                </a:solidFill>
                <a:latin typeface="Open Sans"/>
              </a:rPr>
              <a:t>, P. J. (2005), Partly Conditional Survival Models for Longitudinal Data. Biometrics, 61: 379-391. doi:</a:t>
            </a:r>
            <a:r>
              <a:rPr lang="en-US" dirty="0">
                <a:solidFill>
                  <a:srgbClr val="005274"/>
                </a:solidFill>
                <a:latin typeface="Open Sans"/>
                <a:hlinkClick r:id="rId3"/>
              </a:rPr>
              <a:t>10.1111/j.1541-0420.2005.00323.x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BAC77E-7A80-4DC9-A88E-FEE0D107008F}"/>
              </a:ext>
            </a:extLst>
          </p:cNvPr>
          <p:cNvSpPr txBox="1"/>
          <p:nvPr/>
        </p:nvSpPr>
        <p:spPr>
          <a:xfrm>
            <a:off x="748393" y="4712544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package: </a:t>
            </a:r>
          </a:p>
          <a:p>
            <a:r>
              <a:rPr lang="en-US" dirty="0" err="1">
                <a:hlinkClick r:id="rId4"/>
              </a:rPr>
              <a:t>mdbrown</a:t>
            </a:r>
            <a:r>
              <a:rPr lang="en-US" dirty="0"/>
              <a:t>/</a:t>
            </a:r>
            <a:r>
              <a:rPr lang="en-US" b="1" dirty="0" err="1">
                <a:hlinkClick r:id="rId5"/>
              </a:rPr>
              <a:t>partlyconditional</a:t>
            </a:r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915ACA-4F43-4FE0-8341-9BB7D8FC7DA4}"/>
              </a:ext>
            </a:extLst>
          </p:cNvPr>
          <p:cNvSpPr/>
          <p:nvPr/>
        </p:nvSpPr>
        <p:spPr>
          <a:xfrm>
            <a:off x="748393" y="1128846"/>
            <a:ext cx="73318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C1D1E"/>
                </a:solidFill>
                <a:latin typeface="Open Sans"/>
              </a:rPr>
              <a:t>Dercle L. , Connors D.E. , Tang Y., et al (2018), Vol-PACT: A </a:t>
            </a:r>
            <a:r>
              <a:rPr lang="en-US" dirty="0" err="1">
                <a:solidFill>
                  <a:srgbClr val="1C1D1E"/>
                </a:solidFill>
                <a:latin typeface="Open Sans"/>
              </a:rPr>
              <a:t>Foundating</a:t>
            </a:r>
            <a:r>
              <a:rPr lang="en-US" dirty="0">
                <a:solidFill>
                  <a:srgbClr val="1C1D1E"/>
                </a:solidFill>
                <a:latin typeface="Open Sans"/>
              </a:rPr>
              <a:t> for the NIH Public-Private Partnership That Supports Sharing of Clinical Trial Data for the Development of Improved Imaging Biomarkers in Oncology. </a:t>
            </a:r>
            <a:r>
              <a:rPr lang="en-US" dirty="0">
                <a:latin typeface="Open Sans"/>
              </a:rPr>
              <a:t>JCO Clinical Cancer Informatics</a:t>
            </a:r>
            <a:r>
              <a:rPr lang="en-US" i="1" dirty="0">
                <a:latin typeface="Open Sans"/>
              </a:rPr>
              <a:t>. </a:t>
            </a:r>
            <a:r>
              <a:rPr lang="en-US" dirty="0" err="1">
                <a:solidFill>
                  <a:srgbClr val="1C1D1E"/>
                </a:solidFill>
                <a:latin typeface="Open Sans"/>
              </a:rPr>
              <a:t>doi</a:t>
            </a:r>
            <a:r>
              <a:rPr lang="en-US" dirty="0">
                <a:solidFill>
                  <a:srgbClr val="1C1D1E"/>
                </a:solidFill>
                <a:latin typeface="Open Sans"/>
              </a:rPr>
              <a:t>: </a:t>
            </a:r>
            <a:r>
              <a:rPr lang="en-US" u="sng" dirty="0">
                <a:solidFill>
                  <a:srgbClr val="00B0F0"/>
                </a:solidFill>
                <a:latin typeface="Open Sans"/>
              </a:rPr>
              <a:t>10.1200/CCI.17.00137</a:t>
            </a:r>
            <a:r>
              <a:rPr lang="en-US" dirty="0">
                <a:latin typeface="Open Sans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B102D-E45F-4494-99A3-1C1FBFC915F1}"/>
              </a:ext>
            </a:extLst>
          </p:cNvPr>
          <p:cNvSpPr txBox="1"/>
          <p:nvPr/>
        </p:nvSpPr>
        <p:spPr>
          <a:xfrm>
            <a:off x="748393" y="5454359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Graphics: </a:t>
            </a:r>
            <a:r>
              <a:rPr lang="en-US" dirty="0" err="1">
                <a:hlinkClick r:id="rId6" tooltip="Freepik"/>
              </a:rPr>
              <a:t>FlatIcon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290888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Template 1">
  <a:themeElements>
    <a:clrScheme name="MSK color pallete">
      <a:dk1>
        <a:sysClr val="windowText" lastClr="000000"/>
      </a:dk1>
      <a:lt1>
        <a:sysClr val="window" lastClr="FFFFFF"/>
      </a:lt1>
      <a:dk2>
        <a:srgbClr val="737373"/>
      </a:dk2>
      <a:lt2>
        <a:srgbClr val="B3B3A6"/>
      </a:lt2>
      <a:accent1>
        <a:srgbClr val="2986E2"/>
      </a:accent1>
      <a:accent2>
        <a:srgbClr val="F26529"/>
      </a:accent2>
      <a:accent3>
        <a:srgbClr val="FFF5BC"/>
      </a:accent3>
      <a:accent4>
        <a:srgbClr val="737373"/>
      </a:accent4>
      <a:accent5>
        <a:srgbClr val="B3B3A6"/>
      </a:accent5>
      <a:accent6>
        <a:srgbClr val="2875B4"/>
      </a:accent6>
      <a:hlink>
        <a:srgbClr val="00BDF2"/>
      </a:hlink>
      <a:folHlink>
        <a:srgbClr val="9BDC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lide1Template" id="{03F4163E-8EE5-8E4B-B785-286A96067008}" vid="{CB926C4E-D035-DF42-AF97-2EB935907B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E64CF27C-2ECC-48E8-947E-CA63274FB2E8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8DA1A4150FB2B848A3EB7B452BFA7AC5" ma:contentTypeVersion="1" ma:contentTypeDescription="Upload an image." ma:contentTypeScope="" ma:versionID="c5dd4a19140d82efd42bf2e2156fee3e">
  <xsd:schema xmlns:xsd="http://www.w3.org/2001/XMLSchema" xmlns:xs="http://www.w3.org/2001/XMLSchema" xmlns:p="http://schemas.microsoft.com/office/2006/metadata/properties" xmlns:ns1="http://schemas.microsoft.com/sharepoint/v3" xmlns:ns2="E64CF27C-2ECC-48E8-947E-CA63274FB2E8" xmlns:ns3="http://schemas.microsoft.com/sharepoint/v3/fields" targetNamespace="http://schemas.microsoft.com/office/2006/metadata/properties" ma:root="true" ma:fieldsID="8669bc30feb5185623fa09da941496e2" ns1:_="" ns2:_="" ns3:_="">
    <xsd:import namespace="http://schemas.microsoft.com/sharepoint/v3"/>
    <xsd:import namespace="E64CF27C-2ECC-48E8-947E-CA63274FB2E8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4CF27C-2ECC-48E8-947E-CA63274FB2E8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30647F-A921-45DD-9E91-010F7EF4FB48}">
  <ds:schemaRefs>
    <ds:schemaRef ds:uri="http://schemas.microsoft.com/office/2006/documentManagement/types"/>
    <ds:schemaRef ds:uri="http://schemas.microsoft.com/sharepoint/v3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purl.org/dc/elements/1.1/"/>
    <ds:schemaRef ds:uri="http://purl.org/dc/terms/"/>
    <ds:schemaRef ds:uri="E64CF27C-2ECC-48E8-947E-CA63274FB2E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01F69EB-AD96-4AD6-8A18-0C8728F5F0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7EBD8B-EA50-4231-9F03-F9188E4066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64CF27C-2ECC-48E8-947E-CA63274FB2E8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Slide1Template (1)</Template>
  <TotalTime>0</TotalTime>
  <Words>1429</Words>
  <Application>Microsoft Office PowerPoint</Application>
  <PresentationFormat>On-screen Show (4:3)</PresentationFormat>
  <Paragraphs>281</Paragraphs>
  <Slides>38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Georgia</vt:lpstr>
      <vt:lpstr>Open Sans</vt:lpstr>
      <vt:lpstr>Slide Template 1</vt:lpstr>
      <vt:lpstr>Navigating Relationships in Multicenter Collaborations</vt:lpstr>
      <vt:lpstr>Outline</vt:lpstr>
      <vt:lpstr>PowerPoint Presentation</vt:lpstr>
      <vt:lpstr>Background</vt:lpstr>
      <vt:lpstr>Background</vt:lpstr>
      <vt:lpstr>PowerPoint Presentation</vt:lpstr>
      <vt:lpstr>Who involved?</vt:lpstr>
      <vt:lpstr>Who is involved?</vt:lpstr>
      <vt:lpstr>Who is involved?</vt:lpstr>
      <vt:lpstr>PowerPoint Presentation</vt:lpstr>
      <vt:lpstr>MSK Team</vt:lpstr>
      <vt:lpstr>My Role</vt:lpstr>
      <vt:lpstr>Data Curation</vt:lpstr>
      <vt:lpstr>PowerPoint Presentation</vt:lpstr>
      <vt:lpstr>PowerPoint Presentation</vt:lpstr>
      <vt:lpstr>Data Structure </vt:lpstr>
      <vt:lpstr>Building a Trial Endpoint From A Regression Model</vt:lpstr>
      <vt:lpstr>Proposed Metric</vt:lpstr>
      <vt:lpstr>Example of Partly Conditional Modeling</vt:lpstr>
      <vt:lpstr>Example of Partly Conditional Modeling</vt:lpstr>
      <vt:lpstr>Example of Partly Conditional Modeling</vt:lpstr>
      <vt:lpstr>Example of Partly Conditional Modeling</vt:lpstr>
      <vt:lpstr>Example of Partly Conditional Modeling</vt:lpstr>
      <vt:lpstr>Current Work</vt:lpstr>
      <vt:lpstr>PowerPoint Presentation</vt:lpstr>
      <vt:lpstr>Typical Collaboration</vt:lpstr>
      <vt:lpstr>1.) Weekly Calls</vt:lpstr>
      <vt:lpstr>PowerPoint Presentation</vt:lpstr>
      <vt:lpstr>2.) Convincing a Large Group</vt:lpstr>
      <vt:lpstr>PowerPoint Presentation</vt:lpstr>
      <vt:lpstr>3.) Evolving Goals</vt:lpstr>
      <vt:lpstr>PowerPoint Presentation</vt:lpstr>
      <vt:lpstr>4.) Staying Knowledgeable</vt:lpstr>
      <vt:lpstr>PowerPoint Presentation</vt:lpstr>
      <vt:lpstr>5.) Asserting yourself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 Here (Arial Bold 30 pt)</dc:title>
  <dc:creator>Flynn, Jessica/Epidemiology-Biostatistics</dc:creator>
  <cp:keywords/>
  <dc:description/>
  <cp:lastModifiedBy>Jessica Flynn</cp:lastModifiedBy>
  <cp:revision>93</cp:revision>
  <dcterms:created xsi:type="dcterms:W3CDTF">2019-08-07T15:12:13Z</dcterms:created>
  <dcterms:modified xsi:type="dcterms:W3CDTF">2019-10-04T22:40:51Z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0x0101009148F5A04DDD49CBA7127AADA5FB792B00AADE34325A8B49CDA8BB4DB53328F214008DA1A4150FB2B848A3EB7B452BFA7AC5</vt:lpwstr>
  </property>
</Properties>
</file>