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9"/>
  </p:notesMasterIdLst>
  <p:handoutMasterIdLst>
    <p:handoutMasterId r:id="rId50"/>
  </p:handoutMasterIdLst>
  <p:sldIdLst>
    <p:sldId id="256" r:id="rId5"/>
    <p:sldId id="259" r:id="rId6"/>
    <p:sldId id="288" r:id="rId7"/>
    <p:sldId id="286" r:id="rId8"/>
    <p:sldId id="258" r:id="rId9"/>
    <p:sldId id="283" r:id="rId10"/>
    <p:sldId id="261" r:id="rId11"/>
    <p:sldId id="305" r:id="rId12"/>
    <p:sldId id="260" r:id="rId13"/>
    <p:sldId id="263" r:id="rId14"/>
    <p:sldId id="264" r:id="rId15"/>
    <p:sldId id="302" r:id="rId16"/>
    <p:sldId id="299" r:id="rId17"/>
    <p:sldId id="265" r:id="rId18"/>
    <p:sldId id="266" r:id="rId19"/>
    <p:sldId id="301" r:id="rId20"/>
    <p:sldId id="267" r:id="rId21"/>
    <p:sldId id="268" r:id="rId22"/>
    <p:sldId id="296" r:id="rId23"/>
    <p:sldId id="295" r:id="rId24"/>
    <p:sldId id="269" r:id="rId25"/>
    <p:sldId id="289" r:id="rId26"/>
    <p:sldId id="270" r:id="rId27"/>
    <p:sldId id="271" r:id="rId28"/>
    <p:sldId id="272" r:id="rId29"/>
    <p:sldId id="303" r:id="rId30"/>
    <p:sldId id="273" r:id="rId31"/>
    <p:sldId id="275" r:id="rId32"/>
    <p:sldId id="276" r:id="rId33"/>
    <p:sldId id="293" r:id="rId34"/>
    <p:sldId id="279" r:id="rId35"/>
    <p:sldId id="294" r:id="rId36"/>
    <p:sldId id="298" r:id="rId37"/>
    <p:sldId id="304" r:id="rId38"/>
    <p:sldId id="285" r:id="rId39"/>
    <p:sldId id="297" r:id="rId40"/>
    <p:sldId id="280" r:id="rId41"/>
    <p:sldId id="281" r:id="rId42"/>
    <p:sldId id="282" r:id="rId43"/>
    <p:sldId id="290" r:id="rId44"/>
    <p:sldId id="284" r:id="rId45"/>
    <p:sldId id="277" r:id="rId46"/>
    <p:sldId id="291" r:id="rId47"/>
    <p:sldId id="300" r:id="rId4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n Wiley" initials="EW" lastIdx="27" clrIdx="0">
    <p:extLst>
      <p:ext uri="{19B8F6BF-5375-455C-9EA6-DF929625EA0E}">
        <p15:presenceInfo xmlns:p15="http://schemas.microsoft.com/office/powerpoint/2012/main" userId="S-1-5-21-2083667071-1112689225-1550850067-6096" providerId="AD"/>
      </p:ext>
    </p:extLst>
  </p:cmAuthor>
  <p:cmAuthor id="2" name="Erin" initials="E" lastIdx="15" clrIdx="1">
    <p:extLst>
      <p:ext uri="{19B8F6BF-5375-455C-9EA6-DF929625EA0E}">
        <p15:presenceInfo xmlns:p15="http://schemas.microsoft.com/office/powerpoint/2012/main" userId="Erin" providerId="None"/>
      </p:ext>
    </p:extLst>
  </p:cmAuthor>
  <p:cmAuthor id="3" name="Farris, Amy" initials="FA" lastIdx="1" clrIdx="2">
    <p:extLst>
      <p:ext uri="{19B8F6BF-5375-455C-9EA6-DF929625EA0E}">
        <p15:presenceInfo xmlns:p15="http://schemas.microsoft.com/office/powerpoint/2012/main" userId="S::amy@amstat.org::ee8b6027-18f9-4915-9194-704a0385eaf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75BB"/>
    <a:srgbClr val="8CC63E"/>
    <a:srgbClr val="EF3E2D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720BDE-2096-4292-82DA-9872627B821F}" v="90" dt="2019-09-30T14:36:52.5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0" autoAdjust="0"/>
    <p:restoredTop sz="82689" autoAdjust="0"/>
  </p:normalViewPr>
  <p:slideViewPr>
    <p:cSldViewPr snapToGrid="0">
      <p:cViewPr varScale="1">
        <p:scale>
          <a:sx n="60" d="100"/>
          <a:sy n="60" d="100"/>
        </p:scale>
        <p:origin x="2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Relationship Id="rId57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commentAuthors" Target="commentAuthors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rris, Amy" userId="ee8b6027-18f9-4915-9194-704a0385eafd" providerId="ADAL" clId="{A2720BDE-2096-4292-82DA-9872627B821F}"/>
    <pc:docChg chg="undo custSel modSld">
      <pc:chgData name="Farris, Amy" userId="ee8b6027-18f9-4915-9194-704a0385eafd" providerId="ADAL" clId="{A2720BDE-2096-4292-82DA-9872627B821F}" dt="2019-09-30T14:36:52.561" v="245" actId="255"/>
      <pc:docMkLst>
        <pc:docMk/>
      </pc:docMkLst>
      <pc:sldChg chg="modSp">
        <pc:chgData name="Farris, Amy" userId="ee8b6027-18f9-4915-9194-704a0385eafd" providerId="ADAL" clId="{A2720BDE-2096-4292-82DA-9872627B821F}" dt="2019-09-30T14:29:55.042" v="141" actId="1076"/>
        <pc:sldMkLst>
          <pc:docMk/>
          <pc:sldMk cId="1243752492" sldId="261"/>
        </pc:sldMkLst>
        <pc:spChg chg="mod">
          <ac:chgData name="Farris, Amy" userId="ee8b6027-18f9-4915-9194-704a0385eafd" providerId="ADAL" clId="{A2720BDE-2096-4292-82DA-9872627B821F}" dt="2019-09-30T14:29:55.042" v="141" actId="1076"/>
          <ac:spMkLst>
            <pc:docMk/>
            <pc:sldMk cId="1243752492" sldId="261"/>
            <ac:spMk id="2" creationId="{00000000-0000-0000-0000-000000000000}"/>
          </ac:spMkLst>
        </pc:spChg>
        <pc:spChg chg="mod">
          <ac:chgData name="Farris, Amy" userId="ee8b6027-18f9-4915-9194-704a0385eafd" providerId="ADAL" clId="{A2720BDE-2096-4292-82DA-9872627B821F}" dt="2019-09-30T14:29:49.904" v="140" actId="255"/>
          <ac:spMkLst>
            <pc:docMk/>
            <pc:sldMk cId="1243752492" sldId="261"/>
            <ac:spMk id="3" creationId="{00000000-0000-0000-0000-000000000000}"/>
          </ac:spMkLst>
        </pc:spChg>
      </pc:sldChg>
      <pc:sldChg chg="modSp">
        <pc:chgData name="Farris, Amy" userId="ee8b6027-18f9-4915-9194-704a0385eafd" providerId="ADAL" clId="{A2720BDE-2096-4292-82DA-9872627B821F}" dt="2019-09-30T14:30:17.586" v="143" actId="14100"/>
        <pc:sldMkLst>
          <pc:docMk/>
          <pc:sldMk cId="2386935382" sldId="266"/>
        </pc:sldMkLst>
        <pc:spChg chg="mod">
          <ac:chgData name="Farris, Amy" userId="ee8b6027-18f9-4915-9194-704a0385eafd" providerId="ADAL" clId="{A2720BDE-2096-4292-82DA-9872627B821F}" dt="2019-09-30T14:30:17.586" v="143" actId="14100"/>
          <ac:spMkLst>
            <pc:docMk/>
            <pc:sldMk cId="2386935382" sldId="266"/>
            <ac:spMk id="3" creationId="{00000000-0000-0000-0000-000000000000}"/>
          </ac:spMkLst>
        </pc:spChg>
      </pc:sldChg>
      <pc:sldChg chg="modSp">
        <pc:chgData name="Farris, Amy" userId="ee8b6027-18f9-4915-9194-704a0385eafd" providerId="ADAL" clId="{A2720BDE-2096-4292-82DA-9872627B821F}" dt="2019-09-30T14:31:22.841" v="150"/>
        <pc:sldMkLst>
          <pc:docMk/>
          <pc:sldMk cId="850700062" sldId="267"/>
        </pc:sldMkLst>
        <pc:graphicFrameChg chg="mod">
          <ac:chgData name="Farris, Amy" userId="ee8b6027-18f9-4915-9194-704a0385eafd" providerId="ADAL" clId="{A2720BDE-2096-4292-82DA-9872627B821F}" dt="2019-09-30T14:31:22.841" v="150"/>
          <ac:graphicFrameMkLst>
            <pc:docMk/>
            <pc:sldMk cId="850700062" sldId="267"/>
            <ac:graphicFrameMk id="8" creationId="{84451EDE-7F30-4F8F-B9A5-8159E0C17511}"/>
          </ac:graphicFrameMkLst>
        </pc:graphicFrameChg>
      </pc:sldChg>
      <pc:sldChg chg="addSp modSp modAnim">
        <pc:chgData name="Farris, Amy" userId="ee8b6027-18f9-4915-9194-704a0385eafd" providerId="ADAL" clId="{A2720BDE-2096-4292-82DA-9872627B821F}" dt="2019-09-30T14:28:42.808" v="121" actId="1038"/>
        <pc:sldMkLst>
          <pc:docMk/>
          <pc:sldMk cId="3682343116" sldId="269"/>
        </pc:sldMkLst>
        <pc:spChg chg="mod">
          <ac:chgData name="Farris, Amy" userId="ee8b6027-18f9-4915-9194-704a0385eafd" providerId="ADAL" clId="{A2720BDE-2096-4292-82DA-9872627B821F}" dt="2019-09-30T14:28:34.346" v="108" actId="1076"/>
          <ac:spMkLst>
            <pc:docMk/>
            <pc:sldMk cId="3682343116" sldId="269"/>
            <ac:spMk id="3" creationId="{00000000-0000-0000-0000-000000000000}"/>
          </ac:spMkLst>
        </pc:spChg>
        <pc:spChg chg="add mod">
          <ac:chgData name="Farris, Amy" userId="ee8b6027-18f9-4915-9194-704a0385eafd" providerId="ADAL" clId="{A2720BDE-2096-4292-82DA-9872627B821F}" dt="2019-09-30T14:28:38.549" v="109" actId="1076"/>
          <ac:spMkLst>
            <pc:docMk/>
            <pc:sldMk cId="3682343116" sldId="269"/>
            <ac:spMk id="6" creationId="{8A944162-C74B-493A-AF04-1E5D30D566EC}"/>
          </ac:spMkLst>
        </pc:spChg>
        <pc:picChg chg="mod">
          <ac:chgData name="Farris, Amy" userId="ee8b6027-18f9-4915-9194-704a0385eafd" providerId="ADAL" clId="{A2720BDE-2096-4292-82DA-9872627B821F}" dt="2019-09-30T14:28:42.808" v="121" actId="1038"/>
          <ac:picMkLst>
            <pc:docMk/>
            <pc:sldMk cId="3682343116" sldId="269"/>
            <ac:picMk id="13" creationId="{CE84784A-6947-4244-9412-245AF1704472}"/>
          </ac:picMkLst>
        </pc:picChg>
      </pc:sldChg>
      <pc:sldChg chg="modSp">
        <pc:chgData name="Farris, Amy" userId="ee8b6027-18f9-4915-9194-704a0385eafd" providerId="ADAL" clId="{A2720BDE-2096-4292-82DA-9872627B821F}" dt="2019-09-30T14:33:00.167" v="181" actId="1076"/>
        <pc:sldMkLst>
          <pc:docMk/>
          <pc:sldMk cId="2061247993" sldId="270"/>
        </pc:sldMkLst>
        <pc:spChg chg="mod">
          <ac:chgData name="Farris, Amy" userId="ee8b6027-18f9-4915-9194-704a0385eafd" providerId="ADAL" clId="{A2720BDE-2096-4292-82DA-9872627B821F}" dt="2019-09-30T14:33:00.167" v="181" actId="1076"/>
          <ac:spMkLst>
            <pc:docMk/>
            <pc:sldMk cId="2061247993" sldId="270"/>
            <ac:spMk id="3" creationId="{00000000-0000-0000-0000-000000000000}"/>
          </ac:spMkLst>
        </pc:spChg>
      </pc:sldChg>
      <pc:sldChg chg="modSp">
        <pc:chgData name="Farris, Amy" userId="ee8b6027-18f9-4915-9194-704a0385eafd" providerId="ADAL" clId="{A2720BDE-2096-4292-82DA-9872627B821F}" dt="2019-09-30T14:33:12.417" v="183" actId="255"/>
        <pc:sldMkLst>
          <pc:docMk/>
          <pc:sldMk cId="3976864683" sldId="271"/>
        </pc:sldMkLst>
        <pc:spChg chg="mod">
          <ac:chgData name="Farris, Amy" userId="ee8b6027-18f9-4915-9194-704a0385eafd" providerId="ADAL" clId="{A2720BDE-2096-4292-82DA-9872627B821F}" dt="2019-09-30T14:33:12.417" v="183" actId="255"/>
          <ac:spMkLst>
            <pc:docMk/>
            <pc:sldMk cId="3976864683" sldId="271"/>
            <ac:spMk id="44" creationId="{00000000-0000-0000-0000-000000000000}"/>
          </ac:spMkLst>
        </pc:spChg>
      </pc:sldChg>
      <pc:sldChg chg="modSp">
        <pc:chgData name="Farris, Amy" userId="ee8b6027-18f9-4915-9194-704a0385eafd" providerId="ADAL" clId="{A2720BDE-2096-4292-82DA-9872627B821F}" dt="2019-09-30T14:33:26.993" v="185" actId="255"/>
        <pc:sldMkLst>
          <pc:docMk/>
          <pc:sldMk cId="3746832437" sldId="272"/>
        </pc:sldMkLst>
        <pc:spChg chg="mod">
          <ac:chgData name="Farris, Amy" userId="ee8b6027-18f9-4915-9194-704a0385eafd" providerId="ADAL" clId="{A2720BDE-2096-4292-82DA-9872627B821F}" dt="2019-09-30T14:33:26.993" v="185" actId="255"/>
          <ac:spMkLst>
            <pc:docMk/>
            <pc:sldMk cId="3746832437" sldId="272"/>
            <ac:spMk id="3" creationId="{00000000-0000-0000-0000-000000000000}"/>
          </ac:spMkLst>
        </pc:spChg>
      </pc:sldChg>
      <pc:sldChg chg="modSp">
        <pc:chgData name="Farris, Amy" userId="ee8b6027-18f9-4915-9194-704a0385eafd" providerId="ADAL" clId="{A2720BDE-2096-4292-82DA-9872627B821F}" dt="2019-09-30T14:34:17.676" v="214" actId="1036"/>
        <pc:sldMkLst>
          <pc:docMk/>
          <pc:sldMk cId="2101345645" sldId="276"/>
        </pc:sldMkLst>
        <pc:spChg chg="mod">
          <ac:chgData name="Farris, Amy" userId="ee8b6027-18f9-4915-9194-704a0385eafd" providerId="ADAL" clId="{A2720BDE-2096-4292-82DA-9872627B821F}" dt="2019-09-30T14:34:12.440" v="213" actId="1035"/>
          <ac:spMkLst>
            <pc:docMk/>
            <pc:sldMk cId="2101345645" sldId="276"/>
            <ac:spMk id="2" creationId="{00000000-0000-0000-0000-000000000000}"/>
          </ac:spMkLst>
        </pc:spChg>
        <pc:spChg chg="mod">
          <ac:chgData name="Farris, Amy" userId="ee8b6027-18f9-4915-9194-704a0385eafd" providerId="ADAL" clId="{A2720BDE-2096-4292-82DA-9872627B821F}" dt="2019-09-30T14:34:17.676" v="214" actId="1036"/>
          <ac:spMkLst>
            <pc:docMk/>
            <pc:sldMk cId="2101345645" sldId="276"/>
            <ac:spMk id="3" creationId="{00000000-0000-0000-0000-000000000000}"/>
          </ac:spMkLst>
        </pc:spChg>
      </pc:sldChg>
      <pc:sldChg chg="modSp">
        <pc:chgData name="Farris, Amy" userId="ee8b6027-18f9-4915-9194-704a0385eafd" providerId="ADAL" clId="{A2720BDE-2096-4292-82DA-9872627B821F}" dt="2019-09-30T14:35:26.577" v="232" actId="255"/>
        <pc:sldMkLst>
          <pc:docMk/>
          <pc:sldMk cId="3859087290" sldId="279"/>
        </pc:sldMkLst>
        <pc:spChg chg="mod">
          <ac:chgData name="Farris, Amy" userId="ee8b6027-18f9-4915-9194-704a0385eafd" providerId="ADAL" clId="{A2720BDE-2096-4292-82DA-9872627B821F}" dt="2019-09-30T14:35:04.201" v="228" actId="255"/>
          <ac:spMkLst>
            <pc:docMk/>
            <pc:sldMk cId="3859087290" sldId="279"/>
            <ac:spMk id="2" creationId="{00000000-0000-0000-0000-000000000000}"/>
          </ac:spMkLst>
        </pc:spChg>
        <pc:graphicFrameChg chg="mod">
          <ac:chgData name="Farris, Amy" userId="ee8b6027-18f9-4915-9194-704a0385eafd" providerId="ADAL" clId="{A2720BDE-2096-4292-82DA-9872627B821F}" dt="2019-09-30T14:35:26.577" v="232" actId="255"/>
          <ac:graphicFrameMkLst>
            <pc:docMk/>
            <pc:sldMk cId="3859087290" sldId="279"/>
            <ac:graphicFrameMk id="8" creationId="{ECC033D6-07B8-4F35-A3FC-A7546EDC558E}"/>
          </ac:graphicFrameMkLst>
        </pc:graphicFrameChg>
      </pc:sldChg>
      <pc:sldChg chg="modSp">
        <pc:chgData name="Farris, Amy" userId="ee8b6027-18f9-4915-9194-704a0385eafd" providerId="ADAL" clId="{A2720BDE-2096-4292-82DA-9872627B821F}" dt="2019-09-30T14:29:29.791" v="138" actId="20577"/>
        <pc:sldMkLst>
          <pc:docMk/>
          <pc:sldMk cId="4002555352" sldId="283"/>
        </pc:sldMkLst>
        <pc:spChg chg="mod">
          <ac:chgData name="Farris, Amy" userId="ee8b6027-18f9-4915-9194-704a0385eafd" providerId="ADAL" clId="{A2720BDE-2096-4292-82DA-9872627B821F}" dt="2019-09-30T14:29:29.791" v="138" actId="20577"/>
          <ac:spMkLst>
            <pc:docMk/>
            <pc:sldMk cId="4002555352" sldId="283"/>
            <ac:spMk id="3" creationId="{00000000-0000-0000-0000-000000000000}"/>
          </ac:spMkLst>
        </pc:spChg>
      </pc:sldChg>
      <pc:sldChg chg="addSp delSp modSp modAnim">
        <pc:chgData name="Farris, Amy" userId="ee8b6027-18f9-4915-9194-704a0385eafd" providerId="ADAL" clId="{A2720BDE-2096-4292-82DA-9872627B821F}" dt="2019-09-30T14:28:28.060" v="107" actId="1076"/>
        <pc:sldMkLst>
          <pc:docMk/>
          <pc:sldMk cId="2760697031" sldId="289"/>
        </pc:sldMkLst>
        <pc:spChg chg="mod">
          <ac:chgData name="Farris, Amy" userId="ee8b6027-18f9-4915-9194-704a0385eafd" providerId="ADAL" clId="{A2720BDE-2096-4292-82DA-9872627B821F}" dt="2019-09-30T14:28:12.924" v="80" actId="14100"/>
          <ac:spMkLst>
            <pc:docMk/>
            <pc:sldMk cId="2760697031" sldId="289"/>
            <ac:spMk id="2" creationId="{00000000-0000-0000-0000-000000000000}"/>
          </ac:spMkLst>
        </pc:spChg>
        <pc:spChg chg="del">
          <ac:chgData name="Farris, Amy" userId="ee8b6027-18f9-4915-9194-704a0385eafd" providerId="ADAL" clId="{A2720BDE-2096-4292-82DA-9872627B821F}" dt="2019-09-30T14:20:09.729" v="1" actId="478"/>
          <ac:spMkLst>
            <pc:docMk/>
            <pc:sldMk cId="2760697031" sldId="289"/>
            <ac:spMk id="3" creationId="{00000000-0000-0000-0000-000000000000}"/>
          </ac:spMkLst>
        </pc:spChg>
        <pc:spChg chg="mod">
          <ac:chgData name="Farris, Amy" userId="ee8b6027-18f9-4915-9194-704a0385eafd" providerId="ADAL" clId="{A2720BDE-2096-4292-82DA-9872627B821F}" dt="2019-09-30T14:20:54.092" v="23" actId="20577"/>
          <ac:spMkLst>
            <pc:docMk/>
            <pc:sldMk cId="2760697031" sldId="289"/>
            <ac:spMk id="6" creationId="{545E0505-65A5-4728-88C0-FA047160D760}"/>
          </ac:spMkLst>
        </pc:spChg>
        <pc:spChg chg="mod">
          <ac:chgData name="Farris, Amy" userId="ee8b6027-18f9-4915-9194-704a0385eafd" providerId="ADAL" clId="{A2720BDE-2096-4292-82DA-9872627B821F}" dt="2019-09-30T14:28:15.518" v="81" actId="1076"/>
          <ac:spMkLst>
            <pc:docMk/>
            <pc:sldMk cId="2760697031" sldId="289"/>
            <ac:spMk id="8" creationId="{766CB109-A498-4618-B4F0-13BCC3DABD56}"/>
          </ac:spMkLst>
        </pc:spChg>
        <pc:spChg chg="mod">
          <ac:chgData name="Farris, Amy" userId="ee8b6027-18f9-4915-9194-704a0385eafd" providerId="ADAL" clId="{A2720BDE-2096-4292-82DA-9872627B821F}" dt="2019-09-30T14:28:19.606" v="82" actId="1076"/>
          <ac:spMkLst>
            <pc:docMk/>
            <pc:sldMk cId="2760697031" sldId="289"/>
            <ac:spMk id="11" creationId="{2BE2B420-44C9-404B-81C2-4856E8610F3E}"/>
          </ac:spMkLst>
        </pc:spChg>
        <pc:spChg chg="add del mod">
          <ac:chgData name="Farris, Amy" userId="ee8b6027-18f9-4915-9194-704a0385eafd" providerId="ADAL" clId="{A2720BDE-2096-4292-82DA-9872627B821F}" dt="2019-09-30T14:21:23.596" v="26" actId="478"/>
          <ac:spMkLst>
            <pc:docMk/>
            <pc:sldMk cId="2760697031" sldId="289"/>
            <ac:spMk id="13" creationId="{E58C7DEE-53E9-4B9B-9107-C7E62D3B59F4}"/>
          </ac:spMkLst>
        </pc:spChg>
        <pc:picChg chg="mod">
          <ac:chgData name="Farris, Amy" userId="ee8b6027-18f9-4915-9194-704a0385eafd" providerId="ADAL" clId="{A2720BDE-2096-4292-82DA-9872627B821F}" dt="2019-09-30T14:28:28.060" v="107" actId="1076"/>
          <ac:picMkLst>
            <pc:docMk/>
            <pc:sldMk cId="2760697031" sldId="289"/>
            <ac:picMk id="4" creationId="{E724DDD7-C336-4F29-99B2-3A2E80D88D46}"/>
          </ac:picMkLst>
        </pc:picChg>
        <pc:picChg chg="mod">
          <ac:chgData name="Farris, Amy" userId="ee8b6027-18f9-4915-9194-704a0385eafd" providerId="ADAL" clId="{A2720BDE-2096-4292-82DA-9872627B821F}" dt="2019-09-30T14:28:24.526" v="105" actId="1038"/>
          <ac:picMkLst>
            <pc:docMk/>
            <pc:sldMk cId="2760697031" sldId="289"/>
            <ac:picMk id="10" creationId="{C7106DB6-47B2-4967-94E6-88964F622487}"/>
          </ac:picMkLst>
        </pc:picChg>
      </pc:sldChg>
      <pc:sldChg chg="modSp">
        <pc:chgData name="Farris, Amy" userId="ee8b6027-18f9-4915-9194-704a0385eafd" providerId="ADAL" clId="{A2720BDE-2096-4292-82DA-9872627B821F}" dt="2019-09-30T14:34:38.259" v="219" actId="255"/>
        <pc:sldMkLst>
          <pc:docMk/>
          <pc:sldMk cId="556773275" sldId="293"/>
        </pc:sldMkLst>
        <pc:spChg chg="mod">
          <ac:chgData name="Farris, Amy" userId="ee8b6027-18f9-4915-9194-704a0385eafd" providerId="ADAL" clId="{A2720BDE-2096-4292-82DA-9872627B821F}" dt="2019-09-30T14:34:38.259" v="219" actId="255"/>
          <ac:spMkLst>
            <pc:docMk/>
            <pc:sldMk cId="556773275" sldId="293"/>
            <ac:spMk id="3" creationId="{00000000-0000-0000-0000-000000000000}"/>
          </ac:spMkLst>
        </pc:spChg>
      </pc:sldChg>
      <pc:sldChg chg="modSp">
        <pc:chgData name="Farris, Amy" userId="ee8b6027-18f9-4915-9194-704a0385eafd" providerId="ADAL" clId="{A2720BDE-2096-4292-82DA-9872627B821F}" dt="2019-09-30T14:36:52.561" v="245" actId="255"/>
        <pc:sldMkLst>
          <pc:docMk/>
          <pc:sldMk cId="3821739457" sldId="294"/>
        </pc:sldMkLst>
        <pc:spChg chg="mod">
          <ac:chgData name="Farris, Amy" userId="ee8b6027-18f9-4915-9194-704a0385eafd" providerId="ADAL" clId="{A2720BDE-2096-4292-82DA-9872627B821F}" dt="2019-09-30T14:35:53.839" v="237" actId="1076"/>
          <ac:spMkLst>
            <pc:docMk/>
            <pc:sldMk cId="3821739457" sldId="294"/>
            <ac:spMk id="2" creationId="{00000000-0000-0000-0000-000000000000}"/>
          </ac:spMkLst>
        </pc:spChg>
        <pc:spChg chg="mod">
          <ac:chgData name="Farris, Amy" userId="ee8b6027-18f9-4915-9194-704a0385eafd" providerId="ADAL" clId="{A2720BDE-2096-4292-82DA-9872627B821F}" dt="2019-09-30T14:36:52.561" v="245" actId="255"/>
          <ac:spMkLst>
            <pc:docMk/>
            <pc:sldMk cId="3821739457" sldId="294"/>
            <ac:spMk id="3" creationId="{00000000-0000-0000-0000-000000000000}"/>
          </ac:spMkLst>
        </pc:spChg>
      </pc:sldChg>
      <pc:sldChg chg="modSp">
        <pc:chgData name="Farris, Amy" userId="ee8b6027-18f9-4915-9194-704a0385eafd" providerId="ADAL" clId="{A2720BDE-2096-4292-82DA-9872627B821F}" dt="2019-09-30T14:32:33.711" v="178" actId="1076"/>
        <pc:sldMkLst>
          <pc:docMk/>
          <pc:sldMk cId="2173826741" sldId="296"/>
        </pc:sldMkLst>
        <pc:spChg chg="mod">
          <ac:chgData name="Farris, Amy" userId="ee8b6027-18f9-4915-9194-704a0385eafd" providerId="ADAL" clId="{A2720BDE-2096-4292-82DA-9872627B821F}" dt="2019-09-30T14:32:21.264" v="175" actId="1035"/>
          <ac:spMkLst>
            <pc:docMk/>
            <pc:sldMk cId="2173826741" sldId="296"/>
            <ac:spMk id="2" creationId="{00000000-0000-0000-0000-000000000000}"/>
          </ac:spMkLst>
        </pc:spChg>
        <pc:spChg chg="mod">
          <ac:chgData name="Farris, Amy" userId="ee8b6027-18f9-4915-9194-704a0385eafd" providerId="ADAL" clId="{A2720BDE-2096-4292-82DA-9872627B821F}" dt="2019-09-30T14:32:33.711" v="178" actId="1076"/>
          <ac:spMkLst>
            <pc:docMk/>
            <pc:sldMk cId="2173826741" sldId="296"/>
            <ac:spMk id="3" creationId="{00000000-0000-0000-0000-000000000000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dk2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7FB92B-11E2-4DB7-B8AC-150443D40488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70E4422-6214-41A0-AA8B-8E6342A3B267}">
      <dgm:prSet custT="1"/>
      <dgm:spPr/>
      <dgm:t>
        <a:bodyPr/>
        <a:lstStyle/>
        <a:p>
          <a:pPr>
            <a:defRPr b="1"/>
          </a:pPr>
          <a:r>
            <a:rPr lang="en-US" sz="2400" b="0" dirty="0">
              <a:solidFill>
                <a:srgbClr val="1B75BB"/>
              </a:solidFill>
            </a:rPr>
            <a:t>When registering, members choose which Chapter(s) they would like to join.</a:t>
          </a:r>
        </a:p>
      </dgm:t>
    </dgm:pt>
    <dgm:pt modelId="{AC6C53E8-E7AB-4637-A95E-8A0D9DE43775}" type="parTrans" cxnId="{8868B54E-3D91-4E1E-B7BE-E03E355D7959}">
      <dgm:prSet/>
      <dgm:spPr/>
      <dgm:t>
        <a:bodyPr/>
        <a:lstStyle/>
        <a:p>
          <a:endParaRPr lang="en-US"/>
        </a:p>
      </dgm:t>
    </dgm:pt>
    <dgm:pt modelId="{4967CF53-48E8-40F7-8A4E-5220633460EA}" type="sibTrans" cxnId="{8868B54E-3D91-4E1E-B7BE-E03E355D7959}">
      <dgm:prSet/>
      <dgm:spPr/>
      <dgm:t>
        <a:bodyPr/>
        <a:lstStyle/>
        <a:p>
          <a:endParaRPr lang="en-US"/>
        </a:p>
      </dgm:t>
    </dgm:pt>
    <dgm:pt modelId="{E0ECB39D-8348-468A-8182-C843CB50A064}">
      <dgm:prSet custT="1"/>
      <dgm:spPr/>
      <dgm:t>
        <a:bodyPr/>
        <a:lstStyle/>
        <a:p>
          <a:pPr>
            <a:defRPr b="1"/>
          </a:pPr>
          <a:r>
            <a:rPr lang="en-US" sz="2400" b="0" dirty="0">
              <a:solidFill>
                <a:srgbClr val="1B75BB"/>
              </a:solidFill>
            </a:rPr>
            <a:t>Multiple Chapters can be located within a state, for example:</a:t>
          </a:r>
        </a:p>
      </dgm:t>
    </dgm:pt>
    <dgm:pt modelId="{46E702F9-A739-4E72-9CD4-D2082CA2499C}" type="parTrans" cxnId="{220B7788-73E1-4F8E-A2E7-687C7EC6F71B}">
      <dgm:prSet/>
      <dgm:spPr/>
      <dgm:t>
        <a:bodyPr/>
        <a:lstStyle/>
        <a:p>
          <a:endParaRPr lang="en-US"/>
        </a:p>
      </dgm:t>
    </dgm:pt>
    <dgm:pt modelId="{80C38B42-3A16-4F37-B01E-519261EC8C97}" type="sibTrans" cxnId="{220B7788-73E1-4F8E-A2E7-687C7EC6F71B}">
      <dgm:prSet/>
      <dgm:spPr/>
      <dgm:t>
        <a:bodyPr/>
        <a:lstStyle/>
        <a:p>
          <a:endParaRPr lang="en-US"/>
        </a:p>
      </dgm:t>
    </dgm:pt>
    <dgm:pt modelId="{978648CF-01B9-4A5A-A923-C4028EF42C26}">
      <dgm:prSet custT="1"/>
      <dgm:spPr/>
      <dgm:t>
        <a:bodyPr/>
        <a:lstStyle/>
        <a:p>
          <a:r>
            <a:rPr lang="en-US" sz="2000" dirty="0">
              <a:solidFill>
                <a:srgbClr val="1B75BB"/>
              </a:solidFill>
            </a:rPr>
            <a:t>Eastern Tennessee</a:t>
          </a:r>
        </a:p>
      </dgm:t>
    </dgm:pt>
    <dgm:pt modelId="{1B082CDC-3D29-4469-9D12-1FE0770BC6AD}" type="parTrans" cxnId="{2EDB6B86-F281-4382-9537-B9649433944C}">
      <dgm:prSet/>
      <dgm:spPr/>
      <dgm:t>
        <a:bodyPr/>
        <a:lstStyle/>
        <a:p>
          <a:endParaRPr lang="en-US"/>
        </a:p>
      </dgm:t>
    </dgm:pt>
    <dgm:pt modelId="{0E2166A3-2D2B-4510-8810-545191EA90F0}" type="sibTrans" cxnId="{2EDB6B86-F281-4382-9537-B9649433944C}">
      <dgm:prSet/>
      <dgm:spPr/>
      <dgm:t>
        <a:bodyPr/>
        <a:lstStyle/>
        <a:p>
          <a:endParaRPr lang="en-US"/>
        </a:p>
      </dgm:t>
    </dgm:pt>
    <dgm:pt modelId="{62922010-933C-4E24-BE1A-56C68F1FF2C2}">
      <dgm:prSet custT="1"/>
      <dgm:spPr/>
      <dgm:t>
        <a:bodyPr/>
        <a:lstStyle/>
        <a:p>
          <a:r>
            <a:rPr lang="en-US" sz="2000" dirty="0">
              <a:solidFill>
                <a:srgbClr val="1B75BB"/>
              </a:solidFill>
            </a:rPr>
            <a:t>Mid-Tennessee</a:t>
          </a:r>
        </a:p>
      </dgm:t>
    </dgm:pt>
    <dgm:pt modelId="{46E1CA4E-769C-48F3-8798-DB7F9C2C1A23}" type="parTrans" cxnId="{F2619834-83B4-4F07-8F59-FDB5BB459C94}">
      <dgm:prSet/>
      <dgm:spPr/>
      <dgm:t>
        <a:bodyPr/>
        <a:lstStyle/>
        <a:p>
          <a:endParaRPr lang="en-US"/>
        </a:p>
      </dgm:t>
    </dgm:pt>
    <dgm:pt modelId="{1F198701-F47F-43AB-959C-22348DED9F41}" type="sibTrans" cxnId="{F2619834-83B4-4F07-8F59-FDB5BB459C94}">
      <dgm:prSet/>
      <dgm:spPr/>
      <dgm:t>
        <a:bodyPr/>
        <a:lstStyle/>
        <a:p>
          <a:endParaRPr lang="en-US"/>
        </a:p>
      </dgm:t>
    </dgm:pt>
    <dgm:pt modelId="{B9DE75A2-2037-4779-A50B-EA9138C9C04D}">
      <dgm:prSet custT="1"/>
      <dgm:spPr/>
      <dgm:t>
        <a:bodyPr/>
        <a:lstStyle/>
        <a:p>
          <a:r>
            <a:rPr lang="en-US" sz="2000" dirty="0">
              <a:solidFill>
                <a:srgbClr val="1B75BB"/>
              </a:solidFill>
            </a:rPr>
            <a:t>Western Tennessee</a:t>
          </a:r>
          <a:endParaRPr lang="en-US" sz="1800" dirty="0">
            <a:solidFill>
              <a:srgbClr val="1B75BB"/>
            </a:solidFill>
          </a:endParaRPr>
        </a:p>
      </dgm:t>
    </dgm:pt>
    <dgm:pt modelId="{718DEE5A-4A8E-4EC0-8DE6-F85A17D14B78}" type="parTrans" cxnId="{B081DB13-E8A8-4E60-AF62-8C294E435D13}">
      <dgm:prSet/>
      <dgm:spPr/>
      <dgm:t>
        <a:bodyPr/>
        <a:lstStyle/>
        <a:p>
          <a:endParaRPr lang="en-US"/>
        </a:p>
      </dgm:t>
    </dgm:pt>
    <dgm:pt modelId="{49B8BCBB-A467-4234-969F-2E490584691B}" type="sibTrans" cxnId="{B081DB13-E8A8-4E60-AF62-8C294E435D13}">
      <dgm:prSet/>
      <dgm:spPr/>
      <dgm:t>
        <a:bodyPr/>
        <a:lstStyle/>
        <a:p>
          <a:endParaRPr lang="en-US"/>
        </a:p>
      </dgm:t>
    </dgm:pt>
    <dgm:pt modelId="{B22EEC8A-3596-4BFD-903E-55BF69E5E0F0}">
      <dgm:prSet custT="1"/>
      <dgm:spPr/>
      <dgm:t>
        <a:bodyPr/>
        <a:lstStyle/>
        <a:p>
          <a:pPr>
            <a:defRPr b="1"/>
          </a:pPr>
          <a:r>
            <a:rPr lang="en-US" sz="2400" b="0" dirty="0">
              <a:solidFill>
                <a:srgbClr val="1B75BB"/>
              </a:solidFill>
            </a:rPr>
            <a:t>Full list, including links to individual Chapter websites, can be found on the ASA website </a:t>
          </a:r>
          <a:r>
            <a:rPr lang="en-US" sz="2400" b="0" i="1" dirty="0">
              <a:solidFill>
                <a:srgbClr val="1B75BB"/>
              </a:solidFill>
            </a:rPr>
            <a:t>www.amstat.org</a:t>
          </a:r>
          <a:endParaRPr lang="en-US" sz="2400" b="0" dirty="0">
            <a:solidFill>
              <a:srgbClr val="1B75BB"/>
            </a:solidFill>
          </a:endParaRPr>
        </a:p>
      </dgm:t>
    </dgm:pt>
    <dgm:pt modelId="{11301206-3594-4F68-9B80-DFB410AF2150}" type="parTrans" cxnId="{70A3E44E-BCD9-4677-BC67-45ACD7DBE812}">
      <dgm:prSet/>
      <dgm:spPr/>
      <dgm:t>
        <a:bodyPr/>
        <a:lstStyle/>
        <a:p>
          <a:endParaRPr lang="en-US"/>
        </a:p>
      </dgm:t>
    </dgm:pt>
    <dgm:pt modelId="{072349CC-21B4-4355-B5FE-A8623E110590}" type="sibTrans" cxnId="{70A3E44E-BCD9-4677-BC67-45ACD7DBE812}">
      <dgm:prSet/>
      <dgm:spPr/>
      <dgm:t>
        <a:bodyPr/>
        <a:lstStyle/>
        <a:p>
          <a:endParaRPr lang="en-US"/>
        </a:p>
      </dgm:t>
    </dgm:pt>
    <dgm:pt modelId="{C2993980-A6AD-4B83-9C02-DB8A124D59B8}" type="pres">
      <dgm:prSet presAssocID="{457FB92B-11E2-4DB7-B8AC-150443D40488}" presName="root" presStyleCnt="0">
        <dgm:presLayoutVars>
          <dgm:dir/>
          <dgm:resizeHandles val="exact"/>
        </dgm:presLayoutVars>
      </dgm:prSet>
      <dgm:spPr/>
    </dgm:pt>
    <dgm:pt modelId="{2F896530-6C90-4F14-B2DF-751C14BD33F9}" type="pres">
      <dgm:prSet presAssocID="{E70E4422-6214-41A0-AA8B-8E6342A3B267}" presName="compNode" presStyleCnt="0"/>
      <dgm:spPr/>
    </dgm:pt>
    <dgm:pt modelId="{B2126C09-ED2E-435F-AA97-5EB3558DC841}" type="pres">
      <dgm:prSet presAssocID="{E70E4422-6214-41A0-AA8B-8E6342A3B267}" presName="iconRect" presStyleLbl="node1" presStyleIdx="0" presStyleCnt="3"/>
      <dgm:spPr>
        <a:blipFill>
          <a:blip xmlns:r="http://schemas.openxmlformats.org/officeDocument/2006/relationships" r:embed="rId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43848473-CDA8-4083-9701-66CC1AE24521}" type="pres">
      <dgm:prSet presAssocID="{E70E4422-6214-41A0-AA8B-8E6342A3B267}" presName="iconSpace" presStyleCnt="0"/>
      <dgm:spPr/>
    </dgm:pt>
    <dgm:pt modelId="{66B95B94-C9E6-4606-AD36-E28C5F3F03CD}" type="pres">
      <dgm:prSet presAssocID="{E70E4422-6214-41A0-AA8B-8E6342A3B267}" presName="parTx" presStyleLbl="revTx" presStyleIdx="0" presStyleCnt="6">
        <dgm:presLayoutVars>
          <dgm:chMax val="0"/>
          <dgm:chPref val="0"/>
        </dgm:presLayoutVars>
      </dgm:prSet>
      <dgm:spPr/>
    </dgm:pt>
    <dgm:pt modelId="{703521EB-5E6E-491A-A15D-75A624EF22D7}" type="pres">
      <dgm:prSet presAssocID="{E70E4422-6214-41A0-AA8B-8E6342A3B267}" presName="txSpace" presStyleCnt="0"/>
      <dgm:spPr/>
    </dgm:pt>
    <dgm:pt modelId="{E87D5CFD-4DB2-42F8-9426-761A7682B335}" type="pres">
      <dgm:prSet presAssocID="{E70E4422-6214-41A0-AA8B-8E6342A3B267}" presName="desTx" presStyleLbl="revTx" presStyleIdx="1" presStyleCnt="6">
        <dgm:presLayoutVars/>
      </dgm:prSet>
      <dgm:spPr/>
    </dgm:pt>
    <dgm:pt modelId="{AB1F69B3-BA11-45CA-A222-D769894187F4}" type="pres">
      <dgm:prSet presAssocID="{4967CF53-48E8-40F7-8A4E-5220633460EA}" presName="sibTrans" presStyleCnt="0"/>
      <dgm:spPr/>
    </dgm:pt>
    <dgm:pt modelId="{A9B7B7E4-1A79-40D5-96A0-4514F9D88199}" type="pres">
      <dgm:prSet presAssocID="{E0ECB39D-8348-468A-8182-C843CB50A064}" presName="compNode" presStyleCnt="0"/>
      <dgm:spPr/>
    </dgm:pt>
    <dgm:pt modelId="{568C664C-B9D6-43E4-9FD5-821A96DA7FA3}" type="pres">
      <dgm:prSet presAssocID="{E0ECB39D-8348-468A-8182-C843CB50A064}" presName="iconRect" presStyleLbl="node1" presStyleIdx="1" presStyleCnt="3"/>
      <dgm:spPr>
        <a:blipFill>
          <a:blip xmlns:r="http://schemas.openxmlformats.org/officeDocument/2006/relationships"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B7C023C3-6DE9-4219-BFEF-EE9F731F3976}" type="pres">
      <dgm:prSet presAssocID="{E0ECB39D-8348-468A-8182-C843CB50A064}" presName="iconSpace" presStyleCnt="0"/>
      <dgm:spPr/>
    </dgm:pt>
    <dgm:pt modelId="{A5B5811A-ADD0-4679-91EB-8B3EA4862579}" type="pres">
      <dgm:prSet presAssocID="{E0ECB39D-8348-468A-8182-C843CB50A064}" presName="parTx" presStyleLbl="revTx" presStyleIdx="2" presStyleCnt="6">
        <dgm:presLayoutVars>
          <dgm:chMax val="0"/>
          <dgm:chPref val="0"/>
        </dgm:presLayoutVars>
      </dgm:prSet>
      <dgm:spPr/>
    </dgm:pt>
    <dgm:pt modelId="{D999DB62-1F79-4BB2-87B9-19DFEA02D0BD}" type="pres">
      <dgm:prSet presAssocID="{E0ECB39D-8348-468A-8182-C843CB50A064}" presName="txSpace" presStyleCnt="0"/>
      <dgm:spPr/>
    </dgm:pt>
    <dgm:pt modelId="{C9C7B95D-0D5C-42F1-A0E0-1513C528E1DC}" type="pres">
      <dgm:prSet presAssocID="{E0ECB39D-8348-468A-8182-C843CB50A064}" presName="desTx" presStyleLbl="revTx" presStyleIdx="3" presStyleCnt="6" custLinFactNeighborY="-59746">
        <dgm:presLayoutVars/>
      </dgm:prSet>
      <dgm:spPr/>
    </dgm:pt>
    <dgm:pt modelId="{7DB0A992-4F8E-415B-B1AA-6D681E3E5475}" type="pres">
      <dgm:prSet presAssocID="{80C38B42-3A16-4F37-B01E-519261EC8C97}" presName="sibTrans" presStyleCnt="0"/>
      <dgm:spPr/>
    </dgm:pt>
    <dgm:pt modelId="{78ED4709-8F1F-4731-9C07-028B186288DB}" type="pres">
      <dgm:prSet presAssocID="{B22EEC8A-3596-4BFD-903E-55BF69E5E0F0}" presName="compNode" presStyleCnt="0"/>
      <dgm:spPr/>
    </dgm:pt>
    <dgm:pt modelId="{E233913F-7AC7-4471-803C-5110334FC294}" type="pres">
      <dgm:prSet presAssocID="{B22EEC8A-3596-4BFD-903E-55BF69E5E0F0}" presName="iconRect" presStyleLbl="node1" presStyleIdx="2" presStyleCnt="3" custLinFactNeighborX="-21275" custLinFactNeighborY="12948"/>
      <dgm:spPr>
        <a:blipFill>
          <a:blip xmlns:r="http://schemas.openxmlformats.org/officeDocument/2006/relationships"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st"/>
        </a:ext>
      </dgm:extLst>
    </dgm:pt>
    <dgm:pt modelId="{232A4B45-4E01-4A68-89A0-A274D319F2E2}" type="pres">
      <dgm:prSet presAssocID="{B22EEC8A-3596-4BFD-903E-55BF69E5E0F0}" presName="iconSpace" presStyleCnt="0"/>
      <dgm:spPr/>
    </dgm:pt>
    <dgm:pt modelId="{F4F7A53B-038A-4D03-9295-481D8C1FDE5F}" type="pres">
      <dgm:prSet presAssocID="{B22EEC8A-3596-4BFD-903E-55BF69E5E0F0}" presName="parTx" presStyleLbl="revTx" presStyleIdx="4" presStyleCnt="6" custLinFactNeighborX="-972">
        <dgm:presLayoutVars>
          <dgm:chMax val="0"/>
          <dgm:chPref val="0"/>
        </dgm:presLayoutVars>
      </dgm:prSet>
      <dgm:spPr/>
    </dgm:pt>
    <dgm:pt modelId="{2B8B2BD7-698D-43A8-9619-9033585CBB71}" type="pres">
      <dgm:prSet presAssocID="{B22EEC8A-3596-4BFD-903E-55BF69E5E0F0}" presName="txSpace" presStyleCnt="0"/>
      <dgm:spPr/>
    </dgm:pt>
    <dgm:pt modelId="{2ED623BB-7051-49F7-8091-923D4A7398B6}" type="pres">
      <dgm:prSet presAssocID="{B22EEC8A-3596-4BFD-903E-55BF69E5E0F0}" presName="desTx" presStyleLbl="revTx" presStyleIdx="5" presStyleCnt="6">
        <dgm:presLayoutVars/>
      </dgm:prSet>
      <dgm:spPr/>
    </dgm:pt>
  </dgm:ptLst>
  <dgm:cxnLst>
    <dgm:cxn modelId="{B081DB13-E8A8-4E60-AF62-8C294E435D13}" srcId="{E0ECB39D-8348-468A-8182-C843CB50A064}" destId="{B9DE75A2-2037-4779-A50B-EA9138C9C04D}" srcOrd="2" destOrd="0" parTransId="{718DEE5A-4A8E-4EC0-8DE6-F85A17D14B78}" sibTransId="{49B8BCBB-A467-4234-969F-2E490584691B}"/>
    <dgm:cxn modelId="{F2619834-83B4-4F07-8F59-FDB5BB459C94}" srcId="{E0ECB39D-8348-468A-8182-C843CB50A064}" destId="{62922010-933C-4E24-BE1A-56C68F1FF2C2}" srcOrd="1" destOrd="0" parTransId="{46E1CA4E-769C-48F3-8798-DB7F9C2C1A23}" sibTransId="{1F198701-F47F-43AB-959C-22348DED9F41}"/>
    <dgm:cxn modelId="{ECAB5E38-D036-4746-B76B-27C9E2115477}" type="presOf" srcId="{B9DE75A2-2037-4779-A50B-EA9138C9C04D}" destId="{C9C7B95D-0D5C-42F1-A0E0-1513C528E1DC}" srcOrd="0" destOrd="2" presId="urn:microsoft.com/office/officeart/2018/2/layout/IconLabelDescriptionList"/>
    <dgm:cxn modelId="{C81F2F39-1A44-4490-94EC-F143784E7EEC}" type="presOf" srcId="{978648CF-01B9-4A5A-A923-C4028EF42C26}" destId="{C9C7B95D-0D5C-42F1-A0E0-1513C528E1DC}" srcOrd="0" destOrd="0" presId="urn:microsoft.com/office/officeart/2018/2/layout/IconLabelDescriptionList"/>
    <dgm:cxn modelId="{8868B54E-3D91-4E1E-B7BE-E03E355D7959}" srcId="{457FB92B-11E2-4DB7-B8AC-150443D40488}" destId="{E70E4422-6214-41A0-AA8B-8E6342A3B267}" srcOrd="0" destOrd="0" parTransId="{AC6C53E8-E7AB-4637-A95E-8A0D9DE43775}" sibTransId="{4967CF53-48E8-40F7-8A4E-5220633460EA}"/>
    <dgm:cxn modelId="{70A3E44E-BCD9-4677-BC67-45ACD7DBE812}" srcId="{457FB92B-11E2-4DB7-B8AC-150443D40488}" destId="{B22EEC8A-3596-4BFD-903E-55BF69E5E0F0}" srcOrd="2" destOrd="0" parTransId="{11301206-3594-4F68-9B80-DFB410AF2150}" sibTransId="{072349CC-21B4-4355-B5FE-A8623E110590}"/>
    <dgm:cxn modelId="{950AA855-4241-455A-9A8E-B91FD19716BC}" type="presOf" srcId="{E70E4422-6214-41A0-AA8B-8E6342A3B267}" destId="{66B95B94-C9E6-4606-AD36-E28C5F3F03CD}" srcOrd="0" destOrd="0" presId="urn:microsoft.com/office/officeart/2018/2/layout/IconLabelDescriptionList"/>
    <dgm:cxn modelId="{99192C78-741A-446D-AC87-6055833FC0B5}" type="presOf" srcId="{62922010-933C-4E24-BE1A-56C68F1FF2C2}" destId="{C9C7B95D-0D5C-42F1-A0E0-1513C528E1DC}" srcOrd="0" destOrd="1" presId="urn:microsoft.com/office/officeart/2018/2/layout/IconLabelDescriptionList"/>
    <dgm:cxn modelId="{E9CFBF7A-288F-4B0D-9D42-EB0458DCBDFB}" type="presOf" srcId="{457FB92B-11E2-4DB7-B8AC-150443D40488}" destId="{C2993980-A6AD-4B83-9C02-DB8A124D59B8}" srcOrd="0" destOrd="0" presId="urn:microsoft.com/office/officeart/2018/2/layout/IconLabelDescriptionList"/>
    <dgm:cxn modelId="{2EDB6B86-F281-4382-9537-B9649433944C}" srcId="{E0ECB39D-8348-468A-8182-C843CB50A064}" destId="{978648CF-01B9-4A5A-A923-C4028EF42C26}" srcOrd="0" destOrd="0" parTransId="{1B082CDC-3D29-4469-9D12-1FE0770BC6AD}" sibTransId="{0E2166A3-2D2B-4510-8810-545191EA90F0}"/>
    <dgm:cxn modelId="{220B7788-73E1-4F8E-A2E7-687C7EC6F71B}" srcId="{457FB92B-11E2-4DB7-B8AC-150443D40488}" destId="{E0ECB39D-8348-468A-8182-C843CB50A064}" srcOrd="1" destOrd="0" parTransId="{46E702F9-A739-4E72-9CD4-D2082CA2499C}" sibTransId="{80C38B42-3A16-4F37-B01E-519261EC8C97}"/>
    <dgm:cxn modelId="{E34500A7-12EA-4180-B0BA-8D585D73A7A9}" type="presOf" srcId="{B22EEC8A-3596-4BFD-903E-55BF69E5E0F0}" destId="{F4F7A53B-038A-4D03-9295-481D8C1FDE5F}" srcOrd="0" destOrd="0" presId="urn:microsoft.com/office/officeart/2018/2/layout/IconLabelDescriptionList"/>
    <dgm:cxn modelId="{077600C7-2700-4D26-9E51-EFBE35A4223B}" type="presOf" srcId="{E0ECB39D-8348-468A-8182-C843CB50A064}" destId="{A5B5811A-ADD0-4679-91EB-8B3EA4862579}" srcOrd="0" destOrd="0" presId="urn:microsoft.com/office/officeart/2018/2/layout/IconLabelDescriptionList"/>
    <dgm:cxn modelId="{D136899E-B513-42DD-8C50-FB74A8470DC8}" type="presParOf" srcId="{C2993980-A6AD-4B83-9C02-DB8A124D59B8}" destId="{2F896530-6C90-4F14-B2DF-751C14BD33F9}" srcOrd="0" destOrd="0" presId="urn:microsoft.com/office/officeart/2018/2/layout/IconLabelDescriptionList"/>
    <dgm:cxn modelId="{D187F90B-E3ED-4CC4-8372-B1FEC8D333CF}" type="presParOf" srcId="{2F896530-6C90-4F14-B2DF-751C14BD33F9}" destId="{B2126C09-ED2E-435F-AA97-5EB3558DC841}" srcOrd="0" destOrd="0" presId="urn:microsoft.com/office/officeart/2018/2/layout/IconLabelDescriptionList"/>
    <dgm:cxn modelId="{47213750-D009-4556-BADF-26885C1C6C56}" type="presParOf" srcId="{2F896530-6C90-4F14-B2DF-751C14BD33F9}" destId="{43848473-CDA8-4083-9701-66CC1AE24521}" srcOrd="1" destOrd="0" presId="urn:microsoft.com/office/officeart/2018/2/layout/IconLabelDescriptionList"/>
    <dgm:cxn modelId="{4473F00F-0753-4A0F-B45D-2628D12EC7EC}" type="presParOf" srcId="{2F896530-6C90-4F14-B2DF-751C14BD33F9}" destId="{66B95B94-C9E6-4606-AD36-E28C5F3F03CD}" srcOrd="2" destOrd="0" presId="urn:microsoft.com/office/officeart/2018/2/layout/IconLabelDescriptionList"/>
    <dgm:cxn modelId="{9A2772A6-1E83-47BA-B6BA-910F4DD83C37}" type="presParOf" srcId="{2F896530-6C90-4F14-B2DF-751C14BD33F9}" destId="{703521EB-5E6E-491A-A15D-75A624EF22D7}" srcOrd="3" destOrd="0" presId="urn:microsoft.com/office/officeart/2018/2/layout/IconLabelDescriptionList"/>
    <dgm:cxn modelId="{1563E886-4C40-4478-9465-E2FB75A81829}" type="presParOf" srcId="{2F896530-6C90-4F14-B2DF-751C14BD33F9}" destId="{E87D5CFD-4DB2-42F8-9426-761A7682B335}" srcOrd="4" destOrd="0" presId="urn:microsoft.com/office/officeart/2018/2/layout/IconLabelDescriptionList"/>
    <dgm:cxn modelId="{5F30C9ED-AEE4-4EEE-9FE5-B9C236C92392}" type="presParOf" srcId="{C2993980-A6AD-4B83-9C02-DB8A124D59B8}" destId="{AB1F69B3-BA11-45CA-A222-D769894187F4}" srcOrd="1" destOrd="0" presId="urn:microsoft.com/office/officeart/2018/2/layout/IconLabelDescriptionList"/>
    <dgm:cxn modelId="{BF1EB8FB-CAE5-438C-BA59-D8EFDBC99D7F}" type="presParOf" srcId="{C2993980-A6AD-4B83-9C02-DB8A124D59B8}" destId="{A9B7B7E4-1A79-40D5-96A0-4514F9D88199}" srcOrd="2" destOrd="0" presId="urn:microsoft.com/office/officeart/2018/2/layout/IconLabelDescriptionList"/>
    <dgm:cxn modelId="{B32FAFDE-224B-4E2B-8797-25723748A6E2}" type="presParOf" srcId="{A9B7B7E4-1A79-40D5-96A0-4514F9D88199}" destId="{568C664C-B9D6-43E4-9FD5-821A96DA7FA3}" srcOrd="0" destOrd="0" presId="urn:microsoft.com/office/officeart/2018/2/layout/IconLabelDescriptionList"/>
    <dgm:cxn modelId="{F1865480-64C0-4BD1-83B0-B3CAA4A38335}" type="presParOf" srcId="{A9B7B7E4-1A79-40D5-96A0-4514F9D88199}" destId="{B7C023C3-6DE9-4219-BFEF-EE9F731F3976}" srcOrd="1" destOrd="0" presId="urn:microsoft.com/office/officeart/2018/2/layout/IconLabelDescriptionList"/>
    <dgm:cxn modelId="{B1419740-6BD2-49C4-8785-DE634C7A38AD}" type="presParOf" srcId="{A9B7B7E4-1A79-40D5-96A0-4514F9D88199}" destId="{A5B5811A-ADD0-4679-91EB-8B3EA4862579}" srcOrd="2" destOrd="0" presId="urn:microsoft.com/office/officeart/2018/2/layout/IconLabelDescriptionList"/>
    <dgm:cxn modelId="{497B9ED0-7C8E-47DA-906D-31ABAAD8BBF4}" type="presParOf" srcId="{A9B7B7E4-1A79-40D5-96A0-4514F9D88199}" destId="{D999DB62-1F79-4BB2-87B9-19DFEA02D0BD}" srcOrd="3" destOrd="0" presId="urn:microsoft.com/office/officeart/2018/2/layout/IconLabelDescriptionList"/>
    <dgm:cxn modelId="{C5486137-3338-4884-9FA8-9AB0254C0D2C}" type="presParOf" srcId="{A9B7B7E4-1A79-40D5-96A0-4514F9D88199}" destId="{C9C7B95D-0D5C-42F1-A0E0-1513C528E1DC}" srcOrd="4" destOrd="0" presId="urn:microsoft.com/office/officeart/2018/2/layout/IconLabelDescriptionList"/>
    <dgm:cxn modelId="{C1BB7CC6-E24D-4639-9840-9894B9240CB8}" type="presParOf" srcId="{C2993980-A6AD-4B83-9C02-DB8A124D59B8}" destId="{7DB0A992-4F8E-415B-B1AA-6D681E3E5475}" srcOrd="3" destOrd="0" presId="urn:microsoft.com/office/officeart/2018/2/layout/IconLabelDescriptionList"/>
    <dgm:cxn modelId="{88970B36-4AD8-4787-A817-A9C4B91F0183}" type="presParOf" srcId="{C2993980-A6AD-4B83-9C02-DB8A124D59B8}" destId="{78ED4709-8F1F-4731-9C07-028B186288DB}" srcOrd="4" destOrd="0" presId="urn:microsoft.com/office/officeart/2018/2/layout/IconLabelDescriptionList"/>
    <dgm:cxn modelId="{448CE74C-1CE7-477B-AC4C-00266BB0BED4}" type="presParOf" srcId="{78ED4709-8F1F-4731-9C07-028B186288DB}" destId="{E233913F-7AC7-4471-803C-5110334FC294}" srcOrd="0" destOrd="0" presId="urn:microsoft.com/office/officeart/2018/2/layout/IconLabelDescriptionList"/>
    <dgm:cxn modelId="{5D575DEA-8463-4F8F-87EC-0E97A7DBBE02}" type="presParOf" srcId="{78ED4709-8F1F-4731-9C07-028B186288DB}" destId="{232A4B45-4E01-4A68-89A0-A274D319F2E2}" srcOrd="1" destOrd="0" presId="urn:microsoft.com/office/officeart/2018/2/layout/IconLabelDescriptionList"/>
    <dgm:cxn modelId="{EBCB3BA7-42E2-4421-AD4F-58F0CAB67A48}" type="presParOf" srcId="{78ED4709-8F1F-4731-9C07-028B186288DB}" destId="{F4F7A53B-038A-4D03-9295-481D8C1FDE5F}" srcOrd="2" destOrd="0" presId="urn:microsoft.com/office/officeart/2018/2/layout/IconLabelDescriptionList"/>
    <dgm:cxn modelId="{9837DBF7-A46B-4046-89FA-BAAEC663EBF3}" type="presParOf" srcId="{78ED4709-8F1F-4731-9C07-028B186288DB}" destId="{2B8B2BD7-698D-43A8-9619-9033585CBB71}" srcOrd="3" destOrd="0" presId="urn:microsoft.com/office/officeart/2018/2/layout/IconLabelDescriptionList"/>
    <dgm:cxn modelId="{F8836E0F-F073-4318-9BA4-1950E05543DA}" type="presParOf" srcId="{78ED4709-8F1F-4731-9C07-028B186288DB}" destId="{2ED623BB-7051-49F7-8091-923D4A7398B6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2C7DD7-0A75-4A8D-912A-4EA6EE9A3C85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accent0_3" csCatId="mainScheme" phldr="1"/>
      <dgm:spPr/>
      <dgm:t>
        <a:bodyPr/>
        <a:lstStyle/>
        <a:p>
          <a:endParaRPr lang="en-US"/>
        </a:p>
      </dgm:t>
    </dgm:pt>
    <dgm:pt modelId="{5DCC6F1D-368F-4273-8BD2-E7D2C8EE0BA5}">
      <dgm:prSet custT="1"/>
      <dgm:spPr/>
      <dgm:t>
        <a:bodyPr/>
        <a:lstStyle/>
        <a:p>
          <a:r>
            <a:rPr lang="en-US" sz="2000" b="1" u="sng" dirty="0"/>
            <a:t>Awards Council:</a:t>
          </a:r>
          <a:r>
            <a:rPr lang="en-US" sz="2000" dirty="0"/>
            <a:t> Responsible for the ASA’s various awards, including the creation of new awards and elimination of existing awards</a:t>
          </a:r>
        </a:p>
      </dgm:t>
    </dgm:pt>
    <dgm:pt modelId="{AB9EAF80-11E4-4972-B624-BA6FEBAED319}" type="parTrans" cxnId="{2E35F671-E21A-48AB-B302-80D32F953501}">
      <dgm:prSet/>
      <dgm:spPr/>
      <dgm:t>
        <a:bodyPr/>
        <a:lstStyle/>
        <a:p>
          <a:endParaRPr lang="en-US"/>
        </a:p>
      </dgm:t>
    </dgm:pt>
    <dgm:pt modelId="{06533489-48CE-4260-95D7-021C45050EEC}" type="sibTrans" cxnId="{2E35F671-E21A-48AB-B302-80D32F953501}">
      <dgm:prSet/>
      <dgm:spPr/>
      <dgm:t>
        <a:bodyPr/>
        <a:lstStyle/>
        <a:p>
          <a:endParaRPr lang="en-US"/>
        </a:p>
      </dgm:t>
    </dgm:pt>
    <dgm:pt modelId="{BFAA841D-C562-42A0-AF21-B738F6E1FB97}">
      <dgm:prSet custT="1"/>
      <dgm:spPr/>
      <dgm:t>
        <a:bodyPr/>
        <a:lstStyle/>
        <a:p>
          <a:r>
            <a:rPr lang="en-US" sz="2000" b="1" u="sng" dirty="0"/>
            <a:t>Education Council:</a:t>
          </a:r>
          <a:r>
            <a:rPr lang="en-US" sz="2000" dirty="0"/>
            <a:t> Focuses on issues, initiatives, and policies regarding statistics education</a:t>
          </a:r>
        </a:p>
      </dgm:t>
    </dgm:pt>
    <dgm:pt modelId="{ED9BE97F-728D-4A43-8A79-375EB730FC07}" type="parTrans" cxnId="{3E96702F-39D8-4BB8-A54E-34FFC59FE3EF}">
      <dgm:prSet/>
      <dgm:spPr/>
      <dgm:t>
        <a:bodyPr/>
        <a:lstStyle/>
        <a:p>
          <a:endParaRPr lang="en-US"/>
        </a:p>
      </dgm:t>
    </dgm:pt>
    <dgm:pt modelId="{CD417355-4188-4047-BB4C-0554BDF19274}" type="sibTrans" cxnId="{3E96702F-39D8-4BB8-A54E-34FFC59FE3EF}">
      <dgm:prSet/>
      <dgm:spPr/>
      <dgm:t>
        <a:bodyPr/>
        <a:lstStyle/>
        <a:p>
          <a:endParaRPr lang="en-US"/>
        </a:p>
      </dgm:t>
    </dgm:pt>
    <dgm:pt modelId="{9E8192B7-EB48-4FCE-9F49-413DD2FB36AA}">
      <dgm:prSet custT="1"/>
      <dgm:spPr/>
      <dgm:t>
        <a:bodyPr/>
        <a:lstStyle/>
        <a:p>
          <a:r>
            <a:rPr lang="en-US" sz="2000" b="1" u="sng" dirty="0"/>
            <a:t>Membership Council:</a:t>
          </a:r>
          <a:r>
            <a:rPr lang="en-US" sz="2000" dirty="0"/>
            <a:t> Concerned with building and retaining membership and meeting the needs of underserved and minority groups within the ASA</a:t>
          </a:r>
        </a:p>
      </dgm:t>
    </dgm:pt>
    <dgm:pt modelId="{1ADA79F6-257B-44B8-A52A-07DD82BD50F0}" type="parTrans" cxnId="{51A59AF2-2130-44E1-94B0-B7E47C173FA1}">
      <dgm:prSet/>
      <dgm:spPr/>
      <dgm:t>
        <a:bodyPr/>
        <a:lstStyle/>
        <a:p>
          <a:endParaRPr lang="en-US"/>
        </a:p>
      </dgm:t>
    </dgm:pt>
    <dgm:pt modelId="{C0F1E74B-AF05-4D33-8CAA-4776E7476EDB}" type="sibTrans" cxnId="{51A59AF2-2130-44E1-94B0-B7E47C173FA1}">
      <dgm:prSet/>
      <dgm:spPr/>
      <dgm:t>
        <a:bodyPr/>
        <a:lstStyle/>
        <a:p>
          <a:endParaRPr lang="en-US"/>
        </a:p>
      </dgm:t>
    </dgm:pt>
    <dgm:pt modelId="{C3FFAB10-648A-49BD-9ACD-461F3434AD7B}">
      <dgm:prSet custT="1"/>
      <dgm:spPr/>
      <dgm:t>
        <a:bodyPr/>
        <a:lstStyle/>
        <a:p>
          <a:r>
            <a:rPr lang="en-US" sz="2000" b="1" u="sng" dirty="0"/>
            <a:t>Professional Issues and Visibility Council:</a:t>
          </a:r>
          <a:r>
            <a:rPr lang="en-US" sz="2000" dirty="0"/>
            <a:t> Increases visibility and support for the statistics profession and promotes the use of statistics in other fields</a:t>
          </a:r>
        </a:p>
      </dgm:t>
    </dgm:pt>
    <dgm:pt modelId="{E7AA6D4C-96C2-4FD3-A93B-FF6E0F3AA997}" type="parTrans" cxnId="{716BEADB-50E7-4224-9C6E-69F03CDE58AC}">
      <dgm:prSet/>
      <dgm:spPr/>
      <dgm:t>
        <a:bodyPr/>
        <a:lstStyle/>
        <a:p>
          <a:endParaRPr lang="en-US"/>
        </a:p>
      </dgm:t>
    </dgm:pt>
    <dgm:pt modelId="{183A23DF-65D9-4944-826A-4FB4FBD386FE}" type="sibTrans" cxnId="{716BEADB-50E7-4224-9C6E-69F03CDE58AC}">
      <dgm:prSet/>
      <dgm:spPr/>
      <dgm:t>
        <a:bodyPr/>
        <a:lstStyle/>
        <a:p>
          <a:endParaRPr lang="en-US"/>
        </a:p>
      </dgm:t>
    </dgm:pt>
    <dgm:pt modelId="{08DBB7E7-5428-4489-A172-D4569EA8634D}" type="pres">
      <dgm:prSet presAssocID="{482C7DD7-0A75-4A8D-912A-4EA6EE9A3C85}" presName="root" presStyleCnt="0">
        <dgm:presLayoutVars>
          <dgm:dir/>
          <dgm:resizeHandles val="exact"/>
        </dgm:presLayoutVars>
      </dgm:prSet>
      <dgm:spPr/>
    </dgm:pt>
    <dgm:pt modelId="{48C02BB3-4BD4-4D11-9C8A-E381CAE863F9}" type="pres">
      <dgm:prSet presAssocID="{482C7DD7-0A75-4A8D-912A-4EA6EE9A3C85}" presName="container" presStyleCnt="0">
        <dgm:presLayoutVars>
          <dgm:dir/>
          <dgm:resizeHandles val="exact"/>
        </dgm:presLayoutVars>
      </dgm:prSet>
      <dgm:spPr/>
    </dgm:pt>
    <dgm:pt modelId="{432E2035-FEA4-40F5-AB8E-207BDDBC7823}" type="pres">
      <dgm:prSet presAssocID="{5DCC6F1D-368F-4273-8BD2-E7D2C8EE0BA5}" presName="compNode" presStyleCnt="0"/>
      <dgm:spPr/>
    </dgm:pt>
    <dgm:pt modelId="{9B2B7437-0425-4356-BFAD-87611F0D54A4}" type="pres">
      <dgm:prSet presAssocID="{5DCC6F1D-368F-4273-8BD2-E7D2C8EE0BA5}" presName="iconBgRect" presStyleLbl="bgShp" presStyleIdx="0" presStyleCnt="4"/>
      <dgm:spPr>
        <a:solidFill>
          <a:schemeClr val="accent6"/>
        </a:solidFill>
      </dgm:spPr>
    </dgm:pt>
    <dgm:pt modelId="{71B344B0-C930-4731-9C48-AC1E74915E74}" type="pres">
      <dgm:prSet presAssocID="{5DCC6F1D-368F-4273-8BD2-E7D2C8EE0BA5}" presName="icon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ophy"/>
        </a:ext>
      </dgm:extLst>
    </dgm:pt>
    <dgm:pt modelId="{24247FD6-4E2E-44E2-BCB0-7BF22FCCD2CA}" type="pres">
      <dgm:prSet presAssocID="{5DCC6F1D-368F-4273-8BD2-E7D2C8EE0BA5}" presName="spaceRect" presStyleCnt="0"/>
      <dgm:spPr/>
    </dgm:pt>
    <dgm:pt modelId="{38B11136-41D2-477D-BC4F-A861E01A937F}" type="pres">
      <dgm:prSet presAssocID="{5DCC6F1D-368F-4273-8BD2-E7D2C8EE0BA5}" presName="textRect" presStyleLbl="revTx" presStyleIdx="0" presStyleCnt="4">
        <dgm:presLayoutVars>
          <dgm:chMax val="1"/>
          <dgm:chPref val="1"/>
        </dgm:presLayoutVars>
      </dgm:prSet>
      <dgm:spPr/>
    </dgm:pt>
    <dgm:pt modelId="{31C20856-372E-42EB-9338-CBDF76EEFC26}" type="pres">
      <dgm:prSet presAssocID="{06533489-48CE-4260-95D7-021C45050EEC}" presName="sibTrans" presStyleLbl="sibTrans2D1" presStyleIdx="0" presStyleCnt="0"/>
      <dgm:spPr/>
    </dgm:pt>
    <dgm:pt modelId="{F8FD3CF4-E9CF-483F-B63E-6287A3078A93}" type="pres">
      <dgm:prSet presAssocID="{BFAA841D-C562-42A0-AF21-B738F6E1FB97}" presName="compNode" presStyleCnt="0"/>
      <dgm:spPr/>
    </dgm:pt>
    <dgm:pt modelId="{C7119053-D303-4D4D-AFB4-A6E24E66C4B3}" type="pres">
      <dgm:prSet presAssocID="{BFAA841D-C562-42A0-AF21-B738F6E1FB97}" presName="iconBgRect" presStyleLbl="bgShp" presStyleIdx="1" presStyleCnt="4"/>
      <dgm:spPr>
        <a:solidFill>
          <a:schemeClr val="accent5"/>
        </a:solidFill>
      </dgm:spPr>
    </dgm:pt>
    <dgm:pt modelId="{ACB1B9A5-01B6-4AC5-8428-AB499A463A3A}" type="pres">
      <dgm:prSet presAssocID="{BFAA841D-C562-42A0-AF21-B738F6E1FB97}" presName="iconRect" presStyleLbl="node1" presStyleIdx="1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D297EC31-2CD4-4D13-A406-41750DB307FE}" type="pres">
      <dgm:prSet presAssocID="{BFAA841D-C562-42A0-AF21-B738F6E1FB97}" presName="spaceRect" presStyleCnt="0"/>
      <dgm:spPr/>
    </dgm:pt>
    <dgm:pt modelId="{B4F03C6C-A18F-4B41-A028-77496417FCC9}" type="pres">
      <dgm:prSet presAssocID="{BFAA841D-C562-42A0-AF21-B738F6E1FB97}" presName="textRect" presStyleLbl="revTx" presStyleIdx="1" presStyleCnt="4">
        <dgm:presLayoutVars>
          <dgm:chMax val="1"/>
          <dgm:chPref val="1"/>
        </dgm:presLayoutVars>
      </dgm:prSet>
      <dgm:spPr/>
    </dgm:pt>
    <dgm:pt modelId="{252563A6-6AC0-4EFB-9F29-3C3969394B39}" type="pres">
      <dgm:prSet presAssocID="{CD417355-4188-4047-BB4C-0554BDF19274}" presName="sibTrans" presStyleLbl="sibTrans2D1" presStyleIdx="0" presStyleCnt="0"/>
      <dgm:spPr/>
    </dgm:pt>
    <dgm:pt modelId="{B8480007-A2F3-48EF-91D9-286125ABDBE8}" type="pres">
      <dgm:prSet presAssocID="{9E8192B7-EB48-4FCE-9F49-413DD2FB36AA}" presName="compNode" presStyleCnt="0"/>
      <dgm:spPr/>
    </dgm:pt>
    <dgm:pt modelId="{242A34B4-EF9F-4E3E-B39C-D719A9257254}" type="pres">
      <dgm:prSet presAssocID="{9E8192B7-EB48-4FCE-9F49-413DD2FB36AA}" presName="iconBgRect" presStyleLbl="bgShp" presStyleIdx="2" presStyleCnt="4"/>
      <dgm:spPr/>
    </dgm:pt>
    <dgm:pt modelId="{4225FEBD-747B-4235-935F-925E76AE7C76}" type="pres">
      <dgm:prSet presAssocID="{9E8192B7-EB48-4FCE-9F49-413DD2FB36AA}" presName="iconRect" presStyleLbl="nod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0F5ED360-16D5-41F7-9CE8-0A4DC27270DA}" type="pres">
      <dgm:prSet presAssocID="{9E8192B7-EB48-4FCE-9F49-413DD2FB36AA}" presName="spaceRect" presStyleCnt="0"/>
      <dgm:spPr/>
    </dgm:pt>
    <dgm:pt modelId="{DC49F312-88D0-42FF-BEEC-3BAA3B66854C}" type="pres">
      <dgm:prSet presAssocID="{9E8192B7-EB48-4FCE-9F49-413DD2FB36AA}" presName="textRect" presStyleLbl="revTx" presStyleIdx="2" presStyleCnt="4">
        <dgm:presLayoutVars>
          <dgm:chMax val="1"/>
          <dgm:chPref val="1"/>
        </dgm:presLayoutVars>
      </dgm:prSet>
      <dgm:spPr/>
    </dgm:pt>
    <dgm:pt modelId="{376DE91D-E315-4AAB-B0D5-54005229C865}" type="pres">
      <dgm:prSet presAssocID="{C0F1E74B-AF05-4D33-8CAA-4776E7476EDB}" presName="sibTrans" presStyleLbl="sibTrans2D1" presStyleIdx="0" presStyleCnt="0"/>
      <dgm:spPr/>
    </dgm:pt>
    <dgm:pt modelId="{0B1CBB63-AF73-4D1E-B1AB-08791B15A2FD}" type="pres">
      <dgm:prSet presAssocID="{C3FFAB10-648A-49BD-9ACD-461F3434AD7B}" presName="compNode" presStyleCnt="0"/>
      <dgm:spPr/>
    </dgm:pt>
    <dgm:pt modelId="{09900FFE-3412-461C-8D6F-0BB41F392C42}" type="pres">
      <dgm:prSet presAssocID="{C3FFAB10-648A-49BD-9ACD-461F3434AD7B}" presName="iconBgRect" presStyleLbl="bgShp" presStyleIdx="3" presStyleCnt="4"/>
      <dgm:spPr>
        <a:solidFill>
          <a:schemeClr val="accent2"/>
        </a:solidFill>
      </dgm:spPr>
    </dgm:pt>
    <dgm:pt modelId="{D79EA348-88DD-4DE4-98C3-D2F01B0D2828}" type="pres">
      <dgm:prSet presAssocID="{C3FFAB10-648A-49BD-9ACD-461F3434AD7B}" presName="iconRect" presStyleLbl="node1" presStyleIdx="3" presStyleCnt="4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13598B65-7D70-481E-AD63-D647B49BC3F4}" type="pres">
      <dgm:prSet presAssocID="{C3FFAB10-648A-49BD-9ACD-461F3434AD7B}" presName="spaceRect" presStyleCnt="0"/>
      <dgm:spPr/>
    </dgm:pt>
    <dgm:pt modelId="{F782EC88-DFA0-4CB3-BB93-33950764AED1}" type="pres">
      <dgm:prSet presAssocID="{C3FFAB10-648A-49BD-9ACD-461F3434AD7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DFC4020-A1A9-48BA-9CCB-5629AA9CADE2}" type="presOf" srcId="{BFAA841D-C562-42A0-AF21-B738F6E1FB97}" destId="{B4F03C6C-A18F-4B41-A028-77496417FCC9}" srcOrd="0" destOrd="0" presId="urn:microsoft.com/office/officeart/2018/2/layout/IconCircleList"/>
    <dgm:cxn modelId="{3E96702F-39D8-4BB8-A54E-34FFC59FE3EF}" srcId="{482C7DD7-0A75-4A8D-912A-4EA6EE9A3C85}" destId="{BFAA841D-C562-42A0-AF21-B738F6E1FB97}" srcOrd="1" destOrd="0" parTransId="{ED9BE97F-728D-4A43-8A79-375EB730FC07}" sibTransId="{CD417355-4188-4047-BB4C-0554BDF19274}"/>
    <dgm:cxn modelId="{0123B730-3CC9-4B2D-BB05-F952FB9D7DEC}" type="presOf" srcId="{C3FFAB10-648A-49BD-9ACD-461F3434AD7B}" destId="{F782EC88-DFA0-4CB3-BB93-33950764AED1}" srcOrd="0" destOrd="0" presId="urn:microsoft.com/office/officeart/2018/2/layout/IconCircleList"/>
    <dgm:cxn modelId="{2B9E4F5D-BCDE-4A2A-B197-133856824CAD}" type="presOf" srcId="{482C7DD7-0A75-4A8D-912A-4EA6EE9A3C85}" destId="{08DBB7E7-5428-4489-A172-D4569EA8634D}" srcOrd="0" destOrd="0" presId="urn:microsoft.com/office/officeart/2018/2/layout/IconCircleList"/>
    <dgm:cxn modelId="{2E35F671-E21A-48AB-B302-80D32F953501}" srcId="{482C7DD7-0A75-4A8D-912A-4EA6EE9A3C85}" destId="{5DCC6F1D-368F-4273-8BD2-E7D2C8EE0BA5}" srcOrd="0" destOrd="0" parTransId="{AB9EAF80-11E4-4972-B624-BA6FEBAED319}" sibTransId="{06533489-48CE-4260-95D7-021C45050EEC}"/>
    <dgm:cxn modelId="{8F4A0C58-3195-48C9-9C03-83EA466C0455}" type="presOf" srcId="{5DCC6F1D-368F-4273-8BD2-E7D2C8EE0BA5}" destId="{38B11136-41D2-477D-BC4F-A861E01A937F}" srcOrd="0" destOrd="0" presId="urn:microsoft.com/office/officeart/2018/2/layout/IconCircleList"/>
    <dgm:cxn modelId="{758C7589-9536-4704-84BE-FD3D026EE227}" type="presOf" srcId="{CD417355-4188-4047-BB4C-0554BDF19274}" destId="{252563A6-6AC0-4EFB-9F29-3C3969394B39}" srcOrd="0" destOrd="0" presId="urn:microsoft.com/office/officeart/2018/2/layout/IconCircleList"/>
    <dgm:cxn modelId="{404DB2C2-239D-4CB4-B248-B21CE94A31BE}" type="presOf" srcId="{C0F1E74B-AF05-4D33-8CAA-4776E7476EDB}" destId="{376DE91D-E315-4AAB-B0D5-54005229C865}" srcOrd="0" destOrd="0" presId="urn:microsoft.com/office/officeart/2018/2/layout/IconCircleList"/>
    <dgm:cxn modelId="{D19984D7-16B7-4B34-8AAF-15E751723345}" type="presOf" srcId="{9E8192B7-EB48-4FCE-9F49-413DD2FB36AA}" destId="{DC49F312-88D0-42FF-BEEC-3BAA3B66854C}" srcOrd="0" destOrd="0" presId="urn:microsoft.com/office/officeart/2018/2/layout/IconCircleList"/>
    <dgm:cxn modelId="{56F449D8-3AD3-41B4-9625-833DF1BD5AA9}" type="presOf" srcId="{06533489-48CE-4260-95D7-021C45050EEC}" destId="{31C20856-372E-42EB-9338-CBDF76EEFC26}" srcOrd="0" destOrd="0" presId="urn:microsoft.com/office/officeart/2018/2/layout/IconCircleList"/>
    <dgm:cxn modelId="{716BEADB-50E7-4224-9C6E-69F03CDE58AC}" srcId="{482C7DD7-0A75-4A8D-912A-4EA6EE9A3C85}" destId="{C3FFAB10-648A-49BD-9ACD-461F3434AD7B}" srcOrd="3" destOrd="0" parTransId="{E7AA6D4C-96C2-4FD3-A93B-FF6E0F3AA997}" sibTransId="{183A23DF-65D9-4944-826A-4FB4FBD386FE}"/>
    <dgm:cxn modelId="{51A59AF2-2130-44E1-94B0-B7E47C173FA1}" srcId="{482C7DD7-0A75-4A8D-912A-4EA6EE9A3C85}" destId="{9E8192B7-EB48-4FCE-9F49-413DD2FB36AA}" srcOrd="2" destOrd="0" parTransId="{1ADA79F6-257B-44B8-A52A-07DD82BD50F0}" sibTransId="{C0F1E74B-AF05-4D33-8CAA-4776E7476EDB}"/>
    <dgm:cxn modelId="{348B8AB4-1BB5-4751-9B1E-BA849714FE69}" type="presParOf" srcId="{08DBB7E7-5428-4489-A172-D4569EA8634D}" destId="{48C02BB3-4BD4-4D11-9C8A-E381CAE863F9}" srcOrd="0" destOrd="0" presId="urn:microsoft.com/office/officeart/2018/2/layout/IconCircleList"/>
    <dgm:cxn modelId="{48CB7AD8-108C-490B-8A9D-141C77B43A70}" type="presParOf" srcId="{48C02BB3-4BD4-4D11-9C8A-E381CAE863F9}" destId="{432E2035-FEA4-40F5-AB8E-207BDDBC7823}" srcOrd="0" destOrd="0" presId="urn:microsoft.com/office/officeart/2018/2/layout/IconCircleList"/>
    <dgm:cxn modelId="{0B6B768B-1D8B-46FD-9E15-59750FD4BB9A}" type="presParOf" srcId="{432E2035-FEA4-40F5-AB8E-207BDDBC7823}" destId="{9B2B7437-0425-4356-BFAD-87611F0D54A4}" srcOrd="0" destOrd="0" presId="urn:microsoft.com/office/officeart/2018/2/layout/IconCircleList"/>
    <dgm:cxn modelId="{7172BAC8-5880-4BFB-8026-DE46CE30920B}" type="presParOf" srcId="{432E2035-FEA4-40F5-AB8E-207BDDBC7823}" destId="{71B344B0-C930-4731-9C48-AC1E74915E74}" srcOrd="1" destOrd="0" presId="urn:microsoft.com/office/officeart/2018/2/layout/IconCircleList"/>
    <dgm:cxn modelId="{DE254131-9A00-4507-B44A-0B93EEB0B312}" type="presParOf" srcId="{432E2035-FEA4-40F5-AB8E-207BDDBC7823}" destId="{24247FD6-4E2E-44E2-BCB0-7BF22FCCD2CA}" srcOrd="2" destOrd="0" presId="urn:microsoft.com/office/officeart/2018/2/layout/IconCircleList"/>
    <dgm:cxn modelId="{97AB034C-5A35-41E2-815E-D3DB1F1BE284}" type="presParOf" srcId="{432E2035-FEA4-40F5-AB8E-207BDDBC7823}" destId="{38B11136-41D2-477D-BC4F-A861E01A937F}" srcOrd="3" destOrd="0" presId="urn:microsoft.com/office/officeart/2018/2/layout/IconCircleList"/>
    <dgm:cxn modelId="{A796B17D-A87A-4B95-AD20-B0F71CACC9FF}" type="presParOf" srcId="{48C02BB3-4BD4-4D11-9C8A-E381CAE863F9}" destId="{31C20856-372E-42EB-9338-CBDF76EEFC26}" srcOrd="1" destOrd="0" presId="urn:microsoft.com/office/officeart/2018/2/layout/IconCircleList"/>
    <dgm:cxn modelId="{4A02472D-4220-4B4C-9099-F0AC55600B0B}" type="presParOf" srcId="{48C02BB3-4BD4-4D11-9C8A-E381CAE863F9}" destId="{F8FD3CF4-E9CF-483F-B63E-6287A3078A93}" srcOrd="2" destOrd="0" presId="urn:microsoft.com/office/officeart/2018/2/layout/IconCircleList"/>
    <dgm:cxn modelId="{53C6A7E5-60EA-4870-BA75-19D952A463B6}" type="presParOf" srcId="{F8FD3CF4-E9CF-483F-B63E-6287A3078A93}" destId="{C7119053-D303-4D4D-AFB4-A6E24E66C4B3}" srcOrd="0" destOrd="0" presId="urn:microsoft.com/office/officeart/2018/2/layout/IconCircleList"/>
    <dgm:cxn modelId="{5D9E4873-578C-4483-A689-AF6FFC8D5A15}" type="presParOf" srcId="{F8FD3CF4-E9CF-483F-B63E-6287A3078A93}" destId="{ACB1B9A5-01B6-4AC5-8428-AB499A463A3A}" srcOrd="1" destOrd="0" presId="urn:microsoft.com/office/officeart/2018/2/layout/IconCircleList"/>
    <dgm:cxn modelId="{0A4BBDEA-B0DF-4A94-8AE2-0406A9B8D6FA}" type="presParOf" srcId="{F8FD3CF4-E9CF-483F-B63E-6287A3078A93}" destId="{D297EC31-2CD4-4D13-A406-41750DB307FE}" srcOrd="2" destOrd="0" presId="urn:microsoft.com/office/officeart/2018/2/layout/IconCircleList"/>
    <dgm:cxn modelId="{28C5CAD9-20E2-4EC3-8156-79652026AA95}" type="presParOf" srcId="{F8FD3CF4-E9CF-483F-B63E-6287A3078A93}" destId="{B4F03C6C-A18F-4B41-A028-77496417FCC9}" srcOrd="3" destOrd="0" presId="urn:microsoft.com/office/officeart/2018/2/layout/IconCircleList"/>
    <dgm:cxn modelId="{05E453D8-5E5F-4843-97B0-67329B681CCB}" type="presParOf" srcId="{48C02BB3-4BD4-4D11-9C8A-E381CAE863F9}" destId="{252563A6-6AC0-4EFB-9F29-3C3969394B39}" srcOrd="3" destOrd="0" presId="urn:microsoft.com/office/officeart/2018/2/layout/IconCircleList"/>
    <dgm:cxn modelId="{8459D0CB-40CB-4DFF-B4A3-F2958E0B9A24}" type="presParOf" srcId="{48C02BB3-4BD4-4D11-9C8A-E381CAE863F9}" destId="{B8480007-A2F3-48EF-91D9-286125ABDBE8}" srcOrd="4" destOrd="0" presId="urn:microsoft.com/office/officeart/2018/2/layout/IconCircleList"/>
    <dgm:cxn modelId="{ADBE58D1-9D05-4F21-8C9D-A955ACE05C6B}" type="presParOf" srcId="{B8480007-A2F3-48EF-91D9-286125ABDBE8}" destId="{242A34B4-EF9F-4E3E-B39C-D719A9257254}" srcOrd="0" destOrd="0" presId="urn:microsoft.com/office/officeart/2018/2/layout/IconCircleList"/>
    <dgm:cxn modelId="{6218864F-69AA-48A9-9B7E-BFACE272B1A1}" type="presParOf" srcId="{B8480007-A2F3-48EF-91D9-286125ABDBE8}" destId="{4225FEBD-747B-4235-935F-925E76AE7C76}" srcOrd="1" destOrd="0" presId="urn:microsoft.com/office/officeart/2018/2/layout/IconCircleList"/>
    <dgm:cxn modelId="{992402AD-4DF8-41BE-9D1C-D5316DCACE51}" type="presParOf" srcId="{B8480007-A2F3-48EF-91D9-286125ABDBE8}" destId="{0F5ED360-16D5-41F7-9CE8-0A4DC27270DA}" srcOrd="2" destOrd="0" presId="urn:microsoft.com/office/officeart/2018/2/layout/IconCircleList"/>
    <dgm:cxn modelId="{5C09B441-040A-4F25-AF5D-9837048C7710}" type="presParOf" srcId="{B8480007-A2F3-48EF-91D9-286125ABDBE8}" destId="{DC49F312-88D0-42FF-BEEC-3BAA3B66854C}" srcOrd="3" destOrd="0" presId="urn:microsoft.com/office/officeart/2018/2/layout/IconCircleList"/>
    <dgm:cxn modelId="{2B146446-599F-44FE-B953-C4EA83D402B6}" type="presParOf" srcId="{48C02BB3-4BD4-4D11-9C8A-E381CAE863F9}" destId="{376DE91D-E315-4AAB-B0D5-54005229C865}" srcOrd="5" destOrd="0" presId="urn:microsoft.com/office/officeart/2018/2/layout/IconCircleList"/>
    <dgm:cxn modelId="{C0E8D7AC-B55F-42F4-99C1-68BD5F9950F0}" type="presParOf" srcId="{48C02BB3-4BD4-4D11-9C8A-E381CAE863F9}" destId="{0B1CBB63-AF73-4D1E-B1AB-08791B15A2FD}" srcOrd="6" destOrd="0" presId="urn:microsoft.com/office/officeart/2018/2/layout/IconCircleList"/>
    <dgm:cxn modelId="{0A4A7BD3-C0F0-47D3-BA43-98B628D31BDE}" type="presParOf" srcId="{0B1CBB63-AF73-4D1E-B1AB-08791B15A2FD}" destId="{09900FFE-3412-461C-8D6F-0BB41F392C42}" srcOrd="0" destOrd="0" presId="urn:microsoft.com/office/officeart/2018/2/layout/IconCircleList"/>
    <dgm:cxn modelId="{7613F639-6739-44F9-BC0A-F14D3CD86817}" type="presParOf" srcId="{0B1CBB63-AF73-4D1E-B1AB-08791B15A2FD}" destId="{D79EA348-88DD-4DE4-98C3-D2F01B0D2828}" srcOrd="1" destOrd="0" presId="urn:microsoft.com/office/officeart/2018/2/layout/IconCircleList"/>
    <dgm:cxn modelId="{53D8A6B6-D1F9-446C-8FF2-CCCB89041354}" type="presParOf" srcId="{0B1CBB63-AF73-4D1E-B1AB-08791B15A2FD}" destId="{13598B65-7D70-481E-AD63-D647B49BC3F4}" srcOrd="2" destOrd="0" presId="urn:microsoft.com/office/officeart/2018/2/layout/IconCircleList"/>
    <dgm:cxn modelId="{2DABCFEE-2AD9-481C-BF32-318343399447}" type="presParOf" srcId="{0B1CBB63-AF73-4D1E-B1AB-08791B15A2FD}" destId="{F782EC88-DFA0-4CB3-BB93-33950764AED1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126C09-ED2E-435F-AA97-5EB3558DC841}">
      <dsp:nvSpPr>
        <dsp:cNvPr id="0" name=""/>
        <dsp:cNvSpPr/>
      </dsp:nvSpPr>
      <dsp:spPr>
        <a:xfrm>
          <a:off x="393" y="302318"/>
          <a:ext cx="1098562" cy="1098562"/>
        </a:xfrm>
        <a:prstGeom prst="rect">
          <a:avLst/>
        </a:prstGeom>
        <a:blipFill>
          <a:blip xmlns:r="http://schemas.openxmlformats.org/officeDocument/2006/relationships" r:embed="rId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95B94-C9E6-4606-AD36-E28C5F3F03CD}">
      <dsp:nvSpPr>
        <dsp:cNvPr id="0" name=""/>
        <dsp:cNvSpPr/>
      </dsp:nvSpPr>
      <dsp:spPr>
        <a:xfrm>
          <a:off x="393" y="1561989"/>
          <a:ext cx="3138750" cy="1678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kern="1200" dirty="0">
              <a:solidFill>
                <a:srgbClr val="1B75BB"/>
              </a:solidFill>
            </a:rPr>
            <a:t>When registering, members choose which Chapter(s) they would like to join.</a:t>
          </a:r>
        </a:p>
      </dsp:txBody>
      <dsp:txXfrm>
        <a:off x="393" y="1561989"/>
        <a:ext cx="3138750" cy="1678989"/>
      </dsp:txXfrm>
    </dsp:sp>
    <dsp:sp modelId="{E87D5CFD-4DB2-42F8-9426-761A7682B335}">
      <dsp:nvSpPr>
        <dsp:cNvPr id="0" name=""/>
        <dsp:cNvSpPr/>
      </dsp:nvSpPr>
      <dsp:spPr>
        <a:xfrm>
          <a:off x="393" y="3315913"/>
          <a:ext cx="3138750" cy="73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8C664C-B9D6-43E4-9FD5-821A96DA7FA3}">
      <dsp:nvSpPr>
        <dsp:cNvPr id="0" name=""/>
        <dsp:cNvSpPr/>
      </dsp:nvSpPr>
      <dsp:spPr>
        <a:xfrm>
          <a:off x="3688425" y="126220"/>
          <a:ext cx="1098562" cy="1098562"/>
        </a:xfrm>
        <a:prstGeom prst="rect">
          <a:avLst/>
        </a:prstGeom>
        <a:blipFill>
          <a:blip xmlns:r="http://schemas.openxmlformats.org/officeDocument/2006/relationships"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5811A-ADD0-4679-91EB-8B3EA4862579}">
      <dsp:nvSpPr>
        <dsp:cNvPr id="0" name=""/>
        <dsp:cNvSpPr/>
      </dsp:nvSpPr>
      <dsp:spPr>
        <a:xfrm>
          <a:off x="3688425" y="1401035"/>
          <a:ext cx="3138750" cy="1678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kern="1200" dirty="0">
              <a:solidFill>
                <a:srgbClr val="1B75BB"/>
              </a:solidFill>
            </a:rPr>
            <a:t>Multiple Chapters can be located within a state, for example:</a:t>
          </a:r>
        </a:p>
      </dsp:txBody>
      <dsp:txXfrm>
        <a:off x="3688425" y="1401035"/>
        <a:ext cx="3138750" cy="1678989"/>
      </dsp:txXfrm>
    </dsp:sp>
    <dsp:sp modelId="{C9C7B95D-0D5C-42F1-A0E0-1513C528E1DC}">
      <dsp:nvSpPr>
        <dsp:cNvPr id="0" name=""/>
        <dsp:cNvSpPr/>
      </dsp:nvSpPr>
      <dsp:spPr>
        <a:xfrm>
          <a:off x="3688425" y="2526835"/>
          <a:ext cx="3138750" cy="1063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1B75BB"/>
              </a:solidFill>
            </a:rPr>
            <a:t>Eastern Tennessee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1B75BB"/>
              </a:solidFill>
            </a:rPr>
            <a:t>Mid-Tennessee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1B75BB"/>
              </a:solidFill>
            </a:rPr>
            <a:t>Western Tennessee</a:t>
          </a:r>
          <a:endParaRPr lang="en-US" sz="1800" kern="1200" dirty="0">
            <a:solidFill>
              <a:srgbClr val="1B75BB"/>
            </a:solidFill>
          </a:endParaRPr>
        </a:p>
      </dsp:txBody>
      <dsp:txXfrm>
        <a:off x="3688425" y="2526835"/>
        <a:ext cx="3138750" cy="1063113"/>
      </dsp:txXfrm>
    </dsp:sp>
    <dsp:sp modelId="{E233913F-7AC7-4471-803C-5110334FC294}">
      <dsp:nvSpPr>
        <dsp:cNvPr id="0" name=""/>
        <dsp:cNvSpPr/>
      </dsp:nvSpPr>
      <dsp:spPr>
        <a:xfrm>
          <a:off x="7142737" y="268462"/>
          <a:ext cx="1098562" cy="1098562"/>
        </a:xfrm>
        <a:prstGeom prst="rect">
          <a:avLst/>
        </a:prstGeom>
        <a:blipFill>
          <a:blip xmlns:r="http://schemas.openxmlformats.org/officeDocument/2006/relationships"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F7A53B-038A-4D03-9295-481D8C1FDE5F}">
      <dsp:nvSpPr>
        <dsp:cNvPr id="0" name=""/>
        <dsp:cNvSpPr/>
      </dsp:nvSpPr>
      <dsp:spPr>
        <a:xfrm>
          <a:off x="7345947" y="1401035"/>
          <a:ext cx="3138750" cy="1678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kern="1200" dirty="0">
              <a:solidFill>
                <a:srgbClr val="1B75BB"/>
              </a:solidFill>
            </a:rPr>
            <a:t>Full list, including links to individual Chapter websites, can be found on the ASA website </a:t>
          </a:r>
          <a:r>
            <a:rPr lang="en-US" sz="2400" b="0" i="1" kern="1200" dirty="0">
              <a:solidFill>
                <a:srgbClr val="1B75BB"/>
              </a:solidFill>
            </a:rPr>
            <a:t>www.amstat.org</a:t>
          </a:r>
          <a:endParaRPr lang="en-US" sz="2400" b="0" kern="1200" dirty="0">
            <a:solidFill>
              <a:srgbClr val="1B75BB"/>
            </a:solidFill>
          </a:endParaRPr>
        </a:p>
      </dsp:txBody>
      <dsp:txXfrm>
        <a:off x="7345947" y="1401035"/>
        <a:ext cx="3138750" cy="1678989"/>
      </dsp:txXfrm>
    </dsp:sp>
    <dsp:sp modelId="{2ED623BB-7051-49F7-8091-923D4A7398B6}">
      <dsp:nvSpPr>
        <dsp:cNvPr id="0" name=""/>
        <dsp:cNvSpPr/>
      </dsp:nvSpPr>
      <dsp:spPr>
        <a:xfrm>
          <a:off x="7376456" y="3162003"/>
          <a:ext cx="3138750" cy="1063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2B7437-0425-4356-BFAD-87611F0D54A4}">
      <dsp:nvSpPr>
        <dsp:cNvPr id="0" name=""/>
        <dsp:cNvSpPr/>
      </dsp:nvSpPr>
      <dsp:spPr>
        <a:xfrm>
          <a:off x="157178" y="193958"/>
          <a:ext cx="1307447" cy="1307447"/>
        </a:xfrm>
        <a:prstGeom prst="ellipse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B344B0-C930-4731-9C48-AC1E74915E74}">
      <dsp:nvSpPr>
        <dsp:cNvPr id="0" name=""/>
        <dsp:cNvSpPr/>
      </dsp:nvSpPr>
      <dsp:spPr>
        <a:xfrm>
          <a:off x="431742" y="468522"/>
          <a:ext cx="758319" cy="758319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B11136-41D2-477D-BC4F-A861E01A937F}">
      <dsp:nvSpPr>
        <dsp:cNvPr id="0" name=""/>
        <dsp:cNvSpPr/>
      </dsp:nvSpPr>
      <dsp:spPr>
        <a:xfrm>
          <a:off x="1744792" y="193958"/>
          <a:ext cx="3081839" cy="13074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dirty="0"/>
            <a:t>Awards Council:</a:t>
          </a:r>
          <a:r>
            <a:rPr lang="en-US" sz="2000" kern="1200" dirty="0"/>
            <a:t> Responsible for the ASA’s various awards, including the creation of new awards and elimination of existing awards</a:t>
          </a:r>
        </a:p>
      </dsp:txBody>
      <dsp:txXfrm>
        <a:off x="1744792" y="193958"/>
        <a:ext cx="3081839" cy="1307447"/>
      </dsp:txXfrm>
    </dsp:sp>
    <dsp:sp modelId="{C7119053-D303-4D4D-AFB4-A6E24E66C4B3}">
      <dsp:nvSpPr>
        <dsp:cNvPr id="0" name=""/>
        <dsp:cNvSpPr/>
      </dsp:nvSpPr>
      <dsp:spPr>
        <a:xfrm>
          <a:off x="5363619" y="193958"/>
          <a:ext cx="1307447" cy="1307447"/>
        </a:xfrm>
        <a:prstGeom prst="ellipse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B1B9A5-01B6-4AC5-8428-AB499A463A3A}">
      <dsp:nvSpPr>
        <dsp:cNvPr id="0" name=""/>
        <dsp:cNvSpPr/>
      </dsp:nvSpPr>
      <dsp:spPr>
        <a:xfrm>
          <a:off x="5638183" y="468522"/>
          <a:ext cx="758319" cy="758319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F03C6C-A18F-4B41-A028-77496417FCC9}">
      <dsp:nvSpPr>
        <dsp:cNvPr id="0" name=""/>
        <dsp:cNvSpPr/>
      </dsp:nvSpPr>
      <dsp:spPr>
        <a:xfrm>
          <a:off x="6951233" y="193958"/>
          <a:ext cx="3081839" cy="13074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dirty="0"/>
            <a:t>Education Council:</a:t>
          </a:r>
          <a:r>
            <a:rPr lang="en-US" sz="2000" kern="1200" dirty="0"/>
            <a:t> Focuses on issues, initiatives, and policies regarding statistics education</a:t>
          </a:r>
        </a:p>
      </dsp:txBody>
      <dsp:txXfrm>
        <a:off x="6951233" y="193958"/>
        <a:ext cx="3081839" cy="1307447"/>
      </dsp:txXfrm>
    </dsp:sp>
    <dsp:sp modelId="{242A34B4-EF9F-4E3E-B39C-D719A9257254}">
      <dsp:nvSpPr>
        <dsp:cNvPr id="0" name=""/>
        <dsp:cNvSpPr/>
      </dsp:nvSpPr>
      <dsp:spPr>
        <a:xfrm>
          <a:off x="157178" y="2116439"/>
          <a:ext cx="1307447" cy="130744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25FEBD-747B-4235-935F-925E76AE7C76}">
      <dsp:nvSpPr>
        <dsp:cNvPr id="0" name=""/>
        <dsp:cNvSpPr/>
      </dsp:nvSpPr>
      <dsp:spPr>
        <a:xfrm>
          <a:off x="431742" y="2391003"/>
          <a:ext cx="758319" cy="758319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9F312-88D0-42FF-BEEC-3BAA3B66854C}">
      <dsp:nvSpPr>
        <dsp:cNvPr id="0" name=""/>
        <dsp:cNvSpPr/>
      </dsp:nvSpPr>
      <dsp:spPr>
        <a:xfrm>
          <a:off x="1744792" y="2116439"/>
          <a:ext cx="3081839" cy="13074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dirty="0"/>
            <a:t>Membership Council:</a:t>
          </a:r>
          <a:r>
            <a:rPr lang="en-US" sz="2000" kern="1200" dirty="0"/>
            <a:t> Concerned with building and retaining membership and meeting the needs of underserved and minority groups within the ASA</a:t>
          </a:r>
        </a:p>
      </dsp:txBody>
      <dsp:txXfrm>
        <a:off x="1744792" y="2116439"/>
        <a:ext cx="3081839" cy="1307447"/>
      </dsp:txXfrm>
    </dsp:sp>
    <dsp:sp modelId="{09900FFE-3412-461C-8D6F-0BB41F392C42}">
      <dsp:nvSpPr>
        <dsp:cNvPr id="0" name=""/>
        <dsp:cNvSpPr/>
      </dsp:nvSpPr>
      <dsp:spPr>
        <a:xfrm>
          <a:off x="5363619" y="2116439"/>
          <a:ext cx="1307447" cy="1307447"/>
        </a:xfrm>
        <a:prstGeom prst="ellipse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9EA348-88DD-4DE4-98C3-D2F01B0D2828}">
      <dsp:nvSpPr>
        <dsp:cNvPr id="0" name=""/>
        <dsp:cNvSpPr/>
      </dsp:nvSpPr>
      <dsp:spPr>
        <a:xfrm>
          <a:off x="5638183" y="2391003"/>
          <a:ext cx="758319" cy="758319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82EC88-DFA0-4CB3-BB93-33950764AED1}">
      <dsp:nvSpPr>
        <dsp:cNvPr id="0" name=""/>
        <dsp:cNvSpPr/>
      </dsp:nvSpPr>
      <dsp:spPr>
        <a:xfrm>
          <a:off x="6951233" y="2116439"/>
          <a:ext cx="3081839" cy="13074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dirty="0"/>
            <a:t>Professional Issues and Visibility Council:</a:t>
          </a:r>
          <a:r>
            <a:rPr lang="en-US" sz="2000" kern="1200" dirty="0"/>
            <a:t> Increases visibility and support for the statistics profession and promotes the use of statistics in other fields</a:t>
          </a:r>
        </a:p>
      </dsp:txBody>
      <dsp:txXfrm>
        <a:off x="6951233" y="2116439"/>
        <a:ext cx="3081839" cy="13074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C1A8B33-F757-4233-B069-8F0D65414FDF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7C39052-6724-43EF-8A22-A365EE334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630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C86C8DF-EA93-4DD5-A3E0-7C5A0D3DA2FB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368B73B-5201-4D51-BB65-5ACC7C33B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792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858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2943" indent="-232943">
              <a:buAutoNum type="arabicPeriod"/>
            </a:pPr>
            <a:r>
              <a:rPr lang="en-US" dirty="0"/>
              <a:t>Who we are: Members, countries, chapters, and sections/groups</a:t>
            </a:r>
          </a:p>
          <a:p>
            <a:pPr marL="232943" indent="-232943">
              <a:buAutoNum type="arabicPeriod"/>
            </a:pPr>
            <a:r>
              <a:rPr lang="en-US" dirty="0"/>
              <a:t>What we do: Conferences, journals, advancing research</a:t>
            </a:r>
          </a:p>
          <a:p>
            <a:pPr marL="232943" indent="-232943">
              <a:buAutoNum type="arabicPeriod"/>
            </a:pPr>
            <a:r>
              <a:rPr lang="en-US" dirty="0"/>
              <a:t>Why: Sound practice, inform public policy, improve welfare</a:t>
            </a:r>
          </a:p>
          <a:p>
            <a:r>
              <a:rPr lang="en-US" dirty="0"/>
              <a:t>All to support the Vision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776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388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don’t fit into one of these groups, you get to come talk to me afterwards and tell me how I could have better served you with this presentation.  See?  Something for everyone!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959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801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450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81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5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Powerpoint</a:t>
            </a:r>
            <a:r>
              <a:rPr lang="en-US" baseline="0" dirty="0"/>
              <a:t> slides on ASA website on the Sections and Interest Groups that has a slide and brief description of each one individually, except maybe the 2 most recent ones.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26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55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050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NC – Presentations, workshops, speed mentoring, peer mentoring</a:t>
            </a:r>
          </a:p>
          <a:p>
            <a:r>
              <a:rPr lang="en-US" dirty="0"/>
              <a:t>Southern Ontario-Toronto members engage in mentoring activities with other associations, through a program organized by the Statistical Society of Canada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73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DWP – Multi-day program consisting of small group discussions, one-on-one meetings, and other events throughout JSM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344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077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52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88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810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final encouragement to consider learning more about committee involvement.  But also a way to show you how to find the form, which is sneakily hidden in plain sight on the Committees page!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302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860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1040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7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B73B-5201-4D51-BB65-5ACC7C33B91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56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0F9B-0891-4B41-A339-861E0739E59E}" type="datetime1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90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C89D0-62B6-450B-B7AB-E4FB774E1EAE}" type="datetime1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32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CC3E-971B-4BCA-B298-6A8A0313029D}" type="datetime1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17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EA1B2-ED63-495B-B93D-8E90FE086989}" type="datetime1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88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89A8-3E1D-481C-B3CC-A2D8E8C2DB66}" type="datetime1">
              <a:rPr lang="en-US" smtClean="0"/>
              <a:t>10/4/2019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67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720F9-701F-4F7F-8EF1-5193A4B5FD9A}" type="datetime1">
              <a:rPr lang="en-US" smtClean="0"/>
              <a:t>10/4/2019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11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A2F6-DECA-4C12-A377-8843BF89B384}" type="datetime1">
              <a:rPr lang="en-US" smtClean="0"/>
              <a:t>10/4/2019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48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CE909-F4D1-4E0C-8373-7F1897FC9E4E}" type="datetime1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259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C9A3E-D114-463C-80DA-4BF148A6E749}" type="datetime1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037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8158-FD1A-4C99-8DEB-4C170CFB4279}" type="datetime1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822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DC91-CF96-436F-9FD6-BB3F7140D824}" type="datetime1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6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C0FE1-F575-4960-8C0F-52E71DE5E8AA}" type="datetime1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DB0AB-BEDF-4D71-96C2-0B5D59516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7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sv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7" Type="http://schemas.openxmlformats.org/officeDocument/2006/relationships/image" Target="../media/image68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svg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sv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71.jpeg"/><Relationship Id="rId7" Type="http://schemas.openxmlformats.org/officeDocument/2006/relationships/hyperlink" Target="https://unsplash.com/s/photos/change?utm_source=unsplash&amp;utm_medium=referral&amp;utm_content=creditCopyTex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unsplash.com/@soymeraki?utm_source=unsplash&amp;utm_medium=referral&amp;utm_content=creditCopyText" TargetMode="External"/><Relationship Id="rId5" Type="http://schemas.openxmlformats.org/officeDocument/2006/relationships/hyperlink" Target="https://unsplash.com/s/photos/sunrise-flower?utm_source=unsplash&amp;utm_medium=referral&amp;utm_content=creditCopyText" TargetMode="External"/><Relationship Id="rId4" Type="http://schemas.openxmlformats.org/officeDocument/2006/relationships/hyperlink" Target="https://unsplash.com/@tanzim?utm_source=unsplash&amp;utm_medium=referral&amp;utm_content=creditCopyText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AA760CB-7A7B-4ADF-BF05-96C36CB7D5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409" y="2616392"/>
            <a:ext cx="2495183" cy="11697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2316"/>
            <a:ext cx="9144000" cy="23876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1B75BB"/>
                </a:solidFill>
                <a:latin typeface="Gill Sans Nova Light" panose="020B0604020202020204" pitchFamily="34" charset="0"/>
              </a:rPr>
              <a:t>Maximizing Your Potential,    </a:t>
            </a:r>
            <a:br>
              <a:rPr lang="en-US" sz="5400" dirty="0">
                <a:solidFill>
                  <a:srgbClr val="1B75BB"/>
                </a:solidFill>
                <a:latin typeface="Gill Sans Nova Light" panose="020B0604020202020204" pitchFamily="34" charset="0"/>
              </a:rPr>
            </a:br>
            <a:r>
              <a:rPr lang="en-US" sz="5400" dirty="0">
                <a:solidFill>
                  <a:srgbClr val="1B75BB"/>
                </a:solidFill>
                <a:latin typeface="Gill Sans Nova Light" panose="020B0604020202020204" pitchFamily="34" charset="0"/>
              </a:rPr>
              <a:t>with the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32215"/>
            <a:ext cx="9144000" cy="198809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latin typeface="Gill Sans Nova Light" panose="020B0302020104020203" pitchFamily="34" charset="0"/>
              </a:rPr>
              <a:t>Erin Wiley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latin typeface="Gill Sans Nova Light" panose="020B0302020104020203" pitchFamily="34" charset="0"/>
              </a:rPr>
              <a:t>Westat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latin typeface="Gill Sans Nova Light" panose="020B0302020104020203" pitchFamily="34" charset="0"/>
              </a:rPr>
              <a:t>American Statistical Association (ASA)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latin typeface="Gill Sans Nova Light" panose="020B0302020104020203" pitchFamily="34" charset="0"/>
              </a:rPr>
              <a:t>Committee on Membership Retention and Recruitment (CMRR)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2BBF32-1902-46D6-877C-6EC615E3C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3013" y="5778215"/>
            <a:ext cx="3225974" cy="90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99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sz="54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Outline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3" y="963877"/>
            <a:ext cx="6377769" cy="5069602"/>
          </a:xfrm>
        </p:spPr>
        <p:txBody>
          <a:bodyPr anchor="ctr">
            <a:normAutofit fontScale="92500" lnSpcReduction="20000"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600" dirty="0"/>
              <a:t>The ASA and CMRR</a:t>
            </a:r>
            <a:br>
              <a:rPr lang="en-US" sz="2600" dirty="0"/>
            </a:br>
            <a:endParaRPr lang="en-US" sz="2600" dirty="0"/>
          </a:p>
          <a:p>
            <a:pPr marL="571500" indent="-571500">
              <a:buFont typeface="+mj-lt"/>
              <a:buAutoNum type="romanUcPeriod"/>
            </a:pPr>
            <a:r>
              <a:rPr lang="en-US" sz="2600" dirty="0"/>
              <a:t>Storytelling</a:t>
            </a:r>
            <a:br>
              <a:rPr lang="en-US" sz="2600" dirty="0"/>
            </a:br>
            <a:endParaRPr lang="en-US" sz="2600" dirty="0"/>
          </a:p>
          <a:p>
            <a:pPr marL="571500" indent="-571500">
              <a:buFont typeface="+mj-lt"/>
              <a:buAutoNum type="romanUcPeriod"/>
            </a:pPr>
            <a:r>
              <a:rPr lang="en-US" sz="2600" dirty="0"/>
              <a:t>Overview of ASA Membership Benefits (on paper)</a:t>
            </a:r>
            <a:br>
              <a:rPr lang="en-US" sz="2600" dirty="0"/>
            </a:br>
            <a:endParaRPr lang="en-US" sz="2600" dirty="0"/>
          </a:p>
          <a:p>
            <a:pPr marL="571500" indent="-571500">
              <a:buFont typeface="+mj-lt"/>
              <a:buAutoNum type="romanUcPeriod"/>
            </a:pPr>
            <a:r>
              <a:rPr lang="en-US" sz="2600" dirty="0"/>
              <a:t>Making your membership </a:t>
            </a:r>
            <a:r>
              <a:rPr lang="en-US" sz="3900" b="1" dirty="0">
                <a:solidFill>
                  <a:srgbClr val="1B75BB"/>
                </a:solidFill>
              </a:rPr>
              <a:t>POP</a:t>
            </a:r>
            <a:r>
              <a:rPr lang="en-US" sz="2600" dirty="0"/>
              <a:t> with…</a:t>
            </a:r>
            <a:br>
              <a:rPr lang="en-US" sz="2600" dirty="0"/>
            </a:br>
            <a:endParaRPr lang="en-US" sz="2600" dirty="0"/>
          </a:p>
          <a:p>
            <a:pPr marL="457200" lvl="1" indent="0">
              <a:buNone/>
            </a:pPr>
            <a:r>
              <a:rPr lang="en-US" sz="4100" b="1" dirty="0">
                <a:solidFill>
                  <a:srgbClr val="1B75BB"/>
                </a:solidFill>
              </a:rPr>
              <a:t> </a:t>
            </a:r>
            <a:r>
              <a:rPr lang="en-US" sz="3500" b="1" dirty="0">
                <a:solidFill>
                  <a:srgbClr val="1B75BB"/>
                </a:solidFill>
              </a:rPr>
              <a:t>P</a:t>
            </a:r>
            <a:r>
              <a:rPr lang="en-US" sz="3000" b="1" dirty="0">
                <a:solidFill>
                  <a:srgbClr val="1B75BB"/>
                </a:solidFill>
              </a:rPr>
              <a:t>otential</a:t>
            </a:r>
          </a:p>
          <a:p>
            <a:pPr marL="457200" lvl="1" indent="0">
              <a:buNone/>
            </a:pPr>
            <a:r>
              <a:rPr lang="en-US" sz="3500" b="1" dirty="0">
                <a:solidFill>
                  <a:srgbClr val="1B75BB"/>
                </a:solidFill>
              </a:rPr>
              <a:t> O</a:t>
            </a:r>
            <a:r>
              <a:rPr lang="en-US" sz="3000" b="1" dirty="0">
                <a:solidFill>
                  <a:srgbClr val="1B75BB"/>
                </a:solidFill>
              </a:rPr>
              <a:t>pportunity</a:t>
            </a:r>
          </a:p>
          <a:p>
            <a:pPr marL="457200" lvl="1" indent="0">
              <a:buNone/>
            </a:pPr>
            <a:r>
              <a:rPr lang="en-US" sz="3500" b="1" dirty="0">
                <a:solidFill>
                  <a:srgbClr val="1B75BB"/>
                </a:solidFill>
              </a:rPr>
              <a:t> P</a:t>
            </a:r>
            <a:r>
              <a:rPr lang="en-US" sz="3000" b="1" dirty="0">
                <a:solidFill>
                  <a:srgbClr val="1B75BB"/>
                </a:solidFill>
              </a:rPr>
              <a:t>articipation</a:t>
            </a:r>
            <a:br>
              <a:rPr lang="en-US" sz="3200" dirty="0"/>
            </a:br>
            <a:endParaRPr lang="en-US" sz="3200" dirty="0"/>
          </a:p>
          <a:p>
            <a:pPr marL="571500" indent="-571500">
              <a:buFont typeface="+mj-lt"/>
              <a:buAutoNum type="romanUcPeriod"/>
            </a:pPr>
            <a:r>
              <a:rPr lang="en-US" sz="2600" dirty="0"/>
              <a:t>Final Thoughts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571518" y="6033481"/>
            <a:ext cx="78228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 sz="105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50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98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1427" y="86638"/>
            <a:ext cx="8463531" cy="1325563"/>
          </a:xfrm>
        </p:spPr>
        <p:txBody>
          <a:bodyPr/>
          <a:lstStyle/>
          <a:p>
            <a:r>
              <a:rPr lang="en-US" dirty="0">
                <a:solidFill>
                  <a:srgbClr val="1B75BB"/>
                </a:solidFill>
              </a:rPr>
              <a:t>The American Statistical Association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661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200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762" y="1085125"/>
            <a:ext cx="3379351" cy="10457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795" y="1602709"/>
            <a:ext cx="2586564" cy="132343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Over 19,000 members from academia, government, research, and business.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36599" y="3788679"/>
            <a:ext cx="2731595" cy="40011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More than 90 countries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89DA54-8B68-483B-AB72-BC215480B3A6}"/>
              </a:ext>
            </a:extLst>
          </p:cNvPr>
          <p:cNvSpPr txBox="1"/>
          <p:nvPr/>
        </p:nvSpPr>
        <p:spPr>
          <a:xfrm>
            <a:off x="9061318" y="4488780"/>
            <a:ext cx="1233638" cy="70788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70+ Chapters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7C1B41-2439-4345-88C2-400CF1C57E01}"/>
              </a:ext>
            </a:extLst>
          </p:cNvPr>
          <p:cNvSpPr txBox="1"/>
          <p:nvPr/>
        </p:nvSpPr>
        <p:spPr>
          <a:xfrm>
            <a:off x="8899208" y="2795970"/>
            <a:ext cx="2346960" cy="40011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Advancing research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2EF149-A9B6-4A01-A609-CB142A48113A}"/>
              </a:ext>
            </a:extLst>
          </p:cNvPr>
          <p:cNvSpPr txBox="1"/>
          <p:nvPr/>
        </p:nvSpPr>
        <p:spPr>
          <a:xfrm>
            <a:off x="447462" y="3912724"/>
            <a:ext cx="2198352" cy="70788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Promoting sound statistical practice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04306D-42D2-4A4B-8BC5-8C7994A9AAD9}"/>
              </a:ext>
            </a:extLst>
          </p:cNvPr>
          <p:cNvSpPr txBox="1"/>
          <p:nvPr/>
        </p:nvSpPr>
        <p:spPr>
          <a:xfrm>
            <a:off x="8610602" y="5598655"/>
            <a:ext cx="2316207" cy="40011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Inform public policy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9FE52D-AB87-4DD7-B71B-FF3E5E19E326}"/>
              </a:ext>
            </a:extLst>
          </p:cNvPr>
          <p:cNvSpPr txBox="1"/>
          <p:nvPr/>
        </p:nvSpPr>
        <p:spPr>
          <a:xfrm>
            <a:off x="9308467" y="1638239"/>
            <a:ext cx="1762581" cy="70788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Improve human welfare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85D88E-DC2D-49B7-9833-5657E3D0E10D}"/>
              </a:ext>
            </a:extLst>
          </p:cNvPr>
          <p:cNvSpPr txBox="1"/>
          <p:nvPr/>
        </p:nvSpPr>
        <p:spPr>
          <a:xfrm>
            <a:off x="3544099" y="2514149"/>
            <a:ext cx="4734951" cy="186204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Gill Sans Nova Light" panose="020B0302020104020203" pitchFamily="34" charset="0"/>
              </a:rPr>
              <a:t>Vision</a:t>
            </a:r>
            <a:r>
              <a:rPr lang="en-US" sz="3200" dirty="0">
                <a:solidFill>
                  <a:schemeClr val="bg1"/>
                </a:solidFill>
                <a:latin typeface="Gill Sans Nova Light" panose="020B0302020104020203" pitchFamily="34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Gill Sans Nova Light" panose="020B0302020104020203" pitchFamily="34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Gill Sans Nova Light" panose="020B0302020104020203" pitchFamily="34" charset="0"/>
              </a:rPr>
            </a:br>
            <a:r>
              <a:rPr lang="en-US" sz="2500" dirty="0">
                <a:solidFill>
                  <a:schemeClr val="bg1"/>
                </a:solidFill>
                <a:latin typeface="Gill Sans Nova Light" panose="020B0302020104020203" pitchFamily="34" charset="0"/>
              </a:rPr>
              <a:t>A world that relies on data and statistical thinking to drive discovery and inform decisions.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FE6001-E8E2-44CD-8160-310CD1D945A4}"/>
              </a:ext>
            </a:extLst>
          </p:cNvPr>
          <p:cNvSpPr txBox="1"/>
          <p:nvPr/>
        </p:nvSpPr>
        <p:spPr>
          <a:xfrm>
            <a:off x="6254116" y="5523426"/>
            <a:ext cx="1905601" cy="1015663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30+ Sections and special interest groups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BAF003-893D-4585-9EE7-7DBD6F968257}"/>
              </a:ext>
            </a:extLst>
          </p:cNvPr>
          <p:cNvSpPr txBox="1"/>
          <p:nvPr/>
        </p:nvSpPr>
        <p:spPr>
          <a:xfrm>
            <a:off x="3938417" y="5398600"/>
            <a:ext cx="1374245" cy="40011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17 journals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916C6F-ABDC-4FFB-8713-AD4213DA0813}"/>
              </a:ext>
            </a:extLst>
          </p:cNvPr>
          <p:cNvSpPr txBox="1"/>
          <p:nvPr/>
        </p:nvSpPr>
        <p:spPr>
          <a:xfrm>
            <a:off x="1017036" y="5159829"/>
            <a:ext cx="1628778" cy="70788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6 yearly conferences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41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450" y="963877"/>
            <a:ext cx="3494362" cy="493024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1B75BB"/>
                </a:solidFill>
              </a:rPr>
              <a:t>Committee on Membership Retention</a:t>
            </a:r>
            <a:br>
              <a:rPr lang="en-US" dirty="0">
                <a:solidFill>
                  <a:srgbClr val="1B75BB"/>
                </a:solidFill>
              </a:rPr>
            </a:br>
            <a:r>
              <a:rPr lang="en-US" dirty="0">
                <a:solidFill>
                  <a:srgbClr val="1B75BB"/>
                </a:solidFill>
              </a:rPr>
              <a:t>and Recruitment (CMRR)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3" y="585526"/>
            <a:ext cx="6555565" cy="5716117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1B75BB"/>
                </a:solidFill>
                <a:latin typeface="+mj-lt"/>
                <a:ea typeface="+mj-ea"/>
                <a:cs typeface="+mj-cs"/>
              </a:rPr>
              <a:t>ONE SIMPLE AND IMPORTANT CHARGE </a:t>
            </a:r>
          </a:p>
          <a:p>
            <a:pPr marL="0" indent="0">
              <a:buNone/>
            </a:pPr>
            <a:r>
              <a:rPr lang="en-US" sz="3500" i="1" dirty="0">
                <a:solidFill>
                  <a:srgbClr val="1B75BB"/>
                </a:solidFill>
                <a:latin typeface="Gill Sans Nova Light" panose="020B0302020104020203" pitchFamily="34" charset="0"/>
              </a:rPr>
              <a:t>To promote and preserve membership in the American Statistical Association.</a:t>
            </a:r>
          </a:p>
          <a:p>
            <a:pPr marL="0" indent="0">
              <a:buNone/>
            </a:pPr>
            <a:endParaRPr lang="en-US" sz="31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bg2">
                    <a:lumMod val="25000"/>
                  </a:schemeClr>
                </a:solidFill>
              </a:rPr>
              <a:t>To Promote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Find ways to highlight the ASA to prospective members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Outreach to the statistical community and beyond</a:t>
            </a:r>
          </a:p>
          <a:p>
            <a:pPr marL="457200" lvl="1" indent="0">
              <a:buNone/>
            </a:pPr>
            <a:endParaRPr lang="en-US" sz="31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bg2">
                    <a:lumMod val="25000"/>
                  </a:schemeClr>
                </a:solidFill>
              </a:rPr>
              <a:t>To Preserve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Strengthen member engagement in ASA activities and initiatives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 the building of connections between members, chapters, committees, etc.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571518" y="6033481"/>
            <a:ext cx="78228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 sz="105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 sz="1050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17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960" y="337016"/>
            <a:ext cx="10515600" cy="893832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Your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04" y="1360558"/>
            <a:ext cx="11357113" cy="41969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100" dirty="0"/>
          </a:p>
          <a:p>
            <a:pPr marL="0" indent="0" algn="ctr">
              <a:buNone/>
            </a:pPr>
            <a:r>
              <a:rPr lang="en-US" dirty="0">
                <a:solidFill>
                  <a:srgbClr val="1B75BB"/>
                </a:solidFill>
                <a:latin typeface="Gill Sans Nova Light" panose="020B0302020104020203" pitchFamily="34" charset="0"/>
              </a:rPr>
              <a:t>PROSPECTIVE MEMBERS</a:t>
            </a:r>
          </a:p>
          <a:p>
            <a:pPr marL="0" indent="0" algn="ctr">
              <a:buNone/>
            </a:pPr>
            <a:r>
              <a:rPr lang="en-US" sz="2200" b="1" dirty="0"/>
              <a:t>Purpose: </a:t>
            </a:r>
            <a:r>
              <a:rPr lang="en-US" sz="2200" dirty="0"/>
              <a:t>To give a glimpse of the multitude of benefits that come with joining the ASA.</a:t>
            </a:r>
            <a:endParaRPr lang="en-US" sz="2200" b="1" u="sng" dirty="0"/>
          </a:p>
          <a:p>
            <a:pPr marL="0" indent="0">
              <a:buNone/>
            </a:pPr>
            <a:endParaRPr lang="en-US" sz="1050" b="1" u="sng" dirty="0"/>
          </a:p>
          <a:p>
            <a:pPr marL="0" indent="0" algn="ctr">
              <a:buNone/>
            </a:pPr>
            <a:r>
              <a:rPr lang="en-US" dirty="0">
                <a:solidFill>
                  <a:srgbClr val="1B75BB"/>
                </a:solidFill>
                <a:latin typeface="Gill Sans Nova Light" panose="020B0302020104020203" pitchFamily="34" charset="0"/>
              </a:rPr>
              <a:t>NEW MEMBERS</a:t>
            </a:r>
          </a:p>
          <a:p>
            <a:pPr marL="0" indent="0" algn="ctr">
              <a:buNone/>
            </a:pPr>
            <a:r>
              <a:rPr lang="en-US" sz="2200" b="1" dirty="0"/>
              <a:t>Purpose: </a:t>
            </a:r>
            <a:r>
              <a:rPr lang="en-US" sz="2200" dirty="0"/>
              <a:t>To offer ideas about how to get more out of your membership.</a:t>
            </a:r>
          </a:p>
          <a:p>
            <a:pPr marL="0" indent="0">
              <a:buNone/>
            </a:pPr>
            <a:endParaRPr lang="en-US" sz="1800" b="1" u="sng" dirty="0"/>
          </a:p>
          <a:p>
            <a:pPr marL="0" indent="0" algn="ctr">
              <a:buNone/>
            </a:pPr>
            <a:r>
              <a:rPr lang="en-US" dirty="0">
                <a:solidFill>
                  <a:srgbClr val="1B75BB"/>
                </a:solidFill>
                <a:latin typeface="Gill Sans Nova Light" panose="020B0302020104020203" pitchFamily="34" charset="0"/>
              </a:rPr>
              <a:t>EXISTING MEMBERS</a:t>
            </a:r>
          </a:p>
          <a:p>
            <a:pPr marL="0" indent="0" algn="ctr">
              <a:buNone/>
            </a:pPr>
            <a:r>
              <a:rPr lang="en-US" sz="2200" b="1" dirty="0"/>
              <a:t>Purpose: </a:t>
            </a:r>
            <a:r>
              <a:rPr lang="en-US" sz="2200" dirty="0"/>
              <a:t>To suggest ways to get more involved and to make an impact.</a:t>
            </a:r>
            <a:endParaRPr lang="en-US" sz="2200" b="1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6A82BD-1544-4A8E-BBF5-C0240A59547B}"/>
              </a:ext>
            </a:extLst>
          </p:cNvPr>
          <p:cNvSpPr txBox="1"/>
          <p:nvPr/>
        </p:nvSpPr>
        <p:spPr>
          <a:xfrm>
            <a:off x="0" y="5816941"/>
            <a:ext cx="12192000" cy="630942"/>
          </a:xfrm>
          <a:prstGeom prst="rect">
            <a:avLst/>
          </a:prstGeom>
          <a:solidFill>
            <a:srgbClr val="8CC63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500" i="1" dirty="0">
                <a:solidFill>
                  <a:schemeClr val="bg1"/>
                </a:solidFill>
                <a:latin typeface="Gill Sans Nova Light" panose="020B0302020104020203" pitchFamily="34" charset="0"/>
              </a:rPr>
              <a:t>Something for everyone!!</a:t>
            </a:r>
            <a:endParaRPr lang="en-US" sz="3200" i="1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72939" y="6447885"/>
            <a:ext cx="2743200" cy="365125"/>
          </a:xfrm>
        </p:spPr>
        <p:txBody>
          <a:bodyPr/>
          <a:lstStyle/>
          <a:p>
            <a:fld id="{508DB0AB-BEDF-4D71-96C2-0B5D595163F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83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sz="54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My Story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3" y="648225"/>
            <a:ext cx="6590149" cy="5623920"/>
          </a:xfrm>
          <a:effectLst/>
        </p:spPr>
        <p:txBody>
          <a:bodyPr anchor="ctr">
            <a:noAutofit/>
          </a:bodyPr>
          <a:lstStyle/>
          <a:p>
            <a:pPr fontAlgn="base">
              <a:lnSpc>
                <a:spcPct val="100000"/>
              </a:lnSpc>
            </a:pPr>
            <a:r>
              <a:rPr lang="en-US" sz="2400" dirty="0"/>
              <a:t>At </a:t>
            </a:r>
            <a:r>
              <a:rPr lang="en-US" sz="2400" dirty="0" err="1"/>
              <a:t>Westat</a:t>
            </a:r>
            <a:r>
              <a:rPr lang="en-US" sz="2400" dirty="0"/>
              <a:t> for 12 years without ever joining ASA, despite the membership fees being covered by the company.</a:t>
            </a:r>
          </a:p>
          <a:p>
            <a:pPr fontAlgn="base">
              <a:lnSpc>
                <a:spcPct val="100000"/>
              </a:lnSpc>
            </a:pPr>
            <a:r>
              <a:rPr lang="en-US" sz="2400" dirty="0"/>
              <a:t>Colleague planted a seed in my mind about presenting at CSP 2016. (ASA membership now seemed like a good idea!)</a:t>
            </a:r>
          </a:p>
          <a:p>
            <a:pPr fontAlgn="base">
              <a:lnSpc>
                <a:spcPct val="100000"/>
              </a:lnSpc>
            </a:pPr>
            <a:r>
              <a:rPr lang="en-US" sz="2400" dirty="0"/>
              <a:t>Found a mentor!</a:t>
            </a:r>
          </a:p>
          <a:p>
            <a:pPr fontAlgn="base">
              <a:lnSpc>
                <a:spcPct val="100000"/>
              </a:lnSpc>
            </a:pPr>
            <a:r>
              <a:rPr lang="en-US" sz="2400" dirty="0"/>
              <a:t>Presented also at WSDS 2016 and wrote an article for the WSDS edition of </a:t>
            </a:r>
            <a:r>
              <a:rPr lang="en-US" sz="2400" i="1" dirty="0"/>
              <a:t>CHANCE </a:t>
            </a:r>
            <a:r>
              <a:rPr lang="en-US" sz="2400" dirty="0"/>
              <a:t>(April 2017).</a:t>
            </a:r>
            <a:endParaRPr lang="en-US" sz="2400" i="1" dirty="0"/>
          </a:p>
          <a:p>
            <a:pPr fontAlgn="base">
              <a:lnSpc>
                <a:spcPct val="100000"/>
              </a:lnSpc>
            </a:pPr>
            <a:r>
              <a:rPr lang="en-US" sz="2400" dirty="0"/>
              <a:t>Joined ASA CMRR (January 2018).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571518" y="6033481"/>
            <a:ext cx="78228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 sz="105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sz="1050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55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478" y="377113"/>
            <a:ext cx="7474172" cy="1325563"/>
          </a:xfrm>
        </p:spPr>
        <p:txBody>
          <a:bodyPr>
            <a:normAutofit fontScale="90000"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ASA Membership 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478" y="1702676"/>
            <a:ext cx="7471308" cy="46536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b="1" dirty="0"/>
              <a:t>Connections</a:t>
            </a:r>
            <a:endParaRPr lang="en-US" sz="2400" dirty="0"/>
          </a:p>
          <a:p>
            <a:pPr lvl="1"/>
            <a:r>
              <a:rPr lang="en-US" dirty="0"/>
              <a:t>ASA Chapters, Sections, Committees, </a:t>
            </a:r>
            <a:br>
              <a:rPr lang="en-US" dirty="0"/>
            </a:br>
            <a:r>
              <a:rPr lang="en-US" dirty="0"/>
              <a:t>Interest Groups, and Outreach Groups</a:t>
            </a:r>
          </a:p>
          <a:p>
            <a:pPr lvl="1"/>
            <a:r>
              <a:rPr lang="en-US" dirty="0"/>
              <a:t>Student Chapters</a:t>
            </a:r>
          </a:p>
          <a:p>
            <a:pPr lvl="1"/>
            <a:r>
              <a:rPr lang="en-US" dirty="0"/>
              <a:t>ASA Community</a:t>
            </a:r>
          </a:p>
          <a:p>
            <a:pPr marL="0" indent="0">
              <a:buNone/>
            </a:pPr>
            <a:r>
              <a:rPr lang="en-US" sz="2400" b="1" dirty="0"/>
              <a:t>Access</a:t>
            </a:r>
            <a:endParaRPr lang="en-US" sz="2400" dirty="0"/>
          </a:p>
          <a:p>
            <a:pPr lvl="1"/>
            <a:r>
              <a:rPr lang="en-US" dirty="0"/>
              <a:t>Online journals</a:t>
            </a:r>
          </a:p>
          <a:p>
            <a:pPr lvl="1"/>
            <a:r>
              <a:rPr lang="en-US" dirty="0"/>
              <a:t>ASA published magazines</a:t>
            </a:r>
          </a:p>
          <a:p>
            <a:pPr lvl="1"/>
            <a:r>
              <a:rPr lang="en-US" dirty="0"/>
              <a:t>Proceedings from the Joint Statistical Meetings </a:t>
            </a:r>
            <a:br>
              <a:rPr lang="en-US" dirty="0"/>
            </a:br>
            <a:r>
              <a:rPr lang="en-US" dirty="0"/>
              <a:t>(JSM) and other conferences</a:t>
            </a:r>
          </a:p>
          <a:p>
            <a:pPr lvl="1"/>
            <a:r>
              <a:rPr lang="en-US" dirty="0"/>
              <a:t>Education Publications (including teaching </a:t>
            </a:r>
            <a:br>
              <a:rPr lang="en-US" dirty="0"/>
            </a:br>
            <a:r>
              <a:rPr lang="en-US" dirty="0"/>
              <a:t>resources for K-12 or undergraduate classrooms)</a:t>
            </a:r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7" descr="Fabric Report Library">
            <a:extLst>
              <a:ext uri="{FF2B5EF4-FFF2-40B4-BE49-F238E27FC236}">
                <a16:creationId xmlns:a16="http://schemas.microsoft.com/office/drawing/2014/main" id="{4FA17CC4-405F-437D-B9BF-B0D4393AC1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41430" y="6356352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75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ASA Membership Benefits</a:t>
            </a:r>
            <a:r>
              <a:rPr lang="en-US" sz="5400" dirty="0">
                <a:solidFill>
                  <a:srgbClr val="1B75BB"/>
                </a:solidFill>
              </a:rPr>
              <a:t> </a:t>
            </a:r>
            <a:r>
              <a:rPr lang="en-US" sz="3200" dirty="0">
                <a:solidFill>
                  <a:srgbClr val="1B75BB"/>
                </a:solidFill>
              </a:rPr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428" y="2061142"/>
            <a:ext cx="6467867" cy="429520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b="1" dirty="0"/>
              <a:t>Career Opportunities</a:t>
            </a:r>
            <a:endParaRPr lang="en-US" sz="2400" dirty="0"/>
          </a:p>
          <a:p>
            <a:pPr lvl="1"/>
            <a:r>
              <a:rPr lang="en-US" sz="2200" dirty="0"/>
              <a:t>ASA JobWeb</a:t>
            </a:r>
          </a:p>
          <a:p>
            <a:pPr lvl="1"/>
            <a:r>
              <a:rPr lang="en-US" sz="2200" dirty="0"/>
              <a:t>JSM Career Service</a:t>
            </a:r>
          </a:p>
          <a:p>
            <a:pPr lvl="1"/>
            <a:r>
              <a:rPr lang="en-US" sz="2200" dirty="0"/>
              <a:t>Awards and Recognition</a:t>
            </a:r>
          </a:p>
          <a:p>
            <a:pPr marL="0" indent="0">
              <a:buNone/>
            </a:pPr>
            <a:r>
              <a:rPr lang="en-US" sz="2400" b="1" dirty="0"/>
              <a:t>Learning Opportunities</a:t>
            </a:r>
            <a:endParaRPr lang="en-US" sz="2400" dirty="0"/>
          </a:p>
          <a:p>
            <a:pPr lvl="1"/>
            <a:r>
              <a:rPr lang="en-US" sz="2200" dirty="0"/>
              <a:t>Meetings and Conferences</a:t>
            </a:r>
          </a:p>
          <a:p>
            <a:pPr lvl="1"/>
            <a:r>
              <a:rPr lang="en-US" sz="2200" dirty="0"/>
              <a:t>Professional Development</a:t>
            </a:r>
          </a:p>
          <a:p>
            <a:pPr marL="0" indent="0">
              <a:buNone/>
            </a:pPr>
            <a:r>
              <a:rPr lang="en-US" sz="2400" b="1" dirty="0"/>
              <a:t>Discounts and Offers</a:t>
            </a:r>
            <a:endParaRPr lang="en-US" sz="2400" dirty="0"/>
          </a:p>
          <a:p>
            <a:pPr lvl="1"/>
            <a:r>
              <a:rPr lang="en-US" sz="2200" dirty="0"/>
              <a:t>Conference fees</a:t>
            </a:r>
          </a:p>
          <a:p>
            <a:pPr lvl="1"/>
            <a:r>
              <a:rPr lang="en-US" sz="2200" dirty="0"/>
              <a:t>Publishers and more </a:t>
            </a:r>
            <a:endParaRPr lang="en-US" sz="22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 descr="Handshake">
            <a:extLst>
              <a:ext uri="{FF2B5EF4-FFF2-40B4-BE49-F238E27FC236}">
                <a16:creationId xmlns:a16="http://schemas.microsoft.com/office/drawing/2014/main" id="{F309D8A1-864A-4A9A-9923-39048C80F7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41428" y="6356350"/>
            <a:ext cx="1012371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08DB0AB-BEDF-4D71-96C2-0B5D595163F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309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4D23BB8-80FF-4792-A2DD-B7DAB24E8250}"/>
              </a:ext>
            </a:extLst>
          </p:cNvPr>
          <p:cNvSpPr txBox="1"/>
          <p:nvPr/>
        </p:nvSpPr>
        <p:spPr>
          <a:xfrm>
            <a:off x="3594580" y="1500518"/>
            <a:ext cx="6268720" cy="50783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4580" y="136523"/>
            <a:ext cx="7447117" cy="1325563"/>
          </a:xfrm>
        </p:spPr>
        <p:txBody>
          <a:bodyPr>
            <a:noAutofit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ASA Membership Benefits</a:t>
            </a:r>
            <a:r>
              <a:rPr lang="en-US" sz="5000" dirty="0">
                <a:solidFill>
                  <a:srgbClr val="1B75BB"/>
                </a:solidFill>
              </a:rPr>
              <a:t> </a:t>
            </a:r>
            <a:r>
              <a:rPr lang="en-US" sz="3200" dirty="0">
                <a:solidFill>
                  <a:srgbClr val="1B75BB"/>
                </a:solidFill>
              </a:rPr>
              <a:t>(cont.)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9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ED40DF8-AFAD-4244-94F4-1D188EF38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092" y="1924178"/>
            <a:ext cx="5295938" cy="423099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E707C3-8AD5-4F22-BB4E-A28EC0792ED9}"/>
              </a:ext>
            </a:extLst>
          </p:cNvPr>
          <p:cNvSpPr/>
          <p:nvPr/>
        </p:nvSpPr>
        <p:spPr>
          <a:xfrm>
            <a:off x="-1" y="0"/>
            <a:ext cx="2602523" cy="6817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1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  <a:p>
            <a:pPr algn="ctr"/>
            <a:endParaRPr lang="en-US" sz="2200" b="1" i="1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  <a:p>
            <a:pPr algn="ctr"/>
            <a:endParaRPr lang="en-US" sz="2200" b="1" i="1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  <a:p>
            <a:pPr algn="ctr"/>
            <a:endParaRPr lang="en-US" sz="2200" b="1" i="1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  <a:p>
            <a:pPr algn="ctr"/>
            <a:endParaRPr lang="en-US" sz="2200" b="1" i="1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  <a:p>
            <a:pPr algn="ctr"/>
            <a:r>
              <a:rPr lang="en-US" sz="2400" b="1" i="1" dirty="0">
                <a:solidFill>
                  <a:schemeClr val="bg1"/>
                </a:solidFill>
                <a:latin typeface="Gill Sans Nova Light" panose="020B0302020104020203" pitchFamily="34" charset="0"/>
              </a:rPr>
              <a:t>www.amstat.org</a:t>
            </a:r>
          </a:p>
          <a:p>
            <a:pPr algn="ctr"/>
            <a:endParaRPr lang="en-US" dirty="0"/>
          </a:p>
        </p:txBody>
      </p:sp>
      <p:sp>
        <p:nvSpPr>
          <p:cNvPr id="15" name="Oval 14" descr="Ribbon">
            <a:extLst>
              <a:ext uri="{FF2B5EF4-FFF2-40B4-BE49-F238E27FC236}">
                <a16:creationId xmlns:a16="http://schemas.microsoft.com/office/drawing/2014/main" id="{9A560CBA-47C4-45AE-8394-6E3A8F9B2290}"/>
              </a:ext>
            </a:extLst>
          </p:cNvPr>
          <p:cNvSpPr/>
          <p:nvPr/>
        </p:nvSpPr>
        <p:spPr>
          <a:xfrm>
            <a:off x="1415092" y="1164245"/>
            <a:ext cx="1752160" cy="1746309"/>
          </a:xfrm>
          <a:prstGeom prst="ellipse">
            <a:avLst/>
          </a:prstGeom>
          <a:solidFill>
            <a:schemeClr val="bg1"/>
          </a:solidFill>
          <a:ln>
            <a:solidFill>
              <a:srgbClr val="1B75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pic>
        <p:nvPicPr>
          <p:cNvPr id="17" name="Graphic 16" descr="Ribbon">
            <a:extLst>
              <a:ext uri="{FF2B5EF4-FFF2-40B4-BE49-F238E27FC236}">
                <a16:creationId xmlns:a16="http://schemas.microsoft.com/office/drawing/2014/main" id="{777D9638-49A0-403E-AE28-DFF853D25A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4358" y="1554846"/>
            <a:ext cx="965108" cy="96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452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7">
            <a:extLst>
              <a:ext uri="{FF2B5EF4-FFF2-40B4-BE49-F238E27FC236}">
                <a16:creationId xmlns:a16="http://schemas.microsoft.com/office/drawing/2014/main" id="{D8386171-E87D-46AB-8718-4CE2A8874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26">
            <a:extLst>
              <a:ext uri="{FF2B5EF4-FFF2-40B4-BE49-F238E27FC236}">
                <a16:creationId xmlns:a16="http://schemas.microsoft.com/office/drawing/2014/main" id="{207CB456-8849-413C-8210-B663779A3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6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11">
            <a:extLst>
              <a:ext uri="{FF2B5EF4-FFF2-40B4-BE49-F238E27FC236}">
                <a16:creationId xmlns:a16="http://schemas.microsoft.com/office/drawing/2014/main" id="{E513936D-D1EB-4E42-A97F-942BA1F3D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376362"/>
            <a:ext cx="9144000" cy="260327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This is where </a:t>
            </a:r>
            <a:r>
              <a:rPr lang="en-US" sz="5400" u="sng" dirty="0">
                <a:solidFill>
                  <a:srgbClr val="1B75BB"/>
                </a:solidFill>
                <a:latin typeface="Gill Sans Nova Light" panose="020B0302020104020203" pitchFamily="34" charset="0"/>
              </a:rPr>
              <a:t>YOU</a:t>
            </a:r>
            <a:r>
              <a:rPr lang="en-US" sz="54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 come in…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59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4323" y="505462"/>
            <a:ext cx="8331199" cy="1325563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Making your ASA Membership </a:t>
            </a:r>
            <a:r>
              <a:rPr lang="en-US" sz="6600" b="1" dirty="0">
                <a:solidFill>
                  <a:srgbClr val="1B75BB"/>
                </a:solidFill>
                <a:latin typeface="Gill Sans Nova Light" panose="020B0302020104020203" pitchFamily="34" charset="0"/>
              </a:rPr>
              <a:t>POP!</a:t>
            </a:r>
            <a:endParaRPr lang="en-US" sz="5400" dirty="0">
              <a:solidFill>
                <a:srgbClr val="1B75BB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2420" y="2297111"/>
            <a:ext cx="8255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membership journey can pass through multiple stages and take many forms, depending on the individual.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We will consider three common “stages” of membership:</a:t>
            </a:r>
          </a:p>
          <a:p>
            <a:pPr lvl="1">
              <a:lnSpc>
                <a:spcPct val="150000"/>
              </a:lnSpc>
            </a:pPr>
            <a:r>
              <a:rPr lang="en-US" b="1" dirty="0">
                <a:solidFill>
                  <a:srgbClr val="1B75BB"/>
                </a:solidFill>
              </a:rPr>
              <a:t>P</a:t>
            </a:r>
            <a:r>
              <a:rPr lang="en-US" dirty="0">
                <a:solidFill>
                  <a:srgbClr val="1B75BB"/>
                </a:solidFill>
              </a:rPr>
              <a:t>otential:</a:t>
            </a:r>
            <a:r>
              <a:rPr lang="en-US" dirty="0"/>
              <a:t> Take a look around; Examine your surroundings.</a:t>
            </a:r>
          </a:p>
          <a:p>
            <a:pPr lvl="1"/>
            <a:r>
              <a:rPr lang="en-US" b="1" dirty="0">
                <a:solidFill>
                  <a:srgbClr val="1B75BB"/>
                </a:solidFill>
              </a:rPr>
              <a:t>O</a:t>
            </a:r>
            <a:r>
              <a:rPr lang="en-US" dirty="0">
                <a:solidFill>
                  <a:srgbClr val="1B75BB"/>
                </a:solidFill>
              </a:rPr>
              <a:t>pportunity: </a:t>
            </a:r>
            <a:r>
              <a:rPr lang="en-US" dirty="0"/>
              <a:t>Choose your own adventure!</a:t>
            </a:r>
          </a:p>
          <a:p>
            <a:pPr lvl="1"/>
            <a:r>
              <a:rPr lang="en-US" b="1" dirty="0">
                <a:solidFill>
                  <a:srgbClr val="1B75BB"/>
                </a:solidFill>
              </a:rPr>
              <a:t>P</a:t>
            </a:r>
            <a:r>
              <a:rPr lang="en-US" dirty="0">
                <a:solidFill>
                  <a:srgbClr val="1B75BB"/>
                </a:solidFill>
              </a:rPr>
              <a:t>articipation:</a:t>
            </a:r>
            <a:r>
              <a:rPr lang="en-US" dirty="0"/>
              <a:t> To be continued…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400" dirty="0"/>
              <a:t>An individual member could experience any or all of these stages at some point during the membership journey.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508DB0AB-BEDF-4D71-96C2-0B5D595163FB}" type="slidenum">
              <a:rPr lang="en-US" smtClean="0"/>
              <a:t>11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294DA6-C061-4891-89A3-D78393B2AFB5}"/>
              </a:ext>
            </a:extLst>
          </p:cNvPr>
          <p:cNvSpPr/>
          <p:nvPr/>
        </p:nvSpPr>
        <p:spPr>
          <a:xfrm>
            <a:off x="0" y="0"/>
            <a:ext cx="210312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 descr="Bubbles">
            <a:extLst>
              <a:ext uri="{FF2B5EF4-FFF2-40B4-BE49-F238E27FC236}">
                <a16:creationId xmlns:a16="http://schemas.microsoft.com/office/drawing/2014/main" id="{F5A700D4-3E19-40FD-9D29-9B888A4999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991020">
            <a:off x="269285" y="944980"/>
            <a:ext cx="1564548" cy="156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7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189" y="2766220"/>
            <a:ext cx="5361785" cy="1325563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Your Membership </a:t>
            </a:r>
            <a:br>
              <a:rPr lang="en-US" sz="6000" dirty="0">
                <a:solidFill>
                  <a:srgbClr val="1B75BB"/>
                </a:solidFill>
                <a:latin typeface="Gill Sans Nova Light" panose="020B0302020104020203" pitchFamily="34" charset="0"/>
              </a:rPr>
            </a:br>
            <a:r>
              <a:rPr lang="en-US" sz="6000" b="1" dirty="0">
                <a:solidFill>
                  <a:srgbClr val="1B75BB"/>
                </a:solidFill>
                <a:latin typeface="Gill Sans Nova Light" panose="020B0302020104020203" pitchFamily="34" charset="0"/>
              </a:rPr>
              <a:t>POTENTIAL</a:t>
            </a:r>
            <a:endParaRPr lang="en-US" sz="3600" dirty="0">
              <a:solidFill>
                <a:srgbClr val="1B75BB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Upward trend">
            <a:extLst>
              <a:ext uri="{FF2B5EF4-FFF2-40B4-BE49-F238E27FC236}">
                <a16:creationId xmlns:a16="http://schemas.microsoft.com/office/drawing/2014/main" id="{F309D8A1-864A-4A9A-9923-39048C80F7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41430" y="6356352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573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4000"/>
            </a:schemeClr>
          </a:solidFill>
          <a:ln w="127000" cap="sq" cmpd="thinThick">
            <a:solidFill>
              <a:schemeClr val="tx1">
                <a:lumMod val="85000"/>
                <a:lumOff val="1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2612390"/>
            <a:ext cx="11003280" cy="16332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i="1" dirty="0">
                <a:solidFill>
                  <a:srgbClr val="1B75BB"/>
                </a:solidFill>
              </a:rPr>
              <a:t>The secret of getting ahead is getting started.</a:t>
            </a:r>
          </a:p>
          <a:p>
            <a:pPr marL="0" indent="0" algn="ctr">
              <a:buNone/>
            </a:pPr>
            <a:r>
              <a:rPr lang="en-US" sz="3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- Mark Twain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077587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95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48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452" y="1268679"/>
            <a:ext cx="3741947" cy="4320642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ASA </a:t>
            </a:r>
            <a:b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</a:br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Membership</a:t>
            </a:r>
            <a:b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</a:br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Types</a:t>
            </a:r>
          </a:p>
        </p:txBody>
      </p:sp>
      <p:cxnSp>
        <p:nvCxnSpPr>
          <p:cNvPr id="54" name="Straight Connector 50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3" y="963877"/>
            <a:ext cx="6377769" cy="4930246"/>
          </a:xfrm>
        </p:spPr>
        <p:txBody>
          <a:bodyPr anchor="ctr">
            <a:normAutofit/>
          </a:bodyPr>
          <a:lstStyle/>
          <a:p>
            <a:pPr lvl="1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dirty="0"/>
              <a:t> Regular</a:t>
            </a:r>
          </a:p>
          <a:p>
            <a:pPr lvl="1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dirty="0"/>
              <a:t> Student</a:t>
            </a:r>
          </a:p>
          <a:p>
            <a:pPr lvl="1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dirty="0"/>
              <a:t> Senior/Retired</a:t>
            </a:r>
          </a:p>
          <a:p>
            <a:pPr lvl="1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b="1" i="1" dirty="0"/>
              <a:t> </a:t>
            </a:r>
            <a:r>
              <a:rPr lang="en-US" b="1" dirty="0"/>
              <a:t>Early Career</a:t>
            </a:r>
            <a:r>
              <a:rPr lang="en-US" b="1" i="1" dirty="0"/>
              <a:t> </a:t>
            </a:r>
            <a:r>
              <a:rPr lang="en-US" sz="1600" i="1" dirty="0"/>
              <a:t>(the first 5 years after degree completion)</a:t>
            </a:r>
          </a:p>
          <a:p>
            <a:pPr lvl="1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dirty="0"/>
              <a:t> K-12 Teacher</a:t>
            </a:r>
          </a:p>
          <a:p>
            <a:pPr lvl="1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dirty="0"/>
              <a:t> Community College educator</a:t>
            </a:r>
          </a:p>
          <a:p>
            <a:pPr lvl="1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dirty="0"/>
              <a:t> Economically Developing Country Resident</a:t>
            </a:r>
          </a:p>
          <a:p>
            <a:pPr lvl="1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dirty="0"/>
              <a:t> Family</a:t>
            </a:r>
          </a:p>
          <a:p>
            <a:pPr lvl="1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dirty="0"/>
              <a:t> Life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571518" y="6033481"/>
            <a:ext cx="78228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 sz="105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 sz="105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B41BBDC-6425-4361-B574-71A46A211C21}"/>
              </a:ext>
            </a:extLst>
          </p:cNvPr>
          <p:cNvSpPr txBox="1"/>
          <p:nvPr/>
        </p:nvSpPr>
        <p:spPr>
          <a:xfrm>
            <a:off x="10109814" y="594545"/>
            <a:ext cx="124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1B75BB"/>
                </a:solidFill>
              </a:rPr>
              <a:t>POTENTIAL</a:t>
            </a:r>
          </a:p>
        </p:txBody>
      </p:sp>
    </p:spTree>
    <p:extLst>
      <p:ext uri="{BB962C8B-B14F-4D97-AF65-F5344CB8AC3E}">
        <p14:creationId xmlns:p14="http://schemas.microsoft.com/office/powerpoint/2010/main" val="3417856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2828" y="209213"/>
            <a:ext cx="7474172" cy="1325563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ASA Chapters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429" y="1346357"/>
            <a:ext cx="6947256" cy="4733809"/>
          </a:xfrm>
        </p:spPr>
        <p:txBody>
          <a:bodyPr anchor="ctr">
            <a:normAutofit/>
          </a:bodyPr>
          <a:lstStyle/>
          <a:p>
            <a:pPr marL="457200" lvl="1" indent="0">
              <a:buNone/>
            </a:pPr>
            <a:r>
              <a:rPr lang="en-US" dirty="0"/>
              <a:t>ASA Chapters promote statistics and provide benefits to chapter members, which are typically located in a particular geographic area.</a:t>
            </a:r>
          </a:p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r>
              <a:rPr lang="en-US" b="1" dirty="0"/>
              <a:t>Chapters engage in many local activities</a:t>
            </a:r>
          </a:p>
          <a:p>
            <a:pPr lvl="2"/>
            <a:r>
              <a:rPr lang="en-US" sz="2400" dirty="0"/>
              <a:t>Meetings and networking events</a:t>
            </a:r>
          </a:p>
          <a:p>
            <a:pPr lvl="2"/>
            <a:r>
              <a:rPr lang="en-US" sz="2400" dirty="0"/>
              <a:t>Continuing education offerings</a:t>
            </a:r>
          </a:p>
          <a:p>
            <a:pPr lvl="2"/>
            <a:r>
              <a:rPr lang="en-US" sz="2400" dirty="0"/>
              <a:t>Outreach to local schools to promote statistics as a career</a:t>
            </a:r>
          </a:p>
          <a:p>
            <a:pPr lvl="2"/>
            <a:r>
              <a:rPr lang="en-US" sz="2400" dirty="0"/>
              <a:t>Courses and webinars about the application and practice of statistics</a:t>
            </a:r>
          </a:p>
          <a:p>
            <a:pPr lvl="1"/>
            <a:endParaRPr lang="en-US" sz="19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Earth globe Americas">
            <a:extLst>
              <a:ext uri="{FF2B5EF4-FFF2-40B4-BE49-F238E27FC236}">
                <a16:creationId xmlns:a16="http://schemas.microsoft.com/office/drawing/2014/main" id="{50460D88-0846-4DA2-A5E7-11CD976DB6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41430" y="6356352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BB38C1-ADBE-43E1-8CF3-94E7B0EF1A13}"/>
              </a:ext>
            </a:extLst>
          </p:cNvPr>
          <p:cNvSpPr txBox="1"/>
          <p:nvPr/>
        </p:nvSpPr>
        <p:spPr>
          <a:xfrm>
            <a:off x="10517092" y="136525"/>
            <a:ext cx="124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POTENTIAL</a:t>
            </a:r>
          </a:p>
        </p:txBody>
      </p:sp>
    </p:spTree>
    <p:extLst>
      <p:ext uri="{BB962C8B-B14F-4D97-AF65-F5344CB8AC3E}">
        <p14:creationId xmlns:p14="http://schemas.microsoft.com/office/powerpoint/2010/main" val="238693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>
              <a:lumMod val="6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D6B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376" y="1487272"/>
            <a:ext cx="2810990" cy="2475128"/>
          </a:xfrm>
          <a:prstGeom prst="ellipse">
            <a:avLst/>
          </a:prstGeom>
          <a:solidFill>
            <a:srgbClr val="8CC63E"/>
          </a:solidFill>
          <a:ln w="174625" cmpd="thinThick"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3400" dirty="0">
                <a:solidFill>
                  <a:srgbClr val="FFFFFF"/>
                </a:solidFill>
                <a:latin typeface="Gill Sans Nova Light" panose="020B0302020104020203" pitchFamily="34" charset="0"/>
              </a:rPr>
              <a:t>ASA Chapters </a:t>
            </a:r>
            <a:r>
              <a:rPr lang="en-US" sz="2400" dirty="0">
                <a:solidFill>
                  <a:srgbClr val="FFFFFF"/>
                </a:solidFill>
                <a:latin typeface="Gill Sans Nova Light" panose="020B0302020104020203" pitchFamily="34" charset="0"/>
              </a:rPr>
              <a:t>(cont.)</a:t>
            </a:r>
            <a:endParaRPr lang="en-US" sz="3200" dirty="0">
              <a:solidFill>
                <a:srgbClr val="FFFFFF"/>
              </a:solidFill>
              <a:latin typeface="Gill Sans Nova Light" panose="020B0302020104020203" pitchFamily="34" charset="0"/>
            </a:endParaRPr>
          </a:p>
        </p:txBody>
      </p:sp>
      <p:pic>
        <p:nvPicPr>
          <p:cNvPr id="1028" name="Picture 4" descr="https://www.amstat.org/images/ASAImages/District-Chapters-Map-2009_with-dots.png">
            <a:extLst>
              <a:ext uri="{FF2B5EF4-FFF2-40B4-BE49-F238E27FC236}">
                <a16:creationId xmlns:a16="http://schemas.microsoft.com/office/drawing/2014/main" id="{8557CE59-8940-49C8-B540-4CD65559B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6085" y="1376911"/>
            <a:ext cx="7568421" cy="321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2552" y="4835044"/>
            <a:ext cx="6681952" cy="12920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There are currently 73 ASA Chapters operating around the country and in Canada.</a:t>
            </a:r>
          </a:p>
          <a:p>
            <a:pPr marL="0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  <a:p>
            <a:pPr lvl="1"/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84980" y="6356352"/>
            <a:ext cx="146882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E768C7-F333-4449-9162-20F07B4A2C2D}"/>
              </a:ext>
            </a:extLst>
          </p:cNvPr>
          <p:cNvSpPr/>
          <p:nvPr/>
        </p:nvSpPr>
        <p:spPr>
          <a:xfrm>
            <a:off x="382376" y="472615"/>
            <a:ext cx="1248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POTENTIAL</a:t>
            </a:r>
          </a:p>
        </p:txBody>
      </p:sp>
    </p:spTree>
    <p:extLst>
      <p:ext uri="{BB962C8B-B14F-4D97-AF65-F5344CB8AC3E}">
        <p14:creationId xmlns:p14="http://schemas.microsoft.com/office/powerpoint/2010/main" val="1879582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8647"/>
            <a:ext cx="10515600" cy="1325563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ASA Chapters </a:t>
            </a:r>
            <a:r>
              <a:rPr lang="en-US" sz="32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(cont.)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E768C7-F333-4449-9162-20F07B4A2C2D}"/>
              </a:ext>
            </a:extLst>
          </p:cNvPr>
          <p:cNvSpPr/>
          <p:nvPr/>
        </p:nvSpPr>
        <p:spPr>
          <a:xfrm>
            <a:off x="10323000" y="219313"/>
            <a:ext cx="1248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1B75BB"/>
                </a:solidFill>
              </a:rPr>
              <a:t>POTENTIAL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84451EDE-7F30-4F8F-B9A5-8159E0C175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584380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50700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9148" y="876411"/>
            <a:ext cx="7335520" cy="1325563"/>
          </a:xfrm>
        </p:spPr>
        <p:txBody>
          <a:bodyPr>
            <a:noAutofit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ASA Sections and</a:t>
            </a:r>
            <a:b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</a:br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Interest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589" y="2275192"/>
            <a:ext cx="7184610" cy="4081158"/>
          </a:xfrm>
        </p:spPr>
        <p:txBody>
          <a:bodyPr anchor="ctr">
            <a:noAutofit/>
          </a:bodyPr>
          <a:lstStyle/>
          <a:p>
            <a:pPr lvl="1"/>
            <a:r>
              <a:rPr lang="en-US" dirty="0"/>
              <a:t>Due to the diverse nature of our profession, members work in a wide range of fields requiring the use of different methodologies, applications, etc.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Sections (29) and Interest Groups (9) are focused on a particular subject-area or industry.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Benefits can be more specialized and specific to the topics of interest for the members.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Recruitment Management">
            <a:extLst>
              <a:ext uri="{FF2B5EF4-FFF2-40B4-BE49-F238E27FC236}">
                <a16:creationId xmlns:a16="http://schemas.microsoft.com/office/drawing/2014/main" id="{D7C3CDDB-0A09-4996-8AA2-C9E4049F17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41430" y="6356352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A35F18-921D-4DE5-BFBF-415403B4D6D0}"/>
              </a:ext>
            </a:extLst>
          </p:cNvPr>
          <p:cNvSpPr/>
          <p:nvPr/>
        </p:nvSpPr>
        <p:spPr>
          <a:xfrm>
            <a:off x="10470320" y="376785"/>
            <a:ext cx="1248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POTENTIAL</a:t>
            </a:r>
          </a:p>
        </p:txBody>
      </p:sp>
    </p:spTree>
    <p:extLst>
      <p:ext uri="{BB962C8B-B14F-4D97-AF65-F5344CB8AC3E}">
        <p14:creationId xmlns:p14="http://schemas.microsoft.com/office/powerpoint/2010/main" val="3082707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64" y="82557"/>
            <a:ext cx="9947816" cy="1486385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ASA Sections and Interest Groups </a:t>
            </a:r>
            <a:r>
              <a:rPr lang="en-US" sz="36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(cont.)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3382" y="1385518"/>
            <a:ext cx="6933431" cy="4970834"/>
          </a:xfrm>
        </p:spPr>
        <p:txBody>
          <a:bodyPr anchor="ctr">
            <a:noAutofit/>
          </a:bodyPr>
          <a:lstStyle/>
          <a:p>
            <a:pPr marL="457200" lvl="1" indent="0">
              <a:buNone/>
            </a:pPr>
            <a:r>
              <a:rPr lang="en-US" b="1" dirty="0"/>
              <a:t>Sections include:</a:t>
            </a:r>
          </a:p>
          <a:p>
            <a:pPr lvl="2"/>
            <a:r>
              <a:rPr lang="en-US" sz="2400" dirty="0"/>
              <a:t>Biometrics Section (est. 1938)</a:t>
            </a:r>
          </a:p>
          <a:p>
            <a:pPr lvl="2"/>
            <a:r>
              <a:rPr lang="en-US" sz="2400" dirty="0"/>
              <a:t>Statistical Consulting</a:t>
            </a:r>
          </a:p>
          <a:p>
            <a:pPr lvl="2"/>
            <a:r>
              <a:rPr lang="en-US" sz="2400" dirty="0"/>
              <a:t>Section on Statistical Learning and Data Science</a:t>
            </a:r>
          </a:p>
          <a:p>
            <a:pPr lvl="2"/>
            <a:r>
              <a:rPr lang="en-US" sz="2400" dirty="0"/>
              <a:t>Section on Statistical Computing, etc. </a:t>
            </a:r>
          </a:p>
          <a:p>
            <a:pPr marL="914400" lvl="2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b="1" dirty="0"/>
              <a:t>Interest Groups include:</a:t>
            </a:r>
          </a:p>
          <a:p>
            <a:pPr lvl="2"/>
            <a:r>
              <a:rPr lang="en-US" sz="2400" dirty="0"/>
              <a:t>Transportation Statistics</a:t>
            </a:r>
          </a:p>
          <a:p>
            <a:pPr lvl="2"/>
            <a:r>
              <a:rPr lang="en-US" sz="2400" dirty="0"/>
              <a:t>Quantum Computing in Statistics and Machine Learning</a:t>
            </a:r>
          </a:p>
          <a:p>
            <a:pPr lvl="2"/>
            <a:r>
              <a:rPr lang="en-US" sz="2400" dirty="0"/>
              <a:t>Text Analysis (est. 2019)</a:t>
            </a:r>
          </a:p>
          <a:p>
            <a:pPr lvl="2"/>
            <a:r>
              <a:rPr lang="en-US" sz="2400" dirty="0" err="1"/>
              <a:t>Astrostatistics</a:t>
            </a:r>
            <a:endParaRPr lang="en-US" sz="2400" dirty="0"/>
          </a:p>
          <a:p>
            <a:pPr lvl="2"/>
            <a:r>
              <a:rPr lang="en-US" sz="2400" dirty="0"/>
              <a:t>History of Statistics, etc.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Books">
            <a:extLst>
              <a:ext uri="{FF2B5EF4-FFF2-40B4-BE49-F238E27FC236}">
                <a16:creationId xmlns:a16="http://schemas.microsoft.com/office/drawing/2014/main" id="{315852D4-453D-46C1-8979-A2D5ADAB4A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41430" y="6356352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A35F18-921D-4DE5-BFBF-415403B4D6D0}"/>
              </a:ext>
            </a:extLst>
          </p:cNvPr>
          <p:cNvSpPr/>
          <p:nvPr/>
        </p:nvSpPr>
        <p:spPr>
          <a:xfrm>
            <a:off x="10470320" y="376785"/>
            <a:ext cx="1248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POTENTIAL</a:t>
            </a:r>
          </a:p>
        </p:txBody>
      </p:sp>
    </p:spTree>
    <p:extLst>
      <p:ext uri="{BB962C8B-B14F-4D97-AF65-F5344CB8AC3E}">
        <p14:creationId xmlns:p14="http://schemas.microsoft.com/office/powerpoint/2010/main" val="2173826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Customer review RTL">
            <a:extLst>
              <a:ext uri="{FF2B5EF4-FFF2-40B4-BE49-F238E27FC236}">
                <a16:creationId xmlns:a16="http://schemas.microsoft.com/office/drawing/2014/main" id="{AAD34BAF-4588-4E79-AE8D-2C3C32B7F6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4625" y="1605994"/>
            <a:ext cx="1265563" cy="12655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038" y="2238776"/>
            <a:ext cx="3485605" cy="2743200"/>
          </a:xfrm>
        </p:spPr>
        <p:txBody>
          <a:bodyPr>
            <a:normAutofit fontScale="90000"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ASA Conferences and Meetings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6950" y="972714"/>
            <a:ext cx="6760342" cy="4930246"/>
          </a:xfrm>
        </p:spPr>
        <p:txBody>
          <a:bodyPr anchor="ctr">
            <a:normAutofit/>
          </a:bodyPr>
          <a:lstStyle/>
          <a:p>
            <a:pPr lvl="1"/>
            <a:r>
              <a:rPr lang="en-US" dirty="0"/>
              <a:t>ASA hosts and sponsors multiple meetings and conferences, covering a variety of topics and interest areas.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Conferences typically include short courses, poster sessions, invited and contributed sessions, keynote addresses, career services, and more.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Many networking opportunities in the form of mixers, discussion groups, informal lunch gatherings, and other possible formats.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71518" y="6033481"/>
            <a:ext cx="78228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 sz="105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20</a:t>
            </a:fld>
            <a:endParaRPr lang="en-US" sz="105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A35F18-921D-4DE5-BFBF-415403B4D6D0}"/>
              </a:ext>
            </a:extLst>
          </p:cNvPr>
          <p:cNvSpPr/>
          <p:nvPr/>
        </p:nvSpPr>
        <p:spPr>
          <a:xfrm>
            <a:off x="10434694" y="0"/>
            <a:ext cx="1248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1B75BB"/>
                </a:solidFill>
              </a:rPr>
              <a:t>POTENTIAL</a:t>
            </a:r>
          </a:p>
        </p:txBody>
      </p:sp>
    </p:spTree>
    <p:extLst>
      <p:ext uri="{BB962C8B-B14F-4D97-AF65-F5344CB8AC3E}">
        <p14:creationId xmlns:p14="http://schemas.microsoft.com/office/powerpoint/2010/main" val="3650671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D6CDB20-394C-4D51-9C5B-8751E2133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46DFD1E0-DCA7-47E6-B78B-6ECDDF873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6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AB0B1E-BB97-40E0-8DCD-D1197A0E1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928" y="1013774"/>
            <a:ext cx="10255952" cy="1430696"/>
          </a:xfrm>
        </p:spPr>
        <p:txBody>
          <a:bodyPr>
            <a:normAutofit/>
          </a:bodyPr>
          <a:lstStyle/>
          <a:p>
            <a:pPr algn="ctr"/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Annual Conferences and Meetings</a:t>
            </a:r>
            <a:endParaRPr lang="en-US" sz="3600" dirty="0">
              <a:solidFill>
                <a:srgbClr val="1B75BB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3962" y="2501015"/>
            <a:ext cx="7748129" cy="89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B75BB"/>
                </a:solidFill>
              </a:rPr>
              <a:t>Joint Statistical Meetings</a:t>
            </a:r>
            <a:r>
              <a:rPr lang="en-US" sz="2400" dirty="0"/>
              <a:t> is one of the largest gatherings of statisticians and data scientists in the world.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602162-AF81-4B98-BEEC-8DF4CC812867}"/>
              </a:ext>
            </a:extLst>
          </p:cNvPr>
          <p:cNvSpPr/>
          <p:nvPr/>
        </p:nvSpPr>
        <p:spPr>
          <a:xfrm>
            <a:off x="9854598" y="640080"/>
            <a:ext cx="1248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1B75BB"/>
                </a:solidFill>
              </a:rPr>
              <a:t>POTENTIAL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B75C58-1651-4D97-9863-188015AC99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360" y="2586738"/>
            <a:ext cx="1122324" cy="4755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84784A-6947-4244-9412-245AF1704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469" y="3876680"/>
            <a:ext cx="1320950" cy="7287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944162-C74B-493A-AF04-1E5D30D566EC}"/>
              </a:ext>
            </a:extLst>
          </p:cNvPr>
          <p:cNvSpPr txBox="1"/>
          <p:nvPr/>
        </p:nvSpPr>
        <p:spPr>
          <a:xfrm>
            <a:off x="3438329" y="3755210"/>
            <a:ext cx="77237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1B75BB"/>
                </a:solidFill>
              </a:rPr>
              <a:t>Conference on Statistical Practice </a:t>
            </a:r>
            <a:r>
              <a:rPr lang="en-US" sz="2400" dirty="0"/>
              <a:t>brings together statistical practitioners, including data analysts, researchers, scientists and others engaged in the daily application of statistics.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34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262" y="0"/>
            <a:ext cx="10902538" cy="1556609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1B75BB"/>
                </a:solidFill>
              </a:rPr>
              <a:t>Annual Conferences and Meetings </a:t>
            </a:r>
            <a:r>
              <a:rPr lang="en-US" sz="2600" dirty="0">
                <a:solidFill>
                  <a:srgbClr val="1B75BB"/>
                </a:solidFill>
              </a:rPr>
              <a:t>(cont.)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602162-AF81-4B98-BEEC-8DF4CC812867}"/>
              </a:ext>
            </a:extLst>
          </p:cNvPr>
          <p:cNvSpPr/>
          <p:nvPr/>
        </p:nvSpPr>
        <p:spPr>
          <a:xfrm>
            <a:off x="10729398" y="136525"/>
            <a:ext cx="1248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1B75BB"/>
                </a:solidFill>
              </a:rPr>
              <a:t>POTENTIAL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24DDD7-C336-4F29-99B2-3A2E80D88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508" y="4748148"/>
            <a:ext cx="2672491" cy="17839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5E0505-65A5-4728-88C0-FA047160D760}"/>
              </a:ext>
            </a:extLst>
          </p:cNvPr>
          <p:cNvSpPr txBox="1"/>
          <p:nvPr/>
        </p:nvSpPr>
        <p:spPr>
          <a:xfrm>
            <a:off x="3714018" y="5305483"/>
            <a:ext cx="41460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And More… </a:t>
            </a:r>
          </a:p>
          <a:p>
            <a:r>
              <a:rPr lang="en-US" sz="3200" i="1" dirty="0">
                <a:solidFill>
                  <a:srgbClr val="0070C0"/>
                </a:solidFill>
              </a:rPr>
              <a:t>www.amstat.org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22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6CB109-A498-4618-B4F0-13BCC3DABD56}"/>
              </a:ext>
            </a:extLst>
          </p:cNvPr>
          <p:cNvSpPr txBox="1"/>
          <p:nvPr/>
        </p:nvSpPr>
        <p:spPr>
          <a:xfrm>
            <a:off x="3420196" y="1595498"/>
            <a:ext cx="75349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1B75BB"/>
                </a:solidFill>
              </a:rPr>
              <a:t>Women in Statistics &amp; Data Science </a:t>
            </a:r>
            <a:r>
              <a:rPr lang="en-US" sz="2400" dirty="0"/>
              <a:t>Conference is geared towards women in the fields of statistics and data science at all career levels, in academia, business, industry, and government.</a:t>
            </a:r>
          </a:p>
          <a:p>
            <a:endParaRPr lang="en-US" sz="2400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F4EFDD-B459-4532-A0CA-D66AF8CF5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855" y="1908917"/>
            <a:ext cx="909274" cy="7577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106DB6-47B2-4967-94E6-88964F6224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026" y="3405485"/>
            <a:ext cx="1441954" cy="6152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BE2B420-44C9-404B-81C2-4856E8610F3E}"/>
              </a:ext>
            </a:extLst>
          </p:cNvPr>
          <p:cNvSpPr txBox="1"/>
          <p:nvPr/>
        </p:nvSpPr>
        <p:spPr>
          <a:xfrm>
            <a:off x="3435484" y="3385226"/>
            <a:ext cx="79183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1B75BB"/>
                </a:solidFill>
              </a:rPr>
              <a:t>Symposium on Data Science &amp; Statistics </a:t>
            </a:r>
            <a:r>
              <a:rPr lang="en-US" sz="2400" dirty="0"/>
              <a:t>is for data scientists, computer scientists, and statisticians analyzing and visualizing complex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9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429" y="3133370"/>
            <a:ext cx="2238278" cy="47121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083" y="640080"/>
            <a:ext cx="3816924" cy="5130800"/>
          </a:xfrm>
        </p:spPr>
        <p:txBody>
          <a:bodyPr anchor="ctr">
            <a:normAutofit/>
          </a:bodyPr>
          <a:lstStyle/>
          <a:p>
            <a:r>
              <a:rPr lang="en-US" sz="5000" dirty="0">
                <a:solidFill>
                  <a:srgbClr val="FFFFFF"/>
                </a:solidFill>
                <a:latin typeface="Gill Sans Nova Light" panose="020B0302020104020203" pitchFamily="34" charset="0"/>
              </a:rPr>
              <a:t>Making Connections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001" y="1068598"/>
            <a:ext cx="6929805" cy="5287754"/>
          </a:xfrm>
        </p:spPr>
        <p:txBody>
          <a:bodyPr anchor="ctr">
            <a:noAutofit/>
          </a:bodyPr>
          <a:lstStyle/>
          <a:p>
            <a:pPr marL="457200" lvl="1" indent="0">
              <a:buNone/>
            </a:pPr>
            <a:r>
              <a:rPr lang="en-US" b="1" dirty="0"/>
              <a:t>Group connections</a:t>
            </a:r>
          </a:p>
          <a:p>
            <a:pPr lvl="2"/>
            <a:r>
              <a:rPr lang="en-US" sz="2400" dirty="0"/>
              <a:t>Participate in Section or Chapter meetings, activities and events</a:t>
            </a:r>
          </a:p>
          <a:p>
            <a:pPr lvl="2"/>
            <a:r>
              <a:rPr lang="en-US" sz="2400" dirty="0"/>
              <a:t>Network at conferences</a:t>
            </a:r>
          </a:p>
          <a:p>
            <a:pPr lvl="2"/>
            <a:r>
              <a:rPr lang="en-US" sz="2400" dirty="0"/>
              <a:t>Engage in discussions or join groups </a:t>
            </a:r>
          </a:p>
          <a:p>
            <a:pPr marL="914400" lvl="2" indent="0">
              <a:buNone/>
            </a:pPr>
            <a:r>
              <a:rPr lang="en-US" sz="2400" dirty="0"/>
              <a:t>   on </a:t>
            </a:r>
          </a:p>
          <a:p>
            <a:pPr marL="914400" lvl="2" indent="0">
              <a:buNone/>
            </a:pPr>
            <a:endParaRPr lang="en-US" sz="1800" dirty="0"/>
          </a:p>
          <a:p>
            <a:pPr marL="457200" lvl="1" indent="0">
              <a:buNone/>
            </a:pPr>
            <a:r>
              <a:rPr lang="en-US" b="1" dirty="0"/>
              <a:t>Personal connections</a:t>
            </a:r>
          </a:p>
          <a:p>
            <a:pPr lvl="2"/>
            <a:r>
              <a:rPr lang="en-US" sz="2400" dirty="0"/>
              <a:t>Find a mentor in your organization/institution</a:t>
            </a:r>
          </a:p>
          <a:p>
            <a:pPr lvl="2"/>
            <a:r>
              <a:rPr lang="en-US" sz="2400" dirty="0"/>
              <a:t>Find a mentor within the wider ASA community, or within Chapter or Section</a:t>
            </a:r>
          </a:p>
          <a:p>
            <a:pPr lvl="2"/>
            <a:r>
              <a:rPr lang="en-US" sz="2400" dirty="0"/>
              <a:t>Participate in a mentoring program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34650" y="6356352"/>
            <a:ext cx="81915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CDEE7E-55EA-46F8-8F39-FADA4EE70F1B}"/>
              </a:ext>
            </a:extLst>
          </p:cNvPr>
          <p:cNvSpPr/>
          <p:nvPr/>
        </p:nvSpPr>
        <p:spPr>
          <a:xfrm>
            <a:off x="10538405" y="241760"/>
            <a:ext cx="1248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1B75BB"/>
                </a:solidFill>
              </a:rPr>
              <a:t>POTENTIAL</a:t>
            </a:r>
          </a:p>
        </p:txBody>
      </p:sp>
    </p:spTree>
    <p:extLst>
      <p:ext uri="{BB962C8B-B14F-4D97-AF65-F5344CB8AC3E}">
        <p14:creationId xmlns:p14="http://schemas.microsoft.com/office/powerpoint/2010/main" val="206124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020" y="160653"/>
            <a:ext cx="7474172" cy="1325563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Mentoring options</a:t>
            </a:r>
          </a:p>
        </p:txBody>
      </p:sp>
      <p:sp>
        <p:nvSpPr>
          <p:cNvPr id="44" name="Content Placeholder 2"/>
          <p:cNvSpPr>
            <a:spLocks noGrp="1"/>
          </p:cNvSpPr>
          <p:nvPr>
            <p:ph idx="1"/>
          </p:nvPr>
        </p:nvSpPr>
        <p:spPr>
          <a:xfrm>
            <a:off x="850020" y="1325891"/>
            <a:ext cx="9238860" cy="539558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Several ASA Sections and Chapters have their own </a:t>
            </a:r>
            <a:br>
              <a:rPr lang="en-US" sz="2400" dirty="0"/>
            </a:br>
            <a:r>
              <a:rPr lang="en-US" sz="2400" dirty="0"/>
              <a:t>internal mentoring programs.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b="1" dirty="0"/>
              <a:t>Sections</a:t>
            </a:r>
          </a:p>
          <a:p>
            <a:pPr lvl="1"/>
            <a:r>
              <a:rPr lang="en-US" dirty="0"/>
              <a:t>Statistics and Data Science Education Section</a:t>
            </a:r>
          </a:p>
          <a:p>
            <a:pPr lvl="1"/>
            <a:r>
              <a:rPr lang="en-US" dirty="0"/>
              <a:t>Biopharmaceutical Section</a:t>
            </a:r>
          </a:p>
          <a:p>
            <a:pPr lvl="1"/>
            <a:r>
              <a:rPr lang="en-US" dirty="0"/>
              <a:t>And more…</a:t>
            </a:r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400" b="1" dirty="0"/>
              <a:t>Chapters</a:t>
            </a:r>
          </a:p>
          <a:p>
            <a:pPr lvl="1"/>
            <a:r>
              <a:rPr lang="en-US" dirty="0"/>
              <a:t>North Carolina Chapter (NC ASA)</a:t>
            </a:r>
          </a:p>
          <a:p>
            <a:pPr lvl="1"/>
            <a:r>
              <a:rPr lang="en-US" dirty="0"/>
              <a:t>Washington Statistical Society (DC Metro area)</a:t>
            </a:r>
          </a:p>
          <a:p>
            <a:pPr lvl="1"/>
            <a:r>
              <a:rPr lang="en-US" dirty="0"/>
              <a:t>Southern Ontario-Toronto Chapter</a:t>
            </a:r>
          </a:p>
          <a:p>
            <a:pPr lvl="1"/>
            <a:r>
              <a:rPr lang="en-US" dirty="0"/>
              <a:t>And still more…</a:t>
            </a:r>
          </a:p>
          <a:p>
            <a:pPr marL="457200" lvl="1" indent="0">
              <a:buNone/>
            </a:pPr>
            <a:endParaRPr lang="en-US" sz="1300" dirty="0"/>
          </a:p>
        </p:txBody>
      </p:sp>
      <p:sp>
        <p:nvSpPr>
          <p:cNvPr id="45" name="Rectangle 11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13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Graphic 8" descr="Cycle with people">
            <a:extLst>
              <a:ext uri="{FF2B5EF4-FFF2-40B4-BE49-F238E27FC236}">
                <a16:creationId xmlns:a16="http://schemas.microsoft.com/office/drawing/2014/main" id="{FC16FAED-0CFC-410B-8A0B-05F2C82EBF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66690" y="2715608"/>
            <a:ext cx="1320361" cy="132036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41430" y="6356352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6DB572-FA43-4F39-8D98-F70D8F48E872}"/>
              </a:ext>
            </a:extLst>
          </p:cNvPr>
          <p:cNvSpPr/>
          <p:nvPr/>
        </p:nvSpPr>
        <p:spPr>
          <a:xfrm>
            <a:off x="10516040" y="160653"/>
            <a:ext cx="1248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POTENTIAL</a:t>
            </a:r>
          </a:p>
        </p:txBody>
      </p:sp>
    </p:spTree>
    <p:extLst>
      <p:ext uri="{BB962C8B-B14F-4D97-AF65-F5344CB8AC3E}">
        <p14:creationId xmlns:p14="http://schemas.microsoft.com/office/powerpoint/2010/main" val="3976864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058" y="226700"/>
            <a:ext cx="7474172" cy="1325563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Mentoring</a:t>
            </a:r>
            <a:r>
              <a:rPr lang="en-US" sz="5400" dirty="0">
                <a:solidFill>
                  <a:srgbClr val="1B75BB"/>
                </a:solidFill>
              </a:rPr>
              <a:t> </a:t>
            </a:r>
            <a:r>
              <a:rPr lang="en-US" sz="3200" dirty="0">
                <a:solidFill>
                  <a:srgbClr val="1B75BB"/>
                </a:solidFill>
              </a:rPr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987" y="1659140"/>
            <a:ext cx="8932306" cy="4647673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2400" b="1" dirty="0"/>
              <a:t>Conference-based mentoring programs</a:t>
            </a:r>
          </a:p>
          <a:p>
            <a:pPr lvl="1"/>
            <a:r>
              <a:rPr lang="en-US" dirty="0"/>
              <a:t>Diversity Mentoring Program at JSM </a:t>
            </a:r>
            <a:br>
              <a:rPr lang="en-US" dirty="0"/>
            </a:br>
            <a:r>
              <a:rPr lang="en-US" dirty="0"/>
              <a:t>(Committee on Minorities in Statistics)</a:t>
            </a:r>
          </a:p>
          <a:p>
            <a:pPr lvl="1"/>
            <a:r>
              <a:rPr lang="en-US" dirty="0"/>
              <a:t>CSP Mentoring Program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b="1" dirty="0"/>
              <a:t>Speed or One-Time Mentoring Events</a:t>
            </a:r>
          </a:p>
          <a:p>
            <a:pPr lvl="1"/>
            <a:r>
              <a:rPr lang="en-US" dirty="0"/>
              <a:t>NC ASA (North Carolina Chapter) recently held </a:t>
            </a:r>
            <a:br>
              <a:rPr lang="en-US" dirty="0"/>
            </a:br>
            <a:r>
              <a:rPr lang="en-US" dirty="0"/>
              <a:t>their first speed mentoring event</a:t>
            </a:r>
          </a:p>
          <a:p>
            <a:pPr lvl="1"/>
            <a:r>
              <a:rPr lang="en-US" dirty="0"/>
              <a:t>Mentoring Roundtable Sessions at JSM (Section </a:t>
            </a:r>
            <a:br>
              <a:rPr lang="en-US" dirty="0"/>
            </a:br>
            <a:r>
              <a:rPr lang="en-US" dirty="0"/>
              <a:t>on Statistics and the Environment, Government </a:t>
            </a:r>
            <a:br>
              <a:rPr lang="en-US" dirty="0"/>
            </a:br>
            <a:r>
              <a:rPr lang="en-US" dirty="0"/>
              <a:t>Statistics Section, etc.)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b="1" dirty="0"/>
              <a:t>Mentoring relationships can often extend beyond the initial meeting.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Meeting">
            <a:extLst>
              <a:ext uri="{FF2B5EF4-FFF2-40B4-BE49-F238E27FC236}">
                <a16:creationId xmlns:a16="http://schemas.microsoft.com/office/drawing/2014/main" id="{D3237919-72BF-4548-8EBD-AA149E9321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41430" y="6356352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A95322-AE67-4ACC-8644-83AC990D52FE}"/>
              </a:ext>
            </a:extLst>
          </p:cNvPr>
          <p:cNvSpPr/>
          <p:nvPr/>
        </p:nvSpPr>
        <p:spPr>
          <a:xfrm>
            <a:off x="10516040" y="316982"/>
            <a:ext cx="1248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POTENTIAL</a:t>
            </a:r>
          </a:p>
        </p:txBody>
      </p:sp>
    </p:spTree>
    <p:extLst>
      <p:ext uri="{BB962C8B-B14F-4D97-AF65-F5344CB8AC3E}">
        <p14:creationId xmlns:p14="http://schemas.microsoft.com/office/powerpoint/2010/main" val="3746832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0150" y="2674936"/>
            <a:ext cx="5759112" cy="1325563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Your Membership </a:t>
            </a:r>
            <a:br>
              <a:rPr lang="en-US" sz="6000" dirty="0">
                <a:solidFill>
                  <a:srgbClr val="1B75BB"/>
                </a:solidFill>
                <a:latin typeface="Gill Sans Nova Light" panose="020B0302020104020203" pitchFamily="34" charset="0"/>
              </a:rPr>
            </a:br>
            <a:r>
              <a:rPr lang="en-US" sz="6000" b="1" dirty="0">
                <a:solidFill>
                  <a:srgbClr val="1B75BB"/>
                </a:solidFill>
                <a:latin typeface="Gill Sans Nova Light" panose="020B0302020104020203" pitchFamily="34" charset="0"/>
              </a:rPr>
              <a:t>OPPORTUNITY</a:t>
            </a:r>
            <a:endParaRPr lang="en-US" sz="6000" dirty="0">
              <a:solidFill>
                <a:srgbClr val="1B75BB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Lightbulb and gear">
            <a:extLst>
              <a:ext uri="{FF2B5EF4-FFF2-40B4-BE49-F238E27FC236}">
                <a16:creationId xmlns:a16="http://schemas.microsoft.com/office/drawing/2014/main" id="{F309D8A1-864A-4A9A-9923-39048C80F7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41430" y="6356352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20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4000"/>
            </a:schemeClr>
          </a:solidFill>
          <a:ln w="127000" cap="sq" cmpd="thinThick">
            <a:solidFill>
              <a:schemeClr val="tx1">
                <a:lumMod val="85000"/>
                <a:lumOff val="1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7260" y="2110573"/>
            <a:ext cx="10317480" cy="3871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3600" i="1" dirty="0">
                <a:solidFill>
                  <a:srgbClr val="1B75BB"/>
                </a:solidFill>
              </a:rPr>
              <a:t>Your big opportunity may be right where you are now.</a:t>
            </a:r>
            <a:endParaRPr lang="en-US" sz="3600" dirty="0">
              <a:solidFill>
                <a:srgbClr val="1B75BB"/>
              </a:solidFill>
            </a:endParaRPr>
          </a:p>
          <a:p>
            <a:pPr marL="0" indent="0">
              <a:buNone/>
            </a:pPr>
            <a:r>
              <a:rPr lang="en-US" sz="3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- Napoleon Hill (Author, “</a:t>
            </a:r>
            <a:r>
              <a:rPr lang="en-US" sz="3000" i="1" dirty="0">
                <a:solidFill>
                  <a:srgbClr val="1B75BB"/>
                </a:solidFill>
                <a:latin typeface="Gill Sans Nova Light" panose="020B0302020104020203" pitchFamily="34" charset="0"/>
              </a:rPr>
              <a:t>Think and Grow Rich</a:t>
            </a:r>
            <a:r>
              <a:rPr lang="en-US" sz="3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”)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077587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47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4F209C-C20E-4FA7-B241-1EF4F8D19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4564234-45B0-4ED8-A9E2-199C00173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0688"/>
            <a:ext cx="12192000" cy="5166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Picture this…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78001"/>
            <a:ext cx="10515600" cy="4943474"/>
          </a:xfrm>
        </p:spPr>
        <p:txBody>
          <a:bodyPr anchor="ctr">
            <a:normAutofit/>
          </a:bodyPr>
          <a:lstStyle/>
          <a:p>
            <a:pPr fontAlgn="base"/>
            <a:r>
              <a:rPr lang="en-US" sz="2400" dirty="0"/>
              <a:t>Stat A</a:t>
            </a:r>
            <a:r>
              <a:rPr lang="en-US" sz="2400" dirty="0">
                <a:solidFill>
                  <a:srgbClr val="1B75BB"/>
                </a:solidFill>
              </a:rPr>
              <a:t> </a:t>
            </a:r>
            <a:r>
              <a:rPr lang="en-US" sz="2400" dirty="0"/>
              <a:t>has been employed at an organization for 3 years.  The company pays professional dues for its employees, so Stat A signed up for an ASA membership, since there was no personal cost.</a:t>
            </a:r>
            <a:br>
              <a:rPr lang="en-US" sz="2400" dirty="0"/>
            </a:br>
            <a:endParaRPr lang="en-US" sz="2400" dirty="0"/>
          </a:p>
          <a:p>
            <a:pPr fontAlgn="base"/>
            <a:r>
              <a:rPr lang="en-US" sz="2400" dirty="0"/>
              <a:t>Data Scientist B works closely with many individuals from the local ASA Chapter and has even attended Chapter events. Data Scientist B reasons that an ASA membership would provide greater opportunities to network and decides to join.</a:t>
            </a:r>
            <a:br>
              <a:rPr lang="en-US" sz="2400" dirty="0"/>
            </a:br>
            <a:endParaRPr lang="en-US" sz="2400" dirty="0"/>
          </a:p>
          <a:p>
            <a:pPr fontAlgn="base"/>
            <a:r>
              <a:rPr lang="en-US" sz="2400" dirty="0"/>
              <a:t>Stat C has paid for an ASA membership for 15 years and keeps up with current issues in the profession by reading the various print and online publications.</a:t>
            </a:r>
            <a:br>
              <a:rPr lang="en-US" sz="2400" dirty="0"/>
            </a:br>
            <a:endParaRPr lang="en-US" sz="2400" dirty="0"/>
          </a:p>
          <a:p>
            <a:pPr fontAlgn="base"/>
            <a:r>
              <a:rPr lang="en-US" sz="2400" dirty="0"/>
              <a:t>Data Scientist D eagerly joined the ASA as a graduate student and uses ASA JobWeb and ASA Community to explore potential career opportunities.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chemeClr val="tx1">
                    <a:alpha val="70000"/>
                  </a:schemeClr>
                </a:solidFill>
              </a:rPr>
              <a:pPr>
                <a:spcAft>
                  <a:spcPts val="600"/>
                </a:spcAft>
              </a:pPr>
              <a:t>28</a:t>
            </a:fld>
            <a:endParaRPr lang="en-US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571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752" y="-44097"/>
            <a:ext cx="9227127" cy="1325563"/>
          </a:xfrm>
        </p:spPr>
        <p:txBody>
          <a:bodyPr>
            <a:noAutofit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Your Membership Opportunity</a:t>
            </a:r>
            <a:endParaRPr lang="en-US" sz="2800" dirty="0">
              <a:solidFill>
                <a:srgbClr val="1B75BB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392" y="2015774"/>
            <a:ext cx="7873340" cy="3450613"/>
          </a:xfrm>
        </p:spPr>
        <p:txBody>
          <a:bodyPr anchor="ctr">
            <a:noAutofit/>
          </a:bodyPr>
          <a:lstStyle/>
          <a:p>
            <a:pPr marL="0" indent="0" fontAlgn="base">
              <a:buNone/>
            </a:pPr>
            <a:r>
              <a:rPr lang="en-US" sz="2400" dirty="0"/>
              <a:t>Any ASA member can go through periods of increased or decreased activity, availability, and interest.</a:t>
            </a:r>
            <a:br>
              <a:rPr lang="en-US" sz="2400" dirty="0"/>
            </a:br>
            <a:endParaRPr lang="en-US" sz="2200" dirty="0"/>
          </a:p>
          <a:p>
            <a:pPr marL="0" indent="0" fontAlgn="base">
              <a:buNone/>
            </a:pPr>
            <a:r>
              <a:rPr lang="en-US" dirty="0">
                <a:solidFill>
                  <a:srgbClr val="1B75BB"/>
                </a:solidFill>
              </a:rPr>
              <a:t>IF</a:t>
            </a:r>
            <a:r>
              <a:rPr lang="en-US" sz="2200" b="1" dirty="0"/>
              <a:t> </a:t>
            </a:r>
            <a:r>
              <a:rPr lang="en-US" sz="2400" dirty="0"/>
              <a:t>the desire for change arises, there is always an </a:t>
            </a:r>
            <a:r>
              <a:rPr lang="en-US" dirty="0">
                <a:solidFill>
                  <a:srgbClr val="1B75BB"/>
                </a:solidFill>
              </a:rPr>
              <a:t>OPPORTUNITY </a:t>
            </a:r>
            <a:r>
              <a:rPr lang="en-US" sz="2400" dirty="0"/>
              <a:t>to:</a:t>
            </a:r>
            <a:br>
              <a:rPr lang="en-US" sz="2200" dirty="0">
                <a:solidFill>
                  <a:srgbClr val="1B75BB"/>
                </a:solidFill>
              </a:rPr>
            </a:br>
            <a:endParaRPr lang="en-US" sz="2200" dirty="0"/>
          </a:p>
          <a:p>
            <a:pPr marL="457200" lvl="1" indent="0" fontAlgn="base">
              <a:buNone/>
            </a:pPr>
            <a:r>
              <a:rPr lang="en-US" b="1" dirty="0"/>
              <a:t>Try something new </a:t>
            </a:r>
            <a:r>
              <a:rPr lang="en-US" dirty="0"/>
              <a:t>Join a new section; Volunteer at a conference or in the local community</a:t>
            </a:r>
          </a:p>
          <a:p>
            <a:pPr marL="457200" lvl="1" indent="0" fontAlgn="base">
              <a:buNone/>
            </a:pPr>
            <a:endParaRPr lang="en-US" dirty="0"/>
          </a:p>
          <a:p>
            <a:pPr marL="457200" lvl="1" indent="0" fontAlgn="base">
              <a:buNone/>
            </a:pPr>
            <a:r>
              <a:rPr lang="en-US" b="1" dirty="0"/>
              <a:t>Meet new people </a:t>
            </a:r>
            <a:r>
              <a:rPr lang="en-US" dirty="0"/>
              <a:t>Find a mentor; Join a discussion group on ASA Community; Attend a Chapter event</a:t>
            </a:r>
          </a:p>
          <a:p>
            <a:pPr marL="457200" lvl="1" indent="0" fontAlgn="base">
              <a:buNone/>
            </a:pPr>
            <a:endParaRPr lang="en-US" dirty="0"/>
          </a:p>
          <a:p>
            <a:pPr marL="457200" lvl="1" indent="0" fontAlgn="base">
              <a:buNone/>
            </a:pPr>
            <a:r>
              <a:rPr lang="en-US" b="1" dirty="0"/>
              <a:t>Step outside the comfort zone </a:t>
            </a:r>
            <a:r>
              <a:rPr lang="en-US" dirty="0"/>
              <a:t> Present a paper or poster at a conference; Run for a Section office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 descr="Connections">
            <a:extLst>
              <a:ext uri="{FF2B5EF4-FFF2-40B4-BE49-F238E27FC236}">
                <a16:creationId xmlns:a16="http://schemas.microsoft.com/office/drawing/2014/main" id="{199528EE-9942-48CB-BCA8-CBA493FB4A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41430" y="6356352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29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34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617" y="2134589"/>
            <a:ext cx="3494362" cy="2588821"/>
          </a:xfrm>
        </p:spPr>
        <p:txBody>
          <a:bodyPr>
            <a:normAutofit/>
          </a:bodyPr>
          <a:lstStyle/>
          <a:p>
            <a:pPr algn="r"/>
            <a:r>
              <a:rPr lang="en-US" sz="6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Consider this…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5166" y="688769"/>
            <a:ext cx="6632647" cy="5817010"/>
          </a:xfrm>
        </p:spPr>
        <p:txBody>
          <a:bodyPr anchor="ctr">
            <a:normAutofit lnSpcReduction="10000"/>
          </a:bodyPr>
          <a:lstStyle/>
          <a:p>
            <a:pPr marL="0" indent="0" fontAlgn="base">
              <a:buNone/>
            </a:pPr>
            <a:r>
              <a:rPr lang="en-US" sz="2400" b="1" dirty="0"/>
              <a:t>The statistical community can engage in a wide variety of volunteer activities.</a:t>
            </a:r>
          </a:p>
          <a:p>
            <a:pPr lvl="1" fontAlgn="base"/>
            <a:r>
              <a:rPr lang="en-US" dirty="0"/>
              <a:t>Chair a session at a conference</a:t>
            </a:r>
          </a:p>
          <a:p>
            <a:pPr lvl="1" fontAlgn="base"/>
            <a:r>
              <a:rPr lang="en-US" dirty="0"/>
              <a:t>Help K-12 statistics teachers in a nearby school district</a:t>
            </a:r>
          </a:p>
          <a:p>
            <a:pPr lvl="1" fontAlgn="base"/>
            <a:r>
              <a:rPr lang="en-US" dirty="0"/>
              <a:t>Participate in a career night hosted by a local school or Chapter</a:t>
            </a:r>
          </a:p>
          <a:p>
            <a:pPr marL="457200" lvl="1" indent="0" fontAlgn="base">
              <a:buNone/>
            </a:pPr>
            <a:endParaRPr lang="en-US" sz="2200" dirty="0"/>
          </a:p>
          <a:p>
            <a:pPr marL="0" indent="0" fontAlgn="base">
              <a:buNone/>
            </a:pPr>
            <a:r>
              <a:rPr lang="en-US" sz="2400" b="1" dirty="0"/>
              <a:t>ASA Connect currently has over 450 communities and over 7,500 discussions.</a:t>
            </a:r>
          </a:p>
          <a:p>
            <a:pPr lvl="1" fontAlgn="base"/>
            <a:r>
              <a:rPr lang="en-US" dirty="0"/>
              <a:t>Chapters, Sections, Committees, and Special Interest Groups have their own discussion spaces</a:t>
            </a:r>
          </a:p>
          <a:p>
            <a:pPr lvl="1" fontAlgn="base"/>
            <a:r>
              <a:rPr lang="en-US" dirty="0"/>
              <a:t>Conference-specific discussion groups</a:t>
            </a:r>
          </a:p>
          <a:p>
            <a:pPr lvl="1" fontAlgn="base"/>
            <a:r>
              <a:rPr lang="en-US" dirty="0"/>
              <a:t>Other discussion groups include Young Professionals, ASA Volunteers, Preparing to Teach Statistics and Data Science, and more!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71518" y="6033481"/>
            <a:ext cx="78228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 sz="105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30</a:t>
            </a:fld>
            <a:endParaRPr lang="en-US" sz="105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E64C4A-A8C5-4654-98B6-6BC796EE5A47}"/>
              </a:ext>
            </a:extLst>
          </p:cNvPr>
          <p:cNvSpPr/>
          <p:nvPr/>
        </p:nvSpPr>
        <p:spPr>
          <a:xfrm>
            <a:off x="10288593" y="-17111"/>
            <a:ext cx="15818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1B75BB"/>
                </a:solidFill>
              </a:rPr>
              <a:t>OPPORTUNITY</a:t>
            </a:r>
          </a:p>
        </p:txBody>
      </p:sp>
    </p:spTree>
    <p:extLst>
      <p:ext uri="{BB962C8B-B14F-4D97-AF65-F5344CB8AC3E}">
        <p14:creationId xmlns:p14="http://schemas.microsoft.com/office/powerpoint/2010/main" val="55677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874" y="758583"/>
            <a:ext cx="10649811" cy="1325563"/>
          </a:xfrm>
        </p:spPr>
        <p:txBody>
          <a:bodyPr anchor="ctr">
            <a:normAutofit fontScale="90000"/>
          </a:bodyPr>
          <a:lstStyle/>
          <a:p>
            <a:r>
              <a:rPr lang="en-US" sz="56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ASA Committees</a:t>
            </a:r>
            <a:br>
              <a:rPr lang="en-US" sz="2700" dirty="0">
                <a:latin typeface="Gill Sans Nova Light" panose="020B0302020104020203" pitchFamily="34" charset="0"/>
              </a:rPr>
            </a:br>
            <a:r>
              <a:rPr lang="en-US" sz="2600" dirty="0">
                <a:solidFill>
                  <a:schemeClr val="tx2"/>
                </a:solidFill>
                <a:latin typeface="+mn-lt"/>
              </a:rPr>
              <a:t>There are 71 ASA Committees, organized under the following four committee councils</a:t>
            </a:r>
            <a:br>
              <a:rPr lang="en-US" sz="2200" b="1" dirty="0">
                <a:solidFill>
                  <a:srgbClr val="1B75BB"/>
                </a:solidFill>
                <a:latin typeface="Gill Sans Nova Light" panose="020B0302020104020203" pitchFamily="34" charset="0"/>
              </a:rPr>
            </a:br>
            <a:endParaRPr lang="en-US" sz="2200" b="1" dirty="0">
              <a:solidFill>
                <a:srgbClr val="1B75BB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A5711A0E-A428-4ED1-96CB-33D69FD84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874" y="2043805"/>
            <a:ext cx="10190252" cy="80683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31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6E1290-658B-44F5-BE67-5BF83648B2AE}"/>
              </a:ext>
            </a:extLst>
          </p:cNvPr>
          <p:cNvSpPr/>
          <p:nvPr/>
        </p:nvSpPr>
        <p:spPr>
          <a:xfrm>
            <a:off x="10068842" y="274502"/>
            <a:ext cx="15818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1B75BB"/>
                </a:solidFill>
              </a:rPr>
              <a:t>OPPORTUNITY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CC033D6-07B8-4F35-A3FC-A7546EDC55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849348"/>
              </p:ext>
            </p:extLst>
          </p:nvPr>
        </p:nvGraphicFramePr>
        <p:xfrm>
          <a:off x="1000874" y="2290390"/>
          <a:ext cx="10190252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590872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478" y="0"/>
            <a:ext cx="7474172" cy="1325563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ASA Committees </a:t>
            </a:r>
            <a:r>
              <a:rPr lang="en-US" sz="32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478" y="1040524"/>
            <a:ext cx="8086310" cy="5477008"/>
          </a:xfrm>
        </p:spPr>
        <p:txBody>
          <a:bodyPr anchor="ctr">
            <a:noAutofit/>
          </a:bodyPr>
          <a:lstStyle/>
          <a:p>
            <a:pPr marL="0" indent="0" fontAlgn="base">
              <a:buNone/>
            </a:pPr>
            <a:r>
              <a:rPr lang="en-US" sz="2200" dirty="0"/>
              <a:t>Most ASA Committees are made up of volunteers who are appointed for 2-3 years, plus liaisons from the ASA and the Leadership Support Council.</a:t>
            </a:r>
          </a:p>
          <a:p>
            <a:pPr marL="0" indent="0" fontAlgn="base">
              <a:buNone/>
            </a:pPr>
            <a:endParaRPr lang="en-US" sz="2000" dirty="0"/>
          </a:p>
          <a:p>
            <a:pPr marL="0" indent="0" fontAlgn="base">
              <a:buNone/>
            </a:pPr>
            <a:r>
              <a:rPr lang="en-US" sz="2400" b="1" dirty="0"/>
              <a:t>Use the volunteer form on the ASA Committees page</a:t>
            </a:r>
          </a:p>
          <a:p>
            <a:pPr lvl="1" fontAlgn="base"/>
            <a:r>
              <a:rPr lang="en-US" sz="2200" dirty="0"/>
              <a:t>Express interest in committees that you would be interested in serving on.</a:t>
            </a:r>
          </a:p>
          <a:p>
            <a:pPr lvl="1" fontAlgn="base"/>
            <a:r>
              <a:rPr lang="en-US" sz="2200" dirty="0"/>
              <a:t>Recommend colleagues and other members to serve on committees that would suit their skills and interests.</a:t>
            </a:r>
          </a:p>
          <a:p>
            <a:pPr marL="0" indent="0" fontAlgn="base">
              <a:buNone/>
            </a:pPr>
            <a:r>
              <a:rPr lang="en-US" sz="2400" b="1" dirty="0"/>
              <a:t>Submitting this form serves two very important purposes</a:t>
            </a:r>
          </a:p>
          <a:p>
            <a:pPr lvl="1" fontAlgn="base"/>
            <a:r>
              <a:rPr lang="en-US" sz="2200" dirty="0"/>
              <a:t>Demonstrates your personal interest and willingness to become more involved.</a:t>
            </a:r>
          </a:p>
          <a:p>
            <a:pPr lvl="1" fontAlgn="base"/>
            <a:r>
              <a:rPr lang="en-US" sz="2200" dirty="0"/>
              <a:t>Provides useful information to support the nomination process, leading up to the Committee appointment decisions, which are made by the ASA President-Elect.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Group of People">
            <a:extLst>
              <a:ext uri="{FF2B5EF4-FFF2-40B4-BE49-F238E27FC236}">
                <a16:creationId xmlns:a16="http://schemas.microsoft.com/office/drawing/2014/main" id="{F3A3B437-9891-490B-91B6-CBF57C2B4E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41430" y="6356352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E64C4A-A8C5-4654-98B6-6BC796EE5A47}"/>
              </a:ext>
            </a:extLst>
          </p:cNvPr>
          <p:cNvSpPr/>
          <p:nvPr/>
        </p:nvSpPr>
        <p:spPr>
          <a:xfrm>
            <a:off x="10341430" y="365125"/>
            <a:ext cx="15818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OPPORTUNITY</a:t>
            </a:r>
          </a:p>
        </p:txBody>
      </p:sp>
    </p:spTree>
    <p:extLst>
      <p:ext uri="{BB962C8B-B14F-4D97-AF65-F5344CB8AC3E}">
        <p14:creationId xmlns:p14="http://schemas.microsoft.com/office/powerpoint/2010/main" val="382173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 fontAlgn="base">
              <a:buNone/>
            </a:pP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946B906-5125-4C79-8E87-0D066DA55C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995225" y="1519311"/>
            <a:ext cx="3097675" cy="408314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843651" y="235563"/>
            <a:ext cx="15818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1B75BB"/>
                </a:solidFill>
              </a:rPr>
              <a:t>OPPORTUNITY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37BDEE-697C-4003-B011-C52412E1E069}"/>
              </a:ext>
            </a:extLst>
          </p:cNvPr>
          <p:cNvSpPr txBox="1"/>
          <p:nvPr/>
        </p:nvSpPr>
        <p:spPr>
          <a:xfrm>
            <a:off x="538480" y="424672"/>
            <a:ext cx="5481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70C0"/>
                </a:solidFill>
                <a:latin typeface="Gill Sans Nova Light" panose="020B0302020104020203" pitchFamily="34" charset="0"/>
              </a:rPr>
              <a:t>Shameless plug…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D86FB3-ADE5-4C64-B226-CE60F601269B}"/>
              </a:ext>
            </a:extLst>
          </p:cNvPr>
          <p:cNvSpPr txBox="1"/>
          <p:nvPr/>
        </p:nvSpPr>
        <p:spPr>
          <a:xfrm>
            <a:off x="7092900" y="5658031"/>
            <a:ext cx="47321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Gill Sans Nova Light" panose="020B0302020104020203" pitchFamily="34" charset="0"/>
              </a:rPr>
              <a:t>...with a purpose!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20760" y="6427472"/>
            <a:ext cx="2743200" cy="365125"/>
          </a:xfrm>
        </p:spPr>
        <p:txBody>
          <a:bodyPr/>
          <a:lstStyle/>
          <a:p>
            <a:fld id="{508DB0AB-BEDF-4D71-96C2-0B5D595163FB}" type="slidenum">
              <a:rPr lang="en-US" smtClean="0"/>
              <a:t>33</a:t>
            </a:fld>
            <a:endParaRPr lang="en-US" dirty="0"/>
          </a:p>
        </p:txBody>
      </p:sp>
      <p:sp>
        <p:nvSpPr>
          <p:cNvPr id="9" name="Left Arrow 8"/>
          <p:cNvSpPr/>
          <p:nvPr/>
        </p:nvSpPr>
        <p:spPr>
          <a:xfrm rot="20397255">
            <a:off x="7217371" y="1308654"/>
            <a:ext cx="2323955" cy="1136995"/>
          </a:xfrm>
          <a:prstGeom prst="leftArrow">
            <a:avLst/>
          </a:prstGeom>
          <a:solidFill>
            <a:srgbClr val="1B7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CLICK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HERE!!!</a:t>
            </a:r>
          </a:p>
        </p:txBody>
      </p:sp>
    </p:spTree>
    <p:extLst>
      <p:ext uri="{BB962C8B-B14F-4D97-AF65-F5344CB8AC3E}">
        <p14:creationId xmlns:p14="http://schemas.microsoft.com/office/powerpoint/2010/main" val="139727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9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0150" y="2674936"/>
            <a:ext cx="6181142" cy="1325563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Your </a:t>
            </a:r>
            <a:br>
              <a:rPr lang="en-US" sz="6000" dirty="0">
                <a:solidFill>
                  <a:srgbClr val="1B75BB"/>
                </a:solidFill>
                <a:latin typeface="Gill Sans Nova Light" panose="020B0302020104020203" pitchFamily="34" charset="0"/>
              </a:rPr>
            </a:br>
            <a:r>
              <a:rPr lang="en-US" sz="6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Membership </a:t>
            </a:r>
            <a:br>
              <a:rPr lang="en-US" sz="6000" dirty="0">
                <a:solidFill>
                  <a:srgbClr val="1B75BB"/>
                </a:solidFill>
                <a:latin typeface="Gill Sans Nova Light" panose="020B0302020104020203" pitchFamily="34" charset="0"/>
              </a:rPr>
            </a:br>
            <a:r>
              <a:rPr lang="en-US" sz="6000" b="1" dirty="0">
                <a:solidFill>
                  <a:srgbClr val="1B75BB"/>
                </a:solidFill>
                <a:latin typeface="Gill Sans Nova Light" panose="020B0302020104020203" pitchFamily="34" charset="0"/>
              </a:rPr>
              <a:t>PARTICIPATION</a:t>
            </a:r>
            <a:endParaRPr lang="en-US" sz="6000" dirty="0">
              <a:solidFill>
                <a:srgbClr val="1B75BB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Children">
            <a:extLst>
              <a:ext uri="{FF2B5EF4-FFF2-40B4-BE49-F238E27FC236}">
                <a16:creationId xmlns:a16="http://schemas.microsoft.com/office/drawing/2014/main" id="{F309D8A1-864A-4A9A-9923-39048C80F7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41430" y="6356352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34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5509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4000"/>
            </a:schemeClr>
          </a:solidFill>
          <a:ln w="127000" cap="sq" cmpd="thinThick">
            <a:solidFill>
              <a:schemeClr val="tx1">
                <a:lumMod val="85000"/>
                <a:lumOff val="1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6360" y="1493119"/>
            <a:ext cx="9657080" cy="3871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3600" i="1" dirty="0">
                <a:solidFill>
                  <a:srgbClr val="1B75BB"/>
                </a:solidFill>
              </a:rPr>
              <a:t>One wants to find a career where the work is so enjoyable you never want to stop, where being involved in your work is one of the most rewarding things you do. </a:t>
            </a:r>
            <a:endParaRPr lang="en-US" sz="3600" i="1" dirty="0"/>
          </a:p>
          <a:p>
            <a:pPr marL="0" indent="0">
              <a:buNone/>
            </a:pPr>
            <a:r>
              <a:rPr lang="en-US" sz="3000" b="1" dirty="0">
                <a:solidFill>
                  <a:srgbClr val="1B75BB"/>
                </a:solidFill>
                <a:latin typeface="Gill Sans Nova Light" panose="020B0302020104020203" pitchFamily="34" charset="0"/>
              </a:rPr>
              <a:t>- Janet Myhre </a:t>
            </a:r>
            <a:r>
              <a:rPr lang="en-US" sz="3000" i="1" dirty="0">
                <a:solidFill>
                  <a:srgbClr val="1B75BB"/>
                </a:solidFill>
                <a:latin typeface="Gill Sans Nova Light" panose="020B0302020104020203" pitchFamily="34" charset="0"/>
              </a:rPr>
              <a:t>(ASA Member for more than 50 years) </a:t>
            </a:r>
          </a:p>
          <a:p>
            <a:endParaRPr lang="en-US" sz="2400" dirty="0"/>
          </a:p>
          <a:p>
            <a:endParaRPr lang="en-US" sz="2400" dirty="0"/>
          </a:p>
          <a:p>
            <a:pPr marL="0" indent="0" fontAlgn="base">
              <a:buNone/>
            </a:pP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077587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 smtClean="0"/>
              <a:pPr>
                <a:spcAft>
                  <a:spcPts val="600"/>
                </a:spcAft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69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7394" y="3586622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 fontAlgn="base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BE0743-B940-47B1-9530-7FAD82F94B05}"/>
              </a:ext>
            </a:extLst>
          </p:cNvPr>
          <p:cNvSpPr txBox="1"/>
          <p:nvPr/>
        </p:nvSpPr>
        <p:spPr>
          <a:xfrm>
            <a:off x="2889517" y="1889589"/>
            <a:ext cx="6364341" cy="261610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2400" b="1" i="1" dirty="0"/>
          </a:p>
          <a:p>
            <a:pPr marL="457200" indent="-457200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sz="2800" dirty="0"/>
              <a:t>Representing the profession</a:t>
            </a:r>
          </a:p>
          <a:p>
            <a:pPr marL="342900" indent="-342900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endParaRPr lang="en-US" sz="2800" dirty="0"/>
          </a:p>
          <a:p>
            <a:pPr marL="457200" indent="-457200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sz="2800" dirty="0"/>
              <a:t>Taking action</a:t>
            </a:r>
          </a:p>
          <a:p>
            <a:pPr marL="342900" indent="-342900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endParaRPr lang="en-US" sz="2800" dirty="0"/>
          </a:p>
          <a:p>
            <a:pPr marL="457200" indent="-457200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sz="2800" dirty="0"/>
              <a:t>Benefiting from increased participation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36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454" y="5079157"/>
            <a:ext cx="1747230" cy="168791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562" y="5367625"/>
            <a:ext cx="1157415" cy="115741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008" y="5058837"/>
            <a:ext cx="1017926" cy="101792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929" y="4749089"/>
            <a:ext cx="1689736" cy="163742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103" y="4994315"/>
            <a:ext cx="1011457" cy="101145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988" y="5387639"/>
            <a:ext cx="1066281" cy="106628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0459226-E80B-46B8-ADCB-1F6C50A9E3E0}"/>
              </a:ext>
            </a:extLst>
          </p:cNvPr>
          <p:cNvSpPr/>
          <p:nvPr/>
        </p:nvSpPr>
        <p:spPr>
          <a:xfrm>
            <a:off x="9725084" y="376785"/>
            <a:ext cx="1628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1B75BB"/>
                </a:solidFill>
              </a:rPr>
              <a:t>PARTICIPATION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504D928-494A-41BD-966A-DD970FE30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1" y="65878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Being involved in your work can mean…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3220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320" y="2483191"/>
            <a:ext cx="4145976" cy="1891618"/>
          </a:xfrm>
        </p:spPr>
        <p:txBody>
          <a:bodyPr>
            <a:noAutofit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Representing</a:t>
            </a:r>
            <a:b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</a:br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the Profession</a:t>
            </a:r>
          </a:p>
        </p:txBody>
      </p:sp>
      <p:cxnSp>
        <p:nvCxnSpPr>
          <p:cNvPr id="16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3463" y="793834"/>
            <a:ext cx="6701347" cy="5664147"/>
          </a:xfrm>
        </p:spPr>
        <p:txBody>
          <a:bodyPr anchor="ctr">
            <a:noAutofit/>
          </a:bodyPr>
          <a:lstStyle/>
          <a:p>
            <a:pPr marL="0" indent="0" fontAlgn="base">
              <a:buNone/>
            </a:pPr>
            <a:r>
              <a:rPr lang="en-US" sz="2200" dirty="0">
                <a:solidFill>
                  <a:srgbClr val="1B75BB"/>
                </a:solidFill>
              </a:rPr>
              <a:t>Professional conferences and meetings </a:t>
            </a:r>
            <a:r>
              <a:rPr lang="en-US" sz="2200" dirty="0"/>
              <a:t>provide opportunities to present research, chair sessions, network, and more!</a:t>
            </a:r>
          </a:p>
          <a:p>
            <a:pPr marL="0" indent="0" fontAlgn="base">
              <a:buNone/>
            </a:pPr>
            <a:endParaRPr lang="en-US" sz="2200" dirty="0"/>
          </a:p>
          <a:p>
            <a:pPr marL="0" indent="0" fontAlgn="base">
              <a:buNone/>
            </a:pPr>
            <a:r>
              <a:rPr lang="en-US" sz="2200" dirty="0"/>
              <a:t>Submit articles on topics of interest to the </a:t>
            </a:r>
            <a:r>
              <a:rPr lang="en-US" sz="2200" i="1" dirty="0">
                <a:solidFill>
                  <a:srgbClr val="1B75BB"/>
                </a:solidFill>
              </a:rPr>
              <a:t>Amstat News</a:t>
            </a:r>
            <a:r>
              <a:rPr lang="en-US" sz="2200" dirty="0"/>
              <a:t>, the monthly membership magazine of the ASA.  Write a blog post or start a discussion on ASA Connect.</a:t>
            </a:r>
          </a:p>
          <a:p>
            <a:pPr marL="0" indent="0" fontAlgn="base">
              <a:buNone/>
            </a:pPr>
            <a:endParaRPr lang="en-US" sz="2200" dirty="0"/>
          </a:p>
          <a:p>
            <a:pPr marL="0" indent="0" fontAlgn="base">
              <a:buNone/>
            </a:pPr>
            <a:r>
              <a:rPr lang="en-US" sz="2200" dirty="0">
                <a:solidFill>
                  <a:srgbClr val="1B75BB"/>
                </a:solidFill>
              </a:rPr>
              <a:t>ASA Speaker’s Bureau </a:t>
            </a:r>
            <a:r>
              <a:rPr lang="en-US" sz="2200" dirty="0"/>
              <a:t>engaging and interesting speakers that are available for speaking events, by request.</a:t>
            </a:r>
          </a:p>
          <a:p>
            <a:pPr lvl="1" fontAlgn="base"/>
            <a:r>
              <a:rPr lang="en-US" sz="2200" dirty="0"/>
              <a:t>Expected to officially launch in 2020.</a:t>
            </a:r>
          </a:p>
          <a:p>
            <a:pPr lvl="1" fontAlgn="base"/>
            <a:r>
              <a:rPr lang="en-US" sz="2200" dirty="0"/>
              <a:t>Would you like to recommend a speaker you’ve heard for the Speaker’s Bureau?  Send an email to Jack Joyce </a:t>
            </a:r>
            <a:r>
              <a:rPr lang="en-US" sz="2200" dirty="0">
                <a:solidFill>
                  <a:srgbClr val="1B75BB"/>
                </a:solidFill>
              </a:rPr>
              <a:t>jack@amstat.org</a:t>
            </a:r>
            <a:endParaRPr lang="en-US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71518" y="6033481"/>
            <a:ext cx="78228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 sz="105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37</a:t>
            </a:fld>
            <a:endParaRPr lang="en-US" sz="105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B83597-01D0-41F7-B681-6B20FF121C34}"/>
              </a:ext>
            </a:extLst>
          </p:cNvPr>
          <p:cNvSpPr/>
          <p:nvPr/>
        </p:nvSpPr>
        <p:spPr>
          <a:xfrm>
            <a:off x="9945082" y="365125"/>
            <a:ext cx="1628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1B75BB"/>
                </a:solidFill>
              </a:rPr>
              <a:t>PARTICIPATION</a:t>
            </a:r>
          </a:p>
        </p:txBody>
      </p:sp>
    </p:spTree>
    <p:extLst>
      <p:ext uri="{BB962C8B-B14F-4D97-AF65-F5344CB8AC3E}">
        <p14:creationId xmlns:p14="http://schemas.microsoft.com/office/powerpoint/2010/main" val="98279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099" y="865703"/>
            <a:ext cx="5349240" cy="854075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Taking Action!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2500" y="1984750"/>
            <a:ext cx="6159500" cy="3400679"/>
          </a:xfrm>
          <a:solidFill>
            <a:schemeClr val="bg1"/>
          </a:solidFill>
          <a:effectLst/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sz="2400" dirty="0"/>
              <a:t>Write to elected officials about matters that are important to the statistics and data science profession, especially regarding statistical and science policy.</a:t>
            </a:r>
          </a:p>
          <a:p>
            <a:pPr marL="0" indent="0" fontAlgn="base">
              <a:buNone/>
            </a:pPr>
            <a:endParaRPr lang="en-US" sz="2400" dirty="0"/>
          </a:p>
          <a:p>
            <a:pPr marL="0" indent="0" fontAlgn="base">
              <a:buNone/>
            </a:pPr>
            <a:r>
              <a:rPr lang="en-US" sz="2400" dirty="0"/>
              <a:t>Join or start an outreach group.</a:t>
            </a:r>
          </a:p>
          <a:p>
            <a:pPr marL="0" indent="0" fontAlgn="base">
              <a:buNone/>
            </a:pPr>
            <a:endParaRPr lang="en-US" sz="2400" dirty="0"/>
          </a:p>
          <a:p>
            <a:pPr marL="0" indent="0" fontAlgn="base">
              <a:buNone/>
            </a:pPr>
            <a:r>
              <a:rPr lang="en-US" sz="2400" dirty="0"/>
              <a:t>Students - Start an ASA student chapter at your college or university.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18466D-59B8-4E72-8DF6-73FD8C0533E4}"/>
              </a:ext>
            </a:extLst>
          </p:cNvPr>
          <p:cNvSpPr/>
          <p:nvPr/>
        </p:nvSpPr>
        <p:spPr>
          <a:xfrm>
            <a:off x="9725084" y="376785"/>
            <a:ext cx="1628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1B75BB"/>
                </a:solidFill>
              </a:rPr>
              <a:t>PARTICIPATION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B0AB-BEDF-4D71-96C2-0B5D595163FB}" type="slidenum">
              <a:rPr lang="en-US" smtClean="0"/>
              <a:t>38</a:t>
            </a:fld>
            <a:endParaRPr lang="en-US"/>
          </a:p>
        </p:txBody>
      </p:sp>
      <p:pic>
        <p:nvPicPr>
          <p:cNvPr id="7" name="Graphic 6" descr="Bank">
            <a:extLst>
              <a:ext uri="{FF2B5EF4-FFF2-40B4-BE49-F238E27FC236}">
                <a16:creationId xmlns:a16="http://schemas.microsoft.com/office/drawing/2014/main" id="{9077855E-7DA7-444B-8528-291FDA757D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86661" y="4635306"/>
            <a:ext cx="1005841" cy="1005841"/>
          </a:xfrm>
          <a:prstGeom prst="rect">
            <a:avLst/>
          </a:prstGeom>
        </p:spPr>
      </p:pic>
      <p:pic>
        <p:nvPicPr>
          <p:cNvPr id="9" name="Graphic 8" descr="Open envelope">
            <a:extLst>
              <a:ext uri="{FF2B5EF4-FFF2-40B4-BE49-F238E27FC236}">
                <a16:creationId xmlns:a16="http://schemas.microsoft.com/office/drawing/2014/main" id="{F7AC88B6-F677-4A72-ACC0-31D73FF6C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62543" y="2028916"/>
            <a:ext cx="854075" cy="854075"/>
          </a:xfrm>
          <a:prstGeom prst="rect">
            <a:avLst/>
          </a:prstGeom>
        </p:spPr>
      </p:pic>
      <p:pic>
        <p:nvPicPr>
          <p:cNvPr id="11" name="Graphic 10" descr="Group success">
            <a:extLst>
              <a:ext uri="{FF2B5EF4-FFF2-40B4-BE49-F238E27FC236}">
                <a16:creationId xmlns:a16="http://schemas.microsoft.com/office/drawing/2014/main" id="{1833E35B-6045-43F5-87FB-20DC764152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65629" y="358841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237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911" y="963877"/>
            <a:ext cx="3854488" cy="4930246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Benefits of </a:t>
            </a:r>
            <a:b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</a:br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Increased Participation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3" y="963877"/>
            <a:ext cx="6377769" cy="4930246"/>
          </a:xfrm>
        </p:spPr>
        <p:txBody>
          <a:bodyPr anchor="ctr">
            <a:normAutofit/>
          </a:bodyPr>
          <a:lstStyle/>
          <a:p>
            <a:pPr fontAlgn="base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sz="2400" dirty="0"/>
              <a:t>Gain influence and exposure by representing</a:t>
            </a:r>
            <a:br>
              <a:rPr lang="en-US" sz="2400" dirty="0"/>
            </a:br>
            <a:r>
              <a:rPr lang="en-US" sz="2400" dirty="0"/>
              <a:t>  the statistical profession both within and </a:t>
            </a:r>
            <a:br>
              <a:rPr lang="en-US" sz="2400" dirty="0"/>
            </a:br>
            <a:r>
              <a:rPr lang="en-US" sz="2400" dirty="0"/>
              <a:t>  beyond the statistical community.</a:t>
            </a:r>
          </a:p>
          <a:p>
            <a:pPr fontAlgn="base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endParaRPr lang="en-US" sz="2400" dirty="0"/>
          </a:p>
          <a:p>
            <a:pPr fontAlgn="base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sz="2400" dirty="0"/>
              <a:t>Build and expand your network by interacting</a:t>
            </a:r>
            <a:br>
              <a:rPr lang="en-US" sz="2400" dirty="0"/>
            </a:br>
            <a:r>
              <a:rPr lang="en-US" sz="2400" dirty="0"/>
              <a:t>  with others when volunteering.</a:t>
            </a:r>
          </a:p>
          <a:p>
            <a:pPr fontAlgn="base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endParaRPr lang="en-US" sz="2400" dirty="0"/>
          </a:p>
          <a:p>
            <a:pPr fontAlgn="base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sz="2400" dirty="0"/>
              <a:t>Grow in experience and perspective.</a:t>
            </a:r>
          </a:p>
          <a:p>
            <a:pPr fontAlgn="base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endParaRPr lang="en-US" sz="2400" dirty="0"/>
          </a:p>
          <a:p>
            <a:pPr fontAlgn="base">
              <a:buClr>
                <a:srgbClr val="8CC63E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sz="2400" dirty="0"/>
              <a:t>Demonstrate the theme of JSM 2019: </a:t>
            </a:r>
            <a:br>
              <a:rPr lang="en-US" sz="2400" dirty="0"/>
            </a:br>
            <a:r>
              <a:rPr lang="en-US" sz="2400" dirty="0"/>
              <a:t>  </a:t>
            </a:r>
            <a:r>
              <a:rPr lang="en-US" sz="2400" i="1" dirty="0"/>
              <a:t>Make an Impact</a:t>
            </a:r>
            <a:r>
              <a:rPr lang="en-US" sz="2400" dirty="0"/>
              <a:t>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71518" y="6033481"/>
            <a:ext cx="78228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 sz="105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 sz="105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E3C86E-C4F9-46BE-9EAC-C8E8430A441E}"/>
              </a:ext>
            </a:extLst>
          </p:cNvPr>
          <p:cNvSpPr/>
          <p:nvPr/>
        </p:nvSpPr>
        <p:spPr>
          <a:xfrm>
            <a:off x="9725084" y="376785"/>
            <a:ext cx="1628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1B75BB"/>
                </a:solidFill>
              </a:rPr>
              <a:t>PARTICIPATION</a:t>
            </a:r>
            <a:endParaRPr lang="en-US">
              <a:solidFill>
                <a:srgbClr val="1B75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60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386171-E87D-46AB-8718-4CE2A8874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26">
            <a:extLst>
              <a:ext uri="{FF2B5EF4-FFF2-40B4-BE49-F238E27FC236}">
                <a16:creationId xmlns:a16="http://schemas.microsoft.com/office/drawing/2014/main" id="{207CB456-8849-413C-8210-B663779A3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6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13936D-D1EB-4E42-A97F-942BA1F3D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952" y="2814320"/>
            <a:ext cx="9144000" cy="9824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b="1" dirty="0">
                <a:solidFill>
                  <a:srgbClr val="1B75BB"/>
                </a:solidFill>
                <a:latin typeface="Gill Sans Nova Light" panose="020B0302020104020203" pitchFamily="34" charset="0"/>
              </a:rPr>
              <a:t>Once upon a time…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40</a:t>
            </a:fld>
            <a:endParaRPr 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475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2" y="406841"/>
            <a:ext cx="7474172" cy="1325563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Your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1105" y="1891804"/>
            <a:ext cx="6467867" cy="3450613"/>
          </a:xfrm>
        </p:spPr>
        <p:txBody>
          <a:bodyPr anchor="ctr">
            <a:noAutofit/>
          </a:bodyPr>
          <a:lstStyle/>
          <a:p>
            <a:pPr fontAlgn="base"/>
            <a:r>
              <a:rPr lang="en-US" dirty="0"/>
              <a:t>All journeys are different and valuable.</a:t>
            </a:r>
          </a:p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/>
              <a:t>Strive for peace, contentment, and satisfaction at every phase of your journey.</a:t>
            </a:r>
          </a:p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/>
              <a:t>Self-examine often and decide for yourself </a:t>
            </a:r>
            <a:r>
              <a:rPr lang="en-US" b="1" dirty="0">
                <a:solidFill>
                  <a:srgbClr val="1B75BB"/>
                </a:solidFill>
              </a:rPr>
              <a:t>if</a:t>
            </a:r>
            <a:r>
              <a:rPr lang="en-US" dirty="0"/>
              <a:t> you want to make changes.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 descr="Leaf">
            <a:extLst>
              <a:ext uri="{FF2B5EF4-FFF2-40B4-BE49-F238E27FC236}">
                <a16:creationId xmlns:a16="http://schemas.microsoft.com/office/drawing/2014/main" id="{F3E471CA-24E7-4822-B585-E6EA377036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41430" y="6356352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41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46284" y="638735"/>
            <a:ext cx="43332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  <a:ea typeface="+mj-ea"/>
                <a:cs typeface="+mj-cs"/>
              </a:rPr>
              <a:t>continued</a:t>
            </a:r>
            <a:r>
              <a:rPr lang="en-US" sz="5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2452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D6CDB20-394C-4D51-9C5B-8751E2133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46DFD1E0-DCA7-47E6-B78B-6ECDDF873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6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AB0B1E-BB97-40E0-8DCD-D1197A0E1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784" y="1423656"/>
            <a:ext cx="9024336" cy="38362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3900" i="1" dirty="0">
                <a:solidFill>
                  <a:srgbClr val="1B75BB"/>
                </a:solidFill>
              </a:rPr>
              <a:t>I would say a career in statistics can open itself to the most exciting and unexpected avenues of fulfillment. Keep your sights high. Expect the unexpected!</a:t>
            </a:r>
            <a:endParaRPr lang="en-US" sz="3900" b="1" i="1" dirty="0">
              <a:solidFill>
                <a:srgbClr val="1B75BB"/>
              </a:solidFill>
            </a:endParaRPr>
          </a:p>
          <a:p>
            <a:pPr marL="0" indent="0">
              <a:buNone/>
            </a:pPr>
            <a:r>
              <a:rPr lang="en-US" sz="3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- Calvin </a:t>
            </a:r>
            <a:r>
              <a:rPr lang="en-US" sz="3000" dirty="0" err="1">
                <a:solidFill>
                  <a:srgbClr val="1B75BB"/>
                </a:solidFill>
                <a:latin typeface="Gill Sans Nova Light" panose="020B0302020104020203" pitchFamily="34" charset="0"/>
              </a:rPr>
              <a:t>Zippin</a:t>
            </a:r>
            <a:r>
              <a:rPr lang="en-US" sz="3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 </a:t>
            </a:r>
            <a:r>
              <a:rPr lang="en-US" sz="3000" i="1" dirty="0">
                <a:solidFill>
                  <a:srgbClr val="1B75BB"/>
                </a:solidFill>
                <a:latin typeface="Gill Sans Nova Light" panose="020B0302020104020203" pitchFamily="34" charset="0"/>
              </a:rPr>
              <a:t>(ASA Member since 1947)</a:t>
            </a:r>
          </a:p>
          <a:p>
            <a:endParaRPr lang="en-US" sz="2000" dirty="0"/>
          </a:p>
          <a:p>
            <a:endParaRPr lang="en-US" sz="2000" dirty="0"/>
          </a:p>
          <a:p>
            <a:pPr marL="0" indent="0" fontAlgn="base">
              <a:buNone/>
            </a:pP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 smtClean="0"/>
              <a:pPr>
                <a:spcAft>
                  <a:spcPts val="600"/>
                </a:spcAft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17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0832"/>
            <a:ext cx="10515600" cy="80249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Final Thought</a:t>
            </a:r>
          </a:p>
        </p:txBody>
      </p:sp>
      <p:pic>
        <p:nvPicPr>
          <p:cNvPr id="3" name="Content Placeholder 2" descr="Image result for happy">
            <a:extLst>
              <a:ext uri="{FF2B5EF4-FFF2-40B4-BE49-F238E27FC236}">
                <a16:creationId xmlns:a16="http://schemas.microsoft.com/office/drawing/2014/main" id="{38A3321A-62A2-450E-BD66-90B466FB6E4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587" y="2106979"/>
            <a:ext cx="3685735" cy="434825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549401-67D7-4FEA-A726-5DB2B39C2489}"/>
              </a:ext>
            </a:extLst>
          </p:cNvPr>
          <p:cNvSpPr txBox="1"/>
          <p:nvPr/>
        </p:nvSpPr>
        <p:spPr>
          <a:xfrm>
            <a:off x="0" y="1448972"/>
            <a:ext cx="48286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B75BB"/>
                </a:solidFill>
                <a:latin typeface="Gill Sans Nova Light" panose="020B0302020104020203" pitchFamily="34" charset="0"/>
              </a:rPr>
              <a:t>Looking for a change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14F175-CCB8-4D2B-BA24-7CB8868E91B1}"/>
              </a:ext>
            </a:extLst>
          </p:cNvPr>
          <p:cNvSpPr txBox="1"/>
          <p:nvPr/>
        </p:nvSpPr>
        <p:spPr>
          <a:xfrm>
            <a:off x="5556739" y="1477109"/>
            <a:ext cx="1167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B75BB"/>
                </a:solidFill>
              </a:rPr>
              <a:t>OR</a:t>
            </a:r>
            <a:endParaRPr lang="en-US" b="1" dirty="0">
              <a:solidFill>
                <a:srgbClr val="1B75BB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D86A6D-A057-403E-8A79-9E86EFC0ED8F}"/>
              </a:ext>
            </a:extLst>
          </p:cNvPr>
          <p:cNvSpPr/>
          <p:nvPr/>
        </p:nvSpPr>
        <p:spPr>
          <a:xfrm>
            <a:off x="7788423" y="1448973"/>
            <a:ext cx="40825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1B75BB"/>
                </a:solidFill>
                <a:latin typeface="Gill Sans Nova Light" panose="020B0302020104020203" pitchFamily="34" charset="0"/>
              </a:rPr>
              <a:t>Content where you are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610092-A28E-4236-8AF5-22708D7A2516}"/>
              </a:ext>
            </a:extLst>
          </p:cNvPr>
          <p:cNvSpPr txBox="1"/>
          <p:nvPr/>
        </p:nvSpPr>
        <p:spPr>
          <a:xfrm>
            <a:off x="4269787" y="2807477"/>
            <a:ext cx="368573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1B75BB"/>
                </a:solidFill>
                <a:latin typeface="Gill Sans Nova Light" panose="020B0302020104020203" pitchFamily="34" charset="0"/>
              </a:rPr>
              <a:t>The ASA Supports You!!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18584" y="6455232"/>
            <a:ext cx="3685736" cy="30777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Photo by </a:t>
            </a:r>
            <a:r>
              <a:rPr lang="en-US" sz="1400" dirty="0" err="1">
                <a:solidFill>
                  <a:schemeClr val="tx1"/>
                </a:solidFill>
                <a:hlinkClick r:id="rId4"/>
              </a:rPr>
              <a:t>Tanzim</a:t>
            </a:r>
            <a:r>
              <a:rPr lang="en-US" sz="1400" dirty="0">
                <a:solidFill>
                  <a:schemeClr val="tx1"/>
                </a:solidFill>
              </a:rPr>
              <a:t> on </a:t>
            </a:r>
            <a:r>
              <a:rPr lang="en-US" sz="1400" dirty="0" err="1">
                <a:solidFill>
                  <a:schemeClr val="tx1"/>
                </a:solidFill>
                <a:hlinkClick r:id="rId5"/>
              </a:rPr>
              <a:t>Unsplash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6455230"/>
            <a:ext cx="3472543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Photo by </a:t>
            </a:r>
            <a:r>
              <a:rPr lang="en-US" sz="1400" dirty="0">
                <a:hlinkClick r:id="rId6"/>
              </a:rPr>
              <a:t>Javier </a:t>
            </a:r>
            <a:r>
              <a:rPr lang="en-US" sz="1400" dirty="0" err="1">
                <a:hlinkClick r:id="rId6"/>
              </a:rPr>
              <a:t>Allegue</a:t>
            </a:r>
            <a:r>
              <a:rPr lang="en-US" sz="1400" dirty="0">
                <a:hlinkClick r:id="rId6"/>
              </a:rPr>
              <a:t> Barros</a:t>
            </a:r>
            <a:r>
              <a:rPr lang="en-US" sz="1400" dirty="0"/>
              <a:t> on </a:t>
            </a:r>
            <a:r>
              <a:rPr lang="en-US" sz="1400" dirty="0" err="1">
                <a:hlinkClick r:id="rId7"/>
              </a:rPr>
              <a:t>Unsplash</a:t>
            </a:r>
            <a:endParaRPr lang="en-US" sz="14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06978"/>
            <a:ext cx="3472543" cy="4348252"/>
          </a:xfr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36906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5" grpId="0" animBg="1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9">
            <a:extLst>
              <a:ext uri="{FF2B5EF4-FFF2-40B4-BE49-F238E27FC236}">
                <a16:creationId xmlns:a16="http://schemas.microsoft.com/office/drawing/2014/main" id="{2643BE6C-86B7-4AB9-91E8-9B5DB45AC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9" y="0"/>
            <a:ext cx="12188825" cy="4242816"/>
          </a:xfrm>
          <a:prstGeom prst="rect">
            <a:avLst/>
          </a:prstGeom>
          <a:solidFill>
            <a:srgbClr val="455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026" y="713197"/>
            <a:ext cx="9605948" cy="231866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800">
                <a:solidFill>
                  <a:srgbClr val="FFFFFF"/>
                </a:solidFill>
              </a:rPr>
              <a:t>Contact:</a:t>
            </a:r>
            <a:br>
              <a:rPr lang="en-US" sz="3800" u="sng">
                <a:solidFill>
                  <a:srgbClr val="FFFFFF"/>
                </a:solidFill>
              </a:rPr>
            </a:br>
            <a:br>
              <a:rPr lang="en-US" sz="3800">
                <a:solidFill>
                  <a:srgbClr val="FFFFFF"/>
                </a:solidFill>
              </a:rPr>
            </a:br>
            <a:r>
              <a:rPr lang="en-US" sz="3800">
                <a:solidFill>
                  <a:srgbClr val="FFFFFF"/>
                </a:solidFill>
              </a:rPr>
              <a:t>Erin Wiley</a:t>
            </a:r>
            <a:br>
              <a:rPr lang="en-US" sz="3800">
                <a:solidFill>
                  <a:srgbClr val="FFFFFF"/>
                </a:solidFill>
              </a:rPr>
            </a:br>
            <a:r>
              <a:rPr lang="en-US" sz="3800">
                <a:solidFill>
                  <a:srgbClr val="FFFFFF"/>
                </a:solidFill>
              </a:rPr>
              <a:t>ErinWiley@westat.com</a:t>
            </a:r>
          </a:p>
        </p:txBody>
      </p:sp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3CCCCD7F-5A2D-462D-A144-689A155CDC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482" y="5067048"/>
            <a:ext cx="2743200" cy="128930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08DB0AB-BEDF-4D71-96C2-0B5D595163FB}" type="slidenum"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44</a:t>
            </a:fld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33012" y="6077249"/>
            <a:ext cx="22861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0070C0"/>
                </a:solidFill>
              </a:rPr>
              <a:t>www.amstat.org</a:t>
            </a:r>
          </a:p>
        </p:txBody>
      </p:sp>
    </p:spTree>
    <p:extLst>
      <p:ext uri="{BB962C8B-B14F-4D97-AF65-F5344CB8AC3E}">
        <p14:creationId xmlns:p14="http://schemas.microsoft.com/office/powerpoint/2010/main" val="2569018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386768D84B664C932BBFC9B1F5CE7D" ma:contentTypeVersion="13" ma:contentTypeDescription="Create a new document." ma:contentTypeScope="" ma:versionID="2dc8ca56b6594ed3195316926b8b6cd5">
  <xsd:schema xmlns:xsd="http://www.w3.org/2001/XMLSchema" xmlns:xs="http://www.w3.org/2001/XMLSchema" xmlns:p="http://schemas.microsoft.com/office/2006/metadata/properties" xmlns:ns3="679d5556-a51a-4207-a1f7-3efe8c8d4730" xmlns:ns4="d9462c16-fa57-4bd6-bce9-0b2a095035e2" targetNamespace="http://schemas.microsoft.com/office/2006/metadata/properties" ma:root="true" ma:fieldsID="5fc062115317e01e9fc5ec0120918c41" ns3:_="" ns4:_="">
    <xsd:import namespace="679d5556-a51a-4207-a1f7-3efe8c8d4730"/>
    <xsd:import namespace="d9462c16-fa57-4bd6-bce9-0b2a095035e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9d5556-a51a-4207-a1f7-3efe8c8d473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462c16-fa57-4bd6-bce9-0b2a095035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EECD97-F074-4899-93CA-EBDE2590CF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9d5556-a51a-4207-a1f7-3efe8c8d4730"/>
    <ds:schemaRef ds:uri="d9462c16-fa57-4bd6-bce9-0b2a095035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85D7A7-8799-4073-81B0-DDBAE17B9075}">
  <ds:schemaRefs>
    <ds:schemaRef ds:uri="http://purl.org/dc/elements/1.1/"/>
    <ds:schemaRef ds:uri="http://schemas.microsoft.com/office/2006/metadata/properties"/>
    <ds:schemaRef ds:uri="d9462c16-fa57-4bd6-bce9-0b2a095035e2"/>
    <ds:schemaRef ds:uri="http://purl.org/dc/terms/"/>
    <ds:schemaRef ds:uri="http://schemas.openxmlformats.org/package/2006/metadata/core-properties"/>
    <ds:schemaRef ds:uri="679d5556-a51a-4207-a1f7-3efe8c8d4730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A6E4E5F-A727-4ACD-A175-AD893670BF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</TotalTime>
  <Words>1963</Words>
  <Application>Microsoft Office PowerPoint</Application>
  <PresentationFormat>Widescreen</PresentationFormat>
  <Paragraphs>404</Paragraphs>
  <Slides>44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Calibri</vt:lpstr>
      <vt:lpstr>Calibri Light</vt:lpstr>
      <vt:lpstr>Gill Sans MT</vt:lpstr>
      <vt:lpstr>Gill Sans Nova Light</vt:lpstr>
      <vt:lpstr>Wingdings</vt:lpstr>
      <vt:lpstr>Office Theme</vt:lpstr>
      <vt:lpstr>Maximizing Your Potential,     with the</vt:lpstr>
      <vt:lpstr>Outline</vt:lpstr>
      <vt:lpstr>The American Statistical Association</vt:lpstr>
      <vt:lpstr>Committee on Membership Retention and Recruitment (CMRR)</vt:lpstr>
      <vt:lpstr>Your Story</vt:lpstr>
      <vt:lpstr>My Story</vt:lpstr>
      <vt:lpstr>ASA Membership Benefits</vt:lpstr>
      <vt:lpstr>ASA Membership Benefits (cont.)</vt:lpstr>
      <vt:lpstr>ASA Membership Benefits (cont.)</vt:lpstr>
      <vt:lpstr>This is where YOU come in…</vt:lpstr>
      <vt:lpstr>Making your ASA Membership POP!</vt:lpstr>
      <vt:lpstr>Your Membership  POTENTIAL</vt:lpstr>
      <vt:lpstr>PowerPoint Presentation</vt:lpstr>
      <vt:lpstr>ASA  Membership Types</vt:lpstr>
      <vt:lpstr>ASA Chapters</vt:lpstr>
      <vt:lpstr>ASA Chapters (cont.)</vt:lpstr>
      <vt:lpstr>ASA Chapters (cont.)</vt:lpstr>
      <vt:lpstr>ASA Sections and Interest Groups</vt:lpstr>
      <vt:lpstr>ASA Sections and Interest Groups (cont.)</vt:lpstr>
      <vt:lpstr>ASA Conferences and Meetings</vt:lpstr>
      <vt:lpstr>Annual Conferences and Meetings</vt:lpstr>
      <vt:lpstr>Annual Conferences and Meetings (cont.)</vt:lpstr>
      <vt:lpstr>Making Connections</vt:lpstr>
      <vt:lpstr>Mentoring options</vt:lpstr>
      <vt:lpstr>Mentoring (cont.)</vt:lpstr>
      <vt:lpstr>Your Membership  OPPORTUNITY</vt:lpstr>
      <vt:lpstr>PowerPoint Presentation</vt:lpstr>
      <vt:lpstr>Picture this…</vt:lpstr>
      <vt:lpstr>Your Membership Opportunity</vt:lpstr>
      <vt:lpstr>Consider this…</vt:lpstr>
      <vt:lpstr>ASA Committees There are 71 ASA Committees, organized under the following four committee councils </vt:lpstr>
      <vt:lpstr>ASA Committees (cont.)</vt:lpstr>
      <vt:lpstr>PowerPoint Presentation</vt:lpstr>
      <vt:lpstr>Your  Membership  PARTICIPATION</vt:lpstr>
      <vt:lpstr>PowerPoint Presentation</vt:lpstr>
      <vt:lpstr>Being involved in your work can mean…</vt:lpstr>
      <vt:lpstr>Representing the Profession</vt:lpstr>
      <vt:lpstr>Taking Action!</vt:lpstr>
      <vt:lpstr>Benefits of  Increased Participation</vt:lpstr>
      <vt:lpstr>Once upon a time…</vt:lpstr>
      <vt:lpstr>Your Story</vt:lpstr>
      <vt:lpstr>PowerPoint Presentation</vt:lpstr>
      <vt:lpstr>Final Thought</vt:lpstr>
      <vt:lpstr>Contact:  Erin Wiley ErinWiley@westat.com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Maximizing Your Potential,     with the</dc:title>
  <dc:creator>Farris, Amy</dc:creator>
  <cp:lastModifiedBy>Erin</cp:lastModifiedBy>
  <cp:revision>11</cp:revision>
  <dcterms:created xsi:type="dcterms:W3CDTF">2019-09-30T12:47:56Z</dcterms:created>
  <dcterms:modified xsi:type="dcterms:W3CDTF">2019-10-04T13:15:08Z</dcterms:modified>
</cp:coreProperties>
</file>