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226" y="2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_matrix_16-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1764791"/>
            <a:ext cx="5815584" cy="14721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749300" y="4178300"/>
            <a:ext cx="5486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838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1714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141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2374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0493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40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144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4552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789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4524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465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518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2F9F-7A0E-194A-BE01-1D02E367C64F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interior_matrix_16x9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E63B1-7AC8-E144-A6E7-AC58FCFF4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9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40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284018" y="1189826"/>
            <a:ext cx="8728363" cy="2149119"/>
          </a:xfrm>
        </p:spPr>
        <p:txBody>
          <a:bodyPr>
            <a:normAutofit/>
          </a:bodyPr>
          <a:lstStyle/>
          <a:p>
            <a:r>
              <a:rPr lang="en-US" dirty="0"/>
              <a:t>Defining New Staging Criteria for Metastatic Breast Cancer Using Recursive Partitioning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84018" y="3075710"/>
            <a:ext cx="88599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Samantha M. Thomas, MS</a:t>
            </a:r>
            <a:r>
              <a:rPr lang="en-US" sz="1600" baseline="30000" dirty="0"/>
              <a:t>1,2</a:t>
            </a:r>
            <a:r>
              <a:rPr lang="en-US" sz="1600" dirty="0"/>
              <a:t> and Jennifer K. Plichta, MD, MS</a:t>
            </a:r>
            <a:r>
              <a:rPr lang="en-US" sz="1600" baseline="30000" dirty="0"/>
              <a:t>2,3</a:t>
            </a:r>
          </a:p>
          <a:p>
            <a:r>
              <a:rPr lang="en-US" sz="1600" baseline="30000" dirty="0"/>
              <a:t>1</a:t>
            </a:r>
            <a:r>
              <a:rPr lang="en-US" sz="1600" dirty="0"/>
              <a:t>Department of Biostatistics &amp; Bioinformatics, </a:t>
            </a:r>
            <a:r>
              <a:rPr lang="en-US" sz="1600" baseline="30000" dirty="0"/>
              <a:t>2</a:t>
            </a:r>
            <a:r>
              <a:rPr lang="en-US" sz="1600" dirty="0"/>
              <a:t>Duke Cancer Institute, </a:t>
            </a:r>
            <a:r>
              <a:rPr lang="en-US" sz="1600" baseline="30000" dirty="0"/>
              <a:t>3</a:t>
            </a:r>
            <a:r>
              <a:rPr lang="en-US" sz="1600" dirty="0"/>
              <a:t>Department of Surgery</a:t>
            </a:r>
          </a:p>
          <a:p>
            <a:r>
              <a:rPr lang="en-US" sz="1600" dirty="0"/>
              <a:t>Duke University, Durham NC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5000">
        <p:fade thruBlk="1"/>
      </p:transition>
    </mc:Choice>
    <mc:Fallback xmlns="" xmlns:p15="http://schemas.microsoft.com/office/powerpoint/2012/main">
      <p:transition spd="slow" advClick="0" advTm="15000">
        <p:fade thruBlk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6552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Background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32067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sz="2400" dirty="0" smtClean="0"/>
              <a:t>American Joint Commission on Cancer (AJCC) develops staging criteria for many cancer types. </a:t>
            </a:r>
          </a:p>
          <a:p>
            <a:pPr lvl="1"/>
            <a:r>
              <a:rPr lang="en-US" altLang="en-US" sz="2000" dirty="0" smtClean="0"/>
              <a:t>Primarily uses T-stage (tumor), N-stage (nodal status), and M-stage (metastasis) for most cancers</a:t>
            </a:r>
          </a:p>
          <a:p>
            <a:pPr lvl="1"/>
            <a:endParaRPr lang="en-US" altLang="en-US" sz="2000" dirty="0" smtClean="0"/>
          </a:p>
          <a:p>
            <a:r>
              <a:rPr lang="en-US" altLang="en-US" sz="2400" dirty="0" smtClean="0"/>
              <a:t>8th Edition (most recent) AJCC staging criteria for breast cancer incorporated additional clinical factors:</a:t>
            </a:r>
          </a:p>
          <a:p>
            <a:pPr lvl="1"/>
            <a:r>
              <a:rPr lang="en-US" altLang="en-US" sz="2000" dirty="0" smtClean="0"/>
              <a:t>Tumor grade</a:t>
            </a:r>
          </a:p>
          <a:p>
            <a:pPr lvl="1"/>
            <a:r>
              <a:rPr lang="en-US" altLang="en-US" sz="2000" dirty="0" smtClean="0"/>
              <a:t>ER/PR/HER2 receptor status</a:t>
            </a:r>
          </a:p>
          <a:p>
            <a:pPr lvl="1"/>
            <a:r>
              <a:rPr lang="en-US" altLang="en-US" sz="2000" dirty="0" smtClean="0"/>
              <a:t>Multigene assay score</a:t>
            </a:r>
          </a:p>
          <a:p>
            <a:pPr lvl="1"/>
            <a:endParaRPr lang="en-US" altLang="en-US" sz="2000" dirty="0"/>
          </a:p>
          <a:p>
            <a:r>
              <a:rPr lang="en-US" sz="2400" dirty="0" smtClean="0"/>
              <a:t>However, this only applied to non-metastatic breast cancer.</a:t>
            </a:r>
            <a:r>
              <a:rPr lang="en-US" sz="2400" dirty="0"/>
              <a:t> </a:t>
            </a:r>
            <a:r>
              <a:rPr lang="en-US" sz="2400" dirty="0" smtClean="0"/>
              <a:t>All patients with metastatic breast cancer (MBC), regardless of clinical factors, remained stage IV (similar to all previous edition)</a:t>
            </a:r>
          </a:p>
          <a:p>
            <a:endParaRPr lang="en-US" sz="2400" dirty="0" smtClean="0"/>
          </a:p>
          <a:p>
            <a:r>
              <a:rPr lang="en-US" altLang="en-US" sz="2400" dirty="0" smtClean="0"/>
              <a:t>But, there </a:t>
            </a:r>
            <a:r>
              <a:rPr lang="en-US" altLang="en-US" sz="2400" dirty="0"/>
              <a:t>is evidence that the prognosis of MBC patients can vary </a:t>
            </a:r>
            <a:r>
              <a:rPr lang="en-US" altLang="en-US" sz="2400" dirty="0" smtClean="0"/>
              <a:t>significantly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3366972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750481"/>
          </a:xfrm>
        </p:spPr>
        <p:txBody>
          <a:bodyPr>
            <a:normAutofit/>
          </a:bodyPr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745"/>
            <a:ext cx="8229600" cy="3236878"/>
          </a:xfrm>
        </p:spPr>
        <p:txBody>
          <a:bodyPr/>
          <a:lstStyle/>
          <a:p>
            <a:r>
              <a:rPr lang="en-US" dirty="0" smtClean="0"/>
              <a:t>Determine if distinct prognostic groups exist among de novo MBC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7450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5842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altLang="en-US" dirty="0"/>
              <a:t>Patients age 18+ diagnosed 2010-2013 with de novo MBC were selected from the National Cancer Database (N=16187)</a:t>
            </a:r>
          </a:p>
          <a:p>
            <a:endParaRPr lang="en-US" altLang="en-US" dirty="0"/>
          </a:p>
          <a:p>
            <a:r>
              <a:rPr lang="en-US" altLang="en-US" dirty="0"/>
              <a:t>Recursive partitioning analysis (RPA) with splitting criteria of p=0.10 was used to group patients with similar overall survival (OS) based on clinical characteristics:</a:t>
            </a:r>
          </a:p>
          <a:p>
            <a:pPr lvl="1"/>
            <a:r>
              <a:rPr lang="en-US" altLang="en-US" dirty="0"/>
              <a:t>T/N Stage,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Tumor </a:t>
            </a:r>
            <a:r>
              <a:rPr lang="en-US" altLang="en-US" dirty="0"/>
              <a:t>Grade,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ER/PR/HER2 </a:t>
            </a:r>
            <a:r>
              <a:rPr lang="en-US" altLang="en-US" dirty="0"/>
              <a:t>Receptor Status,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# </a:t>
            </a:r>
            <a:r>
              <a:rPr lang="en-US" altLang="en-US" dirty="0"/>
              <a:t>of Metastatic </a:t>
            </a:r>
            <a:r>
              <a:rPr lang="en-US" altLang="en-US" dirty="0" smtClean="0"/>
              <a:t>Sites</a:t>
            </a:r>
          </a:p>
          <a:p>
            <a:pPr lvl="1"/>
            <a:r>
              <a:rPr lang="en-US" altLang="en-US" dirty="0" smtClean="0"/>
              <a:t>Presence </a:t>
            </a:r>
            <a:r>
              <a:rPr lang="en-US" altLang="en-US" dirty="0"/>
              <a:t>of Bone-Only </a:t>
            </a:r>
            <a:r>
              <a:rPr lang="en-US" altLang="en-US" dirty="0" smtClean="0"/>
              <a:t>Metastases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After </a:t>
            </a:r>
            <a:r>
              <a:rPr lang="en-US" altLang="en-US" dirty="0"/>
              <a:t>RPA, 3-year OS rates were estimated for each terminal node and nodes were amalgamated into 3 groups based on 3-year </a:t>
            </a:r>
            <a:r>
              <a:rPr lang="en-US" altLang="en-US" dirty="0" smtClean="0"/>
              <a:t>OS: </a:t>
            </a:r>
          </a:p>
          <a:p>
            <a:pPr lvl="1"/>
            <a:r>
              <a:rPr lang="en-US" altLang="en-US" dirty="0" smtClean="0"/>
              <a:t>(</a:t>
            </a:r>
            <a:r>
              <a:rPr lang="en-US" altLang="en-US" dirty="0"/>
              <a:t>A) &gt;50</a:t>
            </a:r>
            <a:r>
              <a:rPr lang="en-US" altLang="en-US" dirty="0" smtClean="0"/>
              <a:t>%</a:t>
            </a:r>
          </a:p>
          <a:p>
            <a:pPr lvl="1"/>
            <a:r>
              <a:rPr lang="en-US" altLang="en-US" dirty="0" smtClean="0"/>
              <a:t>(</a:t>
            </a:r>
            <a:r>
              <a:rPr lang="en-US" altLang="en-US" dirty="0"/>
              <a:t>B) 30-50</a:t>
            </a:r>
            <a:r>
              <a:rPr lang="en-US" altLang="en-US" dirty="0" smtClean="0"/>
              <a:t>%</a:t>
            </a:r>
          </a:p>
          <a:p>
            <a:pPr lvl="1"/>
            <a:r>
              <a:rPr lang="en-US" altLang="en-US" dirty="0" smtClean="0"/>
              <a:t>(</a:t>
            </a:r>
            <a:r>
              <a:rPr lang="en-US" altLang="en-US" dirty="0"/>
              <a:t>C) &lt;30%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7784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5911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Methods,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en-US" dirty="0"/>
              <a:t>Bootstrapping with 1000 iterations was then conducted around the RPA to better approximate the population distribution.</a:t>
            </a:r>
          </a:p>
          <a:p>
            <a:endParaRPr lang="en-US" altLang="en-US" dirty="0"/>
          </a:p>
          <a:p>
            <a:r>
              <a:rPr lang="en-US" altLang="en-US" dirty="0"/>
              <a:t>Characteristic profiles were then assigned to final groupings based on the </a:t>
            </a:r>
            <a:r>
              <a:rPr lang="en-US" altLang="en-US" dirty="0" err="1"/>
              <a:t>substage</a:t>
            </a:r>
            <a:r>
              <a:rPr lang="en-US" altLang="en-US" dirty="0"/>
              <a:t> (A, B, or C) to which they were assigned most often. </a:t>
            </a:r>
          </a:p>
          <a:p>
            <a:endParaRPr lang="en-US" altLang="en-US" dirty="0"/>
          </a:p>
          <a:p>
            <a:r>
              <a:rPr lang="en-US" altLang="en-US" dirty="0"/>
              <a:t>Kaplan-Meier analyses and log-rank tests were used to estimate differences in OS.</a:t>
            </a:r>
          </a:p>
          <a:p>
            <a:endParaRPr lang="en-US" altLang="en-US" dirty="0"/>
          </a:p>
          <a:p>
            <a:r>
              <a:rPr lang="en-US" altLang="en-US" dirty="0"/>
              <a:t>Validated in a single-institution sample (N=131)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14739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655232"/>
          </a:xfrm>
        </p:spPr>
        <p:txBody>
          <a:bodyPr>
            <a:normAutofit fontScale="90000"/>
          </a:bodyPr>
          <a:lstStyle/>
          <a:p>
            <a:r>
              <a:rPr lang="en-US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377543" cy="1702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There were 1123 possible combinations of the included variables and RPA on the original data resulted in 24 terminal </a:t>
            </a:r>
            <a:r>
              <a:rPr lang="en-US" altLang="en-US" sz="2400" dirty="0" smtClean="0"/>
              <a:t>nodes</a:t>
            </a:r>
          </a:p>
          <a:p>
            <a:endParaRPr lang="en-US" alt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2" y="3320177"/>
            <a:ext cx="6949440" cy="1516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767" y="737796"/>
            <a:ext cx="2743200" cy="2743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78278" y="3320176"/>
            <a:ext cx="125186" cy="97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304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6552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425440" cy="1215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After bootstrapping, distinct stage IVA, IVB, and IVC groupings were </a:t>
            </a:r>
            <a:r>
              <a:rPr lang="en-US" altLang="en-US" sz="2400" dirty="0" smtClean="0"/>
              <a:t>identified</a:t>
            </a:r>
            <a:endParaRPr lang="en-US" alt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5"/>
          <a:stretch/>
        </p:blipFill>
        <p:spPr bwMode="auto">
          <a:xfrm>
            <a:off x="226752" y="2258916"/>
            <a:ext cx="3044657" cy="2743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o="http://schemas.microsoft.com/office/mac/office/2008/main" xmlns:mv="urn:schemas-microsoft-com:mac:vml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="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lc="http://schemas.openxmlformats.org/drawingml/2006/lockedCanvas"/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565839"/>
              </p:ext>
            </p:extLst>
          </p:nvPr>
        </p:nvGraphicFramePr>
        <p:xfrm>
          <a:off x="1952903" y="2258916"/>
          <a:ext cx="2870557" cy="811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98">
                  <a:extLst>
                    <a:ext uri="{9D8B030D-6E8A-4147-A177-3AD203B41FA5}">
                      <a16:colId xmlns:a16="http://schemas.microsoft.com/office/drawing/2014/main" val="1464069407"/>
                    </a:ext>
                  </a:extLst>
                </a:gridCol>
                <a:gridCol w="425284">
                  <a:extLst>
                    <a:ext uri="{9D8B030D-6E8A-4147-A177-3AD203B41FA5}">
                      <a16:colId xmlns:a16="http://schemas.microsoft.com/office/drawing/2014/main" val="3506428315"/>
                    </a:ext>
                  </a:extLst>
                </a:gridCol>
                <a:gridCol w="1739575">
                  <a:extLst>
                    <a:ext uri="{9D8B030D-6E8A-4147-A177-3AD203B41FA5}">
                      <a16:colId xmlns:a16="http://schemas.microsoft.com/office/drawing/2014/main" val="596691037"/>
                    </a:ext>
                  </a:extLst>
                </a:gridCol>
              </a:tblGrid>
              <a:tr h="2982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 smtClean="0">
                          <a:effectLst/>
                        </a:rPr>
                        <a:t>Substage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N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5-Year OS </a:t>
                      </a:r>
                      <a:r>
                        <a:rPr lang="en-US" sz="1050" dirty="0">
                          <a:effectLst/>
                        </a:rPr>
                        <a:t>Rate (95% CI)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8198921"/>
                  </a:ext>
                </a:extLst>
              </a:tr>
              <a:tr h="131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7941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0.393 (0.374-0.411)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3433379"/>
                  </a:ext>
                </a:extLst>
              </a:tr>
              <a:tr h="131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4291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0.228 (0.206-0.250)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8543542"/>
                  </a:ext>
                </a:extLst>
              </a:tr>
              <a:tr h="131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3955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0.088 (0.074-0.105)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388329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18660" y="3630516"/>
            <a:ext cx="48160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Distinct prognostic groups were maintained when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substaging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was applied to the validation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80" y="887316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492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919"/>
            <a:ext cx="8229600" cy="655232"/>
          </a:xfrm>
        </p:spPr>
        <p:txBody>
          <a:bodyPr>
            <a:normAutofit fontScale="90000"/>
          </a:bodyPr>
          <a:lstStyle/>
          <a:p>
            <a:r>
              <a:rPr lang="en-US" smtClean="0"/>
              <a:t>Conclusions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There are distinct prognostic groups among de novo MBC patients and these groupings can be used to improve prognostication and guide patient care.</a:t>
            </a:r>
          </a:p>
          <a:p>
            <a:endParaRPr lang="en-US" altLang="en-US" sz="2400" dirty="0"/>
          </a:p>
          <a:p>
            <a:r>
              <a:rPr lang="en-US" sz="2400" dirty="0" smtClean="0"/>
              <a:t>These </a:t>
            </a:r>
            <a:r>
              <a:rPr lang="en-US" sz="2400" dirty="0"/>
              <a:t>findings have motivated the AJCC </a:t>
            </a:r>
            <a:r>
              <a:rPr lang="en-US" sz="2400" dirty="0" smtClean="0"/>
              <a:t>to reevaluate </a:t>
            </a:r>
            <a:r>
              <a:rPr lang="en-US" sz="2400" dirty="0"/>
              <a:t>the MBC staging guidelines.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2846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3.9600.0"/>
  <p:tag name="AS_RELEASE_DATE" val="2017.11.20"/>
  <p:tag name="AS_TITLE" val="Aspose.Slides for .NET 4.0"/>
  <p:tag name="AS_VERSION" val="17.11"/>
</p:tagLst>
</file>

<file path=ppt/theme/theme1.xml><?xml version="1.0" encoding="utf-8"?>
<a:theme xmlns:a="http://schemas.openxmlformats.org/drawingml/2006/main" name="Matrix_Template_Arial_16x9">
  <a:themeElements>
    <a:clrScheme name="Duke 1">
      <a:dk1>
        <a:sysClr val="windowText" lastClr="000000"/>
      </a:dk1>
      <a:lt1>
        <a:sysClr val="window" lastClr="FFFFFF"/>
      </a:lt1>
      <a:dk2>
        <a:srgbClr val="023873"/>
      </a:dk2>
      <a:lt2>
        <a:srgbClr val="EEECE1"/>
      </a:lt2>
      <a:accent1>
        <a:srgbClr val="3C3C3B"/>
      </a:accent1>
      <a:accent2>
        <a:srgbClr val="BE322E"/>
      </a:accent2>
      <a:accent3>
        <a:srgbClr val="DD6822"/>
      </a:accent3>
      <a:accent4>
        <a:srgbClr val="ECB955"/>
      </a:accent4>
      <a:accent5>
        <a:srgbClr val="458AAA"/>
      </a:accent5>
      <a:accent6>
        <a:srgbClr val="9CA94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466</Words>
  <Application>Microsoft Office PowerPoint</Application>
  <PresentationFormat>On-screen Show (16:9)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Matrix_Template_Arial_16x9</vt:lpstr>
      <vt:lpstr>Defining New Staging Criteria for Metastatic Breast Cancer Using Recursive Partitioning</vt:lpstr>
      <vt:lpstr>Background and Motivation</vt:lpstr>
      <vt:lpstr>Objective</vt:lpstr>
      <vt:lpstr>Data and Methods</vt:lpstr>
      <vt:lpstr>Methods, cont.</vt:lpstr>
      <vt:lpstr>Results</vt:lpstr>
      <vt:lpstr>Results, cont.</vt:lpstr>
      <vt:lpstr>Conclusions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can be two lines if needed</dc:title>
  <dc:creator>ionel Popa</dc:creator>
  <cp:lastModifiedBy>Samantha Thomas</cp:lastModifiedBy>
  <cp:revision>10</cp:revision>
  <dcterms:created xsi:type="dcterms:W3CDTF">2015-04-07T20:38:17Z</dcterms:created>
  <dcterms:modified xsi:type="dcterms:W3CDTF">2022-06-08T02:10:01Z</dcterms:modified>
</cp:coreProperties>
</file>