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5/24/2021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5/24/2021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5/24/2021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5/24/2021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5/24/2021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5/24/2021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5/24/2021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5/24/2021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5/24/2021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5/24/2021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5/24/2021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5/24/2021</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just"/>
            <a:r>
              <a:rPr lang="en-GB" sz="2800" b="1" dirty="0">
                <a:latin typeface="Times New Roman" panose="02020603050405020304" pitchFamily="18" charset="0"/>
                <a:cs typeface="Times New Roman" panose="02020603050405020304" pitchFamily="18" charset="0"/>
              </a:rPr>
              <a:t>Strong Orthogonal Arrays and Orthogonal Array-Based Latin Hypercube Designs for Planning </a:t>
            </a:r>
            <a:r>
              <a:rPr lang="en-GB" sz="2800" b="1" dirty="0" smtClean="0">
                <a:latin typeface="Times New Roman" panose="02020603050405020304" pitchFamily="18" charset="0"/>
                <a:cs typeface="Times New Roman" panose="02020603050405020304" pitchFamily="18" charset="0"/>
              </a:rPr>
              <a:t>Experiments</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lgn="just"/>
            <a:r>
              <a:rPr lang="en-GB" sz="2000" b="1" dirty="0">
                <a:latin typeface="Times New Roman" panose="02020603050405020304" pitchFamily="18" charset="0"/>
                <a:cs typeface="Times New Roman" panose="02020603050405020304" pitchFamily="18" charset="0"/>
              </a:rPr>
              <a:t>A Method for Improving Study Design in Biomedical Research</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9642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OF THE STUDY</a:t>
            </a:r>
            <a:endParaRPr lang="en-US" dirty="0"/>
          </a:p>
        </p:txBody>
      </p:sp>
      <p:sp>
        <p:nvSpPr>
          <p:cNvPr id="3" name="Content Placeholder 2"/>
          <p:cNvSpPr>
            <a:spLocks noGrp="1"/>
          </p:cNvSpPr>
          <p:nvPr>
            <p:ph idx="1"/>
          </p:nvPr>
        </p:nvSpPr>
        <p:spPr>
          <a:xfrm>
            <a:off x="1024128" y="1645920"/>
            <a:ext cx="9720073" cy="4872446"/>
          </a:xfrm>
        </p:spPr>
        <p:txBody>
          <a:bodyPr>
            <a:normAutofit/>
          </a:bodyPr>
          <a:lstStyle/>
          <a:p>
            <a:pPr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Orthogonal Array-based Latin Hypercube Designs (OALHDs) </a:t>
            </a:r>
            <a:r>
              <a:rPr lang="en-GB" dirty="0" smtClean="0">
                <a:latin typeface="Times New Roman" panose="02020603050405020304" pitchFamily="18" charset="0"/>
                <a:cs typeface="Times New Roman" panose="02020603050405020304" pitchFamily="18" charset="0"/>
              </a:rPr>
              <a:t>have become </a:t>
            </a:r>
            <a:r>
              <a:rPr lang="en-GB" dirty="0">
                <a:latin typeface="Times New Roman" panose="02020603050405020304" pitchFamily="18" charset="0"/>
                <a:cs typeface="Times New Roman" panose="02020603050405020304" pitchFamily="18" charset="0"/>
              </a:rPr>
              <a:t>popular in practice among techniques used in the development of computer experiments </a:t>
            </a:r>
            <a:r>
              <a:rPr lang="en-GB" dirty="0" smtClean="0">
                <a:latin typeface="Times New Roman" panose="02020603050405020304" pitchFamily="18" charset="0"/>
                <a:cs typeface="Times New Roman" panose="02020603050405020304" pitchFamily="18" charset="0"/>
              </a:rPr>
              <a:t>and they are also useful </a:t>
            </a:r>
            <a:r>
              <a:rPr lang="en-GB" dirty="0">
                <a:latin typeface="Times New Roman" panose="02020603050405020304" pitchFamily="18" charset="0"/>
                <a:cs typeface="Times New Roman" panose="02020603050405020304" pitchFamily="18" charset="0"/>
              </a:rPr>
              <a:t>whenever interest is on </a:t>
            </a:r>
            <a:r>
              <a:rPr lang="en-GB" dirty="0" smtClean="0">
                <a:latin typeface="Times New Roman" panose="02020603050405020304" pitchFamily="18" charset="0"/>
                <a:cs typeface="Times New Roman" panose="02020603050405020304" pitchFamily="18" charset="0"/>
              </a:rPr>
              <a:t>planning experiments in biological and medical research.</a:t>
            </a:r>
          </a:p>
          <a:p>
            <a:pPr algn="just">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Design construction for </a:t>
            </a:r>
            <a:r>
              <a:rPr lang="en-GB" dirty="0" smtClean="0">
                <a:latin typeface="Times New Roman" panose="02020603050405020304" pitchFamily="18" charset="0"/>
                <a:cs typeface="Times New Roman" panose="02020603050405020304" pitchFamily="18" charset="0"/>
              </a:rPr>
              <a:t>experiments in biomedical research </a:t>
            </a:r>
            <a:r>
              <a:rPr lang="en-GB" dirty="0">
                <a:latin typeface="Times New Roman" panose="02020603050405020304" pitchFamily="18" charset="0"/>
                <a:cs typeface="Times New Roman" panose="02020603050405020304" pitchFamily="18" charset="0"/>
              </a:rPr>
              <a:t>has become a novel area especially in Nigeria and Africa at large since it is more about experimental planning rather than modelling aspect in which some progress has been documented</a:t>
            </a:r>
            <a:endParaRPr lang="en-GB"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GB" dirty="0" smtClean="0"/>
          </a:p>
          <a:p>
            <a:pPr algn="just">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T</a:t>
            </a:r>
            <a:r>
              <a:rPr lang="en-GB" dirty="0" smtClean="0">
                <a:latin typeface="Times New Roman" panose="02020603050405020304" pitchFamily="18" charset="0"/>
                <a:cs typeface="Times New Roman" panose="02020603050405020304" pitchFamily="18" charset="0"/>
              </a:rPr>
              <a:t>he new family of experimental design called a space-filling design that is commonly used in designing computer experiments is a focus of this study.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9904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0606" y="291960"/>
            <a:ext cx="7563394" cy="3139321"/>
          </a:xfrm>
          <a:prstGeom prst="rect">
            <a:avLst/>
          </a:prstGeom>
        </p:spPr>
        <p:txBody>
          <a:bodyPr wrap="square">
            <a:spAutoFit/>
          </a:bodyPr>
          <a:lstStyle/>
          <a:p>
            <a:pPr algn="just"/>
            <a:r>
              <a:rPr lang="en-GB" dirty="0">
                <a:latin typeface="Times New Roman" panose="02020603050405020304" pitchFamily="18" charset="0"/>
                <a:ea typeface="Calibri" panose="020F0502020204030204" pitchFamily="34" charset="0"/>
              </a:rPr>
              <a:t>Space-filling designs are designs that spread design points evenly throughout the experimental region. Space-filling designs prevent replicate points by spreading the design points out to the maximum distance possible between any two points and distribute the points uniformly. </a:t>
            </a:r>
            <a:r>
              <a:rPr lang="en-GB" dirty="0">
                <a:latin typeface="Times New Roman" panose="02020603050405020304" pitchFamily="18" charset="0"/>
                <a:ea typeface="CMR12"/>
              </a:rPr>
              <a:t>The classical and space-filling designs are presented in Figure 1</a:t>
            </a:r>
            <a:r>
              <a:rPr lang="en-GB" dirty="0" smtClean="0">
                <a:latin typeface="Times New Roman" panose="02020603050405020304" pitchFamily="18" charset="0"/>
                <a:ea typeface="CMR12"/>
              </a:rPr>
              <a:t>.</a:t>
            </a:r>
          </a:p>
          <a:p>
            <a:endParaRPr lang="en-GB" dirty="0">
              <a:latin typeface="Times New Roman" panose="02020603050405020304" pitchFamily="18" charset="0"/>
            </a:endParaRPr>
          </a:p>
          <a:p>
            <a:endParaRPr lang="en-GB" dirty="0" smtClean="0">
              <a:latin typeface="Times New Roman" panose="02020603050405020304" pitchFamily="18" charset="0"/>
            </a:endParaRPr>
          </a:p>
          <a:p>
            <a:endParaRPr lang="en-GB" dirty="0">
              <a:latin typeface="Times New Roman" panose="02020603050405020304" pitchFamily="18" charset="0"/>
            </a:endParaRPr>
          </a:p>
          <a:p>
            <a:endParaRPr lang="en-GB" dirty="0" smtClean="0">
              <a:latin typeface="Times New Roman" panose="02020603050405020304" pitchFamily="18" charset="0"/>
            </a:endParaRPr>
          </a:p>
          <a:p>
            <a:endParaRPr lang="en-GB" dirty="0">
              <a:latin typeface="Times New Roman" panose="02020603050405020304" pitchFamily="18" charset="0"/>
            </a:endParaRPr>
          </a:p>
          <a:p>
            <a:endParaRPr lang="en-US" dirty="0"/>
          </a:p>
        </p:txBody>
      </p:sp>
      <p:pic>
        <p:nvPicPr>
          <p:cNvPr id="5" name="Picture 4"/>
          <p:cNvPicPr>
            <a:picLocks noChangeAspect="1"/>
          </p:cNvPicPr>
          <p:nvPr/>
        </p:nvPicPr>
        <p:blipFill>
          <a:blip r:embed="rId2"/>
          <a:stretch>
            <a:fillRect/>
          </a:stretch>
        </p:blipFill>
        <p:spPr>
          <a:xfrm>
            <a:off x="391886" y="1854926"/>
            <a:ext cx="10071463" cy="3383280"/>
          </a:xfrm>
          <a:prstGeom prst="rect">
            <a:avLst/>
          </a:prstGeom>
        </p:spPr>
      </p:pic>
    </p:spTree>
    <p:extLst>
      <p:ext uri="{BB962C8B-B14F-4D97-AF65-F5344CB8AC3E}">
        <p14:creationId xmlns:p14="http://schemas.microsoft.com/office/powerpoint/2010/main" val="12556427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1024128" y="1619794"/>
            <a:ext cx="10418935" cy="5029200"/>
          </a:xfrm>
        </p:spPr>
        <p:txBody>
          <a:bodyPr/>
          <a:lstStyle/>
          <a:p>
            <a:pPr>
              <a:buFont typeface="Wingdings" panose="05000000000000000000" pitchFamily="2" charset="2"/>
              <a:buChar char="v"/>
            </a:pPr>
            <a:endParaRPr lang="en-GB" dirty="0" smtClean="0"/>
          </a:p>
          <a:p>
            <a:pPr algn="just">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Bush Construction Type II method was used in this study to construct a strong Orthogonal Array (OA) of strength three, using Galois Fields (GF) of order </a:t>
            </a:r>
            <a:r>
              <a:rPr lang="en-GB" i="1" dirty="0">
                <a:latin typeface="Times New Roman" panose="02020603050405020304" pitchFamily="18" charset="0"/>
                <a:cs typeface="Times New Roman" panose="02020603050405020304" pitchFamily="18" charset="0"/>
              </a:rPr>
              <a:t>s</a:t>
            </a:r>
            <a:r>
              <a:rPr lang="en-GB" dirty="0">
                <a:latin typeface="Times New Roman" panose="02020603050405020304" pitchFamily="18" charset="0"/>
                <a:cs typeface="Times New Roman" panose="02020603050405020304" pitchFamily="18" charset="0"/>
              </a:rPr>
              <a:t> which gave rise to the constructed Orthogonal Array-Based Latin Hypercube Designs (OALHD) for </a:t>
            </a:r>
            <a:r>
              <a:rPr lang="en-GB" dirty="0" smtClean="0">
                <a:latin typeface="Times New Roman" panose="02020603050405020304" pitchFamily="18" charset="0"/>
                <a:cs typeface="Times New Roman" panose="02020603050405020304" pitchFamily="18" charset="0"/>
              </a:rPr>
              <a:t>planning experiments</a:t>
            </a:r>
            <a:r>
              <a:rPr lang="en-GB" dirty="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The study also</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employed </a:t>
            </a:r>
            <a:r>
              <a:rPr lang="en-US" dirty="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maximin</a:t>
            </a:r>
            <a:r>
              <a:rPr lang="en-US" dirty="0">
                <a:latin typeface="Times New Roman" panose="02020603050405020304" pitchFamily="18" charset="0"/>
                <a:cs typeface="Times New Roman" panose="02020603050405020304" pitchFamily="18" charset="0"/>
              </a:rPr>
              <a:t> criterion in the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-Nearest </a:t>
            </a:r>
            <a:r>
              <a:rPr lang="en-US" dirty="0" err="1">
                <a:latin typeface="Times New Roman" panose="02020603050405020304" pitchFamily="18" charset="0"/>
                <a:cs typeface="Times New Roman" panose="02020603050405020304" pitchFamily="18" charset="0"/>
              </a:rPr>
              <a:t>Neighbour</a:t>
            </a:r>
            <a:r>
              <a:rPr lang="en-US" dirty="0">
                <a:latin typeface="Times New Roman" panose="02020603050405020304" pitchFamily="18" charset="0"/>
                <a:cs typeface="Times New Roman" panose="02020603050405020304" pitchFamily="18" charset="0"/>
              </a:rPr>
              <a:t> with Euclidean distance </a:t>
            </a:r>
            <a:r>
              <a:rPr lang="en-GB" dirty="0">
                <a:latin typeface="Times New Roman" panose="02020603050405020304" pitchFamily="18" charset="0"/>
                <a:cs typeface="Times New Roman" panose="02020603050405020304" pitchFamily="18" charset="0"/>
              </a:rPr>
              <a:t>for constructing strong orthogonal arrays along with the Orthogonal Array-Based Latin Hypercube Designs (OALHDs</a:t>
            </a:r>
            <a:r>
              <a:rPr lang="en-GB"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MATLAB 2016 computer package was used to implement the construction of  OALHDs.</a:t>
            </a: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GB"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5456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629630"/>
          </a:xfrm>
        </p:spPr>
        <p:txBody>
          <a:bodyPr>
            <a:normAutofit fontScale="90000"/>
          </a:bodyPr>
          <a:lstStyle/>
          <a:p>
            <a:r>
              <a:rPr lang="en-US" dirty="0" smtClean="0"/>
              <a:t>METHODOLOGY CONT’D</a:t>
            </a:r>
            <a:endParaRPr lang="en-US" dirty="0"/>
          </a:p>
        </p:txBody>
      </p:sp>
      <p:pic>
        <p:nvPicPr>
          <p:cNvPr id="9" name="Content Placeholder 8"/>
          <p:cNvPicPr>
            <a:picLocks noGrp="1" noChangeAspect="1"/>
          </p:cNvPicPr>
          <p:nvPr>
            <p:ph idx="1"/>
          </p:nvPr>
        </p:nvPicPr>
        <p:blipFill>
          <a:blip r:embed="rId2"/>
          <a:stretch>
            <a:fillRect/>
          </a:stretch>
        </p:blipFill>
        <p:spPr>
          <a:xfrm>
            <a:off x="378823" y="1476103"/>
            <a:ext cx="11390811" cy="5381897"/>
          </a:xfrm>
          <a:prstGeom prst="rect">
            <a:avLst/>
          </a:prstGeom>
        </p:spPr>
      </p:pic>
      <p:sp>
        <p:nvSpPr>
          <p:cNvPr id="7" name="Rectangle 5"/>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89944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8457" y="431074"/>
            <a:ext cx="10215154" cy="6426926"/>
          </a:xfrm>
          <a:prstGeom prst="rect">
            <a:avLst/>
          </a:prstGeom>
        </p:spPr>
      </p:pic>
    </p:spTree>
    <p:extLst>
      <p:ext uri="{BB962C8B-B14F-4D97-AF65-F5344CB8AC3E}">
        <p14:creationId xmlns:p14="http://schemas.microsoft.com/office/powerpoint/2010/main" val="357128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CONT’D</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62150" y="2259875"/>
                <a:ext cx="9882052" cy="4023360"/>
              </a:xfrm>
            </p:spPr>
            <p:txBody>
              <a:bodyPr/>
              <a:lstStyle/>
              <a:p>
                <a14:m>
                  <m:oMath xmlns:m="http://schemas.openxmlformats.org/officeDocument/2006/math">
                    <m:sSub>
                      <m:sSubPr>
                        <m:ctrlPr>
                          <a:rPr lang="en-US" i="1"/>
                        </m:ctrlPr>
                      </m:sSubPr>
                      <m:e>
                        <m:r>
                          <a:rPr lang="en-US" i="1"/>
                          <m:t>𝑑</m:t>
                        </m:r>
                      </m:e>
                      <m:sub>
                        <m:r>
                          <a:rPr lang="en-US" i="1"/>
                          <m:t>𝑠𝑡</m:t>
                        </m:r>
                      </m:sub>
                    </m:sSub>
                  </m:oMath>
                </a14:m>
                <a:r>
                  <a:rPr lang="en-US" dirty="0"/>
                  <a:t> is returned as a two-column matrix of which the second column is extracted as the maximum between the two columns since the first column contains zero all through. Then the extracted column is scored by minimizing the distance between the entries in the column using:</a:t>
                </a: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62150" y="2259875"/>
                <a:ext cx="9882052" cy="4023360"/>
              </a:xfrm>
              <a:blipFill>
                <a:blip r:embed="rId2"/>
                <a:stretch>
                  <a:fillRect l="-308" t="-1818" r="-1356"/>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414879" y="3756928"/>
            <a:ext cx="7286625" cy="1695450"/>
          </a:xfrm>
          <a:prstGeom prst="rect">
            <a:avLst/>
          </a:prstGeom>
        </p:spPr>
      </p:pic>
    </p:spTree>
    <p:extLst>
      <p:ext uri="{BB962C8B-B14F-4D97-AF65-F5344CB8AC3E}">
        <p14:creationId xmlns:p14="http://schemas.microsoft.com/office/powerpoint/2010/main" val="336628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890887"/>
          </a:xfrm>
        </p:spPr>
        <p:txBody>
          <a:bodyPr/>
          <a:lstStyle/>
          <a:p>
            <a:r>
              <a:rPr lang="en-US" dirty="0" smtClean="0"/>
              <a:t>Results: OALHDS CONSTRUCTED</a:t>
            </a:r>
            <a:endParaRPr lang="en-US" dirty="0"/>
          </a:p>
        </p:txBody>
      </p:sp>
      <p:sp>
        <p:nvSpPr>
          <p:cNvPr id="3" name="Content Placeholder 2"/>
          <p:cNvSpPr>
            <a:spLocks noGrp="1"/>
          </p:cNvSpPr>
          <p:nvPr>
            <p:ph idx="1"/>
          </p:nvPr>
        </p:nvSpPr>
        <p:spPr>
          <a:xfrm>
            <a:off x="1024128" y="1476103"/>
            <a:ext cx="9720073" cy="4833257"/>
          </a:xfrm>
        </p:spPr>
        <p:txBody>
          <a:bodyPr/>
          <a:lstStyle/>
          <a:p>
            <a:pPr>
              <a:buFont typeface="Wingdings" panose="05000000000000000000" pitchFamily="2" charset="2"/>
              <a:buChar char="q"/>
            </a:pPr>
            <a:r>
              <a:rPr lang="en-GB" dirty="0" smtClean="0"/>
              <a:t>OA (216, 8, 6,3)             OA </a:t>
            </a:r>
            <a:r>
              <a:rPr lang="en-GB" dirty="0"/>
              <a:t>(216, 8) LHD </a:t>
            </a:r>
            <a:endParaRPr lang="en-GB" dirty="0" smtClean="0"/>
          </a:p>
          <a:p>
            <a:pPr>
              <a:buFont typeface="Wingdings" panose="05000000000000000000" pitchFamily="2" charset="2"/>
              <a:buChar char="q"/>
            </a:pPr>
            <a:r>
              <a:rPr lang="en-GB" dirty="0" smtClean="0"/>
              <a:t>OA </a:t>
            </a:r>
            <a:r>
              <a:rPr lang="en-GB" dirty="0"/>
              <a:t>(343, </a:t>
            </a:r>
            <a:r>
              <a:rPr lang="en-GB" dirty="0" smtClean="0"/>
              <a:t>9, 7, 3)            OA </a:t>
            </a:r>
            <a:r>
              <a:rPr lang="en-GB" dirty="0"/>
              <a:t>(343, 9) LHD </a:t>
            </a:r>
          </a:p>
          <a:p>
            <a:pPr>
              <a:buFont typeface="Wingdings" panose="05000000000000000000" pitchFamily="2" charset="2"/>
              <a:buChar char="q"/>
            </a:pPr>
            <a:endParaRPr lang="en-GB" dirty="0" smtClean="0"/>
          </a:p>
          <a:p>
            <a:pPr marL="0" indent="0">
              <a:buNone/>
            </a:pPr>
            <a:r>
              <a:rPr lang="en-GB" dirty="0" smtClean="0"/>
              <a:t>Both OALHDs possessed </a:t>
            </a:r>
            <a:r>
              <a:rPr lang="en-GB" dirty="0"/>
              <a:t>better space-filling properties and they achieve uniformity in each dimension of the designed variables. </a:t>
            </a:r>
            <a:endParaRPr lang="en-GB" dirty="0" smtClean="0"/>
          </a:p>
        </p:txBody>
      </p:sp>
      <p:sp>
        <p:nvSpPr>
          <p:cNvPr id="5" name="Left-Right Arrow 4"/>
          <p:cNvSpPr/>
          <p:nvPr/>
        </p:nvSpPr>
        <p:spPr>
          <a:xfrm>
            <a:off x="3278777" y="1606731"/>
            <a:ext cx="849086" cy="22206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p:cNvSpPr/>
          <p:nvPr/>
        </p:nvSpPr>
        <p:spPr>
          <a:xfrm flipV="1">
            <a:off x="3304899" y="1998617"/>
            <a:ext cx="849086" cy="27432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628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endParaRPr lang="en-GB" dirty="0" smtClean="0"/>
          </a:p>
          <a:p>
            <a:pPr algn="just"/>
            <a:r>
              <a:rPr lang="en-GB" dirty="0" smtClean="0">
                <a:latin typeface="Times New Roman" panose="02020603050405020304" pitchFamily="18" charset="0"/>
                <a:cs typeface="Times New Roman" panose="02020603050405020304" pitchFamily="18" charset="0"/>
              </a:rPr>
              <a:t>This </a:t>
            </a:r>
            <a:r>
              <a:rPr lang="en-GB" dirty="0">
                <a:latin typeface="Times New Roman" panose="02020603050405020304" pitchFamily="18" charset="0"/>
                <a:cs typeface="Times New Roman" panose="02020603050405020304" pitchFamily="18" charset="0"/>
              </a:rPr>
              <a:t>study concludes that the constructed OALHDs can be used whenever interest is focused on </a:t>
            </a:r>
            <a:r>
              <a:rPr lang="en-GB" dirty="0" smtClean="0">
                <a:latin typeface="Times New Roman" panose="02020603050405020304" pitchFamily="18" charset="0"/>
                <a:cs typeface="Times New Roman" panose="02020603050405020304" pitchFamily="18" charset="0"/>
              </a:rPr>
              <a:t>planning experiments to </a:t>
            </a:r>
            <a:r>
              <a:rPr lang="en-GB" dirty="0">
                <a:latin typeface="Times New Roman" panose="02020603050405020304" pitchFamily="18" charset="0"/>
                <a:cs typeface="Times New Roman" panose="02020603050405020304" pitchFamily="18" charset="0"/>
              </a:rPr>
              <a:t>improve the study design in biomedical research.</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3094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pic>
        <p:nvPicPr>
          <p:cNvPr id="4" name="Content Placeholder 3"/>
          <p:cNvPicPr>
            <a:picLocks noGrp="1" noChangeAspect="1"/>
          </p:cNvPicPr>
          <p:nvPr>
            <p:ph idx="1"/>
          </p:nvPr>
        </p:nvPicPr>
        <p:blipFill>
          <a:blip r:embed="rId2"/>
          <a:stretch>
            <a:fillRect/>
          </a:stretch>
        </p:blipFill>
        <p:spPr>
          <a:xfrm>
            <a:off x="561703" y="1685109"/>
            <a:ext cx="8987246" cy="4963885"/>
          </a:xfrm>
          <a:prstGeom prst="rect">
            <a:avLst/>
          </a:prstGeom>
        </p:spPr>
      </p:pic>
    </p:spTree>
    <p:extLst>
      <p:ext uri="{BB962C8B-B14F-4D97-AF65-F5344CB8AC3E}">
        <p14:creationId xmlns:p14="http://schemas.microsoft.com/office/powerpoint/2010/main" val="372558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APPRECIATION</a:t>
            </a:r>
            <a:endParaRPr lang="en-US" dirty="0"/>
          </a:p>
        </p:txBody>
      </p:sp>
      <p:sp>
        <p:nvSpPr>
          <p:cNvPr id="3" name="Content Placeholder 2"/>
          <p:cNvSpPr>
            <a:spLocks noGrp="1"/>
          </p:cNvSpPr>
          <p:nvPr>
            <p:ph idx="1"/>
          </p:nvPr>
        </p:nvSpPr>
        <p:spPr>
          <a:xfrm>
            <a:off x="1024128" y="1828800"/>
            <a:ext cx="9720073" cy="4480560"/>
          </a:xfrm>
        </p:spPr>
        <p:txBody>
          <a:bodyPr/>
          <a:lstStyle/>
          <a:p>
            <a:endParaRPr lang="en-US" dirty="0" smtClean="0"/>
          </a:p>
          <a:p>
            <a:endParaRPr lang="en-US" dirty="0"/>
          </a:p>
          <a:p>
            <a:endParaRPr lang="en-US" dirty="0" smtClean="0"/>
          </a:p>
          <a:p>
            <a:endParaRPr lang="en-US" dirty="0"/>
          </a:p>
          <a:p>
            <a:pPr algn="ctr"/>
            <a:r>
              <a:rPr lang="en-US" i="1" dirty="0" smtClean="0"/>
              <a:t>THANK YOU</a:t>
            </a:r>
            <a:endParaRPr lang="en-US" i="1" dirty="0"/>
          </a:p>
        </p:txBody>
      </p:sp>
    </p:spTree>
    <p:extLst>
      <p:ext uri="{BB962C8B-B14F-4D97-AF65-F5344CB8AC3E}">
        <p14:creationId xmlns:p14="http://schemas.microsoft.com/office/powerpoint/2010/main" val="309256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97</TotalTime>
  <Words>417</Words>
  <Application>Microsoft Office PowerPoint</Application>
  <PresentationFormat>Widescreen</PresentationFormat>
  <Paragraphs>37</Paragraphs>
  <Slides>11</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21" baseType="lpstr">
      <vt:lpstr>Arial</vt:lpstr>
      <vt:lpstr>Calibri</vt:lpstr>
      <vt:lpstr>CMR12</vt:lpstr>
      <vt:lpstr>Times New Roman</vt:lpstr>
      <vt:lpstr>Tw Cen MT</vt:lpstr>
      <vt:lpstr>Tw Cen MT Condensed</vt:lpstr>
      <vt:lpstr>Wingdings</vt:lpstr>
      <vt:lpstr>Wingdings 3</vt:lpstr>
      <vt:lpstr>Integral</vt:lpstr>
      <vt:lpstr>MathType 6.0 Equation</vt:lpstr>
      <vt:lpstr>Strong Orthogonal Arrays and Orthogonal Array-Based Latin Hypercube Designs for Planning Experiments</vt:lpstr>
      <vt:lpstr>BACKGROUND OF THE STUDY</vt:lpstr>
      <vt:lpstr>PowerPoint Presentation</vt:lpstr>
      <vt:lpstr>METHODOLOGY</vt:lpstr>
      <vt:lpstr>METHODOLOGY CONT’D</vt:lpstr>
      <vt:lpstr>PowerPoint Presentation</vt:lpstr>
      <vt:lpstr>METHODOLOGY CONT’D</vt:lpstr>
      <vt:lpstr>Results: OALHDS CONSTRUCTED</vt:lpstr>
      <vt:lpstr>CONCLUSION</vt:lpstr>
      <vt:lpstr>REFERENCES</vt:lpstr>
      <vt:lpstr>APPRECIATION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Strong Orthogonal Arrays and Orthogonal Array-Based Latin Hypercube Designs for Planning Experiments</dc:title>
  <dc:creator>HP USER</dc:creator>
  <cp:lastModifiedBy>HP USER</cp:lastModifiedBy>
  <cp:revision>13</cp:revision>
  <dcterms:created xsi:type="dcterms:W3CDTF">2021-05-24T06:13:34Z</dcterms:created>
  <dcterms:modified xsi:type="dcterms:W3CDTF">2021-05-24T07:51:24Z</dcterms:modified>
</cp:coreProperties>
</file>