
<file path=[Content_Types].xml><?xml version="1.0" encoding="utf-8"?>
<Types xmlns="http://schemas.openxmlformats.org/package/2006/content-types">
  <Default Extension="xml" ContentType="application/xml"/>
  <Default Extension="rels" ContentType="application/vnd.openxmlformats-package.relationships+xml"/>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78" r:id="rId2"/>
    <p:sldId id="271" r:id="rId3"/>
    <p:sldId id="269" r:id="rId4"/>
    <p:sldId id="258" r:id="rId5"/>
    <p:sldId id="261" r:id="rId6"/>
    <p:sldId id="270" r:id="rId7"/>
    <p:sldId id="262" r:id="rId8"/>
    <p:sldId id="272" r:id="rId9"/>
    <p:sldId id="275" r:id="rId10"/>
    <p:sldId id="276" r:id="rId11"/>
    <p:sldId id="264"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5D5F"/>
    <a:srgbClr val="FC4D6D"/>
    <a:srgbClr val="FD616C"/>
    <a:srgbClr val="FC5369"/>
    <a:srgbClr val="FC3B69"/>
    <a:srgbClr val="FC3994"/>
    <a:srgbClr val="FD66A2"/>
    <a:srgbClr val="FC117D"/>
    <a:srgbClr val="10233E"/>
    <a:srgbClr val="193A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4" autoAdjust="0"/>
    <p:restoredTop sz="85015" autoAdjust="0"/>
  </p:normalViewPr>
  <p:slideViewPr>
    <p:cSldViewPr snapToGrid="0">
      <p:cViewPr varScale="1">
        <p:scale>
          <a:sx n="93" d="100"/>
          <a:sy n="93" d="100"/>
        </p:scale>
        <p:origin x="-296"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7AB6CF-A427-8045-A9AB-044DF2A32D7F}" type="doc">
      <dgm:prSet loTypeId="urn:microsoft.com/office/officeart/2005/8/layout/hierarchy1" loCatId="" qsTypeId="urn:microsoft.com/office/officeart/2005/8/quickstyle/simple1" qsCatId="simple" csTypeId="urn:microsoft.com/office/officeart/2005/8/colors/accent2_2" csCatId="accent2" phldr="1"/>
      <dgm:spPr/>
      <dgm:t>
        <a:bodyPr/>
        <a:lstStyle/>
        <a:p>
          <a:endParaRPr lang="en-US"/>
        </a:p>
      </dgm:t>
    </dgm:pt>
    <dgm:pt modelId="{A1182D47-FA1A-9D45-AF8D-7F400F9D8172}">
      <dgm:prSet phldrT="[Text]"/>
      <dgm:spPr>
        <a:solidFill>
          <a:schemeClr val="accent6">
            <a:lumMod val="60000"/>
            <a:lumOff val="40000"/>
          </a:schemeClr>
        </a:solidFill>
        <a:ln>
          <a:noFill/>
        </a:ln>
      </dgm:spPr>
      <dgm:t>
        <a:bodyPr/>
        <a:lstStyle/>
        <a:p>
          <a:r>
            <a:rPr lang="en-US" dirty="0" smtClean="0"/>
            <a:t>Midpoint or Not?</a:t>
          </a:r>
        </a:p>
      </dgm:t>
    </dgm:pt>
    <dgm:pt modelId="{682EB35B-AAB9-FB4D-85CD-B1F5870C8342}" type="parTrans" cxnId="{7623299F-6CBD-8E40-B15A-68D8E741E162}">
      <dgm:prSet/>
      <dgm:spPr/>
      <dgm:t>
        <a:bodyPr/>
        <a:lstStyle/>
        <a:p>
          <a:endParaRPr lang="en-US"/>
        </a:p>
      </dgm:t>
    </dgm:pt>
    <dgm:pt modelId="{B0732A1F-3978-6942-B06F-88A0807709A0}" type="sibTrans" cxnId="{7623299F-6CBD-8E40-B15A-68D8E741E162}">
      <dgm:prSet/>
      <dgm:spPr/>
      <dgm:t>
        <a:bodyPr/>
        <a:lstStyle/>
        <a:p>
          <a:endParaRPr lang="en-US"/>
        </a:p>
      </dgm:t>
    </dgm:pt>
    <dgm:pt modelId="{527957DC-0C64-EB47-AF91-11C3DBDA33E6}">
      <dgm:prSet phldrT="[Text]"/>
      <dgm:spPr>
        <a:solidFill>
          <a:schemeClr val="accent6">
            <a:lumMod val="60000"/>
            <a:lumOff val="40000"/>
          </a:schemeClr>
        </a:solidFill>
        <a:ln>
          <a:noFill/>
        </a:ln>
      </dgm:spPr>
      <dgm:t>
        <a:bodyPr/>
        <a:lstStyle/>
        <a:p>
          <a:r>
            <a:rPr lang="en-US" dirty="0" smtClean="0"/>
            <a:t>Agree or Disagree?</a:t>
          </a:r>
        </a:p>
      </dgm:t>
    </dgm:pt>
    <dgm:pt modelId="{8D18A91F-4E58-C140-A8F9-10A8AD9F829C}" type="parTrans" cxnId="{580BDE91-B052-3D4F-91F1-3D37F9BA8489}">
      <dgm:prSet/>
      <dgm:spPr/>
      <dgm:t>
        <a:bodyPr/>
        <a:lstStyle/>
        <a:p>
          <a:endParaRPr lang="en-US"/>
        </a:p>
      </dgm:t>
    </dgm:pt>
    <dgm:pt modelId="{51DBD0CD-B5DE-154F-9C79-6599393F7A77}" type="sibTrans" cxnId="{580BDE91-B052-3D4F-91F1-3D37F9BA8489}">
      <dgm:prSet/>
      <dgm:spPr/>
      <dgm:t>
        <a:bodyPr/>
        <a:lstStyle/>
        <a:p>
          <a:endParaRPr lang="en-US"/>
        </a:p>
      </dgm:t>
    </dgm:pt>
    <dgm:pt modelId="{5E1A6C4B-F3C6-E54B-BFCE-C927313776AD}">
      <dgm:prSet phldrT="[Text]"/>
      <dgm:spPr>
        <a:solidFill>
          <a:schemeClr val="accent6">
            <a:lumMod val="60000"/>
            <a:lumOff val="40000"/>
          </a:schemeClr>
        </a:solidFill>
        <a:ln>
          <a:noFill/>
        </a:ln>
      </dgm:spPr>
      <dgm:t>
        <a:bodyPr/>
        <a:lstStyle/>
        <a:p>
          <a:endParaRPr lang="en-US" dirty="0" smtClean="0"/>
        </a:p>
        <a:p>
          <a:r>
            <a:rPr lang="en-US" dirty="0" smtClean="0"/>
            <a:t>Extreme or Not?</a:t>
          </a:r>
        </a:p>
        <a:p>
          <a:endParaRPr lang="en-US" dirty="0"/>
        </a:p>
      </dgm:t>
    </dgm:pt>
    <dgm:pt modelId="{B57AF003-6ECD-C344-B957-2BDF51E193F8}" type="parTrans" cxnId="{D4D5BA58-D1A9-6D4C-920F-1330DB106D8A}">
      <dgm:prSet/>
      <dgm:spPr/>
      <dgm:t>
        <a:bodyPr/>
        <a:lstStyle/>
        <a:p>
          <a:endParaRPr lang="en-US"/>
        </a:p>
      </dgm:t>
    </dgm:pt>
    <dgm:pt modelId="{837A9DEA-8238-8B41-BE72-71F628971932}" type="sibTrans" cxnId="{D4D5BA58-D1A9-6D4C-920F-1330DB106D8A}">
      <dgm:prSet/>
      <dgm:spPr/>
      <dgm:t>
        <a:bodyPr/>
        <a:lstStyle/>
        <a:p>
          <a:endParaRPr lang="en-US"/>
        </a:p>
      </dgm:t>
    </dgm:pt>
    <dgm:pt modelId="{C46A7AEA-34DE-DE4C-9E1C-36374A944D2F}">
      <dgm:prSet phldrT="[Text]"/>
      <dgm:spPr>
        <a:solidFill>
          <a:schemeClr val="accent6">
            <a:lumMod val="60000"/>
            <a:lumOff val="40000"/>
          </a:schemeClr>
        </a:solidFill>
        <a:ln>
          <a:noFill/>
        </a:ln>
      </dgm:spPr>
      <dgm:t>
        <a:bodyPr/>
        <a:lstStyle/>
        <a:p>
          <a:r>
            <a:rPr lang="en-US" dirty="0" smtClean="0"/>
            <a:t>Extreme or Not?</a:t>
          </a:r>
          <a:endParaRPr lang="en-US" dirty="0"/>
        </a:p>
      </dgm:t>
    </dgm:pt>
    <dgm:pt modelId="{4C725BFA-A03E-0945-B618-8DFB6FB2CCBD}" type="parTrans" cxnId="{E35806C9-EDAF-B04B-B2FF-E236C95914F4}">
      <dgm:prSet/>
      <dgm:spPr/>
      <dgm:t>
        <a:bodyPr/>
        <a:lstStyle/>
        <a:p>
          <a:endParaRPr lang="en-US"/>
        </a:p>
      </dgm:t>
    </dgm:pt>
    <dgm:pt modelId="{AD43E30F-316A-5243-8E6A-AFF24A035376}" type="sibTrans" cxnId="{E35806C9-EDAF-B04B-B2FF-E236C95914F4}">
      <dgm:prSet/>
      <dgm:spPr/>
      <dgm:t>
        <a:bodyPr/>
        <a:lstStyle/>
        <a:p>
          <a:endParaRPr lang="en-US"/>
        </a:p>
      </dgm:t>
    </dgm:pt>
    <dgm:pt modelId="{B7F4F93B-9D94-AE45-8387-789B3DCB416F}">
      <dgm:prSet phldrT="[Text]"/>
      <dgm:spPr>
        <a:solidFill>
          <a:schemeClr val="accent6">
            <a:lumMod val="60000"/>
            <a:lumOff val="40000"/>
          </a:schemeClr>
        </a:solidFill>
        <a:ln>
          <a:noFill/>
        </a:ln>
      </dgm:spPr>
      <dgm:t>
        <a:bodyPr/>
        <a:lstStyle/>
        <a:p>
          <a:r>
            <a:rPr lang="en-US" dirty="0" smtClean="0"/>
            <a:t>Midpoint</a:t>
          </a:r>
        </a:p>
        <a:p>
          <a:r>
            <a:rPr lang="en-US" dirty="0" smtClean="0"/>
            <a:t>(5)</a:t>
          </a:r>
        </a:p>
      </dgm:t>
    </dgm:pt>
    <dgm:pt modelId="{653A4AF1-F6A2-4146-BD5E-E17946689A00}" type="parTrans" cxnId="{B0D8AEB9-2C2B-B042-9625-40F9156AFD8A}">
      <dgm:prSet/>
      <dgm:spPr/>
      <dgm:t>
        <a:bodyPr/>
        <a:lstStyle/>
        <a:p>
          <a:endParaRPr lang="en-US"/>
        </a:p>
      </dgm:t>
    </dgm:pt>
    <dgm:pt modelId="{D67DF86F-FDBC-164D-9311-6DBD3F4071AC}" type="sibTrans" cxnId="{B0D8AEB9-2C2B-B042-9625-40F9156AFD8A}">
      <dgm:prSet/>
      <dgm:spPr/>
      <dgm:t>
        <a:bodyPr/>
        <a:lstStyle/>
        <a:p>
          <a:endParaRPr lang="en-US"/>
        </a:p>
      </dgm:t>
    </dgm:pt>
    <dgm:pt modelId="{DB9E64F6-2E81-D145-A50D-35B25D52A680}">
      <dgm:prSet phldrT="[Text]"/>
      <dgm:spPr>
        <a:solidFill>
          <a:schemeClr val="accent6">
            <a:lumMod val="60000"/>
            <a:lumOff val="40000"/>
          </a:schemeClr>
        </a:solidFill>
        <a:ln>
          <a:noFill/>
        </a:ln>
      </dgm:spPr>
      <dgm:t>
        <a:bodyPr/>
        <a:lstStyle/>
        <a:p>
          <a:r>
            <a:rPr lang="en-US" dirty="0" smtClean="0"/>
            <a:t>Non-extreme </a:t>
          </a:r>
        </a:p>
        <a:p>
          <a:r>
            <a:rPr lang="en-US" dirty="0" smtClean="0"/>
            <a:t>(6,7,8)</a:t>
          </a:r>
          <a:endParaRPr lang="en-US" dirty="0"/>
        </a:p>
      </dgm:t>
    </dgm:pt>
    <dgm:pt modelId="{43CE21BE-189C-A74A-8EB4-0ED82917404C}" type="parTrans" cxnId="{CCF219D0-4174-064C-84C9-142E930B4387}">
      <dgm:prSet/>
      <dgm:spPr/>
      <dgm:t>
        <a:bodyPr/>
        <a:lstStyle/>
        <a:p>
          <a:endParaRPr lang="en-US"/>
        </a:p>
      </dgm:t>
    </dgm:pt>
    <dgm:pt modelId="{0936E7EB-93BE-1147-8A27-595C933227CD}" type="sibTrans" cxnId="{CCF219D0-4174-064C-84C9-142E930B4387}">
      <dgm:prSet/>
      <dgm:spPr/>
      <dgm:t>
        <a:bodyPr/>
        <a:lstStyle/>
        <a:p>
          <a:endParaRPr lang="en-US"/>
        </a:p>
      </dgm:t>
    </dgm:pt>
    <dgm:pt modelId="{63CF3068-A70A-DC42-B426-C6713773D3C4}">
      <dgm:prSet phldrT="[Text]"/>
      <dgm:spPr>
        <a:solidFill>
          <a:schemeClr val="accent6">
            <a:lumMod val="60000"/>
            <a:lumOff val="40000"/>
          </a:schemeClr>
        </a:solidFill>
        <a:ln>
          <a:noFill/>
        </a:ln>
      </dgm:spPr>
      <dgm:t>
        <a:bodyPr/>
        <a:lstStyle/>
        <a:p>
          <a:r>
            <a:rPr lang="en-US" dirty="0" smtClean="0"/>
            <a:t>Extreme</a:t>
          </a:r>
        </a:p>
        <a:p>
          <a:r>
            <a:rPr lang="en-US" dirty="0" smtClean="0"/>
            <a:t>(9)</a:t>
          </a:r>
          <a:endParaRPr lang="en-US" dirty="0"/>
        </a:p>
      </dgm:t>
    </dgm:pt>
    <dgm:pt modelId="{FB40034E-6B20-8C48-AB71-72EFCABDEAAD}" type="parTrans" cxnId="{A82A7DED-E63B-EB41-813A-F8DBCEBFA4C9}">
      <dgm:prSet/>
      <dgm:spPr/>
      <dgm:t>
        <a:bodyPr/>
        <a:lstStyle/>
        <a:p>
          <a:endParaRPr lang="en-US"/>
        </a:p>
      </dgm:t>
    </dgm:pt>
    <dgm:pt modelId="{4F695193-CF41-A245-BF52-A5238E2C0DFE}" type="sibTrans" cxnId="{A82A7DED-E63B-EB41-813A-F8DBCEBFA4C9}">
      <dgm:prSet/>
      <dgm:spPr/>
      <dgm:t>
        <a:bodyPr/>
        <a:lstStyle/>
        <a:p>
          <a:endParaRPr lang="en-US"/>
        </a:p>
      </dgm:t>
    </dgm:pt>
    <dgm:pt modelId="{5DBD3611-52C2-F84C-B939-59C95DAA251E}">
      <dgm:prSet phldrT="[Text]"/>
      <dgm:spPr>
        <a:solidFill>
          <a:schemeClr val="accent6">
            <a:lumMod val="60000"/>
            <a:lumOff val="40000"/>
          </a:schemeClr>
        </a:solidFill>
        <a:ln>
          <a:noFill/>
        </a:ln>
      </dgm:spPr>
      <dgm:t>
        <a:bodyPr/>
        <a:lstStyle/>
        <a:p>
          <a:r>
            <a:rPr lang="en-US" dirty="0" smtClean="0"/>
            <a:t>Extreme</a:t>
          </a:r>
        </a:p>
        <a:p>
          <a:r>
            <a:rPr lang="en-US" dirty="0" smtClean="0"/>
            <a:t>(1)</a:t>
          </a:r>
          <a:endParaRPr lang="en-US" dirty="0"/>
        </a:p>
      </dgm:t>
    </dgm:pt>
    <dgm:pt modelId="{721273CB-2717-4E4F-AE50-7729599A5F8C}" type="parTrans" cxnId="{B0062DCB-59EC-924D-AA15-B112DDE780ED}">
      <dgm:prSet/>
      <dgm:spPr/>
      <dgm:t>
        <a:bodyPr/>
        <a:lstStyle/>
        <a:p>
          <a:endParaRPr lang="en-US"/>
        </a:p>
      </dgm:t>
    </dgm:pt>
    <dgm:pt modelId="{97790CA4-D492-9445-8ED6-9CF0CB85BD4C}" type="sibTrans" cxnId="{B0062DCB-59EC-924D-AA15-B112DDE780ED}">
      <dgm:prSet/>
      <dgm:spPr/>
      <dgm:t>
        <a:bodyPr/>
        <a:lstStyle/>
        <a:p>
          <a:endParaRPr lang="en-US"/>
        </a:p>
      </dgm:t>
    </dgm:pt>
    <dgm:pt modelId="{8ADD87C7-37C6-8948-9AB1-088940696E82}">
      <dgm:prSet phldrT="[Text]"/>
      <dgm:spPr>
        <a:solidFill>
          <a:schemeClr val="accent6">
            <a:lumMod val="60000"/>
            <a:lumOff val="40000"/>
          </a:schemeClr>
        </a:solidFill>
        <a:ln>
          <a:noFill/>
        </a:ln>
      </dgm:spPr>
      <dgm:t>
        <a:bodyPr/>
        <a:lstStyle/>
        <a:p>
          <a:r>
            <a:rPr lang="en-US" dirty="0" smtClean="0"/>
            <a:t>Non-extreme </a:t>
          </a:r>
        </a:p>
        <a:p>
          <a:r>
            <a:rPr lang="en-US" dirty="0" smtClean="0"/>
            <a:t>(2,3,4)</a:t>
          </a:r>
          <a:endParaRPr lang="en-US" dirty="0"/>
        </a:p>
      </dgm:t>
    </dgm:pt>
    <dgm:pt modelId="{57E343F1-0B4B-EA46-87F3-A1F4ADF180FB}" type="sibTrans" cxnId="{65DE0D57-04B3-CF41-BAD4-D694578B3C32}">
      <dgm:prSet/>
      <dgm:spPr/>
      <dgm:t>
        <a:bodyPr/>
        <a:lstStyle/>
        <a:p>
          <a:endParaRPr lang="en-US"/>
        </a:p>
      </dgm:t>
    </dgm:pt>
    <dgm:pt modelId="{7AD7959C-5D35-8A48-9A5D-0506F3330B10}" type="parTrans" cxnId="{65DE0D57-04B3-CF41-BAD4-D694578B3C32}">
      <dgm:prSet/>
      <dgm:spPr/>
      <dgm:t>
        <a:bodyPr/>
        <a:lstStyle/>
        <a:p>
          <a:endParaRPr lang="en-US"/>
        </a:p>
      </dgm:t>
    </dgm:pt>
    <dgm:pt modelId="{17FF201E-D826-9748-B3E1-18EF0B3716D4}" type="pres">
      <dgm:prSet presAssocID="{A57AB6CF-A427-8045-A9AB-044DF2A32D7F}" presName="hierChild1" presStyleCnt="0">
        <dgm:presLayoutVars>
          <dgm:chPref val="1"/>
          <dgm:dir/>
          <dgm:animOne val="branch"/>
          <dgm:animLvl val="lvl"/>
          <dgm:resizeHandles/>
        </dgm:presLayoutVars>
      </dgm:prSet>
      <dgm:spPr/>
      <dgm:t>
        <a:bodyPr/>
        <a:lstStyle/>
        <a:p>
          <a:endParaRPr lang="en-US"/>
        </a:p>
      </dgm:t>
    </dgm:pt>
    <dgm:pt modelId="{AECC9B54-E17F-6847-972A-FDFD09F71CE1}" type="pres">
      <dgm:prSet presAssocID="{A1182D47-FA1A-9D45-AF8D-7F400F9D8172}" presName="hierRoot1" presStyleCnt="0"/>
      <dgm:spPr/>
    </dgm:pt>
    <dgm:pt modelId="{68F1D9F2-D3DC-9F46-A459-E0C19973E9E2}" type="pres">
      <dgm:prSet presAssocID="{A1182D47-FA1A-9D45-AF8D-7F400F9D8172}" presName="composite" presStyleCnt="0"/>
      <dgm:spPr/>
    </dgm:pt>
    <dgm:pt modelId="{AC7CED81-58BE-7541-994F-B71418C2CB67}" type="pres">
      <dgm:prSet presAssocID="{A1182D47-FA1A-9D45-AF8D-7F400F9D8172}" presName="background" presStyleLbl="node0" presStyleIdx="0" presStyleCnt="1">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FF328C50-4A81-7743-89D4-084529057FDB}" type="pres">
      <dgm:prSet presAssocID="{A1182D47-FA1A-9D45-AF8D-7F400F9D8172}" presName="text" presStyleLbl="fgAcc0" presStyleIdx="0" presStyleCnt="1">
        <dgm:presLayoutVars>
          <dgm:chPref val="3"/>
        </dgm:presLayoutVars>
      </dgm:prSet>
      <dgm:spPr/>
      <dgm:t>
        <a:bodyPr/>
        <a:lstStyle/>
        <a:p>
          <a:endParaRPr lang="en-US"/>
        </a:p>
      </dgm:t>
    </dgm:pt>
    <dgm:pt modelId="{96148A90-6167-7A44-B09D-E2E63996C4C5}" type="pres">
      <dgm:prSet presAssocID="{A1182D47-FA1A-9D45-AF8D-7F400F9D8172}" presName="hierChild2" presStyleCnt="0"/>
      <dgm:spPr/>
    </dgm:pt>
    <dgm:pt modelId="{60DBE95F-2353-8A45-B17F-8FD283579D46}" type="pres">
      <dgm:prSet presAssocID="{653A4AF1-F6A2-4146-BD5E-E17946689A00}" presName="Name10" presStyleLbl="parChTrans1D2" presStyleIdx="0" presStyleCnt="2"/>
      <dgm:spPr/>
      <dgm:t>
        <a:bodyPr/>
        <a:lstStyle/>
        <a:p>
          <a:endParaRPr lang="en-US"/>
        </a:p>
      </dgm:t>
    </dgm:pt>
    <dgm:pt modelId="{9BB0F190-9DC2-8E4B-82E8-27463B29CD24}" type="pres">
      <dgm:prSet presAssocID="{B7F4F93B-9D94-AE45-8387-789B3DCB416F}" presName="hierRoot2" presStyleCnt="0"/>
      <dgm:spPr/>
    </dgm:pt>
    <dgm:pt modelId="{9F05B394-AB35-634A-B8CE-3D40865E9BA4}" type="pres">
      <dgm:prSet presAssocID="{B7F4F93B-9D94-AE45-8387-789B3DCB416F}" presName="composite2" presStyleCnt="0"/>
      <dgm:spPr/>
    </dgm:pt>
    <dgm:pt modelId="{D4EEEFBC-0F92-1E4C-947E-6B842F917F7F}" type="pres">
      <dgm:prSet presAssocID="{B7F4F93B-9D94-AE45-8387-789B3DCB416F}" presName="background2" presStyleLbl="node2" presStyleIdx="0" presStyleCnt="2"/>
      <dgm:spPr>
        <a:solidFill>
          <a:srgbClr val="70AD47"/>
        </a:solidFill>
        <a:ln>
          <a:noFill/>
        </a:ln>
      </dgm:spPr>
      <dgm:t>
        <a:bodyPr/>
        <a:lstStyle/>
        <a:p>
          <a:endParaRPr lang="en-US"/>
        </a:p>
      </dgm:t>
    </dgm:pt>
    <dgm:pt modelId="{4E6894DF-E13B-6B4C-BAE3-97B7ADA3A043}" type="pres">
      <dgm:prSet presAssocID="{B7F4F93B-9D94-AE45-8387-789B3DCB416F}" presName="text2" presStyleLbl="fgAcc2" presStyleIdx="0" presStyleCnt="2">
        <dgm:presLayoutVars>
          <dgm:chPref val="3"/>
        </dgm:presLayoutVars>
      </dgm:prSet>
      <dgm:spPr/>
      <dgm:t>
        <a:bodyPr/>
        <a:lstStyle/>
        <a:p>
          <a:endParaRPr lang="en-US"/>
        </a:p>
      </dgm:t>
    </dgm:pt>
    <dgm:pt modelId="{9D57E71D-9CBF-934A-B569-921DE78972B9}" type="pres">
      <dgm:prSet presAssocID="{B7F4F93B-9D94-AE45-8387-789B3DCB416F}" presName="hierChild3" presStyleCnt="0"/>
      <dgm:spPr/>
    </dgm:pt>
    <dgm:pt modelId="{22989E00-CA4E-3047-B83A-707407A018C4}" type="pres">
      <dgm:prSet presAssocID="{8D18A91F-4E58-C140-A8F9-10A8AD9F829C}" presName="Name10" presStyleLbl="parChTrans1D2" presStyleIdx="1" presStyleCnt="2"/>
      <dgm:spPr/>
      <dgm:t>
        <a:bodyPr/>
        <a:lstStyle/>
        <a:p>
          <a:endParaRPr lang="en-US"/>
        </a:p>
      </dgm:t>
    </dgm:pt>
    <dgm:pt modelId="{0959C374-CABD-0042-85EE-F0E02D8C8138}" type="pres">
      <dgm:prSet presAssocID="{527957DC-0C64-EB47-AF91-11C3DBDA33E6}" presName="hierRoot2" presStyleCnt="0"/>
      <dgm:spPr/>
    </dgm:pt>
    <dgm:pt modelId="{6923BCA4-E8E7-8940-B30B-E39FE119D6AB}" type="pres">
      <dgm:prSet presAssocID="{527957DC-0C64-EB47-AF91-11C3DBDA33E6}" presName="composite2" presStyleCnt="0"/>
      <dgm:spPr/>
    </dgm:pt>
    <dgm:pt modelId="{F50BB342-3856-3142-A8C6-9759A6A13151}" type="pres">
      <dgm:prSet presAssocID="{527957DC-0C64-EB47-AF91-11C3DBDA33E6}" presName="background2" presStyleLbl="node2" presStyleIdx="1" presStyleCnt="2">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A5A38C03-A426-E342-9AC4-4234DD38D596}" type="pres">
      <dgm:prSet presAssocID="{527957DC-0C64-EB47-AF91-11C3DBDA33E6}" presName="text2" presStyleLbl="fgAcc2" presStyleIdx="1" presStyleCnt="2" custLinFactNeighborX="74909">
        <dgm:presLayoutVars>
          <dgm:chPref val="3"/>
        </dgm:presLayoutVars>
      </dgm:prSet>
      <dgm:spPr/>
      <dgm:t>
        <a:bodyPr/>
        <a:lstStyle/>
        <a:p>
          <a:endParaRPr lang="en-US"/>
        </a:p>
      </dgm:t>
    </dgm:pt>
    <dgm:pt modelId="{833B991F-361C-3148-868C-A991C1D2B97F}" type="pres">
      <dgm:prSet presAssocID="{527957DC-0C64-EB47-AF91-11C3DBDA33E6}" presName="hierChild3" presStyleCnt="0"/>
      <dgm:spPr/>
    </dgm:pt>
    <dgm:pt modelId="{1CF904E4-93A1-2A44-B857-E714AA9F5770}" type="pres">
      <dgm:prSet presAssocID="{B57AF003-6ECD-C344-B957-2BDF51E193F8}" presName="Name17" presStyleLbl="parChTrans1D3" presStyleIdx="0" presStyleCnt="2"/>
      <dgm:spPr/>
      <dgm:t>
        <a:bodyPr/>
        <a:lstStyle/>
        <a:p>
          <a:endParaRPr lang="en-US"/>
        </a:p>
      </dgm:t>
    </dgm:pt>
    <dgm:pt modelId="{851C8C57-8C66-1343-9D06-FF6496EC2234}" type="pres">
      <dgm:prSet presAssocID="{5E1A6C4B-F3C6-E54B-BFCE-C927313776AD}" presName="hierRoot3" presStyleCnt="0"/>
      <dgm:spPr/>
    </dgm:pt>
    <dgm:pt modelId="{8B3DF6D8-C71D-8348-8A12-CEC0D2333FA8}" type="pres">
      <dgm:prSet presAssocID="{5E1A6C4B-F3C6-E54B-BFCE-C927313776AD}" presName="composite3" presStyleCnt="0"/>
      <dgm:spPr/>
    </dgm:pt>
    <dgm:pt modelId="{3F320614-1CCA-2740-B4FC-E40DD8AC0BC3}" type="pres">
      <dgm:prSet presAssocID="{5E1A6C4B-F3C6-E54B-BFCE-C927313776AD}" presName="background3" presStyleLbl="node3" presStyleIdx="0" presStyleCnt="2">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AF5F3975-9785-D040-9DE6-EE6FFEA9FC41}" type="pres">
      <dgm:prSet presAssocID="{5E1A6C4B-F3C6-E54B-BFCE-C927313776AD}" presName="text3" presStyleLbl="fgAcc3" presStyleIdx="0" presStyleCnt="2" custLinFactNeighborX="81865">
        <dgm:presLayoutVars>
          <dgm:chPref val="3"/>
        </dgm:presLayoutVars>
      </dgm:prSet>
      <dgm:spPr/>
      <dgm:t>
        <a:bodyPr/>
        <a:lstStyle/>
        <a:p>
          <a:endParaRPr lang="en-US"/>
        </a:p>
      </dgm:t>
    </dgm:pt>
    <dgm:pt modelId="{20C251EA-50A5-0D4A-BD7C-C851F6868186}" type="pres">
      <dgm:prSet presAssocID="{5E1A6C4B-F3C6-E54B-BFCE-C927313776AD}" presName="hierChild4" presStyleCnt="0"/>
      <dgm:spPr/>
    </dgm:pt>
    <dgm:pt modelId="{1EF88426-DD7B-9442-ACAE-1C078A3B79FC}" type="pres">
      <dgm:prSet presAssocID="{FB40034E-6B20-8C48-AB71-72EFCABDEAAD}" presName="Name23" presStyleLbl="parChTrans1D4" presStyleIdx="0" presStyleCnt="4"/>
      <dgm:spPr/>
      <dgm:t>
        <a:bodyPr/>
        <a:lstStyle/>
        <a:p>
          <a:endParaRPr lang="en-US"/>
        </a:p>
      </dgm:t>
    </dgm:pt>
    <dgm:pt modelId="{FD83879E-D62D-9C44-B78C-E339D4E90BC9}" type="pres">
      <dgm:prSet presAssocID="{63CF3068-A70A-DC42-B426-C6713773D3C4}" presName="hierRoot4" presStyleCnt="0"/>
      <dgm:spPr/>
    </dgm:pt>
    <dgm:pt modelId="{AB2079A8-A231-6C42-883F-2386C5885767}" type="pres">
      <dgm:prSet presAssocID="{63CF3068-A70A-DC42-B426-C6713773D3C4}" presName="composite4" presStyleCnt="0"/>
      <dgm:spPr/>
    </dgm:pt>
    <dgm:pt modelId="{1DD37BDD-083A-E147-B6B0-A9A8825C65AB}" type="pres">
      <dgm:prSet presAssocID="{63CF3068-A70A-DC42-B426-C6713773D3C4}" presName="background4" presStyleLbl="node4" presStyleIdx="0" presStyleCnt="4"/>
      <dgm:spPr>
        <a:solidFill>
          <a:srgbClr val="70AD47"/>
        </a:solidFill>
        <a:ln>
          <a:noFill/>
        </a:ln>
      </dgm:spPr>
      <dgm:t>
        <a:bodyPr/>
        <a:lstStyle/>
        <a:p>
          <a:endParaRPr lang="en-US"/>
        </a:p>
      </dgm:t>
    </dgm:pt>
    <dgm:pt modelId="{6CCB8BF5-E164-6C49-BF32-3EBC50701C14}" type="pres">
      <dgm:prSet presAssocID="{63CF3068-A70A-DC42-B426-C6713773D3C4}" presName="text4" presStyleLbl="fgAcc4" presStyleIdx="0" presStyleCnt="4" custLinFactNeighborX="64264">
        <dgm:presLayoutVars>
          <dgm:chPref val="3"/>
        </dgm:presLayoutVars>
      </dgm:prSet>
      <dgm:spPr/>
      <dgm:t>
        <a:bodyPr/>
        <a:lstStyle/>
        <a:p>
          <a:endParaRPr lang="en-US"/>
        </a:p>
      </dgm:t>
    </dgm:pt>
    <dgm:pt modelId="{2B5706C4-A7C6-4D46-89D8-DCE1C9826C73}" type="pres">
      <dgm:prSet presAssocID="{63CF3068-A70A-DC42-B426-C6713773D3C4}" presName="hierChild5" presStyleCnt="0"/>
      <dgm:spPr/>
    </dgm:pt>
    <dgm:pt modelId="{3ED25364-FE4A-7D4D-A40F-FCA39811CDBB}" type="pres">
      <dgm:prSet presAssocID="{43CE21BE-189C-A74A-8EB4-0ED82917404C}" presName="Name23" presStyleLbl="parChTrans1D4" presStyleIdx="1" presStyleCnt="4"/>
      <dgm:spPr/>
      <dgm:t>
        <a:bodyPr/>
        <a:lstStyle/>
        <a:p>
          <a:endParaRPr lang="en-US"/>
        </a:p>
      </dgm:t>
    </dgm:pt>
    <dgm:pt modelId="{FEEC2027-DB0E-9A44-B900-E78741511D8B}" type="pres">
      <dgm:prSet presAssocID="{DB9E64F6-2E81-D145-A50D-35B25D52A680}" presName="hierRoot4" presStyleCnt="0"/>
      <dgm:spPr/>
    </dgm:pt>
    <dgm:pt modelId="{04F09260-4311-C347-93BA-B95C5A255C28}" type="pres">
      <dgm:prSet presAssocID="{DB9E64F6-2E81-D145-A50D-35B25D52A680}" presName="composite4" presStyleCnt="0"/>
      <dgm:spPr/>
    </dgm:pt>
    <dgm:pt modelId="{F7F311BD-4DB2-3149-B9D3-67230DFC957B}" type="pres">
      <dgm:prSet presAssocID="{DB9E64F6-2E81-D145-A50D-35B25D52A680}" presName="background4" presStyleLbl="node4" presStyleIdx="1" presStyleCnt="4">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03848F85-8D5E-0C44-A08D-4F7DB1D22F17}" type="pres">
      <dgm:prSet presAssocID="{DB9E64F6-2E81-D145-A50D-35B25D52A680}" presName="text4" presStyleLbl="fgAcc4" presStyleIdx="1" presStyleCnt="4" custLinFactNeighborX="64264">
        <dgm:presLayoutVars>
          <dgm:chPref val="3"/>
        </dgm:presLayoutVars>
      </dgm:prSet>
      <dgm:spPr/>
      <dgm:t>
        <a:bodyPr/>
        <a:lstStyle/>
        <a:p>
          <a:endParaRPr lang="en-US"/>
        </a:p>
      </dgm:t>
    </dgm:pt>
    <dgm:pt modelId="{2F7CF251-581B-1C40-AAA9-B1E03AC4E070}" type="pres">
      <dgm:prSet presAssocID="{DB9E64F6-2E81-D145-A50D-35B25D52A680}" presName="hierChild5" presStyleCnt="0"/>
      <dgm:spPr/>
    </dgm:pt>
    <dgm:pt modelId="{A80B0894-1E76-1346-8F10-EF99E42D769F}" type="pres">
      <dgm:prSet presAssocID="{4C725BFA-A03E-0945-B618-8DFB6FB2CCBD}" presName="Name17" presStyleLbl="parChTrans1D3" presStyleIdx="1" presStyleCnt="2"/>
      <dgm:spPr/>
      <dgm:t>
        <a:bodyPr/>
        <a:lstStyle/>
        <a:p>
          <a:endParaRPr lang="en-US"/>
        </a:p>
      </dgm:t>
    </dgm:pt>
    <dgm:pt modelId="{2828037E-3618-3540-AE99-6056F119001F}" type="pres">
      <dgm:prSet presAssocID="{C46A7AEA-34DE-DE4C-9E1C-36374A944D2F}" presName="hierRoot3" presStyleCnt="0"/>
      <dgm:spPr/>
    </dgm:pt>
    <dgm:pt modelId="{B80717A6-4580-5241-8CCB-8D44BDD58CED}" type="pres">
      <dgm:prSet presAssocID="{C46A7AEA-34DE-DE4C-9E1C-36374A944D2F}" presName="composite3" presStyleCnt="0"/>
      <dgm:spPr/>
    </dgm:pt>
    <dgm:pt modelId="{4D6F361E-4136-4F47-B27A-6DAB5155A515}" type="pres">
      <dgm:prSet presAssocID="{C46A7AEA-34DE-DE4C-9E1C-36374A944D2F}" presName="background3" presStyleLbl="node3" presStyleIdx="1" presStyleCnt="2">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DBC275F9-52BC-2348-8F81-33A7395F0A64}" type="pres">
      <dgm:prSet presAssocID="{C46A7AEA-34DE-DE4C-9E1C-36374A944D2F}" presName="text3" presStyleLbl="fgAcc3" presStyleIdx="1" presStyleCnt="2" custLinFactNeighborX="70104">
        <dgm:presLayoutVars>
          <dgm:chPref val="3"/>
        </dgm:presLayoutVars>
      </dgm:prSet>
      <dgm:spPr/>
      <dgm:t>
        <a:bodyPr/>
        <a:lstStyle/>
        <a:p>
          <a:endParaRPr lang="en-US"/>
        </a:p>
      </dgm:t>
    </dgm:pt>
    <dgm:pt modelId="{793CBE36-FF03-3840-8F02-FDCF57928CC5}" type="pres">
      <dgm:prSet presAssocID="{C46A7AEA-34DE-DE4C-9E1C-36374A944D2F}" presName="hierChild4" presStyleCnt="0"/>
      <dgm:spPr/>
    </dgm:pt>
    <dgm:pt modelId="{3DE48D0D-28D3-B34D-93B1-7BC205DE72A7}" type="pres">
      <dgm:prSet presAssocID="{721273CB-2717-4E4F-AE50-7729599A5F8C}" presName="Name23" presStyleLbl="parChTrans1D4" presStyleIdx="2" presStyleCnt="4"/>
      <dgm:spPr/>
      <dgm:t>
        <a:bodyPr/>
        <a:lstStyle/>
        <a:p>
          <a:endParaRPr lang="en-US"/>
        </a:p>
      </dgm:t>
    </dgm:pt>
    <dgm:pt modelId="{18E7EBC6-00E9-5947-AEC2-9CB37B619FFC}" type="pres">
      <dgm:prSet presAssocID="{5DBD3611-52C2-F84C-B939-59C95DAA251E}" presName="hierRoot4" presStyleCnt="0"/>
      <dgm:spPr/>
    </dgm:pt>
    <dgm:pt modelId="{0481DE36-CACC-664A-8C41-0EA73386046D}" type="pres">
      <dgm:prSet presAssocID="{5DBD3611-52C2-F84C-B939-59C95DAA251E}" presName="composite4" presStyleCnt="0"/>
      <dgm:spPr/>
    </dgm:pt>
    <dgm:pt modelId="{0AA84BDB-16B9-E445-B4B4-A32418913561}" type="pres">
      <dgm:prSet presAssocID="{5DBD3611-52C2-F84C-B939-59C95DAA251E}" presName="background4" presStyleLbl="node4" presStyleIdx="2" presStyleCnt="4">
        <dgm:style>
          <a:lnRef idx="2">
            <a:schemeClr val="accent6">
              <a:shade val="50000"/>
            </a:schemeClr>
          </a:lnRef>
          <a:fillRef idx="1">
            <a:schemeClr val="accent6"/>
          </a:fillRef>
          <a:effectRef idx="0">
            <a:schemeClr val="accent6"/>
          </a:effectRef>
          <a:fontRef idx="minor">
            <a:schemeClr val="lt1"/>
          </a:fontRef>
        </dgm:style>
      </dgm:prSet>
      <dgm:spPr>
        <a:solidFill>
          <a:srgbClr val="70AD47"/>
        </a:solidFill>
        <a:ln>
          <a:noFill/>
        </a:ln>
      </dgm:spPr>
      <dgm:t>
        <a:bodyPr/>
        <a:lstStyle/>
        <a:p>
          <a:endParaRPr lang="en-US"/>
        </a:p>
      </dgm:t>
    </dgm:pt>
    <dgm:pt modelId="{723D3822-1FD5-9945-90F2-77067624B85E}" type="pres">
      <dgm:prSet presAssocID="{5DBD3611-52C2-F84C-B939-59C95DAA251E}" presName="text4" presStyleLbl="fgAcc4" presStyleIdx="2" presStyleCnt="4" custLinFactNeighborX="67702">
        <dgm:presLayoutVars>
          <dgm:chPref val="3"/>
        </dgm:presLayoutVars>
      </dgm:prSet>
      <dgm:spPr/>
      <dgm:t>
        <a:bodyPr/>
        <a:lstStyle/>
        <a:p>
          <a:endParaRPr lang="en-US"/>
        </a:p>
      </dgm:t>
    </dgm:pt>
    <dgm:pt modelId="{0CCE95B9-3702-F443-B428-935BCF934EE3}" type="pres">
      <dgm:prSet presAssocID="{5DBD3611-52C2-F84C-B939-59C95DAA251E}" presName="hierChild5" presStyleCnt="0"/>
      <dgm:spPr/>
    </dgm:pt>
    <dgm:pt modelId="{6834AE4C-2B14-B245-8784-12BE6A1763F6}" type="pres">
      <dgm:prSet presAssocID="{7AD7959C-5D35-8A48-9A5D-0506F3330B10}" presName="Name23" presStyleLbl="parChTrans1D4" presStyleIdx="3" presStyleCnt="4"/>
      <dgm:spPr/>
      <dgm:t>
        <a:bodyPr/>
        <a:lstStyle/>
        <a:p>
          <a:endParaRPr lang="en-US"/>
        </a:p>
      </dgm:t>
    </dgm:pt>
    <dgm:pt modelId="{D72989F9-0EED-4C47-9505-F117DD6C4E31}" type="pres">
      <dgm:prSet presAssocID="{8ADD87C7-37C6-8948-9AB1-088940696E82}" presName="hierRoot4" presStyleCnt="0"/>
      <dgm:spPr/>
    </dgm:pt>
    <dgm:pt modelId="{E955D8D0-B580-524D-B5EF-53F87EE9EC99}" type="pres">
      <dgm:prSet presAssocID="{8ADD87C7-37C6-8948-9AB1-088940696E82}" presName="composite4" presStyleCnt="0"/>
      <dgm:spPr/>
    </dgm:pt>
    <dgm:pt modelId="{803586E9-4DAA-1A42-84B7-4B308E0F0B10}" type="pres">
      <dgm:prSet presAssocID="{8ADD87C7-37C6-8948-9AB1-088940696E82}" presName="background4" presStyleLbl="node4" presStyleIdx="3" presStyleCnt="4"/>
      <dgm:spPr>
        <a:solidFill>
          <a:schemeClr val="accent6"/>
        </a:solidFill>
        <a:ln>
          <a:noFill/>
        </a:ln>
      </dgm:spPr>
      <dgm:t>
        <a:bodyPr/>
        <a:lstStyle/>
        <a:p>
          <a:endParaRPr lang="en-US"/>
        </a:p>
      </dgm:t>
    </dgm:pt>
    <dgm:pt modelId="{F82882BE-A039-974D-AA31-68CD18CA362B}" type="pres">
      <dgm:prSet presAssocID="{8ADD87C7-37C6-8948-9AB1-088940696E82}" presName="text4" presStyleLbl="fgAcc4" presStyleIdx="3" presStyleCnt="4" custLinFactNeighborX="67702">
        <dgm:presLayoutVars>
          <dgm:chPref val="3"/>
        </dgm:presLayoutVars>
      </dgm:prSet>
      <dgm:spPr/>
      <dgm:t>
        <a:bodyPr/>
        <a:lstStyle/>
        <a:p>
          <a:endParaRPr lang="en-US"/>
        </a:p>
      </dgm:t>
    </dgm:pt>
    <dgm:pt modelId="{E0C463B2-E129-CB44-8536-4259297EAA4F}" type="pres">
      <dgm:prSet presAssocID="{8ADD87C7-37C6-8948-9AB1-088940696E82}" presName="hierChild5" presStyleCnt="0"/>
      <dgm:spPr/>
    </dgm:pt>
  </dgm:ptLst>
  <dgm:cxnLst>
    <dgm:cxn modelId="{580BDE91-B052-3D4F-91F1-3D37F9BA8489}" srcId="{A1182D47-FA1A-9D45-AF8D-7F400F9D8172}" destId="{527957DC-0C64-EB47-AF91-11C3DBDA33E6}" srcOrd="1" destOrd="0" parTransId="{8D18A91F-4E58-C140-A8F9-10A8AD9F829C}" sibTransId="{51DBD0CD-B5DE-154F-9C79-6599393F7A77}"/>
    <dgm:cxn modelId="{BBF79F4D-FADB-D843-8FFB-3D6A432FA528}" type="presOf" srcId="{4C725BFA-A03E-0945-B618-8DFB6FB2CCBD}" destId="{A80B0894-1E76-1346-8F10-EF99E42D769F}" srcOrd="0" destOrd="0" presId="urn:microsoft.com/office/officeart/2005/8/layout/hierarchy1"/>
    <dgm:cxn modelId="{2EC60064-02BB-F343-B500-5DE327EAE0B0}" type="presOf" srcId="{B57AF003-6ECD-C344-B957-2BDF51E193F8}" destId="{1CF904E4-93A1-2A44-B857-E714AA9F5770}" srcOrd="0" destOrd="0" presId="urn:microsoft.com/office/officeart/2005/8/layout/hierarchy1"/>
    <dgm:cxn modelId="{7623299F-6CBD-8E40-B15A-68D8E741E162}" srcId="{A57AB6CF-A427-8045-A9AB-044DF2A32D7F}" destId="{A1182D47-FA1A-9D45-AF8D-7F400F9D8172}" srcOrd="0" destOrd="0" parTransId="{682EB35B-AAB9-FB4D-85CD-B1F5870C8342}" sibTransId="{B0732A1F-3978-6942-B06F-88A0807709A0}"/>
    <dgm:cxn modelId="{BAC7BA66-6AE1-1A4C-9D8C-705B8F8EF838}" type="presOf" srcId="{B7F4F93B-9D94-AE45-8387-789B3DCB416F}" destId="{4E6894DF-E13B-6B4C-BAE3-97B7ADA3A043}" srcOrd="0" destOrd="0" presId="urn:microsoft.com/office/officeart/2005/8/layout/hierarchy1"/>
    <dgm:cxn modelId="{E313AE8C-8964-0A4C-8995-CD3E6A033D97}" type="presOf" srcId="{A1182D47-FA1A-9D45-AF8D-7F400F9D8172}" destId="{FF328C50-4A81-7743-89D4-084529057FDB}" srcOrd="0" destOrd="0" presId="urn:microsoft.com/office/officeart/2005/8/layout/hierarchy1"/>
    <dgm:cxn modelId="{CCF219D0-4174-064C-84C9-142E930B4387}" srcId="{5E1A6C4B-F3C6-E54B-BFCE-C927313776AD}" destId="{DB9E64F6-2E81-D145-A50D-35B25D52A680}" srcOrd="1" destOrd="0" parTransId="{43CE21BE-189C-A74A-8EB4-0ED82917404C}" sibTransId="{0936E7EB-93BE-1147-8A27-595C933227CD}"/>
    <dgm:cxn modelId="{DDAF94F5-1959-EF44-8802-B6BF77D00E80}" type="presOf" srcId="{8ADD87C7-37C6-8948-9AB1-088940696E82}" destId="{F82882BE-A039-974D-AA31-68CD18CA362B}" srcOrd="0" destOrd="0" presId="urn:microsoft.com/office/officeart/2005/8/layout/hierarchy1"/>
    <dgm:cxn modelId="{65DE0D57-04B3-CF41-BAD4-D694578B3C32}" srcId="{C46A7AEA-34DE-DE4C-9E1C-36374A944D2F}" destId="{8ADD87C7-37C6-8948-9AB1-088940696E82}" srcOrd="1" destOrd="0" parTransId="{7AD7959C-5D35-8A48-9A5D-0506F3330B10}" sibTransId="{57E343F1-0B4B-EA46-87F3-A1F4ADF180FB}"/>
    <dgm:cxn modelId="{E35806C9-EDAF-B04B-B2FF-E236C95914F4}" srcId="{527957DC-0C64-EB47-AF91-11C3DBDA33E6}" destId="{C46A7AEA-34DE-DE4C-9E1C-36374A944D2F}" srcOrd="1" destOrd="0" parTransId="{4C725BFA-A03E-0945-B618-8DFB6FB2CCBD}" sibTransId="{AD43E30F-316A-5243-8E6A-AFF24A035376}"/>
    <dgm:cxn modelId="{1F08A2E4-4BB5-DF4A-BEC0-2DDBB32CBF33}" type="presOf" srcId="{5E1A6C4B-F3C6-E54B-BFCE-C927313776AD}" destId="{AF5F3975-9785-D040-9DE6-EE6FFEA9FC41}" srcOrd="0" destOrd="0" presId="urn:microsoft.com/office/officeart/2005/8/layout/hierarchy1"/>
    <dgm:cxn modelId="{B0D8AEB9-2C2B-B042-9625-40F9156AFD8A}" srcId="{A1182D47-FA1A-9D45-AF8D-7F400F9D8172}" destId="{B7F4F93B-9D94-AE45-8387-789B3DCB416F}" srcOrd="0" destOrd="0" parTransId="{653A4AF1-F6A2-4146-BD5E-E17946689A00}" sibTransId="{D67DF86F-FDBC-164D-9311-6DBD3F4071AC}"/>
    <dgm:cxn modelId="{B9F0C66D-DD1C-E94A-9219-A595DE63AC55}" type="presOf" srcId="{721273CB-2717-4E4F-AE50-7729599A5F8C}" destId="{3DE48D0D-28D3-B34D-93B1-7BC205DE72A7}" srcOrd="0" destOrd="0" presId="urn:microsoft.com/office/officeart/2005/8/layout/hierarchy1"/>
    <dgm:cxn modelId="{166DC14A-A313-4E49-BFFC-287BAB981D17}" type="presOf" srcId="{C46A7AEA-34DE-DE4C-9E1C-36374A944D2F}" destId="{DBC275F9-52BC-2348-8F81-33A7395F0A64}" srcOrd="0" destOrd="0" presId="urn:microsoft.com/office/officeart/2005/8/layout/hierarchy1"/>
    <dgm:cxn modelId="{9727D3AD-62B0-CB4D-8828-C1EED5D1065B}" type="presOf" srcId="{A57AB6CF-A427-8045-A9AB-044DF2A32D7F}" destId="{17FF201E-D826-9748-B3E1-18EF0B3716D4}" srcOrd="0" destOrd="0" presId="urn:microsoft.com/office/officeart/2005/8/layout/hierarchy1"/>
    <dgm:cxn modelId="{D4D5BA58-D1A9-6D4C-920F-1330DB106D8A}" srcId="{527957DC-0C64-EB47-AF91-11C3DBDA33E6}" destId="{5E1A6C4B-F3C6-E54B-BFCE-C927313776AD}" srcOrd="0" destOrd="0" parTransId="{B57AF003-6ECD-C344-B957-2BDF51E193F8}" sibTransId="{837A9DEA-8238-8B41-BE72-71F628971932}"/>
    <dgm:cxn modelId="{A9709802-1E1D-5B43-98E7-4989BCCD420B}" type="presOf" srcId="{8D18A91F-4E58-C140-A8F9-10A8AD9F829C}" destId="{22989E00-CA4E-3047-B83A-707407A018C4}" srcOrd="0" destOrd="0" presId="urn:microsoft.com/office/officeart/2005/8/layout/hierarchy1"/>
    <dgm:cxn modelId="{5582A336-3DFA-AF49-BFE1-424F82215D69}" type="presOf" srcId="{43CE21BE-189C-A74A-8EB4-0ED82917404C}" destId="{3ED25364-FE4A-7D4D-A40F-FCA39811CDBB}" srcOrd="0" destOrd="0" presId="urn:microsoft.com/office/officeart/2005/8/layout/hierarchy1"/>
    <dgm:cxn modelId="{2B3840B5-D9FD-D344-B497-094BAE10FEDD}" type="presOf" srcId="{527957DC-0C64-EB47-AF91-11C3DBDA33E6}" destId="{A5A38C03-A426-E342-9AC4-4234DD38D596}" srcOrd="0" destOrd="0" presId="urn:microsoft.com/office/officeart/2005/8/layout/hierarchy1"/>
    <dgm:cxn modelId="{C0F3152F-1924-7B4B-BE15-8AC6BE8166E9}" type="presOf" srcId="{653A4AF1-F6A2-4146-BD5E-E17946689A00}" destId="{60DBE95F-2353-8A45-B17F-8FD283579D46}" srcOrd="0" destOrd="0" presId="urn:microsoft.com/office/officeart/2005/8/layout/hierarchy1"/>
    <dgm:cxn modelId="{A82A7DED-E63B-EB41-813A-F8DBCEBFA4C9}" srcId="{5E1A6C4B-F3C6-E54B-BFCE-C927313776AD}" destId="{63CF3068-A70A-DC42-B426-C6713773D3C4}" srcOrd="0" destOrd="0" parTransId="{FB40034E-6B20-8C48-AB71-72EFCABDEAAD}" sibTransId="{4F695193-CF41-A245-BF52-A5238E2C0DFE}"/>
    <dgm:cxn modelId="{11EF66AC-CCC9-394A-B93D-D0692B30F63B}" type="presOf" srcId="{63CF3068-A70A-DC42-B426-C6713773D3C4}" destId="{6CCB8BF5-E164-6C49-BF32-3EBC50701C14}" srcOrd="0" destOrd="0" presId="urn:microsoft.com/office/officeart/2005/8/layout/hierarchy1"/>
    <dgm:cxn modelId="{35BD289B-EDE7-9F43-9104-1ECD6AB51801}" type="presOf" srcId="{5DBD3611-52C2-F84C-B939-59C95DAA251E}" destId="{723D3822-1FD5-9945-90F2-77067624B85E}" srcOrd="0" destOrd="0" presId="urn:microsoft.com/office/officeart/2005/8/layout/hierarchy1"/>
    <dgm:cxn modelId="{5DF0BD4F-EBB3-5D45-AC72-7AD6ABAFBF0A}" type="presOf" srcId="{DB9E64F6-2E81-D145-A50D-35B25D52A680}" destId="{03848F85-8D5E-0C44-A08D-4F7DB1D22F17}" srcOrd="0" destOrd="0" presId="urn:microsoft.com/office/officeart/2005/8/layout/hierarchy1"/>
    <dgm:cxn modelId="{B0062DCB-59EC-924D-AA15-B112DDE780ED}" srcId="{C46A7AEA-34DE-DE4C-9E1C-36374A944D2F}" destId="{5DBD3611-52C2-F84C-B939-59C95DAA251E}" srcOrd="0" destOrd="0" parTransId="{721273CB-2717-4E4F-AE50-7729599A5F8C}" sibTransId="{97790CA4-D492-9445-8ED6-9CF0CB85BD4C}"/>
    <dgm:cxn modelId="{CF6FD448-E2D1-6B40-9FAD-D1B7161C87A7}" type="presOf" srcId="{7AD7959C-5D35-8A48-9A5D-0506F3330B10}" destId="{6834AE4C-2B14-B245-8784-12BE6A1763F6}" srcOrd="0" destOrd="0" presId="urn:microsoft.com/office/officeart/2005/8/layout/hierarchy1"/>
    <dgm:cxn modelId="{3C5A0EDC-2075-0D45-B358-480DFE974682}" type="presOf" srcId="{FB40034E-6B20-8C48-AB71-72EFCABDEAAD}" destId="{1EF88426-DD7B-9442-ACAE-1C078A3B79FC}" srcOrd="0" destOrd="0" presId="urn:microsoft.com/office/officeart/2005/8/layout/hierarchy1"/>
    <dgm:cxn modelId="{45CC80DB-3CE2-5047-B941-C29C909500C0}" type="presParOf" srcId="{17FF201E-D826-9748-B3E1-18EF0B3716D4}" destId="{AECC9B54-E17F-6847-972A-FDFD09F71CE1}" srcOrd="0" destOrd="0" presId="urn:microsoft.com/office/officeart/2005/8/layout/hierarchy1"/>
    <dgm:cxn modelId="{5BFDE196-874B-4E46-977B-DDD4A92A0A5E}" type="presParOf" srcId="{AECC9B54-E17F-6847-972A-FDFD09F71CE1}" destId="{68F1D9F2-D3DC-9F46-A459-E0C19973E9E2}" srcOrd="0" destOrd="0" presId="urn:microsoft.com/office/officeart/2005/8/layout/hierarchy1"/>
    <dgm:cxn modelId="{861CD885-F0A8-8D4E-BD5B-8969AC8B7E7E}" type="presParOf" srcId="{68F1D9F2-D3DC-9F46-A459-E0C19973E9E2}" destId="{AC7CED81-58BE-7541-994F-B71418C2CB67}" srcOrd="0" destOrd="0" presId="urn:microsoft.com/office/officeart/2005/8/layout/hierarchy1"/>
    <dgm:cxn modelId="{F80DA5AE-4581-B14C-923C-A2BB86807EAC}" type="presParOf" srcId="{68F1D9F2-D3DC-9F46-A459-E0C19973E9E2}" destId="{FF328C50-4A81-7743-89D4-084529057FDB}" srcOrd="1" destOrd="0" presId="urn:microsoft.com/office/officeart/2005/8/layout/hierarchy1"/>
    <dgm:cxn modelId="{90912C82-0151-7F48-A3AD-3E21852967BC}" type="presParOf" srcId="{AECC9B54-E17F-6847-972A-FDFD09F71CE1}" destId="{96148A90-6167-7A44-B09D-E2E63996C4C5}" srcOrd="1" destOrd="0" presId="urn:microsoft.com/office/officeart/2005/8/layout/hierarchy1"/>
    <dgm:cxn modelId="{2A0C1890-DA11-1F4E-B8B2-3217D18FA327}" type="presParOf" srcId="{96148A90-6167-7A44-B09D-E2E63996C4C5}" destId="{60DBE95F-2353-8A45-B17F-8FD283579D46}" srcOrd="0" destOrd="0" presId="urn:microsoft.com/office/officeart/2005/8/layout/hierarchy1"/>
    <dgm:cxn modelId="{233108D0-29FA-D744-B200-EB5B28458E51}" type="presParOf" srcId="{96148A90-6167-7A44-B09D-E2E63996C4C5}" destId="{9BB0F190-9DC2-8E4B-82E8-27463B29CD24}" srcOrd="1" destOrd="0" presId="urn:microsoft.com/office/officeart/2005/8/layout/hierarchy1"/>
    <dgm:cxn modelId="{CE73293C-6FEE-D843-8EAF-8C6871A7A13C}" type="presParOf" srcId="{9BB0F190-9DC2-8E4B-82E8-27463B29CD24}" destId="{9F05B394-AB35-634A-B8CE-3D40865E9BA4}" srcOrd="0" destOrd="0" presId="urn:microsoft.com/office/officeart/2005/8/layout/hierarchy1"/>
    <dgm:cxn modelId="{D889B1AD-AFE2-8A40-AEB6-19C455EB79D9}" type="presParOf" srcId="{9F05B394-AB35-634A-B8CE-3D40865E9BA4}" destId="{D4EEEFBC-0F92-1E4C-947E-6B842F917F7F}" srcOrd="0" destOrd="0" presId="urn:microsoft.com/office/officeart/2005/8/layout/hierarchy1"/>
    <dgm:cxn modelId="{EE8D39DD-6B79-D44C-A13E-9606BAECB754}" type="presParOf" srcId="{9F05B394-AB35-634A-B8CE-3D40865E9BA4}" destId="{4E6894DF-E13B-6B4C-BAE3-97B7ADA3A043}" srcOrd="1" destOrd="0" presId="urn:microsoft.com/office/officeart/2005/8/layout/hierarchy1"/>
    <dgm:cxn modelId="{63B6DA5C-BF13-8942-A4A1-5F585372969A}" type="presParOf" srcId="{9BB0F190-9DC2-8E4B-82E8-27463B29CD24}" destId="{9D57E71D-9CBF-934A-B569-921DE78972B9}" srcOrd="1" destOrd="0" presId="urn:microsoft.com/office/officeart/2005/8/layout/hierarchy1"/>
    <dgm:cxn modelId="{821F4C15-EE04-0A4F-AC2D-F933E85B499D}" type="presParOf" srcId="{96148A90-6167-7A44-B09D-E2E63996C4C5}" destId="{22989E00-CA4E-3047-B83A-707407A018C4}" srcOrd="2" destOrd="0" presId="urn:microsoft.com/office/officeart/2005/8/layout/hierarchy1"/>
    <dgm:cxn modelId="{6E759CA1-A7AA-1E45-959E-FC38C88C6A5B}" type="presParOf" srcId="{96148A90-6167-7A44-B09D-E2E63996C4C5}" destId="{0959C374-CABD-0042-85EE-F0E02D8C8138}" srcOrd="3" destOrd="0" presId="urn:microsoft.com/office/officeart/2005/8/layout/hierarchy1"/>
    <dgm:cxn modelId="{F095CA81-D9E6-7D45-81DB-DB008FB02ABA}" type="presParOf" srcId="{0959C374-CABD-0042-85EE-F0E02D8C8138}" destId="{6923BCA4-E8E7-8940-B30B-E39FE119D6AB}" srcOrd="0" destOrd="0" presId="urn:microsoft.com/office/officeart/2005/8/layout/hierarchy1"/>
    <dgm:cxn modelId="{7D17A8FF-2387-9E46-ABE6-49E9AB50A8AA}" type="presParOf" srcId="{6923BCA4-E8E7-8940-B30B-E39FE119D6AB}" destId="{F50BB342-3856-3142-A8C6-9759A6A13151}" srcOrd="0" destOrd="0" presId="urn:microsoft.com/office/officeart/2005/8/layout/hierarchy1"/>
    <dgm:cxn modelId="{51A1AA5B-98C5-4949-91AC-BD6C213692DE}" type="presParOf" srcId="{6923BCA4-E8E7-8940-B30B-E39FE119D6AB}" destId="{A5A38C03-A426-E342-9AC4-4234DD38D596}" srcOrd="1" destOrd="0" presId="urn:microsoft.com/office/officeart/2005/8/layout/hierarchy1"/>
    <dgm:cxn modelId="{67009708-8381-6844-AEC9-E3CA43EC1D5F}" type="presParOf" srcId="{0959C374-CABD-0042-85EE-F0E02D8C8138}" destId="{833B991F-361C-3148-868C-A991C1D2B97F}" srcOrd="1" destOrd="0" presId="urn:microsoft.com/office/officeart/2005/8/layout/hierarchy1"/>
    <dgm:cxn modelId="{9D5D8809-83AE-0D43-9735-F19350690240}" type="presParOf" srcId="{833B991F-361C-3148-868C-A991C1D2B97F}" destId="{1CF904E4-93A1-2A44-B857-E714AA9F5770}" srcOrd="0" destOrd="0" presId="urn:microsoft.com/office/officeart/2005/8/layout/hierarchy1"/>
    <dgm:cxn modelId="{78A88C8E-A955-4F48-AA26-B53910EEFE72}" type="presParOf" srcId="{833B991F-361C-3148-868C-A991C1D2B97F}" destId="{851C8C57-8C66-1343-9D06-FF6496EC2234}" srcOrd="1" destOrd="0" presId="urn:microsoft.com/office/officeart/2005/8/layout/hierarchy1"/>
    <dgm:cxn modelId="{EABF3B61-EF00-3341-8357-F92720873E22}" type="presParOf" srcId="{851C8C57-8C66-1343-9D06-FF6496EC2234}" destId="{8B3DF6D8-C71D-8348-8A12-CEC0D2333FA8}" srcOrd="0" destOrd="0" presId="urn:microsoft.com/office/officeart/2005/8/layout/hierarchy1"/>
    <dgm:cxn modelId="{0D767E55-00E4-A44D-A510-8CFFA215276A}" type="presParOf" srcId="{8B3DF6D8-C71D-8348-8A12-CEC0D2333FA8}" destId="{3F320614-1CCA-2740-B4FC-E40DD8AC0BC3}" srcOrd="0" destOrd="0" presId="urn:microsoft.com/office/officeart/2005/8/layout/hierarchy1"/>
    <dgm:cxn modelId="{0BCA932F-A67D-4740-971D-CAADB700633A}" type="presParOf" srcId="{8B3DF6D8-C71D-8348-8A12-CEC0D2333FA8}" destId="{AF5F3975-9785-D040-9DE6-EE6FFEA9FC41}" srcOrd="1" destOrd="0" presId="urn:microsoft.com/office/officeart/2005/8/layout/hierarchy1"/>
    <dgm:cxn modelId="{30E6CCF8-4014-E441-8F84-7D6A79C4CD5F}" type="presParOf" srcId="{851C8C57-8C66-1343-9D06-FF6496EC2234}" destId="{20C251EA-50A5-0D4A-BD7C-C851F6868186}" srcOrd="1" destOrd="0" presId="urn:microsoft.com/office/officeart/2005/8/layout/hierarchy1"/>
    <dgm:cxn modelId="{B14ADB0B-6A8D-314F-AC4C-302F6F9CD935}" type="presParOf" srcId="{20C251EA-50A5-0D4A-BD7C-C851F6868186}" destId="{1EF88426-DD7B-9442-ACAE-1C078A3B79FC}" srcOrd="0" destOrd="0" presId="urn:microsoft.com/office/officeart/2005/8/layout/hierarchy1"/>
    <dgm:cxn modelId="{89AFCFA8-8A78-2A4A-8595-9B93CB8FBD2F}" type="presParOf" srcId="{20C251EA-50A5-0D4A-BD7C-C851F6868186}" destId="{FD83879E-D62D-9C44-B78C-E339D4E90BC9}" srcOrd="1" destOrd="0" presId="urn:microsoft.com/office/officeart/2005/8/layout/hierarchy1"/>
    <dgm:cxn modelId="{581C830A-3676-A043-B2DA-EAFFB4704D2A}" type="presParOf" srcId="{FD83879E-D62D-9C44-B78C-E339D4E90BC9}" destId="{AB2079A8-A231-6C42-883F-2386C5885767}" srcOrd="0" destOrd="0" presId="urn:microsoft.com/office/officeart/2005/8/layout/hierarchy1"/>
    <dgm:cxn modelId="{140BAB7F-4CBE-5044-9887-82117E1EFD05}" type="presParOf" srcId="{AB2079A8-A231-6C42-883F-2386C5885767}" destId="{1DD37BDD-083A-E147-B6B0-A9A8825C65AB}" srcOrd="0" destOrd="0" presId="urn:microsoft.com/office/officeart/2005/8/layout/hierarchy1"/>
    <dgm:cxn modelId="{FBE817A4-551B-864A-8478-884208607014}" type="presParOf" srcId="{AB2079A8-A231-6C42-883F-2386C5885767}" destId="{6CCB8BF5-E164-6C49-BF32-3EBC50701C14}" srcOrd="1" destOrd="0" presId="urn:microsoft.com/office/officeart/2005/8/layout/hierarchy1"/>
    <dgm:cxn modelId="{83CC84F5-F74F-5C41-8C5D-DA9884C6DA5B}" type="presParOf" srcId="{FD83879E-D62D-9C44-B78C-E339D4E90BC9}" destId="{2B5706C4-A7C6-4D46-89D8-DCE1C9826C73}" srcOrd="1" destOrd="0" presId="urn:microsoft.com/office/officeart/2005/8/layout/hierarchy1"/>
    <dgm:cxn modelId="{4A494624-2732-1A4B-8899-549C06F2B060}" type="presParOf" srcId="{20C251EA-50A5-0D4A-BD7C-C851F6868186}" destId="{3ED25364-FE4A-7D4D-A40F-FCA39811CDBB}" srcOrd="2" destOrd="0" presId="urn:microsoft.com/office/officeart/2005/8/layout/hierarchy1"/>
    <dgm:cxn modelId="{08ECD7EB-0FB0-E448-9D3B-37294944FCA3}" type="presParOf" srcId="{20C251EA-50A5-0D4A-BD7C-C851F6868186}" destId="{FEEC2027-DB0E-9A44-B900-E78741511D8B}" srcOrd="3" destOrd="0" presId="urn:microsoft.com/office/officeart/2005/8/layout/hierarchy1"/>
    <dgm:cxn modelId="{64A3E951-ED79-3C40-92F5-3633FDCC4D6C}" type="presParOf" srcId="{FEEC2027-DB0E-9A44-B900-E78741511D8B}" destId="{04F09260-4311-C347-93BA-B95C5A255C28}" srcOrd="0" destOrd="0" presId="urn:microsoft.com/office/officeart/2005/8/layout/hierarchy1"/>
    <dgm:cxn modelId="{1DA1E832-35D4-8F41-BB9D-6592441C8836}" type="presParOf" srcId="{04F09260-4311-C347-93BA-B95C5A255C28}" destId="{F7F311BD-4DB2-3149-B9D3-67230DFC957B}" srcOrd="0" destOrd="0" presId="urn:microsoft.com/office/officeart/2005/8/layout/hierarchy1"/>
    <dgm:cxn modelId="{7565056F-964C-AC4B-93AC-A5E725EA270D}" type="presParOf" srcId="{04F09260-4311-C347-93BA-B95C5A255C28}" destId="{03848F85-8D5E-0C44-A08D-4F7DB1D22F17}" srcOrd="1" destOrd="0" presId="urn:microsoft.com/office/officeart/2005/8/layout/hierarchy1"/>
    <dgm:cxn modelId="{1F380F9E-F263-894C-8AF4-EDE3DF60E5AA}" type="presParOf" srcId="{FEEC2027-DB0E-9A44-B900-E78741511D8B}" destId="{2F7CF251-581B-1C40-AAA9-B1E03AC4E070}" srcOrd="1" destOrd="0" presId="urn:microsoft.com/office/officeart/2005/8/layout/hierarchy1"/>
    <dgm:cxn modelId="{C22569F8-3B09-3640-8BC2-406F640A4D26}" type="presParOf" srcId="{833B991F-361C-3148-868C-A991C1D2B97F}" destId="{A80B0894-1E76-1346-8F10-EF99E42D769F}" srcOrd="2" destOrd="0" presId="urn:microsoft.com/office/officeart/2005/8/layout/hierarchy1"/>
    <dgm:cxn modelId="{5EB2F5DD-D4EA-8F41-930E-8F5922D761FB}" type="presParOf" srcId="{833B991F-361C-3148-868C-A991C1D2B97F}" destId="{2828037E-3618-3540-AE99-6056F119001F}" srcOrd="3" destOrd="0" presId="urn:microsoft.com/office/officeart/2005/8/layout/hierarchy1"/>
    <dgm:cxn modelId="{0FBF50AF-615B-9747-9BCC-F4F41ABF36BA}" type="presParOf" srcId="{2828037E-3618-3540-AE99-6056F119001F}" destId="{B80717A6-4580-5241-8CCB-8D44BDD58CED}" srcOrd="0" destOrd="0" presId="urn:microsoft.com/office/officeart/2005/8/layout/hierarchy1"/>
    <dgm:cxn modelId="{3BDECF5A-A044-8C43-9C51-F09D87B2599E}" type="presParOf" srcId="{B80717A6-4580-5241-8CCB-8D44BDD58CED}" destId="{4D6F361E-4136-4F47-B27A-6DAB5155A515}" srcOrd="0" destOrd="0" presId="urn:microsoft.com/office/officeart/2005/8/layout/hierarchy1"/>
    <dgm:cxn modelId="{488FBDEE-9438-E34C-90A5-EF7C0F6EA4F6}" type="presParOf" srcId="{B80717A6-4580-5241-8CCB-8D44BDD58CED}" destId="{DBC275F9-52BC-2348-8F81-33A7395F0A64}" srcOrd="1" destOrd="0" presId="urn:microsoft.com/office/officeart/2005/8/layout/hierarchy1"/>
    <dgm:cxn modelId="{E253CC9F-F06E-E24F-8B77-B489BEB8D24D}" type="presParOf" srcId="{2828037E-3618-3540-AE99-6056F119001F}" destId="{793CBE36-FF03-3840-8F02-FDCF57928CC5}" srcOrd="1" destOrd="0" presId="urn:microsoft.com/office/officeart/2005/8/layout/hierarchy1"/>
    <dgm:cxn modelId="{551EF4FA-EC39-E247-97A5-53B09012B612}" type="presParOf" srcId="{793CBE36-FF03-3840-8F02-FDCF57928CC5}" destId="{3DE48D0D-28D3-B34D-93B1-7BC205DE72A7}" srcOrd="0" destOrd="0" presId="urn:microsoft.com/office/officeart/2005/8/layout/hierarchy1"/>
    <dgm:cxn modelId="{58B3B089-70C1-0D4C-8325-5ABB23F0469B}" type="presParOf" srcId="{793CBE36-FF03-3840-8F02-FDCF57928CC5}" destId="{18E7EBC6-00E9-5947-AEC2-9CB37B619FFC}" srcOrd="1" destOrd="0" presId="urn:microsoft.com/office/officeart/2005/8/layout/hierarchy1"/>
    <dgm:cxn modelId="{5CA73B6A-05B4-F84E-8963-9E2E0B353041}" type="presParOf" srcId="{18E7EBC6-00E9-5947-AEC2-9CB37B619FFC}" destId="{0481DE36-CACC-664A-8C41-0EA73386046D}" srcOrd="0" destOrd="0" presId="urn:microsoft.com/office/officeart/2005/8/layout/hierarchy1"/>
    <dgm:cxn modelId="{F07E1675-ACA2-CD42-8A52-CFABF95A9965}" type="presParOf" srcId="{0481DE36-CACC-664A-8C41-0EA73386046D}" destId="{0AA84BDB-16B9-E445-B4B4-A32418913561}" srcOrd="0" destOrd="0" presId="urn:microsoft.com/office/officeart/2005/8/layout/hierarchy1"/>
    <dgm:cxn modelId="{909CBE71-E541-DF4B-BAEE-C97F25E583E6}" type="presParOf" srcId="{0481DE36-CACC-664A-8C41-0EA73386046D}" destId="{723D3822-1FD5-9945-90F2-77067624B85E}" srcOrd="1" destOrd="0" presId="urn:microsoft.com/office/officeart/2005/8/layout/hierarchy1"/>
    <dgm:cxn modelId="{A369C81C-9088-C543-BF84-49E1E7B0E79A}" type="presParOf" srcId="{18E7EBC6-00E9-5947-AEC2-9CB37B619FFC}" destId="{0CCE95B9-3702-F443-B428-935BCF934EE3}" srcOrd="1" destOrd="0" presId="urn:microsoft.com/office/officeart/2005/8/layout/hierarchy1"/>
    <dgm:cxn modelId="{7226E464-A21E-8F4E-A16F-9FE428997B54}" type="presParOf" srcId="{793CBE36-FF03-3840-8F02-FDCF57928CC5}" destId="{6834AE4C-2B14-B245-8784-12BE6A1763F6}" srcOrd="2" destOrd="0" presId="urn:microsoft.com/office/officeart/2005/8/layout/hierarchy1"/>
    <dgm:cxn modelId="{402F9586-066D-5347-BABC-4D0569D67D27}" type="presParOf" srcId="{793CBE36-FF03-3840-8F02-FDCF57928CC5}" destId="{D72989F9-0EED-4C47-9505-F117DD6C4E31}" srcOrd="3" destOrd="0" presId="urn:microsoft.com/office/officeart/2005/8/layout/hierarchy1"/>
    <dgm:cxn modelId="{ABB7F967-2D91-BD49-853B-2E807A7AF9F1}" type="presParOf" srcId="{D72989F9-0EED-4C47-9505-F117DD6C4E31}" destId="{E955D8D0-B580-524D-B5EF-53F87EE9EC99}" srcOrd="0" destOrd="0" presId="urn:microsoft.com/office/officeart/2005/8/layout/hierarchy1"/>
    <dgm:cxn modelId="{A6E890DD-8FDD-0044-B72F-EEE277A3E93C}" type="presParOf" srcId="{E955D8D0-B580-524D-B5EF-53F87EE9EC99}" destId="{803586E9-4DAA-1A42-84B7-4B308E0F0B10}" srcOrd="0" destOrd="0" presId="urn:microsoft.com/office/officeart/2005/8/layout/hierarchy1"/>
    <dgm:cxn modelId="{A20FEE2D-A84E-E24E-8A70-76CADB4D9EAE}" type="presParOf" srcId="{E955D8D0-B580-524D-B5EF-53F87EE9EC99}" destId="{F82882BE-A039-974D-AA31-68CD18CA362B}" srcOrd="1" destOrd="0" presId="urn:microsoft.com/office/officeart/2005/8/layout/hierarchy1"/>
    <dgm:cxn modelId="{8F8A147E-8242-4A4A-91E3-09792BFD9293}" type="presParOf" srcId="{D72989F9-0EED-4C47-9505-F117DD6C4E31}" destId="{E0C463B2-E129-CB44-8536-4259297EAA4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7AB6CF-A427-8045-A9AB-044DF2A32D7F}" type="doc">
      <dgm:prSet loTypeId="urn:microsoft.com/office/officeart/2005/8/layout/hierarchy1" loCatId="" qsTypeId="urn:microsoft.com/office/officeart/2005/8/quickstyle/simple1" qsCatId="simple" csTypeId="urn:microsoft.com/office/officeart/2005/8/colors/accent2_2" csCatId="accent2" phldr="1"/>
      <dgm:spPr/>
      <dgm:t>
        <a:bodyPr/>
        <a:lstStyle/>
        <a:p>
          <a:endParaRPr lang="en-US"/>
        </a:p>
      </dgm:t>
    </dgm:pt>
    <dgm:pt modelId="{A1182D47-FA1A-9D45-AF8D-7F400F9D8172}">
      <dgm:prSet phldrT="[Text]"/>
      <dgm:spPr>
        <a:solidFill>
          <a:schemeClr val="accent6">
            <a:lumMod val="60000"/>
            <a:lumOff val="40000"/>
          </a:schemeClr>
        </a:solidFill>
        <a:ln>
          <a:noFill/>
        </a:ln>
      </dgm:spPr>
      <dgm:t>
        <a:bodyPr/>
        <a:lstStyle/>
        <a:p>
          <a:r>
            <a:rPr lang="en-US" dirty="0" smtClean="0"/>
            <a:t>Good or Bad?</a:t>
          </a:r>
        </a:p>
      </dgm:t>
    </dgm:pt>
    <dgm:pt modelId="{682EB35B-AAB9-FB4D-85CD-B1F5870C8342}" type="parTrans" cxnId="{7623299F-6CBD-8E40-B15A-68D8E741E162}">
      <dgm:prSet/>
      <dgm:spPr/>
      <dgm:t>
        <a:bodyPr/>
        <a:lstStyle/>
        <a:p>
          <a:endParaRPr lang="en-US"/>
        </a:p>
      </dgm:t>
    </dgm:pt>
    <dgm:pt modelId="{B0732A1F-3978-6942-B06F-88A0807709A0}" type="sibTrans" cxnId="{7623299F-6CBD-8E40-B15A-68D8E741E162}">
      <dgm:prSet/>
      <dgm:spPr/>
      <dgm:t>
        <a:bodyPr/>
        <a:lstStyle/>
        <a:p>
          <a:endParaRPr lang="en-US"/>
        </a:p>
      </dgm:t>
    </dgm:pt>
    <dgm:pt modelId="{5E1A6C4B-F3C6-E54B-BFCE-C927313776AD}">
      <dgm:prSet phldrT="[Text]"/>
      <dgm:spPr>
        <a:solidFill>
          <a:schemeClr val="accent6">
            <a:lumMod val="60000"/>
            <a:lumOff val="40000"/>
          </a:schemeClr>
        </a:solidFill>
        <a:ln>
          <a:noFill/>
        </a:ln>
      </dgm:spPr>
      <dgm:t>
        <a:bodyPr/>
        <a:lstStyle/>
        <a:p>
          <a:r>
            <a:rPr lang="en-US" dirty="0" smtClean="0"/>
            <a:t>Middle (3)</a:t>
          </a:r>
        </a:p>
      </dgm:t>
    </dgm:pt>
    <dgm:pt modelId="{B57AF003-6ECD-C344-B957-2BDF51E193F8}" type="parTrans" cxnId="{D4D5BA58-D1A9-6D4C-920F-1330DB106D8A}">
      <dgm:prSet/>
      <dgm:spPr/>
      <dgm:t>
        <a:bodyPr/>
        <a:lstStyle/>
        <a:p>
          <a:endParaRPr lang="en-US"/>
        </a:p>
      </dgm:t>
    </dgm:pt>
    <dgm:pt modelId="{837A9DEA-8238-8B41-BE72-71F628971932}" type="sibTrans" cxnId="{D4D5BA58-D1A9-6D4C-920F-1330DB106D8A}">
      <dgm:prSet/>
      <dgm:spPr/>
      <dgm:t>
        <a:bodyPr/>
        <a:lstStyle/>
        <a:p>
          <a:endParaRPr lang="en-US"/>
        </a:p>
      </dgm:t>
    </dgm:pt>
    <dgm:pt modelId="{C46A7AEA-34DE-DE4C-9E1C-36374A944D2F}">
      <dgm:prSet phldrT="[Text]"/>
      <dgm:spPr>
        <a:solidFill>
          <a:schemeClr val="accent6">
            <a:lumMod val="60000"/>
            <a:lumOff val="40000"/>
          </a:schemeClr>
        </a:solidFill>
        <a:ln>
          <a:noFill/>
        </a:ln>
      </dgm:spPr>
      <dgm:t>
        <a:bodyPr/>
        <a:lstStyle/>
        <a:p>
          <a:r>
            <a:rPr lang="en-US" dirty="0" smtClean="0"/>
            <a:t>Extreme or Not?</a:t>
          </a:r>
          <a:endParaRPr lang="en-US" dirty="0"/>
        </a:p>
      </dgm:t>
    </dgm:pt>
    <dgm:pt modelId="{4C725BFA-A03E-0945-B618-8DFB6FB2CCBD}" type="parTrans" cxnId="{E35806C9-EDAF-B04B-B2FF-E236C95914F4}">
      <dgm:prSet/>
      <dgm:spPr/>
      <dgm:t>
        <a:bodyPr/>
        <a:lstStyle/>
        <a:p>
          <a:endParaRPr lang="en-US"/>
        </a:p>
      </dgm:t>
    </dgm:pt>
    <dgm:pt modelId="{AD43E30F-316A-5243-8E6A-AFF24A035376}" type="sibTrans" cxnId="{E35806C9-EDAF-B04B-B2FF-E236C95914F4}">
      <dgm:prSet/>
      <dgm:spPr/>
      <dgm:t>
        <a:bodyPr/>
        <a:lstStyle/>
        <a:p>
          <a:endParaRPr lang="en-US"/>
        </a:p>
      </dgm:t>
    </dgm:pt>
    <dgm:pt modelId="{B7F4F93B-9D94-AE45-8387-789B3DCB416F}">
      <dgm:prSet phldrT="[Text]"/>
      <dgm:spPr>
        <a:solidFill>
          <a:schemeClr val="accent6">
            <a:lumMod val="60000"/>
            <a:lumOff val="40000"/>
          </a:schemeClr>
        </a:solidFill>
        <a:ln>
          <a:noFill/>
        </a:ln>
      </dgm:spPr>
      <dgm:t>
        <a:bodyPr/>
        <a:lstStyle/>
        <a:p>
          <a:r>
            <a:rPr lang="en-US" dirty="0" smtClean="0"/>
            <a:t>Middle or Not?</a:t>
          </a:r>
        </a:p>
      </dgm:t>
    </dgm:pt>
    <dgm:pt modelId="{653A4AF1-F6A2-4146-BD5E-E17946689A00}" type="parTrans" cxnId="{B0D8AEB9-2C2B-B042-9625-40F9156AFD8A}">
      <dgm:prSet/>
      <dgm:spPr/>
      <dgm:t>
        <a:bodyPr/>
        <a:lstStyle/>
        <a:p>
          <a:endParaRPr lang="en-US"/>
        </a:p>
      </dgm:t>
    </dgm:pt>
    <dgm:pt modelId="{D67DF86F-FDBC-164D-9311-6DBD3F4071AC}" type="sibTrans" cxnId="{B0D8AEB9-2C2B-B042-9625-40F9156AFD8A}">
      <dgm:prSet/>
      <dgm:spPr/>
      <dgm:t>
        <a:bodyPr/>
        <a:lstStyle/>
        <a:p>
          <a:endParaRPr lang="en-US"/>
        </a:p>
      </dgm:t>
    </dgm:pt>
    <dgm:pt modelId="{5DBD3611-52C2-F84C-B939-59C95DAA251E}">
      <dgm:prSet phldrT="[Text]"/>
      <dgm:spPr>
        <a:solidFill>
          <a:schemeClr val="accent6">
            <a:lumMod val="60000"/>
            <a:lumOff val="40000"/>
          </a:schemeClr>
        </a:solidFill>
        <a:ln>
          <a:noFill/>
        </a:ln>
      </dgm:spPr>
      <dgm:t>
        <a:bodyPr/>
        <a:lstStyle/>
        <a:p>
          <a:r>
            <a:rPr lang="en-US" dirty="0" smtClean="0"/>
            <a:t>Extreme</a:t>
          </a:r>
        </a:p>
        <a:p>
          <a:r>
            <a:rPr lang="en-US" dirty="0" smtClean="0"/>
            <a:t>(1)</a:t>
          </a:r>
          <a:endParaRPr lang="en-US" dirty="0"/>
        </a:p>
      </dgm:t>
    </dgm:pt>
    <dgm:pt modelId="{721273CB-2717-4E4F-AE50-7729599A5F8C}" type="parTrans" cxnId="{B0062DCB-59EC-924D-AA15-B112DDE780ED}">
      <dgm:prSet/>
      <dgm:spPr/>
      <dgm:t>
        <a:bodyPr/>
        <a:lstStyle/>
        <a:p>
          <a:endParaRPr lang="en-US"/>
        </a:p>
      </dgm:t>
    </dgm:pt>
    <dgm:pt modelId="{97790CA4-D492-9445-8ED6-9CF0CB85BD4C}" type="sibTrans" cxnId="{B0062DCB-59EC-924D-AA15-B112DDE780ED}">
      <dgm:prSet/>
      <dgm:spPr/>
      <dgm:t>
        <a:bodyPr/>
        <a:lstStyle/>
        <a:p>
          <a:endParaRPr lang="en-US"/>
        </a:p>
      </dgm:t>
    </dgm:pt>
    <dgm:pt modelId="{8ADD87C7-37C6-8948-9AB1-088940696E82}">
      <dgm:prSet phldrT="[Text]"/>
      <dgm:spPr>
        <a:solidFill>
          <a:schemeClr val="accent6">
            <a:lumMod val="60000"/>
            <a:lumOff val="40000"/>
          </a:schemeClr>
        </a:solidFill>
        <a:ln>
          <a:noFill/>
        </a:ln>
      </dgm:spPr>
      <dgm:t>
        <a:bodyPr/>
        <a:lstStyle/>
        <a:p>
          <a:r>
            <a:rPr lang="en-US" dirty="0" smtClean="0"/>
            <a:t>Non-extreme </a:t>
          </a:r>
        </a:p>
        <a:p>
          <a:r>
            <a:rPr lang="en-US" dirty="0" smtClean="0"/>
            <a:t>(2)</a:t>
          </a:r>
          <a:endParaRPr lang="en-US" dirty="0"/>
        </a:p>
      </dgm:t>
    </dgm:pt>
    <dgm:pt modelId="{57E343F1-0B4B-EA46-87F3-A1F4ADF180FB}" type="sibTrans" cxnId="{65DE0D57-04B3-CF41-BAD4-D694578B3C32}">
      <dgm:prSet/>
      <dgm:spPr/>
      <dgm:t>
        <a:bodyPr/>
        <a:lstStyle/>
        <a:p>
          <a:endParaRPr lang="en-US"/>
        </a:p>
      </dgm:t>
    </dgm:pt>
    <dgm:pt modelId="{7AD7959C-5D35-8A48-9A5D-0506F3330B10}" type="parTrans" cxnId="{65DE0D57-04B3-CF41-BAD4-D694578B3C32}">
      <dgm:prSet/>
      <dgm:spPr/>
      <dgm:t>
        <a:bodyPr/>
        <a:lstStyle/>
        <a:p>
          <a:endParaRPr lang="en-US"/>
        </a:p>
      </dgm:t>
    </dgm:pt>
    <dgm:pt modelId="{527957DC-0C64-EB47-AF91-11C3DBDA33E6}">
      <dgm:prSet phldrT="[Text]"/>
      <dgm:spPr>
        <a:solidFill>
          <a:schemeClr val="accent6">
            <a:lumMod val="60000"/>
            <a:lumOff val="40000"/>
          </a:schemeClr>
        </a:solidFill>
        <a:ln>
          <a:noFill/>
        </a:ln>
      </dgm:spPr>
      <dgm:t>
        <a:bodyPr/>
        <a:lstStyle/>
        <a:p>
          <a:r>
            <a:rPr lang="en-US" dirty="0" smtClean="0"/>
            <a:t>Middle or Not?</a:t>
          </a:r>
        </a:p>
      </dgm:t>
    </dgm:pt>
    <dgm:pt modelId="{51DBD0CD-B5DE-154F-9C79-6599393F7A77}" type="sibTrans" cxnId="{580BDE91-B052-3D4F-91F1-3D37F9BA8489}">
      <dgm:prSet/>
      <dgm:spPr/>
      <dgm:t>
        <a:bodyPr/>
        <a:lstStyle/>
        <a:p>
          <a:endParaRPr lang="en-US"/>
        </a:p>
      </dgm:t>
    </dgm:pt>
    <dgm:pt modelId="{8D18A91F-4E58-C140-A8F9-10A8AD9F829C}" type="parTrans" cxnId="{580BDE91-B052-3D4F-91F1-3D37F9BA8489}">
      <dgm:prSet/>
      <dgm:spPr/>
      <dgm:t>
        <a:bodyPr/>
        <a:lstStyle/>
        <a:p>
          <a:endParaRPr lang="en-US"/>
        </a:p>
      </dgm:t>
    </dgm:pt>
    <dgm:pt modelId="{B97FC55A-794E-8B45-BAE9-C93D37CC25FA}">
      <dgm:prSet phldrT="[Text]"/>
      <dgm:spPr>
        <a:solidFill>
          <a:schemeClr val="accent6">
            <a:lumMod val="60000"/>
            <a:lumOff val="40000"/>
          </a:schemeClr>
        </a:solidFill>
        <a:ln>
          <a:noFill/>
        </a:ln>
      </dgm:spPr>
      <dgm:t>
        <a:bodyPr/>
        <a:lstStyle/>
        <a:p>
          <a:r>
            <a:rPr lang="en-US" dirty="0" smtClean="0"/>
            <a:t>Middle (4)</a:t>
          </a:r>
        </a:p>
      </dgm:t>
    </dgm:pt>
    <dgm:pt modelId="{3AF0887F-7A53-3E4F-B7F0-C520D75AD099}" type="parTrans" cxnId="{8C8F5BE7-6662-0F4E-9E3E-606A1F34C064}">
      <dgm:prSet/>
      <dgm:spPr/>
      <dgm:t>
        <a:bodyPr/>
        <a:lstStyle/>
        <a:p>
          <a:endParaRPr lang="en-US"/>
        </a:p>
      </dgm:t>
    </dgm:pt>
    <dgm:pt modelId="{C649E354-7DEF-8A48-B550-F043A5AD0E66}" type="sibTrans" cxnId="{8C8F5BE7-6662-0F4E-9E3E-606A1F34C064}">
      <dgm:prSet/>
      <dgm:spPr/>
      <dgm:t>
        <a:bodyPr/>
        <a:lstStyle/>
        <a:p>
          <a:endParaRPr lang="en-US"/>
        </a:p>
      </dgm:t>
    </dgm:pt>
    <dgm:pt modelId="{29F52E01-3E9C-514F-B2BA-D3622564AE03}">
      <dgm:prSet phldrT="[Text]"/>
      <dgm:spPr>
        <a:solidFill>
          <a:schemeClr val="accent6">
            <a:lumMod val="60000"/>
            <a:lumOff val="40000"/>
          </a:schemeClr>
        </a:solidFill>
        <a:ln>
          <a:noFill/>
        </a:ln>
      </dgm:spPr>
      <dgm:t>
        <a:bodyPr/>
        <a:lstStyle/>
        <a:p>
          <a:r>
            <a:rPr lang="en-US" dirty="0" smtClean="0"/>
            <a:t>Extreme or Not?</a:t>
          </a:r>
        </a:p>
      </dgm:t>
    </dgm:pt>
    <dgm:pt modelId="{610446DA-6CC7-EF44-889A-04F53FAA9E4C}" type="parTrans" cxnId="{C6D44C3A-54B9-744B-82BB-35F33B4C8DB5}">
      <dgm:prSet/>
      <dgm:spPr/>
      <dgm:t>
        <a:bodyPr/>
        <a:lstStyle/>
        <a:p>
          <a:endParaRPr lang="en-US"/>
        </a:p>
      </dgm:t>
    </dgm:pt>
    <dgm:pt modelId="{B8B47196-3511-9B4C-9F7A-307E577882AF}" type="sibTrans" cxnId="{C6D44C3A-54B9-744B-82BB-35F33B4C8DB5}">
      <dgm:prSet/>
      <dgm:spPr/>
      <dgm:t>
        <a:bodyPr/>
        <a:lstStyle/>
        <a:p>
          <a:endParaRPr lang="en-US"/>
        </a:p>
      </dgm:t>
    </dgm:pt>
    <dgm:pt modelId="{58D4D1A9-44E5-B34F-921C-59D35D22DDEC}">
      <dgm:prSet phldrT="[Text]"/>
      <dgm:spPr>
        <a:solidFill>
          <a:schemeClr val="accent6">
            <a:lumMod val="60000"/>
            <a:lumOff val="40000"/>
          </a:schemeClr>
        </a:solidFill>
        <a:ln>
          <a:noFill/>
        </a:ln>
      </dgm:spPr>
      <dgm:t>
        <a:bodyPr/>
        <a:lstStyle/>
        <a:p>
          <a:r>
            <a:rPr lang="en-US" dirty="0" smtClean="0"/>
            <a:t>Extreme (6)</a:t>
          </a:r>
        </a:p>
      </dgm:t>
    </dgm:pt>
    <dgm:pt modelId="{6E03699A-6F33-E04B-B1CB-96D1D6DFEEB8}" type="parTrans" cxnId="{94F10DF9-4814-D94F-84AE-D5C051884E15}">
      <dgm:prSet/>
      <dgm:spPr/>
      <dgm:t>
        <a:bodyPr/>
        <a:lstStyle/>
        <a:p>
          <a:endParaRPr lang="en-US"/>
        </a:p>
      </dgm:t>
    </dgm:pt>
    <dgm:pt modelId="{A730E7D5-91E7-394F-A177-3AD57EA7E981}" type="sibTrans" cxnId="{94F10DF9-4814-D94F-84AE-D5C051884E15}">
      <dgm:prSet/>
      <dgm:spPr/>
      <dgm:t>
        <a:bodyPr/>
        <a:lstStyle/>
        <a:p>
          <a:endParaRPr lang="en-US"/>
        </a:p>
      </dgm:t>
    </dgm:pt>
    <dgm:pt modelId="{8CA467D2-28F0-0A49-AC52-170257DEB8A6}">
      <dgm:prSet phldrT="[Text]"/>
      <dgm:spPr>
        <a:solidFill>
          <a:schemeClr val="accent6">
            <a:lumMod val="60000"/>
            <a:lumOff val="40000"/>
          </a:schemeClr>
        </a:solidFill>
        <a:ln>
          <a:noFill/>
        </a:ln>
      </dgm:spPr>
      <dgm:t>
        <a:bodyPr/>
        <a:lstStyle/>
        <a:p>
          <a:r>
            <a:rPr lang="en-US" dirty="0" smtClean="0"/>
            <a:t>Not Extreme (5)</a:t>
          </a:r>
        </a:p>
      </dgm:t>
    </dgm:pt>
    <dgm:pt modelId="{BD33B0E1-457A-E94D-8560-834D57B73062}" type="parTrans" cxnId="{FEAD8DA3-DD27-2248-8E37-674E32D4A797}">
      <dgm:prSet/>
      <dgm:spPr/>
      <dgm:t>
        <a:bodyPr/>
        <a:lstStyle/>
        <a:p>
          <a:endParaRPr lang="en-US"/>
        </a:p>
      </dgm:t>
    </dgm:pt>
    <dgm:pt modelId="{A7D5A6AE-3CBE-AA40-9C0C-8C7AEB01C763}" type="sibTrans" cxnId="{FEAD8DA3-DD27-2248-8E37-674E32D4A797}">
      <dgm:prSet/>
      <dgm:spPr/>
      <dgm:t>
        <a:bodyPr/>
        <a:lstStyle/>
        <a:p>
          <a:endParaRPr lang="en-US"/>
        </a:p>
      </dgm:t>
    </dgm:pt>
    <dgm:pt modelId="{17FF201E-D826-9748-B3E1-18EF0B3716D4}" type="pres">
      <dgm:prSet presAssocID="{A57AB6CF-A427-8045-A9AB-044DF2A32D7F}" presName="hierChild1" presStyleCnt="0">
        <dgm:presLayoutVars>
          <dgm:chPref val="1"/>
          <dgm:dir/>
          <dgm:animOne val="branch"/>
          <dgm:animLvl val="lvl"/>
          <dgm:resizeHandles/>
        </dgm:presLayoutVars>
      </dgm:prSet>
      <dgm:spPr/>
      <dgm:t>
        <a:bodyPr/>
        <a:lstStyle/>
        <a:p>
          <a:endParaRPr lang="en-US"/>
        </a:p>
      </dgm:t>
    </dgm:pt>
    <dgm:pt modelId="{AECC9B54-E17F-6847-972A-FDFD09F71CE1}" type="pres">
      <dgm:prSet presAssocID="{A1182D47-FA1A-9D45-AF8D-7F400F9D8172}" presName="hierRoot1" presStyleCnt="0"/>
      <dgm:spPr/>
    </dgm:pt>
    <dgm:pt modelId="{68F1D9F2-D3DC-9F46-A459-E0C19973E9E2}" type="pres">
      <dgm:prSet presAssocID="{A1182D47-FA1A-9D45-AF8D-7F400F9D8172}" presName="composite" presStyleCnt="0"/>
      <dgm:spPr/>
    </dgm:pt>
    <dgm:pt modelId="{AC7CED81-58BE-7541-994F-B71418C2CB67}" type="pres">
      <dgm:prSet presAssocID="{A1182D47-FA1A-9D45-AF8D-7F400F9D8172}" presName="background" presStyleLbl="node0" presStyleIdx="0" presStyleCnt="1">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FF328C50-4A81-7743-89D4-084529057FDB}" type="pres">
      <dgm:prSet presAssocID="{A1182D47-FA1A-9D45-AF8D-7F400F9D8172}" presName="text" presStyleLbl="fgAcc0" presStyleIdx="0" presStyleCnt="1" custLinFactNeighborX="-38075">
        <dgm:presLayoutVars>
          <dgm:chPref val="3"/>
        </dgm:presLayoutVars>
      </dgm:prSet>
      <dgm:spPr/>
      <dgm:t>
        <a:bodyPr/>
        <a:lstStyle/>
        <a:p>
          <a:endParaRPr lang="en-US"/>
        </a:p>
      </dgm:t>
    </dgm:pt>
    <dgm:pt modelId="{96148A90-6167-7A44-B09D-E2E63996C4C5}" type="pres">
      <dgm:prSet presAssocID="{A1182D47-FA1A-9D45-AF8D-7F400F9D8172}" presName="hierChild2" presStyleCnt="0"/>
      <dgm:spPr/>
    </dgm:pt>
    <dgm:pt modelId="{60DBE95F-2353-8A45-B17F-8FD283579D46}" type="pres">
      <dgm:prSet presAssocID="{653A4AF1-F6A2-4146-BD5E-E17946689A00}" presName="Name10" presStyleLbl="parChTrans1D2" presStyleIdx="0" presStyleCnt="2"/>
      <dgm:spPr/>
      <dgm:t>
        <a:bodyPr/>
        <a:lstStyle/>
        <a:p>
          <a:endParaRPr lang="en-US"/>
        </a:p>
      </dgm:t>
    </dgm:pt>
    <dgm:pt modelId="{9BB0F190-9DC2-8E4B-82E8-27463B29CD24}" type="pres">
      <dgm:prSet presAssocID="{B7F4F93B-9D94-AE45-8387-789B3DCB416F}" presName="hierRoot2" presStyleCnt="0"/>
      <dgm:spPr/>
    </dgm:pt>
    <dgm:pt modelId="{9F05B394-AB35-634A-B8CE-3D40865E9BA4}" type="pres">
      <dgm:prSet presAssocID="{B7F4F93B-9D94-AE45-8387-789B3DCB416F}" presName="composite2" presStyleCnt="0"/>
      <dgm:spPr/>
    </dgm:pt>
    <dgm:pt modelId="{D4EEEFBC-0F92-1E4C-947E-6B842F917F7F}" type="pres">
      <dgm:prSet presAssocID="{B7F4F93B-9D94-AE45-8387-789B3DCB416F}" presName="background2" presStyleLbl="node2" presStyleIdx="0" presStyleCnt="2"/>
      <dgm:spPr>
        <a:solidFill>
          <a:srgbClr val="70AD47"/>
        </a:solidFill>
        <a:ln>
          <a:noFill/>
        </a:ln>
      </dgm:spPr>
      <dgm:t>
        <a:bodyPr/>
        <a:lstStyle/>
        <a:p>
          <a:endParaRPr lang="en-US"/>
        </a:p>
      </dgm:t>
    </dgm:pt>
    <dgm:pt modelId="{4E6894DF-E13B-6B4C-BAE3-97B7ADA3A043}" type="pres">
      <dgm:prSet presAssocID="{B7F4F93B-9D94-AE45-8387-789B3DCB416F}" presName="text2" presStyleLbl="fgAcc2" presStyleIdx="0" presStyleCnt="2" custLinFactNeighborX="-64942">
        <dgm:presLayoutVars>
          <dgm:chPref val="3"/>
        </dgm:presLayoutVars>
      </dgm:prSet>
      <dgm:spPr/>
      <dgm:t>
        <a:bodyPr/>
        <a:lstStyle/>
        <a:p>
          <a:endParaRPr lang="en-US"/>
        </a:p>
      </dgm:t>
    </dgm:pt>
    <dgm:pt modelId="{9D57E71D-9CBF-934A-B569-921DE78972B9}" type="pres">
      <dgm:prSet presAssocID="{B7F4F93B-9D94-AE45-8387-789B3DCB416F}" presName="hierChild3" presStyleCnt="0"/>
      <dgm:spPr/>
    </dgm:pt>
    <dgm:pt modelId="{10E966DD-78E4-A548-84B0-3F7F38206D18}" type="pres">
      <dgm:prSet presAssocID="{3AF0887F-7A53-3E4F-B7F0-C520D75AD099}" presName="Name17" presStyleLbl="parChTrans1D3" presStyleIdx="0" presStyleCnt="4"/>
      <dgm:spPr/>
      <dgm:t>
        <a:bodyPr/>
        <a:lstStyle/>
        <a:p>
          <a:endParaRPr lang="en-US"/>
        </a:p>
      </dgm:t>
    </dgm:pt>
    <dgm:pt modelId="{5116E81B-6092-2D49-B910-ACE01FF8969F}" type="pres">
      <dgm:prSet presAssocID="{B97FC55A-794E-8B45-BAE9-C93D37CC25FA}" presName="hierRoot3" presStyleCnt="0"/>
      <dgm:spPr/>
    </dgm:pt>
    <dgm:pt modelId="{0D8EF0A8-EB76-DC49-B1B8-B4AF36922117}" type="pres">
      <dgm:prSet presAssocID="{B97FC55A-794E-8B45-BAE9-C93D37CC25FA}" presName="composite3" presStyleCnt="0"/>
      <dgm:spPr/>
    </dgm:pt>
    <dgm:pt modelId="{F76391B2-590B-224E-A20C-C6D462461144}" type="pres">
      <dgm:prSet presAssocID="{B97FC55A-794E-8B45-BAE9-C93D37CC25FA}" presName="background3" presStyleLbl="node3" presStyleIdx="0" presStyleCnt="4"/>
      <dgm:spPr>
        <a:solidFill>
          <a:srgbClr val="70AD47"/>
        </a:solidFill>
      </dgm:spPr>
      <dgm:t>
        <a:bodyPr/>
        <a:lstStyle/>
        <a:p>
          <a:endParaRPr lang="en-US"/>
        </a:p>
      </dgm:t>
    </dgm:pt>
    <dgm:pt modelId="{9D33E2F2-1606-664D-A041-341939907F38}" type="pres">
      <dgm:prSet presAssocID="{B97FC55A-794E-8B45-BAE9-C93D37CC25FA}" presName="text3" presStyleLbl="fgAcc3" presStyleIdx="0" presStyleCnt="4" custLinFactNeighborX="-94426">
        <dgm:presLayoutVars>
          <dgm:chPref val="3"/>
        </dgm:presLayoutVars>
      </dgm:prSet>
      <dgm:spPr/>
      <dgm:t>
        <a:bodyPr/>
        <a:lstStyle/>
        <a:p>
          <a:endParaRPr lang="en-US"/>
        </a:p>
      </dgm:t>
    </dgm:pt>
    <dgm:pt modelId="{6A350534-7BFD-F74D-B531-431507D85B10}" type="pres">
      <dgm:prSet presAssocID="{B97FC55A-794E-8B45-BAE9-C93D37CC25FA}" presName="hierChild4" presStyleCnt="0"/>
      <dgm:spPr/>
    </dgm:pt>
    <dgm:pt modelId="{9711C647-5960-C042-8E2B-0CD61B99128B}" type="pres">
      <dgm:prSet presAssocID="{610446DA-6CC7-EF44-889A-04F53FAA9E4C}" presName="Name17" presStyleLbl="parChTrans1D3" presStyleIdx="1" presStyleCnt="4"/>
      <dgm:spPr/>
      <dgm:t>
        <a:bodyPr/>
        <a:lstStyle/>
        <a:p>
          <a:endParaRPr lang="en-US"/>
        </a:p>
      </dgm:t>
    </dgm:pt>
    <dgm:pt modelId="{0CE41D6B-267B-E34A-8421-21EE2B4FD80A}" type="pres">
      <dgm:prSet presAssocID="{29F52E01-3E9C-514F-B2BA-D3622564AE03}" presName="hierRoot3" presStyleCnt="0"/>
      <dgm:spPr/>
    </dgm:pt>
    <dgm:pt modelId="{910038FE-A890-684D-A957-373E6D697E39}" type="pres">
      <dgm:prSet presAssocID="{29F52E01-3E9C-514F-B2BA-D3622564AE03}" presName="composite3" presStyleCnt="0"/>
      <dgm:spPr/>
    </dgm:pt>
    <dgm:pt modelId="{9E9CC821-9B08-224D-8B9A-77F9B097D50C}" type="pres">
      <dgm:prSet presAssocID="{29F52E01-3E9C-514F-B2BA-D3622564AE03}" presName="background3" presStyleLbl="node3" presStyleIdx="1" presStyleCnt="4"/>
      <dgm:spPr>
        <a:solidFill>
          <a:srgbClr val="70AD47"/>
        </a:solidFill>
      </dgm:spPr>
      <dgm:t>
        <a:bodyPr/>
        <a:lstStyle/>
        <a:p>
          <a:endParaRPr lang="en-US"/>
        </a:p>
      </dgm:t>
    </dgm:pt>
    <dgm:pt modelId="{757E6F79-991B-1A4C-8EE7-EB98F34FC687}" type="pres">
      <dgm:prSet presAssocID="{29F52E01-3E9C-514F-B2BA-D3622564AE03}" presName="text3" presStyleLbl="fgAcc3" presStyleIdx="1" presStyleCnt="4" custLinFactNeighborX="-51782">
        <dgm:presLayoutVars>
          <dgm:chPref val="3"/>
        </dgm:presLayoutVars>
      </dgm:prSet>
      <dgm:spPr/>
      <dgm:t>
        <a:bodyPr/>
        <a:lstStyle/>
        <a:p>
          <a:endParaRPr lang="en-US"/>
        </a:p>
      </dgm:t>
    </dgm:pt>
    <dgm:pt modelId="{B9CFE230-0C2E-D043-95C7-B77C16384735}" type="pres">
      <dgm:prSet presAssocID="{29F52E01-3E9C-514F-B2BA-D3622564AE03}" presName="hierChild4" presStyleCnt="0"/>
      <dgm:spPr/>
    </dgm:pt>
    <dgm:pt modelId="{E34E35CE-60BE-404F-A26D-C0277E05C075}" type="pres">
      <dgm:prSet presAssocID="{6E03699A-6F33-E04B-B1CB-96D1D6DFEEB8}" presName="Name23" presStyleLbl="parChTrans1D4" presStyleIdx="0" presStyleCnt="4"/>
      <dgm:spPr/>
      <dgm:t>
        <a:bodyPr/>
        <a:lstStyle/>
        <a:p>
          <a:endParaRPr lang="en-US"/>
        </a:p>
      </dgm:t>
    </dgm:pt>
    <dgm:pt modelId="{B29E5D85-AFEA-AD40-AF43-AC84430A2E4B}" type="pres">
      <dgm:prSet presAssocID="{58D4D1A9-44E5-B34F-921C-59D35D22DDEC}" presName="hierRoot4" presStyleCnt="0"/>
      <dgm:spPr/>
    </dgm:pt>
    <dgm:pt modelId="{4B8B532C-806E-F54D-BCCC-8D98F547250D}" type="pres">
      <dgm:prSet presAssocID="{58D4D1A9-44E5-B34F-921C-59D35D22DDEC}" presName="composite4" presStyleCnt="0"/>
      <dgm:spPr/>
    </dgm:pt>
    <dgm:pt modelId="{EB12AABE-AB25-744B-AE4B-0F253C534BC3}" type="pres">
      <dgm:prSet presAssocID="{58D4D1A9-44E5-B34F-921C-59D35D22DDEC}" presName="background4" presStyleLbl="node4" presStyleIdx="0" presStyleCnt="4"/>
      <dgm:spPr>
        <a:solidFill>
          <a:srgbClr val="70AD47"/>
        </a:solidFill>
      </dgm:spPr>
      <dgm:t>
        <a:bodyPr/>
        <a:lstStyle/>
        <a:p>
          <a:endParaRPr lang="en-US"/>
        </a:p>
      </dgm:t>
    </dgm:pt>
    <dgm:pt modelId="{FFD53E85-465B-8D4F-ABDC-B6D30AC406BB}" type="pres">
      <dgm:prSet presAssocID="{58D4D1A9-44E5-B34F-921C-59D35D22DDEC}" presName="text4" presStyleLbl="fgAcc4" presStyleIdx="0" presStyleCnt="4" custLinFactX="-21840" custLinFactNeighborX="-100000">
        <dgm:presLayoutVars>
          <dgm:chPref val="3"/>
        </dgm:presLayoutVars>
      </dgm:prSet>
      <dgm:spPr/>
      <dgm:t>
        <a:bodyPr/>
        <a:lstStyle/>
        <a:p>
          <a:endParaRPr lang="en-US"/>
        </a:p>
      </dgm:t>
    </dgm:pt>
    <dgm:pt modelId="{662B9F14-D377-3646-B204-52A045432077}" type="pres">
      <dgm:prSet presAssocID="{58D4D1A9-44E5-B34F-921C-59D35D22DDEC}" presName="hierChild5" presStyleCnt="0"/>
      <dgm:spPr/>
    </dgm:pt>
    <dgm:pt modelId="{A4EE84D9-191B-5143-B2FC-A630B42CE982}" type="pres">
      <dgm:prSet presAssocID="{BD33B0E1-457A-E94D-8560-834D57B73062}" presName="Name23" presStyleLbl="parChTrans1D4" presStyleIdx="1" presStyleCnt="4"/>
      <dgm:spPr/>
      <dgm:t>
        <a:bodyPr/>
        <a:lstStyle/>
        <a:p>
          <a:endParaRPr lang="en-US"/>
        </a:p>
      </dgm:t>
    </dgm:pt>
    <dgm:pt modelId="{B3C9882C-E2F4-A744-82CE-A109F43603F9}" type="pres">
      <dgm:prSet presAssocID="{8CA467D2-28F0-0A49-AC52-170257DEB8A6}" presName="hierRoot4" presStyleCnt="0"/>
      <dgm:spPr/>
    </dgm:pt>
    <dgm:pt modelId="{3DE66172-636E-E748-BC03-CDB572B43650}" type="pres">
      <dgm:prSet presAssocID="{8CA467D2-28F0-0A49-AC52-170257DEB8A6}" presName="composite4" presStyleCnt="0"/>
      <dgm:spPr/>
    </dgm:pt>
    <dgm:pt modelId="{6F907B37-70E8-C049-8FEB-04AB85A73415}" type="pres">
      <dgm:prSet presAssocID="{8CA467D2-28F0-0A49-AC52-170257DEB8A6}" presName="background4" presStyleLbl="node4" presStyleIdx="1" presStyleCnt="4"/>
      <dgm:spPr>
        <a:solidFill>
          <a:srgbClr val="70AD47"/>
        </a:solidFill>
      </dgm:spPr>
      <dgm:t>
        <a:bodyPr/>
        <a:lstStyle/>
        <a:p>
          <a:endParaRPr lang="en-US"/>
        </a:p>
      </dgm:t>
    </dgm:pt>
    <dgm:pt modelId="{CAF63A07-A6B4-F544-ACCE-3EAF26CB40D2}" type="pres">
      <dgm:prSet presAssocID="{8CA467D2-28F0-0A49-AC52-170257DEB8A6}" presName="text4" presStyleLbl="fgAcc4" presStyleIdx="1" presStyleCnt="4" custLinFactX="-12702" custLinFactNeighborX="-100000">
        <dgm:presLayoutVars>
          <dgm:chPref val="3"/>
        </dgm:presLayoutVars>
      </dgm:prSet>
      <dgm:spPr/>
      <dgm:t>
        <a:bodyPr/>
        <a:lstStyle/>
        <a:p>
          <a:endParaRPr lang="en-US"/>
        </a:p>
      </dgm:t>
    </dgm:pt>
    <dgm:pt modelId="{353BE0D8-E0B6-A343-8C5F-436623180737}" type="pres">
      <dgm:prSet presAssocID="{8CA467D2-28F0-0A49-AC52-170257DEB8A6}" presName="hierChild5" presStyleCnt="0"/>
      <dgm:spPr/>
    </dgm:pt>
    <dgm:pt modelId="{22989E00-CA4E-3047-B83A-707407A018C4}" type="pres">
      <dgm:prSet presAssocID="{8D18A91F-4E58-C140-A8F9-10A8AD9F829C}" presName="Name10" presStyleLbl="parChTrans1D2" presStyleIdx="1" presStyleCnt="2"/>
      <dgm:spPr/>
      <dgm:t>
        <a:bodyPr/>
        <a:lstStyle/>
        <a:p>
          <a:endParaRPr lang="en-US"/>
        </a:p>
      </dgm:t>
    </dgm:pt>
    <dgm:pt modelId="{0959C374-CABD-0042-85EE-F0E02D8C8138}" type="pres">
      <dgm:prSet presAssocID="{527957DC-0C64-EB47-AF91-11C3DBDA33E6}" presName="hierRoot2" presStyleCnt="0"/>
      <dgm:spPr/>
    </dgm:pt>
    <dgm:pt modelId="{6923BCA4-E8E7-8940-B30B-E39FE119D6AB}" type="pres">
      <dgm:prSet presAssocID="{527957DC-0C64-EB47-AF91-11C3DBDA33E6}" presName="composite2" presStyleCnt="0"/>
      <dgm:spPr/>
    </dgm:pt>
    <dgm:pt modelId="{F50BB342-3856-3142-A8C6-9759A6A13151}" type="pres">
      <dgm:prSet presAssocID="{527957DC-0C64-EB47-AF91-11C3DBDA33E6}" presName="background2" presStyleLbl="node2" presStyleIdx="1" presStyleCnt="2">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A5A38C03-A426-E342-9AC4-4234DD38D596}" type="pres">
      <dgm:prSet presAssocID="{527957DC-0C64-EB47-AF91-11C3DBDA33E6}" presName="text2" presStyleLbl="fgAcc2" presStyleIdx="1" presStyleCnt="2" custLinFactNeighborX="282">
        <dgm:presLayoutVars>
          <dgm:chPref val="3"/>
        </dgm:presLayoutVars>
      </dgm:prSet>
      <dgm:spPr/>
      <dgm:t>
        <a:bodyPr/>
        <a:lstStyle/>
        <a:p>
          <a:endParaRPr lang="en-US"/>
        </a:p>
      </dgm:t>
    </dgm:pt>
    <dgm:pt modelId="{833B991F-361C-3148-868C-A991C1D2B97F}" type="pres">
      <dgm:prSet presAssocID="{527957DC-0C64-EB47-AF91-11C3DBDA33E6}" presName="hierChild3" presStyleCnt="0"/>
      <dgm:spPr/>
    </dgm:pt>
    <dgm:pt modelId="{1CF904E4-93A1-2A44-B857-E714AA9F5770}" type="pres">
      <dgm:prSet presAssocID="{B57AF003-6ECD-C344-B957-2BDF51E193F8}" presName="Name17" presStyleLbl="parChTrans1D3" presStyleIdx="2" presStyleCnt="4"/>
      <dgm:spPr/>
      <dgm:t>
        <a:bodyPr/>
        <a:lstStyle/>
        <a:p>
          <a:endParaRPr lang="en-US"/>
        </a:p>
      </dgm:t>
    </dgm:pt>
    <dgm:pt modelId="{851C8C57-8C66-1343-9D06-FF6496EC2234}" type="pres">
      <dgm:prSet presAssocID="{5E1A6C4B-F3C6-E54B-BFCE-C927313776AD}" presName="hierRoot3" presStyleCnt="0"/>
      <dgm:spPr/>
    </dgm:pt>
    <dgm:pt modelId="{8B3DF6D8-C71D-8348-8A12-CEC0D2333FA8}" type="pres">
      <dgm:prSet presAssocID="{5E1A6C4B-F3C6-E54B-BFCE-C927313776AD}" presName="composite3" presStyleCnt="0"/>
      <dgm:spPr/>
    </dgm:pt>
    <dgm:pt modelId="{3F320614-1CCA-2740-B4FC-E40DD8AC0BC3}" type="pres">
      <dgm:prSet presAssocID="{5E1A6C4B-F3C6-E54B-BFCE-C927313776AD}" presName="background3" presStyleLbl="node3" presStyleIdx="2" presStyleCnt="4">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AF5F3975-9785-D040-9DE6-EE6FFEA9FC41}" type="pres">
      <dgm:prSet presAssocID="{5E1A6C4B-F3C6-E54B-BFCE-C927313776AD}" presName="text3" presStyleLbl="fgAcc3" presStyleIdx="2" presStyleCnt="4" custLinFactNeighborX="-27791">
        <dgm:presLayoutVars>
          <dgm:chPref val="3"/>
        </dgm:presLayoutVars>
      </dgm:prSet>
      <dgm:spPr/>
      <dgm:t>
        <a:bodyPr/>
        <a:lstStyle/>
        <a:p>
          <a:endParaRPr lang="en-US"/>
        </a:p>
      </dgm:t>
    </dgm:pt>
    <dgm:pt modelId="{20C251EA-50A5-0D4A-BD7C-C851F6868186}" type="pres">
      <dgm:prSet presAssocID="{5E1A6C4B-F3C6-E54B-BFCE-C927313776AD}" presName="hierChild4" presStyleCnt="0"/>
      <dgm:spPr/>
    </dgm:pt>
    <dgm:pt modelId="{A80B0894-1E76-1346-8F10-EF99E42D769F}" type="pres">
      <dgm:prSet presAssocID="{4C725BFA-A03E-0945-B618-8DFB6FB2CCBD}" presName="Name17" presStyleLbl="parChTrans1D3" presStyleIdx="3" presStyleCnt="4"/>
      <dgm:spPr/>
      <dgm:t>
        <a:bodyPr/>
        <a:lstStyle/>
        <a:p>
          <a:endParaRPr lang="en-US"/>
        </a:p>
      </dgm:t>
    </dgm:pt>
    <dgm:pt modelId="{2828037E-3618-3540-AE99-6056F119001F}" type="pres">
      <dgm:prSet presAssocID="{C46A7AEA-34DE-DE4C-9E1C-36374A944D2F}" presName="hierRoot3" presStyleCnt="0"/>
      <dgm:spPr/>
    </dgm:pt>
    <dgm:pt modelId="{B80717A6-4580-5241-8CCB-8D44BDD58CED}" type="pres">
      <dgm:prSet presAssocID="{C46A7AEA-34DE-DE4C-9E1C-36374A944D2F}" presName="composite3" presStyleCnt="0"/>
      <dgm:spPr/>
    </dgm:pt>
    <dgm:pt modelId="{4D6F361E-4136-4F47-B27A-6DAB5155A515}" type="pres">
      <dgm:prSet presAssocID="{C46A7AEA-34DE-DE4C-9E1C-36374A944D2F}" presName="background3" presStyleLbl="node3" presStyleIdx="3" presStyleCnt="4">
        <dgm:style>
          <a:lnRef idx="2">
            <a:schemeClr val="accent6">
              <a:shade val="50000"/>
            </a:schemeClr>
          </a:lnRef>
          <a:fillRef idx="1">
            <a:schemeClr val="accent6"/>
          </a:fillRef>
          <a:effectRef idx="0">
            <a:schemeClr val="accent6"/>
          </a:effectRef>
          <a:fontRef idx="minor">
            <a:schemeClr val="lt1"/>
          </a:fontRef>
        </dgm:style>
      </dgm:prSet>
      <dgm:spPr>
        <a:ln>
          <a:noFill/>
        </a:ln>
      </dgm:spPr>
      <dgm:t>
        <a:bodyPr/>
        <a:lstStyle/>
        <a:p>
          <a:endParaRPr lang="en-US"/>
        </a:p>
      </dgm:t>
    </dgm:pt>
    <dgm:pt modelId="{DBC275F9-52BC-2348-8F81-33A7395F0A64}" type="pres">
      <dgm:prSet presAssocID="{C46A7AEA-34DE-DE4C-9E1C-36374A944D2F}" presName="text3" presStyleLbl="fgAcc3" presStyleIdx="3" presStyleCnt="4" custLinFactNeighborX="15276">
        <dgm:presLayoutVars>
          <dgm:chPref val="3"/>
        </dgm:presLayoutVars>
      </dgm:prSet>
      <dgm:spPr/>
      <dgm:t>
        <a:bodyPr/>
        <a:lstStyle/>
        <a:p>
          <a:endParaRPr lang="en-US"/>
        </a:p>
      </dgm:t>
    </dgm:pt>
    <dgm:pt modelId="{793CBE36-FF03-3840-8F02-FDCF57928CC5}" type="pres">
      <dgm:prSet presAssocID="{C46A7AEA-34DE-DE4C-9E1C-36374A944D2F}" presName="hierChild4" presStyleCnt="0"/>
      <dgm:spPr/>
    </dgm:pt>
    <dgm:pt modelId="{3DE48D0D-28D3-B34D-93B1-7BC205DE72A7}" type="pres">
      <dgm:prSet presAssocID="{721273CB-2717-4E4F-AE50-7729599A5F8C}" presName="Name23" presStyleLbl="parChTrans1D4" presStyleIdx="2" presStyleCnt="4"/>
      <dgm:spPr/>
      <dgm:t>
        <a:bodyPr/>
        <a:lstStyle/>
        <a:p>
          <a:endParaRPr lang="en-US"/>
        </a:p>
      </dgm:t>
    </dgm:pt>
    <dgm:pt modelId="{18E7EBC6-00E9-5947-AEC2-9CB37B619FFC}" type="pres">
      <dgm:prSet presAssocID="{5DBD3611-52C2-F84C-B939-59C95DAA251E}" presName="hierRoot4" presStyleCnt="0"/>
      <dgm:spPr/>
    </dgm:pt>
    <dgm:pt modelId="{0481DE36-CACC-664A-8C41-0EA73386046D}" type="pres">
      <dgm:prSet presAssocID="{5DBD3611-52C2-F84C-B939-59C95DAA251E}" presName="composite4" presStyleCnt="0"/>
      <dgm:spPr/>
    </dgm:pt>
    <dgm:pt modelId="{0AA84BDB-16B9-E445-B4B4-A32418913561}" type="pres">
      <dgm:prSet presAssocID="{5DBD3611-52C2-F84C-B939-59C95DAA251E}" presName="background4" presStyleLbl="node4" presStyleIdx="2" presStyleCnt="4">
        <dgm:style>
          <a:lnRef idx="2">
            <a:schemeClr val="accent6">
              <a:shade val="50000"/>
            </a:schemeClr>
          </a:lnRef>
          <a:fillRef idx="1">
            <a:schemeClr val="accent6"/>
          </a:fillRef>
          <a:effectRef idx="0">
            <a:schemeClr val="accent6"/>
          </a:effectRef>
          <a:fontRef idx="minor">
            <a:schemeClr val="lt1"/>
          </a:fontRef>
        </dgm:style>
      </dgm:prSet>
      <dgm:spPr>
        <a:solidFill>
          <a:srgbClr val="70AD47"/>
        </a:solidFill>
        <a:ln>
          <a:noFill/>
        </a:ln>
      </dgm:spPr>
      <dgm:t>
        <a:bodyPr/>
        <a:lstStyle/>
        <a:p>
          <a:endParaRPr lang="en-US"/>
        </a:p>
      </dgm:t>
    </dgm:pt>
    <dgm:pt modelId="{723D3822-1FD5-9945-90F2-77067624B85E}" type="pres">
      <dgm:prSet presAssocID="{5DBD3611-52C2-F84C-B939-59C95DAA251E}" presName="text4" presStyleLbl="fgAcc4" presStyleIdx="2" presStyleCnt="4" custLinFactNeighborX="-55661">
        <dgm:presLayoutVars>
          <dgm:chPref val="3"/>
        </dgm:presLayoutVars>
      </dgm:prSet>
      <dgm:spPr/>
      <dgm:t>
        <a:bodyPr/>
        <a:lstStyle/>
        <a:p>
          <a:endParaRPr lang="en-US"/>
        </a:p>
      </dgm:t>
    </dgm:pt>
    <dgm:pt modelId="{0CCE95B9-3702-F443-B428-935BCF934EE3}" type="pres">
      <dgm:prSet presAssocID="{5DBD3611-52C2-F84C-B939-59C95DAA251E}" presName="hierChild5" presStyleCnt="0"/>
      <dgm:spPr/>
    </dgm:pt>
    <dgm:pt modelId="{6834AE4C-2B14-B245-8784-12BE6A1763F6}" type="pres">
      <dgm:prSet presAssocID="{7AD7959C-5D35-8A48-9A5D-0506F3330B10}" presName="Name23" presStyleLbl="parChTrans1D4" presStyleIdx="3" presStyleCnt="4"/>
      <dgm:spPr/>
      <dgm:t>
        <a:bodyPr/>
        <a:lstStyle/>
        <a:p>
          <a:endParaRPr lang="en-US"/>
        </a:p>
      </dgm:t>
    </dgm:pt>
    <dgm:pt modelId="{D72989F9-0EED-4C47-9505-F117DD6C4E31}" type="pres">
      <dgm:prSet presAssocID="{8ADD87C7-37C6-8948-9AB1-088940696E82}" presName="hierRoot4" presStyleCnt="0"/>
      <dgm:spPr/>
    </dgm:pt>
    <dgm:pt modelId="{E955D8D0-B580-524D-B5EF-53F87EE9EC99}" type="pres">
      <dgm:prSet presAssocID="{8ADD87C7-37C6-8948-9AB1-088940696E82}" presName="composite4" presStyleCnt="0"/>
      <dgm:spPr/>
    </dgm:pt>
    <dgm:pt modelId="{803586E9-4DAA-1A42-84B7-4B308E0F0B10}" type="pres">
      <dgm:prSet presAssocID="{8ADD87C7-37C6-8948-9AB1-088940696E82}" presName="background4" presStyleLbl="node4" presStyleIdx="3" presStyleCnt="4"/>
      <dgm:spPr>
        <a:solidFill>
          <a:schemeClr val="accent6"/>
        </a:solidFill>
        <a:ln>
          <a:noFill/>
        </a:ln>
      </dgm:spPr>
      <dgm:t>
        <a:bodyPr/>
        <a:lstStyle/>
        <a:p>
          <a:endParaRPr lang="en-US"/>
        </a:p>
      </dgm:t>
    </dgm:pt>
    <dgm:pt modelId="{F82882BE-A039-974D-AA31-68CD18CA362B}" type="pres">
      <dgm:prSet presAssocID="{8ADD87C7-37C6-8948-9AB1-088940696E82}" presName="text4" presStyleLbl="fgAcc4" presStyleIdx="3" presStyleCnt="4" custLinFactNeighborX="-46523">
        <dgm:presLayoutVars>
          <dgm:chPref val="3"/>
        </dgm:presLayoutVars>
      </dgm:prSet>
      <dgm:spPr/>
      <dgm:t>
        <a:bodyPr/>
        <a:lstStyle/>
        <a:p>
          <a:endParaRPr lang="en-US"/>
        </a:p>
      </dgm:t>
    </dgm:pt>
    <dgm:pt modelId="{E0C463B2-E129-CB44-8536-4259297EAA4F}" type="pres">
      <dgm:prSet presAssocID="{8ADD87C7-37C6-8948-9AB1-088940696E82}" presName="hierChild5" presStyleCnt="0"/>
      <dgm:spPr/>
    </dgm:pt>
  </dgm:ptLst>
  <dgm:cxnLst>
    <dgm:cxn modelId="{10B9CDDC-3430-DB48-91E2-D17AE07AE29B}" type="presOf" srcId="{C46A7AEA-34DE-DE4C-9E1C-36374A944D2F}" destId="{DBC275F9-52BC-2348-8F81-33A7395F0A64}" srcOrd="0" destOrd="0" presId="urn:microsoft.com/office/officeart/2005/8/layout/hierarchy1"/>
    <dgm:cxn modelId="{580BDE91-B052-3D4F-91F1-3D37F9BA8489}" srcId="{A1182D47-FA1A-9D45-AF8D-7F400F9D8172}" destId="{527957DC-0C64-EB47-AF91-11C3DBDA33E6}" srcOrd="1" destOrd="0" parTransId="{8D18A91F-4E58-C140-A8F9-10A8AD9F829C}" sibTransId="{51DBD0CD-B5DE-154F-9C79-6599393F7A77}"/>
    <dgm:cxn modelId="{67FE821D-64FB-3348-82C0-3822A70B3FA2}" type="presOf" srcId="{8ADD87C7-37C6-8948-9AB1-088940696E82}" destId="{F82882BE-A039-974D-AA31-68CD18CA362B}" srcOrd="0" destOrd="0" presId="urn:microsoft.com/office/officeart/2005/8/layout/hierarchy1"/>
    <dgm:cxn modelId="{7623299F-6CBD-8E40-B15A-68D8E741E162}" srcId="{A57AB6CF-A427-8045-A9AB-044DF2A32D7F}" destId="{A1182D47-FA1A-9D45-AF8D-7F400F9D8172}" srcOrd="0" destOrd="0" parTransId="{682EB35B-AAB9-FB4D-85CD-B1F5870C8342}" sibTransId="{B0732A1F-3978-6942-B06F-88A0807709A0}"/>
    <dgm:cxn modelId="{C2B93701-A2C4-4A44-904D-D2FBCA051254}" type="presOf" srcId="{8D18A91F-4E58-C140-A8F9-10A8AD9F829C}" destId="{22989E00-CA4E-3047-B83A-707407A018C4}" srcOrd="0" destOrd="0" presId="urn:microsoft.com/office/officeart/2005/8/layout/hierarchy1"/>
    <dgm:cxn modelId="{ABCECD2C-2C83-6A41-ACE8-2AFB0D88FAA7}" type="presOf" srcId="{4C725BFA-A03E-0945-B618-8DFB6FB2CCBD}" destId="{A80B0894-1E76-1346-8F10-EF99E42D769F}" srcOrd="0" destOrd="0" presId="urn:microsoft.com/office/officeart/2005/8/layout/hierarchy1"/>
    <dgm:cxn modelId="{7878A4F3-FF57-4245-9EDA-EDF358301167}" type="presOf" srcId="{8CA467D2-28F0-0A49-AC52-170257DEB8A6}" destId="{CAF63A07-A6B4-F544-ACCE-3EAF26CB40D2}" srcOrd="0" destOrd="0" presId="urn:microsoft.com/office/officeart/2005/8/layout/hierarchy1"/>
    <dgm:cxn modelId="{7B11BB07-59C0-B340-A402-EB4FD700E2EA}" type="presOf" srcId="{3AF0887F-7A53-3E4F-B7F0-C520D75AD099}" destId="{10E966DD-78E4-A548-84B0-3F7F38206D18}" srcOrd="0" destOrd="0" presId="urn:microsoft.com/office/officeart/2005/8/layout/hierarchy1"/>
    <dgm:cxn modelId="{980F242A-2B37-864C-99E0-2419A599917C}" type="presOf" srcId="{653A4AF1-F6A2-4146-BD5E-E17946689A00}" destId="{60DBE95F-2353-8A45-B17F-8FD283579D46}" srcOrd="0" destOrd="0" presId="urn:microsoft.com/office/officeart/2005/8/layout/hierarchy1"/>
    <dgm:cxn modelId="{B2658484-E096-8743-B180-7413D6607CD3}" type="presOf" srcId="{5E1A6C4B-F3C6-E54B-BFCE-C927313776AD}" destId="{AF5F3975-9785-D040-9DE6-EE6FFEA9FC41}" srcOrd="0" destOrd="0" presId="urn:microsoft.com/office/officeart/2005/8/layout/hierarchy1"/>
    <dgm:cxn modelId="{65DE0D57-04B3-CF41-BAD4-D694578B3C32}" srcId="{C46A7AEA-34DE-DE4C-9E1C-36374A944D2F}" destId="{8ADD87C7-37C6-8948-9AB1-088940696E82}" srcOrd="1" destOrd="0" parTransId="{7AD7959C-5D35-8A48-9A5D-0506F3330B10}" sibTransId="{57E343F1-0B4B-EA46-87F3-A1F4ADF180FB}"/>
    <dgm:cxn modelId="{46CF3FEF-A920-9C4D-9404-1C318A91D863}" type="presOf" srcId="{721273CB-2717-4E4F-AE50-7729599A5F8C}" destId="{3DE48D0D-28D3-B34D-93B1-7BC205DE72A7}" srcOrd="0" destOrd="0" presId="urn:microsoft.com/office/officeart/2005/8/layout/hierarchy1"/>
    <dgm:cxn modelId="{E35806C9-EDAF-B04B-B2FF-E236C95914F4}" srcId="{527957DC-0C64-EB47-AF91-11C3DBDA33E6}" destId="{C46A7AEA-34DE-DE4C-9E1C-36374A944D2F}" srcOrd="1" destOrd="0" parTransId="{4C725BFA-A03E-0945-B618-8DFB6FB2CCBD}" sibTransId="{AD43E30F-316A-5243-8E6A-AFF24A035376}"/>
    <dgm:cxn modelId="{B0D8AEB9-2C2B-B042-9625-40F9156AFD8A}" srcId="{A1182D47-FA1A-9D45-AF8D-7F400F9D8172}" destId="{B7F4F93B-9D94-AE45-8387-789B3DCB416F}" srcOrd="0" destOrd="0" parTransId="{653A4AF1-F6A2-4146-BD5E-E17946689A00}" sibTransId="{D67DF86F-FDBC-164D-9311-6DBD3F4071AC}"/>
    <dgm:cxn modelId="{FEAD8DA3-DD27-2248-8E37-674E32D4A797}" srcId="{29F52E01-3E9C-514F-B2BA-D3622564AE03}" destId="{8CA467D2-28F0-0A49-AC52-170257DEB8A6}" srcOrd="1" destOrd="0" parTransId="{BD33B0E1-457A-E94D-8560-834D57B73062}" sibTransId="{A7D5A6AE-3CBE-AA40-9C0C-8C7AEB01C763}"/>
    <dgm:cxn modelId="{94F10DF9-4814-D94F-84AE-D5C051884E15}" srcId="{29F52E01-3E9C-514F-B2BA-D3622564AE03}" destId="{58D4D1A9-44E5-B34F-921C-59D35D22DDEC}" srcOrd="0" destOrd="0" parTransId="{6E03699A-6F33-E04B-B1CB-96D1D6DFEEB8}" sibTransId="{A730E7D5-91E7-394F-A177-3AD57EA7E981}"/>
    <dgm:cxn modelId="{6851BF8E-73CB-8E4E-A7F0-9B29FF2478D2}" type="presOf" srcId="{7AD7959C-5D35-8A48-9A5D-0506F3330B10}" destId="{6834AE4C-2B14-B245-8784-12BE6A1763F6}" srcOrd="0" destOrd="0" presId="urn:microsoft.com/office/officeart/2005/8/layout/hierarchy1"/>
    <dgm:cxn modelId="{0F1F43CD-345A-D049-86B6-990D292555FA}" type="presOf" srcId="{A1182D47-FA1A-9D45-AF8D-7F400F9D8172}" destId="{FF328C50-4A81-7743-89D4-084529057FDB}" srcOrd="0" destOrd="0" presId="urn:microsoft.com/office/officeart/2005/8/layout/hierarchy1"/>
    <dgm:cxn modelId="{D4D5BA58-D1A9-6D4C-920F-1330DB106D8A}" srcId="{527957DC-0C64-EB47-AF91-11C3DBDA33E6}" destId="{5E1A6C4B-F3C6-E54B-BFCE-C927313776AD}" srcOrd="0" destOrd="0" parTransId="{B57AF003-6ECD-C344-B957-2BDF51E193F8}" sibTransId="{837A9DEA-8238-8B41-BE72-71F628971932}"/>
    <dgm:cxn modelId="{7761992E-BC79-7842-B807-A0CFE2399271}" type="presOf" srcId="{610446DA-6CC7-EF44-889A-04F53FAA9E4C}" destId="{9711C647-5960-C042-8E2B-0CD61B99128B}" srcOrd="0" destOrd="0" presId="urn:microsoft.com/office/officeart/2005/8/layout/hierarchy1"/>
    <dgm:cxn modelId="{556F00B8-B650-C24D-84A5-C81C47C6DF68}" type="presOf" srcId="{A57AB6CF-A427-8045-A9AB-044DF2A32D7F}" destId="{17FF201E-D826-9748-B3E1-18EF0B3716D4}" srcOrd="0" destOrd="0" presId="urn:microsoft.com/office/officeart/2005/8/layout/hierarchy1"/>
    <dgm:cxn modelId="{ADBEBF81-ECC1-2841-9D97-F6C33A220EAF}" type="presOf" srcId="{BD33B0E1-457A-E94D-8560-834D57B73062}" destId="{A4EE84D9-191B-5143-B2FC-A630B42CE982}" srcOrd="0" destOrd="0" presId="urn:microsoft.com/office/officeart/2005/8/layout/hierarchy1"/>
    <dgm:cxn modelId="{6BD532AA-A423-B14B-B622-944635C16FE4}" type="presOf" srcId="{527957DC-0C64-EB47-AF91-11C3DBDA33E6}" destId="{A5A38C03-A426-E342-9AC4-4234DD38D596}" srcOrd="0" destOrd="0" presId="urn:microsoft.com/office/officeart/2005/8/layout/hierarchy1"/>
    <dgm:cxn modelId="{5A9B67D6-6E39-D943-A485-B04B762F008D}" type="presOf" srcId="{B57AF003-6ECD-C344-B957-2BDF51E193F8}" destId="{1CF904E4-93A1-2A44-B857-E714AA9F5770}" srcOrd="0" destOrd="0" presId="urn:microsoft.com/office/officeart/2005/8/layout/hierarchy1"/>
    <dgm:cxn modelId="{1608BC70-1CAF-9144-B119-637DFDBC9090}" type="presOf" srcId="{29F52E01-3E9C-514F-B2BA-D3622564AE03}" destId="{757E6F79-991B-1A4C-8EE7-EB98F34FC687}" srcOrd="0" destOrd="0" presId="urn:microsoft.com/office/officeart/2005/8/layout/hierarchy1"/>
    <dgm:cxn modelId="{C6D44C3A-54B9-744B-82BB-35F33B4C8DB5}" srcId="{B7F4F93B-9D94-AE45-8387-789B3DCB416F}" destId="{29F52E01-3E9C-514F-B2BA-D3622564AE03}" srcOrd="1" destOrd="0" parTransId="{610446DA-6CC7-EF44-889A-04F53FAA9E4C}" sibTransId="{B8B47196-3511-9B4C-9F7A-307E577882AF}"/>
    <dgm:cxn modelId="{094A4C90-E49D-414A-905C-F6851927C221}" type="presOf" srcId="{58D4D1A9-44E5-B34F-921C-59D35D22DDEC}" destId="{FFD53E85-465B-8D4F-ABDC-B6D30AC406BB}" srcOrd="0" destOrd="0" presId="urn:microsoft.com/office/officeart/2005/8/layout/hierarchy1"/>
    <dgm:cxn modelId="{B0062DCB-59EC-924D-AA15-B112DDE780ED}" srcId="{C46A7AEA-34DE-DE4C-9E1C-36374A944D2F}" destId="{5DBD3611-52C2-F84C-B939-59C95DAA251E}" srcOrd="0" destOrd="0" parTransId="{721273CB-2717-4E4F-AE50-7729599A5F8C}" sibTransId="{97790CA4-D492-9445-8ED6-9CF0CB85BD4C}"/>
    <dgm:cxn modelId="{8BBF651F-7F5E-6E4F-9897-9FBFB46C332C}" type="presOf" srcId="{5DBD3611-52C2-F84C-B939-59C95DAA251E}" destId="{723D3822-1FD5-9945-90F2-77067624B85E}" srcOrd="0" destOrd="0" presId="urn:microsoft.com/office/officeart/2005/8/layout/hierarchy1"/>
    <dgm:cxn modelId="{CBC1CBD4-2D5D-5040-A8BD-4810D739B079}" type="presOf" srcId="{6E03699A-6F33-E04B-B1CB-96D1D6DFEEB8}" destId="{E34E35CE-60BE-404F-A26D-C0277E05C075}" srcOrd="0" destOrd="0" presId="urn:microsoft.com/office/officeart/2005/8/layout/hierarchy1"/>
    <dgm:cxn modelId="{8C8F5BE7-6662-0F4E-9E3E-606A1F34C064}" srcId="{B7F4F93B-9D94-AE45-8387-789B3DCB416F}" destId="{B97FC55A-794E-8B45-BAE9-C93D37CC25FA}" srcOrd="0" destOrd="0" parTransId="{3AF0887F-7A53-3E4F-B7F0-C520D75AD099}" sibTransId="{C649E354-7DEF-8A48-B550-F043A5AD0E66}"/>
    <dgm:cxn modelId="{D438EF52-C84A-6848-BDF5-1C3D15D8993A}" type="presOf" srcId="{B7F4F93B-9D94-AE45-8387-789B3DCB416F}" destId="{4E6894DF-E13B-6B4C-BAE3-97B7ADA3A043}" srcOrd="0" destOrd="0" presId="urn:microsoft.com/office/officeart/2005/8/layout/hierarchy1"/>
    <dgm:cxn modelId="{329CA2D8-3951-E84F-9C5C-F4C6216902E0}" type="presOf" srcId="{B97FC55A-794E-8B45-BAE9-C93D37CC25FA}" destId="{9D33E2F2-1606-664D-A041-341939907F38}" srcOrd="0" destOrd="0" presId="urn:microsoft.com/office/officeart/2005/8/layout/hierarchy1"/>
    <dgm:cxn modelId="{382F6AB4-DD11-1A45-9BE7-7DA2DBE45439}" type="presParOf" srcId="{17FF201E-D826-9748-B3E1-18EF0B3716D4}" destId="{AECC9B54-E17F-6847-972A-FDFD09F71CE1}" srcOrd="0" destOrd="0" presId="urn:microsoft.com/office/officeart/2005/8/layout/hierarchy1"/>
    <dgm:cxn modelId="{7E26E7DC-E1F4-3047-856D-0CBF1DE689D9}" type="presParOf" srcId="{AECC9B54-E17F-6847-972A-FDFD09F71CE1}" destId="{68F1D9F2-D3DC-9F46-A459-E0C19973E9E2}" srcOrd="0" destOrd="0" presId="urn:microsoft.com/office/officeart/2005/8/layout/hierarchy1"/>
    <dgm:cxn modelId="{DB5464DF-41B5-6645-B85F-E24DB25779BD}" type="presParOf" srcId="{68F1D9F2-D3DC-9F46-A459-E0C19973E9E2}" destId="{AC7CED81-58BE-7541-994F-B71418C2CB67}" srcOrd="0" destOrd="0" presId="urn:microsoft.com/office/officeart/2005/8/layout/hierarchy1"/>
    <dgm:cxn modelId="{3BC29E7C-1F1C-A74C-A9F8-CF092813341F}" type="presParOf" srcId="{68F1D9F2-D3DC-9F46-A459-E0C19973E9E2}" destId="{FF328C50-4A81-7743-89D4-084529057FDB}" srcOrd="1" destOrd="0" presId="urn:microsoft.com/office/officeart/2005/8/layout/hierarchy1"/>
    <dgm:cxn modelId="{F7F94BBA-0962-8D4F-9337-3FAA1FA3F4B0}" type="presParOf" srcId="{AECC9B54-E17F-6847-972A-FDFD09F71CE1}" destId="{96148A90-6167-7A44-B09D-E2E63996C4C5}" srcOrd="1" destOrd="0" presId="urn:microsoft.com/office/officeart/2005/8/layout/hierarchy1"/>
    <dgm:cxn modelId="{F13D56F5-ABCA-4A47-B2A2-13B16EA07DE4}" type="presParOf" srcId="{96148A90-6167-7A44-B09D-E2E63996C4C5}" destId="{60DBE95F-2353-8A45-B17F-8FD283579D46}" srcOrd="0" destOrd="0" presId="urn:microsoft.com/office/officeart/2005/8/layout/hierarchy1"/>
    <dgm:cxn modelId="{CEB19413-CB95-D34C-8C85-A5CC466E2663}" type="presParOf" srcId="{96148A90-6167-7A44-B09D-E2E63996C4C5}" destId="{9BB0F190-9DC2-8E4B-82E8-27463B29CD24}" srcOrd="1" destOrd="0" presId="urn:microsoft.com/office/officeart/2005/8/layout/hierarchy1"/>
    <dgm:cxn modelId="{F76D3EAA-F85F-2548-9D4F-011E8D60396A}" type="presParOf" srcId="{9BB0F190-9DC2-8E4B-82E8-27463B29CD24}" destId="{9F05B394-AB35-634A-B8CE-3D40865E9BA4}" srcOrd="0" destOrd="0" presId="urn:microsoft.com/office/officeart/2005/8/layout/hierarchy1"/>
    <dgm:cxn modelId="{A2FE56C4-3DFB-0044-AD28-E71255A183B8}" type="presParOf" srcId="{9F05B394-AB35-634A-B8CE-3D40865E9BA4}" destId="{D4EEEFBC-0F92-1E4C-947E-6B842F917F7F}" srcOrd="0" destOrd="0" presId="urn:microsoft.com/office/officeart/2005/8/layout/hierarchy1"/>
    <dgm:cxn modelId="{EC8F8733-BFEB-8D44-87CB-2155FDF74F52}" type="presParOf" srcId="{9F05B394-AB35-634A-B8CE-3D40865E9BA4}" destId="{4E6894DF-E13B-6B4C-BAE3-97B7ADA3A043}" srcOrd="1" destOrd="0" presId="urn:microsoft.com/office/officeart/2005/8/layout/hierarchy1"/>
    <dgm:cxn modelId="{F38BEFA1-3ADF-5A4C-AD4A-65BD2AB75643}" type="presParOf" srcId="{9BB0F190-9DC2-8E4B-82E8-27463B29CD24}" destId="{9D57E71D-9CBF-934A-B569-921DE78972B9}" srcOrd="1" destOrd="0" presId="urn:microsoft.com/office/officeart/2005/8/layout/hierarchy1"/>
    <dgm:cxn modelId="{0B553D3A-8DF4-294D-9E07-841DADD1B781}" type="presParOf" srcId="{9D57E71D-9CBF-934A-B569-921DE78972B9}" destId="{10E966DD-78E4-A548-84B0-3F7F38206D18}" srcOrd="0" destOrd="0" presId="urn:microsoft.com/office/officeart/2005/8/layout/hierarchy1"/>
    <dgm:cxn modelId="{CC9AF3A2-A8A7-A643-AAD3-69788AD2E39D}" type="presParOf" srcId="{9D57E71D-9CBF-934A-B569-921DE78972B9}" destId="{5116E81B-6092-2D49-B910-ACE01FF8969F}" srcOrd="1" destOrd="0" presId="urn:microsoft.com/office/officeart/2005/8/layout/hierarchy1"/>
    <dgm:cxn modelId="{9E533956-4037-5E48-AB31-97EFE4E36A17}" type="presParOf" srcId="{5116E81B-6092-2D49-B910-ACE01FF8969F}" destId="{0D8EF0A8-EB76-DC49-B1B8-B4AF36922117}" srcOrd="0" destOrd="0" presId="urn:microsoft.com/office/officeart/2005/8/layout/hierarchy1"/>
    <dgm:cxn modelId="{3CE08606-CDBD-5F4D-B9F0-5A5B224FDBF9}" type="presParOf" srcId="{0D8EF0A8-EB76-DC49-B1B8-B4AF36922117}" destId="{F76391B2-590B-224E-A20C-C6D462461144}" srcOrd="0" destOrd="0" presId="urn:microsoft.com/office/officeart/2005/8/layout/hierarchy1"/>
    <dgm:cxn modelId="{CE0127F7-5827-564E-BBCF-0D8D053CB95A}" type="presParOf" srcId="{0D8EF0A8-EB76-DC49-B1B8-B4AF36922117}" destId="{9D33E2F2-1606-664D-A041-341939907F38}" srcOrd="1" destOrd="0" presId="urn:microsoft.com/office/officeart/2005/8/layout/hierarchy1"/>
    <dgm:cxn modelId="{8B4207E1-E38F-AD48-BA6B-0B2C27B4178C}" type="presParOf" srcId="{5116E81B-6092-2D49-B910-ACE01FF8969F}" destId="{6A350534-7BFD-F74D-B531-431507D85B10}" srcOrd="1" destOrd="0" presId="urn:microsoft.com/office/officeart/2005/8/layout/hierarchy1"/>
    <dgm:cxn modelId="{BCA115A2-89FE-BD40-999A-02F5D27E5153}" type="presParOf" srcId="{9D57E71D-9CBF-934A-B569-921DE78972B9}" destId="{9711C647-5960-C042-8E2B-0CD61B99128B}" srcOrd="2" destOrd="0" presId="urn:microsoft.com/office/officeart/2005/8/layout/hierarchy1"/>
    <dgm:cxn modelId="{E91A21C6-8E46-6C41-A564-ACFCED97F964}" type="presParOf" srcId="{9D57E71D-9CBF-934A-B569-921DE78972B9}" destId="{0CE41D6B-267B-E34A-8421-21EE2B4FD80A}" srcOrd="3" destOrd="0" presId="urn:microsoft.com/office/officeart/2005/8/layout/hierarchy1"/>
    <dgm:cxn modelId="{D314451E-BEFA-B94E-8804-D672F363FC0C}" type="presParOf" srcId="{0CE41D6B-267B-E34A-8421-21EE2B4FD80A}" destId="{910038FE-A890-684D-A957-373E6D697E39}" srcOrd="0" destOrd="0" presId="urn:microsoft.com/office/officeart/2005/8/layout/hierarchy1"/>
    <dgm:cxn modelId="{2AA8A347-A5A7-BE49-9D7D-B84595DC6A4B}" type="presParOf" srcId="{910038FE-A890-684D-A957-373E6D697E39}" destId="{9E9CC821-9B08-224D-8B9A-77F9B097D50C}" srcOrd="0" destOrd="0" presId="urn:microsoft.com/office/officeart/2005/8/layout/hierarchy1"/>
    <dgm:cxn modelId="{B20B3E06-0D81-5B46-95C5-41E5B11B5D2C}" type="presParOf" srcId="{910038FE-A890-684D-A957-373E6D697E39}" destId="{757E6F79-991B-1A4C-8EE7-EB98F34FC687}" srcOrd="1" destOrd="0" presId="urn:microsoft.com/office/officeart/2005/8/layout/hierarchy1"/>
    <dgm:cxn modelId="{1CBF8479-3512-FD4C-9EDD-2240A988D755}" type="presParOf" srcId="{0CE41D6B-267B-E34A-8421-21EE2B4FD80A}" destId="{B9CFE230-0C2E-D043-95C7-B77C16384735}" srcOrd="1" destOrd="0" presId="urn:microsoft.com/office/officeart/2005/8/layout/hierarchy1"/>
    <dgm:cxn modelId="{900D8FFF-226F-7645-AE3A-5CE6B34F85E0}" type="presParOf" srcId="{B9CFE230-0C2E-D043-95C7-B77C16384735}" destId="{E34E35CE-60BE-404F-A26D-C0277E05C075}" srcOrd="0" destOrd="0" presId="urn:microsoft.com/office/officeart/2005/8/layout/hierarchy1"/>
    <dgm:cxn modelId="{779F739F-3F3B-754A-88D7-8DDF1D4D2CFF}" type="presParOf" srcId="{B9CFE230-0C2E-D043-95C7-B77C16384735}" destId="{B29E5D85-AFEA-AD40-AF43-AC84430A2E4B}" srcOrd="1" destOrd="0" presId="urn:microsoft.com/office/officeart/2005/8/layout/hierarchy1"/>
    <dgm:cxn modelId="{AB5DD42B-A15A-A845-8F09-C278D5CE3DFB}" type="presParOf" srcId="{B29E5D85-AFEA-AD40-AF43-AC84430A2E4B}" destId="{4B8B532C-806E-F54D-BCCC-8D98F547250D}" srcOrd="0" destOrd="0" presId="urn:microsoft.com/office/officeart/2005/8/layout/hierarchy1"/>
    <dgm:cxn modelId="{D2E3CD91-7EA0-D149-B685-79C26C32AADA}" type="presParOf" srcId="{4B8B532C-806E-F54D-BCCC-8D98F547250D}" destId="{EB12AABE-AB25-744B-AE4B-0F253C534BC3}" srcOrd="0" destOrd="0" presId="urn:microsoft.com/office/officeart/2005/8/layout/hierarchy1"/>
    <dgm:cxn modelId="{67932033-9DCF-8B4F-9EE3-18DE452A1237}" type="presParOf" srcId="{4B8B532C-806E-F54D-BCCC-8D98F547250D}" destId="{FFD53E85-465B-8D4F-ABDC-B6D30AC406BB}" srcOrd="1" destOrd="0" presId="urn:microsoft.com/office/officeart/2005/8/layout/hierarchy1"/>
    <dgm:cxn modelId="{F3681B46-D11F-7A4E-959B-C27CEFF7DECE}" type="presParOf" srcId="{B29E5D85-AFEA-AD40-AF43-AC84430A2E4B}" destId="{662B9F14-D377-3646-B204-52A045432077}" srcOrd="1" destOrd="0" presId="urn:microsoft.com/office/officeart/2005/8/layout/hierarchy1"/>
    <dgm:cxn modelId="{CC7457D8-BFCD-D345-B3B4-DA09816967BA}" type="presParOf" srcId="{B9CFE230-0C2E-D043-95C7-B77C16384735}" destId="{A4EE84D9-191B-5143-B2FC-A630B42CE982}" srcOrd="2" destOrd="0" presId="urn:microsoft.com/office/officeart/2005/8/layout/hierarchy1"/>
    <dgm:cxn modelId="{4B1B765B-76BC-7146-8722-F75339BBA72D}" type="presParOf" srcId="{B9CFE230-0C2E-D043-95C7-B77C16384735}" destId="{B3C9882C-E2F4-A744-82CE-A109F43603F9}" srcOrd="3" destOrd="0" presId="urn:microsoft.com/office/officeart/2005/8/layout/hierarchy1"/>
    <dgm:cxn modelId="{7F8FB221-CF70-B644-A797-3D030079DA85}" type="presParOf" srcId="{B3C9882C-E2F4-A744-82CE-A109F43603F9}" destId="{3DE66172-636E-E748-BC03-CDB572B43650}" srcOrd="0" destOrd="0" presId="urn:microsoft.com/office/officeart/2005/8/layout/hierarchy1"/>
    <dgm:cxn modelId="{B2FB5DA4-65BE-2844-8AF9-2F3AD0D15833}" type="presParOf" srcId="{3DE66172-636E-E748-BC03-CDB572B43650}" destId="{6F907B37-70E8-C049-8FEB-04AB85A73415}" srcOrd="0" destOrd="0" presId="urn:microsoft.com/office/officeart/2005/8/layout/hierarchy1"/>
    <dgm:cxn modelId="{876CE054-2FB5-8743-B2BA-58C67C5B9590}" type="presParOf" srcId="{3DE66172-636E-E748-BC03-CDB572B43650}" destId="{CAF63A07-A6B4-F544-ACCE-3EAF26CB40D2}" srcOrd="1" destOrd="0" presId="urn:microsoft.com/office/officeart/2005/8/layout/hierarchy1"/>
    <dgm:cxn modelId="{01DC4752-7D02-4C40-8943-B2958ADD297A}" type="presParOf" srcId="{B3C9882C-E2F4-A744-82CE-A109F43603F9}" destId="{353BE0D8-E0B6-A343-8C5F-436623180737}" srcOrd="1" destOrd="0" presId="urn:microsoft.com/office/officeart/2005/8/layout/hierarchy1"/>
    <dgm:cxn modelId="{018B23CE-7C17-DD4B-A0D6-D78A74BE277E}" type="presParOf" srcId="{96148A90-6167-7A44-B09D-E2E63996C4C5}" destId="{22989E00-CA4E-3047-B83A-707407A018C4}" srcOrd="2" destOrd="0" presId="urn:microsoft.com/office/officeart/2005/8/layout/hierarchy1"/>
    <dgm:cxn modelId="{B5E9ADAE-8F73-C445-B519-7FB30EA08721}" type="presParOf" srcId="{96148A90-6167-7A44-B09D-E2E63996C4C5}" destId="{0959C374-CABD-0042-85EE-F0E02D8C8138}" srcOrd="3" destOrd="0" presId="urn:microsoft.com/office/officeart/2005/8/layout/hierarchy1"/>
    <dgm:cxn modelId="{AA8A3CF2-DBA7-0F4E-B284-A73F1CC400B9}" type="presParOf" srcId="{0959C374-CABD-0042-85EE-F0E02D8C8138}" destId="{6923BCA4-E8E7-8940-B30B-E39FE119D6AB}" srcOrd="0" destOrd="0" presId="urn:microsoft.com/office/officeart/2005/8/layout/hierarchy1"/>
    <dgm:cxn modelId="{192F0354-F821-184F-85CE-ED73997B5E55}" type="presParOf" srcId="{6923BCA4-E8E7-8940-B30B-E39FE119D6AB}" destId="{F50BB342-3856-3142-A8C6-9759A6A13151}" srcOrd="0" destOrd="0" presId="urn:microsoft.com/office/officeart/2005/8/layout/hierarchy1"/>
    <dgm:cxn modelId="{42BD6EFB-66C7-1E40-8D9B-66507A658E33}" type="presParOf" srcId="{6923BCA4-E8E7-8940-B30B-E39FE119D6AB}" destId="{A5A38C03-A426-E342-9AC4-4234DD38D596}" srcOrd="1" destOrd="0" presId="urn:microsoft.com/office/officeart/2005/8/layout/hierarchy1"/>
    <dgm:cxn modelId="{15518EB6-C60D-7442-8B45-1D194260883F}" type="presParOf" srcId="{0959C374-CABD-0042-85EE-F0E02D8C8138}" destId="{833B991F-361C-3148-868C-A991C1D2B97F}" srcOrd="1" destOrd="0" presId="urn:microsoft.com/office/officeart/2005/8/layout/hierarchy1"/>
    <dgm:cxn modelId="{F755E0A5-137A-4243-B2C9-76DD75CF0747}" type="presParOf" srcId="{833B991F-361C-3148-868C-A991C1D2B97F}" destId="{1CF904E4-93A1-2A44-B857-E714AA9F5770}" srcOrd="0" destOrd="0" presId="urn:microsoft.com/office/officeart/2005/8/layout/hierarchy1"/>
    <dgm:cxn modelId="{6AC714B4-8683-A746-A952-1C9060D28AAC}" type="presParOf" srcId="{833B991F-361C-3148-868C-A991C1D2B97F}" destId="{851C8C57-8C66-1343-9D06-FF6496EC2234}" srcOrd="1" destOrd="0" presId="urn:microsoft.com/office/officeart/2005/8/layout/hierarchy1"/>
    <dgm:cxn modelId="{8B1CFA66-465E-8449-BB36-ACBD498D4D77}" type="presParOf" srcId="{851C8C57-8C66-1343-9D06-FF6496EC2234}" destId="{8B3DF6D8-C71D-8348-8A12-CEC0D2333FA8}" srcOrd="0" destOrd="0" presId="urn:microsoft.com/office/officeart/2005/8/layout/hierarchy1"/>
    <dgm:cxn modelId="{86507F81-F9F2-364C-8407-235ACC531836}" type="presParOf" srcId="{8B3DF6D8-C71D-8348-8A12-CEC0D2333FA8}" destId="{3F320614-1CCA-2740-B4FC-E40DD8AC0BC3}" srcOrd="0" destOrd="0" presId="urn:microsoft.com/office/officeart/2005/8/layout/hierarchy1"/>
    <dgm:cxn modelId="{C9C2C319-BAC9-434A-8D75-69B3AF6804E1}" type="presParOf" srcId="{8B3DF6D8-C71D-8348-8A12-CEC0D2333FA8}" destId="{AF5F3975-9785-D040-9DE6-EE6FFEA9FC41}" srcOrd="1" destOrd="0" presId="urn:microsoft.com/office/officeart/2005/8/layout/hierarchy1"/>
    <dgm:cxn modelId="{ACCAA1E9-8F13-C544-A471-992F6F3EA50D}" type="presParOf" srcId="{851C8C57-8C66-1343-9D06-FF6496EC2234}" destId="{20C251EA-50A5-0D4A-BD7C-C851F6868186}" srcOrd="1" destOrd="0" presId="urn:microsoft.com/office/officeart/2005/8/layout/hierarchy1"/>
    <dgm:cxn modelId="{D2D2D9BB-3E40-9B4E-9CA0-928C7AEF5008}" type="presParOf" srcId="{833B991F-361C-3148-868C-A991C1D2B97F}" destId="{A80B0894-1E76-1346-8F10-EF99E42D769F}" srcOrd="2" destOrd="0" presId="urn:microsoft.com/office/officeart/2005/8/layout/hierarchy1"/>
    <dgm:cxn modelId="{2863287D-D823-F244-BAA2-7E09DB238D9F}" type="presParOf" srcId="{833B991F-361C-3148-868C-A991C1D2B97F}" destId="{2828037E-3618-3540-AE99-6056F119001F}" srcOrd="3" destOrd="0" presId="urn:microsoft.com/office/officeart/2005/8/layout/hierarchy1"/>
    <dgm:cxn modelId="{B8FC640E-D2A7-A246-861F-E5E689DC70EE}" type="presParOf" srcId="{2828037E-3618-3540-AE99-6056F119001F}" destId="{B80717A6-4580-5241-8CCB-8D44BDD58CED}" srcOrd="0" destOrd="0" presId="urn:microsoft.com/office/officeart/2005/8/layout/hierarchy1"/>
    <dgm:cxn modelId="{3AB94AFF-F2DB-074E-B794-6F19298D8CDA}" type="presParOf" srcId="{B80717A6-4580-5241-8CCB-8D44BDD58CED}" destId="{4D6F361E-4136-4F47-B27A-6DAB5155A515}" srcOrd="0" destOrd="0" presId="urn:microsoft.com/office/officeart/2005/8/layout/hierarchy1"/>
    <dgm:cxn modelId="{D8040669-A5B3-6B40-A75C-1CCC9BF690ED}" type="presParOf" srcId="{B80717A6-4580-5241-8CCB-8D44BDD58CED}" destId="{DBC275F9-52BC-2348-8F81-33A7395F0A64}" srcOrd="1" destOrd="0" presId="urn:microsoft.com/office/officeart/2005/8/layout/hierarchy1"/>
    <dgm:cxn modelId="{8C50C531-AEB6-714A-B42D-A4EABCE34FC7}" type="presParOf" srcId="{2828037E-3618-3540-AE99-6056F119001F}" destId="{793CBE36-FF03-3840-8F02-FDCF57928CC5}" srcOrd="1" destOrd="0" presId="urn:microsoft.com/office/officeart/2005/8/layout/hierarchy1"/>
    <dgm:cxn modelId="{970BE0C0-CFD6-6242-A202-9B4089AD28FA}" type="presParOf" srcId="{793CBE36-FF03-3840-8F02-FDCF57928CC5}" destId="{3DE48D0D-28D3-B34D-93B1-7BC205DE72A7}" srcOrd="0" destOrd="0" presId="urn:microsoft.com/office/officeart/2005/8/layout/hierarchy1"/>
    <dgm:cxn modelId="{3D4CF73C-C256-3047-B0EC-D7DDF3C4F9C7}" type="presParOf" srcId="{793CBE36-FF03-3840-8F02-FDCF57928CC5}" destId="{18E7EBC6-00E9-5947-AEC2-9CB37B619FFC}" srcOrd="1" destOrd="0" presId="urn:microsoft.com/office/officeart/2005/8/layout/hierarchy1"/>
    <dgm:cxn modelId="{5024CB0A-1543-7747-98F3-834BA39F4B29}" type="presParOf" srcId="{18E7EBC6-00E9-5947-AEC2-9CB37B619FFC}" destId="{0481DE36-CACC-664A-8C41-0EA73386046D}" srcOrd="0" destOrd="0" presId="urn:microsoft.com/office/officeart/2005/8/layout/hierarchy1"/>
    <dgm:cxn modelId="{E1AA78DC-4784-A643-BE36-AAF69182E349}" type="presParOf" srcId="{0481DE36-CACC-664A-8C41-0EA73386046D}" destId="{0AA84BDB-16B9-E445-B4B4-A32418913561}" srcOrd="0" destOrd="0" presId="urn:microsoft.com/office/officeart/2005/8/layout/hierarchy1"/>
    <dgm:cxn modelId="{8276C45D-0A9E-044D-9C11-DBA3DAEB83CB}" type="presParOf" srcId="{0481DE36-CACC-664A-8C41-0EA73386046D}" destId="{723D3822-1FD5-9945-90F2-77067624B85E}" srcOrd="1" destOrd="0" presId="urn:microsoft.com/office/officeart/2005/8/layout/hierarchy1"/>
    <dgm:cxn modelId="{FAAD8C0E-4224-1D47-97CF-11D05179B808}" type="presParOf" srcId="{18E7EBC6-00E9-5947-AEC2-9CB37B619FFC}" destId="{0CCE95B9-3702-F443-B428-935BCF934EE3}" srcOrd="1" destOrd="0" presId="urn:microsoft.com/office/officeart/2005/8/layout/hierarchy1"/>
    <dgm:cxn modelId="{66E8AC1D-8B05-684F-9E8D-609DF2DDBB7D}" type="presParOf" srcId="{793CBE36-FF03-3840-8F02-FDCF57928CC5}" destId="{6834AE4C-2B14-B245-8784-12BE6A1763F6}" srcOrd="2" destOrd="0" presId="urn:microsoft.com/office/officeart/2005/8/layout/hierarchy1"/>
    <dgm:cxn modelId="{54C4720B-F917-7E42-A254-6587E3AC9F3A}" type="presParOf" srcId="{793CBE36-FF03-3840-8F02-FDCF57928CC5}" destId="{D72989F9-0EED-4C47-9505-F117DD6C4E31}" srcOrd="3" destOrd="0" presId="urn:microsoft.com/office/officeart/2005/8/layout/hierarchy1"/>
    <dgm:cxn modelId="{5A06C02E-543B-D94D-AEEC-5F37B2718518}" type="presParOf" srcId="{D72989F9-0EED-4C47-9505-F117DD6C4E31}" destId="{E955D8D0-B580-524D-B5EF-53F87EE9EC99}" srcOrd="0" destOrd="0" presId="urn:microsoft.com/office/officeart/2005/8/layout/hierarchy1"/>
    <dgm:cxn modelId="{F47D503A-C85C-D444-A713-761B26575235}" type="presParOf" srcId="{E955D8D0-B580-524D-B5EF-53F87EE9EC99}" destId="{803586E9-4DAA-1A42-84B7-4B308E0F0B10}" srcOrd="0" destOrd="0" presId="urn:microsoft.com/office/officeart/2005/8/layout/hierarchy1"/>
    <dgm:cxn modelId="{BBAFAF1B-3C01-2B4F-8BFE-9B1B43E8CA18}" type="presParOf" srcId="{E955D8D0-B580-524D-B5EF-53F87EE9EC99}" destId="{F82882BE-A039-974D-AA31-68CD18CA362B}" srcOrd="1" destOrd="0" presId="urn:microsoft.com/office/officeart/2005/8/layout/hierarchy1"/>
    <dgm:cxn modelId="{403B9A50-C466-3443-B479-645E6DAFF24C}" type="presParOf" srcId="{D72989F9-0EED-4C47-9505-F117DD6C4E31}" destId="{E0C463B2-E129-CB44-8536-4259297EAA4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4AE4C-2B14-B245-8784-12BE6A1763F6}">
      <dsp:nvSpPr>
        <dsp:cNvPr id="0" name=""/>
        <dsp:cNvSpPr/>
      </dsp:nvSpPr>
      <dsp:spPr>
        <a:xfrm>
          <a:off x="4438820" y="2231382"/>
          <a:ext cx="526344" cy="260740"/>
        </a:xfrm>
        <a:custGeom>
          <a:avLst/>
          <a:gdLst/>
          <a:ahLst/>
          <a:cxnLst/>
          <a:rect l="0" t="0" r="0" b="0"/>
          <a:pathLst>
            <a:path>
              <a:moveTo>
                <a:pt x="0" y="0"/>
              </a:moveTo>
              <a:lnTo>
                <a:pt x="0" y="177687"/>
              </a:lnTo>
              <a:lnTo>
                <a:pt x="526344" y="177687"/>
              </a:lnTo>
              <a:lnTo>
                <a:pt x="526344" y="26074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E48D0D-28D3-B34D-93B1-7BC205DE72A7}">
      <dsp:nvSpPr>
        <dsp:cNvPr id="0" name=""/>
        <dsp:cNvSpPr/>
      </dsp:nvSpPr>
      <dsp:spPr>
        <a:xfrm>
          <a:off x="3869406" y="2231382"/>
          <a:ext cx="569413" cy="260740"/>
        </a:xfrm>
        <a:custGeom>
          <a:avLst/>
          <a:gdLst/>
          <a:ahLst/>
          <a:cxnLst/>
          <a:rect l="0" t="0" r="0" b="0"/>
          <a:pathLst>
            <a:path>
              <a:moveTo>
                <a:pt x="569413" y="0"/>
              </a:moveTo>
              <a:lnTo>
                <a:pt x="569413" y="177687"/>
              </a:lnTo>
              <a:lnTo>
                <a:pt x="0" y="177687"/>
              </a:lnTo>
              <a:lnTo>
                <a:pt x="0" y="26074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0B0894-1E76-1346-8F10-EF99E42D769F}">
      <dsp:nvSpPr>
        <dsp:cNvPr id="0" name=""/>
        <dsp:cNvSpPr/>
      </dsp:nvSpPr>
      <dsp:spPr>
        <a:xfrm>
          <a:off x="3386140" y="1401345"/>
          <a:ext cx="1052679" cy="260740"/>
        </a:xfrm>
        <a:custGeom>
          <a:avLst/>
          <a:gdLst/>
          <a:ahLst/>
          <a:cxnLst/>
          <a:rect l="0" t="0" r="0" b="0"/>
          <a:pathLst>
            <a:path>
              <a:moveTo>
                <a:pt x="0" y="0"/>
              </a:moveTo>
              <a:lnTo>
                <a:pt x="0" y="177687"/>
              </a:lnTo>
              <a:lnTo>
                <a:pt x="1052679" y="177687"/>
              </a:lnTo>
              <a:lnTo>
                <a:pt x="1052679" y="26074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D25364-FE4A-7D4D-A40F-FCA39811CDBB}">
      <dsp:nvSpPr>
        <dsp:cNvPr id="0" name=""/>
        <dsp:cNvSpPr/>
      </dsp:nvSpPr>
      <dsp:spPr>
        <a:xfrm>
          <a:off x="2352744" y="2231382"/>
          <a:ext cx="390080" cy="260740"/>
        </a:xfrm>
        <a:custGeom>
          <a:avLst/>
          <a:gdLst/>
          <a:ahLst/>
          <a:cxnLst/>
          <a:rect l="0" t="0" r="0" b="0"/>
          <a:pathLst>
            <a:path>
              <a:moveTo>
                <a:pt x="0" y="0"/>
              </a:moveTo>
              <a:lnTo>
                <a:pt x="0" y="177687"/>
              </a:lnTo>
              <a:lnTo>
                <a:pt x="390080" y="177687"/>
              </a:lnTo>
              <a:lnTo>
                <a:pt x="390080" y="26074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F88426-DD7B-9442-ACAE-1C078A3B79FC}">
      <dsp:nvSpPr>
        <dsp:cNvPr id="0" name=""/>
        <dsp:cNvSpPr/>
      </dsp:nvSpPr>
      <dsp:spPr>
        <a:xfrm>
          <a:off x="1647067" y="2231382"/>
          <a:ext cx="705677" cy="260740"/>
        </a:xfrm>
        <a:custGeom>
          <a:avLst/>
          <a:gdLst/>
          <a:ahLst/>
          <a:cxnLst/>
          <a:rect l="0" t="0" r="0" b="0"/>
          <a:pathLst>
            <a:path>
              <a:moveTo>
                <a:pt x="705677" y="0"/>
              </a:moveTo>
              <a:lnTo>
                <a:pt x="705677" y="177687"/>
              </a:lnTo>
              <a:lnTo>
                <a:pt x="0" y="177687"/>
              </a:lnTo>
              <a:lnTo>
                <a:pt x="0" y="26074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F904E4-93A1-2A44-B857-E714AA9F5770}">
      <dsp:nvSpPr>
        <dsp:cNvPr id="0" name=""/>
        <dsp:cNvSpPr/>
      </dsp:nvSpPr>
      <dsp:spPr>
        <a:xfrm>
          <a:off x="2352744" y="1401345"/>
          <a:ext cx="1033395" cy="260740"/>
        </a:xfrm>
        <a:custGeom>
          <a:avLst/>
          <a:gdLst/>
          <a:ahLst/>
          <a:cxnLst/>
          <a:rect l="0" t="0" r="0" b="0"/>
          <a:pathLst>
            <a:path>
              <a:moveTo>
                <a:pt x="1033395" y="0"/>
              </a:moveTo>
              <a:lnTo>
                <a:pt x="1033395" y="177687"/>
              </a:lnTo>
              <a:lnTo>
                <a:pt x="0" y="177687"/>
              </a:lnTo>
              <a:lnTo>
                <a:pt x="0" y="26074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989E00-CA4E-3047-B83A-707407A018C4}">
      <dsp:nvSpPr>
        <dsp:cNvPr id="0" name=""/>
        <dsp:cNvSpPr/>
      </dsp:nvSpPr>
      <dsp:spPr>
        <a:xfrm>
          <a:off x="2166680" y="571308"/>
          <a:ext cx="1219460" cy="260740"/>
        </a:xfrm>
        <a:custGeom>
          <a:avLst/>
          <a:gdLst/>
          <a:ahLst/>
          <a:cxnLst/>
          <a:rect l="0" t="0" r="0" b="0"/>
          <a:pathLst>
            <a:path>
              <a:moveTo>
                <a:pt x="0" y="0"/>
              </a:moveTo>
              <a:lnTo>
                <a:pt x="0" y="177687"/>
              </a:lnTo>
              <a:lnTo>
                <a:pt x="1219460" y="177687"/>
              </a:lnTo>
              <a:lnTo>
                <a:pt x="1219460" y="26074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DBE95F-2353-8A45-B17F-8FD283579D46}">
      <dsp:nvSpPr>
        <dsp:cNvPr id="0" name=""/>
        <dsp:cNvSpPr/>
      </dsp:nvSpPr>
      <dsp:spPr>
        <a:xfrm>
          <a:off x="1618801" y="571308"/>
          <a:ext cx="547879" cy="260740"/>
        </a:xfrm>
        <a:custGeom>
          <a:avLst/>
          <a:gdLst/>
          <a:ahLst/>
          <a:cxnLst/>
          <a:rect l="0" t="0" r="0" b="0"/>
          <a:pathLst>
            <a:path>
              <a:moveTo>
                <a:pt x="547879" y="0"/>
              </a:moveTo>
              <a:lnTo>
                <a:pt x="547879" y="177687"/>
              </a:lnTo>
              <a:lnTo>
                <a:pt x="0" y="177687"/>
              </a:lnTo>
              <a:lnTo>
                <a:pt x="0" y="26074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7CED81-58BE-7541-994F-B71418C2CB67}">
      <dsp:nvSpPr>
        <dsp:cNvPr id="0" name=""/>
        <dsp:cNvSpPr/>
      </dsp:nvSpPr>
      <dsp:spPr>
        <a:xfrm>
          <a:off x="1718415" y="2012"/>
          <a:ext cx="896529" cy="569296"/>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FF328C50-4A81-7743-89D4-084529057FDB}">
      <dsp:nvSpPr>
        <dsp:cNvPr id="0" name=""/>
        <dsp:cNvSpPr/>
      </dsp:nvSpPr>
      <dsp:spPr>
        <a:xfrm>
          <a:off x="1818029" y="96646"/>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Midpoint or Not?</a:t>
          </a:r>
        </a:p>
      </dsp:txBody>
      <dsp:txXfrm>
        <a:off x="1834703" y="113320"/>
        <a:ext cx="863181" cy="535948"/>
      </dsp:txXfrm>
    </dsp:sp>
    <dsp:sp modelId="{D4EEEFBC-0F92-1E4C-947E-6B842F917F7F}">
      <dsp:nvSpPr>
        <dsp:cNvPr id="0" name=""/>
        <dsp:cNvSpPr/>
      </dsp:nvSpPr>
      <dsp:spPr>
        <a:xfrm>
          <a:off x="1170536" y="832049"/>
          <a:ext cx="896529" cy="569296"/>
        </a:xfrm>
        <a:prstGeom prst="roundRect">
          <a:avLst>
            <a:gd name="adj" fmla="val 10000"/>
          </a:avLst>
        </a:prstGeom>
        <a:solidFill>
          <a:srgbClr val="70AD4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6894DF-E13B-6B4C-BAE3-97B7ADA3A043}">
      <dsp:nvSpPr>
        <dsp:cNvPr id="0" name=""/>
        <dsp:cNvSpPr/>
      </dsp:nvSpPr>
      <dsp:spPr>
        <a:xfrm>
          <a:off x="1270150" y="926682"/>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Midpoint</a:t>
          </a:r>
        </a:p>
        <a:p>
          <a:pPr lvl="0" algn="ctr" defTabSz="355600">
            <a:lnSpc>
              <a:spcPct val="90000"/>
            </a:lnSpc>
            <a:spcBef>
              <a:spcPct val="0"/>
            </a:spcBef>
            <a:spcAft>
              <a:spcPct val="35000"/>
            </a:spcAft>
          </a:pPr>
          <a:r>
            <a:rPr lang="en-US" sz="800" kern="1200" dirty="0" smtClean="0"/>
            <a:t>(5)</a:t>
          </a:r>
        </a:p>
      </dsp:txBody>
      <dsp:txXfrm>
        <a:off x="1286824" y="943356"/>
        <a:ext cx="863181" cy="535948"/>
      </dsp:txXfrm>
    </dsp:sp>
    <dsp:sp modelId="{F50BB342-3856-3142-A8C6-9759A6A13151}">
      <dsp:nvSpPr>
        <dsp:cNvPr id="0" name=""/>
        <dsp:cNvSpPr/>
      </dsp:nvSpPr>
      <dsp:spPr>
        <a:xfrm>
          <a:off x="2937875" y="832049"/>
          <a:ext cx="896529" cy="569296"/>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A5A38C03-A426-E342-9AC4-4234DD38D596}">
      <dsp:nvSpPr>
        <dsp:cNvPr id="0" name=""/>
        <dsp:cNvSpPr/>
      </dsp:nvSpPr>
      <dsp:spPr>
        <a:xfrm>
          <a:off x="3037490" y="926682"/>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Agree or Disagree?</a:t>
          </a:r>
        </a:p>
      </dsp:txBody>
      <dsp:txXfrm>
        <a:off x="3054164" y="943356"/>
        <a:ext cx="863181" cy="535948"/>
      </dsp:txXfrm>
    </dsp:sp>
    <dsp:sp modelId="{3F320614-1CCA-2740-B4FC-E40DD8AC0BC3}">
      <dsp:nvSpPr>
        <dsp:cNvPr id="0" name=""/>
        <dsp:cNvSpPr/>
      </dsp:nvSpPr>
      <dsp:spPr>
        <a:xfrm>
          <a:off x="1904480" y="1662085"/>
          <a:ext cx="896529" cy="569296"/>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AF5F3975-9785-D040-9DE6-EE6FFEA9FC41}">
      <dsp:nvSpPr>
        <dsp:cNvPr id="0" name=""/>
        <dsp:cNvSpPr/>
      </dsp:nvSpPr>
      <dsp:spPr>
        <a:xfrm>
          <a:off x="2004094" y="1756719"/>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en-US" sz="800" kern="1200" dirty="0" smtClean="0"/>
        </a:p>
        <a:p>
          <a:pPr lvl="0" algn="ctr" defTabSz="355600">
            <a:lnSpc>
              <a:spcPct val="90000"/>
            </a:lnSpc>
            <a:spcBef>
              <a:spcPct val="0"/>
            </a:spcBef>
            <a:spcAft>
              <a:spcPct val="35000"/>
            </a:spcAft>
          </a:pPr>
          <a:r>
            <a:rPr lang="en-US" sz="800" kern="1200" dirty="0" smtClean="0"/>
            <a:t>Extreme or Not?</a:t>
          </a:r>
        </a:p>
        <a:p>
          <a:pPr lvl="0" algn="ctr" defTabSz="355600">
            <a:lnSpc>
              <a:spcPct val="90000"/>
            </a:lnSpc>
            <a:spcBef>
              <a:spcPct val="0"/>
            </a:spcBef>
            <a:spcAft>
              <a:spcPct val="35000"/>
            </a:spcAft>
          </a:pPr>
          <a:endParaRPr lang="en-US" sz="800" kern="1200" dirty="0"/>
        </a:p>
      </dsp:txBody>
      <dsp:txXfrm>
        <a:off x="2020768" y="1773393"/>
        <a:ext cx="863181" cy="535948"/>
      </dsp:txXfrm>
    </dsp:sp>
    <dsp:sp modelId="{1DD37BDD-083A-E147-B6B0-A9A8825C65AB}">
      <dsp:nvSpPr>
        <dsp:cNvPr id="0" name=""/>
        <dsp:cNvSpPr/>
      </dsp:nvSpPr>
      <dsp:spPr>
        <a:xfrm>
          <a:off x="1198803" y="2492122"/>
          <a:ext cx="896529" cy="569296"/>
        </a:xfrm>
        <a:prstGeom prst="roundRect">
          <a:avLst>
            <a:gd name="adj" fmla="val 10000"/>
          </a:avLst>
        </a:prstGeom>
        <a:solidFill>
          <a:srgbClr val="70AD4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CB8BF5-E164-6C49-BF32-3EBC50701C14}">
      <dsp:nvSpPr>
        <dsp:cNvPr id="0" name=""/>
        <dsp:cNvSpPr/>
      </dsp:nvSpPr>
      <dsp:spPr>
        <a:xfrm>
          <a:off x="1298417" y="2586756"/>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Extreme</a:t>
          </a:r>
        </a:p>
        <a:p>
          <a:pPr lvl="0" algn="ctr" defTabSz="355600">
            <a:lnSpc>
              <a:spcPct val="90000"/>
            </a:lnSpc>
            <a:spcBef>
              <a:spcPct val="0"/>
            </a:spcBef>
            <a:spcAft>
              <a:spcPct val="35000"/>
            </a:spcAft>
          </a:pPr>
          <a:r>
            <a:rPr lang="en-US" sz="800" kern="1200" dirty="0" smtClean="0"/>
            <a:t>(9)</a:t>
          </a:r>
          <a:endParaRPr lang="en-US" sz="800" kern="1200" dirty="0"/>
        </a:p>
      </dsp:txBody>
      <dsp:txXfrm>
        <a:off x="1315091" y="2603430"/>
        <a:ext cx="863181" cy="535948"/>
      </dsp:txXfrm>
    </dsp:sp>
    <dsp:sp modelId="{F7F311BD-4DB2-3149-B9D3-67230DFC957B}">
      <dsp:nvSpPr>
        <dsp:cNvPr id="0" name=""/>
        <dsp:cNvSpPr/>
      </dsp:nvSpPr>
      <dsp:spPr>
        <a:xfrm>
          <a:off x="2294561" y="2492122"/>
          <a:ext cx="896529" cy="569296"/>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03848F85-8D5E-0C44-A08D-4F7DB1D22F17}">
      <dsp:nvSpPr>
        <dsp:cNvPr id="0" name=""/>
        <dsp:cNvSpPr/>
      </dsp:nvSpPr>
      <dsp:spPr>
        <a:xfrm>
          <a:off x="2394175" y="2586756"/>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Non-extreme </a:t>
          </a:r>
        </a:p>
        <a:p>
          <a:pPr lvl="0" algn="ctr" defTabSz="355600">
            <a:lnSpc>
              <a:spcPct val="90000"/>
            </a:lnSpc>
            <a:spcBef>
              <a:spcPct val="0"/>
            </a:spcBef>
            <a:spcAft>
              <a:spcPct val="35000"/>
            </a:spcAft>
          </a:pPr>
          <a:r>
            <a:rPr lang="en-US" sz="800" kern="1200" dirty="0" smtClean="0"/>
            <a:t>(6,7,8)</a:t>
          </a:r>
          <a:endParaRPr lang="en-US" sz="800" kern="1200" dirty="0"/>
        </a:p>
      </dsp:txBody>
      <dsp:txXfrm>
        <a:off x="2410849" y="2603430"/>
        <a:ext cx="863181" cy="535948"/>
      </dsp:txXfrm>
    </dsp:sp>
    <dsp:sp modelId="{4D6F361E-4136-4F47-B27A-6DAB5155A515}">
      <dsp:nvSpPr>
        <dsp:cNvPr id="0" name=""/>
        <dsp:cNvSpPr/>
      </dsp:nvSpPr>
      <dsp:spPr>
        <a:xfrm>
          <a:off x="3990555" y="1662085"/>
          <a:ext cx="896529" cy="569296"/>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DBC275F9-52BC-2348-8F81-33A7395F0A64}">
      <dsp:nvSpPr>
        <dsp:cNvPr id="0" name=""/>
        <dsp:cNvSpPr/>
      </dsp:nvSpPr>
      <dsp:spPr>
        <a:xfrm>
          <a:off x="4090170" y="1756719"/>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Extreme or Not?</a:t>
          </a:r>
          <a:endParaRPr lang="en-US" sz="800" kern="1200" dirty="0"/>
        </a:p>
      </dsp:txBody>
      <dsp:txXfrm>
        <a:off x="4106844" y="1773393"/>
        <a:ext cx="863181" cy="535948"/>
      </dsp:txXfrm>
    </dsp:sp>
    <dsp:sp modelId="{0AA84BDB-16B9-E445-B4B4-A32418913561}">
      <dsp:nvSpPr>
        <dsp:cNvPr id="0" name=""/>
        <dsp:cNvSpPr/>
      </dsp:nvSpPr>
      <dsp:spPr>
        <a:xfrm>
          <a:off x="3421142" y="2492122"/>
          <a:ext cx="896529" cy="569296"/>
        </a:xfrm>
        <a:prstGeom prst="roundRect">
          <a:avLst>
            <a:gd name="adj" fmla="val 10000"/>
          </a:avLst>
        </a:prstGeom>
        <a:solidFill>
          <a:srgbClr val="70AD47"/>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723D3822-1FD5-9945-90F2-77067624B85E}">
      <dsp:nvSpPr>
        <dsp:cNvPr id="0" name=""/>
        <dsp:cNvSpPr/>
      </dsp:nvSpPr>
      <dsp:spPr>
        <a:xfrm>
          <a:off x="3520756" y="2586756"/>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Extreme</a:t>
          </a:r>
        </a:p>
        <a:p>
          <a:pPr lvl="0" algn="ctr" defTabSz="355600">
            <a:lnSpc>
              <a:spcPct val="90000"/>
            </a:lnSpc>
            <a:spcBef>
              <a:spcPct val="0"/>
            </a:spcBef>
            <a:spcAft>
              <a:spcPct val="35000"/>
            </a:spcAft>
          </a:pPr>
          <a:r>
            <a:rPr lang="en-US" sz="800" kern="1200" dirty="0" smtClean="0"/>
            <a:t>(1)</a:t>
          </a:r>
          <a:endParaRPr lang="en-US" sz="800" kern="1200" dirty="0"/>
        </a:p>
      </dsp:txBody>
      <dsp:txXfrm>
        <a:off x="3537430" y="2603430"/>
        <a:ext cx="863181" cy="535948"/>
      </dsp:txXfrm>
    </dsp:sp>
    <dsp:sp modelId="{803586E9-4DAA-1A42-84B7-4B308E0F0B10}">
      <dsp:nvSpPr>
        <dsp:cNvPr id="0" name=""/>
        <dsp:cNvSpPr/>
      </dsp:nvSpPr>
      <dsp:spPr>
        <a:xfrm>
          <a:off x="4516900" y="2492122"/>
          <a:ext cx="896529" cy="569296"/>
        </a:xfrm>
        <a:prstGeom prst="roundRect">
          <a:avLst>
            <a:gd name="adj" fmla="val 10000"/>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2882BE-A039-974D-AA31-68CD18CA362B}">
      <dsp:nvSpPr>
        <dsp:cNvPr id="0" name=""/>
        <dsp:cNvSpPr/>
      </dsp:nvSpPr>
      <dsp:spPr>
        <a:xfrm>
          <a:off x="4616514" y="2586756"/>
          <a:ext cx="896529" cy="569296"/>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Non-extreme </a:t>
          </a:r>
        </a:p>
        <a:p>
          <a:pPr lvl="0" algn="ctr" defTabSz="355600">
            <a:lnSpc>
              <a:spcPct val="90000"/>
            </a:lnSpc>
            <a:spcBef>
              <a:spcPct val="0"/>
            </a:spcBef>
            <a:spcAft>
              <a:spcPct val="35000"/>
            </a:spcAft>
          </a:pPr>
          <a:r>
            <a:rPr lang="en-US" sz="800" kern="1200" dirty="0" smtClean="0"/>
            <a:t>(2,3,4)</a:t>
          </a:r>
          <a:endParaRPr lang="en-US" sz="800" kern="1200" dirty="0"/>
        </a:p>
      </dsp:txBody>
      <dsp:txXfrm>
        <a:off x="4633188" y="2603430"/>
        <a:ext cx="863181" cy="53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4AE4C-2B14-B245-8784-12BE6A1763F6}">
      <dsp:nvSpPr>
        <dsp:cNvPr id="0" name=""/>
        <dsp:cNvSpPr/>
      </dsp:nvSpPr>
      <dsp:spPr>
        <a:xfrm>
          <a:off x="4824145" y="2231640"/>
          <a:ext cx="91440" cy="260844"/>
        </a:xfrm>
        <a:custGeom>
          <a:avLst/>
          <a:gdLst/>
          <a:ahLst/>
          <a:cxnLst/>
          <a:rect l="0" t="0" r="0" b="0"/>
          <a:pathLst>
            <a:path>
              <a:moveTo>
                <a:pt x="51889" y="0"/>
              </a:moveTo>
              <a:lnTo>
                <a:pt x="51889" y="177757"/>
              </a:lnTo>
              <a:lnTo>
                <a:pt x="45720" y="177757"/>
              </a:lnTo>
              <a:lnTo>
                <a:pt x="45720"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E48D0D-28D3-B34D-93B1-7BC205DE72A7}">
      <dsp:nvSpPr>
        <dsp:cNvPr id="0" name=""/>
        <dsp:cNvSpPr/>
      </dsp:nvSpPr>
      <dsp:spPr>
        <a:xfrm>
          <a:off x="3691714" y="2231640"/>
          <a:ext cx="1184319" cy="260844"/>
        </a:xfrm>
        <a:custGeom>
          <a:avLst/>
          <a:gdLst/>
          <a:ahLst/>
          <a:cxnLst/>
          <a:rect l="0" t="0" r="0" b="0"/>
          <a:pathLst>
            <a:path>
              <a:moveTo>
                <a:pt x="1184319" y="0"/>
              </a:moveTo>
              <a:lnTo>
                <a:pt x="1184319" y="177757"/>
              </a:lnTo>
              <a:lnTo>
                <a:pt x="0" y="177757"/>
              </a:lnTo>
              <a:lnTo>
                <a:pt x="0"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0B0894-1E76-1346-8F10-EF99E42D769F}">
      <dsp:nvSpPr>
        <dsp:cNvPr id="0" name=""/>
        <dsp:cNvSpPr/>
      </dsp:nvSpPr>
      <dsp:spPr>
        <a:xfrm>
          <a:off x="4193459" y="1401274"/>
          <a:ext cx="682575" cy="260844"/>
        </a:xfrm>
        <a:custGeom>
          <a:avLst/>
          <a:gdLst/>
          <a:ahLst/>
          <a:cxnLst/>
          <a:rect l="0" t="0" r="0" b="0"/>
          <a:pathLst>
            <a:path>
              <a:moveTo>
                <a:pt x="0" y="0"/>
              </a:moveTo>
              <a:lnTo>
                <a:pt x="0" y="177757"/>
              </a:lnTo>
              <a:lnTo>
                <a:pt x="682575" y="177757"/>
              </a:lnTo>
              <a:lnTo>
                <a:pt x="682575"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F904E4-93A1-2A44-B857-E714AA9F5770}">
      <dsp:nvSpPr>
        <dsp:cNvPr id="0" name=""/>
        <dsp:cNvSpPr/>
      </dsp:nvSpPr>
      <dsp:spPr>
        <a:xfrm>
          <a:off x="3393580" y="1401274"/>
          <a:ext cx="799878" cy="260844"/>
        </a:xfrm>
        <a:custGeom>
          <a:avLst/>
          <a:gdLst/>
          <a:ahLst/>
          <a:cxnLst/>
          <a:rect l="0" t="0" r="0" b="0"/>
          <a:pathLst>
            <a:path>
              <a:moveTo>
                <a:pt x="799878" y="0"/>
              </a:moveTo>
              <a:lnTo>
                <a:pt x="799878" y="177757"/>
              </a:lnTo>
              <a:lnTo>
                <a:pt x="0" y="177757"/>
              </a:lnTo>
              <a:lnTo>
                <a:pt x="0"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989E00-CA4E-3047-B83A-707407A018C4}">
      <dsp:nvSpPr>
        <dsp:cNvPr id="0" name=""/>
        <dsp:cNvSpPr/>
      </dsp:nvSpPr>
      <dsp:spPr>
        <a:xfrm>
          <a:off x="2753248" y="570908"/>
          <a:ext cx="1440210" cy="260844"/>
        </a:xfrm>
        <a:custGeom>
          <a:avLst/>
          <a:gdLst/>
          <a:ahLst/>
          <a:cxnLst/>
          <a:rect l="0" t="0" r="0" b="0"/>
          <a:pathLst>
            <a:path>
              <a:moveTo>
                <a:pt x="0" y="0"/>
              </a:moveTo>
              <a:lnTo>
                <a:pt x="0" y="177757"/>
              </a:lnTo>
              <a:lnTo>
                <a:pt x="1440210" y="177757"/>
              </a:lnTo>
              <a:lnTo>
                <a:pt x="1440210" y="26084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EE84D9-191B-5143-B2FC-A630B42CE982}">
      <dsp:nvSpPr>
        <dsp:cNvPr id="0" name=""/>
        <dsp:cNvSpPr/>
      </dsp:nvSpPr>
      <dsp:spPr>
        <a:xfrm>
          <a:off x="2036495" y="2231640"/>
          <a:ext cx="91440" cy="260844"/>
        </a:xfrm>
        <a:custGeom>
          <a:avLst/>
          <a:gdLst/>
          <a:ahLst/>
          <a:cxnLst/>
          <a:rect l="0" t="0" r="0" b="0"/>
          <a:pathLst>
            <a:path>
              <a:moveTo>
                <a:pt x="45720" y="0"/>
              </a:moveTo>
              <a:lnTo>
                <a:pt x="45720" y="177757"/>
              </a:lnTo>
              <a:lnTo>
                <a:pt x="47434" y="177757"/>
              </a:lnTo>
              <a:lnTo>
                <a:pt x="47434"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4E35CE-60BE-404F-A26D-C0277E05C075}">
      <dsp:nvSpPr>
        <dsp:cNvPr id="0" name=""/>
        <dsp:cNvSpPr/>
      </dsp:nvSpPr>
      <dsp:spPr>
        <a:xfrm>
          <a:off x="905779" y="2231640"/>
          <a:ext cx="1176436" cy="260844"/>
        </a:xfrm>
        <a:custGeom>
          <a:avLst/>
          <a:gdLst/>
          <a:ahLst/>
          <a:cxnLst/>
          <a:rect l="0" t="0" r="0" b="0"/>
          <a:pathLst>
            <a:path>
              <a:moveTo>
                <a:pt x="1176436" y="0"/>
              </a:moveTo>
              <a:lnTo>
                <a:pt x="1176436" y="177757"/>
              </a:lnTo>
              <a:lnTo>
                <a:pt x="0" y="177757"/>
              </a:lnTo>
              <a:lnTo>
                <a:pt x="0"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11C647-5960-C042-8E2B-0CD61B99128B}">
      <dsp:nvSpPr>
        <dsp:cNvPr id="0" name=""/>
        <dsp:cNvSpPr/>
      </dsp:nvSpPr>
      <dsp:spPr>
        <a:xfrm>
          <a:off x="1416089" y="1401274"/>
          <a:ext cx="666126" cy="260844"/>
        </a:xfrm>
        <a:custGeom>
          <a:avLst/>
          <a:gdLst/>
          <a:ahLst/>
          <a:cxnLst/>
          <a:rect l="0" t="0" r="0" b="0"/>
          <a:pathLst>
            <a:path>
              <a:moveTo>
                <a:pt x="0" y="0"/>
              </a:moveTo>
              <a:lnTo>
                <a:pt x="0" y="177757"/>
              </a:lnTo>
              <a:lnTo>
                <a:pt x="666126" y="177757"/>
              </a:lnTo>
              <a:lnTo>
                <a:pt x="666126"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E966DD-78E4-A548-84B0-3F7F38206D18}">
      <dsp:nvSpPr>
        <dsp:cNvPr id="0" name=""/>
        <dsp:cNvSpPr/>
      </dsp:nvSpPr>
      <dsp:spPr>
        <a:xfrm>
          <a:off x="603555" y="1401274"/>
          <a:ext cx="812533" cy="260844"/>
        </a:xfrm>
        <a:custGeom>
          <a:avLst/>
          <a:gdLst/>
          <a:ahLst/>
          <a:cxnLst/>
          <a:rect l="0" t="0" r="0" b="0"/>
          <a:pathLst>
            <a:path>
              <a:moveTo>
                <a:pt x="812533" y="0"/>
              </a:moveTo>
              <a:lnTo>
                <a:pt x="812533" y="177757"/>
              </a:lnTo>
              <a:lnTo>
                <a:pt x="0" y="177757"/>
              </a:lnTo>
              <a:lnTo>
                <a:pt x="0" y="2608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DBE95F-2353-8A45-B17F-8FD283579D46}">
      <dsp:nvSpPr>
        <dsp:cNvPr id="0" name=""/>
        <dsp:cNvSpPr/>
      </dsp:nvSpPr>
      <dsp:spPr>
        <a:xfrm>
          <a:off x="1416089" y="570908"/>
          <a:ext cx="1337158" cy="260844"/>
        </a:xfrm>
        <a:custGeom>
          <a:avLst/>
          <a:gdLst/>
          <a:ahLst/>
          <a:cxnLst/>
          <a:rect l="0" t="0" r="0" b="0"/>
          <a:pathLst>
            <a:path>
              <a:moveTo>
                <a:pt x="1337158" y="0"/>
              </a:moveTo>
              <a:lnTo>
                <a:pt x="1337158" y="177757"/>
              </a:lnTo>
              <a:lnTo>
                <a:pt x="0" y="177757"/>
              </a:lnTo>
              <a:lnTo>
                <a:pt x="0" y="26084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7CED81-58BE-7541-994F-B71418C2CB67}">
      <dsp:nvSpPr>
        <dsp:cNvPr id="0" name=""/>
        <dsp:cNvSpPr/>
      </dsp:nvSpPr>
      <dsp:spPr>
        <a:xfrm>
          <a:off x="2304805" y="1386"/>
          <a:ext cx="896885" cy="569521"/>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FF328C50-4A81-7743-89D4-084529057FDB}">
      <dsp:nvSpPr>
        <dsp:cNvPr id="0" name=""/>
        <dsp:cNvSpPr/>
      </dsp:nvSpPr>
      <dsp:spPr>
        <a:xfrm>
          <a:off x="2404459" y="96058"/>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Good or Bad?</a:t>
          </a:r>
        </a:p>
      </dsp:txBody>
      <dsp:txXfrm>
        <a:off x="2421140" y="112739"/>
        <a:ext cx="863523" cy="536159"/>
      </dsp:txXfrm>
    </dsp:sp>
    <dsp:sp modelId="{D4EEEFBC-0F92-1E4C-947E-6B842F917F7F}">
      <dsp:nvSpPr>
        <dsp:cNvPr id="0" name=""/>
        <dsp:cNvSpPr/>
      </dsp:nvSpPr>
      <dsp:spPr>
        <a:xfrm>
          <a:off x="967647" y="831752"/>
          <a:ext cx="896885" cy="569521"/>
        </a:xfrm>
        <a:prstGeom prst="roundRect">
          <a:avLst>
            <a:gd name="adj" fmla="val 10000"/>
          </a:avLst>
        </a:prstGeom>
        <a:solidFill>
          <a:srgbClr val="70AD4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6894DF-E13B-6B4C-BAE3-97B7ADA3A043}">
      <dsp:nvSpPr>
        <dsp:cNvPr id="0" name=""/>
        <dsp:cNvSpPr/>
      </dsp:nvSpPr>
      <dsp:spPr>
        <a:xfrm>
          <a:off x="1067300" y="926424"/>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Middle or Not?</a:t>
          </a:r>
        </a:p>
      </dsp:txBody>
      <dsp:txXfrm>
        <a:off x="1083981" y="943105"/>
        <a:ext cx="863523" cy="536159"/>
      </dsp:txXfrm>
    </dsp:sp>
    <dsp:sp modelId="{F76391B2-590B-224E-A20C-C6D462461144}">
      <dsp:nvSpPr>
        <dsp:cNvPr id="0" name=""/>
        <dsp:cNvSpPr/>
      </dsp:nvSpPr>
      <dsp:spPr>
        <a:xfrm>
          <a:off x="155113" y="1662118"/>
          <a:ext cx="896885" cy="569521"/>
        </a:xfrm>
        <a:prstGeom prst="roundRect">
          <a:avLst>
            <a:gd name="adj" fmla="val 10000"/>
          </a:avLst>
        </a:prstGeom>
        <a:solidFill>
          <a:srgbClr val="70AD4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33E2F2-1606-664D-A041-341939907F38}">
      <dsp:nvSpPr>
        <dsp:cNvPr id="0" name=""/>
        <dsp:cNvSpPr/>
      </dsp:nvSpPr>
      <dsp:spPr>
        <a:xfrm>
          <a:off x="254766" y="1756790"/>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Middle (4)</a:t>
          </a:r>
        </a:p>
      </dsp:txBody>
      <dsp:txXfrm>
        <a:off x="271447" y="1773471"/>
        <a:ext cx="863523" cy="536159"/>
      </dsp:txXfrm>
    </dsp:sp>
    <dsp:sp modelId="{9E9CC821-9B08-224D-8B9A-77F9B097D50C}">
      <dsp:nvSpPr>
        <dsp:cNvPr id="0" name=""/>
        <dsp:cNvSpPr/>
      </dsp:nvSpPr>
      <dsp:spPr>
        <a:xfrm>
          <a:off x="1633773" y="1662118"/>
          <a:ext cx="896885" cy="569521"/>
        </a:xfrm>
        <a:prstGeom prst="roundRect">
          <a:avLst>
            <a:gd name="adj" fmla="val 10000"/>
          </a:avLst>
        </a:prstGeom>
        <a:solidFill>
          <a:srgbClr val="70AD4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E6F79-991B-1A4C-8EE7-EB98F34FC687}">
      <dsp:nvSpPr>
        <dsp:cNvPr id="0" name=""/>
        <dsp:cNvSpPr/>
      </dsp:nvSpPr>
      <dsp:spPr>
        <a:xfrm>
          <a:off x="1733427" y="1756790"/>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Extreme or Not?</a:t>
          </a:r>
        </a:p>
      </dsp:txBody>
      <dsp:txXfrm>
        <a:off x="1750108" y="1773471"/>
        <a:ext cx="863523" cy="536159"/>
      </dsp:txXfrm>
    </dsp:sp>
    <dsp:sp modelId="{EB12AABE-AB25-744B-AE4B-0F253C534BC3}">
      <dsp:nvSpPr>
        <dsp:cNvPr id="0" name=""/>
        <dsp:cNvSpPr/>
      </dsp:nvSpPr>
      <dsp:spPr>
        <a:xfrm>
          <a:off x="457337" y="2492484"/>
          <a:ext cx="896885" cy="569521"/>
        </a:xfrm>
        <a:prstGeom prst="roundRect">
          <a:avLst>
            <a:gd name="adj" fmla="val 10000"/>
          </a:avLst>
        </a:prstGeom>
        <a:solidFill>
          <a:srgbClr val="70AD4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53E85-465B-8D4F-ABDC-B6D30AC406BB}">
      <dsp:nvSpPr>
        <dsp:cNvPr id="0" name=""/>
        <dsp:cNvSpPr/>
      </dsp:nvSpPr>
      <dsp:spPr>
        <a:xfrm>
          <a:off x="556991" y="2587156"/>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Extreme (6)</a:t>
          </a:r>
        </a:p>
      </dsp:txBody>
      <dsp:txXfrm>
        <a:off x="573672" y="2603837"/>
        <a:ext cx="863523" cy="536159"/>
      </dsp:txXfrm>
    </dsp:sp>
    <dsp:sp modelId="{6F907B37-70E8-C049-8FEB-04AB85A73415}">
      <dsp:nvSpPr>
        <dsp:cNvPr id="0" name=""/>
        <dsp:cNvSpPr/>
      </dsp:nvSpPr>
      <dsp:spPr>
        <a:xfrm>
          <a:off x="1635487" y="2492484"/>
          <a:ext cx="896885" cy="569521"/>
        </a:xfrm>
        <a:prstGeom prst="roundRect">
          <a:avLst>
            <a:gd name="adj" fmla="val 10000"/>
          </a:avLst>
        </a:prstGeom>
        <a:solidFill>
          <a:srgbClr val="70AD4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F63A07-A6B4-F544-ACCE-3EAF26CB40D2}">
      <dsp:nvSpPr>
        <dsp:cNvPr id="0" name=""/>
        <dsp:cNvSpPr/>
      </dsp:nvSpPr>
      <dsp:spPr>
        <a:xfrm>
          <a:off x="1735141" y="2587156"/>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Not Extreme (5)</a:t>
          </a:r>
        </a:p>
      </dsp:txBody>
      <dsp:txXfrm>
        <a:off x="1751822" y="2603837"/>
        <a:ext cx="863523" cy="536159"/>
      </dsp:txXfrm>
    </dsp:sp>
    <dsp:sp modelId="{F50BB342-3856-3142-A8C6-9759A6A13151}">
      <dsp:nvSpPr>
        <dsp:cNvPr id="0" name=""/>
        <dsp:cNvSpPr/>
      </dsp:nvSpPr>
      <dsp:spPr>
        <a:xfrm>
          <a:off x="3745016" y="831752"/>
          <a:ext cx="896885" cy="569521"/>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A5A38C03-A426-E342-9AC4-4234DD38D596}">
      <dsp:nvSpPr>
        <dsp:cNvPr id="0" name=""/>
        <dsp:cNvSpPr/>
      </dsp:nvSpPr>
      <dsp:spPr>
        <a:xfrm>
          <a:off x="3844670" y="926424"/>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Middle or Not?</a:t>
          </a:r>
        </a:p>
      </dsp:txBody>
      <dsp:txXfrm>
        <a:off x="3861351" y="943105"/>
        <a:ext cx="863523" cy="536159"/>
      </dsp:txXfrm>
    </dsp:sp>
    <dsp:sp modelId="{3F320614-1CCA-2740-B4FC-E40DD8AC0BC3}">
      <dsp:nvSpPr>
        <dsp:cNvPr id="0" name=""/>
        <dsp:cNvSpPr/>
      </dsp:nvSpPr>
      <dsp:spPr>
        <a:xfrm>
          <a:off x="2945137" y="1662118"/>
          <a:ext cx="896885" cy="569521"/>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AF5F3975-9785-D040-9DE6-EE6FFEA9FC41}">
      <dsp:nvSpPr>
        <dsp:cNvPr id="0" name=""/>
        <dsp:cNvSpPr/>
      </dsp:nvSpPr>
      <dsp:spPr>
        <a:xfrm>
          <a:off x="3044791" y="1756790"/>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Middle (3)</a:t>
          </a:r>
        </a:p>
      </dsp:txBody>
      <dsp:txXfrm>
        <a:off x="3061472" y="1773471"/>
        <a:ext cx="863523" cy="536159"/>
      </dsp:txXfrm>
    </dsp:sp>
    <dsp:sp modelId="{4D6F361E-4136-4F47-B27A-6DAB5155A515}">
      <dsp:nvSpPr>
        <dsp:cNvPr id="0" name=""/>
        <dsp:cNvSpPr/>
      </dsp:nvSpPr>
      <dsp:spPr>
        <a:xfrm>
          <a:off x="4427592" y="1662118"/>
          <a:ext cx="896885" cy="569521"/>
        </a:xfrm>
        <a:prstGeom prst="roundRect">
          <a:avLst>
            <a:gd name="adj" fmla="val 10000"/>
          </a:avLst>
        </a:prstGeom>
        <a:solidFill>
          <a:schemeClr val="accent6"/>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DBC275F9-52BC-2348-8F81-33A7395F0A64}">
      <dsp:nvSpPr>
        <dsp:cNvPr id="0" name=""/>
        <dsp:cNvSpPr/>
      </dsp:nvSpPr>
      <dsp:spPr>
        <a:xfrm>
          <a:off x="4527246" y="1756790"/>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Extreme or Not?</a:t>
          </a:r>
          <a:endParaRPr lang="en-US" sz="1100" kern="1200" dirty="0"/>
        </a:p>
      </dsp:txBody>
      <dsp:txXfrm>
        <a:off x="4543927" y="1773471"/>
        <a:ext cx="863523" cy="536159"/>
      </dsp:txXfrm>
    </dsp:sp>
    <dsp:sp modelId="{0AA84BDB-16B9-E445-B4B4-A32418913561}">
      <dsp:nvSpPr>
        <dsp:cNvPr id="0" name=""/>
        <dsp:cNvSpPr/>
      </dsp:nvSpPr>
      <dsp:spPr>
        <a:xfrm>
          <a:off x="3243272" y="2492484"/>
          <a:ext cx="896885" cy="569521"/>
        </a:xfrm>
        <a:prstGeom prst="roundRect">
          <a:avLst>
            <a:gd name="adj" fmla="val 10000"/>
          </a:avLst>
        </a:prstGeom>
        <a:solidFill>
          <a:srgbClr val="70AD47"/>
        </a:solidFill>
        <a:ln w="12700" cap="flat" cmpd="sng" algn="ctr">
          <a:no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sp>
    <dsp:sp modelId="{723D3822-1FD5-9945-90F2-77067624B85E}">
      <dsp:nvSpPr>
        <dsp:cNvPr id="0" name=""/>
        <dsp:cNvSpPr/>
      </dsp:nvSpPr>
      <dsp:spPr>
        <a:xfrm>
          <a:off x="3342926" y="2587156"/>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Extreme</a:t>
          </a:r>
        </a:p>
        <a:p>
          <a:pPr lvl="0" algn="ctr" defTabSz="488950">
            <a:lnSpc>
              <a:spcPct val="90000"/>
            </a:lnSpc>
            <a:spcBef>
              <a:spcPct val="0"/>
            </a:spcBef>
            <a:spcAft>
              <a:spcPct val="35000"/>
            </a:spcAft>
          </a:pPr>
          <a:r>
            <a:rPr lang="en-US" sz="1100" kern="1200" dirty="0" smtClean="0"/>
            <a:t>(1)</a:t>
          </a:r>
          <a:endParaRPr lang="en-US" sz="1100" kern="1200" dirty="0"/>
        </a:p>
      </dsp:txBody>
      <dsp:txXfrm>
        <a:off x="3359607" y="2603837"/>
        <a:ext cx="863523" cy="536159"/>
      </dsp:txXfrm>
    </dsp:sp>
    <dsp:sp modelId="{803586E9-4DAA-1A42-84B7-4B308E0F0B10}">
      <dsp:nvSpPr>
        <dsp:cNvPr id="0" name=""/>
        <dsp:cNvSpPr/>
      </dsp:nvSpPr>
      <dsp:spPr>
        <a:xfrm>
          <a:off x="4421422" y="2492484"/>
          <a:ext cx="896885" cy="569521"/>
        </a:xfrm>
        <a:prstGeom prst="roundRect">
          <a:avLst>
            <a:gd name="adj" fmla="val 10000"/>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2882BE-A039-974D-AA31-68CD18CA362B}">
      <dsp:nvSpPr>
        <dsp:cNvPr id="0" name=""/>
        <dsp:cNvSpPr/>
      </dsp:nvSpPr>
      <dsp:spPr>
        <a:xfrm>
          <a:off x="4521076" y="2587156"/>
          <a:ext cx="896885" cy="569521"/>
        </a:xfrm>
        <a:prstGeom prst="roundRect">
          <a:avLst>
            <a:gd name="adj" fmla="val 10000"/>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Non-extreme </a:t>
          </a:r>
        </a:p>
        <a:p>
          <a:pPr lvl="0" algn="ctr" defTabSz="488950">
            <a:lnSpc>
              <a:spcPct val="90000"/>
            </a:lnSpc>
            <a:spcBef>
              <a:spcPct val="0"/>
            </a:spcBef>
            <a:spcAft>
              <a:spcPct val="35000"/>
            </a:spcAft>
          </a:pPr>
          <a:r>
            <a:rPr lang="en-US" sz="1100" kern="1200" dirty="0" smtClean="0"/>
            <a:t>(2)</a:t>
          </a:r>
          <a:endParaRPr lang="en-US" sz="1100" kern="1200" dirty="0"/>
        </a:p>
      </dsp:txBody>
      <dsp:txXfrm>
        <a:off x="4537757" y="2603837"/>
        <a:ext cx="863523" cy="5361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6DD35-E893-4E9E-AAB8-59F61B666327}" type="datetimeFigureOut">
              <a:rPr lang="en-US" smtClean="0"/>
              <a:t>5/24/21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9F58E-DEE3-4E68-94AC-D6D9F96165E7}" type="slidenum">
              <a:rPr lang="en-US" smtClean="0"/>
              <a:t>‹#›</a:t>
            </a:fld>
            <a:endParaRPr lang="en-US"/>
          </a:p>
        </p:txBody>
      </p:sp>
    </p:spTree>
    <p:extLst>
      <p:ext uri="{BB962C8B-B14F-4D97-AF65-F5344CB8AC3E}">
        <p14:creationId xmlns:p14="http://schemas.microsoft.com/office/powerpoint/2010/main" val="3169631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Record</a:t>
            </a:r>
          </a:p>
          <a:p>
            <a:r>
              <a:rPr lang="en-US" dirty="0" smtClean="0"/>
              <a:t>Submit</a:t>
            </a:r>
          </a:p>
        </p:txBody>
      </p:sp>
      <p:sp>
        <p:nvSpPr>
          <p:cNvPr id="4" name="Slide Number Placeholder 3"/>
          <p:cNvSpPr>
            <a:spLocks noGrp="1"/>
          </p:cNvSpPr>
          <p:nvPr>
            <p:ph type="sldNum" sz="quarter" idx="10"/>
          </p:nvPr>
        </p:nvSpPr>
        <p:spPr/>
        <p:txBody>
          <a:bodyPr/>
          <a:lstStyle/>
          <a:p>
            <a:fld id="{A4A9F58E-DEE3-4E68-94AC-D6D9F96165E7}" type="slidenum">
              <a:rPr lang="en-US" smtClean="0"/>
              <a:t>1</a:t>
            </a:fld>
            <a:endParaRPr lang="en-US"/>
          </a:p>
        </p:txBody>
      </p:sp>
    </p:spTree>
    <p:extLst>
      <p:ext uri="{BB962C8B-B14F-4D97-AF65-F5344CB8AC3E}">
        <p14:creationId xmlns:p14="http://schemas.microsoft.com/office/powerpoint/2010/main" val="1672571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Numeracy: Numeric understanding (How comfortable are you with numbers, and specifically how well can you map an emotional response onto a numeric scale)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Measuring Numeracy through three methods: Subjective Numeracy, Objective Numeracy, and Symbolic Number Mapping</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Numeric Self-Report Scales: Content Free Scales (Greenleaf,</a:t>
            </a:r>
            <a:r>
              <a:rPr lang="en-US" baseline="0" dirty="0" smtClean="0"/>
              <a:t> what does content-free mean?), none of the variables correlate with each other, only measures extreme/midpoint responding</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Extreme and Midpoint Responding: Why</a:t>
            </a:r>
            <a:r>
              <a:rPr lang="en-US" baseline="0" dirty="0" smtClean="0"/>
              <a:t> these? Good indicators of someone “simplifying” the scale down to just three points (scale can be 5, 7, 9 points  </a:t>
            </a:r>
            <a:r>
              <a:rPr lang="en-US" baseline="0" dirty="0" smtClean="0">
                <a:sym typeface="Wingdings"/>
              </a:rPr>
              <a:t> how does this effect it?)</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baseline="0" dirty="0" smtClean="0">
              <a:sym typeface="Wingding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Sample Prompt: “Television is my primary form of entertainment”</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baseline="0" dirty="0" smtClean="0">
              <a:sym typeface="Wingdings"/>
            </a:endParaRPr>
          </a:p>
        </p:txBody>
      </p:sp>
      <p:sp>
        <p:nvSpPr>
          <p:cNvPr id="4" name="Slide Number Placeholder 3"/>
          <p:cNvSpPr>
            <a:spLocks noGrp="1"/>
          </p:cNvSpPr>
          <p:nvPr>
            <p:ph type="sldNum" sz="quarter" idx="10"/>
          </p:nvPr>
        </p:nvSpPr>
        <p:spPr/>
        <p:txBody>
          <a:bodyPr/>
          <a:lstStyle/>
          <a:p>
            <a:fld id="{A4A9F58E-DEE3-4E68-94AC-D6D9F96165E7}" type="slidenum">
              <a:rPr lang="en-US" smtClean="0"/>
              <a:t>3</a:t>
            </a:fld>
            <a:endParaRPr lang="en-US"/>
          </a:p>
        </p:txBody>
      </p:sp>
    </p:spTree>
    <p:extLst>
      <p:ext uri="{BB962C8B-B14F-4D97-AF65-F5344CB8AC3E}">
        <p14:creationId xmlns:p14="http://schemas.microsoft.com/office/powerpoint/2010/main" val="1801781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a:t>
            </a:r>
            <a:r>
              <a:rPr lang="en-US" baseline="0" dirty="0" smtClean="0"/>
              <a:t> 1: title</a:t>
            </a:r>
          </a:p>
          <a:p>
            <a:r>
              <a:rPr lang="en-US" baseline="0" dirty="0" smtClean="0"/>
              <a:t>Slide 2: Intro to study</a:t>
            </a:r>
          </a:p>
          <a:p>
            <a:r>
              <a:rPr lang="en-US" baseline="0" dirty="0" smtClean="0"/>
              <a:t>Slide 3: Intro to response style. We are interested in extreme responding</a:t>
            </a:r>
          </a:p>
          <a:p>
            <a:r>
              <a:rPr lang="en-US" baseline="0" dirty="0" smtClean="0"/>
              <a:t>Slide 4: Intro to numeracy. We are interested in objective numeracy</a:t>
            </a:r>
          </a:p>
          <a:p>
            <a:r>
              <a:rPr lang="en-US" baseline="0" dirty="0" smtClean="0"/>
              <a:t>Slide 5: Intro to IRT analysis method</a:t>
            </a:r>
          </a:p>
          <a:p>
            <a:r>
              <a:rPr lang="en-US" baseline="0" dirty="0" smtClean="0"/>
              <a:t>Slide 6: Outline modeling approach</a:t>
            </a:r>
          </a:p>
          <a:p>
            <a:r>
              <a:rPr lang="en-US" baseline="0" dirty="0" smtClean="0"/>
              <a:t>Slide 7: Diagrams of modeling approach</a:t>
            </a:r>
          </a:p>
          <a:p>
            <a:r>
              <a:rPr lang="en-US" baseline="0" dirty="0" smtClean="0"/>
              <a:t>Slide 8: Results</a:t>
            </a:r>
          </a:p>
          <a:p>
            <a:r>
              <a:rPr lang="en-US" baseline="0" dirty="0" smtClean="0"/>
              <a:t>Slide 9: Interpretation of results</a:t>
            </a:r>
          </a:p>
          <a:p>
            <a:r>
              <a:rPr lang="en-US" baseline="0" dirty="0" smtClean="0"/>
              <a:t>Slide 10: implications and future directions</a:t>
            </a:r>
          </a:p>
          <a:p>
            <a:r>
              <a:rPr lang="en-US" baseline="0" dirty="0" smtClean="0"/>
              <a:t>Slide 11: Thanks</a:t>
            </a:r>
          </a:p>
        </p:txBody>
      </p:sp>
      <p:sp>
        <p:nvSpPr>
          <p:cNvPr id="4" name="Slide Number Placeholder 3"/>
          <p:cNvSpPr>
            <a:spLocks noGrp="1"/>
          </p:cNvSpPr>
          <p:nvPr>
            <p:ph type="sldNum" sz="quarter" idx="10"/>
          </p:nvPr>
        </p:nvSpPr>
        <p:spPr/>
        <p:txBody>
          <a:bodyPr/>
          <a:lstStyle/>
          <a:p>
            <a:fld id="{A4A9F58E-DEE3-4E68-94AC-D6D9F96165E7}" type="slidenum">
              <a:rPr lang="en-US" smtClean="0"/>
              <a:t>4</a:t>
            </a:fld>
            <a:endParaRPr lang="en-US"/>
          </a:p>
        </p:txBody>
      </p:sp>
    </p:spTree>
    <p:extLst>
      <p:ext uri="{BB962C8B-B14F-4D97-AF65-F5344CB8AC3E}">
        <p14:creationId xmlns:p14="http://schemas.microsoft.com/office/powerpoint/2010/main" val="1997663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IRTree:</a:t>
            </a:r>
            <a:r>
              <a:rPr lang="en-US" baseline="0" dirty="0" smtClean="0"/>
              <a:t> essentially is an analysis method that sees if item parameters differ in low vs. high numeracy individuals </a:t>
            </a:r>
          </a:p>
          <a:p>
            <a:r>
              <a:rPr lang="en-US" baseline="0" dirty="0" smtClean="0"/>
              <a:t>Used to capture extreme and midpoint responding </a:t>
            </a:r>
            <a:r>
              <a:rPr lang="en-US" baseline="0" dirty="0" smtClean="0">
                <a:sym typeface="Wingdings"/>
              </a:rPr>
              <a:t> then use numeracy to predict extreme and midpoint responding.</a:t>
            </a:r>
          </a:p>
          <a:p>
            <a:endParaRPr lang="en-US" baseline="0" dirty="0" smtClean="0">
              <a:sym typeface="Wingdings"/>
            </a:endParaRPr>
          </a:p>
          <a:p>
            <a:r>
              <a:rPr lang="en-US" baseline="0" dirty="0" smtClean="0">
                <a:sym typeface="Wingdings"/>
              </a:rPr>
              <a:t>Node: add where numbers would go on this tree for a 9 point scale</a:t>
            </a:r>
          </a:p>
          <a:p>
            <a:endParaRPr lang="en-US" baseline="0" dirty="0" smtClean="0">
              <a:sym typeface="Wingdings"/>
            </a:endParaRPr>
          </a:p>
          <a:p>
            <a:r>
              <a:rPr lang="en-US" baseline="0" dirty="0" smtClean="0"/>
              <a:t>Each item for both subjective numeracy and </a:t>
            </a:r>
            <a:r>
              <a:rPr lang="en-US" baseline="0" dirty="0" err="1" smtClean="0"/>
              <a:t>GreenLeaf</a:t>
            </a:r>
            <a:r>
              <a:rPr lang="en-US" baseline="0" dirty="0" smtClean="0"/>
              <a:t> was split into dichotomous pseudo-items representing sub-scale response processes modeled by a multinomial processing tree. These pseudo-items distinguished between whether the respondent was on the upper or lower half of the scale, on a middle point or not, and on an extreme point or not. </a:t>
            </a:r>
          </a:p>
        </p:txBody>
      </p:sp>
      <p:sp>
        <p:nvSpPr>
          <p:cNvPr id="4" name="Slide Number Placeholder 3"/>
          <p:cNvSpPr>
            <a:spLocks noGrp="1"/>
          </p:cNvSpPr>
          <p:nvPr>
            <p:ph type="sldNum" sz="quarter" idx="10"/>
          </p:nvPr>
        </p:nvSpPr>
        <p:spPr/>
        <p:txBody>
          <a:bodyPr/>
          <a:lstStyle/>
          <a:p>
            <a:fld id="{A4A9F58E-DEE3-4E68-94AC-D6D9F96165E7}" type="slidenum">
              <a:rPr lang="en-US" smtClean="0"/>
              <a:t>5</a:t>
            </a:fld>
            <a:endParaRPr lang="en-US"/>
          </a:p>
        </p:txBody>
      </p:sp>
    </p:spTree>
    <p:extLst>
      <p:ext uri="{BB962C8B-B14F-4D97-AF65-F5344CB8AC3E}">
        <p14:creationId xmlns:p14="http://schemas.microsoft.com/office/powerpoint/2010/main" val="41488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Monte Carlo Simulations: uses random numbers generation to simulate data from the real population, and then runs an algorithm on that data. Uses the power of randomness.</a:t>
            </a:r>
          </a:p>
          <a:p>
            <a:r>
              <a:rPr lang="en-US" baseline="0" dirty="0" smtClean="0"/>
              <a:t>Create data, where an effect we think exists, exists. Does it detect this effect when we make it there, and can we not detect it when we don’t make it there.</a:t>
            </a:r>
            <a:endParaRPr lang="en-US" dirty="0" smtClean="0"/>
          </a:p>
          <a:p>
            <a:endParaRPr lang="en-US" dirty="0"/>
          </a:p>
        </p:txBody>
      </p:sp>
      <p:sp>
        <p:nvSpPr>
          <p:cNvPr id="4" name="Slide Number Placeholder 3"/>
          <p:cNvSpPr>
            <a:spLocks noGrp="1"/>
          </p:cNvSpPr>
          <p:nvPr>
            <p:ph type="sldNum" sz="quarter" idx="10"/>
          </p:nvPr>
        </p:nvSpPr>
        <p:spPr/>
        <p:txBody>
          <a:bodyPr/>
          <a:lstStyle/>
          <a:p>
            <a:fld id="{A4A9F58E-DEE3-4E68-94AC-D6D9F96165E7}" type="slidenum">
              <a:rPr lang="en-US" smtClean="0"/>
              <a:t>6</a:t>
            </a:fld>
            <a:endParaRPr lang="en-US"/>
          </a:p>
        </p:txBody>
      </p:sp>
    </p:spTree>
    <p:extLst>
      <p:ext uri="{BB962C8B-B14F-4D97-AF65-F5344CB8AC3E}">
        <p14:creationId xmlns:p14="http://schemas.microsoft.com/office/powerpoint/2010/main" val="1664779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Latent factor </a:t>
            </a:r>
            <a:r>
              <a:rPr lang="mr-IN" baseline="0" dirty="0" smtClean="0"/>
              <a:t>–</a:t>
            </a:r>
            <a:r>
              <a:rPr lang="en-US" baseline="0" dirty="0" smtClean="0"/>
              <a:t> mention that it is not directly observed</a:t>
            </a:r>
          </a:p>
          <a:p>
            <a:r>
              <a:rPr lang="en-US" baseline="0" dirty="0" smtClean="0"/>
              <a:t>Expand on package (</a:t>
            </a:r>
            <a:r>
              <a:rPr lang="en-US" baseline="0" dirty="0" err="1" smtClean="0"/>
              <a:t>lavaan</a:t>
            </a:r>
            <a:r>
              <a:rPr lang="en-US" baseline="0" dirty="0" smtClean="0"/>
              <a:t>) and code parameters</a:t>
            </a:r>
          </a:p>
          <a:p>
            <a:r>
              <a:rPr lang="en-US" baseline="0" dirty="0" smtClean="0"/>
              <a:t>Mention that these are IRT models </a:t>
            </a:r>
          </a:p>
        </p:txBody>
      </p:sp>
      <p:sp>
        <p:nvSpPr>
          <p:cNvPr id="4" name="Slide Number Placeholder 3"/>
          <p:cNvSpPr>
            <a:spLocks noGrp="1"/>
          </p:cNvSpPr>
          <p:nvPr>
            <p:ph type="sldNum" sz="quarter" idx="10"/>
          </p:nvPr>
        </p:nvSpPr>
        <p:spPr/>
        <p:txBody>
          <a:bodyPr/>
          <a:lstStyle/>
          <a:p>
            <a:fld id="{A4A9F58E-DEE3-4E68-94AC-D6D9F96165E7}" type="slidenum">
              <a:rPr lang="en-US" smtClean="0"/>
              <a:t>7</a:t>
            </a:fld>
            <a:endParaRPr lang="en-US"/>
          </a:p>
        </p:txBody>
      </p:sp>
    </p:spTree>
    <p:extLst>
      <p:ext uri="{BB962C8B-B14F-4D97-AF65-F5344CB8AC3E}">
        <p14:creationId xmlns:p14="http://schemas.microsoft.com/office/powerpoint/2010/main" val="1623313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Latent</a:t>
            </a:r>
            <a:r>
              <a:rPr lang="en-US" baseline="0" dirty="0" smtClean="0"/>
              <a:t> variable: not directly observed, inferred from observed variables. In this case observed variables are three types of numeracy. </a:t>
            </a:r>
          </a:p>
          <a:p>
            <a:endParaRPr lang="en-US" baseline="0" dirty="0" smtClean="0"/>
          </a:p>
          <a:p>
            <a:r>
              <a:rPr lang="en-US" baseline="0" dirty="0" smtClean="0"/>
              <a:t>Say at the beginning that relationships were from the original data, so I don’t have to repeat it over and over.</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Analysis method: Generate numeracy data randomly </a:t>
            </a:r>
            <a:r>
              <a:rPr lang="en-US" dirty="0" smtClean="0">
                <a:sym typeface="Wingdings"/>
              </a:rPr>
              <a:t> Use observed relationship to generate </a:t>
            </a:r>
            <a:r>
              <a:rPr lang="en-US" dirty="0" smtClean="0"/>
              <a:t>Midpoint and Extreme Responding</a:t>
            </a:r>
            <a:r>
              <a:rPr lang="en-US" dirty="0" smtClean="0">
                <a:sym typeface="Wingdings"/>
              </a:rPr>
              <a:t>  Use observed relationship to map values of </a:t>
            </a:r>
            <a:r>
              <a:rPr lang="en-US" dirty="0" smtClean="0"/>
              <a:t>Midpoint and Extreme Responding</a:t>
            </a:r>
            <a:r>
              <a:rPr lang="en-US" dirty="0" smtClean="0">
                <a:sym typeface="Wingdings"/>
              </a:rPr>
              <a:t> to generate item values  Examine relationship between latent variables (Numeracy) and whether someone responded on extreme or on midpoint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ym typeface="Wingdings"/>
            </a:endParaRPr>
          </a:p>
          <a:p>
            <a:r>
              <a:rPr lang="en-US" dirty="0" smtClean="0"/>
              <a:t>Notes:</a:t>
            </a:r>
          </a:p>
          <a:p>
            <a:pPr lvl="1"/>
            <a:r>
              <a:rPr lang="en-US" dirty="0" smtClean="0"/>
              <a:t>(Observed relationship: observed parameters from real data)</a:t>
            </a:r>
          </a:p>
          <a:p>
            <a:pPr lvl="1"/>
            <a:r>
              <a:rPr lang="en-US" dirty="0" smtClean="0"/>
              <a:t>(Items)</a:t>
            </a:r>
          </a:p>
          <a:p>
            <a:pPr lvl="1"/>
            <a:endParaRPr lang="en-US" dirty="0" smtClean="0"/>
          </a:p>
          <a:p>
            <a:pPr lvl="1"/>
            <a:r>
              <a:rPr lang="en-US" dirty="0" smtClean="0"/>
              <a:t>Because</a:t>
            </a:r>
            <a:r>
              <a:rPr lang="en-US" baseline="0" dirty="0" smtClean="0"/>
              <a:t> I generated MRS and ERS data assuming that they were derived from Numeracy data, if the analysis method works, there should be a correlation between them</a:t>
            </a:r>
          </a:p>
          <a:p>
            <a:pPr lvl="1"/>
            <a:r>
              <a:rPr lang="en-US" baseline="0" dirty="0" smtClean="0"/>
              <a:t>When making this relationship the same as real relationship, we should see </a:t>
            </a:r>
          </a:p>
          <a:p>
            <a:pPr lvl="1"/>
            <a:r>
              <a:rPr lang="en-US" baseline="0" dirty="0" smtClean="0"/>
              <a:t>Assume we know ERS and MRS, and its relationship to Numeracy measures. If analysis method is valid, we should be able to map ERS/MRS to them items, and find the same relationship between numeracy and response patterns.</a:t>
            </a:r>
          </a:p>
          <a:p>
            <a:pPr lvl="1"/>
            <a:r>
              <a:rPr lang="en-US" b="1" baseline="0" dirty="0" smtClean="0"/>
              <a:t>Setting </a:t>
            </a:r>
            <a:r>
              <a:rPr lang="en-US" b="0" baseline="0" dirty="0" smtClean="0"/>
              <a:t>the relationship between numeracy and response patterns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Talk about the significance</a:t>
            </a:r>
          </a:p>
          <a:p>
            <a:endParaRPr lang="en-US" dirty="0"/>
          </a:p>
        </p:txBody>
      </p:sp>
      <p:sp>
        <p:nvSpPr>
          <p:cNvPr id="4" name="Slide Number Placeholder 3"/>
          <p:cNvSpPr>
            <a:spLocks noGrp="1"/>
          </p:cNvSpPr>
          <p:nvPr>
            <p:ph type="sldNum" sz="quarter" idx="10"/>
          </p:nvPr>
        </p:nvSpPr>
        <p:spPr/>
        <p:txBody>
          <a:bodyPr/>
          <a:lstStyle/>
          <a:p>
            <a:fld id="{A4A9F58E-DEE3-4E68-94AC-D6D9F96165E7}" type="slidenum">
              <a:rPr lang="en-US" smtClean="0"/>
              <a:t>8</a:t>
            </a:fld>
            <a:endParaRPr lang="en-US"/>
          </a:p>
        </p:txBody>
      </p:sp>
    </p:spTree>
    <p:extLst>
      <p:ext uri="{BB962C8B-B14F-4D97-AF65-F5344CB8AC3E}">
        <p14:creationId xmlns:p14="http://schemas.microsoft.com/office/powerpoint/2010/main" val="1623313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Latent</a:t>
            </a:r>
            <a:r>
              <a:rPr lang="en-US" baseline="0" dirty="0" smtClean="0"/>
              <a:t> variable: not directly observed, inferred from observed variables. In this case observed variables are three types of numeracy. </a:t>
            </a:r>
          </a:p>
          <a:p>
            <a:endParaRPr lang="en-US" baseline="0" dirty="0" smtClean="0"/>
          </a:p>
          <a:p>
            <a:r>
              <a:rPr lang="en-US" baseline="0" dirty="0" smtClean="0"/>
              <a:t>Say at the beginning that relationships were from the original data, so I don’t have to repeat it over and over.</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Analysis method: Generate numeracy data randomly </a:t>
            </a:r>
            <a:r>
              <a:rPr lang="en-US" dirty="0" smtClean="0">
                <a:sym typeface="Wingdings"/>
              </a:rPr>
              <a:t> Use observed relationship to generate </a:t>
            </a:r>
            <a:r>
              <a:rPr lang="en-US" dirty="0" smtClean="0"/>
              <a:t>Midpoint and Extreme Responding</a:t>
            </a:r>
            <a:r>
              <a:rPr lang="en-US" dirty="0" smtClean="0">
                <a:sym typeface="Wingdings"/>
              </a:rPr>
              <a:t>  Use observed relationship to map values of </a:t>
            </a:r>
            <a:r>
              <a:rPr lang="en-US" dirty="0" smtClean="0"/>
              <a:t>Midpoint and Extreme Responding</a:t>
            </a:r>
            <a:r>
              <a:rPr lang="en-US" dirty="0" smtClean="0">
                <a:sym typeface="Wingdings"/>
              </a:rPr>
              <a:t> to generate item values  Examine relationship between latent variables (Numeracy) and whether someone responded on extreme or on midpoint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ym typeface="Wingdings"/>
            </a:endParaRPr>
          </a:p>
          <a:p>
            <a:r>
              <a:rPr lang="en-US" dirty="0" smtClean="0"/>
              <a:t>Notes:</a:t>
            </a:r>
          </a:p>
          <a:p>
            <a:pPr lvl="1"/>
            <a:r>
              <a:rPr lang="en-US" dirty="0" smtClean="0"/>
              <a:t>(Observed relationship: observed parameters from real data)</a:t>
            </a:r>
          </a:p>
          <a:p>
            <a:pPr lvl="1"/>
            <a:r>
              <a:rPr lang="en-US" dirty="0" smtClean="0"/>
              <a:t>(Items)</a:t>
            </a:r>
          </a:p>
          <a:p>
            <a:pPr lvl="1"/>
            <a:endParaRPr lang="en-US" dirty="0" smtClean="0"/>
          </a:p>
          <a:p>
            <a:pPr lvl="1"/>
            <a:r>
              <a:rPr lang="en-US" dirty="0" smtClean="0"/>
              <a:t>Because</a:t>
            </a:r>
            <a:r>
              <a:rPr lang="en-US" baseline="0" dirty="0" smtClean="0"/>
              <a:t> I generated MRS and ERS data assuming that they were derived from Numeracy data, if the analysis method works, there should be a correlation between them</a:t>
            </a:r>
          </a:p>
          <a:p>
            <a:pPr lvl="1"/>
            <a:r>
              <a:rPr lang="en-US" baseline="0" dirty="0" smtClean="0"/>
              <a:t>When making this relationship the same as real relationship, we should see </a:t>
            </a:r>
          </a:p>
          <a:p>
            <a:pPr lvl="1"/>
            <a:r>
              <a:rPr lang="en-US" baseline="0" dirty="0" smtClean="0"/>
              <a:t>Assume we know ERS and MRS, and its relationship to Numeracy measures. If analysis method is valid, we should be able to map ERS/MRS to them items, and find the same relationship between numeracy and response patterns.</a:t>
            </a:r>
          </a:p>
          <a:p>
            <a:pPr lvl="1"/>
            <a:r>
              <a:rPr lang="en-US" b="1" baseline="0" dirty="0" smtClean="0"/>
              <a:t>Setting </a:t>
            </a:r>
            <a:r>
              <a:rPr lang="en-US" b="0" baseline="0" dirty="0" smtClean="0"/>
              <a:t>the relationship between numeracy and response patterns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Talk about the significance</a:t>
            </a:r>
          </a:p>
          <a:p>
            <a:endParaRPr lang="en-US" dirty="0"/>
          </a:p>
        </p:txBody>
      </p:sp>
      <p:sp>
        <p:nvSpPr>
          <p:cNvPr id="4" name="Slide Number Placeholder 3"/>
          <p:cNvSpPr>
            <a:spLocks noGrp="1"/>
          </p:cNvSpPr>
          <p:nvPr>
            <p:ph type="sldNum" sz="quarter" idx="10"/>
          </p:nvPr>
        </p:nvSpPr>
        <p:spPr/>
        <p:txBody>
          <a:bodyPr/>
          <a:lstStyle/>
          <a:p>
            <a:fld id="{A4A9F58E-DEE3-4E68-94AC-D6D9F96165E7}" type="slidenum">
              <a:rPr lang="en-US" smtClean="0"/>
              <a:t>9</a:t>
            </a:fld>
            <a:endParaRPr lang="en-US"/>
          </a:p>
        </p:txBody>
      </p:sp>
    </p:spTree>
    <p:extLst>
      <p:ext uri="{BB962C8B-B14F-4D97-AF65-F5344CB8AC3E}">
        <p14:creationId xmlns:p14="http://schemas.microsoft.com/office/powerpoint/2010/main" val="1623313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Latent</a:t>
            </a:r>
            <a:r>
              <a:rPr lang="en-US" baseline="0" dirty="0" smtClean="0"/>
              <a:t> variable: not directly observed, inferred from observed variables. In this case observed variables are three types of numeracy. </a:t>
            </a:r>
          </a:p>
          <a:p>
            <a:endParaRPr lang="en-US" baseline="0" dirty="0" smtClean="0"/>
          </a:p>
          <a:p>
            <a:r>
              <a:rPr lang="en-US" baseline="0" dirty="0" smtClean="0"/>
              <a:t>Say at the beginning that relationships were from the original data, so I don’t have to repeat it over and over.</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Analysis method: Generate numeracy data randomly </a:t>
            </a:r>
            <a:r>
              <a:rPr lang="en-US" dirty="0" smtClean="0">
                <a:sym typeface="Wingdings"/>
              </a:rPr>
              <a:t> Use observed relationship to generate </a:t>
            </a:r>
            <a:r>
              <a:rPr lang="en-US" dirty="0" smtClean="0"/>
              <a:t>Midpoint and Extreme Responding</a:t>
            </a:r>
            <a:r>
              <a:rPr lang="en-US" dirty="0" smtClean="0">
                <a:sym typeface="Wingdings"/>
              </a:rPr>
              <a:t>  Use observed relationship to map values of </a:t>
            </a:r>
            <a:r>
              <a:rPr lang="en-US" dirty="0" smtClean="0"/>
              <a:t>Midpoint and Extreme Responding</a:t>
            </a:r>
            <a:r>
              <a:rPr lang="en-US" dirty="0" smtClean="0">
                <a:sym typeface="Wingdings"/>
              </a:rPr>
              <a:t> to generate item values  Examine relationship between latent variables (Numeracy) and whether someone responded on extreme or on midpoint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ym typeface="Wingdings"/>
            </a:endParaRPr>
          </a:p>
          <a:p>
            <a:r>
              <a:rPr lang="en-US" dirty="0" smtClean="0"/>
              <a:t>Notes:</a:t>
            </a:r>
          </a:p>
          <a:p>
            <a:pPr lvl="1"/>
            <a:r>
              <a:rPr lang="en-US" dirty="0" smtClean="0"/>
              <a:t>(Observed relationship: observed parameters from real data)</a:t>
            </a:r>
          </a:p>
          <a:p>
            <a:pPr lvl="1"/>
            <a:r>
              <a:rPr lang="en-US" dirty="0" smtClean="0"/>
              <a:t>(Items)</a:t>
            </a:r>
          </a:p>
          <a:p>
            <a:pPr lvl="1"/>
            <a:endParaRPr lang="en-US" dirty="0" smtClean="0"/>
          </a:p>
          <a:p>
            <a:pPr lvl="1"/>
            <a:r>
              <a:rPr lang="en-US" dirty="0" smtClean="0"/>
              <a:t>Because</a:t>
            </a:r>
            <a:r>
              <a:rPr lang="en-US" baseline="0" dirty="0" smtClean="0"/>
              <a:t> I generated MRS and ERS data assuming that they were derived from Numeracy data, if the analysis method works, there should be a correlation between them</a:t>
            </a:r>
          </a:p>
          <a:p>
            <a:pPr lvl="1"/>
            <a:r>
              <a:rPr lang="en-US" baseline="0" dirty="0" smtClean="0"/>
              <a:t>When making this relationship the same as real relationship, we should see </a:t>
            </a:r>
          </a:p>
          <a:p>
            <a:pPr lvl="1"/>
            <a:r>
              <a:rPr lang="en-US" baseline="0" dirty="0" smtClean="0"/>
              <a:t>Assume we know ERS and MRS, and its relationship to Numeracy measures. If analysis method is valid, we should be able to map ERS/MRS to them items, and find the same relationship between numeracy and response patterns.</a:t>
            </a:r>
          </a:p>
          <a:p>
            <a:pPr lvl="1"/>
            <a:r>
              <a:rPr lang="en-US" b="1" baseline="0" dirty="0" smtClean="0"/>
              <a:t>Setting </a:t>
            </a:r>
            <a:r>
              <a:rPr lang="en-US" b="0" baseline="0" dirty="0" smtClean="0"/>
              <a:t>the relationship between numeracy and response patterns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Talk about the significance</a:t>
            </a:r>
          </a:p>
          <a:p>
            <a:endParaRPr lang="en-US" dirty="0"/>
          </a:p>
        </p:txBody>
      </p:sp>
      <p:sp>
        <p:nvSpPr>
          <p:cNvPr id="4" name="Slide Number Placeholder 3"/>
          <p:cNvSpPr>
            <a:spLocks noGrp="1"/>
          </p:cNvSpPr>
          <p:nvPr>
            <p:ph type="sldNum" sz="quarter" idx="10"/>
          </p:nvPr>
        </p:nvSpPr>
        <p:spPr/>
        <p:txBody>
          <a:bodyPr/>
          <a:lstStyle/>
          <a:p>
            <a:fld id="{A4A9F58E-DEE3-4E68-94AC-D6D9F96165E7}" type="slidenum">
              <a:rPr lang="en-US" smtClean="0"/>
              <a:t>10</a:t>
            </a:fld>
            <a:endParaRPr lang="en-US"/>
          </a:p>
        </p:txBody>
      </p:sp>
    </p:spTree>
    <p:extLst>
      <p:ext uri="{BB962C8B-B14F-4D97-AF65-F5344CB8AC3E}">
        <p14:creationId xmlns:p14="http://schemas.microsoft.com/office/powerpoint/2010/main" val="1623313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mention</a:t>
            </a:r>
            <a:r>
              <a:rPr lang="en-US" baseline="0" dirty="0" smtClean="0"/>
              <a:t> 5 </a:t>
            </a:r>
            <a:r>
              <a:rPr lang="mr-IN" baseline="0" dirty="0" smtClean="0"/>
              <a:t>–</a:t>
            </a:r>
            <a:r>
              <a:rPr lang="en-US" baseline="0" dirty="0" smtClean="0"/>
              <a:t> 9 point scales, mention at end as a “future direction”</a:t>
            </a:r>
          </a:p>
          <a:p>
            <a:endParaRPr lang="en-US" baseline="0" dirty="0" smtClean="0"/>
          </a:p>
          <a:p>
            <a:r>
              <a:rPr lang="en-US" baseline="0" dirty="0" smtClean="0"/>
              <a:t>Note: add some visualization of data on this slide</a:t>
            </a:r>
            <a:endParaRPr lang="en-US" dirty="0"/>
          </a:p>
        </p:txBody>
      </p:sp>
      <p:sp>
        <p:nvSpPr>
          <p:cNvPr id="4" name="Slide Number Placeholder 3"/>
          <p:cNvSpPr>
            <a:spLocks noGrp="1"/>
          </p:cNvSpPr>
          <p:nvPr>
            <p:ph type="sldNum" sz="quarter" idx="10"/>
          </p:nvPr>
        </p:nvSpPr>
        <p:spPr/>
        <p:txBody>
          <a:bodyPr/>
          <a:lstStyle/>
          <a:p>
            <a:fld id="{A4A9F58E-DEE3-4E68-94AC-D6D9F96165E7}" type="slidenum">
              <a:rPr lang="en-US" smtClean="0"/>
              <a:t>11</a:t>
            </a:fld>
            <a:endParaRPr lang="en-US"/>
          </a:p>
        </p:txBody>
      </p:sp>
    </p:spTree>
    <p:extLst>
      <p:ext uri="{BB962C8B-B14F-4D97-AF65-F5344CB8AC3E}">
        <p14:creationId xmlns:p14="http://schemas.microsoft.com/office/powerpoint/2010/main" val="1574710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Conclusions:</a:t>
            </a:r>
            <a:r>
              <a:rPr lang="en-US" baseline="0" dirty="0" smtClean="0"/>
              <a:t> how we interpret results in light of everything else going on in the world (bigger picture) </a:t>
            </a:r>
            <a:endParaRPr lang="en-US" dirty="0"/>
          </a:p>
        </p:txBody>
      </p:sp>
      <p:sp>
        <p:nvSpPr>
          <p:cNvPr id="4" name="Slide Number Placeholder 3"/>
          <p:cNvSpPr>
            <a:spLocks noGrp="1"/>
          </p:cNvSpPr>
          <p:nvPr>
            <p:ph type="sldNum" sz="quarter" idx="10"/>
          </p:nvPr>
        </p:nvSpPr>
        <p:spPr/>
        <p:txBody>
          <a:bodyPr/>
          <a:lstStyle/>
          <a:p>
            <a:fld id="{A4A9F58E-DEE3-4E68-94AC-D6D9F96165E7}" type="slidenum">
              <a:rPr lang="en-US" smtClean="0"/>
              <a:t>12</a:t>
            </a:fld>
            <a:endParaRPr lang="en-US"/>
          </a:p>
        </p:txBody>
      </p:sp>
    </p:spTree>
    <p:extLst>
      <p:ext uri="{BB962C8B-B14F-4D97-AF65-F5344CB8AC3E}">
        <p14:creationId xmlns:p14="http://schemas.microsoft.com/office/powerpoint/2010/main" val="2461223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8B1ECE-739A-438A-A3F1-BFEB3472C1F5}" type="datetime1">
              <a:rPr lang="en-US" smtClean="0"/>
              <a:t>5/24/21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1819718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755232-1A07-4592-8FB8-5ED65D26FF58}" type="datetime1">
              <a:rPr lang="en-US" smtClean="0"/>
              <a:t>5/24/21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413240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9CFB624-FD89-43E6-A999-2DD55DE0AD7F}" type="datetime1">
              <a:rPr lang="en-US" smtClean="0"/>
              <a:t>5/24/21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3672285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3D9C46-E80B-4913-B2FA-61C7D7A8C963}" type="datetime1">
              <a:rPr lang="en-US" smtClean="0"/>
              <a:t>5/24/21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1152265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2B8DD6-1D2C-4371-92C1-026E97C81A61}" type="datetime1">
              <a:rPr lang="en-US" smtClean="0"/>
              <a:t>5/24/21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336122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7002C9-E4B4-42D7-99FC-711FAD9648B9}" type="datetime1">
              <a:rPr lang="en-US" smtClean="0"/>
              <a:t>5/24/21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3977852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B12EF9-A53E-46F7-B61C-DB9B82F741B1}" type="datetime1">
              <a:rPr lang="en-US" smtClean="0"/>
              <a:t>5/24/21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4001067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9F90040-16FD-407E-B403-41D4B7D08FC9}" type="datetime1">
              <a:rPr lang="en-US" smtClean="0"/>
              <a:t>5/24/21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3103685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CA064C6-92C7-4696-A39C-943F977BF72B}" type="datetime1">
              <a:rPr lang="en-US" smtClean="0"/>
              <a:t>5/24/21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2530227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72326-A387-4D4D-884B-9A5DA45FC889}" type="datetime1">
              <a:rPr lang="en-US" smtClean="0"/>
              <a:t>5/24/21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66062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38DB1E-D0FA-4FD6-9686-BE65AF8F59F5}" type="datetime1">
              <a:rPr lang="en-US" smtClean="0"/>
              <a:t>5/24/21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9816B1-D308-4EA6-9502-49DE7D0C91DB}" type="slidenum">
              <a:rPr lang="en-US" smtClean="0"/>
              <a:t>‹#›</a:t>
            </a:fld>
            <a:endParaRPr lang="en-US"/>
          </a:p>
        </p:txBody>
      </p:sp>
    </p:spTree>
    <p:extLst>
      <p:ext uri="{BB962C8B-B14F-4D97-AF65-F5344CB8AC3E}">
        <p14:creationId xmlns:p14="http://schemas.microsoft.com/office/powerpoint/2010/main" val="42200696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586FE5-7F21-48D8-AFF6-B620F740ACA3}" type="datetime1">
              <a:rPr lang="en-US" smtClean="0"/>
              <a:t>5/24/21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9816B1-D308-4EA6-9502-49DE7D0C91DB}" type="slidenum">
              <a:rPr lang="en-US" smtClean="0"/>
              <a:t>‹#›</a:t>
            </a:fld>
            <a:endParaRPr lang="en-US"/>
          </a:p>
        </p:txBody>
      </p:sp>
    </p:spTree>
    <p:extLst>
      <p:ext uri="{BB962C8B-B14F-4D97-AF65-F5344CB8AC3E}">
        <p14:creationId xmlns:p14="http://schemas.microsoft.com/office/powerpoint/2010/main" val="856479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0000">
              <a:srgbClr val="10233E"/>
            </a:gs>
            <a:gs pos="74000">
              <a:schemeClr val="accent1">
                <a:lumMod val="50000"/>
              </a:schemeClr>
            </a:gs>
          </a:gsLst>
          <a:lin ang="0" scaled="1"/>
          <a:tileRect/>
        </a:gradFill>
        <a:effectLst/>
      </p:bgPr>
    </p:bg>
    <p:spTree>
      <p:nvGrpSpPr>
        <p:cNvPr id="1" name=""/>
        <p:cNvGrpSpPr/>
        <p:nvPr/>
      </p:nvGrpSpPr>
      <p:grpSpPr>
        <a:xfrm>
          <a:off x="0" y="0"/>
          <a:ext cx="0" cy="0"/>
          <a:chOff x="0" y="0"/>
          <a:chExt cx="0" cy="0"/>
        </a:xfrm>
      </p:grpSpPr>
      <p:sp>
        <p:nvSpPr>
          <p:cNvPr id="6" name="Title 1"/>
          <p:cNvSpPr txBox="1">
            <a:spLocks/>
          </p:cNvSpPr>
          <p:nvPr/>
        </p:nvSpPr>
        <p:spPr>
          <a:xfrm>
            <a:off x="1549920" y="1406392"/>
            <a:ext cx="9144000" cy="23472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solidFill>
                  <a:schemeClr val="accent4">
                    <a:lumMod val="60000"/>
                    <a:lumOff val="40000"/>
                  </a:schemeClr>
                </a:solidFill>
                <a:latin typeface="+mn-lt"/>
              </a:rPr>
              <a:t>Methods for Detecting Numeracy’s Effect on Trait-Unrelated Response Styles</a:t>
            </a:r>
            <a:endParaRPr lang="en-US" sz="5400" b="1" dirty="0">
              <a:solidFill>
                <a:schemeClr val="accent4">
                  <a:lumMod val="60000"/>
                  <a:lumOff val="40000"/>
                </a:schemeClr>
              </a:solidFill>
              <a:latin typeface="+mn-lt"/>
            </a:endParaRPr>
          </a:p>
        </p:txBody>
      </p:sp>
      <p:sp>
        <p:nvSpPr>
          <p:cNvPr id="7" name="Subtitle 2"/>
          <p:cNvSpPr txBox="1">
            <a:spLocks/>
          </p:cNvSpPr>
          <p:nvPr/>
        </p:nvSpPr>
        <p:spPr>
          <a:xfrm>
            <a:off x="1549920" y="4153753"/>
            <a:ext cx="9144000" cy="123998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dirty="0" smtClean="0">
                <a:solidFill>
                  <a:schemeClr val="bg1"/>
                </a:solidFill>
              </a:rPr>
              <a:t>Zachary Loran</a:t>
            </a:r>
          </a:p>
          <a:p>
            <a:pPr marL="0" indent="0" algn="ctr">
              <a:buNone/>
            </a:pPr>
            <a:r>
              <a:rPr lang="en-US" sz="3000" dirty="0" smtClean="0">
                <a:solidFill>
                  <a:schemeClr val="accent4">
                    <a:lumMod val="60000"/>
                    <a:lumOff val="40000"/>
                  </a:schemeClr>
                </a:solidFill>
              </a:rPr>
              <a:t>University of California, Los Angeles</a:t>
            </a:r>
          </a:p>
          <a:p>
            <a:pPr marL="0" indent="0" algn="ctr">
              <a:buNone/>
            </a:pPr>
            <a:r>
              <a:rPr lang="en-US" sz="3000" dirty="0" smtClean="0">
                <a:solidFill>
                  <a:schemeClr val="bg1"/>
                </a:solidFill>
              </a:rPr>
              <a:t>Faculty Research Advisor: Amanda Kay Montoya, PhD</a:t>
            </a:r>
            <a:endParaRPr lang="en-US" sz="3000" dirty="0" smtClean="0">
              <a:solidFill>
                <a:schemeClr val="bg1"/>
              </a:solidFill>
            </a:endParaRPr>
          </a:p>
        </p:txBody>
      </p:sp>
    </p:spTree>
    <p:extLst>
      <p:ext uri="{BB962C8B-B14F-4D97-AF65-F5344CB8AC3E}">
        <p14:creationId xmlns:p14="http://schemas.microsoft.com/office/powerpoint/2010/main" val="30151896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610" y="365125"/>
            <a:ext cx="11116537" cy="1325563"/>
          </a:xfrm>
        </p:spPr>
        <p:txBody>
          <a:bodyPr/>
          <a:lstStyle/>
          <a:p>
            <a:r>
              <a:rPr lang="en-US" b="1" dirty="0" smtClean="0">
                <a:solidFill>
                  <a:srgbClr val="005587"/>
                </a:solidFill>
                <a:latin typeface="+mn-lt"/>
              </a:rPr>
              <a:t>Introduction </a:t>
            </a:r>
            <a:r>
              <a:rPr lang="mr-IN" b="1" dirty="0" smtClean="0">
                <a:solidFill>
                  <a:srgbClr val="005587"/>
                </a:solidFill>
                <a:latin typeface="+mn-lt"/>
              </a:rPr>
              <a:t>–</a:t>
            </a:r>
            <a:r>
              <a:rPr lang="en-US" b="1" dirty="0" smtClean="0">
                <a:solidFill>
                  <a:srgbClr val="005587"/>
                </a:solidFill>
                <a:latin typeface="+mn-lt"/>
              </a:rPr>
              <a:t> Trait-Unrelated Response Styles</a:t>
            </a:r>
            <a:endParaRPr lang="en-US" dirty="0">
              <a:latin typeface="+mn-lt"/>
            </a:endParaRPr>
          </a:p>
        </p:txBody>
      </p:sp>
      <p:sp>
        <p:nvSpPr>
          <p:cNvPr id="3" name="Content Placeholder 2"/>
          <p:cNvSpPr>
            <a:spLocks noGrp="1"/>
          </p:cNvSpPr>
          <p:nvPr>
            <p:ph idx="1"/>
          </p:nvPr>
        </p:nvSpPr>
        <p:spPr>
          <a:xfrm>
            <a:off x="824543" y="1593498"/>
            <a:ext cx="10515600" cy="5001652"/>
          </a:xfrm>
        </p:spPr>
        <p:txBody>
          <a:bodyPr>
            <a:normAutofit fontScale="85000" lnSpcReduction="20000"/>
          </a:bodyPr>
          <a:lstStyle/>
          <a:p>
            <a:r>
              <a:rPr lang="en-US" dirty="0" smtClean="0">
                <a:solidFill>
                  <a:srgbClr val="000000"/>
                </a:solidFill>
              </a:rPr>
              <a:t>What type of “Response </a:t>
            </a:r>
            <a:r>
              <a:rPr lang="en-US" dirty="0">
                <a:solidFill>
                  <a:srgbClr val="000000"/>
                </a:solidFill>
              </a:rPr>
              <a:t>S</a:t>
            </a:r>
            <a:r>
              <a:rPr lang="en-US" dirty="0" smtClean="0">
                <a:solidFill>
                  <a:srgbClr val="000000"/>
                </a:solidFill>
              </a:rPr>
              <a:t>tyles”?</a:t>
            </a:r>
          </a:p>
          <a:p>
            <a:pPr lvl="1"/>
            <a:r>
              <a:rPr lang="en-US" dirty="0" smtClean="0">
                <a:solidFill>
                  <a:schemeClr val="accent2"/>
                </a:solidFill>
              </a:rPr>
              <a:t>Extreme</a:t>
            </a:r>
            <a:r>
              <a:rPr lang="en-US" dirty="0" smtClean="0"/>
              <a:t> </a:t>
            </a:r>
            <a:r>
              <a:rPr lang="en-US" dirty="0"/>
              <a:t>and </a:t>
            </a:r>
            <a:r>
              <a:rPr lang="en-US" dirty="0">
                <a:solidFill>
                  <a:srgbClr val="660066"/>
                </a:solidFill>
              </a:rPr>
              <a:t>Midpoint</a:t>
            </a:r>
            <a:r>
              <a:rPr lang="en-US" dirty="0"/>
              <a:t> </a:t>
            </a:r>
            <a:r>
              <a:rPr lang="en-US" dirty="0" smtClean="0"/>
              <a:t>Responding</a:t>
            </a:r>
          </a:p>
          <a:p>
            <a:r>
              <a:rPr lang="en-US" dirty="0" smtClean="0"/>
              <a:t>Measuring Response Styles:</a:t>
            </a:r>
          </a:p>
          <a:p>
            <a:pPr lvl="1"/>
            <a:r>
              <a:rPr lang="en-US" dirty="0"/>
              <a:t>Numeric Self-Report Scales for “Content-Free” </a:t>
            </a:r>
            <a:r>
              <a:rPr lang="en-US" dirty="0" smtClean="0"/>
              <a:t>Questions</a:t>
            </a:r>
          </a:p>
          <a:p>
            <a:pPr lvl="1"/>
            <a:r>
              <a:rPr lang="en-US" dirty="0" smtClean="0"/>
              <a:t>Each question individually measures something, but are not correlated with each other</a:t>
            </a:r>
          </a:p>
          <a:p>
            <a:pPr lvl="1"/>
            <a:r>
              <a:rPr lang="en-US" dirty="0" smtClean="0"/>
              <a:t>This study uses the 16-item </a:t>
            </a:r>
            <a:r>
              <a:rPr lang="en-US" dirty="0" err="1" smtClean="0"/>
              <a:t>GreenLeaf</a:t>
            </a:r>
            <a:r>
              <a:rPr lang="en-US" dirty="0" smtClean="0"/>
              <a:t> questionnaire, on 5, 7, and 9-pt scales</a:t>
            </a:r>
            <a:endParaRPr lang="en-US" dirty="0"/>
          </a:p>
          <a:p>
            <a:r>
              <a:rPr lang="en-US" dirty="0" smtClean="0"/>
              <a:t>Try an </a:t>
            </a:r>
            <a:r>
              <a:rPr lang="en-US" dirty="0"/>
              <a:t>e</a:t>
            </a:r>
            <a:r>
              <a:rPr lang="en-US" dirty="0" smtClean="0"/>
              <a:t>xample: “Television is my primary </a:t>
            </a:r>
            <a:r>
              <a:rPr lang="en-US" dirty="0"/>
              <a:t>f</a:t>
            </a:r>
            <a:r>
              <a:rPr lang="en-US" dirty="0" smtClean="0"/>
              <a:t>orm of </a:t>
            </a:r>
            <a:r>
              <a:rPr lang="en-US" dirty="0"/>
              <a:t>e</a:t>
            </a:r>
            <a:r>
              <a:rPr lang="en-US" dirty="0" smtClean="0"/>
              <a:t>ntertainment.”</a:t>
            </a:r>
          </a:p>
          <a:p>
            <a:r>
              <a:rPr lang="en-US" dirty="0" smtClean="0"/>
              <a:t>Another example: “I work very hard most of the time.”</a:t>
            </a:r>
          </a:p>
          <a:p>
            <a:endParaRPr lang="en-US" dirty="0" smtClean="0"/>
          </a:p>
          <a:p>
            <a:endParaRPr lang="en-US" dirty="0"/>
          </a:p>
          <a:p>
            <a:endParaRPr lang="en-US" dirty="0" smtClean="0"/>
          </a:p>
          <a:p>
            <a:endParaRPr lang="en-US" b="1" dirty="0" smtClean="0"/>
          </a:p>
          <a:p>
            <a:endParaRPr lang="en-US" b="1" dirty="0"/>
          </a:p>
          <a:p>
            <a:r>
              <a:rPr lang="en-US" b="1" dirty="0" smtClean="0"/>
              <a:t>This study looks at </a:t>
            </a:r>
            <a:r>
              <a:rPr lang="en-US" b="1" dirty="0" smtClean="0">
                <a:solidFill>
                  <a:schemeClr val="accent2"/>
                </a:solidFill>
              </a:rPr>
              <a:t>Extreme Responding</a:t>
            </a:r>
            <a:endParaRPr lang="en-US" b="1" dirty="0"/>
          </a:p>
        </p:txBody>
      </p:sp>
      <p:sp>
        <p:nvSpPr>
          <p:cNvPr id="19" name="TextBox 18"/>
          <p:cNvSpPr txBox="1"/>
          <p:nvPr/>
        </p:nvSpPr>
        <p:spPr>
          <a:xfrm>
            <a:off x="9732864" y="6414190"/>
            <a:ext cx="184666" cy="369332"/>
          </a:xfrm>
          <a:prstGeom prst="rect">
            <a:avLst/>
          </a:prstGeom>
          <a:noFill/>
        </p:spPr>
        <p:txBody>
          <a:bodyPr wrap="none" rtlCol="0">
            <a:spAutoFit/>
          </a:bodyPr>
          <a:lstStyle/>
          <a:p>
            <a:endParaRPr lang="en-US" dirty="0"/>
          </a:p>
        </p:txBody>
      </p:sp>
      <p:grpSp>
        <p:nvGrpSpPr>
          <p:cNvPr id="29" name="Group 28"/>
          <p:cNvGrpSpPr/>
          <p:nvPr/>
        </p:nvGrpSpPr>
        <p:grpSpPr>
          <a:xfrm>
            <a:off x="1001776" y="4300276"/>
            <a:ext cx="10815897" cy="1696470"/>
            <a:chOff x="640840" y="4335788"/>
            <a:chExt cx="10815897" cy="1696470"/>
          </a:xfrm>
        </p:grpSpPr>
        <p:sp>
          <p:nvSpPr>
            <p:cNvPr id="5" name="Rectangle 4"/>
            <p:cNvSpPr/>
            <p:nvPr/>
          </p:nvSpPr>
          <p:spPr>
            <a:xfrm>
              <a:off x="2159016" y="4872011"/>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022853" y="4869189"/>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Rectangle 6"/>
            <p:cNvSpPr/>
            <p:nvPr/>
          </p:nvSpPr>
          <p:spPr>
            <a:xfrm>
              <a:off x="3218385" y="48663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334791" y="4877655"/>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425948" y="4874834"/>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0" name="Rectangle 9"/>
            <p:cNvSpPr/>
            <p:nvPr/>
          </p:nvSpPr>
          <p:spPr>
            <a:xfrm>
              <a:off x="6514875" y="4872011"/>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615684" y="4869189"/>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5353" y="48663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9822946" y="4869188"/>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4" name="TextBox 13"/>
            <p:cNvSpPr txBox="1"/>
            <p:nvPr/>
          </p:nvSpPr>
          <p:spPr>
            <a:xfrm>
              <a:off x="802105" y="4335788"/>
              <a:ext cx="10654632" cy="369332"/>
            </a:xfrm>
            <a:prstGeom prst="rect">
              <a:avLst/>
            </a:prstGeom>
            <a:noFill/>
          </p:spPr>
          <p:txBody>
            <a:bodyPr wrap="square" rtlCol="0">
              <a:spAutoFit/>
            </a:bodyPr>
            <a:lstStyle/>
            <a:p>
              <a:r>
                <a:rPr lang="en-US" dirty="0"/>
                <a:t> </a:t>
              </a:r>
              <a:r>
                <a:rPr lang="en-US" dirty="0" smtClean="0"/>
                <a:t>    1                   2                   3                   4</a:t>
              </a:r>
              <a:r>
                <a:rPr lang="en-US" dirty="0"/>
                <a:t> </a:t>
              </a:r>
              <a:r>
                <a:rPr lang="en-US" dirty="0" smtClean="0"/>
                <a:t>                  5</a:t>
              </a:r>
              <a:r>
                <a:rPr lang="en-US" dirty="0"/>
                <a:t> </a:t>
              </a:r>
              <a:r>
                <a:rPr lang="en-US" dirty="0" smtClean="0"/>
                <a:t>                  6</a:t>
              </a:r>
              <a:r>
                <a:rPr lang="en-US" dirty="0"/>
                <a:t> </a:t>
              </a:r>
              <a:r>
                <a:rPr lang="en-US" dirty="0" smtClean="0"/>
                <a:t>                  7</a:t>
              </a:r>
              <a:r>
                <a:rPr lang="en-US" dirty="0"/>
                <a:t> </a:t>
              </a:r>
              <a:r>
                <a:rPr lang="en-US" dirty="0" smtClean="0"/>
                <a:t>                  8                   9</a:t>
              </a:r>
              <a:endParaRPr lang="en-US" dirty="0"/>
            </a:p>
          </p:txBody>
        </p:sp>
        <p:sp>
          <p:nvSpPr>
            <p:cNvPr id="16" name="TextBox 15"/>
            <p:cNvSpPr txBox="1"/>
            <p:nvPr/>
          </p:nvSpPr>
          <p:spPr>
            <a:xfrm>
              <a:off x="640840" y="5078896"/>
              <a:ext cx="1126706" cy="646331"/>
            </a:xfrm>
            <a:prstGeom prst="rect">
              <a:avLst/>
            </a:prstGeom>
            <a:noFill/>
          </p:spPr>
          <p:txBody>
            <a:bodyPr wrap="none" rtlCol="0">
              <a:spAutoFit/>
            </a:bodyPr>
            <a:lstStyle/>
            <a:p>
              <a:pPr algn="ctr"/>
              <a:r>
                <a:rPr lang="en-US" dirty="0" smtClean="0"/>
                <a:t>Extremely</a:t>
              </a:r>
            </a:p>
            <a:p>
              <a:r>
                <a:rPr lang="en-US" dirty="0" smtClean="0"/>
                <a:t>Disagree </a:t>
              </a:r>
              <a:endParaRPr lang="en-US" dirty="0"/>
            </a:p>
          </p:txBody>
        </p:sp>
        <p:sp>
          <p:nvSpPr>
            <p:cNvPr id="17" name="TextBox 16"/>
            <p:cNvSpPr txBox="1"/>
            <p:nvPr/>
          </p:nvSpPr>
          <p:spPr>
            <a:xfrm>
              <a:off x="1824565" y="5091678"/>
              <a:ext cx="999342" cy="646331"/>
            </a:xfrm>
            <a:prstGeom prst="rect">
              <a:avLst/>
            </a:prstGeom>
            <a:noFill/>
          </p:spPr>
          <p:txBody>
            <a:bodyPr wrap="none" rtlCol="0">
              <a:spAutoFit/>
            </a:bodyPr>
            <a:lstStyle/>
            <a:p>
              <a:pPr algn="ctr"/>
              <a:r>
                <a:rPr lang="en-US" dirty="0" smtClean="0"/>
                <a:t>Strongly</a:t>
              </a:r>
            </a:p>
            <a:p>
              <a:pPr algn="ctr"/>
              <a:r>
                <a:rPr lang="en-US" dirty="0" smtClean="0"/>
                <a:t>Disagree</a:t>
              </a:r>
              <a:endParaRPr lang="en-US" dirty="0"/>
            </a:p>
          </p:txBody>
        </p:sp>
        <p:sp>
          <p:nvSpPr>
            <p:cNvPr id="18" name="TextBox 17"/>
            <p:cNvSpPr txBox="1"/>
            <p:nvPr/>
          </p:nvSpPr>
          <p:spPr>
            <a:xfrm>
              <a:off x="2901839" y="5105458"/>
              <a:ext cx="999342" cy="369332"/>
            </a:xfrm>
            <a:prstGeom prst="rect">
              <a:avLst/>
            </a:prstGeom>
            <a:noFill/>
          </p:spPr>
          <p:txBody>
            <a:bodyPr wrap="none" rtlCol="0">
              <a:spAutoFit/>
            </a:bodyPr>
            <a:lstStyle/>
            <a:p>
              <a:pPr algn="ctr"/>
              <a:r>
                <a:rPr lang="en-US" dirty="0"/>
                <a:t>Disagree</a:t>
              </a:r>
            </a:p>
          </p:txBody>
        </p:sp>
        <p:sp>
          <p:nvSpPr>
            <p:cNvPr id="23" name="TextBox 22"/>
            <p:cNvSpPr txBox="1"/>
            <p:nvPr/>
          </p:nvSpPr>
          <p:spPr>
            <a:xfrm>
              <a:off x="4010533" y="5108930"/>
              <a:ext cx="999342" cy="646331"/>
            </a:xfrm>
            <a:prstGeom prst="rect">
              <a:avLst/>
            </a:prstGeom>
            <a:noFill/>
          </p:spPr>
          <p:txBody>
            <a:bodyPr wrap="none" rtlCol="0">
              <a:spAutoFit/>
            </a:bodyPr>
            <a:lstStyle/>
            <a:p>
              <a:pPr algn="ctr"/>
              <a:r>
                <a:rPr lang="en-US" dirty="0" smtClean="0"/>
                <a:t>Slightly</a:t>
              </a:r>
            </a:p>
            <a:p>
              <a:pPr algn="ctr"/>
              <a:r>
                <a:rPr lang="en-US" dirty="0" smtClean="0"/>
                <a:t>Disagree</a:t>
              </a:r>
              <a:endParaRPr lang="en-US" dirty="0"/>
            </a:p>
          </p:txBody>
        </p:sp>
        <p:sp>
          <p:nvSpPr>
            <p:cNvPr id="24" name="TextBox 23"/>
            <p:cNvSpPr txBox="1"/>
            <p:nvPr/>
          </p:nvSpPr>
          <p:spPr>
            <a:xfrm>
              <a:off x="9429201" y="5097611"/>
              <a:ext cx="1126706" cy="646331"/>
            </a:xfrm>
            <a:prstGeom prst="rect">
              <a:avLst/>
            </a:prstGeom>
            <a:noFill/>
          </p:spPr>
          <p:txBody>
            <a:bodyPr wrap="none" rtlCol="0">
              <a:spAutoFit/>
            </a:bodyPr>
            <a:lstStyle/>
            <a:p>
              <a:pPr algn="ctr"/>
              <a:r>
                <a:rPr lang="en-US" dirty="0" smtClean="0"/>
                <a:t>Extremely</a:t>
              </a:r>
            </a:p>
            <a:p>
              <a:r>
                <a:rPr lang="en-US" dirty="0"/>
                <a:t>A</a:t>
              </a:r>
              <a:r>
                <a:rPr lang="en-US" dirty="0" smtClean="0"/>
                <a:t>gree </a:t>
              </a:r>
              <a:endParaRPr lang="en-US" dirty="0"/>
            </a:p>
          </p:txBody>
        </p:sp>
        <p:sp>
          <p:nvSpPr>
            <p:cNvPr id="25" name="TextBox 24"/>
            <p:cNvSpPr txBox="1"/>
            <p:nvPr/>
          </p:nvSpPr>
          <p:spPr>
            <a:xfrm>
              <a:off x="8414627" y="5097025"/>
              <a:ext cx="957639" cy="646331"/>
            </a:xfrm>
            <a:prstGeom prst="rect">
              <a:avLst/>
            </a:prstGeom>
            <a:noFill/>
          </p:spPr>
          <p:txBody>
            <a:bodyPr wrap="none" rtlCol="0">
              <a:spAutoFit/>
            </a:bodyPr>
            <a:lstStyle/>
            <a:p>
              <a:pPr algn="ctr"/>
              <a:r>
                <a:rPr lang="en-US" dirty="0" smtClean="0"/>
                <a:t>Strongly</a:t>
              </a:r>
            </a:p>
            <a:p>
              <a:pPr algn="ctr"/>
              <a:r>
                <a:rPr lang="en-US" dirty="0"/>
                <a:t>A</a:t>
              </a:r>
              <a:r>
                <a:rPr lang="en-US" dirty="0" smtClean="0"/>
                <a:t>gree</a:t>
              </a:r>
              <a:endParaRPr lang="en-US" dirty="0"/>
            </a:p>
          </p:txBody>
        </p:sp>
        <p:sp>
          <p:nvSpPr>
            <p:cNvPr id="26" name="TextBox 25"/>
            <p:cNvSpPr txBox="1"/>
            <p:nvPr/>
          </p:nvSpPr>
          <p:spPr>
            <a:xfrm>
              <a:off x="7423145" y="5177647"/>
              <a:ext cx="737063" cy="369332"/>
            </a:xfrm>
            <a:prstGeom prst="rect">
              <a:avLst/>
            </a:prstGeom>
            <a:noFill/>
          </p:spPr>
          <p:txBody>
            <a:bodyPr wrap="none" rtlCol="0">
              <a:spAutoFit/>
            </a:bodyPr>
            <a:lstStyle/>
            <a:p>
              <a:pPr algn="ctr"/>
              <a:r>
                <a:rPr lang="en-US" dirty="0"/>
                <a:t>A</a:t>
              </a:r>
              <a:r>
                <a:rPr lang="en-US" dirty="0" smtClean="0"/>
                <a:t>gree</a:t>
              </a:r>
              <a:endParaRPr lang="en-US" dirty="0"/>
            </a:p>
          </p:txBody>
        </p:sp>
        <p:sp>
          <p:nvSpPr>
            <p:cNvPr id="27" name="TextBox 26"/>
            <p:cNvSpPr txBox="1"/>
            <p:nvPr/>
          </p:nvSpPr>
          <p:spPr>
            <a:xfrm>
              <a:off x="6250207" y="5114277"/>
              <a:ext cx="888772" cy="646331"/>
            </a:xfrm>
            <a:prstGeom prst="rect">
              <a:avLst/>
            </a:prstGeom>
            <a:noFill/>
          </p:spPr>
          <p:txBody>
            <a:bodyPr wrap="none" rtlCol="0">
              <a:spAutoFit/>
            </a:bodyPr>
            <a:lstStyle/>
            <a:p>
              <a:pPr algn="ctr"/>
              <a:r>
                <a:rPr lang="en-US" dirty="0" smtClean="0"/>
                <a:t>Slightly</a:t>
              </a:r>
            </a:p>
            <a:p>
              <a:pPr algn="ctr"/>
              <a:r>
                <a:rPr lang="en-US" dirty="0"/>
                <a:t>A</a:t>
              </a:r>
              <a:r>
                <a:rPr lang="en-US" dirty="0" smtClean="0"/>
                <a:t>gree</a:t>
              </a:r>
              <a:endParaRPr lang="en-US" dirty="0"/>
            </a:p>
          </p:txBody>
        </p:sp>
        <p:sp>
          <p:nvSpPr>
            <p:cNvPr id="28" name="TextBox 27"/>
            <p:cNvSpPr txBox="1"/>
            <p:nvPr/>
          </p:nvSpPr>
          <p:spPr>
            <a:xfrm>
              <a:off x="5039902" y="5108928"/>
              <a:ext cx="1112729" cy="923330"/>
            </a:xfrm>
            <a:prstGeom prst="rect">
              <a:avLst/>
            </a:prstGeom>
            <a:noFill/>
          </p:spPr>
          <p:txBody>
            <a:bodyPr wrap="none" rtlCol="0">
              <a:spAutoFit/>
            </a:bodyPr>
            <a:lstStyle/>
            <a:p>
              <a:pPr algn="ctr"/>
              <a:r>
                <a:rPr lang="en-US" dirty="0" smtClean="0"/>
                <a:t>Neither</a:t>
              </a:r>
            </a:p>
            <a:p>
              <a:pPr algn="ctr"/>
              <a:r>
                <a:rPr lang="en-US" dirty="0" smtClean="0"/>
                <a:t>Agree nor</a:t>
              </a:r>
            </a:p>
            <a:p>
              <a:pPr algn="ctr"/>
              <a:r>
                <a:rPr lang="en-US" dirty="0" smtClean="0"/>
                <a:t>Disagree</a:t>
              </a:r>
              <a:endParaRPr lang="en-US" dirty="0"/>
            </a:p>
          </p:txBody>
        </p:sp>
      </p:grpSp>
    </p:spTree>
    <p:extLst>
      <p:ext uri="{BB962C8B-B14F-4D97-AF65-F5344CB8AC3E}">
        <p14:creationId xmlns:p14="http://schemas.microsoft.com/office/powerpoint/2010/main" val="2881199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5587"/>
                </a:solidFill>
                <a:latin typeface="+mn-lt"/>
              </a:rPr>
              <a:t>Introduction </a:t>
            </a:r>
            <a:r>
              <a:rPr lang="mr-IN" b="1" dirty="0">
                <a:solidFill>
                  <a:srgbClr val="005587"/>
                </a:solidFill>
                <a:latin typeface="+mn-lt"/>
              </a:rPr>
              <a:t>–</a:t>
            </a:r>
            <a:r>
              <a:rPr lang="en-US" b="1" dirty="0">
                <a:solidFill>
                  <a:srgbClr val="005587"/>
                </a:solidFill>
                <a:latin typeface="+mn-lt"/>
              </a:rPr>
              <a:t> </a:t>
            </a:r>
            <a:r>
              <a:rPr lang="en-US" b="1" dirty="0" smtClean="0">
                <a:solidFill>
                  <a:srgbClr val="005587"/>
                </a:solidFill>
                <a:latin typeface="+mn-lt"/>
              </a:rPr>
              <a:t>Numeracy</a:t>
            </a:r>
            <a:endParaRPr lang="en-US" dirty="0">
              <a:latin typeface="+mn-lt"/>
            </a:endParaRPr>
          </a:p>
        </p:txBody>
      </p:sp>
      <p:sp>
        <p:nvSpPr>
          <p:cNvPr id="3" name="Content Placeholder 2"/>
          <p:cNvSpPr>
            <a:spLocks noGrp="1"/>
          </p:cNvSpPr>
          <p:nvPr>
            <p:ph idx="1"/>
          </p:nvPr>
        </p:nvSpPr>
        <p:spPr/>
        <p:txBody>
          <a:bodyPr/>
          <a:lstStyle/>
          <a:p>
            <a:r>
              <a:rPr lang="en-US" dirty="0" smtClean="0"/>
              <a:t>Numeracy  =  </a:t>
            </a:r>
            <a:r>
              <a:rPr lang="en-US" dirty="0"/>
              <a:t>Numeric understanding </a:t>
            </a:r>
          </a:p>
          <a:p>
            <a:r>
              <a:rPr lang="en-US" dirty="0" smtClean="0"/>
              <a:t>Measuring Numeracy:</a:t>
            </a:r>
          </a:p>
          <a:p>
            <a:pPr lvl="1"/>
            <a:r>
              <a:rPr lang="en-US" dirty="0" smtClean="0"/>
              <a:t>Subjective Numeracy: “How good are you at calculating a 15% tip?”</a:t>
            </a:r>
          </a:p>
          <a:p>
            <a:pPr lvl="1"/>
            <a:r>
              <a:rPr lang="en-US" dirty="0" smtClean="0"/>
              <a:t>Objective Numeracy: “If your bill is $100, how many dollars is a 15% tip?”</a:t>
            </a:r>
          </a:p>
          <a:p>
            <a:r>
              <a:rPr lang="en-US" b="1" dirty="0" smtClean="0"/>
              <a:t>This study looks at Subjective Numeracy </a:t>
            </a:r>
            <a:r>
              <a:rPr lang="en-US" dirty="0" smtClean="0"/>
              <a:t>(8 items, 6-pt scale)</a:t>
            </a:r>
            <a:endParaRPr lang="en-US" b="1" dirty="0" smtClean="0"/>
          </a:p>
          <a:p>
            <a:r>
              <a:rPr lang="en-US" dirty="0" smtClean="0"/>
              <a:t>The issue: subjective numeracy measures are not unidimensional on numeric self-report scales </a:t>
            </a:r>
            <a:r>
              <a:rPr lang="mr-IN" dirty="0" smtClean="0"/>
              <a:t>–</a:t>
            </a:r>
            <a:r>
              <a:rPr lang="en-US" dirty="0" smtClean="0"/>
              <a:t> responses may measure subjective numeracy but are also conflated with response style</a:t>
            </a:r>
            <a:endParaRPr lang="en-US" dirty="0"/>
          </a:p>
          <a:p>
            <a:pPr marL="0" indent="0">
              <a:buNone/>
            </a:pPr>
            <a:endParaRPr lang="en-US" dirty="0"/>
          </a:p>
        </p:txBody>
      </p:sp>
      <p:grpSp>
        <p:nvGrpSpPr>
          <p:cNvPr id="12" name="Group 11"/>
          <p:cNvGrpSpPr/>
          <p:nvPr/>
        </p:nvGrpSpPr>
        <p:grpSpPr>
          <a:xfrm>
            <a:off x="2548924" y="5379021"/>
            <a:ext cx="10773215" cy="1239234"/>
            <a:chOff x="683522" y="4417718"/>
            <a:chExt cx="10773215" cy="1239234"/>
          </a:xfrm>
        </p:grpSpPr>
        <p:sp>
          <p:nvSpPr>
            <p:cNvPr id="13" name="Rectangle 12"/>
            <p:cNvSpPr/>
            <p:nvPr/>
          </p:nvSpPr>
          <p:spPr>
            <a:xfrm>
              <a:off x="2159016" y="4872011"/>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1022853" y="4869189"/>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5" name="Rectangle 14"/>
            <p:cNvSpPr/>
            <p:nvPr/>
          </p:nvSpPr>
          <p:spPr>
            <a:xfrm>
              <a:off x="3218385" y="48663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334791" y="4877655"/>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802105" y="4417718"/>
              <a:ext cx="10654632" cy="369332"/>
            </a:xfrm>
            <a:prstGeom prst="rect">
              <a:avLst/>
            </a:prstGeom>
            <a:noFill/>
          </p:spPr>
          <p:txBody>
            <a:bodyPr wrap="square" rtlCol="0">
              <a:spAutoFit/>
            </a:bodyPr>
            <a:lstStyle/>
            <a:p>
              <a:r>
                <a:rPr lang="en-US" dirty="0"/>
                <a:t> </a:t>
              </a:r>
              <a:r>
                <a:rPr lang="en-US" dirty="0" smtClean="0"/>
                <a:t>    1                   2                   3                   4</a:t>
              </a:r>
              <a:r>
                <a:rPr lang="en-US" dirty="0"/>
                <a:t> </a:t>
              </a:r>
              <a:r>
                <a:rPr lang="en-US" dirty="0" smtClean="0"/>
                <a:t>                  5</a:t>
              </a:r>
              <a:r>
                <a:rPr lang="en-US" dirty="0"/>
                <a:t> </a:t>
              </a:r>
              <a:r>
                <a:rPr lang="en-US" dirty="0" smtClean="0"/>
                <a:t>                  6</a:t>
              </a:r>
              <a:r>
                <a:rPr lang="en-US" dirty="0"/>
                <a:t> </a:t>
              </a:r>
            </a:p>
          </p:txBody>
        </p:sp>
        <p:sp>
          <p:nvSpPr>
            <p:cNvPr id="30" name="TextBox 29"/>
            <p:cNvSpPr txBox="1"/>
            <p:nvPr/>
          </p:nvSpPr>
          <p:spPr>
            <a:xfrm>
              <a:off x="683522" y="5010621"/>
              <a:ext cx="986718" cy="646331"/>
            </a:xfrm>
            <a:prstGeom prst="rect">
              <a:avLst/>
            </a:prstGeom>
            <a:noFill/>
          </p:spPr>
          <p:txBody>
            <a:bodyPr wrap="none" rtlCol="0">
              <a:spAutoFit/>
            </a:bodyPr>
            <a:lstStyle/>
            <a:p>
              <a:pPr algn="ctr"/>
              <a:r>
                <a:rPr lang="en-US" dirty="0" smtClean="0"/>
                <a:t>Not at</a:t>
              </a:r>
            </a:p>
            <a:p>
              <a:pPr algn="ctr"/>
              <a:r>
                <a:rPr lang="en-US" dirty="0" smtClean="0"/>
                <a:t>All </a:t>
              </a:r>
              <a:r>
                <a:rPr lang="en-US" dirty="0"/>
                <a:t>G</a:t>
              </a:r>
              <a:r>
                <a:rPr lang="en-US" dirty="0" smtClean="0"/>
                <a:t>ood</a:t>
              </a:r>
              <a:endParaRPr lang="en-US" dirty="0"/>
            </a:p>
          </p:txBody>
        </p:sp>
        <p:sp>
          <p:nvSpPr>
            <p:cNvPr id="37" name="TextBox 36"/>
            <p:cNvSpPr txBox="1"/>
            <p:nvPr/>
          </p:nvSpPr>
          <p:spPr>
            <a:xfrm>
              <a:off x="6117584" y="5005037"/>
              <a:ext cx="1126706" cy="646331"/>
            </a:xfrm>
            <a:prstGeom prst="rect">
              <a:avLst/>
            </a:prstGeom>
            <a:noFill/>
          </p:spPr>
          <p:txBody>
            <a:bodyPr wrap="none" rtlCol="0">
              <a:spAutoFit/>
            </a:bodyPr>
            <a:lstStyle/>
            <a:p>
              <a:pPr algn="ctr"/>
              <a:r>
                <a:rPr lang="en-US" dirty="0" smtClean="0"/>
                <a:t>Extremely</a:t>
              </a:r>
            </a:p>
            <a:p>
              <a:pPr algn="ctr"/>
              <a:r>
                <a:rPr lang="en-US" dirty="0" smtClean="0"/>
                <a:t>Good</a:t>
              </a:r>
              <a:endParaRPr lang="en-US" dirty="0"/>
            </a:p>
          </p:txBody>
        </p:sp>
      </p:grpSp>
      <p:sp>
        <p:nvSpPr>
          <p:cNvPr id="39" name="Rectangle 38"/>
          <p:cNvSpPr/>
          <p:nvPr/>
        </p:nvSpPr>
        <p:spPr>
          <a:xfrm>
            <a:off x="7276262" y="5835516"/>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8402876" y="5841781"/>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671338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5587"/>
                </a:solidFill>
                <a:latin typeface="+mn-lt"/>
              </a:rPr>
              <a:t>Introduction </a:t>
            </a:r>
            <a:r>
              <a:rPr lang="mr-IN" b="1" dirty="0" smtClean="0">
                <a:solidFill>
                  <a:srgbClr val="005587"/>
                </a:solidFill>
                <a:latin typeface="+mn-lt"/>
              </a:rPr>
              <a:t>–</a:t>
            </a:r>
            <a:r>
              <a:rPr lang="en-US" b="1" dirty="0" smtClean="0">
                <a:solidFill>
                  <a:srgbClr val="005587"/>
                </a:solidFill>
                <a:latin typeface="+mn-lt"/>
              </a:rPr>
              <a:t> Research Questions</a:t>
            </a:r>
            <a:endParaRPr lang="en-US" b="1" dirty="0">
              <a:solidFill>
                <a:srgbClr val="005587"/>
              </a:solidFill>
              <a:latin typeface="+mn-lt"/>
            </a:endParaRPr>
          </a:p>
        </p:txBody>
      </p:sp>
      <p:sp>
        <p:nvSpPr>
          <p:cNvPr id="3" name="Content Placeholder 2"/>
          <p:cNvSpPr>
            <a:spLocks noGrp="1"/>
          </p:cNvSpPr>
          <p:nvPr>
            <p:ph idx="1"/>
          </p:nvPr>
        </p:nvSpPr>
        <p:spPr/>
        <p:txBody>
          <a:bodyPr/>
          <a:lstStyle/>
          <a:p>
            <a:r>
              <a:rPr lang="en-US" dirty="0" smtClean="0"/>
              <a:t>What is the correlation between </a:t>
            </a:r>
            <a:r>
              <a:rPr lang="en-US" dirty="0" smtClean="0">
                <a:solidFill>
                  <a:schemeClr val="accent1"/>
                </a:solidFill>
              </a:rPr>
              <a:t>numeric understanding (Numeracy) </a:t>
            </a:r>
            <a:r>
              <a:rPr lang="en-US" dirty="0" smtClean="0"/>
              <a:t>and </a:t>
            </a:r>
            <a:r>
              <a:rPr lang="en-US" dirty="0" smtClean="0">
                <a:solidFill>
                  <a:schemeClr val="accent6">
                    <a:lumMod val="75000"/>
                  </a:schemeClr>
                </a:solidFill>
              </a:rPr>
              <a:t>response style</a:t>
            </a:r>
            <a:r>
              <a:rPr lang="en-US" dirty="0" smtClean="0"/>
              <a:t> on </a:t>
            </a:r>
            <a:r>
              <a:rPr lang="en-US" dirty="0"/>
              <a:t>self-report </a:t>
            </a:r>
            <a:r>
              <a:rPr lang="en-US" dirty="0" smtClean="0"/>
              <a:t>surveys?</a:t>
            </a:r>
          </a:p>
          <a:p>
            <a:r>
              <a:rPr lang="en-US" dirty="0" smtClean="0"/>
              <a:t>How does the model used influence this correlation?</a:t>
            </a:r>
          </a:p>
          <a:p>
            <a:r>
              <a:rPr lang="en-US" dirty="0" smtClean="0"/>
              <a:t>More generally, by examining the results of models that define </a:t>
            </a:r>
            <a:r>
              <a:rPr lang="en-US" dirty="0">
                <a:solidFill>
                  <a:schemeClr val="accent1"/>
                </a:solidFill>
              </a:rPr>
              <a:t>n</a:t>
            </a:r>
            <a:r>
              <a:rPr lang="en-US" dirty="0" smtClean="0">
                <a:solidFill>
                  <a:schemeClr val="accent1"/>
                </a:solidFill>
              </a:rPr>
              <a:t>umeracy </a:t>
            </a:r>
            <a:r>
              <a:rPr lang="en-US" dirty="0" smtClean="0"/>
              <a:t>and </a:t>
            </a:r>
            <a:r>
              <a:rPr lang="en-US" dirty="0">
                <a:solidFill>
                  <a:schemeClr val="accent6">
                    <a:lumMod val="75000"/>
                  </a:schemeClr>
                </a:solidFill>
              </a:rPr>
              <a:t>response </a:t>
            </a:r>
            <a:r>
              <a:rPr lang="en-US" dirty="0" smtClean="0">
                <a:solidFill>
                  <a:schemeClr val="accent6">
                    <a:lumMod val="75000"/>
                  </a:schemeClr>
                </a:solidFill>
              </a:rPr>
              <a:t>style </a:t>
            </a:r>
            <a:r>
              <a:rPr lang="en-US" dirty="0" smtClean="0">
                <a:solidFill>
                  <a:srgbClr val="000000"/>
                </a:solidFill>
              </a:rPr>
              <a:t>differently</a:t>
            </a:r>
            <a:r>
              <a:rPr lang="en-US" dirty="0" smtClean="0"/>
              <a:t>, what conclusions can we draw?</a:t>
            </a:r>
            <a:endParaRPr lang="en-US" dirty="0"/>
          </a:p>
          <a:p>
            <a:pPr marL="0" indent="0">
              <a:buNone/>
            </a:pPr>
            <a:endParaRPr lang="en-US" dirty="0" smtClean="0"/>
          </a:p>
          <a:p>
            <a:endParaRPr lang="en-US" b="1" dirty="0" smtClean="0"/>
          </a:p>
          <a:p>
            <a:pPr marL="0" indent="0">
              <a:buNone/>
            </a:pPr>
            <a:r>
              <a:rPr lang="en-US" dirty="0" smtClean="0"/>
              <a:t> </a:t>
            </a:r>
            <a:endParaRPr lang="en-US" dirty="0" smtClean="0">
              <a:solidFill>
                <a:schemeClr val="accent6">
                  <a:lumMod val="75000"/>
                </a:schemeClr>
              </a:solidFill>
            </a:endParaRPr>
          </a:p>
          <a:p>
            <a:endParaRPr lang="en-US" dirty="0" smtClean="0">
              <a:solidFill>
                <a:schemeClr val="accent6">
                  <a:lumMod val="75000"/>
                </a:schemeClr>
              </a:solidFill>
            </a:endParaRPr>
          </a:p>
          <a:p>
            <a:pPr marL="0" indent="0">
              <a:buNone/>
            </a:pPr>
            <a:endParaRPr lang="en-US" dirty="0" smtClean="0"/>
          </a:p>
          <a:p>
            <a:endParaRPr lang="en-US" dirty="0"/>
          </a:p>
        </p:txBody>
      </p:sp>
      <p:sp>
        <p:nvSpPr>
          <p:cNvPr id="7" name="Rounded Rectangle 6"/>
          <p:cNvSpPr/>
          <p:nvPr/>
        </p:nvSpPr>
        <p:spPr>
          <a:xfrm>
            <a:off x="2245873" y="4758314"/>
            <a:ext cx="1898316" cy="695158"/>
          </a:xfrm>
          <a:prstGeom prst="round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Numeracy</a:t>
            </a:r>
            <a:endParaRPr lang="en-US" dirty="0"/>
          </a:p>
        </p:txBody>
      </p:sp>
      <p:cxnSp>
        <p:nvCxnSpPr>
          <p:cNvPr id="9" name="Straight Arrow Connector 8"/>
          <p:cNvCxnSpPr/>
          <p:nvPr/>
        </p:nvCxnSpPr>
        <p:spPr>
          <a:xfrm>
            <a:off x="4251136" y="5092524"/>
            <a:ext cx="3502526"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7825850" y="4750294"/>
            <a:ext cx="1898316" cy="695158"/>
          </a:xfrm>
          <a:prstGeom prst="round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Response Styles</a:t>
            </a:r>
            <a:endParaRPr lang="en-US" dirty="0">
              <a:solidFill>
                <a:schemeClr val="bg1"/>
              </a:solidFill>
            </a:endParaRPr>
          </a:p>
        </p:txBody>
      </p:sp>
    </p:spTree>
    <p:extLst>
      <p:ext uri="{BB962C8B-B14F-4D97-AF65-F5344CB8AC3E}">
        <p14:creationId xmlns:p14="http://schemas.microsoft.com/office/powerpoint/2010/main" val="38928339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5587"/>
                </a:solidFill>
                <a:latin typeface="+mn-lt"/>
              </a:rPr>
              <a:t>Methodology </a:t>
            </a:r>
            <a:r>
              <a:rPr lang="mr-IN" b="1" dirty="0" smtClean="0">
                <a:solidFill>
                  <a:srgbClr val="005587"/>
                </a:solidFill>
                <a:latin typeface="+mn-lt"/>
              </a:rPr>
              <a:t>–</a:t>
            </a:r>
            <a:r>
              <a:rPr lang="en-US" b="1" dirty="0" smtClean="0">
                <a:solidFill>
                  <a:srgbClr val="005587"/>
                </a:solidFill>
                <a:latin typeface="+mn-lt"/>
              </a:rPr>
              <a:t> </a:t>
            </a:r>
            <a:r>
              <a:rPr lang="en-US" b="1" dirty="0" err="1" smtClean="0">
                <a:solidFill>
                  <a:srgbClr val="005587"/>
                </a:solidFill>
                <a:latin typeface="+mn-lt"/>
              </a:rPr>
              <a:t>GreenLeaf</a:t>
            </a:r>
            <a:endParaRPr lang="en-US" b="1" dirty="0">
              <a:solidFill>
                <a:srgbClr val="005587"/>
              </a:solidFill>
              <a:latin typeface="+mn-lt"/>
            </a:endParaRPr>
          </a:p>
        </p:txBody>
      </p:sp>
      <p:sp>
        <p:nvSpPr>
          <p:cNvPr id="3" name="Content Placeholder 2"/>
          <p:cNvSpPr>
            <a:spLocks noGrp="1"/>
          </p:cNvSpPr>
          <p:nvPr>
            <p:ph idx="1"/>
          </p:nvPr>
        </p:nvSpPr>
        <p:spPr/>
        <p:txBody>
          <a:bodyPr>
            <a:normAutofit/>
          </a:bodyPr>
          <a:lstStyle/>
          <a:p>
            <a:r>
              <a:rPr lang="en-US" sz="2400" dirty="0"/>
              <a:t>Each </a:t>
            </a:r>
            <a:r>
              <a:rPr lang="en-US" sz="2400" dirty="0" err="1" smtClean="0"/>
              <a:t>GreenLeaf</a:t>
            </a:r>
            <a:r>
              <a:rPr lang="en-US" sz="2400" dirty="0" smtClean="0"/>
              <a:t> item was </a:t>
            </a:r>
            <a:r>
              <a:rPr lang="en-US" sz="2400" dirty="0"/>
              <a:t>split into dichotomous pseudo-items representing sub-scale response </a:t>
            </a:r>
            <a:r>
              <a:rPr lang="en-US" sz="2400" dirty="0" smtClean="0"/>
              <a:t>processes, distinguishing </a:t>
            </a:r>
            <a:r>
              <a:rPr lang="en-US" sz="2400" dirty="0"/>
              <a:t>between whether the respondent was </a:t>
            </a:r>
            <a:r>
              <a:rPr lang="en-US" sz="2400" dirty="0" smtClean="0"/>
              <a:t>on </a:t>
            </a:r>
            <a:r>
              <a:rPr lang="en-US" sz="2400" dirty="0"/>
              <a:t>a </a:t>
            </a:r>
            <a:r>
              <a:rPr lang="en-US" sz="2400" b="1" dirty="0">
                <a:solidFill>
                  <a:srgbClr val="800080"/>
                </a:solidFill>
              </a:rPr>
              <a:t>middle point or not</a:t>
            </a:r>
            <a:r>
              <a:rPr lang="en-US" sz="2400" dirty="0"/>
              <a:t>, </a:t>
            </a:r>
            <a:r>
              <a:rPr lang="en-US" sz="2400" dirty="0" smtClean="0"/>
              <a:t>on the </a:t>
            </a:r>
            <a:r>
              <a:rPr lang="en-US" sz="2400" b="1" dirty="0">
                <a:solidFill>
                  <a:srgbClr val="000090"/>
                </a:solidFill>
              </a:rPr>
              <a:t>upper or lower half of the scale</a:t>
            </a:r>
            <a:r>
              <a:rPr lang="en-US" sz="2400" dirty="0"/>
              <a:t>, and on an </a:t>
            </a:r>
            <a:r>
              <a:rPr lang="en-US" sz="2400" b="1" dirty="0">
                <a:solidFill>
                  <a:srgbClr val="FF6600"/>
                </a:solidFill>
              </a:rPr>
              <a:t>extreme point or not</a:t>
            </a:r>
            <a:r>
              <a:rPr lang="en-US" sz="2400" dirty="0" smtClean="0"/>
              <a:t>. We are interested in the extreme pseudo-items (Node 3).</a:t>
            </a:r>
            <a:endParaRPr lang="en-US" sz="2400" dirty="0"/>
          </a:p>
        </p:txBody>
      </p:sp>
      <p:grpSp>
        <p:nvGrpSpPr>
          <p:cNvPr id="4" name="Group 3"/>
          <p:cNvGrpSpPr/>
          <p:nvPr/>
        </p:nvGrpSpPr>
        <p:grpSpPr>
          <a:xfrm>
            <a:off x="127682" y="3416227"/>
            <a:ext cx="6353860" cy="3158065"/>
            <a:chOff x="809450" y="3389491"/>
            <a:chExt cx="6353860" cy="3158065"/>
          </a:xfrm>
        </p:grpSpPr>
        <p:graphicFrame>
          <p:nvGraphicFramePr>
            <p:cNvPr id="8" name="Content Placeholder 3"/>
            <p:cNvGraphicFramePr>
              <a:graphicFrameLocks/>
            </p:cNvGraphicFramePr>
            <p:nvPr>
              <p:extLst>
                <p:ext uri="{D42A27DB-BD31-4B8C-83A1-F6EECF244321}">
                  <p14:modId xmlns:p14="http://schemas.microsoft.com/office/powerpoint/2010/main" val="407790016"/>
                </p:ext>
              </p:extLst>
            </p:nvPr>
          </p:nvGraphicFramePr>
          <p:xfrm>
            <a:off x="809450" y="3389491"/>
            <a:ext cx="5528733" cy="3158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377748" y="3541889"/>
              <a:ext cx="1255888" cy="369332"/>
            </a:xfrm>
            <a:prstGeom prst="rect">
              <a:avLst/>
            </a:prstGeom>
            <a:noFill/>
          </p:spPr>
          <p:txBody>
            <a:bodyPr wrap="square" rtlCol="0">
              <a:spAutoFit/>
            </a:bodyPr>
            <a:lstStyle/>
            <a:p>
              <a:r>
                <a:rPr lang="en-US" dirty="0" smtClean="0">
                  <a:solidFill>
                    <a:srgbClr val="800080"/>
                  </a:solidFill>
                </a:rPr>
                <a:t>Node 1 </a:t>
              </a:r>
              <a:r>
                <a:rPr lang="en-US" dirty="0" smtClean="0">
                  <a:sym typeface="Wingdings"/>
                </a:rPr>
                <a:t></a:t>
              </a:r>
              <a:endParaRPr lang="en-US" dirty="0"/>
            </a:p>
          </p:txBody>
        </p:sp>
        <p:sp>
          <p:nvSpPr>
            <p:cNvPr id="10" name="TextBox 9"/>
            <p:cNvSpPr txBox="1"/>
            <p:nvPr/>
          </p:nvSpPr>
          <p:spPr>
            <a:xfrm>
              <a:off x="4783135" y="4371622"/>
              <a:ext cx="1255888" cy="369332"/>
            </a:xfrm>
            <a:prstGeom prst="rect">
              <a:avLst/>
            </a:prstGeom>
            <a:noFill/>
          </p:spPr>
          <p:txBody>
            <a:bodyPr wrap="square" rtlCol="0">
              <a:spAutoFit/>
            </a:bodyPr>
            <a:lstStyle/>
            <a:p>
              <a:r>
                <a:rPr lang="en-US" dirty="0" smtClean="0">
                  <a:sym typeface="Wingdings"/>
                </a:rPr>
                <a:t> </a:t>
              </a:r>
              <a:r>
                <a:rPr lang="en-US" dirty="0" smtClean="0">
                  <a:solidFill>
                    <a:srgbClr val="000090"/>
                  </a:solidFill>
                </a:rPr>
                <a:t>Node 2</a:t>
              </a:r>
              <a:endParaRPr lang="en-US" dirty="0">
                <a:solidFill>
                  <a:srgbClr val="000090"/>
                </a:solidFill>
              </a:endParaRPr>
            </a:p>
          </p:txBody>
        </p:sp>
        <p:sp>
          <p:nvSpPr>
            <p:cNvPr id="11" name="TextBox 10"/>
            <p:cNvSpPr txBox="1"/>
            <p:nvPr/>
          </p:nvSpPr>
          <p:spPr>
            <a:xfrm>
              <a:off x="1536235" y="5187245"/>
              <a:ext cx="1255888" cy="369332"/>
            </a:xfrm>
            <a:prstGeom prst="rect">
              <a:avLst/>
            </a:prstGeom>
            <a:noFill/>
          </p:spPr>
          <p:txBody>
            <a:bodyPr wrap="square" rtlCol="0">
              <a:spAutoFit/>
            </a:bodyPr>
            <a:lstStyle/>
            <a:p>
              <a:r>
                <a:rPr lang="en-US" dirty="0" smtClean="0">
                  <a:solidFill>
                    <a:srgbClr val="FF6600"/>
                  </a:solidFill>
                </a:rPr>
                <a:t>Node 3</a:t>
              </a:r>
              <a:r>
                <a:rPr lang="en-US" dirty="0" smtClean="0"/>
                <a:t> </a:t>
              </a:r>
              <a:r>
                <a:rPr lang="en-US" dirty="0" smtClean="0">
                  <a:sym typeface="Wingdings"/>
                </a:rPr>
                <a:t></a:t>
              </a:r>
              <a:endParaRPr lang="en-US" dirty="0"/>
            </a:p>
          </p:txBody>
        </p:sp>
        <p:sp>
          <p:nvSpPr>
            <p:cNvPr id="12" name="TextBox 11"/>
            <p:cNvSpPr txBox="1"/>
            <p:nvPr/>
          </p:nvSpPr>
          <p:spPr>
            <a:xfrm>
              <a:off x="5907422" y="5235222"/>
              <a:ext cx="1255888" cy="369332"/>
            </a:xfrm>
            <a:prstGeom prst="rect">
              <a:avLst/>
            </a:prstGeom>
            <a:noFill/>
          </p:spPr>
          <p:txBody>
            <a:bodyPr wrap="square" rtlCol="0">
              <a:spAutoFit/>
            </a:bodyPr>
            <a:lstStyle/>
            <a:p>
              <a:r>
                <a:rPr lang="en-US" dirty="0" smtClean="0">
                  <a:sym typeface="Wingdings"/>
                </a:rPr>
                <a:t> </a:t>
              </a:r>
              <a:r>
                <a:rPr lang="en-US" dirty="0" smtClean="0">
                  <a:solidFill>
                    <a:srgbClr val="FF6600"/>
                  </a:solidFill>
                </a:rPr>
                <a:t>Node 3</a:t>
              </a:r>
              <a:endParaRPr lang="en-US" dirty="0">
                <a:solidFill>
                  <a:srgbClr val="FF6600"/>
                </a:solidFill>
              </a:endParaRPr>
            </a:p>
          </p:txBody>
        </p:sp>
      </p:grpSp>
      <p:sp>
        <p:nvSpPr>
          <p:cNvPr id="7" name="TextBox 6"/>
          <p:cNvSpPr txBox="1"/>
          <p:nvPr/>
        </p:nvSpPr>
        <p:spPr>
          <a:xfrm>
            <a:off x="6829798" y="3903566"/>
            <a:ext cx="4741127" cy="369332"/>
          </a:xfrm>
          <a:prstGeom prst="rect">
            <a:avLst/>
          </a:prstGeom>
          <a:noFill/>
        </p:spPr>
        <p:txBody>
          <a:bodyPr wrap="none" rtlCol="0">
            <a:spAutoFit/>
          </a:bodyPr>
          <a:lstStyle/>
          <a:p>
            <a:r>
              <a:rPr lang="en-US" dirty="0" smtClean="0"/>
              <a:t>Mapping from responses to nodes for 9-pt scale:</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2701274166"/>
              </p:ext>
            </p:extLst>
          </p:nvPr>
        </p:nvGraphicFramePr>
        <p:xfrm>
          <a:off x="6752903" y="4619810"/>
          <a:ext cx="4902525" cy="1097280"/>
        </p:xfrm>
        <a:graphic>
          <a:graphicData uri="http://schemas.openxmlformats.org/drawingml/2006/table">
            <a:tbl>
              <a:tblPr firstRow="1" bandRow="1">
                <a:tableStyleId>{912C8C85-51F0-491E-9774-3900AFEF0FD7}</a:tableStyleId>
              </a:tblPr>
              <a:tblGrid>
                <a:gridCol w="901870">
                  <a:extLst>
                    <a:ext uri="{9D8B030D-6E8A-4147-A177-3AD203B41FA5}">
                      <a16:colId xmlns="" xmlns:a16="http://schemas.microsoft.com/office/drawing/2014/main" val="2343319624"/>
                    </a:ext>
                  </a:extLst>
                </a:gridCol>
                <a:gridCol w="872417">
                  <a:extLst>
                    <a:ext uri="{9D8B030D-6E8A-4147-A177-3AD203B41FA5}">
                      <a16:colId xmlns="" xmlns:a16="http://schemas.microsoft.com/office/drawing/2014/main" val="627016862"/>
                    </a:ext>
                  </a:extLst>
                </a:gridCol>
                <a:gridCol w="872417">
                  <a:extLst>
                    <a:ext uri="{9D8B030D-6E8A-4147-A177-3AD203B41FA5}">
                      <a16:colId xmlns="" xmlns:a16="http://schemas.microsoft.com/office/drawing/2014/main" val="1872004354"/>
                    </a:ext>
                  </a:extLst>
                </a:gridCol>
                <a:gridCol w="884221">
                  <a:extLst>
                    <a:ext uri="{9D8B030D-6E8A-4147-A177-3AD203B41FA5}">
                      <a16:colId xmlns="" xmlns:a16="http://schemas.microsoft.com/office/drawing/2014/main" val="1764907498"/>
                    </a:ext>
                  </a:extLst>
                </a:gridCol>
                <a:gridCol w="609600">
                  <a:extLst>
                    <a:ext uri="{9D8B030D-6E8A-4147-A177-3AD203B41FA5}">
                      <a16:colId xmlns="" xmlns:a16="http://schemas.microsoft.com/office/drawing/2014/main" val="3263354843"/>
                    </a:ext>
                  </a:extLst>
                </a:gridCol>
                <a:gridCol w="762000">
                  <a:extLst>
                    <a:ext uri="{9D8B030D-6E8A-4147-A177-3AD203B41FA5}">
                      <a16:colId xmlns="" xmlns:a16="http://schemas.microsoft.com/office/drawing/2014/main" val="3127034283"/>
                    </a:ext>
                  </a:extLst>
                </a:gridCol>
              </a:tblGrid>
              <a:tr h="240145">
                <a:tc>
                  <a:txBody>
                    <a:bodyPr/>
                    <a:lstStyle/>
                    <a:p>
                      <a:pPr algn="ctr"/>
                      <a:r>
                        <a:rPr lang="en-US" sz="1200" dirty="0" smtClean="0"/>
                        <a:t>Response</a:t>
                      </a:r>
                      <a:endParaRPr lang="en-US" sz="1200" dirty="0"/>
                    </a:p>
                  </a:txBody>
                  <a:tcPr anchor="ctr"/>
                </a:tc>
                <a:tc>
                  <a:txBody>
                    <a:bodyPr/>
                    <a:lstStyle/>
                    <a:p>
                      <a:pPr algn="ctr"/>
                      <a:r>
                        <a:rPr lang="en-US" sz="1200" dirty="0" smtClean="0"/>
                        <a:t>1</a:t>
                      </a:r>
                      <a:endParaRPr lang="en-US" sz="1200" dirty="0"/>
                    </a:p>
                  </a:txBody>
                  <a:tcPr anchor="ctr"/>
                </a:tc>
                <a:tc>
                  <a:txBody>
                    <a:bodyPr/>
                    <a:lstStyle/>
                    <a:p>
                      <a:pPr algn="ctr"/>
                      <a:r>
                        <a:rPr lang="en-US" sz="1200" dirty="0" smtClean="0"/>
                        <a:t>2,3,4</a:t>
                      </a:r>
                      <a:endParaRPr lang="en-US" sz="1200" dirty="0"/>
                    </a:p>
                  </a:txBody>
                  <a:tcPr anchor="ctr"/>
                </a:tc>
                <a:tc>
                  <a:txBody>
                    <a:bodyPr/>
                    <a:lstStyle/>
                    <a:p>
                      <a:pPr algn="ctr"/>
                      <a:r>
                        <a:rPr lang="en-US" sz="1200" dirty="0" smtClean="0"/>
                        <a:t>5</a:t>
                      </a:r>
                      <a:endParaRPr lang="en-US" sz="1200" dirty="0"/>
                    </a:p>
                  </a:txBody>
                  <a:tcPr anchor="ctr"/>
                </a:tc>
                <a:tc>
                  <a:txBody>
                    <a:bodyPr/>
                    <a:lstStyle/>
                    <a:p>
                      <a:pPr algn="ctr"/>
                      <a:r>
                        <a:rPr lang="en-US" sz="1200" dirty="0" smtClean="0"/>
                        <a:t>6,7,8</a:t>
                      </a:r>
                      <a:endParaRPr lang="en-US" sz="1200" dirty="0"/>
                    </a:p>
                  </a:txBody>
                  <a:tcPr anchor="ctr"/>
                </a:tc>
                <a:tc>
                  <a:txBody>
                    <a:bodyPr/>
                    <a:lstStyle/>
                    <a:p>
                      <a:pPr algn="ctr"/>
                      <a:r>
                        <a:rPr lang="en-US" sz="1200" dirty="0" smtClean="0"/>
                        <a:t>9</a:t>
                      </a:r>
                      <a:endParaRPr lang="en-US" sz="1200" dirty="0"/>
                    </a:p>
                  </a:txBody>
                  <a:tcPr anchor="ctr"/>
                </a:tc>
                <a:extLst>
                  <a:ext uri="{0D108BD9-81ED-4DB2-BD59-A6C34878D82A}">
                    <a16:rowId xmlns="" xmlns:a16="http://schemas.microsoft.com/office/drawing/2014/main" val="932531318"/>
                  </a:ext>
                </a:extLst>
              </a:tr>
              <a:tr h="0">
                <a:tc>
                  <a:txBody>
                    <a:bodyPr/>
                    <a:lstStyle/>
                    <a:p>
                      <a:pPr algn="ctr"/>
                      <a:r>
                        <a:rPr lang="en-US" sz="1200" dirty="0" smtClean="0"/>
                        <a:t>Node </a:t>
                      </a:r>
                      <a:r>
                        <a:rPr lang="en-US" sz="1200" baseline="0" dirty="0" smtClean="0"/>
                        <a:t>1</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1</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0</a:t>
                      </a:r>
                      <a:endParaRPr lang="en-US" sz="1200" dirty="0"/>
                    </a:p>
                  </a:txBody>
                  <a:tcPr/>
                </a:tc>
                <a:extLst>
                  <a:ext uri="{0D108BD9-81ED-4DB2-BD59-A6C34878D82A}">
                    <a16:rowId xmlns="" xmlns:a16="http://schemas.microsoft.com/office/drawing/2014/main" val="967829468"/>
                  </a:ext>
                </a:extLst>
              </a:tr>
              <a:tr h="0">
                <a:tc>
                  <a:txBody>
                    <a:bodyPr/>
                    <a:lstStyle/>
                    <a:p>
                      <a:pPr marL="0" marR="0" indent="0" algn="ctr" defTabSz="4179105" rtl="0" eaLnBrk="1" fontAlgn="auto" latinLnBrk="0" hangingPunct="1">
                        <a:lnSpc>
                          <a:spcPct val="100000"/>
                        </a:lnSpc>
                        <a:spcBef>
                          <a:spcPts val="0"/>
                        </a:spcBef>
                        <a:spcAft>
                          <a:spcPts val="0"/>
                        </a:spcAft>
                        <a:buClrTx/>
                        <a:buSzTx/>
                        <a:buFontTx/>
                        <a:buNone/>
                        <a:tabLst/>
                        <a:defRPr/>
                      </a:pPr>
                      <a:r>
                        <a:rPr lang="en-US" sz="1200" dirty="0" smtClean="0"/>
                        <a:t>Node </a:t>
                      </a:r>
                      <a:r>
                        <a:rPr lang="en-US" sz="1200" baseline="0" dirty="0" smtClean="0"/>
                        <a:t>2</a:t>
                      </a:r>
                      <a:endParaRPr lang="en-US" sz="1200" dirty="0" smtClean="0"/>
                    </a:p>
                  </a:txBody>
                  <a:tcPr/>
                </a:tc>
                <a:tc>
                  <a:txBody>
                    <a:bodyPr/>
                    <a:lstStyle/>
                    <a:p>
                      <a:pPr algn="ctr"/>
                      <a:r>
                        <a:rPr lang="en-US" sz="1200" dirty="0" smtClean="0"/>
                        <a:t>0</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1</a:t>
                      </a:r>
                      <a:endParaRPr lang="en-US" sz="1200" dirty="0"/>
                    </a:p>
                  </a:txBody>
                  <a:tcPr/>
                </a:tc>
                <a:tc>
                  <a:txBody>
                    <a:bodyPr/>
                    <a:lstStyle/>
                    <a:p>
                      <a:pPr algn="ctr"/>
                      <a:r>
                        <a:rPr lang="en-US" sz="1200" dirty="0" smtClean="0"/>
                        <a:t>1</a:t>
                      </a:r>
                      <a:endParaRPr lang="en-US" sz="1200" dirty="0"/>
                    </a:p>
                  </a:txBody>
                  <a:tcPr/>
                </a:tc>
                <a:extLst>
                  <a:ext uri="{0D108BD9-81ED-4DB2-BD59-A6C34878D82A}">
                    <a16:rowId xmlns="" xmlns:a16="http://schemas.microsoft.com/office/drawing/2014/main" val="1252880210"/>
                  </a:ext>
                </a:extLst>
              </a:tr>
              <a:tr h="0">
                <a:tc>
                  <a:txBody>
                    <a:bodyPr/>
                    <a:lstStyle/>
                    <a:p>
                      <a:pPr marL="0" marR="0" indent="0" algn="ctr" defTabSz="4179105" rtl="0" eaLnBrk="1" fontAlgn="auto" latinLnBrk="0" hangingPunct="1">
                        <a:lnSpc>
                          <a:spcPct val="100000"/>
                        </a:lnSpc>
                        <a:spcBef>
                          <a:spcPts val="0"/>
                        </a:spcBef>
                        <a:spcAft>
                          <a:spcPts val="0"/>
                        </a:spcAft>
                        <a:buClrTx/>
                        <a:buSzTx/>
                        <a:buFontTx/>
                        <a:buNone/>
                        <a:tabLst/>
                        <a:defRPr/>
                      </a:pPr>
                      <a:r>
                        <a:rPr lang="en-US" sz="1200" dirty="0" smtClean="0"/>
                        <a:t>Node </a:t>
                      </a:r>
                      <a:r>
                        <a:rPr lang="en-US" sz="1200" baseline="0" dirty="0" smtClean="0"/>
                        <a:t>3</a:t>
                      </a:r>
                      <a:endParaRPr lang="en-US" sz="1200" dirty="0" smtClean="0"/>
                    </a:p>
                  </a:txBody>
                  <a:tcPr/>
                </a:tc>
                <a:tc>
                  <a:txBody>
                    <a:bodyPr/>
                    <a:lstStyle/>
                    <a:p>
                      <a:pPr algn="ctr"/>
                      <a:r>
                        <a:rPr lang="en-US" sz="1200" dirty="0" smtClean="0"/>
                        <a:t>1</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1</a:t>
                      </a:r>
                      <a:endParaRPr lang="en-US" sz="1200" dirty="0"/>
                    </a:p>
                  </a:txBody>
                  <a:tcPr/>
                </a:tc>
                <a:extLst>
                  <a:ext uri="{0D108BD9-81ED-4DB2-BD59-A6C34878D82A}">
                    <a16:rowId xmlns="" xmlns:a16="http://schemas.microsoft.com/office/drawing/2014/main" val="1482538672"/>
                  </a:ext>
                </a:extLst>
              </a:tr>
            </a:tbl>
          </a:graphicData>
        </a:graphic>
      </p:graphicFrame>
    </p:spTree>
    <p:extLst>
      <p:ext uri="{BB962C8B-B14F-4D97-AF65-F5344CB8AC3E}">
        <p14:creationId xmlns:p14="http://schemas.microsoft.com/office/powerpoint/2010/main" val="4132222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445" y="365125"/>
            <a:ext cx="11317110" cy="1325563"/>
          </a:xfrm>
        </p:spPr>
        <p:txBody>
          <a:bodyPr/>
          <a:lstStyle/>
          <a:p>
            <a:r>
              <a:rPr lang="en-US" b="1" dirty="0">
                <a:solidFill>
                  <a:srgbClr val="005587"/>
                </a:solidFill>
                <a:latin typeface="+mn-lt"/>
              </a:rPr>
              <a:t>Methodology</a:t>
            </a:r>
            <a:r>
              <a:rPr lang="en-US" b="1" dirty="0">
                <a:solidFill>
                  <a:srgbClr val="005587"/>
                </a:solidFill>
              </a:rPr>
              <a:t> </a:t>
            </a:r>
            <a:r>
              <a:rPr lang="mr-IN" b="1" dirty="0" smtClean="0">
                <a:solidFill>
                  <a:srgbClr val="005587"/>
                </a:solidFill>
              </a:rPr>
              <a:t>–</a:t>
            </a:r>
            <a:r>
              <a:rPr lang="en-US" b="1" dirty="0" smtClean="0">
                <a:solidFill>
                  <a:srgbClr val="005587"/>
                </a:solidFill>
              </a:rPr>
              <a:t> </a:t>
            </a:r>
            <a:r>
              <a:rPr lang="en-US" b="1" dirty="0" smtClean="0">
                <a:solidFill>
                  <a:srgbClr val="005587"/>
                </a:solidFill>
                <a:latin typeface="+mn-lt"/>
              </a:rPr>
              <a:t>Subjective Numeracy</a:t>
            </a:r>
            <a:endParaRPr lang="en-US" b="1" dirty="0">
              <a:latin typeface="+mn-lt"/>
            </a:endParaRPr>
          </a:p>
        </p:txBody>
      </p:sp>
      <p:sp>
        <p:nvSpPr>
          <p:cNvPr id="3" name="Content Placeholder 2"/>
          <p:cNvSpPr>
            <a:spLocks noGrp="1"/>
          </p:cNvSpPr>
          <p:nvPr>
            <p:ph idx="1"/>
          </p:nvPr>
        </p:nvSpPr>
        <p:spPr/>
        <p:txBody>
          <a:bodyPr>
            <a:normAutofit/>
          </a:bodyPr>
          <a:lstStyle/>
          <a:p>
            <a:r>
              <a:rPr lang="en-US" sz="2400" dirty="0"/>
              <a:t>Each </a:t>
            </a:r>
            <a:r>
              <a:rPr lang="en-US" sz="2400" dirty="0" smtClean="0"/>
              <a:t>Subjective Numeracy </a:t>
            </a:r>
            <a:r>
              <a:rPr lang="en-US" sz="2400" dirty="0"/>
              <a:t>item was split into dichotomous pseudo-items representing sub-scale response processes, distinguishing between whether the respondent was on the </a:t>
            </a:r>
            <a:r>
              <a:rPr lang="en-US" sz="2400" b="1" dirty="0">
                <a:solidFill>
                  <a:srgbClr val="000090"/>
                </a:solidFill>
              </a:rPr>
              <a:t>upper or lower half of the scale</a:t>
            </a:r>
            <a:r>
              <a:rPr lang="en-US" sz="2400" dirty="0"/>
              <a:t>, on a </a:t>
            </a:r>
            <a:r>
              <a:rPr lang="en-US" sz="2400" b="1" dirty="0">
                <a:solidFill>
                  <a:srgbClr val="800080"/>
                </a:solidFill>
              </a:rPr>
              <a:t>middle point or </a:t>
            </a:r>
            <a:r>
              <a:rPr lang="en-US" sz="2400" b="1" dirty="0" smtClean="0">
                <a:solidFill>
                  <a:srgbClr val="800080"/>
                </a:solidFill>
              </a:rPr>
              <a:t>not</a:t>
            </a:r>
            <a:r>
              <a:rPr lang="en-US" sz="2400" dirty="0" smtClean="0">
                <a:solidFill>
                  <a:srgbClr val="000000"/>
                </a:solidFill>
              </a:rPr>
              <a:t>,</a:t>
            </a:r>
            <a:r>
              <a:rPr lang="en-US" sz="2400" b="1" dirty="0" smtClean="0">
                <a:solidFill>
                  <a:srgbClr val="000000"/>
                </a:solidFill>
              </a:rPr>
              <a:t> </a:t>
            </a:r>
            <a:r>
              <a:rPr lang="en-US" sz="2400" dirty="0" smtClean="0"/>
              <a:t>and </a:t>
            </a:r>
            <a:r>
              <a:rPr lang="en-US" sz="2400" dirty="0"/>
              <a:t>on </a:t>
            </a:r>
            <a:r>
              <a:rPr lang="en-US" sz="2400" dirty="0" smtClean="0"/>
              <a:t>an </a:t>
            </a:r>
            <a:r>
              <a:rPr lang="en-US" sz="2400" b="1" dirty="0">
                <a:solidFill>
                  <a:srgbClr val="FF6600"/>
                </a:solidFill>
              </a:rPr>
              <a:t>extreme point or not</a:t>
            </a:r>
            <a:r>
              <a:rPr lang="en-US" sz="2400" dirty="0" smtClean="0"/>
              <a:t>. We are interested in all pseudo-items.</a:t>
            </a:r>
            <a:endParaRPr lang="en-US" sz="2400" dirty="0"/>
          </a:p>
        </p:txBody>
      </p:sp>
      <p:graphicFrame>
        <p:nvGraphicFramePr>
          <p:cNvPr id="6" name="Content Placeholder 3"/>
          <p:cNvGraphicFramePr>
            <a:graphicFrameLocks/>
          </p:cNvGraphicFramePr>
          <p:nvPr>
            <p:extLst>
              <p:ext uri="{D42A27DB-BD31-4B8C-83A1-F6EECF244321}">
                <p14:modId xmlns:p14="http://schemas.microsoft.com/office/powerpoint/2010/main" val="3956571924"/>
              </p:ext>
            </p:extLst>
          </p:nvPr>
        </p:nvGraphicFramePr>
        <p:xfrm>
          <a:off x="865143" y="3443536"/>
          <a:ext cx="6837225" cy="3158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1911428" y="3582280"/>
            <a:ext cx="1255888" cy="369332"/>
          </a:xfrm>
          <a:prstGeom prst="rect">
            <a:avLst/>
          </a:prstGeom>
          <a:noFill/>
        </p:spPr>
        <p:txBody>
          <a:bodyPr wrap="square" rtlCol="0">
            <a:spAutoFit/>
          </a:bodyPr>
          <a:lstStyle/>
          <a:p>
            <a:r>
              <a:rPr lang="en-US" dirty="0" smtClean="0">
                <a:solidFill>
                  <a:srgbClr val="000090"/>
                </a:solidFill>
              </a:rPr>
              <a:t>Node 1</a:t>
            </a:r>
            <a:r>
              <a:rPr lang="en-US" dirty="0" smtClean="0"/>
              <a:t> </a:t>
            </a:r>
            <a:r>
              <a:rPr lang="en-US" dirty="0" smtClean="0">
                <a:sym typeface="Wingdings"/>
              </a:rPr>
              <a:t></a:t>
            </a:r>
            <a:endParaRPr lang="en-US" dirty="0"/>
          </a:p>
        </p:txBody>
      </p:sp>
      <p:sp>
        <p:nvSpPr>
          <p:cNvPr id="12" name="TextBox 11"/>
          <p:cNvSpPr txBox="1"/>
          <p:nvPr/>
        </p:nvSpPr>
        <p:spPr>
          <a:xfrm>
            <a:off x="559416" y="4401552"/>
            <a:ext cx="1255888" cy="369332"/>
          </a:xfrm>
          <a:prstGeom prst="rect">
            <a:avLst/>
          </a:prstGeom>
          <a:noFill/>
        </p:spPr>
        <p:txBody>
          <a:bodyPr wrap="square" rtlCol="0">
            <a:spAutoFit/>
          </a:bodyPr>
          <a:lstStyle/>
          <a:p>
            <a:r>
              <a:rPr lang="en-US" dirty="0" smtClean="0">
                <a:solidFill>
                  <a:srgbClr val="800080"/>
                </a:solidFill>
              </a:rPr>
              <a:t>Node 3</a:t>
            </a:r>
            <a:r>
              <a:rPr lang="en-US" dirty="0" smtClean="0"/>
              <a:t> </a:t>
            </a:r>
            <a:r>
              <a:rPr lang="en-US" dirty="0" smtClean="0">
                <a:sym typeface="Wingdings"/>
              </a:rPr>
              <a:t></a:t>
            </a:r>
            <a:endParaRPr lang="en-US" dirty="0"/>
          </a:p>
        </p:txBody>
      </p:sp>
      <p:sp>
        <p:nvSpPr>
          <p:cNvPr id="13" name="TextBox 12"/>
          <p:cNvSpPr txBox="1"/>
          <p:nvPr/>
        </p:nvSpPr>
        <p:spPr>
          <a:xfrm>
            <a:off x="5699199" y="4466631"/>
            <a:ext cx="1255888" cy="369332"/>
          </a:xfrm>
          <a:prstGeom prst="rect">
            <a:avLst/>
          </a:prstGeom>
          <a:noFill/>
        </p:spPr>
        <p:txBody>
          <a:bodyPr wrap="square" rtlCol="0">
            <a:spAutoFit/>
          </a:bodyPr>
          <a:lstStyle/>
          <a:p>
            <a:r>
              <a:rPr lang="en-US" dirty="0" smtClean="0">
                <a:sym typeface="Wingdings"/>
              </a:rPr>
              <a:t> </a:t>
            </a:r>
            <a:r>
              <a:rPr lang="en-US" dirty="0" smtClean="0">
                <a:solidFill>
                  <a:srgbClr val="800080"/>
                </a:solidFill>
              </a:rPr>
              <a:t>Node 2</a:t>
            </a:r>
            <a:endParaRPr lang="en-US" dirty="0">
              <a:solidFill>
                <a:srgbClr val="800080"/>
              </a:solidFill>
            </a:endParaRPr>
          </a:p>
        </p:txBody>
      </p:sp>
      <p:cxnSp>
        <p:nvCxnSpPr>
          <p:cNvPr id="15" name="Straight Arrow Connector 14"/>
          <p:cNvCxnSpPr/>
          <p:nvPr/>
        </p:nvCxnSpPr>
        <p:spPr>
          <a:xfrm>
            <a:off x="945444" y="5334000"/>
            <a:ext cx="1467556" cy="0"/>
          </a:xfrm>
          <a:prstGeom prst="straightConnector1">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90927" y="5146619"/>
            <a:ext cx="1255888" cy="369332"/>
          </a:xfrm>
          <a:prstGeom prst="rect">
            <a:avLst/>
          </a:prstGeom>
          <a:noFill/>
        </p:spPr>
        <p:txBody>
          <a:bodyPr wrap="square" rtlCol="0">
            <a:spAutoFit/>
          </a:bodyPr>
          <a:lstStyle/>
          <a:p>
            <a:r>
              <a:rPr lang="en-US" dirty="0" smtClean="0">
                <a:solidFill>
                  <a:srgbClr val="FF6600"/>
                </a:solidFill>
              </a:rPr>
              <a:t>Node </a:t>
            </a:r>
            <a:r>
              <a:rPr lang="en-US" dirty="0">
                <a:solidFill>
                  <a:srgbClr val="FF6600"/>
                </a:solidFill>
              </a:rPr>
              <a:t>5</a:t>
            </a:r>
          </a:p>
        </p:txBody>
      </p:sp>
      <p:graphicFrame>
        <p:nvGraphicFramePr>
          <p:cNvPr id="23" name="Table 22"/>
          <p:cNvGraphicFramePr>
            <a:graphicFrameLocks noGrp="1"/>
          </p:cNvGraphicFramePr>
          <p:nvPr>
            <p:extLst>
              <p:ext uri="{D42A27DB-BD31-4B8C-83A1-F6EECF244321}">
                <p14:modId xmlns:p14="http://schemas.microsoft.com/office/powerpoint/2010/main" val="1946046158"/>
              </p:ext>
            </p:extLst>
          </p:nvPr>
        </p:nvGraphicFramePr>
        <p:xfrm>
          <a:off x="7531352" y="4223815"/>
          <a:ext cx="4063178" cy="1645920"/>
        </p:xfrm>
        <a:graphic>
          <a:graphicData uri="http://schemas.openxmlformats.org/drawingml/2006/table">
            <a:tbl>
              <a:tblPr firstRow="1" bandRow="1">
                <a:tableStyleId>{912C8C85-51F0-491E-9774-3900AFEF0FD7}</a:tableStyleId>
              </a:tblPr>
              <a:tblGrid>
                <a:gridCol w="927879">
                  <a:extLst>
                    <a:ext uri="{9D8B030D-6E8A-4147-A177-3AD203B41FA5}">
                      <a16:colId xmlns="" xmlns:a16="http://schemas.microsoft.com/office/drawing/2014/main" val="2343319624"/>
                    </a:ext>
                  </a:extLst>
                </a:gridCol>
                <a:gridCol w="479963">
                  <a:extLst>
                    <a:ext uri="{9D8B030D-6E8A-4147-A177-3AD203B41FA5}">
                      <a16:colId xmlns="" xmlns:a16="http://schemas.microsoft.com/office/drawing/2014/main" val="627016862"/>
                    </a:ext>
                  </a:extLst>
                </a:gridCol>
                <a:gridCol w="511237">
                  <a:extLst>
                    <a:ext uri="{9D8B030D-6E8A-4147-A177-3AD203B41FA5}">
                      <a16:colId xmlns="" xmlns:a16="http://schemas.microsoft.com/office/drawing/2014/main" val="1872004354"/>
                    </a:ext>
                  </a:extLst>
                </a:gridCol>
                <a:gridCol w="518954">
                  <a:extLst>
                    <a:ext uri="{9D8B030D-6E8A-4147-A177-3AD203B41FA5}">
                      <a16:colId xmlns="" xmlns:a16="http://schemas.microsoft.com/office/drawing/2014/main" val="1764907498"/>
                    </a:ext>
                  </a:extLst>
                </a:gridCol>
                <a:gridCol w="532610">
                  <a:extLst>
                    <a:ext uri="{9D8B030D-6E8A-4147-A177-3AD203B41FA5}">
                      <a16:colId xmlns="" xmlns:a16="http://schemas.microsoft.com/office/drawing/2014/main" val="3263354843"/>
                    </a:ext>
                  </a:extLst>
                </a:gridCol>
                <a:gridCol w="546267"/>
                <a:gridCol w="546268">
                  <a:extLst>
                    <a:ext uri="{9D8B030D-6E8A-4147-A177-3AD203B41FA5}">
                      <a16:colId xmlns="" xmlns:a16="http://schemas.microsoft.com/office/drawing/2014/main" val="3127034283"/>
                    </a:ext>
                  </a:extLst>
                </a:gridCol>
              </a:tblGrid>
              <a:tr h="240145">
                <a:tc>
                  <a:txBody>
                    <a:bodyPr/>
                    <a:lstStyle/>
                    <a:p>
                      <a:pPr algn="ctr"/>
                      <a:r>
                        <a:rPr lang="en-US" sz="1200" dirty="0" smtClean="0"/>
                        <a:t>Response</a:t>
                      </a:r>
                      <a:endParaRPr lang="en-US" sz="1200" dirty="0"/>
                    </a:p>
                  </a:txBody>
                  <a:tcPr anchor="ctr"/>
                </a:tc>
                <a:tc>
                  <a:txBody>
                    <a:bodyPr/>
                    <a:lstStyle/>
                    <a:p>
                      <a:pPr algn="ctr"/>
                      <a:r>
                        <a:rPr lang="en-US" sz="1200" dirty="0" smtClean="0"/>
                        <a:t>1</a:t>
                      </a:r>
                      <a:endParaRPr lang="en-US" sz="1200" dirty="0"/>
                    </a:p>
                  </a:txBody>
                  <a:tcPr anchor="ctr"/>
                </a:tc>
                <a:tc>
                  <a:txBody>
                    <a:bodyPr/>
                    <a:lstStyle/>
                    <a:p>
                      <a:pPr algn="ctr"/>
                      <a:r>
                        <a:rPr lang="en-US" sz="1200" dirty="0" smtClean="0"/>
                        <a:t>2</a:t>
                      </a:r>
                      <a:endParaRPr lang="en-US" sz="1200" dirty="0"/>
                    </a:p>
                  </a:txBody>
                  <a:tcPr anchor="ctr"/>
                </a:tc>
                <a:tc>
                  <a:txBody>
                    <a:bodyPr/>
                    <a:lstStyle/>
                    <a:p>
                      <a:pPr algn="ctr"/>
                      <a:r>
                        <a:rPr lang="en-US" sz="1200" dirty="0" smtClean="0"/>
                        <a:t>3</a:t>
                      </a:r>
                      <a:endParaRPr lang="en-US" sz="1200" dirty="0"/>
                    </a:p>
                  </a:txBody>
                  <a:tcPr anchor="ctr"/>
                </a:tc>
                <a:tc>
                  <a:txBody>
                    <a:bodyPr/>
                    <a:lstStyle/>
                    <a:p>
                      <a:pPr algn="ctr"/>
                      <a:r>
                        <a:rPr lang="en-US" sz="1200" dirty="0" smtClean="0"/>
                        <a:t>4</a:t>
                      </a:r>
                      <a:endParaRPr lang="en-US" sz="1200" dirty="0"/>
                    </a:p>
                  </a:txBody>
                  <a:tcPr anchor="ctr"/>
                </a:tc>
                <a:tc>
                  <a:txBody>
                    <a:bodyPr/>
                    <a:lstStyle/>
                    <a:p>
                      <a:pPr algn="ctr"/>
                      <a:r>
                        <a:rPr lang="en-US" sz="1200" dirty="0" smtClean="0"/>
                        <a:t>5</a:t>
                      </a:r>
                      <a:endParaRPr lang="en-US" sz="1200" dirty="0"/>
                    </a:p>
                  </a:txBody>
                  <a:tcPr anchor="ctr"/>
                </a:tc>
                <a:tc>
                  <a:txBody>
                    <a:bodyPr/>
                    <a:lstStyle/>
                    <a:p>
                      <a:pPr algn="ctr"/>
                      <a:r>
                        <a:rPr lang="en-US" sz="1200" dirty="0" smtClean="0"/>
                        <a:t>6</a:t>
                      </a:r>
                      <a:endParaRPr lang="en-US" sz="1200" dirty="0"/>
                    </a:p>
                  </a:txBody>
                  <a:tcPr anchor="ctr"/>
                </a:tc>
                <a:extLst>
                  <a:ext uri="{0D108BD9-81ED-4DB2-BD59-A6C34878D82A}">
                    <a16:rowId xmlns="" xmlns:a16="http://schemas.microsoft.com/office/drawing/2014/main" val="932531318"/>
                  </a:ext>
                </a:extLst>
              </a:tr>
              <a:tr h="0">
                <a:tc>
                  <a:txBody>
                    <a:bodyPr/>
                    <a:lstStyle/>
                    <a:p>
                      <a:pPr algn="ctr"/>
                      <a:r>
                        <a:rPr lang="en-US" sz="1200" dirty="0" smtClean="0"/>
                        <a:t>Node </a:t>
                      </a:r>
                      <a:r>
                        <a:rPr lang="en-US" sz="1200" baseline="0" dirty="0" smtClean="0"/>
                        <a:t>1</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1</a:t>
                      </a:r>
                      <a:endParaRPr lang="en-US" sz="1200" dirty="0"/>
                    </a:p>
                  </a:txBody>
                  <a:tcPr/>
                </a:tc>
                <a:tc>
                  <a:txBody>
                    <a:bodyPr/>
                    <a:lstStyle/>
                    <a:p>
                      <a:pPr algn="ctr"/>
                      <a:r>
                        <a:rPr lang="en-US" sz="1200" dirty="0" smtClean="0"/>
                        <a:t>1</a:t>
                      </a:r>
                      <a:endParaRPr lang="en-US" sz="1200" dirty="0"/>
                    </a:p>
                  </a:txBody>
                  <a:tcPr/>
                </a:tc>
                <a:tc>
                  <a:txBody>
                    <a:bodyPr/>
                    <a:lstStyle/>
                    <a:p>
                      <a:pPr algn="ctr"/>
                      <a:r>
                        <a:rPr lang="en-US" sz="1200" dirty="0" smtClean="0"/>
                        <a:t>1</a:t>
                      </a:r>
                      <a:endParaRPr lang="en-US" sz="1200" dirty="0"/>
                    </a:p>
                  </a:txBody>
                  <a:tcPr/>
                </a:tc>
                <a:extLst>
                  <a:ext uri="{0D108BD9-81ED-4DB2-BD59-A6C34878D82A}">
                    <a16:rowId xmlns="" xmlns:a16="http://schemas.microsoft.com/office/drawing/2014/main" val="967829468"/>
                  </a:ext>
                </a:extLst>
              </a:tr>
              <a:tr h="0">
                <a:tc>
                  <a:txBody>
                    <a:bodyPr/>
                    <a:lstStyle/>
                    <a:p>
                      <a:pPr marL="0" marR="0" indent="0" algn="ctr" defTabSz="4179105" rtl="0" eaLnBrk="1" fontAlgn="auto" latinLnBrk="0" hangingPunct="1">
                        <a:lnSpc>
                          <a:spcPct val="100000"/>
                        </a:lnSpc>
                        <a:spcBef>
                          <a:spcPts val="0"/>
                        </a:spcBef>
                        <a:spcAft>
                          <a:spcPts val="0"/>
                        </a:spcAft>
                        <a:buClrTx/>
                        <a:buSzTx/>
                        <a:buFontTx/>
                        <a:buNone/>
                        <a:tabLst/>
                        <a:defRPr/>
                      </a:pPr>
                      <a:r>
                        <a:rPr lang="en-US" sz="1200" dirty="0" smtClean="0"/>
                        <a:t>Node </a:t>
                      </a:r>
                      <a:r>
                        <a:rPr lang="en-US" sz="1200" baseline="0" dirty="0" smtClean="0"/>
                        <a:t>2</a:t>
                      </a:r>
                      <a:endParaRPr lang="en-US" sz="1200" dirty="0" smtClean="0"/>
                    </a:p>
                  </a:txBody>
                  <a:tcPr/>
                </a:tc>
                <a:tc>
                  <a:txBody>
                    <a:bodyPr/>
                    <a:lstStyle/>
                    <a:p>
                      <a:pPr algn="ctr"/>
                      <a:r>
                        <a:rPr lang="en-US" sz="1200" dirty="0" smtClean="0"/>
                        <a:t>0</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1</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extLst>
                  <a:ext uri="{0D108BD9-81ED-4DB2-BD59-A6C34878D82A}">
                    <a16:rowId xmlns="" xmlns:a16="http://schemas.microsoft.com/office/drawing/2014/main" val="1252880210"/>
                  </a:ext>
                </a:extLst>
              </a:tr>
              <a:tr h="0">
                <a:tc>
                  <a:txBody>
                    <a:bodyPr/>
                    <a:lstStyle/>
                    <a:p>
                      <a:pPr marL="0" marR="0" indent="0" algn="ctr" defTabSz="4179105" rtl="0" eaLnBrk="1" fontAlgn="auto" latinLnBrk="0" hangingPunct="1">
                        <a:lnSpc>
                          <a:spcPct val="100000"/>
                        </a:lnSpc>
                        <a:spcBef>
                          <a:spcPts val="0"/>
                        </a:spcBef>
                        <a:spcAft>
                          <a:spcPts val="0"/>
                        </a:spcAft>
                        <a:buClrTx/>
                        <a:buSzTx/>
                        <a:buFontTx/>
                        <a:buNone/>
                        <a:tabLst/>
                        <a:defRPr/>
                      </a:pPr>
                      <a:r>
                        <a:rPr lang="en-US" sz="1200" dirty="0" smtClean="0"/>
                        <a:t>Node </a:t>
                      </a:r>
                      <a:r>
                        <a:rPr lang="en-US" sz="1200" baseline="0" dirty="0" smtClean="0"/>
                        <a:t>3</a:t>
                      </a:r>
                      <a:endParaRPr lang="en-US" sz="1200" dirty="0" smtClean="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1</a:t>
                      </a:r>
                      <a:endParaRPr lang="en-US" sz="1200" dirty="0"/>
                    </a:p>
                  </a:txBody>
                  <a:tcPr/>
                </a:tc>
                <a:tc>
                  <a:txBody>
                    <a:bodyPr/>
                    <a:lstStyle/>
                    <a:p>
                      <a:pPr algn="ctr"/>
                      <a:r>
                        <a:rPr lang="en-US" sz="1200" dirty="0" smtClean="0"/>
                        <a:t>1</a:t>
                      </a:r>
                      <a:endParaRPr lang="en-US" sz="1200" dirty="0"/>
                    </a:p>
                  </a:txBody>
                  <a:tcPr/>
                </a:tc>
                <a:extLst>
                  <a:ext uri="{0D108BD9-81ED-4DB2-BD59-A6C34878D82A}">
                    <a16:rowId xmlns="" xmlns:a16="http://schemas.microsoft.com/office/drawing/2014/main" val="1482538672"/>
                  </a:ext>
                </a:extLst>
              </a:tr>
              <a:tr h="0">
                <a:tc>
                  <a:txBody>
                    <a:bodyPr/>
                    <a:lstStyle/>
                    <a:p>
                      <a:pPr marL="0" marR="0" indent="0" algn="ctr" defTabSz="4179105" rtl="0" eaLnBrk="1" fontAlgn="auto" latinLnBrk="0" hangingPunct="1">
                        <a:lnSpc>
                          <a:spcPct val="100000"/>
                        </a:lnSpc>
                        <a:spcBef>
                          <a:spcPts val="0"/>
                        </a:spcBef>
                        <a:spcAft>
                          <a:spcPts val="0"/>
                        </a:spcAft>
                        <a:buClrTx/>
                        <a:buSzTx/>
                        <a:buFontTx/>
                        <a:buNone/>
                        <a:tabLst/>
                        <a:defRPr/>
                      </a:pPr>
                      <a:r>
                        <a:rPr lang="en-US" sz="1200" dirty="0" smtClean="0"/>
                        <a:t>Node 4</a:t>
                      </a:r>
                    </a:p>
                  </a:txBody>
                  <a:tcPr/>
                </a:tc>
                <a:tc>
                  <a:txBody>
                    <a:bodyPr/>
                    <a:lstStyle/>
                    <a:p>
                      <a:pPr algn="ctr"/>
                      <a:r>
                        <a:rPr lang="en-US" sz="1200" dirty="0" smtClean="0"/>
                        <a:t>1</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r>
              <a:tr h="0">
                <a:tc>
                  <a:txBody>
                    <a:bodyPr/>
                    <a:lstStyle/>
                    <a:p>
                      <a:pPr marL="0" marR="0" indent="0" algn="ctr" defTabSz="4179105" rtl="0" eaLnBrk="1" fontAlgn="auto" latinLnBrk="0" hangingPunct="1">
                        <a:lnSpc>
                          <a:spcPct val="100000"/>
                        </a:lnSpc>
                        <a:spcBef>
                          <a:spcPts val="0"/>
                        </a:spcBef>
                        <a:spcAft>
                          <a:spcPts val="0"/>
                        </a:spcAft>
                        <a:buClrTx/>
                        <a:buSzTx/>
                        <a:buFontTx/>
                        <a:buNone/>
                        <a:tabLst/>
                        <a:defRPr/>
                      </a:pPr>
                      <a:r>
                        <a:rPr lang="en-US" sz="1200" dirty="0" smtClean="0"/>
                        <a:t>Node</a:t>
                      </a:r>
                      <a:r>
                        <a:rPr lang="en-US" sz="1200" baseline="0" dirty="0" smtClean="0"/>
                        <a:t> 5</a:t>
                      </a:r>
                      <a:endParaRPr lang="en-US" sz="1200" dirty="0" smtClean="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N/A</a:t>
                      </a:r>
                      <a:endParaRPr lang="en-US" sz="1200" dirty="0"/>
                    </a:p>
                  </a:txBody>
                  <a:tcPr/>
                </a:tc>
                <a:tc>
                  <a:txBody>
                    <a:bodyPr/>
                    <a:lstStyle/>
                    <a:p>
                      <a:pPr algn="ctr"/>
                      <a:r>
                        <a:rPr lang="en-US" sz="1200" dirty="0" smtClean="0"/>
                        <a:t>0</a:t>
                      </a:r>
                      <a:endParaRPr lang="en-US" sz="1200" dirty="0"/>
                    </a:p>
                  </a:txBody>
                  <a:tcPr/>
                </a:tc>
                <a:tc>
                  <a:txBody>
                    <a:bodyPr/>
                    <a:lstStyle/>
                    <a:p>
                      <a:pPr algn="ctr"/>
                      <a:r>
                        <a:rPr lang="en-US" sz="1200" dirty="0" smtClean="0"/>
                        <a:t>1</a:t>
                      </a:r>
                      <a:endParaRPr lang="en-US" sz="1200" dirty="0"/>
                    </a:p>
                  </a:txBody>
                  <a:tcPr/>
                </a:tc>
              </a:tr>
            </a:tbl>
          </a:graphicData>
        </a:graphic>
      </p:graphicFrame>
      <p:cxnSp>
        <p:nvCxnSpPr>
          <p:cNvPr id="24" name="Straight Arrow Connector 23"/>
          <p:cNvCxnSpPr/>
          <p:nvPr/>
        </p:nvCxnSpPr>
        <p:spPr>
          <a:xfrm flipH="1" flipV="1">
            <a:off x="6350357" y="5489131"/>
            <a:ext cx="245819" cy="873891"/>
          </a:xfrm>
          <a:prstGeom prst="straightConnector1">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648309" y="6213874"/>
            <a:ext cx="1255888" cy="369332"/>
          </a:xfrm>
          <a:prstGeom prst="rect">
            <a:avLst/>
          </a:prstGeom>
          <a:noFill/>
        </p:spPr>
        <p:txBody>
          <a:bodyPr wrap="square" rtlCol="0">
            <a:spAutoFit/>
          </a:bodyPr>
          <a:lstStyle/>
          <a:p>
            <a:r>
              <a:rPr lang="en-US" dirty="0" smtClean="0">
                <a:solidFill>
                  <a:srgbClr val="FF6600"/>
                </a:solidFill>
              </a:rPr>
              <a:t>Node 4</a:t>
            </a:r>
            <a:endParaRPr lang="en-US" dirty="0">
              <a:solidFill>
                <a:srgbClr val="FF6600"/>
              </a:solidFill>
            </a:endParaRPr>
          </a:p>
        </p:txBody>
      </p:sp>
      <p:sp>
        <p:nvSpPr>
          <p:cNvPr id="28" name="TextBox 27"/>
          <p:cNvSpPr txBox="1"/>
          <p:nvPr/>
        </p:nvSpPr>
        <p:spPr>
          <a:xfrm>
            <a:off x="7854050" y="3698748"/>
            <a:ext cx="3511561" cy="369332"/>
          </a:xfrm>
          <a:prstGeom prst="rect">
            <a:avLst/>
          </a:prstGeom>
          <a:noFill/>
        </p:spPr>
        <p:txBody>
          <a:bodyPr wrap="none" rtlCol="0">
            <a:spAutoFit/>
          </a:bodyPr>
          <a:lstStyle/>
          <a:p>
            <a:r>
              <a:rPr lang="en-US" dirty="0" smtClean="0"/>
              <a:t>Mapping from responses to nodes:</a:t>
            </a:r>
            <a:endParaRPr lang="en-US" dirty="0"/>
          </a:p>
        </p:txBody>
      </p:sp>
    </p:spTree>
    <p:extLst>
      <p:ext uri="{BB962C8B-B14F-4D97-AF65-F5344CB8AC3E}">
        <p14:creationId xmlns:p14="http://schemas.microsoft.com/office/powerpoint/2010/main" val="292340619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089" y="336902"/>
            <a:ext cx="10515600" cy="1325563"/>
          </a:xfrm>
        </p:spPr>
        <p:txBody>
          <a:bodyPr/>
          <a:lstStyle/>
          <a:p>
            <a:r>
              <a:rPr lang="en-US" b="1" dirty="0" smtClean="0">
                <a:solidFill>
                  <a:srgbClr val="005587"/>
                </a:solidFill>
                <a:latin typeface="+mn-lt"/>
              </a:rPr>
              <a:t>Methodology </a:t>
            </a:r>
            <a:r>
              <a:rPr lang="mr-IN" b="1" dirty="0" smtClean="0">
                <a:solidFill>
                  <a:srgbClr val="005587"/>
                </a:solidFill>
                <a:latin typeface="+mn-lt"/>
              </a:rPr>
              <a:t>–</a:t>
            </a:r>
            <a:r>
              <a:rPr lang="en-US" b="1" dirty="0" smtClean="0">
                <a:solidFill>
                  <a:srgbClr val="005587"/>
                </a:solidFill>
                <a:latin typeface="+mn-lt"/>
              </a:rPr>
              <a:t> Modeling</a:t>
            </a:r>
            <a:endParaRPr lang="en-US" b="1" dirty="0">
              <a:solidFill>
                <a:srgbClr val="005587"/>
              </a:solidFill>
              <a:latin typeface="+mn-lt"/>
            </a:endParaRPr>
          </a:p>
        </p:txBody>
      </p:sp>
      <p:sp>
        <p:nvSpPr>
          <p:cNvPr id="3" name="Content Placeholder 2"/>
          <p:cNvSpPr>
            <a:spLocks noGrp="1"/>
          </p:cNvSpPr>
          <p:nvPr>
            <p:ph idx="1"/>
          </p:nvPr>
        </p:nvSpPr>
        <p:spPr/>
        <p:txBody>
          <a:bodyPr>
            <a:normAutofit lnSpcReduction="10000"/>
          </a:bodyPr>
          <a:lstStyle/>
          <a:p>
            <a:r>
              <a:rPr lang="en-US" dirty="0"/>
              <a:t>Three </a:t>
            </a:r>
            <a:r>
              <a:rPr lang="en-US" dirty="0" smtClean="0"/>
              <a:t>Item Response Theory (IRT) models </a:t>
            </a:r>
            <a:r>
              <a:rPr lang="en-US" dirty="0"/>
              <a:t>were </a:t>
            </a:r>
            <a:r>
              <a:rPr lang="en-US" dirty="0" smtClean="0"/>
              <a:t>constructed based on </a:t>
            </a:r>
            <a:r>
              <a:rPr lang="en-US" dirty="0"/>
              <a:t>data from 456 </a:t>
            </a:r>
            <a:r>
              <a:rPr lang="en-US" dirty="0" err="1"/>
              <a:t>MTurk</a:t>
            </a:r>
            <a:r>
              <a:rPr lang="en-US" dirty="0"/>
              <a:t> </a:t>
            </a:r>
            <a:r>
              <a:rPr lang="en-US" dirty="0" smtClean="0"/>
              <a:t>participants:</a:t>
            </a:r>
          </a:p>
          <a:p>
            <a:pPr marL="914400" lvl="1" indent="-457200">
              <a:buFont typeface="+mj-lt"/>
              <a:buAutoNum type="arabicPeriod"/>
            </a:pPr>
            <a:r>
              <a:rPr lang="en-US" dirty="0" smtClean="0"/>
              <a:t>Subjective </a:t>
            </a:r>
            <a:r>
              <a:rPr lang="en-US" dirty="0"/>
              <a:t>numeracy and </a:t>
            </a:r>
            <a:r>
              <a:rPr lang="en-US" dirty="0" err="1"/>
              <a:t>GreenLeaf</a:t>
            </a:r>
            <a:r>
              <a:rPr lang="en-US" dirty="0"/>
              <a:t> pseudo-items loaded onto separate </a:t>
            </a:r>
            <a:r>
              <a:rPr lang="en-US" dirty="0" smtClean="0"/>
              <a:t>latent factors</a:t>
            </a:r>
            <a:endParaRPr lang="en-US" dirty="0"/>
          </a:p>
          <a:p>
            <a:pPr marL="914400" lvl="1" indent="-457200">
              <a:buFont typeface="+mj-lt"/>
              <a:buAutoNum type="arabicPeriod"/>
            </a:pPr>
            <a:r>
              <a:rPr lang="en-US" dirty="0" smtClean="0"/>
              <a:t>Model </a:t>
            </a:r>
            <a:r>
              <a:rPr lang="en-US" dirty="0"/>
              <a:t>1 but with subjective numeracy pseudo-items split into extreme and non-extreme </a:t>
            </a:r>
            <a:r>
              <a:rPr lang="en-US" dirty="0" smtClean="0"/>
              <a:t>latent factors</a:t>
            </a:r>
            <a:endParaRPr lang="en-US" dirty="0" smtClean="0"/>
          </a:p>
          <a:p>
            <a:pPr marL="914400" lvl="1" indent="-457200">
              <a:buFont typeface="+mj-lt"/>
              <a:buAutoNum type="arabicPeriod"/>
            </a:pPr>
            <a:r>
              <a:rPr lang="en-US" dirty="0" smtClean="0"/>
              <a:t>Extreme </a:t>
            </a:r>
            <a:r>
              <a:rPr lang="en-US" dirty="0"/>
              <a:t>subjective numeracy pseudo-items cross-loaded onto both a subjective numeracy and extreme responding </a:t>
            </a:r>
            <a:r>
              <a:rPr lang="en-US" dirty="0" smtClean="0"/>
              <a:t>latent factor</a:t>
            </a:r>
          </a:p>
          <a:p>
            <a:pPr marL="457200" lvl="1" indent="0">
              <a:buNone/>
            </a:pPr>
            <a:endParaRPr lang="en-US" dirty="0" smtClean="0"/>
          </a:p>
          <a:p>
            <a:r>
              <a:rPr lang="en-US" dirty="0" smtClean="0"/>
              <a:t>Models were created using R package ‘</a:t>
            </a:r>
            <a:r>
              <a:rPr lang="en-US" dirty="0" err="1" smtClean="0"/>
              <a:t>lavaan</a:t>
            </a:r>
            <a:r>
              <a:rPr lang="en-US" dirty="0" smtClean="0"/>
              <a:t>’</a:t>
            </a:r>
          </a:p>
          <a:p>
            <a:pPr lvl="1"/>
            <a:r>
              <a:rPr lang="en-US" dirty="0" smtClean="0"/>
              <a:t>Confirmatory Factor Analysis (</a:t>
            </a:r>
            <a:r>
              <a:rPr lang="en-US" dirty="0" err="1" smtClean="0"/>
              <a:t>cfa</a:t>
            </a:r>
            <a:r>
              <a:rPr lang="en-US" dirty="0" smtClean="0"/>
              <a:t>) function</a:t>
            </a:r>
          </a:p>
          <a:p>
            <a:pPr lvl="1"/>
            <a:r>
              <a:rPr lang="en-US" dirty="0" smtClean="0"/>
              <a:t>Code Parameters</a:t>
            </a:r>
            <a:r>
              <a:rPr lang="en-US" dirty="0"/>
              <a:t>: </a:t>
            </a:r>
            <a:r>
              <a:rPr lang="en-US" dirty="0" smtClean="0"/>
              <a:t>  missing </a:t>
            </a:r>
            <a:r>
              <a:rPr lang="en-US" dirty="0"/>
              <a:t>= "</a:t>
            </a:r>
            <a:r>
              <a:rPr lang="en-US" dirty="0" err="1" smtClean="0"/>
              <a:t>fiml</a:t>
            </a:r>
            <a:r>
              <a:rPr lang="en-US" dirty="0"/>
              <a:t>”, </a:t>
            </a:r>
            <a:r>
              <a:rPr lang="en-US" dirty="0" smtClean="0"/>
              <a:t>   standardized </a:t>
            </a:r>
            <a:r>
              <a:rPr lang="en-US" dirty="0"/>
              <a:t>= TRUE</a:t>
            </a:r>
            <a:endParaRPr lang="en-US" dirty="0" smtClean="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2046953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089" y="336902"/>
            <a:ext cx="10515600" cy="1325563"/>
          </a:xfrm>
        </p:spPr>
        <p:txBody>
          <a:bodyPr/>
          <a:lstStyle/>
          <a:p>
            <a:r>
              <a:rPr lang="en-US" b="1" dirty="0" smtClean="0">
                <a:solidFill>
                  <a:srgbClr val="005587"/>
                </a:solidFill>
                <a:latin typeface="+mn-lt"/>
              </a:rPr>
              <a:t>Methodology </a:t>
            </a:r>
            <a:r>
              <a:rPr lang="mr-IN" b="1" dirty="0" smtClean="0">
                <a:solidFill>
                  <a:srgbClr val="005587"/>
                </a:solidFill>
                <a:latin typeface="+mn-lt"/>
              </a:rPr>
              <a:t>–</a:t>
            </a:r>
            <a:r>
              <a:rPr lang="en-US" b="1" dirty="0" smtClean="0">
                <a:solidFill>
                  <a:srgbClr val="005587"/>
                </a:solidFill>
                <a:latin typeface="+mn-lt"/>
              </a:rPr>
              <a:t> Model 1</a:t>
            </a:r>
            <a:endParaRPr lang="en-US" b="1" dirty="0">
              <a:solidFill>
                <a:srgbClr val="005587"/>
              </a:solidFill>
              <a:latin typeface="+mn-lt"/>
            </a:endParaRPr>
          </a:p>
        </p:txBody>
      </p:sp>
      <p:sp>
        <p:nvSpPr>
          <p:cNvPr id="3" name="Content Placeholder 2"/>
          <p:cNvSpPr>
            <a:spLocks noGrp="1"/>
          </p:cNvSpPr>
          <p:nvPr>
            <p:ph idx="1"/>
          </p:nvPr>
        </p:nvSpPr>
        <p:spPr/>
        <p:txBody>
          <a:bodyPr/>
          <a:lstStyle/>
          <a:p>
            <a:pPr marL="971550" lvl="1" indent="-514350">
              <a:buFont typeface="+mj-lt"/>
              <a:buAutoNum type="arabicPeriod"/>
            </a:pPr>
            <a:r>
              <a:rPr lang="en-US" sz="3000" dirty="0" smtClean="0"/>
              <a:t>Subjective </a:t>
            </a:r>
            <a:r>
              <a:rPr lang="en-US" sz="3000" dirty="0"/>
              <a:t>numeracy and </a:t>
            </a:r>
            <a:r>
              <a:rPr lang="en-US" sz="3000" dirty="0" err="1"/>
              <a:t>GreenLeaf</a:t>
            </a:r>
            <a:r>
              <a:rPr lang="en-US" sz="3000" dirty="0"/>
              <a:t> pseudo-items loaded onto separate </a:t>
            </a:r>
            <a:r>
              <a:rPr lang="en-US" sz="3000" dirty="0" smtClean="0"/>
              <a:t>latent factors</a:t>
            </a:r>
            <a:endParaRPr lang="en-US" sz="3000"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grpSp>
        <p:nvGrpSpPr>
          <p:cNvPr id="14" name="Group 13"/>
          <p:cNvGrpSpPr/>
          <p:nvPr/>
        </p:nvGrpSpPr>
        <p:grpSpPr>
          <a:xfrm>
            <a:off x="327760" y="6171854"/>
            <a:ext cx="11370346" cy="415252"/>
            <a:chOff x="327760" y="6171854"/>
            <a:chExt cx="11370346" cy="415252"/>
          </a:xfrm>
        </p:grpSpPr>
        <p:sp>
          <p:nvSpPr>
            <p:cNvPr id="55" name="Rectangle 54"/>
            <p:cNvSpPr/>
            <p:nvPr/>
          </p:nvSpPr>
          <p:spPr>
            <a:xfrm>
              <a:off x="1058202" y="6351522"/>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 name="TextBox 8"/>
            <p:cNvSpPr txBox="1"/>
            <p:nvPr/>
          </p:nvSpPr>
          <p:spPr>
            <a:xfrm>
              <a:off x="327760" y="6171854"/>
              <a:ext cx="585692" cy="369332"/>
            </a:xfrm>
            <a:prstGeom prst="rect">
              <a:avLst/>
            </a:prstGeom>
            <a:noFill/>
          </p:spPr>
          <p:txBody>
            <a:bodyPr wrap="none" rtlCol="0">
              <a:spAutoFit/>
            </a:bodyPr>
            <a:lstStyle/>
            <a:p>
              <a:r>
                <a:rPr lang="en-US" dirty="0" smtClean="0"/>
                <a:t>Key:</a:t>
              </a:r>
              <a:endParaRPr lang="en-US" dirty="0"/>
            </a:p>
          </p:txBody>
        </p:sp>
        <p:sp>
          <p:nvSpPr>
            <p:cNvPr id="56" name="TextBox 55"/>
            <p:cNvSpPr txBox="1"/>
            <p:nvPr/>
          </p:nvSpPr>
          <p:spPr>
            <a:xfrm>
              <a:off x="1504411" y="6187708"/>
              <a:ext cx="2965813" cy="369332"/>
            </a:xfrm>
            <a:prstGeom prst="rect">
              <a:avLst/>
            </a:prstGeom>
            <a:noFill/>
          </p:spPr>
          <p:txBody>
            <a:bodyPr wrap="none" rtlCol="0">
              <a:spAutoFit/>
            </a:bodyPr>
            <a:lstStyle/>
            <a:p>
              <a:r>
                <a:rPr lang="en-US" dirty="0" smtClean="0"/>
                <a:t>Non-extreme SNS nodes (1-3)</a:t>
              </a:r>
              <a:endParaRPr lang="en-US" dirty="0"/>
            </a:p>
          </p:txBody>
        </p:sp>
        <p:sp>
          <p:nvSpPr>
            <p:cNvPr id="58" name="TextBox 57"/>
            <p:cNvSpPr txBox="1"/>
            <p:nvPr/>
          </p:nvSpPr>
          <p:spPr>
            <a:xfrm>
              <a:off x="5794785" y="6188265"/>
              <a:ext cx="2500993" cy="369332"/>
            </a:xfrm>
            <a:prstGeom prst="rect">
              <a:avLst/>
            </a:prstGeom>
            <a:noFill/>
          </p:spPr>
          <p:txBody>
            <a:bodyPr wrap="none" rtlCol="0">
              <a:spAutoFit/>
            </a:bodyPr>
            <a:lstStyle/>
            <a:p>
              <a:r>
                <a:rPr lang="en-US" dirty="0"/>
                <a:t>E</a:t>
              </a:r>
              <a:r>
                <a:rPr lang="en-US" dirty="0" smtClean="0"/>
                <a:t>xtreme SNS nodes (4-5)</a:t>
              </a:r>
              <a:endParaRPr lang="en-US" dirty="0"/>
            </a:p>
          </p:txBody>
        </p:sp>
        <p:sp>
          <p:nvSpPr>
            <p:cNvPr id="59" name="Rectangle 58"/>
            <p:cNvSpPr/>
            <p:nvPr/>
          </p:nvSpPr>
          <p:spPr>
            <a:xfrm>
              <a:off x="5212497" y="6340689"/>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9123463" y="6345712"/>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1" name="TextBox 60"/>
            <p:cNvSpPr txBox="1"/>
            <p:nvPr/>
          </p:nvSpPr>
          <p:spPr>
            <a:xfrm>
              <a:off x="9593518" y="6217774"/>
              <a:ext cx="2104588" cy="369332"/>
            </a:xfrm>
            <a:prstGeom prst="rect">
              <a:avLst/>
            </a:prstGeom>
            <a:noFill/>
          </p:spPr>
          <p:txBody>
            <a:bodyPr wrap="none" rtlCol="0">
              <a:spAutoFit/>
            </a:bodyPr>
            <a:lstStyle/>
            <a:p>
              <a:r>
                <a:rPr lang="en-US" dirty="0"/>
                <a:t>E</a:t>
              </a:r>
              <a:r>
                <a:rPr lang="en-US" dirty="0" smtClean="0"/>
                <a:t>xtreme GL node (3)</a:t>
              </a:r>
              <a:endParaRPr lang="en-US" dirty="0"/>
            </a:p>
          </p:txBody>
        </p:sp>
      </p:grpSp>
      <p:grpSp>
        <p:nvGrpSpPr>
          <p:cNvPr id="4" name="Group 3"/>
          <p:cNvGrpSpPr>
            <a:grpSpLocks noChangeAspect="1"/>
          </p:cNvGrpSpPr>
          <p:nvPr/>
        </p:nvGrpSpPr>
        <p:grpSpPr>
          <a:xfrm>
            <a:off x="915002" y="2963037"/>
            <a:ext cx="3707787" cy="2539515"/>
            <a:chOff x="901343" y="4251118"/>
            <a:chExt cx="2471858" cy="1693010"/>
          </a:xfrm>
        </p:grpSpPr>
        <p:grpSp>
          <p:nvGrpSpPr>
            <p:cNvPr id="6" name="Group 5"/>
            <p:cNvGrpSpPr/>
            <p:nvPr/>
          </p:nvGrpSpPr>
          <p:grpSpPr>
            <a:xfrm>
              <a:off x="1083339" y="5407161"/>
              <a:ext cx="2023642" cy="132645"/>
              <a:chOff x="1206252" y="5229646"/>
              <a:chExt cx="2023642" cy="132645"/>
            </a:xfrm>
          </p:grpSpPr>
          <p:sp>
            <p:nvSpPr>
              <p:cNvPr id="17" name="Rectangle 16"/>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40000" lnSpcReduction="20000"/>
              </a:bodyPr>
              <a:lstStyle/>
              <a:p>
                <a:pPr algn="ctr"/>
                <a:endParaRPr lang="en-US"/>
              </a:p>
            </p:txBody>
          </p:sp>
          <p:sp>
            <p:nvSpPr>
              <p:cNvPr id="18" name="Rectangle 17"/>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40000" lnSpcReduction="20000"/>
              </a:bodyPr>
              <a:lstStyle/>
              <a:p>
                <a:pPr algn="ctr"/>
                <a:endParaRPr lang="en-US"/>
              </a:p>
            </p:txBody>
          </p:sp>
          <p:sp>
            <p:nvSpPr>
              <p:cNvPr id="19" name="Rectangle 18"/>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40000" lnSpcReduction="20000"/>
              </a:bodyPr>
              <a:lstStyle/>
              <a:p>
                <a:pPr algn="ctr"/>
                <a:endParaRPr lang="en-US"/>
              </a:p>
            </p:txBody>
          </p:sp>
        </p:grpSp>
        <p:sp>
          <p:nvSpPr>
            <p:cNvPr id="7" name="Oval 6"/>
            <p:cNvSpPr/>
            <p:nvPr/>
          </p:nvSpPr>
          <p:spPr>
            <a:xfrm>
              <a:off x="901343" y="50385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31" name="Oval 30"/>
            <p:cNvSpPr/>
            <p:nvPr/>
          </p:nvSpPr>
          <p:spPr>
            <a:xfrm>
              <a:off x="2530844" y="5056582"/>
              <a:ext cx="842357"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8" name="TextBox 7"/>
            <p:cNvSpPr txBox="1"/>
            <p:nvPr/>
          </p:nvSpPr>
          <p:spPr>
            <a:xfrm>
              <a:off x="1406637" y="4601585"/>
              <a:ext cx="545792" cy="369332"/>
            </a:xfrm>
            <a:prstGeom prst="rect">
              <a:avLst/>
            </a:prstGeom>
            <a:noFill/>
          </p:spPr>
          <p:txBody>
            <a:bodyPr wrap="none" rtlCol="0">
              <a:normAutofit/>
            </a:bodyPr>
            <a:lstStyle/>
            <a:p>
              <a:r>
                <a:rPr lang="en-US" sz="2400" dirty="0" smtClean="0"/>
                <a:t>SNS</a:t>
              </a:r>
              <a:endParaRPr lang="en-US" sz="2400" dirty="0"/>
            </a:p>
          </p:txBody>
        </p:sp>
        <p:sp>
          <p:nvSpPr>
            <p:cNvPr id="41" name="TextBox 40"/>
            <p:cNvSpPr txBox="1"/>
            <p:nvPr/>
          </p:nvSpPr>
          <p:spPr>
            <a:xfrm>
              <a:off x="2569636" y="4617439"/>
              <a:ext cx="530915" cy="369332"/>
            </a:xfrm>
            <a:prstGeom prst="rect">
              <a:avLst/>
            </a:prstGeom>
            <a:noFill/>
          </p:spPr>
          <p:txBody>
            <a:bodyPr wrap="none" rtlCol="0">
              <a:normAutofit/>
            </a:bodyPr>
            <a:lstStyle/>
            <a:p>
              <a:r>
                <a:rPr lang="en-US" sz="2400" dirty="0" smtClean="0"/>
                <a:t>GL_ERS</a:t>
              </a:r>
              <a:endParaRPr lang="en-US" sz="2400" dirty="0"/>
            </a:p>
          </p:txBody>
        </p:sp>
        <p:sp>
          <p:nvSpPr>
            <p:cNvPr id="10" name="TextBox 9"/>
            <p:cNvSpPr txBox="1"/>
            <p:nvPr/>
          </p:nvSpPr>
          <p:spPr>
            <a:xfrm>
              <a:off x="1229102" y="4251118"/>
              <a:ext cx="2021190" cy="369332"/>
            </a:xfrm>
            <a:prstGeom prst="rect">
              <a:avLst/>
            </a:prstGeom>
            <a:noFill/>
          </p:spPr>
          <p:txBody>
            <a:bodyPr wrap="square" rtlCol="0">
              <a:normAutofit/>
            </a:bodyPr>
            <a:lstStyle/>
            <a:p>
              <a:r>
                <a:rPr lang="en-US" b="1" dirty="0" smtClean="0"/>
                <a:t>              </a:t>
              </a:r>
              <a:r>
                <a:rPr lang="en-US" sz="2400" b="1" dirty="0" smtClean="0"/>
                <a:t>   Model 1   </a:t>
              </a:r>
              <a:endParaRPr lang="en-US" sz="2400" b="1" dirty="0"/>
            </a:p>
          </p:txBody>
        </p:sp>
      </p:grpSp>
      <p:sp>
        <p:nvSpPr>
          <p:cNvPr id="62" name="TextBox 61"/>
          <p:cNvSpPr txBox="1"/>
          <p:nvPr/>
        </p:nvSpPr>
        <p:spPr>
          <a:xfrm>
            <a:off x="8537670" y="232123"/>
            <a:ext cx="3466552" cy="923330"/>
          </a:xfrm>
          <a:prstGeom prst="rect">
            <a:avLst/>
          </a:prstGeom>
          <a:solidFill>
            <a:schemeClr val="bg2"/>
          </a:solidFill>
          <a:ln>
            <a:noFill/>
          </a:ln>
        </p:spPr>
        <p:txBody>
          <a:bodyPr wrap="square" rtlCol="0">
            <a:spAutoFit/>
          </a:bodyPr>
          <a:lstStyle/>
          <a:p>
            <a:r>
              <a:rPr lang="en-US" dirty="0" smtClean="0"/>
              <a:t>SNS = Subjective Numeracy</a:t>
            </a:r>
          </a:p>
          <a:p>
            <a:r>
              <a:rPr lang="en-US" dirty="0" smtClean="0"/>
              <a:t>ERS = Extreme Response Style</a:t>
            </a:r>
          </a:p>
          <a:p>
            <a:r>
              <a:rPr lang="en-US" dirty="0" smtClean="0"/>
              <a:t>GL = </a:t>
            </a:r>
            <a:r>
              <a:rPr lang="en-US" dirty="0" err="1" smtClean="0"/>
              <a:t>GreenLeaf</a:t>
            </a:r>
            <a:endParaRPr lang="en-US" dirty="0"/>
          </a:p>
        </p:txBody>
      </p:sp>
      <p:grpSp>
        <p:nvGrpSpPr>
          <p:cNvPr id="13" name="Group 12"/>
          <p:cNvGrpSpPr>
            <a:grpSpLocks noChangeAspect="1"/>
          </p:cNvGrpSpPr>
          <p:nvPr/>
        </p:nvGrpSpPr>
        <p:grpSpPr>
          <a:xfrm>
            <a:off x="8876315" y="3884649"/>
            <a:ext cx="1838742" cy="1307561"/>
            <a:chOff x="8769756" y="4125875"/>
            <a:chExt cx="2553808" cy="1816056"/>
          </a:xfrm>
        </p:grpSpPr>
        <p:grpSp>
          <p:nvGrpSpPr>
            <p:cNvPr id="25" name="Group 24"/>
            <p:cNvGrpSpPr/>
            <p:nvPr/>
          </p:nvGrpSpPr>
          <p:grpSpPr>
            <a:xfrm>
              <a:off x="9117813" y="5425214"/>
              <a:ext cx="2023642" cy="132645"/>
              <a:chOff x="1206252" y="5229646"/>
              <a:chExt cx="2023642" cy="132645"/>
            </a:xfrm>
          </p:grpSpPr>
          <p:sp>
            <p:nvSpPr>
              <p:cNvPr id="26" name="Rectangle 25"/>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27" name="Rectangle 26"/>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28" name="Rectangle 27"/>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39" name="Oval 38"/>
            <p:cNvSpPr/>
            <p:nvPr/>
          </p:nvSpPr>
          <p:spPr>
            <a:xfrm>
              <a:off x="8947303" y="50407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40" name="Oval 39"/>
            <p:cNvSpPr/>
            <p:nvPr/>
          </p:nvSpPr>
          <p:spPr>
            <a:xfrm>
              <a:off x="9794016" y="5054385"/>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52" name="TextBox 51"/>
            <p:cNvSpPr txBox="1"/>
            <p:nvPr/>
          </p:nvSpPr>
          <p:spPr>
            <a:xfrm>
              <a:off x="9370657" y="4617439"/>
              <a:ext cx="545792" cy="369332"/>
            </a:xfrm>
            <a:prstGeom prst="rect">
              <a:avLst/>
            </a:prstGeom>
            <a:noFill/>
          </p:spPr>
          <p:txBody>
            <a:bodyPr wrap="none" rtlCol="0">
              <a:normAutofit fontScale="77500" lnSpcReduction="20000"/>
            </a:bodyPr>
            <a:lstStyle/>
            <a:p>
              <a:r>
                <a:rPr lang="en-US" dirty="0" smtClean="0"/>
                <a:t>SNS</a:t>
              </a:r>
              <a:endParaRPr lang="en-US" dirty="0"/>
            </a:p>
          </p:txBody>
        </p:sp>
        <p:sp>
          <p:nvSpPr>
            <p:cNvPr id="54" name="TextBox 53"/>
            <p:cNvSpPr txBox="1"/>
            <p:nvPr/>
          </p:nvSpPr>
          <p:spPr>
            <a:xfrm>
              <a:off x="10410745" y="4619639"/>
              <a:ext cx="530915" cy="369332"/>
            </a:xfrm>
            <a:prstGeom prst="rect">
              <a:avLst/>
            </a:prstGeom>
            <a:noFill/>
          </p:spPr>
          <p:txBody>
            <a:bodyPr wrap="none" rtlCol="0">
              <a:normAutofit fontScale="77500" lnSpcReduction="20000"/>
            </a:bodyPr>
            <a:lstStyle/>
            <a:p>
              <a:r>
                <a:rPr lang="en-US" dirty="0" smtClean="0"/>
                <a:t>ERS</a:t>
              </a:r>
              <a:endParaRPr lang="en-US" dirty="0"/>
            </a:p>
          </p:txBody>
        </p:sp>
        <p:sp>
          <p:nvSpPr>
            <p:cNvPr id="42" name="TextBox 41"/>
            <p:cNvSpPr txBox="1"/>
            <p:nvPr/>
          </p:nvSpPr>
          <p:spPr>
            <a:xfrm>
              <a:off x="8769756" y="4125875"/>
              <a:ext cx="2021190" cy="369332"/>
            </a:xfrm>
            <a:prstGeom prst="rect">
              <a:avLst/>
            </a:prstGeom>
            <a:noFill/>
          </p:spPr>
          <p:txBody>
            <a:bodyPr wrap="square" rtlCol="0">
              <a:normAutofit fontScale="70000" lnSpcReduction="20000"/>
            </a:bodyPr>
            <a:lstStyle/>
            <a:p>
              <a:r>
                <a:rPr lang="en-US" b="1" dirty="0" smtClean="0"/>
                <a:t>                 Model 3   </a:t>
              </a:r>
              <a:endParaRPr lang="en-US" b="1" dirty="0"/>
            </a:p>
          </p:txBody>
        </p:sp>
      </p:grpSp>
      <p:grpSp>
        <p:nvGrpSpPr>
          <p:cNvPr id="15" name="Group 14"/>
          <p:cNvGrpSpPr>
            <a:grpSpLocks noChangeAspect="1"/>
          </p:cNvGrpSpPr>
          <p:nvPr/>
        </p:nvGrpSpPr>
        <p:grpSpPr>
          <a:xfrm>
            <a:off x="6003452" y="3882485"/>
            <a:ext cx="1818055" cy="1323726"/>
            <a:chOff x="4886324" y="4058660"/>
            <a:chExt cx="2672767" cy="1889868"/>
          </a:xfrm>
        </p:grpSpPr>
        <p:sp>
          <p:nvSpPr>
            <p:cNvPr id="33" name="Oval 32"/>
            <p:cNvSpPr/>
            <p:nvPr/>
          </p:nvSpPr>
          <p:spPr>
            <a:xfrm>
              <a:off x="6684655" y="5045128"/>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grpSp>
          <p:nvGrpSpPr>
            <p:cNvPr id="11" name="Group 10"/>
            <p:cNvGrpSpPr/>
            <p:nvPr/>
          </p:nvGrpSpPr>
          <p:grpSpPr>
            <a:xfrm>
              <a:off x="4886324" y="4058660"/>
              <a:ext cx="2672767" cy="1889868"/>
              <a:chOff x="4886324" y="4058660"/>
              <a:chExt cx="2672767" cy="1889868"/>
            </a:xfrm>
          </p:grpSpPr>
          <p:grpSp>
            <p:nvGrpSpPr>
              <p:cNvPr id="21" name="Group 20"/>
              <p:cNvGrpSpPr/>
              <p:nvPr/>
            </p:nvGrpSpPr>
            <p:grpSpPr>
              <a:xfrm>
                <a:off x="5209821" y="5423015"/>
                <a:ext cx="2023643" cy="132644"/>
                <a:chOff x="1206254" y="5229646"/>
                <a:chExt cx="2023643" cy="132644"/>
              </a:xfrm>
            </p:grpSpPr>
            <p:sp>
              <p:nvSpPr>
                <p:cNvPr id="22" name="Rectangle 21"/>
                <p:cNvSpPr/>
                <p:nvPr/>
              </p:nvSpPr>
              <p:spPr>
                <a:xfrm>
                  <a:off x="1206254"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23" name="Rectangle 22"/>
                <p:cNvSpPr/>
                <p:nvPr/>
              </p:nvSpPr>
              <p:spPr>
                <a:xfrm>
                  <a:off x="2041976"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24" name="Rectangle 23"/>
                <p:cNvSpPr/>
                <p:nvPr/>
              </p:nvSpPr>
              <p:spPr>
                <a:xfrm>
                  <a:off x="2905341" y="5235290"/>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34" name="Oval 33"/>
              <p:cNvSpPr/>
              <p:nvPr/>
            </p:nvSpPr>
            <p:spPr>
              <a:xfrm>
                <a:off x="5785489" y="5060982"/>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35" name="Oval 34"/>
              <p:cNvSpPr/>
              <p:nvPr/>
            </p:nvSpPr>
            <p:spPr>
              <a:xfrm>
                <a:off x="4886324" y="5035871"/>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48" name="TextBox 47"/>
              <p:cNvSpPr txBox="1"/>
              <p:nvPr/>
            </p:nvSpPr>
            <p:spPr>
              <a:xfrm>
                <a:off x="4992914" y="4644747"/>
                <a:ext cx="545792" cy="369332"/>
              </a:xfrm>
              <a:prstGeom prst="rect">
                <a:avLst/>
              </a:prstGeom>
              <a:noFill/>
            </p:spPr>
            <p:txBody>
              <a:bodyPr wrap="none" rtlCol="0">
                <a:normAutofit fontScale="70000" lnSpcReduction="20000"/>
              </a:bodyPr>
              <a:lstStyle/>
              <a:p>
                <a:r>
                  <a:rPr lang="en-US" dirty="0" smtClean="0"/>
                  <a:t>SNS</a:t>
                </a:r>
                <a:endParaRPr lang="en-US" dirty="0"/>
              </a:p>
            </p:txBody>
          </p:sp>
          <p:sp>
            <p:nvSpPr>
              <p:cNvPr id="49" name="TextBox 48"/>
              <p:cNvSpPr txBox="1"/>
              <p:nvPr/>
            </p:nvSpPr>
            <p:spPr>
              <a:xfrm>
                <a:off x="5662092" y="4644752"/>
                <a:ext cx="1005402" cy="369332"/>
              </a:xfrm>
              <a:prstGeom prst="rect">
                <a:avLst/>
              </a:prstGeom>
              <a:noFill/>
            </p:spPr>
            <p:txBody>
              <a:bodyPr wrap="none" rtlCol="0">
                <a:normAutofit fontScale="70000" lnSpcReduction="20000"/>
              </a:bodyPr>
              <a:lstStyle/>
              <a:p>
                <a:r>
                  <a:rPr lang="en-US" dirty="0" smtClean="0"/>
                  <a:t>SNS_ERS</a:t>
                </a:r>
                <a:endParaRPr lang="en-US" dirty="0"/>
              </a:p>
            </p:txBody>
          </p:sp>
          <p:sp>
            <p:nvSpPr>
              <p:cNvPr id="50" name="TextBox 49"/>
              <p:cNvSpPr txBox="1"/>
              <p:nvPr/>
            </p:nvSpPr>
            <p:spPr>
              <a:xfrm>
                <a:off x="6672685" y="4644747"/>
                <a:ext cx="886406" cy="369332"/>
              </a:xfrm>
              <a:prstGeom prst="rect">
                <a:avLst/>
              </a:prstGeom>
              <a:noFill/>
            </p:spPr>
            <p:txBody>
              <a:bodyPr wrap="none" rtlCol="0">
                <a:normAutofit fontScale="70000" lnSpcReduction="20000"/>
              </a:bodyPr>
              <a:lstStyle/>
              <a:p>
                <a:r>
                  <a:rPr lang="en-US" dirty="0" smtClean="0"/>
                  <a:t>GL_ERS</a:t>
                </a:r>
                <a:endParaRPr lang="en-US" dirty="0"/>
              </a:p>
            </p:txBody>
          </p:sp>
          <p:sp>
            <p:nvSpPr>
              <p:cNvPr id="43" name="TextBox 42"/>
              <p:cNvSpPr txBox="1"/>
              <p:nvPr/>
            </p:nvSpPr>
            <p:spPr>
              <a:xfrm>
                <a:off x="5251704" y="4058660"/>
                <a:ext cx="2021190" cy="379650"/>
              </a:xfrm>
              <a:prstGeom prst="rect">
                <a:avLst/>
              </a:prstGeom>
              <a:noFill/>
            </p:spPr>
            <p:txBody>
              <a:bodyPr wrap="square" rtlCol="0">
                <a:normAutofit fontScale="77500" lnSpcReduction="20000"/>
              </a:bodyPr>
              <a:lstStyle/>
              <a:p>
                <a:pPr algn="ctr"/>
                <a:r>
                  <a:rPr lang="en-US" b="1" dirty="0" smtClean="0"/>
                  <a:t>Model 2   </a:t>
                </a:r>
                <a:endParaRPr lang="en-US" b="1" dirty="0"/>
              </a:p>
            </p:txBody>
          </p:sp>
        </p:grpSp>
      </p:grpSp>
    </p:spTree>
    <p:extLst>
      <p:ext uri="{BB962C8B-B14F-4D97-AF65-F5344CB8AC3E}">
        <p14:creationId xmlns:p14="http://schemas.microsoft.com/office/powerpoint/2010/main" val="245471254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089" y="336902"/>
            <a:ext cx="10515600" cy="1325563"/>
          </a:xfrm>
        </p:spPr>
        <p:txBody>
          <a:bodyPr/>
          <a:lstStyle/>
          <a:p>
            <a:r>
              <a:rPr lang="en-US" b="1" dirty="0" smtClean="0">
                <a:solidFill>
                  <a:srgbClr val="005587"/>
                </a:solidFill>
                <a:latin typeface="+mn-lt"/>
              </a:rPr>
              <a:t>Methodology </a:t>
            </a:r>
            <a:r>
              <a:rPr lang="mr-IN" b="1" dirty="0" smtClean="0">
                <a:solidFill>
                  <a:srgbClr val="005587"/>
                </a:solidFill>
                <a:latin typeface="+mn-lt"/>
              </a:rPr>
              <a:t>–</a:t>
            </a:r>
            <a:r>
              <a:rPr lang="en-US" b="1" dirty="0" smtClean="0">
                <a:solidFill>
                  <a:srgbClr val="005587"/>
                </a:solidFill>
                <a:latin typeface="+mn-lt"/>
              </a:rPr>
              <a:t> Model 2</a:t>
            </a:r>
            <a:endParaRPr lang="en-US" b="1" dirty="0">
              <a:solidFill>
                <a:srgbClr val="005587"/>
              </a:solidFill>
              <a:latin typeface="+mn-lt"/>
            </a:endParaRPr>
          </a:p>
        </p:txBody>
      </p:sp>
      <p:sp>
        <p:nvSpPr>
          <p:cNvPr id="3" name="Content Placeholder 2"/>
          <p:cNvSpPr>
            <a:spLocks noGrp="1"/>
          </p:cNvSpPr>
          <p:nvPr>
            <p:ph idx="1"/>
          </p:nvPr>
        </p:nvSpPr>
        <p:spPr/>
        <p:txBody>
          <a:bodyPr/>
          <a:lstStyle/>
          <a:p>
            <a:pPr marL="457200" lvl="1" indent="0">
              <a:buNone/>
            </a:pPr>
            <a:r>
              <a:rPr lang="en-US" sz="3000" dirty="0" smtClean="0"/>
              <a:t>2.	Model </a:t>
            </a:r>
            <a:r>
              <a:rPr lang="en-US" sz="3000" dirty="0"/>
              <a:t>1 but with subjective numeracy pseudo-items split </a:t>
            </a:r>
            <a:r>
              <a:rPr lang="en-US" sz="3000" dirty="0" smtClean="0"/>
              <a:t>	into </a:t>
            </a:r>
            <a:r>
              <a:rPr lang="en-US" sz="3000" dirty="0"/>
              <a:t>extreme and non-extreme </a:t>
            </a:r>
            <a:r>
              <a:rPr lang="en-US" sz="3000" dirty="0" smtClean="0"/>
              <a:t>latent factors</a:t>
            </a:r>
            <a:endParaRPr lang="en-US" sz="3000"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grpSp>
        <p:nvGrpSpPr>
          <p:cNvPr id="14" name="Group 13"/>
          <p:cNvGrpSpPr/>
          <p:nvPr/>
        </p:nvGrpSpPr>
        <p:grpSpPr>
          <a:xfrm>
            <a:off x="327760" y="6171854"/>
            <a:ext cx="11370346" cy="415252"/>
            <a:chOff x="327760" y="6171854"/>
            <a:chExt cx="11370346" cy="415252"/>
          </a:xfrm>
        </p:grpSpPr>
        <p:sp>
          <p:nvSpPr>
            <p:cNvPr id="55" name="Rectangle 54"/>
            <p:cNvSpPr/>
            <p:nvPr/>
          </p:nvSpPr>
          <p:spPr>
            <a:xfrm>
              <a:off x="1058202" y="6351522"/>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 name="TextBox 8"/>
            <p:cNvSpPr txBox="1"/>
            <p:nvPr/>
          </p:nvSpPr>
          <p:spPr>
            <a:xfrm>
              <a:off x="327760" y="6171854"/>
              <a:ext cx="585692" cy="369332"/>
            </a:xfrm>
            <a:prstGeom prst="rect">
              <a:avLst/>
            </a:prstGeom>
            <a:noFill/>
          </p:spPr>
          <p:txBody>
            <a:bodyPr wrap="none" rtlCol="0">
              <a:spAutoFit/>
            </a:bodyPr>
            <a:lstStyle/>
            <a:p>
              <a:r>
                <a:rPr lang="en-US" dirty="0" smtClean="0"/>
                <a:t>Key:</a:t>
              </a:r>
              <a:endParaRPr lang="en-US" dirty="0"/>
            </a:p>
          </p:txBody>
        </p:sp>
        <p:sp>
          <p:nvSpPr>
            <p:cNvPr id="56" name="TextBox 55"/>
            <p:cNvSpPr txBox="1"/>
            <p:nvPr/>
          </p:nvSpPr>
          <p:spPr>
            <a:xfrm>
              <a:off x="1504411" y="6187708"/>
              <a:ext cx="2965813" cy="369332"/>
            </a:xfrm>
            <a:prstGeom prst="rect">
              <a:avLst/>
            </a:prstGeom>
            <a:noFill/>
          </p:spPr>
          <p:txBody>
            <a:bodyPr wrap="none" rtlCol="0">
              <a:spAutoFit/>
            </a:bodyPr>
            <a:lstStyle/>
            <a:p>
              <a:r>
                <a:rPr lang="en-US" dirty="0" smtClean="0"/>
                <a:t>Non-extreme SNS nodes (1-3)</a:t>
              </a:r>
              <a:endParaRPr lang="en-US" dirty="0"/>
            </a:p>
          </p:txBody>
        </p:sp>
        <p:sp>
          <p:nvSpPr>
            <p:cNvPr id="58" name="TextBox 57"/>
            <p:cNvSpPr txBox="1"/>
            <p:nvPr/>
          </p:nvSpPr>
          <p:spPr>
            <a:xfrm>
              <a:off x="5794785" y="6188265"/>
              <a:ext cx="2500993" cy="369332"/>
            </a:xfrm>
            <a:prstGeom prst="rect">
              <a:avLst/>
            </a:prstGeom>
            <a:noFill/>
          </p:spPr>
          <p:txBody>
            <a:bodyPr wrap="none" rtlCol="0">
              <a:spAutoFit/>
            </a:bodyPr>
            <a:lstStyle/>
            <a:p>
              <a:r>
                <a:rPr lang="en-US" dirty="0"/>
                <a:t>E</a:t>
              </a:r>
              <a:r>
                <a:rPr lang="en-US" dirty="0" smtClean="0"/>
                <a:t>xtreme SNS nodes (4-5)</a:t>
              </a:r>
              <a:endParaRPr lang="en-US" dirty="0"/>
            </a:p>
          </p:txBody>
        </p:sp>
        <p:sp>
          <p:nvSpPr>
            <p:cNvPr id="59" name="Rectangle 58"/>
            <p:cNvSpPr/>
            <p:nvPr/>
          </p:nvSpPr>
          <p:spPr>
            <a:xfrm>
              <a:off x="5212497" y="6340689"/>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9123463" y="6345712"/>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1" name="TextBox 60"/>
            <p:cNvSpPr txBox="1"/>
            <p:nvPr/>
          </p:nvSpPr>
          <p:spPr>
            <a:xfrm>
              <a:off x="9593518" y="6217774"/>
              <a:ext cx="2104588" cy="369332"/>
            </a:xfrm>
            <a:prstGeom prst="rect">
              <a:avLst/>
            </a:prstGeom>
            <a:noFill/>
          </p:spPr>
          <p:txBody>
            <a:bodyPr wrap="none" rtlCol="0">
              <a:spAutoFit/>
            </a:bodyPr>
            <a:lstStyle/>
            <a:p>
              <a:r>
                <a:rPr lang="en-US" dirty="0"/>
                <a:t>E</a:t>
              </a:r>
              <a:r>
                <a:rPr lang="en-US" dirty="0" smtClean="0"/>
                <a:t>xtreme GL node (3)</a:t>
              </a:r>
              <a:endParaRPr lang="en-US" dirty="0"/>
            </a:p>
          </p:txBody>
        </p:sp>
      </p:grpSp>
      <p:grpSp>
        <p:nvGrpSpPr>
          <p:cNvPr id="4" name="Group 3"/>
          <p:cNvGrpSpPr>
            <a:grpSpLocks noChangeAspect="1"/>
          </p:cNvGrpSpPr>
          <p:nvPr/>
        </p:nvGrpSpPr>
        <p:grpSpPr>
          <a:xfrm>
            <a:off x="915003" y="3591145"/>
            <a:ext cx="2002205" cy="1398648"/>
            <a:chOff x="901343" y="4217402"/>
            <a:chExt cx="2471858" cy="1726726"/>
          </a:xfrm>
        </p:grpSpPr>
        <p:grpSp>
          <p:nvGrpSpPr>
            <p:cNvPr id="6" name="Group 5"/>
            <p:cNvGrpSpPr/>
            <p:nvPr/>
          </p:nvGrpSpPr>
          <p:grpSpPr>
            <a:xfrm>
              <a:off x="1083339" y="5407161"/>
              <a:ext cx="2023642" cy="132645"/>
              <a:chOff x="1206252" y="5229646"/>
              <a:chExt cx="2023642" cy="132645"/>
            </a:xfrm>
          </p:grpSpPr>
          <p:sp>
            <p:nvSpPr>
              <p:cNvPr id="17" name="Rectangle 16"/>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18" name="Rectangle 17"/>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19" name="Rectangle 18"/>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7" name="Oval 6"/>
            <p:cNvSpPr/>
            <p:nvPr/>
          </p:nvSpPr>
          <p:spPr>
            <a:xfrm>
              <a:off x="901343" y="50385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31" name="Oval 30"/>
            <p:cNvSpPr/>
            <p:nvPr/>
          </p:nvSpPr>
          <p:spPr>
            <a:xfrm>
              <a:off x="2530844" y="5056582"/>
              <a:ext cx="842357"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8" name="TextBox 7"/>
            <p:cNvSpPr txBox="1"/>
            <p:nvPr/>
          </p:nvSpPr>
          <p:spPr>
            <a:xfrm>
              <a:off x="1406637" y="4601585"/>
              <a:ext cx="545792" cy="369332"/>
            </a:xfrm>
            <a:prstGeom prst="rect">
              <a:avLst/>
            </a:prstGeom>
            <a:noFill/>
          </p:spPr>
          <p:txBody>
            <a:bodyPr wrap="none" rtlCol="0">
              <a:normAutofit/>
            </a:bodyPr>
            <a:lstStyle/>
            <a:p>
              <a:r>
                <a:rPr lang="en-US" sz="1300" dirty="0" smtClean="0"/>
                <a:t>SNS</a:t>
              </a:r>
              <a:endParaRPr lang="en-US" sz="1300" dirty="0"/>
            </a:p>
          </p:txBody>
        </p:sp>
        <p:sp>
          <p:nvSpPr>
            <p:cNvPr id="41" name="TextBox 40"/>
            <p:cNvSpPr txBox="1"/>
            <p:nvPr/>
          </p:nvSpPr>
          <p:spPr>
            <a:xfrm>
              <a:off x="2584131" y="4617439"/>
              <a:ext cx="530915" cy="369332"/>
            </a:xfrm>
            <a:prstGeom prst="rect">
              <a:avLst/>
            </a:prstGeom>
            <a:noFill/>
          </p:spPr>
          <p:txBody>
            <a:bodyPr wrap="none" rtlCol="0">
              <a:normAutofit/>
            </a:bodyPr>
            <a:lstStyle/>
            <a:p>
              <a:r>
                <a:rPr lang="en-US" sz="1300" dirty="0" smtClean="0"/>
                <a:t>GL_ERS</a:t>
              </a:r>
              <a:endParaRPr lang="en-US" sz="1300" dirty="0"/>
            </a:p>
          </p:txBody>
        </p:sp>
        <p:sp>
          <p:nvSpPr>
            <p:cNvPr id="10" name="TextBox 9"/>
            <p:cNvSpPr txBox="1"/>
            <p:nvPr/>
          </p:nvSpPr>
          <p:spPr>
            <a:xfrm>
              <a:off x="993063" y="4217402"/>
              <a:ext cx="2021190" cy="369332"/>
            </a:xfrm>
            <a:prstGeom prst="rect">
              <a:avLst/>
            </a:prstGeom>
            <a:noFill/>
          </p:spPr>
          <p:txBody>
            <a:bodyPr wrap="square" rtlCol="0">
              <a:normAutofit fontScale="70000" lnSpcReduction="20000"/>
            </a:bodyPr>
            <a:lstStyle/>
            <a:p>
              <a:r>
                <a:rPr lang="en-US" b="1" dirty="0" smtClean="0"/>
                <a:t>              </a:t>
              </a:r>
              <a:r>
                <a:rPr lang="en-US" sz="2400" b="1" dirty="0" smtClean="0"/>
                <a:t>   </a:t>
              </a:r>
              <a:r>
                <a:rPr lang="en-US" sz="2000" b="1" dirty="0" smtClean="0"/>
                <a:t>Model 1   </a:t>
              </a:r>
              <a:endParaRPr lang="en-US" sz="2000" b="1" dirty="0"/>
            </a:p>
          </p:txBody>
        </p:sp>
      </p:grpSp>
      <p:sp>
        <p:nvSpPr>
          <p:cNvPr id="62" name="TextBox 61"/>
          <p:cNvSpPr txBox="1"/>
          <p:nvPr/>
        </p:nvSpPr>
        <p:spPr>
          <a:xfrm>
            <a:off x="8537670" y="232123"/>
            <a:ext cx="3466552" cy="923330"/>
          </a:xfrm>
          <a:prstGeom prst="rect">
            <a:avLst/>
          </a:prstGeom>
          <a:solidFill>
            <a:schemeClr val="bg2"/>
          </a:solidFill>
          <a:ln>
            <a:noFill/>
          </a:ln>
        </p:spPr>
        <p:txBody>
          <a:bodyPr wrap="square" rtlCol="0">
            <a:spAutoFit/>
          </a:bodyPr>
          <a:lstStyle/>
          <a:p>
            <a:r>
              <a:rPr lang="en-US" dirty="0" smtClean="0"/>
              <a:t>SNS = Subjective Numeracy</a:t>
            </a:r>
          </a:p>
          <a:p>
            <a:r>
              <a:rPr lang="en-US" dirty="0" smtClean="0"/>
              <a:t>ERS = Extreme Response Style</a:t>
            </a:r>
          </a:p>
          <a:p>
            <a:r>
              <a:rPr lang="en-US" dirty="0" smtClean="0"/>
              <a:t>GL = </a:t>
            </a:r>
            <a:r>
              <a:rPr lang="en-US" dirty="0" err="1" smtClean="0"/>
              <a:t>GreenLeaf</a:t>
            </a:r>
            <a:endParaRPr lang="en-US" dirty="0"/>
          </a:p>
        </p:txBody>
      </p:sp>
      <p:grpSp>
        <p:nvGrpSpPr>
          <p:cNvPr id="13" name="Group 12"/>
          <p:cNvGrpSpPr>
            <a:grpSpLocks noChangeAspect="1"/>
          </p:cNvGrpSpPr>
          <p:nvPr/>
        </p:nvGrpSpPr>
        <p:grpSpPr>
          <a:xfrm>
            <a:off x="9184941" y="3743496"/>
            <a:ext cx="1838741" cy="1307561"/>
            <a:chOff x="8769757" y="4125875"/>
            <a:chExt cx="2553807" cy="1816056"/>
          </a:xfrm>
        </p:grpSpPr>
        <p:grpSp>
          <p:nvGrpSpPr>
            <p:cNvPr id="25" name="Group 24"/>
            <p:cNvGrpSpPr/>
            <p:nvPr/>
          </p:nvGrpSpPr>
          <p:grpSpPr>
            <a:xfrm>
              <a:off x="9117813" y="5425214"/>
              <a:ext cx="2023642" cy="132645"/>
              <a:chOff x="1206252" y="5229646"/>
              <a:chExt cx="2023642" cy="132645"/>
            </a:xfrm>
          </p:grpSpPr>
          <p:sp>
            <p:nvSpPr>
              <p:cNvPr id="26" name="Rectangle 25"/>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27" name="Rectangle 26"/>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28" name="Rectangle 27"/>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39" name="Oval 38"/>
            <p:cNvSpPr/>
            <p:nvPr/>
          </p:nvSpPr>
          <p:spPr>
            <a:xfrm>
              <a:off x="8947303" y="50407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40" name="Oval 39"/>
            <p:cNvSpPr/>
            <p:nvPr/>
          </p:nvSpPr>
          <p:spPr>
            <a:xfrm>
              <a:off x="9794016" y="5054385"/>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52" name="TextBox 51"/>
            <p:cNvSpPr txBox="1"/>
            <p:nvPr/>
          </p:nvSpPr>
          <p:spPr>
            <a:xfrm>
              <a:off x="9370657" y="4617439"/>
              <a:ext cx="545792" cy="369332"/>
            </a:xfrm>
            <a:prstGeom prst="rect">
              <a:avLst/>
            </a:prstGeom>
            <a:noFill/>
          </p:spPr>
          <p:txBody>
            <a:bodyPr wrap="none" rtlCol="0">
              <a:normAutofit fontScale="92500" lnSpcReduction="10000"/>
            </a:bodyPr>
            <a:lstStyle/>
            <a:p>
              <a:r>
                <a:rPr lang="en-US" sz="1300" dirty="0" smtClean="0"/>
                <a:t>SNS</a:t>
              </a:r>
              <a:endParaRPr lang="en-US" sz="1300" dirty="0"/>
            </a:p>
          </p:txBody>
        </p:sp>
        <p:sp>
          <p:nvSpPr>
            <p:cNvPr id="54" name="TextBox 53"/>
            <p:cNvSpPr txBox="1"/>
            <p:nvPr/>
          </p:nvSpPr>
          <p:spPr>
            <a:xfrm>
              <a:off x="10410745" y="4619639"/>
              <a:ext cx="530915" cy="369332"/>
            </a:xfrm>
            <a:prstGeom prst="rect">
              <a:avLst/>
            </a:prstGeom>
            <a:noFill/>
          </p:spPr>
          <p:txBody>
            <a:bodyPr wrap="none" rtlCol="0">
              <a:normAutofit fontScale="92500" lnSpcReduction="10000"/>
            </a:bodyPr>
            <a:lstStyle/>
            <a:p>
              <a:r>
                <a:rPr lang="en-US" sz="1300" dirty="0" smtClean="0"/>
                <a:t>ERS</a:t>
              </a:r>
              <a:endParaRPr lang="en-US" sz="1300" dirty="0"/>
            </a:p>
          </p:txBody>
        </p:sp>
        <p:sp>
          <p:nvSpPr>
            <p:cNvPr id="42" name="TextBox 41"/>
            <p:cNvSpPr txBox="1"/>
            <p:nvPr/>
          </p:nvSpPr>
          <p:spPr>
            <a:xfrm>
              <a:off x="8769757" y="4125875"/>
              <a:ext cx="2021190" cy="369332"/>
            </a:xfrm>
            <a:prstGeom prst="rect">
              <a:avLst/>
            </a:prstGeom>
            <a:noFill/>
          </p:spPr>
          <p:txBody>
            <a:bodyPr wrap="square" rtlCol="0">
              <a:normAutofit fontScale="70000" lnSpcReduction="20000"/>
            </a:bodyPr>
            <a:lstStyle/>
            <a:p>
              <a:r>
                <a:rPr lang="en-US" b="1" dirty="0" smtClean="0"/>
                <a:t>            </a:t>
              </a:r>
              <a:r>
                <a:rPr lang="en-US" sz="2000" b="1" dirty="0" smtClean="0"/>
                <a:t>     Model 3   </a:t>
              </a:r>
              <a:endParaRPr lang="en-US" sz="2000" b="1" dirty="0"/>
            </a:p>
          </p:txBody>
        </p:sp>
      </p:grpSp>
      <p:grpSp>
        <p:nvGrpSpPr>
          <p:cNvPr id="15" name="Group 14"/>
          <p:cNvGrpSpPr>
            <a:grpSpLocks noChangeAspect="1"/>
          </p:cNvGrpSpPr>
          <p:nvPr/>
        </p:nvGrpSpPr>
        <p:grpSpPr>
          <a:xfrm>
            <a:off x="4123974" y="2965263"/>
            <a:ext cx="3935790" cy="2759969"/>
            <a:chOff x="4886324" y="4058660"/>
            <a:chExt cx="2775138" cy="1889868"/>
          </a:xfrm>
        </p:grpSpPr>
        <p:sp>
          <p:nvSpPr>
            <p:cNvPr id="33" name="Oval 32"/>
            <p:cNvSpPr/>
            <p:nvPr/>
          </p:nvSpPr>
          <p:spPr>
            <a:xfrm>
              <a:off x="6684655" y="5045128"/>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grpSp>
          <p:nvGrpSpPr>
            <p:cNvPr id="11" name="Group 10"/>
            <p:cNvGrpSpPr/>
            <p:nvPr/>
          </p:nvGrpSpPr>
          <p:grpSpPr>
            <a:xfrm>
              <a:off x="4886324" y="4058660"/>
              <a:ext cx="2775138" cy="1889868"/>
              <a:chOff x="4886324" y="4058660"/>
              <a:chExt cx="2775138" cy="1889868"/>
            </a:xfrm>
          </p:grpSpPr>
          <p:grpSp>
            <p:nvGrpSpPr>
              <p:cNvPr id="21" name="Group 20"/>
              <p:cNvGrpSpPr/>
              <p:nvPr/>
            </p:nvGrpSpPr>
            <p:grpSpPr>
              <a:xfrm>
                <a:off x="5209821" y="5423015"/>
                <a:ext cx="2023643" cy="132644"/>
                <a:chOff x="1206254" y="5229646"/>
                <a:chExt cx="2023643" cy="132644"/>
              </a:xfrm>
            </p:grpSpPr>
            <p:sp>
              <p:nvSpPr>
                <p:cNvPr id="22" name="Rectangle 21"/>
                <p:cNvSpPr/>
                <p:nvPr/>
              </p:nvSpPr>
              <p:spPr>
                <a:xfrm>
                  <a:off x="1206254"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40000" lnSpcReduction="20000"/>
                </a:bodyPr>
                <a:lstStyle/>
                <a:p>
                  <a:pPr algn="ctr"/>
                  <a:endParaRPr lang="en-US"/>
                </a:p>
              </p:txBody>
            </p:sp>
            <p:sp>
              <p:nvSpPr>
                <p:cNvPr id="23" name="Rectangle 22"/>
                <p:cNvSpPr/>
                <p:nvPr/>
              </p:nvSpPr>
              <p:spPr>
                <a:xfrm>
                  <a:off x="2041976"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40000" lnSpcReduction="20000"/>
                </a:bodyPr>
                <a:lstStyle/>
                <a:p>
                  <a:pPr algn="ctr"/>
                  <a:endParaRPr lang="en-US"/>
                </a:p>
              </p:txBody>
            </p:sp>
            <p:sp>
              <p:nvSpPr>
                <p:cNvPr id="24" name="Rectangle 23"/>
                <p:cNvSpPr/>
                <p:nvPr/>
              </p:nvSpPr>
              <p:spPr>
                <a:xfrm>
                  <a:off x="2905341" y="5235290"/>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40000" lnSpcReduction="20000"/>
                </a:bodyPr>
                <a:lstStyle/>
                <a:p>
                  <a:pPr algn="ctr"/>
                  <a:endParaRPr lang="en-US"/>
                </a:p>
              </p:txBody>
            </p:sp>
          </p:grpSp>
          <p:sp>
            <p:nvSpPr>
              <p:cNvPr id="34" name="Oval 33"/>
              <p:cNvSpPr/>
              <p:nvPr/>
            </p:nvSpPr>
            <p:spPr>
              <a:xfrm>
                <a:off x="5785489" y="5060982"/>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35" name="Oval 34"/>
              <p:cNvSpPr/>
              <p:nvPr/>
            </p:nvSpPr>
            <p:spPr>
              <a:xfrm>
                <a:off x="4886324" y="5035871"/>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48" name="TextBox 47"/>
              <p:cNvSpPr txBox="1"/>
              <p:nvPr/>
            </p:nvSpPr>
            <p:spPr>
              <a:xfrm>
                <a:off x="5095284" y="4644747"/>
                <a:ext cx="545792" cy="369332"/>
              </a:xfrm>
              <a:prstGeom prst="rect">
                <a:avLst/>
              </a:prstGeom>
              <a:noFill/>
            </p:spPr>
            <p:txBody>
              <a:bodyPr wrap="none" rtlCol="0">
                <a:normAutofit/>
              </a:bodyPr>
              <a:lstStyle/>
              <a:p>
                <a:r>
                  <a:rPr lang="en-US" sz="2400" dirty="0" smtClean="0"/>
                  <a:t>SNS</a:t>
                </a:r>
                <a:endParaRPr lang="en-US" sz="2400" dirty="0"/>
              </a:p>
            </p:txBody>
          </p:sp>
          <p:sp>
            <p:nvSpPr>
              <p:cNvPr id="49" name="TextBox 48"/>
              <p:cNvSpPr txBox="1"/>
              <p:nvPr/>
            </p:nvSpPr>
            <p:spPr>
              <a:xfrm>
                <a:off x="5764467" y="4644752"/>
                <a:ext cx="1005402" cy="369332"/>
              </a:xfrm>
              <a:prstGeom prst="rect">
                <a:avLst/>
              </a:prstGeom>
              <a:noFill/>
            </p:spPr>
            <p:txBody>
              <a:bodyPr wrap="none" rtlCol="0">
                <a:normAutofit/>
              </a:bodyPr>
              <a:lstStyle/>
              <a:p>
                <a:r>
                  <a:rPr lang="en-US" sz="2400" dirty="0" smtClean="0"/>
                  <a:t>SNS_ERS</a:t>
                </a:r>
                <a:endParaRPr lang="en-US" sz="2400" dirty="0"/>
              </a:p>
            </p:txBody>
          </p:sp>
          <p:sp>
            <p:nvSpPr>
              <p:cNvPr id="50" name="TextBox 49"/>
              <p:cNvSpPr txBox="1"/>
              <p:nvPr/>
            </p:nvSpPr>
            <p:spPr>
              <a:xfrm>
                <a:off x="6775056" y="4644747"/>
                <a:ext cx="886406" cy="369332"/>
              </a:xfrm>
              <a:prstGeom prst="rect">
                <a:avLst/>
              </a:prstGeom>
              <a:noFill/>
            </p:spPr>
            <p:txBody>
              <a:bodyPr wrap="none" rtlCol="0">
                <a:normAutofit/>
              </a:bodyPr>
              <a:lstStyle/>
              <a:p>
                <a:r>
                  <a:rPr lang="en-US" sz="2400" dirty="0" smtClean="0"/>
                  <a:t>GL_ERS</a:t>
                </a:r>
                <a:endParaRPr lang="en-US" sz="2400" dirty="0"/>
              </a:p>
            </p:txBody>
          </p:sp>
          <p:sp>
            <p:nvSpPr>
              <p:cNvPr id="43" name="TextBox 42"/>
              <p:cNvSpPr txBox="1"/>
              <p:nvPr/>
            </p:nvSpPr>
            <p:spPr>
              <a:xfrm>
                <a:off x="5251704" y="4058660"/>
                <a:ext cx="2021190" cy="379650"/>
              </a:xfrm>
              <a:prstGeom prst="rect">
                <a:avLst/>
              </a:prstGeom>
              <a:noFill/>
            </p:spPr>
            <p:txBody>
              <a:bodyPr wrap="square" rtlCol="0">
                <a:normAutofit/>
              </a:bodyPr>
              <a:lstStyle/>
              <a:p>
                <a:pPr algn="ctr"/>
                <a:r>
                  <a:rPr lang="en-US" sz="2400" b="1" dirty="0" smtClean="0"/>
                  <a:t>Model 2   </a:t>
                </a:r>
                <a:endParaRPr lang="en-US" sz="2400" b="1" dirty="0"/>
              </a:p>
            </p:txBody>
          </p:sp>
        </p:grpSp>
      </p:grpSp>
    </p:spTree>
    <p:extLst>
      <p:ext uri="{BB962C8B-B14F-4D97-AF65-F5344CB8AC3E}">
        <p14:creationId xmlns:p14="http://schemas.microsoft.com/office/powerpoint/2010/main" val="9167808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089" y="336902"/>
            <a:ext cx="10515600" cy="1325563"/>
          </a:xfrm>
        </p:spPr>
        <p:txBody>
          <a:bodyPr/>
          <a:lstStyle/>
          <a:p>
            <a:r>
              <a:rPr lang="en-US" b="1" dirty="0" smtClean="0">
                <a:solidFill>
                  <a:srgbClr val="005587"/>
                </a:solidFill>
                <a:latin typeface="+mn-lt"/>
              </a:rPr>
              <a:t>Methodology </a:t>
            </a:r>
            <a:r>
              <a:rPr lang="mr-IN" b="1" dirty="0" smtClean="0">
                <a:solidFill>
                  <a:srgbClr val="005587"/>
                </a:solidFill>
                <a:latin typeface="+mn-lt"/>
              </a:rPr>
              <a:t>–</a:t>
            </a:r>
            <a:r>
              <a:rPr lang="en-US" b="1" dirty="0" smtClean="0">
                <a:solidFill>
                  <a:srgbClr val="005587"/>
                </a:solidFill>
                <a:latin typeface="+mn-lt"/>
              </a:rPr>
              <a:t> Model 3</a:t>
            </a:r>
            <a:endParaRPr lang="en-US" b="1" dirty="0">
              <a:solidFill>
                <a:srgbClr val="005587"/>
              </a:solidFill>
              <a:latin typeface="+mn-lt"/>
            </a:endParaRPr>
          </a:p>
        </p:txBody>
      </p:sp>
      <p:sp>
        <p:nvSpPr>
          <p:cNvPr id="3" name="Content Placeholder 2"/>
          <p:cNvSpPr>
            <a:spLocks noGrp="1"/>
          </p:cNvSpPr>
          <p:nvPr>
            <p:ph idx="1"/>
          </p:nvPr>
        </p:nvSpPr>
        <p:spPr/>
        <p:txBody>
          <a:bodyPr/>
          <a:lstStyle/>
          <a:p>
            <a:pPr marL="457200" lvl="1" indent="0">
              <a:buNone/>
            </a:pPr>
            <a:r>
              <a:rPr lang="en-US" sz="3000" dirty="0" smtClean="0"/>
              <a:t>3.	Extreme </a:t>
            </a:r>
            <a:r>
              <a:rPr lang="en-US" sz="3000" dirty="0"/>
              <a:t>subjective numeracy pseudo-items cross-loaded </a:t>
            </a:r>
            <a:r>
              <a:rPr lang="en-US" sz="3000" dirty="0" smtClean="0"/>
              <a:t>	onto </a:t>
            </a:r>
            <a:r>
              <a:rPr lang="en-US" sz="3000" dirty="0"/>
              <a:t>both a subjective numeracy and extreme responding </a:t>
            </a:r>
            <a:r>
              <a:rPr lang="en-US" sz="3000" dirty="0" smtClean="0"/>
              <a:t>	</a:t>
            </a:r>
            <a:r>
              <a:rPr lang="en-US" sz="3000" dirty="0" smtClean="0"/>
              <a:t>latent factor</a:t>
            </a:r>
            <a:endParaRPr lang="en-US" sz="3000"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grpSp>
        <p:nvGrpSpPr>
          <p:cNvPr id="14" name="Group 13"/>
          <p:cNvGrpSpPr/>
          <p:nvPr/>
        </p:nvGrpSpPr>
        <p:grpSpPr>
          <a:xfrm>
            <a:off x="327760" y="6171854"/>
            <a:ext cx="11370346" cy="415252"/>
            <a:chOff x="327760" y="6171854"/>
            <a:chExt cx="11370346" cy="415252"/>
          </a:xfrm>
        </p:grpSpPr>
        <p:sp>
          <p:nvSpPr>
            <p:cNvPr id="55" name="Rectangle 54"/>
            <p:cNvSpPr/>
            <p:nvPr/>
          </p:nvSpPr>
          <p:spPr>
            <a:xfrm>
              <a:off x="1058202" y="6351522"/>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 name="TextBox 8"/>
            <p:cNvSpPr txBox="1"/>
            <p:nvPr/>
          </p:nvSpPr>
          <p:spPr>
            <a:xfrm>
              <a:off x="327760" y="6171854"/>
              <a:ext cx="585692" cy="369332"/>
            </a:xfrm>
            <a:prstGeom prst="rect">
              <a:avLst/>
            </a:prstGeom>
            <a:noFill/>
          </p:spPr>
          <p:txBody>
            <a:bodyPr wrap="none" rtlCol="0">
              <a:spAutoFit/>
            </a:bodyPr>
            <a:lstStyle/>
            <a:p>
              <a:r>
                <a:rPr lang="en-US" dirty="0" smtClean="0"/>
                <a:t>Key:</a:t>
              </a:r>
              <a:endParaRPr lang="en-US" dirty="0"/>
            </a:p>
          </p:txBody>
        </p:sp>
        <p:sp>
          <p:nvSpPr>
            <p:cNvPr id="56" name="TextBox 55"/>
            <p:cNvSpPr txBox="1"/>
            <p:nvPr/>
          </p:nvSpPr>
          <p:spPr>
            <a:xfrm>
              <a:off x="1504411" y="6187708"/>
              <a:ext cx="2965813" cy="369332"/>
            </a:xfrm>
            <a:prstGeom prst="rect">
              <a:avLst/>
            </a:prstGeom>
            <a:noFill/>
          </p:spPr>
          <p:txBody>
            <a:bodyPr wrap="none" rtlCol="0">
              <a:spAutoFit/>
            </a:bodyPr>
            <a:lstStyle/>
            <a:p>
              <a:r>
                <a:rPr lang="en-US" dirty="0" smtClean="0"/>
                <a:t>Non-extreme SNS nodes (1-3)</a:t>
              </a:r>
              <a:endParaRPr lang="en-US" dirty="0"/>
            </a:p>
          </p:txBody>
        </p:sp>
        <p:sp>
          <p:nvSpPr>
            <p:cNvPr id="58" name="TextBox 57"/>
            <p:cNvSpPr txBox="1"/>
            <p:nvPr/>
          </p:nvSpPr>
          <p:spPr>
            <a:xfrm>
              <a:off x="5794785" y="6188265"/>
              <a:ext cx="2500993" cy="369332"/>
            </a:xfrm>
            <a:prstGeom prst="rect">
              <a:avLst/>
            </a:prstGeom>
            <a:noFill/>
          </p:spPr>
          <p:txBody>
            <a:bodyPr wrap="none" rtlCol="0">
              <a:spAutoFit/>
            </a:bodyPr>
            <a:lstStyle/>
            <a:p>
              <a:r>
                <a:rPr lang="en-US" dirty="0"/>
                <a:t>E</a:t>
              </a:r>
              <a:r>
                <a:rPr lang="en-US" dirty="0" smtClean="0"/>
                <a:t>xtreme SNS nodes (4-5)</a:t>
              </a:r>
              <a:endParaRPr lang="en-US" dirty="0"/>
            </a:p>
          </p:txBody>
        </p:sp>
        <p:sp>
          <p:nvSpPr>
            <p:cNvPr id="59" name="Rectangle 58"/>
            <p:cNvSpPr/>
            <p:nvPr/>
          </p:nvSpPr>
          <p:spPr>
            <a:xfrm>
              <a:off x="5212497" y="6340689"/>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9123463" y="6345712"/>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1" name="TextBox 60"/>
            <p:cNvSpPr txBox="1"/>
            <p:nvPr/>
          </p:nvSpPr>
          <p:spPr>
            <a:xfrm>
              <a:off x="9593518" y="6217774"/>
              <a:ext cx="2104588" cy="369332"/>
            </a:xfrm>
            <a:prstGeom prst="rect">
              <a:avLst/>
            </a:prstGeom>
            <a:noFill/>
          </p:spPr>
          <p:txBody>
            <a:bodyPr wrap="none" rtlCol="0">
              <a:spAutoFit/>
            </a:bodyPr>
            <a:lstStyle/>
            <a:p>
              <a:r>
                <a:rPr lang="en-US" dirty="0"/>
                <a:t>E</a:t>
              </a:r>
              <a:r>
                <a:rPr lang="en-US" dirty="0" smtClean="0"/>
                <a:t>xtreme GL node (3)</a:t>
              </a:r>
              <a:endParaRPr lang="en-US" dirty="0"/>
            </a:p>
          </p:txBody>
        </p:sp>
      </p:grpSp>
      <p:sp>
        <p:nvSpPr>
          <p:cNvPr id="62" name="TextBox 61"/>
          <p:cNvSpPr txBox="1"/>
          <p:nvPr/>
        </p:nvSpPr>
        <p:spPr>
          <a:xfrm>
            <a:off x="8537670" y="232123"/>
            <a:ext cx="3466552" cy="923330"/>
          </a:xfrm>
          <a:prstGeom prst="rect">
            <a:avLst/>
          </a:prstGeom>
          <a:solidFill>
            <a:schemeClr val="bg2"/>
          </a:solidFill>
          <a:ln>
            <a:noFill/>
          </a:ln>
        </p:spPr>
        <p:txBody>
          <a:bodyPr wrap="square" rtlCol="0">
            <a:spAutoFit/>
          </a:bodyPr>
          <a:lstStyle/>
          <a:p>
            <a:r>
              <a:rPr lang="en-US" dirty="0" smtClean="0"/>
              <a:t>SNS = Subjective Numeracy</a:t>
            </a:r>
          </a:p>
          <a:p>
            <a:r>
              <a:rPr lang="en-US" dirty="0" smtClean="0"/>
              <a:t>ERS = Extreme Response Style</a:t>
            </a:r>
          </a:p>
          <a:p>
            <a:r>
              <a:rPr lang="en-US" dirty="0" smtClean="0"/>
              <a:t>GL = </a:t>
            </a:r>
            <a:r>
              <a:rPr lang="en-US" dirty="0" err="1" smtClean="0"/>
              <a:t>GreenLeaf</a:t>
            </a:r>
            <a:endParaRPr lang="en-US" dirty="0"/>
          </a:p>
        </p:txBody>
      </p:sp>
      <p:grpSp>
        <p:nvGrpSpPr>
          <p:cNvPr id="13" name="Group 12"/>
          <p:cNvGrpSpPr>
            <a:grpSpLocks noChangeAspect="1"/>
          </p:cNvGrpSpPr>
          <p:nvPr/>
        </p:nvGrpSpPr>
        <p:grpSpPr>
          <a:xfrm>
            <a:off x="7258220" y="3010763"/>
            <a:ext cx="3567243" cy="2548750"/>
            <a:chOff x="8947303" y="4244123"/>
            <a:chExt cx="2376261" cy="1697808"/>
          </a:xfrm>
        </p:grpSpPr>
        <p:grpSp>
          <p:nvGrpSpPr>
            <p:cNvPr id="25" name="Group 24"/>
            <p:cNvGrpSpPr/>
            <p:nvPr/>
          </p:nvGrpSpPr>
          <p:grpSpPr>
            <a:xfrm>
              <a:off x="9117813" y="5425214"/>
              <a:ext cx="2023642" cy="132645"/>
              <a:chOff x="1206252" y="5229646"/>
              <a:chExt cx="2023642" cy="132645"/>
            </a:xfrm>
          </p:grpSpPr>
          <p:sp>
            <p:nvSpPr>
              <p:cNvPr id="26" name="Rectangle 25"/>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40000" lnSpcReduction="20000"/>
              </a:bodyPr>
              <a:lstStyle/>
              <a:p>
                <a:pPr algn="ctr"/>
                <a:endParaRPr lang="en-US"/>
              </a:p>
            </p:txBody>
          </p:sp>
          <p:sp>
            <p:nvSpPr>
              <p:cNvPr id="27" name="Rectangle 26"/>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40000" lnSpcReduction="20000"/>
              </a:bodyPr>
              <a:lstStyle/>
              <a:p>
                <a:pPr algn="ctr"/>
                <a:endParaRPr lang="en-US"/>
              </a:p>
            </p:txBody>
          </p:sp>
          <p:sp>
            <p:nvSpPr>
              <p:cNvPr id="28" name="Rectangle 27"/>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40000" lnSpcReduction="20000"/>
              </a:bodyPr>
              <a:lstStyle/>
              <a:p>
                <a:pPr algn="ctr"/>
                <a:endParaRPr lang="en-US"/>
              </a:p>
            </p:txBody>
          </p:sp>
        </p:grpSp>
        <p:sp>
          <p:nvSpPr>
            <p:cNvPr id="39" name="Oval 38"/>
            <p:cNvSpPr/>
            <p:nvPr/>
          </p:nvSpPr>
          <p:spPr>
            <a:xfrm>
              <a:off x="8947303" y="50407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40" name="Oval 39"/>
            <p:cNvSpPr/>
            <p:nvPr/>
          </p:nvSpPr>
          <p:spPr>
            <a:xfrm>
              <a:off x="9794016" y="5054385"/>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52" name="TextBox 51"/>
            <p:cNvSpPr txBox="1"/>
            <p:nvPr/>
          </p:nvSpPr>
          <p:spPr>
            <a:xfrm>
              <a:off x="9370657" y="4617439"/>
              <a:ext cx="545792" cy="369332"/>
            </a:xfrm>
            <a:prstGeom prst="rect">
              <a:avLst/>
            </a:prstGeom>
            <a:noFill/>
          </p:spPr>
          <p:txBody>
            <a:bodyPr wrap="none" rtlCol="0">
              <a:normAutofit/>
            </a:bodyPr>
            <a:lstStyle/>
            <a:p>
              <a:r>
                <a:rPr lang="en-US" sz="2400" dirty="0" smtClean="0"/>
                <a:t>SNS</a:t>
              </a:r>
              <a:endParaRPr lang="en-US" sz="2400" dirty="0"/>
            </a:p>
          </p:txBody>
        </p:sp>
        <p:sp>
          <p:nvSpPr>
            <p:cNvPr id="54" name="TextBox 53"/>
            <p:cNvSpPr txBox="1"/>
            <p:nvPr/>
          </p:nvSpPr>
          <p:spPr>
            <a:xfrm>
              <a:off x="10410745" y="4619639"/>
              <a:ext cx="530915" cy="369332"/>
            </a:xfrm>
            <a:prstGeom prst="rect">
              <a:avLst/>
            </a:prstGeom>
            <a:noFill/>
          </p:spPr>
          <p:txBody>
            <a:bodyPr wrap="none" rtlCol="0">
              <a:normAutofit/>
            </a:bodyPr>
            <a:lstStyle/>
            <a:p>
              <a:r>
                <a:rPr lang="en-US" sz="2400" dirty="0" smtClean="0"/>
                <a:t>ERS</a:t>
              </a:r>
              <a:endParaRPr lang="en-US" sz="2400" dirty="0"/>
            </a:p>
          </p:txBody>
        </p:sp>
        <p:sp>
          <p:nvSpPr>
            <p:cNvPr id="42" name="TextBox 41"/>
            <p:cNvSpPr txBox="1"/>
            <p:nvPr/>
          </p:nvSpPr>
          <p:spPr>
            <a:xfrm>
              <a:off x="9179127" y="4244123"/>
              <a:ext cx="2021190" cy="369332"/>
            </a:xfrm>
            <a:prstGeom prst="rect">
              <a:avLst/>
            </a:prstGeom>
            <a:noFill/>
          </p:spPr>
          <p:txBody>
            <a:bodyPr wrap="square" rtlCol="0">
              <a:normAutofit/>
            </a:bodyPr>
            <a:lstStyle/>
            <a:p>
              <a:r>
                <a:rPr lang="en-US" b="1" dirty="0" smtClean="0"/>
                <a:t>               </a:t>
              </a:r>
              <a:r>
                <a:rPr lang="en-US" sz="2400" b="1" dirty="0" smtClean="0"/>
                <a:t>  Model 3   </a:t>
              </a:r>
              <a:endParaRPr lang="en-US" sz="2400" b="1" dirty="0"/>
            </a:p>
          </p:txBody>
        </p:sp>
      </p:grpSp>
      <p:grpSp>
        <p:nvGrpSpPr>
          <p:cNvPr id="15" name="Group 14"/>
          <p:cNvGrpSpPr>
            <a:grpSpLocks noChangeAspect="1"/>
          </p:cNvGrpSpPr>
          <p:nvPr/>
        </p:nvGrpSpPr>
        <p:grpSpPr>
          <a:xfrm>
            <a:off x="4255394" y="3636703"/>
            <a:ext cx="1818055" cy="1323726"/>
            <a:chOff x="4886324" y="4058660"/>
            <a:chExt cx="2672767" cy="1889868"/>
          </a:xfrm>
        </p:grpSpPr>
        <p:sp>
          <p:nvSpPr>
            <p:cNvPr id="33" name="Oval 32"/>
            <p:cNvSpPr/>
            <p:nvPr/>
          </p:nvSpPr>
          <p:spPr>
            <a:xfrm>
              <a:off x="6684655" y="5045128"/>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grpSp>
          <p:nvGrpSpPr>
            <p:cNvPr id="11" name="Group 10"/>
            <p:cNvGrpSpPr/>
            <p:nvPr/>
          </p:nvGrpSpPr>
          <p:grpSpPr>
            <a:xfrm>
              <a:off x="4886324" y="4058660"/>
              <a:ext cx="2672767" cy="1889868"/>
              <a:chOff x="4886324" y="4058660"/>
              <a:chExt cx="2672767" cy="1889868"/>
            </a:xfrm>
          </p:grpSpPr>
          <p:grpSp>
            <p:nvGrpSpPr>
              <p:cNvPr id="21" name="Group 20"/>
              <p:cNvGrpSpPr/>
              <p:nvPr/>
            </p:nvGrpSpPr>
            <p:grpSpPr>
              <a:xfrm>
                <a:off x="5209821" y="5423015"/>
                <a:ext cx="2023643" cy="132644"/>
                <a:chOff x="1206254" y="5229646"/>
                <a:chExt cx="2023643" cy="132644"/>
              </a:xfrm>
            </p:grpSpPr>
            <p:sp>
              <p:nvSpPr>
                <p:cNvPr id="22" name="Rectangle 21"/>
                <p:cNvSpPr/>
                <p:nvPr/>
              </p:nvSpPr>
              <p:spPr>
                <a:xfrm>
                  <a:off x="1206254"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23" name="Rectangle 22"/>
                <p:cNvSpPr/>
                <p:nvPr/>
              </p:nvSpPr>
              <p:spPr>
                <a:xfrm>
                  <a:off x="2041976"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24" name="Rectangle 23"/>
                <p:cNvSpPr/>
                <p:nvPr/>
              </p:nvSpPr>
              <p:spPr>
                <a:xfrm>
                  <a:off x="2905341" y="5235290"/>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34" name="Oval 33"/>
              <p:cNvSpPr/>
              <p:nvPr/>
            </p:nvSpPr>
            <p:spPr>
              <a:xfrm>
                <a:off x="5785489" y="5060982"/>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35" name="Oval 34"/>
              <p:cNvSpPr/>
              <p:nvPr/>
            </p:nvSpPr>
            <p:spPr>
              <a:xfrm>
                <a:off x="4886324" y="5035871"/>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48" name="TextBox 47"/>
              <p:cNvSpPr txBox="1"/>
              <p:nvPr/>
            </p:nvSpPr>
            <p:spPr>
              <a:xfrm>
                <a:off x="4992914" y="4644747"/>
                <a:ext cx="545792" cy="369332"/>
              </a:xfrm>
              <a:prstGeom prst="rect">
                <a:avLst/>
              </a:prstGeom>
              <a:noFill/>
            </p:spPr>
            <p:txBody>
              <a:bodyPr wrap="none" rtlCol="0">
                <a:normAutofit fontScale="70000" lnSpcReduction="20000"/>
              </a:bodyPr>
              <a:lstStyle/>
              <a:p>
                <a:r>
                  <a:rPr lang="en-US" dirty="0" smtClean="0"/>
                  <a:t>SNS</a:t>
                </a:r>
                <a:endParaRPr lang="en-US" dirty="0"/>
              </a:p>
            </p:txBody>
          </p:sp>
          <p:sp>
            <p:nvSpPr>
              <p:cNvPr id="49" name="TextBox 48"/>
              <p:cNvSpPr txBox="1"/>
              <p:nvPr/>
            </p:nvSpPr>
            <p:spPr>
              <a:xfrm>
                <a:off x="5662092" y="4644752"/>
                <a:ext cx="1005402" cy="369332"/>
              </a:xfrm>
              <a:prstGeom prst="rect">
                <a:avLst/>
              </a:prstGeom>
              <a:noFill/>
            </p:spPr>
            <p:txBody>
              <a:bodyPr wrap="none" rtlCol="0">
                <a:normAutofit fontScale="70000" lnSpcReduction="20000"/>
              </a:bodyPr>
              <a:lstStyle/>
              <a:p>
                <a:r>
                  <a:rPr lang="en-US" dirty="0" smtClean="0"/>
                  <a:t>SNS_ERS</a:t>
                </a:r>
                <a:endParaRPr lang="en-US" dirty="0"/>
              </a:p>
            </p:txBody>
          </p:sp>
          <p:sp>
            <p:nvSpPr>
              <p:cNvPr id="50" name="TextBox 49"/>
              <p:cNvSpPr txBox="1"/>
              <p:nvPr/>
            </p:nvSpPr>
            <p:spPr>
              <a:xfrm>
                <a:off x="6672685" y="4644747"/>
                <a:ext cx="886406" cy="369332"/>
              </a:xfrm>
              <a:prstGeom prst="rect">
                <a:avLst/>
              </a:prstGeom>
              <a:noFill/>
            </p:spPr>
            <p:txBody>
              <a:bodyPr wrap="none" rtlCol="0">
                <a:normAutofit fontScale="70000" lnSpcReduction="20000"/>
              </a:bodyPr>
              <a:lstStyle/>
              <a:p>
                <a:r>
                  <a:rPr lang="en-US" dirty="0" smtClean="0"/>
                  <a:t>GL_ERS</a:t>
                </a:r>
                <a:endParaRPr lang="en-US" dirty="0"/>
              </a:p>
            </p:txBody>
          </p:sp>
          <p:sp>
            <p:nvSpPr>
              <p:cNvPr id="43" name="TextBox 42"/>
              <p:cNvSpPr txBox="1"/>
              <p:nvPr/>
            </p:nvSpPr>
            <p:spPr>
              <a:xfrm>
                <a:off x="5251704" y="4058660"/>
                <a:ext cx="2021190" cy="379650"/>
              </a:xfrm>
              <a:prstGeom prst="rect">
                <a:avLst/>
              </a:prstGeom>
              <a:noFill/>
            </p:spPr>
            <p:txBody>
              <a:bodyPr wrap="square" rtlCol="0">
                <a:normAutofit fontScale="77500" lnSpcReduction="20000"/>
              </a:bodyPr>
              <a:lstStyle/>
              <a:p>
                <a:pPr algn="ctr"/>
                <a:r>
                  <a:rPr lang="en-US" b="1" dirty="0" smtClean="0"/>
                  <a:t>Model 2   </a:t>
                </a:r>
                <a:endParaRPr lang="en-US" b="1" dirty="0"/>
              </a:p>
            </p:txBody>
          </p:sp>
        </p:grpSp>
      </p:grpSp>
      <p:grpSp>
        <p:nvGrpSpPr>
          <p:cNvPr id="47" name="Group 46"/>
          <p:cNvGrpSpPr>
            <a:grpSpLocks noChangeAspect="1"/>
          </p:cNvGrpSpPr>
          <p:nvPr/>
        </p:nvGrpSpPr>
        <p:grpSpPr>
          <a:xfrm>
            <a:off x="915003" y="3591145"/>
            <a:ext cx="2002205" cy="1398648"/>
            <a:chOff x="901343" y="4217402"/>
            <a:chExt cx="2471858" cy="1726726"/>
          </a:xfrm>
        </p:grpSpPr>
        <p:grpSp>
          <p:nvGrpSpPr>
            <p:cNvPr id="51" name="Group 50"/>
            <p:cNvGrpSpPr/>
            <p:nvPr/>
          </p:nvGrpSpPr>
          <p:grpSpPr>
            <a:xfrm>
              <a:off x="1083339" y="5407161"/>
              <a:ext cx="2023642" cy="132645"/>
              <a:chOff x="1206252" y="5229646"/>
              <a:chExt cx="2023642" cy="132645"/>
            </a:xfrm>
          </p:grpSpPr>
          <p:sp>
            <p:nvSpPr>
              <p:cNvPr id="66" name="Rectangle 65"/>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67" name="Rectangle 66"/>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68" name="Rectangle 67"/>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53" name="Oval 52"/>
            <p:cNvSpPr/>
            <p:nvPr/>
          </p:nvSpPr>
          <p:spPr>
            <a:xfrm>
              <a:off x="901343" y="50385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57" name="Oval 56"/>
            <p:cNvSpPr/>
            <p:nvPr/>
          </p:nvSpPr>
          <p:spPr>
            <a:xfrm>
              <a:off x="2530844" y="5056582"/>
              <a:ext cx="842357"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63" name="TextBox 62"/>
            <p:cNvSpPr txBox="1"/>
            <p:nvPr/>
          </p:nvSpPr>
          <p:spPr>
            <a:xfrm>
              <a:off x="1406637" y="4601585"/>
              <a:ext cx="545792" cy="369332"/>
            </a:xfrm>
            <a:prstGeom prst="rect">
              <a:avLst/>
            </a:prstGeom>
            <a:noFill/>
          </p:spPr>
          <p:txBody>
            <a:bodyPr wrap="none" rtlCol="0">
              <a:normAutofit/>
            </a:bodyPr>
            <a:lstStyle/>
            <a:p>
              <a:r>
                <a:rPr lang="en-US" sz="1300" dirty="0" smtClean="0"/>
                <a:t>SNS</a:t>
              </a:r>
              <a:endParaRPr lang="en-US" sz="1300" dirty="0"/>
            </a:p>
          </p:txBody>
        </p:sp>
        <p:sp>
          <p:nvSpPr>
            <p:cNvPr id="64" name="TextBox 63"/>
            <p:cNvSpPr txBox="1"/>
            <p:nvPr/>
          </p:nvSpPr>
          <p:spPr>
            <a:xfrm>
              <a:off x="2584131" y="4617439"/>
              <a:ext cx="530915" cy="369332"/>
            </a:xfrm>
            <a:prstGeom prst="rect">
              <a:avLst/>
            </a:prstGeom>
            <a:noFill/>
          </p:spPr>
          <p:txBody>
            <a:bodyPr wrap="none" rtlCol="0">
              <a:normAutofit/>
            </a:bodyPr>
            <a:lstStyle/>
            <a:p>
              <a:r>
                <a:rPr lang="en-US" sz="1300" dirty="0" smtClean="0"/>
                <a:t>GL_ERS</a:t>
              </a:r>
              <a:endParaRPr lang="en-US" sz="1300" dirty="0"/>
            </a:p>
          </p:txBody>
        </p:sp>
        <p:sp>
          <p:nvSpPr>
            <p:cNvPr id="65" name="TextBox 64"/>
            <p:cNvSpPr txBox="1"/>
            <p:nvPr/>
          </p:nvSpPr>
          <p:spPr>
            <a:xfrm>
              <a:off x="993063" y="4217402"/>
              <a:ext cx="2021190" cy="369332"/>
            </a:xfrm>
            <a:prstGeom prst="rect">
              <a:avLst/>
            </a:prstGeom>
            <a:noFill/>
          </p:spPr>
          <p:txBody>
            <a:bodyPr wrap="square" rtlCol="0">
              <a:normAutofit fontScale="70000" lnSpcReduction="20000"/>
            </a:bodyPr>
            <a:lstStyle/>
            <a:p>
              <a:r>
                <a:rPr lang="en-US" b="1" dirty="0" smtClean="0"/>
                <a:t>              </a:t>
              </a:r>
              <a:r>
                <a:rPr lang="en-US" sz="2400" b="1" dirty="0" smtClean="0"/>
                <a:t>   </a:t>
              </a:r>
              <a:r>
                <a:rPr lang="en-US" sz="2000" b="1" dirty="0" smtClean="0"/>
                <a:t>Model 1   </a:t>
              </a:r>
              <a:endParaRPr lang="en-US" sz="2000" b="1" dirty="0"/>
            </a:p>
          </p:txBody>
        </p:sp>
      </p:grpSp>
    </p:spTree>
    <p:extLst>
      <p:ext uri="{BB962C8B-B14F-4D97-AF65-F5344CB8AC3E}">
        <p14:creationId xmlns:p14="http://schemas.microsoft.com/office/powerpoint/2010/main" val="98050780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5587"/>
                </a:solidFill>
                <a:latin typeface="+mn-lt"/>
              </a:rPr>
              <a:t>Results &amp; Implications</a:t>
            </a:r>
            <a:endParaRPr lang="en-US" b="1" dirty="0">
              <a:solidFill>
                <a:srgbClr val="005587"/>
              </a:solidFill>
              <a:latin typeface="+mn-lt"/>
            </a:endParaRPr>
          </a:p>
        </p:txBody>
      </p:sp>
      <p:sp>
        <p:nvSpPr>
          <p:cNvPr id="3" name="Content Placeholder 2"/>
          <p:cNvSpPr>
            <a:spLocks noGrp="1"/>
          </p:cNvSpPr>
          <p:nvPr>
            <p:ph idx="1"/>
          </p:nvPr>
        </p:nvSpPr>
        <p:spPr/>
        <p:txBody>
          <a:bodyPr/>
          <a:lstStyle/>
          <a:p>
            <a:r>
              <a:rPr lang="en-US" dirty="0"/>
              <a:t>Subjective numeracy and extreme responding had the </a:t>
            </a:r>
            <a:r>
              <a:rPr lang="en-US" b="1" dirty="0"/>
              <a:t>highest correlation in the first </a:t>
            </a:r>
            <a:r>
              <a:rPr lang="en-US" b="1" dirty="0" smtClean="0"/>
              <a:t>model</a:t>
            </a:r>
            <a:r>
              <a:rPr lang="en-US" dirty="0" smtClean="0"/>
              <a:t> </a:t>
            </a:r>
            <a:r>
              <a:rPr lang="en-US" dirty="0" smtClean="0"/>
              <a:t>(</a:t>
            </a:r>
            <a:r>
              <a:rPr lang="nb-NO" dirty="0"/>
              <a:t>0.190, </a:t>
            </a:r>
            <a:r>
              <a:rPr lang="nb-NO" dirty="0"/>
              <a:t>p </a:t>
            </a:r>
            <a:r>
              <a:rPr lang="nb-NO" dirty="0" smtClean="0"/>
              <a:t>= 0.001)</a:t>
            </a:r>
            <a:r>
              <a:rPr lang="en-US" dirty="0" smtClean="0"/>
              <a:t>, </a:t>
            </a:r>
            <a:r>
              <a:rPr lang="en-US" dirty="0"/>
              <a:t>suggesting response style may influence the subjective numeracy </a:t>
            </a:r>
            <a:r>
              <a:rPr lang="en-US" dirty="0" smtClean="0"/>
              <a:t>measure.</a:t>
            </a:r>
          </a:p>
          <a:p>
            <a:r>
              <a:rPr lang="en-US" dirty="0" smtClean="0"/>
              <a:t>The </a:t>
            </a:r>
            <a:r>
              <a:rPr lang="en-US" b="1" dirty="0"/>
              <a:t>lowest correlation was observed in the third </a:t>
            </a:r>
            <a:r>
              <a:rPr lang="en-US" b="1" dirty="0" smtClean="0"/>
              <a:t>model</a:t>
            </a:r>
            <a:r>
              <a:rPr lang="en-US" dirty="0" smtClean="0"/>
              <a:t> </a:t>
            </a:r>
            <a:r>
              <a:rPr lang="en-US" dirty="0" smtClean="0"/>
              <a:t>(</a:t>
            </a:r>
            <a:r>
              <a:rPr lang="nb-NO" dirty="0"/>
              <a:t>0.103</a:t>
            </a:r>
            <a:r>
              <a:rPr lang="is-IS" dirty="0" smtClean="0"/>
              <a:t>, </a:t>
            </a:r>
            <a:r>
              <a:rPr lang="is-IS" dirty="0" smtClean="0"/>
              <a:t>p = </a:t>
            </a:r>
            <a:r>
              <a:rPr lang="nb-NO" dirty="0"/>
              <a:t>0.116</a:t>
            </a:r>
            <a:r>
              <a:rPr lang="is-IS" dirty="0" smtClean="0"/>
              <a:t>)</a:t>
            </a:r>
            <a:r>
              <a:rPr lang="en-US" dirty="0" smtClean="0"/>
              <a:t>, </a:t>
            </a:r>
            <a:r>
              <a:rPr lang="en-US" dirty="0"/>
              <a:t>showing how this method could remove extreme responding from </a:t>
            </a:r>
            <a:r>
              <a:rPr lang="en-US" dirty="0" smtClean="0"/>
              <a:t>measures.</a:t>
            </a:r>
          </a:p>
          <a:p>
            <a:r>
              <a:rPr lang="en-US" dirty="0" smtClean="0"/>
              <a:t>AIC </a:t>
            </a:r>
            <a:r>
              <a:rPr lang="en-US" dirty="0"/>
              <a:t>and BIC </a:t>
            </a:r>
            <a:r>
              <a:rPr lang="en-US" dirty="0" smtClean="0"/>
              <a:t>suggest </a:t>
            </a:r>
            <a:r>
              <a:rPr lang="en-US" dirty="0"/>
              <a:t>that the </a:t>
            </a:r>
            <a:r>
              <a:rPr lang="en-US" b="1" dirty="0"/>
              <a:t>second model fits </a:t>
            </a:r>
            <a:r>
              <a:rPr lang="en-US" b="1" dirty="0" smtClean="0"/>
              <a:t>best</a:t>
            </a:r>
            <a:r>
              <a:rPr lang="en-US" dirty="0" smtClean="0"/>
              <a:t> (</a:t>
            </a:r>
            <a:r>
              <a:rPr lang="hr-HR" dirty="0" smtClean="0"/>
              <a:t>16,142 AIC, </a:t>
            </a:r>
            <a:r>
              <a:rPr lang="is-IS" dirty="0" smtClean="0"/>
              <a:t>16,847</a:t>
            </a:r>
            <a:r>
              <a:rPr lang="hr-HR" dirty="0" smtClean="0"/>
              <a:t> BIC)</a:t>
            </a:r>
            <a:r>
              <a:rPr lang="en-US" dirty="0" smtClean="0"/>
              <a:t>, </a:t>
            </a:r>
            <a:r>
              <a:rPr lang="en-US" dirty="0"/>
              <a:t>indicating that extreme responding may not generalize across measures. </a:t>
            </a:r>
          </a:p>
        </p:txBody>
      </p:sp>
      <p:grpSp>
        <p:nvGrpSpPr>
          <p:cNvPr id="8" name="Group 7"/>
          <p:cNvGrpSpPr>
            <a:grpSpLocks noChangeAspect="1"/>
          </p:cNvGrpSpPr>
          <p:nvPr/>
        </p:nvGrpSpPr>
        <p:grpSpPr>
          <a:xfrm>
            <a:off x="6541550" y="204817"/>
            <a:ext cx="1529420" cy="1062641"/>
            <a:chOff x="901343" y="4194925"/>
            <a:chExt cx="2517562" cy="1749203"/>
          </a:xfrm>
        </p:grpSpPr>
        <p:grpSp>
          <p:nvGrpSpPr>
            <p:cNvPr id="9" name="Group 8"/>
            <p:cNvGrpSpPr/>
            <p:nvPr/>
          </p:nvGrpSpPr>
          <p:grpSpPr>
            <a:xfrm>
              <a:off x="1083339" y="5407161"/>
              <a:ext cx="2023642" cy="132645"/>
              <a:chOff x="1206252" y="5229646"/>
              <a:chExt cx="2023642" cy="132645"/>
            </a:xfrm>
          </p:grpSpPr>
          <p:sp>
            <p:nvSpPr>
              <p:cNvPr id="15" name="Rectangle 14"/>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16" name="Rectangle 15"/>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17" name="Rectangle 16"/>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10" name="Oval 9"/>
            <p:cNvSpPr/>
            <p:nvPr/>
          </p:nvSpPr>
          <p:spPr>
            <a:xfrm>
              <a:off x="901343" y="50385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11" name="Oval 10"/>
            <p:cNvSpPr/>
            <p:nvPr/>
          </p:nvSpPr>
          <p:spPr>
            <a:xfrm>
              <a:off x="2530844" y="5056582"/>
              <a:ext cx="842357"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lang="en-US"/>
            </a:p>
          </p:txBody>
        </p:sp>
        <p:sp>
          <p:nvSpPr>
            <p:cNvPr id="12" name="TextBox 11"/>
            <p:cNvSpPr txBox="1"/>
            <p:nvPr/>
          </p:nvSpPr>
          <p:spPr>
            <a:xfrm>
              <a:off x="1361675" y="4554556"/>
              <a:ext cx="686143" cy="416361"/>
            </a:xfrm>
            <a:prstGeom prst="rect">
              <a:avLst/>
            </a:prstGeom>
            <a:noFill/>
          </p:spPr>
          <p:txBody>
            <a:bodyPr wrap="none" rtlCol="0">
              <a:noAutofit/>
            </a:bodyPr>
            <a:lstStyle/>
            <a:p>
              <a:r>
                <a:rPr lang="en-US" sz="1200" dirty="0" smtClean="0"/>
                <a:t>SNS</a:t>
              </a:r>
              <a:endParaRPr lang="en-US" sz="1200" dirty="0"/>
            </a:p>
          </p:txBody>
        </p:sp>
        <p:sp>
          <p:nvSpPr>
            <p:cNvPr id="13" name="TextBox 12"/>
            <p:cNvSpPr txBox="1"/>
            <p:nvPr/>
          </p:nvSpPr>
          <p:spPr>
            <a:xfrm>
              <a:off x="2449246" y="4550010"/>
              <a:ext cx="530915" cy="369332"/>
            </a:xfrm>
            <a:prstGeom prst="rect">
              <a:avLst/>
            </a:prstGeom>
            <a:noFill/>
          </p:spPr>
          <p:txBody>
            <a:bodyPr wrap="none" rtlCol="0">
              <a:noAutofit/>
            </a:bodyPr>
            <a:lstStyle/>
            <a:p>
              <a:r>
                <a:rPr lang="en-US" sz="1200" dirty="0" smtClean="0"/>
                <a:t>GL_ERS</a:t>
              </a:r>
              <a:endParaRPr lang="en-US" sz="1200" dirty="0"/>
            </a:p>
          </p:txBody>
        </p:sp>
        <p:sp>
          <p:nvSpPr>
            <p:cNvPr id="14" name="TextBox 13"/>
            <p:cNvSpPr txBox="1"/>
            <p:nvPr/>
          </p:nvSpPr>
          <p:spPr>
            <a:xfrm>
              <a:off x="1397715" y="4194925"/>
              <a:ext cx="2021190" cy="369332"/>
            </a:xfrm>
            <a:prstGeom prst="rect">
              <a:avLst/>
            </a:prstGeom>
            <a:noFill/>
          </p:spPr>
          <p:txBody>
            <a:bodyPr wrap="square" rtlCol="0">
              <a:normAutofit fontScale="25000" lnSpcReduction="20000"/>
            </a:bodyPr>
            <a:lstStyle/>
            <a:p>
              <a:r>
                <a:rPr lang="en-US" b="1" dirty="0" smtClean="0"/>
                <a:t>              </a:t>
              </a:r>
              <a:r>
                <a:rPr lang="en-US" sz="2400" b="1" dirty="0" smtClean="0"/>
                <a:t>   </a:t>
              </a:r>
              <a:r>
                <a:rPr lang="en-US" sz="4800" b="1" dirty="0" smtClean="0"/>
                <a:t>Model 1   </a:t>
              </a:r>
              <a:endParaRPr lang="en-US" sz="4800" b="1" dirty="0"/>
            </a:p>
          </p:txBody>
        </p:sp>
      </p:grpSp>
      <p:grpSp>
        <p:nvGrpSpPr>
          <p:cNvPr id="18" name="Group 17"/>
          <p:cNvGrpSpPr>
            <a:grpSpLocks noChangeAspect="1"/>
          </p:cNvGrpSpPr>
          <p:nvPr/>
        </p:nvGrpSpPr>
        <p:grpSpPr>
          <a:xfrm>
            <a:off x="8475059" y="182105"/>
            <a:ext cx="1486704" cy="1047415"/>
            <a:chOff x="4671674" y="3954688"/>
            <a:chExt cx="2914187" cy="1993840"/>
          </a:xfrm>
        </p:grpSpPr>
        <p:sp>
          <p:nvSpPr>
            <p:cNvPr id="19" name="Oval 18"/>
            <p:cNvSpPr/>
            <p:nvPr/>
          </p:nvSpPr>
          <p:spPr>
            <a:xfrm>
              <a:off x="6684655" y="5045128"/>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fontScale="92500" lnSpcReduction="10000"/>
            </a:bodyPr>
            <a:lstStyle/>
            <a:p>
              <a:pPr algn="ctr"/>
              <a:endParaRPr lang="en-US"/>
            </a:p>
          </p:txBody>
        </p:sp>
        <p:grpSp>
          <p:nvGrpSpPr>
            <p:cNvPr id="20" name="Group 19"/>
            <p:cNvGrpSpPr/>
            <p:nvPr/>
          </p:nvGrpSpPr>
          <p:grpSpPr>
            <a:xfrm>
              <a:off x="4671674" y="3954688"/>
              <a:ext cx="2914187" cy="1993840"/>
              <a:chOff x="4671674" y="3954688"/>
              <a:chExt cx="2914187" cy="1993840"/>
            </a:xfrm>
          </p:grpSpPr>
          <p:grpSp>
            <p:nvGrpSpPr>
              <p:cNvPr id="21" name="Group 20"/>
              <p:cNvGrpSpPr/>
              <p:nvPr/>
            </p:nvGrpSpPr>
            <p:grpSpPr>
              <a:xfrm>
                <a:off x="5209821" y="5423015"/>
                <a:ext cx="2023643" cy="132644"/>
                <a:chOff x="1206254" y="5229646"/>
                <a:chExt cx="2023643" cy="132644"/>
              </a:xfrm>
            </p:grpSpPr>
            <p:sp>
              <p:nvSpPr>
                <p:cNvPr id="28" name="Rectangle 27"/>
                <p:cNvSpPr/>
                <p:nvPr/>
              </p:nvSpPr>
              <p:spPr>
                <a:xfrm>
                  <a:off x="1206254"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29" name="Rectangle 28"/>
                <p:cNvSpPr/>
                <p:nvPr/>
              </p:nvSpPr>
              <p:spPr>
                <a:xfrm>
                  <a:off x="2041976"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30" name="Rectangle 29"/>
                <p:cNvSpPr/>
                <p:nvPr/>
              </p:nvSpPr>
              <p:spPr>
                <a:xfrm>
                  <a:off x="2905341" y="5235290"/>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22" name="Oval 21"/>
              <p:cNvSpPr/>
              <p:nvPr/>
            </p:nvSpPr>
            <p:spPr>
              <a:xfrm>
                <a:off x="5785489" y="5060982"/>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fontScale="92500" lnSpcReduction="10000"/>
              </a:bodyPr>
              <a:lstStyle/>
              <a:p>
                <a:pPr algn="ctr"/>
                <a:endParaRPr lang="en-US"/>
              </a:p>
            </p:txBody>
          </p:sp>
          <p:sp>
            <p:nvSpPr>
              <p:cNvPr id="23" name="Oval 22"/>
              <p:cNvSpPr/>
              <p:nvPr/>
            </p:nvSpPr>
            <p:spPr>
              <a:xfrm>
                <a:off x="4886324" y="5035871"/>
                <a:ext cx="84235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fontScale="92500" lnSpcReduction="10000"/>
              </a:bodyPr>
              <a:lstStyle/>
              <a:p>
                <a:pPr algn="ctr"/>
                <a:endParaRPr lang="en-US"/>
              </a:p>
            </p:txBody>
          </p:sp>
          <p:sp>
            <p:nvSpPr>
              <p:cNvPr id="24" name="TextBox 23"/>
              <p:cNvSpPr txBox="1"/>
              <p:nvPr/>
            </p:nvSpPr>
            <p:spPr>
              <a:xfrm>
                <a:off x="4671674" y="4462793"/>
                <a:ext cx="545793" cy="369331"/>
              </a:xfrm>
              <a:prstGeom prst="rect">
                <a:avLst/>
              </a:prstGeom>
              <a:noFill/>
            </p:spPr>
            <p:txBody>
              <a:bodyPr wrap="none" rtlCol="0">
                <a:noAutofit/>
              </a:bodyPr>
              <a:lstStyle/>
              <a:p>
                <a:r>
                  <a:rPr lang="en-US" sz="1200" dirty="0" smtClean="0"/>
                  <a:t>SNS</a:t>
                </a:r>
                <a:endParaRPr lang="en-US" sz="1200" dirty="0"/>
              </a:p>
            </p:txBody>
          </p:sp>
          <p:sp>
            <p:nvSpPr>
              <p:cNvPr id="25" name="TextBox 24"/>
              <p:cNvSpPr txBox="1"/>
              <p:nvPr/>
            </p:nvSpPr>
            <p:spPr>
              <a:xfrm>
                <a:off x="5447931" y="4462798"/>
                <a:ext cx="1005403" cy="369331"/>
              </a:xfrm>
              <a:prstGeom prst="rect">
                <a:avLst/>
              </a:prstGeom>
              <a:noFill/>
            </p:spPr>
            <p:txBody>
              <a:bodyPr wrap="none" rtlCol="0">
                <a:noAutofit/>
              </a:bodyPr>
              <a:lstStyle/>
              <a:p>
                <a:r>
                  <a:rPr lang="en-US" sz="1200" dirty="0" smtClean="0"/>
                  <a:t>SNS_ERS</a:t>
                </a:r>
                <a:endParaRPr lang="en-US" sz="1200" dirty="0"/>
              </a:p>
            </p:txBody>
          </p:sp>
          <p:sp>
            <p:nvSpPr>
              <p:cNvPr id="26" name="TextBox 25"/>
              <p:cNvSpPr txBox="1"/>
              <p:nvPr/>
            </p:nvSpPr>
            <p:spPr>
              <a:xfrm>
                <a:off x="6699454" y="4462793"/>
                <a:ext cx="886407" cy="369331"/>
              </a:xfrm>
              <a:prstGeom prst="rect">
                <a:avLst/>
              </a:prstGeom>
              <a:noFill/>
            </p:spPr>
            <p:txBody>
              <a:bodyPr wrap="none" rtlCol="0">
                <a:noAutofit/>
              </a:bodyPr>
              <a:lstStyle/>
              <a:p>
                <a:r>
                  <a:rPr lang="en-US" sz="1200" dirty="0" smtClean="0"/>
                  <a:t>GL_ERS</a:t>
                </a:r>
                <a:endParaRPr lang="en-US" sz="1200" dirty="0"/>
              </a:p>
            </p:txBody>
          </p:sp>
          <p:sp>
            <p:nvSpPr>
              <p:cNvPr id="27" name="TextBox 26"/>
              <p:cNvSpPr txBox="1"/>
              <p:nvPr/>
            </p:nvSpPr>
            <p:spPr>
              <a:xfrm>
                <a:off x="5251705" y="3954688"/>
                <a:ext cx="2021190" cy="379650"/>
              </a:xfrm>
              <a:prstGeom prst="rect">
                <a:avLst/>
              </a:prstGeom>
              <a:noFill/>
            </p:spPr>
            <p:txBody>
              <a:bodyPr wrap="square" rtlCol="0">
                <a:noAutofit/>
              </a:bodyPr>
              <a:lstStyle/>
              <a:p>
                <a:pPr algn="ctr"/>
                <a:r>
                  <a:rPr lang="en-US" sz="1200" b="1" dirty="0" smtClean="0"/>
                  <a:t>Model 2   </a:t>
                </a:r>
                <a:endParaRPr lang="en-US" sz="1200" b="1" dirty="0"/>
              </a:p>
            </p:txBody>
          </p:sp>
        </p:grpSp>
      </p:grpSp>
      <p:grpSp>
        <p:nvGrpSpPr>
          <p:cNvPr id="31" name="Group 30"/>
          <p:cNvGrpSpPr>
            <a:grpSpLocks noChangeAspect="1"/>
          </p:cNvGrpSpPr>
          <p:nvPr/>
        </p:nvGrpSpPr>
        <p:grpSpPr>
          <a:xfrm>
            <a:off x="10455292" y="27309"/>
            <a:ext cx="1405271" cy="1214950"/>
            <a:chOff x="8947303" y="3692025"/>
            <a:chExt cx="2602354" cy="2249906"/>
          </a:xfrm>
        </p:grpSpPr>
        <p:grpSp>
          <p:nvGrpSpPr>
            <p:cNvPr id="32" name="Group 31"/>
            <p:cNvGrpSpPr/>
            <p:nvPr/>
          </p:nvGrpSpPr>
          <p:grpSpPr>
            <a:xfrm>
              <a:off x="9117813" y="5425214"/>
              <a:ext cx="2023642" cy="132645"/>
              <a:chOff x="1206252" y="5229646"/>
              <a:chExt cx="2023642" cy="132645"/>
            </a:xfrm>
          </p:grpSpPr>
          <p:sp>
            <p:nvSpPr>
              <p:cNvPr id="38" name="Rectangle 37"/>
              <p:cNvSpPr/>
              <p:nvPr/>
            </p:nvSpPr>
            <p:spPr>
              <a:xfrm>
                <a:off x="1206252" y="5229646"/>
                <a:ext cx="324556" cy="127000"/>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sp>
            <p:nvSpPr>
              <p:cNvPr id="39" name="Rectangle 38"/>
              <p:cNvSpPr/>
              <p:nvPr/>
            </p:nvSpPr>
            <p:spPr>
              <a:xfrm>
                <a:off x="2041974" y="5232467"/>
                <a:ext cx="324556" cy="127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a:p>
            </p:txBody>
          </p:sp>
          <p:sp>
            <p:nvSpPr>
              <p:cNvPr id="40" name="Rectangle 39"/>
              <p:cNvSpPr/>
              <p:nvPr/>
            </p:nvSpPr>
            <p:spPr>
              <a:xfrm>
                <a:off x="2905338" y="5235291"/>
                <a:ext cx="324556" cy="127000"/>
              </a:xfrm>
              <a:prstGeom prst="rect">
                <a:avLst/>
              </a:prstGeom>
              <a:solidFill>
                <a:srgbClr val="660066"/>
              </a:solidFill>
              <a:ln>
                <a:noFill/>
              </a:ln>
            </p:spPr>
            <p:style>
              <a:lnRef idx="1">
                <a:schemeClr val="accent4"/>
              </a:lnRef>
              <a:fillRef idx="2">
                <a:schemeClr val="accent4"/>
              </a:fillRef>
              <a:effectRef idx="1">
                <a:schemeClr val="accent4"/>
              </a:effectRef>
              <a:fontRef idx="minor">
                <a:schemeClr val="dk1"/>
              </a:fontRef>
            </p:style>
            <p:txBody>
              <a:bodyPr rtlCol="0" anchor="ctr">
                <a:normAutofit fontScale="25000" lnSpcReduction="20000"/>
              </a:bodyPr>
              <a:lstStyle/>
              <a:p>
                <a:pPr algn="ctr"/>
                <a:endParaRPr lang="en-US"/>
              </a:p>
            </p:txBody>
          </p:sp>
        </p:grpSp>
        <p:sp>
          <p:nvSpPr>
            <p:cNvPr id="33" name="Oval 32"/>
            <p:cNvSpPr/>
            <p:nvPr/>
          </p:nvSpPr>
          <p:spPr>
            <a:xfrm>
              <a:off x="8947303" y="5040731"/>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algn="ctr"/>
              <a:endParaRPr lang="en-US"/>
            </a:p>
          </p:txBody>
        </p:sp>
        <p:sp>
          <p:nvSpPr>
            <p:cNvPr id="34" name="Oval 33"/>
            <p:cNvSpPr/>
            <p:nvPr/>
          </p:nvSpPr>
          <p:spPr>
            <a:xfrm>
              <a:off x="9794016" y="5054385"/>
              <a:ext cx="1529548" cy="88754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algn="ctr"/>
              <a:endParaRPr lang="en-US"/>
            </a:p>
          </p:txBody>
        </p:sp>
        <p:sp>
          <p:nvSpPr>
            <p:cNvPr id="35" name="TextBox 34"/>
            <p:cNvSpPr txBox="1"/>
            <p:nvPr/>
          </p:nvSpPr>
          <p:spPr>
            <a:xfrm>
              <a:off x="9244203" y="4491004"/>
              <a:ext cx="545793" cy="369331"/>
            </a:xfrm>
            <a:prstGeom prst="rect">
              <a:avLst/>
            </a:prstGeom>
            <a:noFill/>
          </p:spPr>
          <p:txBody>
            <a:bodyPr wrap="none" rtlCol="0">
              <a:noAutofit/>
            </a:bodyPr>
            <a:lstStyle/>
            <a:p>
              <a:r>
                <a:rPr lang="en-US" sz="1200" dirty="0" smtClean="0"/>
                <a:t>SNS</a:t>
              </a:r>
              <a:endParaRPr lang="en-US" sz="1200" dirty="0"/>
            </a:p>
          </p:txBody>
        </p:sp>
        <p:sp>
          <p:nvSpPr>
            <p:cNvPr id="36" name="TextBox 35"/>
            <p:cNvSpPr txBox="1"/>
            <p:nvPr/>
          </p:nvSpPr>
          <p:spPr>
            <a:xfrm>
              <a:off x="10334874" y="4493204"/>
              <a:ext cx="530915" cy="369331"/>
            </a:xfrm>
            <a:prstGeom prst="rect">
              <a:avLst/>
            </a:prstGeom>
            <a:noFill/>
          </p:spPr>
          <p:txBody>
            <a:bodyPr wrap="none" rtlCol="0">
              <a:noAutofit/>
            </a:bodyPr>
            <a:lstStyle/>
            <a:p>
              <a:r>
                <a:rPr lang="en-US" sz="1200" dirty="0" smtClean="0"/>
                <a:t>ERS</a:t>
              </a:r>
              <a:endParaRPr lang="en-US" sz="1200" dirty="0"/>
            </a:p>
          </p:txBody>
        </p:sp>
        <p:sp>
          <p:nvSpPr>
            <p:cNvPr id="37" name="TextBox 36"/>
            <p:cNvSpPr txBox="1"/>
            <p:nvPr/>
          </p:nvSpPr>
          <p:spPr>
            <a:xfrm>
              <a:off x="9528466" y="3692025"/>
              <a:ext cx="2021191" cy="369331"/>
            </a:xfrm>
            <a:prstGeom prst="rect">
              <a:avLst/>
            </a:prstGeom>
            <a:noFill/>
          </p:spPr>
          <p:txBody>
            <a:bodyPr wrap="square" rtlCol="0">
              <a:noAutofit/>
            </a:bodyPr>
            <a:lstStyle/>
            <a:p>
              <a:r>
                <a:rPr lang="en-US" sz="1200" b="1" dirty="0" smtClean="0"/>
                <a:t>                 Model 3   </a:t>
              </a:r>
              <a:endParaRPr lang="en-US" sz="1200" b="1" dirty="0"/>
            </a:p>
          </p:txBody>
        </p:sp>
      </p:grpSp>
    </p:spTree>
    <p:extLst>
      <p:ext uri="{BB962C8B-B14F-4D97-AF65-F5344CB8AC3E}">
        <p14:creationId xmlns:p14="http://schemas.microsoft.com/office/powerpoint/2010/main" val="39428756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5587"/>
                </a:solidFill>
                <a:latin typeface="+mn-lt"/>
              </a:rPr>
              <a:t>Conclusions &amp; Future Directions</a:t>
            </a:r>
            <a:endParaRPr lang="en-US" b="1" dirty="0">
              <a:solidFill>
                <a:srgbClr val="005587"/>
              </a:solidFill>
              <a:latin typeface="+mn-lt"/>
            </a:endParaRPr>
          </a:p>
        </p:txBody>
      </p:sp>
      <p:sp>
        <p:nvSpPr>
          <p:cNvPr id="3" name="Content Placeholder 2"/>
          <p:cNvSpPr>
            <a:spLocks noGrp="1"/>
          </p:cNvSpPr>
          <p:nvPr>
            <p:ph idx="1"/>
          </p:nvPr>
        </p:nvSpPr>
        <p:spPr/>
        <p:txBody>
          <a:bodyPr/>
          <a:lstStyle/>
          <a:p>
            <a:r>
              <a:rPr lang="en-US" dirty="0"/>
              <a:t>This approach to modeling rating scale data has broad applications: response style can be removed from the data, and these modeling techniques can be used to examine the relationship between response style and other </a:t>
            </a:r>
            <a:r>
              <a:rPr lang="en-US" dirty="0" smtClean="0"/>
              <a:t>variables.</a:t>
            </a:r>
          </a:p>
          <a:p>
            <a:r>
              <a:rPr lang="en-US" dirty="0" smtClean="0"/>
              <a:t>Future Directions:</a:t>
            </a:r>
          </a:p>
          <a:p>
            <a:pPr lvl="1"/>
            <a:r>
              <a:rPr lang="en-US" dirty="0" smtClean="0"/>
              <a:t>Run the same models on Understanding America Survey (UAS) Data</a:t>
            </a:r>
          </a:p>
          <a:p>
            <a:pPr lvl="2"/>
            <a:r>
              <a:rPr lang="en-US" dirty="0" smtClean="0"/>
              <a:t>Larger sample size</a:t>
            </a:r>
          </a:p>
          <a:p>
            <a:pPr lvl="2"/>
            <a:r>
              <a:rPr lang="en-US" dirty="0" smtClean="0"/>
              <a:t>More power</a:t>
            </a:r>
            <a:endParaRPr lang="en-US" dirty="0"/>
          </a:p>
          <a:p>
            <a:pPr lvl="1"/>
            <a:r>
              <a:rPr lang="en-US" dirty="0" smtClean="0"/>
              <a:t>Examine similar modeling approaches for different types of response scale data (other than numeracy)</a:t>
            </a:r>
          </a:p>
        </p:txBody>
      </p:sp>
    </p:spTree>
    <p:extLst>
      <p:ext uri="{BB962C8B-B14F-4D97-AF65-F5344CB8AC3E}">
        <p14:creationId xmlns:p14="http://schemas.microsoft.com/office/powerpoint/2010/main" val="9086365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5587"/>
                </a:solidFill>
                <a:latin typeface="+mn-lt"/>
              </a:rPr>
              <a:t>Acknowledgements  </a:t>
            </a:r>
            <a:endParaRPr lang="en-US" b="1" dirty="0">
              <a:solidFill>
                <a:srgbClr val="005587"/>
              </a:solidFill>
              <a:latin typeface="+mn-lt"/>
            </a:endParaRPr>
          </a:p>
        </p:txBody>
      </p:sp>
      <p:sp>
        <p:nvSpPr>
          <p:cNvPr id="3" name="Content Placeholder 2"/>
          <p:cNvSpPr>
            <a:spLocks noGrp="1"/>
          </p:cNvSpPr>
          <p:nvPr>
            <p:ph idx="1"/>
          </p:nvPr>
        </p:nvSpPr>
        <p:spPr/>
        <p:txBody>
          <a:bodyPr/>
          <a:lstStyle/>
          <a:p>
            <a:r>
              <a:rPr lang="en-US" dirty="0" smtClean="0"/>
              <a:t>Amanda Kay Montoya, PhD</a:t>
            </a:r>
          </a:p>
          <a:p>
            <a:r>
              <a:rPr lang="en-US" dirty="0"/>
              <a:t>Stephanie Smith</a:t>
            </a:r>
            <a:r>
              <a:rPr lang="en-US" dirty="0" smtClean="0"/>
              <a:t>, PhD</a:t>
            </a:r>
          </a:p>
          <a:p>
            <a:r>
              <a:rPr lang="en-US" dirty="0" err="1" smtClean="0"/>
              <a:t>Pär</a:t>
            </a:r>
            <a:r>
              <a:rPr lang="en-US" dirty="0" smtClean="0"/>
              <a:t> </a:t>
            </a:r>
            <a:r>
              <a:rPr lang="en-US" dirty="0" err="1"/>
              <a:t>Bjälkebring</a:t>
            </a:r>
            <a:r>
              <a:rPr lang="en-US" dirty="0"/>
              <a:t>, </a:t>
            </a:r>
            <a:r>
              <a:rPr lang="en-US" dirty="0" smtClean="0"/>
              <a:t>PhD</a:t>
            </a:r>
          </a:p>
          <a:p>
            <a:r>
              <a:rPr lang="en-US" dirty="0" smtClean="0"/>
              <a:t>Adam </a:t>
            </a:r>
            <a:r>
              <a:rPr lang="en-US" dirty="0" err="1" smtClean="0"/>
              <a:t>Ťápal</a:t>
            </a:r>
            <a:endParaRPr lang="en-US" dirty="0" smtClean="0"/>
          </a:p>
          <a:p>
            <a:pPr marL="0" indent="0">
              <a:buNone/>
            </a:pPr>
            <a:endParaRPr lang="en-US" dirty="0" smtClean="0"/>
          </a:p>
          <a:p>
            <a:r>
              <a:rPr lang="en-US" dirty="0" smtClean="0"/>
              <a:t>Thank you to the </a:t>
            </a:r>
            <a:r>
              <a:rPr lang="en-US" dirty="0" err="1" smtClean="0"/>
              <a:t>QRCLab</a:t>
            </a:r>
            <a:r>
              <a:rPr lang="en-US" dirty="0" smtClean="0"/>
              <a:t> for giving feedback</a:t>
            </a:r>
          </a:p>
          <a:p>
            <a:r>
              <a:rPr lang="en-US" dirty="0" smtClean="0"/>
              <a:t>Thank you to </a:t>
            </a:r>
            <a:r>
              <a:rPr lang="en-US" dirty="0" smtClean="0"/>
              <a:t>the Symposium </a:t>
            </a:r>
            <a:r>
              <a:rPr lang="en-US" dirty="0" smtClean="0"/>
              <a:t>on Data Science &amp; Statistics</a:t>
            </a:r>
            <a:r>
              <a:rPr lang="en-US" dirty="0" smtClean="0"/>
              <a:t> </a:t>
            </a:r>
            <a:r>
              <a:rPr lang="en-US" dirty="0" smtClean="0"/>
              <a:t>for hosting this presentation</a:t>
            </a:r>
          </a:p>
          <a:p>
            <a:pPr marL="0" indent="0">
              <a:buNone/>
            </a:pPr>
            <a:endParaRPr lang="en-US" dirty="0"/>
          </a:p>
        </p:txBody>
      </p:sp>
      <p:sp>
        <p:nvSpPr>
          <p:cNvPr id="7" name="Footer Placeholder 3"/>
          <p:cNvSpPr>
            <a:spLocks noGrp="1"/>
          </p:cNvSpPr>
          <p:nvPr>
            <p:ph type="ftr" sz="quarter" idx="11"/>
          </p:nvPr>
        </p:nvSpPr>
        <p:spPr>
          <a:xfrm>
            <a:off x="838200" y="6356350"/>
            <a:ext cx="10515600" cy="365125"/>
          </a:xfrm>
        </p:spPr>
        <p:txBody>
          <a:bodyPr/>
          <a:lstStyle/>
          <a:p>
            <a:r>
              <a:rPr lang="en-US" sz="1600" dirty="0" smtClean="0"/>
              <a:t> </a:t>
            </a:r>
            <a:r>
              <a:rPr lang="en-US" sz="1600" dirty="0" smtClean="0"/>
              <a:t>Privacy </a:t>
            </a:r>
            <a:r>
              <a:rPr lang="en-US" sz="1600" dirty="0" smtClean="0"/>
              <a:t>Notice: Do not record or reproduce</a:t>
            </a:r>
            <a:r>
              <a:rPr lang="en-US" sz="1600" dirty="0" smtClean="0"/>
              <a:t>.</a:t>
            </a:r>
            <a:endParaRPr lang="en-US" sz="1600" dirty="0"/>
          </a:p>
        </p:txBody>
      </p:sp>
    </p:spTree>
    <p:extLst>
      <p:ext uri="{BB962C8B-B14F-4D97-AF65-F5344CB8AC3E}">
        <p14:creationId xmlns:p14="http://schemas.microsoft.com/office/powerpoint/2010/main" val="353429187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Angles.thmx</Template>
  <TotalTime>10336</TotalTime>
  <Words>2307</Words>
  <Application>Microsoft Macintosh PowerPoint</Application>
  <PresentationFormat>Custom</PresentationFormat>
  <Paragraphs>364</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Introduction – Trait-Unrelated Response Styles</vt:lpstr>
      <vt:lpstr>Introduction – Numeracy</vt:lpstr>
      <vt:lpstr>Introduction – Research Questions</vt:lpstr>
      <vt:lpstr>Methodology – GreenLeaf</vt:lpstr>
      <vt:lpstr>Methodology – Subjective Numeracy</vt:lpstr>
      <vt:lpstr>Methodology – Modeling</vt:lpstr>
      <vt:lpstr>Methodology – Model 1</vt:lpstr>
      <vt:lpstr>Methodology – Model 2</vt:lpstr>
      <vt:lpstr>Methodology – Model 3</vt:lpstr>
      <vt:lpstr>Results &amp; Implications</vt:lpstr>
      <vt:lpstr>Conclusions &amp; Future Directions</vt:lpstr>
      <vt:lpstr>Acknowledgements  </vt:lpstr>
    </vt:vector>
  </TitlesOfParts>
  <Company>UCLA Division of Undergraduate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McAllister, Kate</dc:creator>
  <cp:lastModifiedBy>Zachary Loran</cp:lastModifiedBy>
  <cp:revision>374</cp:revision>
  <dcterms:created xsi:type="dcterms:W3CDTF">2020-04-06T16:04:21Z</dcterms:created>
  <dcterms:modified xsi:type="dcterms:W3CDTF">2021-05-27T02:44:43Z</dcterms:modified>
</cp:coreProperties>
</file>