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1" r:id="rId3"/>
    <p:sldId id="291" r:id="rId4"/>
    <p:sldId id="289" r:id="rId5"/>
    <p:sldId id="304" r:id="rId6"/>
    <p:sldId id="301" r:id="rId7"/>
    <p:sldId id="305" r:id="rId8"/>
    <p:sldId id="306" r:id="rId9"/>
    <p:sldId id="284" r:id="rId10"/>
    <p:sldId id="307" r:id="rId11"/>
    <p:sldId id="308" r:id="rId12"/>
    <p:sldId id="292" r:id="rId13"/>
  </p:sldIdLst>
  <p:sldSz cx="9144000" cy="5143500" type="screen16x9"/>
  <p:notesSz cx="7102475" cy="9388475"/>
  <p:embeddedFontLst>
    <p:embeddedFont>
      <p:font typeface="Average" panose="020B0604020202020204" charset="0"/>
      <p:regular r:id="rId16"/>
    </p:embeddedFont>
    <p:embeddedFont>
      <p:font typeface="Oswald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30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F93AAA5B-4D58-49DF-BFA2-14268C282842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1333E737-33AD-4F59-B194-D4B221D8B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69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3263"/>
            <a:ext cx="6259513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lIns="94205" tIns="94205" rIns="94205" bIns="9420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19282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61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674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0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305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1916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4350278" y="2855377"/>
            <a:ext cx="443588" cy="105632"/>
            <a:chOff x="4137525" y="2915950"/>
            <a:chExt cx="869100" cy="207000"/>
          </a:xfrm>
        </p:grpSpPr>
        <p:sp>
          <p:nvSpPr>
            <p:cNvPr id="11" name="Shape 11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71257" y="990800"/>
            <a:ext cx="7801500" cy="1730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671250" y="3174875"/>
            <a:ext cx="78015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Average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eatures.apmreports.org/in-the-dark/mississippi-district-attorney-striking-blacks-from-jurie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mreports.org/in-the-dark" TargetMode="External"/><Relationship Id="rId3" Type="http://schemas.openxmlformats.org/officeDocument/2006/relationships/hyperlink" Target="https://github.com/proback/MississippiJuries" TargetMode="External"/><Relationship Id="rId7" Type="http://schemas.openxmlformats.org/officeDocument/2006/relationships/hyperlink" Target="https://github.com/APM-Reports/jury-dat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pmreports.org/files/peremptory_strike_methodology.pdf" TargetMode="External"/><Relationship Id="rId5" Type="http://schemas.openxmlformats.org/officeDocument/2006/relationships/hyperlink" Target="https://features.apmreports.org/in-the-dark/mississippi-district-attorney-striking-blacks-from-juries/" TargetMode="External"/><Relationship Id="rId4" Type="http://schemas.openxmlformats.org/officeDocument/2006/relationships/hyperlink" Target="mailto:roback@stolaf.edu" TargetMode="External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671257" y="990800"/>
            <a:ext cx="7801500" cy="13523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sz="3200" dirty="0"/>
              <a:t>Beyond NYC flights in intro to data science:</a:t>
            </a:r>
            <a:br>
              <a:rPr lang="en-US" sz="3200" dirty="0"/>
            </a:br>
            <a:r>
              <a:rPr lang="en-US" sz="3200" dirty="0"/>
              <a:t>Curtis Flowers and the role of race in jury selection</a:t>
            </a:r>
            <a:endParaRPr lang="en" sz="3200" dirty="0"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92675" y="3174875"/>
            <a:ext cx="89619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SDSS 2020: Virtual Conference</a:t>
            </a:r>
            <a:endParaRPr lang="en" dirty="0"/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Paul Roback</a:t>
            </a:r>
          </a:p>
          <a:p>
            <a:pPr lvl="0">
              <a:spcBef>
                <a:spcPts val="0"/>
              </a:spcBef>
              <a:buNone/>
            </a:pPr>
            <a:r>
              <a:rPr lang="en" dirty="0"/>
              <a:t>St. Olaf College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Intro to Data Science (no prerequisite)</a:t>
            </a:r>
            <a:endParaRPr lang="en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8670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Data visualization (ggplot2, shiny)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Data transformation (</a:t>
            </a:r>
            <a:r>
              <a:rPr lang="en-US" sz="2000" dirty="0" err="1"/>
              <a:t>dplyr</a:t>
            </a:r>
            <a:r>
              <a:rPr lang="en-US" sz="2000" dirty="0"/>
              <a:t>)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Data import and scraping (</a:t>
            </a:r>
            <a:r>
              <a:rPr lang="en-US" sz="2000" dirty="0" err="1"/>
              <a:t>tibble</a:t>
            </a:r>
            <a:r>
              <a:rPr lang="en-US" sz="2000" dirty="0"/>
              <a:t>, </a:t>
            </a:r>
            <a:r>
              <a:rPr lang="en-US" sz="2000" dirty="0" err="1"/>
              <a:t>readr</a:t>
            </a:r>
            <a:r>
              <a:rPr lang="en-US" sz="2000" dirty="0"/>
              <a:t>, </a:t>
            </a:r>
            <a:r>
              <a:rPr lang="en-US" sz="2000" dirty="0" err="1"/>
              <a:t>httr</a:t>
            </a:r>
            <a:r>
              <a:rPr lang="en-US" sz="2000" dirty="0"/>
              <a:t>, </a:t>
            </a:r>
            <a:r>
              <a:rPr lang="en-US" sz="2000" dirty="0" err="1"/>
              <a:t>rvest</a:t>
            </a:r>
            <a:r>
              <a:rPr lang="en-US" sz="2000" dirty="0"/>
              <a:t>)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Relational data (joins)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Strings and text mining (</a:t>
            </a:r>
            <a:r>
              <a:rPr lang="en-US" sz="2000" dirty="0" err="1"/>
              <a:t>stringr</a:t>
            </a:r>
            <a:r>
              <a:rPr lang="en-US" sz="2000" dirty="0"/>
              <a:t>, </a:t>
            </a:r>
            <a:r>
              <a:rPr lang="en-US" sz="2000" dirty="0" err="1"/>
              <a:t>tidytext</a:t>
            </a:r>
            <a:r>
              <a:rPr lang="en-US" sz="2000" dirty="0"/>
              <a:t>)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Computing – factors, vectors, functions, iteration, style</a:t>
            </a:r>
          </a:p>
          <a:p>
            <a:pPr marL="342900" indent="-342900" eaLnBrk="0" hangingPunct="0">
              <a:lnSpc>
                <a:spcPts val="3000"/>
              </a:lnSpc>
              <a:spcAft>
                <a:spcPts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000" dirty="0"/>
              <a:t>Version control</a:t>
            </a:r>
          </a:p>
        </p:txBody>
      </p:sp>
      <p:pic>
        <p:nvPicPr>
          <p:cNvPr id="2" name="Picture 2" descr="Cover image">
            <a:extLst>
              <a:ext uri="{FF2B5EF4-FFF2-40B4-BE49-F238E27FC236}">
                <a16:creationId xmlns:a16="http://schemas.microsoft.com/office/drawing/2014/main" id="{9F04C330-6B2E-4D8B-AF84-5F0859075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33350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515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AD596A-E6E6-4089-BF4C-1A23D0318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3350"/>
            <a:ext cx="8447763" cy="4152212"/>
          </a:xfrm>
          <a:prstGeom prst="rect">
            <a:avLst/>
          </a:prstGeom>
        </p:spPr>
      </p:pic>
      <p:sp>
        <p:nvSpPr>
          <p:cNvPr id="15" name="Shape 60">
            <a:extLst>
              <a:ext uri="{FF2B5EF4-FFF2-40B4-BE49-F238E27FC236}">
                <a16:creationId xmlns:a16="http://schemas.microsoft.com/office/drawing/2014/main" id="{E996D003-57E6-4320-A5B0-3F430DF521AF}"/>
              </a:ext>
            </a:extLst>
          </p:cNvPr>
          <p:cNvSpPr txBox="1">
            <a:spLocks/>
          </p:cNvSpPr>
          <p:nvPr/>
        </p:nvSpPr>
        <p:spPr>
          <a:xfrm>
            <a:off x="152400" y="4622675"/>
            <a:ext cx="5015975" cy="387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Average"/>
              <a:buNone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 lang="en-US" dirty="0"/>
          </a:p>
        </p:txBody>
      </p:sp>
      <p:sp>
        <p:nvSpPr>
          <p:cNvPr id="17" name="Shape 60">
            <a:extLst>
              <a:ext uri="{FF2B5EF4-FFF2-40B4-BE49-F238E27FC236}">
                <a16:creationId xmlns:a16="http://schemas.microsoft.com/office/drawing/2014/main" id="{25B5AB93-6FBC-4B39-8A72-3E146E842ACE}"/>
              </a:ext>
            </a:extLst>
          </p:cNvPr>
          <p:cNvSpPr txBox="1">
            <a:spLocks/>
          </p:cNvSpPr>
          <p:nvPr/>
        </p:nvSpPr>
        <p:spPr>
          <a:xfrm>
            <a:off x="76200" y="4654425"/>
            <a:ext cx="8447763" cy="355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Average"/>
              <a:buNone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buNone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r>
              <a:rPr lang="en-US" sz="1400" dirty="0">
                <a:hlinkClick r:id="rId4"/>
              </a:rPr>
              <a:t>https://features.apmreports.org/in-the-dark/mississippi-district-attorney-striking-blacks-from-juries/</a:t>
            </a:r>
            <a:r>
              <a:rPr lang="en-US" sz="1400" dirty="0"/>
              <a:t>    (6/12/18)</a:t>
            </a:r>
          </a:p>
        </p:txBody>
      </p:sp>
    </p:spTree>
    <p:extLst>
      <p:ext uri="{BB962C8B-B14F-4D97-AF65-F5344CB8AC3E}">
        <p14:creationId xmlns:p14="http://schemas.microsoft.com/office/powerpoint/2010/main" val="99227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dirty="0"/>
              <a:t>Mississippi Juries case study: Overview</a:t>
            </a:r>
            <a:endParaRPr lang="en" sz="2800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643582"/>
            <a:ext cx="7460700" cy="34193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Curtis Flowers was originally convicted in 1997 for the                          murders of 4 people at Tardy Furniture in Winona, Mississippi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He remained on death row for 22 years despite winning 6 appeals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 Supreme Court reversed his conviction on June 21, 2019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Justices ruled that DA Doug Evans violated Flowers’ constitutional rights by intentionally removing black jurors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B60F73-B010-4CBB-BB11-D62D4C1D6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66818"/>
            <a:ext cx="2457450" cy="18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2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dirty="0"/>
              <a:t>Mississippi Juries case study: Data</a:t>
            </a:r>
            <a:endParaRPr lang="en" sz="2800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643582"/>
            <a:ext cx="7460700" cy="34193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APM Reports team led by Will Craft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Scoured courthouse documents across 7 counties in central Mississippi for over a year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Every case Doug Evans prosecuted from 1992-2017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Every potential juror and every question during </a:t>
            </a:r>
            <a:r>
              <a:rPr lang="en-US" sz="2000" dirty="0" err="1"/>
              <a:t>voir</a:t>
            </a:r>
            <a:r>
              <a:rPr lang="en-US" sz="2000" dirty="0"/>
              <a:t> dire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Data made available publicly in 2018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2018 white paper, podcast, and website provided momentum for case to reach Supreme Court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B885A7-4C3F-4E9F-95FF-B5C016488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009" y="80586"/>
            <a:ext cx="3249316" cy="172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2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2857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jurors.csv (14,874 x 9)</a:t>
            </a:r>
            <a:endParaRPr lang="e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E59D70-FF0E-4FA7-B203-EB21E12A0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48276"/>
            <a:ext cx="8610600" cy="284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8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2857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trials.csv (305 x 38)</a:t>
            </a:r>
            <a:endParaRPr lang="e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1C1897-5B04-4F2F-BC56-05AB85562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58450"/>
            <a:ext cx="8541255" cy="41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3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2857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voirdire.csv (3546 x 70)</a:t>
            </a:r>
            <a:endParaRPr lang="e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82D90-F27D-4263-8E0C-BD7AE9D12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58450"/>
            <a:ext cx="8077200" cy="42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7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Mississippi Juries case study: Key Features</a:t>
            </a:r>
            <a:endParaRPr lang="en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81000" y="1152475"/>
            <a:ext cx="45720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Relational data sets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Data transformations 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Creative visualizations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Predictive modeling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Text analysis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Benchmarks in white paper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Compelling story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FDBB20-28B1-4044-8707-12F4BAE77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003" y="1152475"/>
            <a:ext cx="3962400" cy="384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27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Mississippi Juries case study: my GitHub repo</a:t>
            </a:r>
            <a:endParaRPr lang="en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81000" y="1152475"/>
            <a:ext cx="45720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Take-home exam and key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StatChat_013019 (</a:t>
            </a:r>
            <a:r>
              <a:rPr lang="en-US" sz="2000" dirty="0" err="1"/>
              <a:t>Rmd</a:t>
            </a:r>
            <a:r>
              <a:rPr lang="en-US" sz="2000" dirty="0"/>
              <a:t>, pdf) – explore data and produce key results and plots from white paper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Intermediate data sets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Links to original data and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543FD6-9A44-451C-A2DA-C6BA3EC49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127075"/>
            <a:ext cx="4110037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4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Mississippi Juries case study: Conclusions</a:t>
            </a:r>
            <a:endParaRPr lang="en"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81000" y="1152475"/>
            <a:ext cx="81534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“A critical task in the education of future data scientists is to instill data acumen.  This requires exposure to key concepts in data science, real-world data and problems that can reinforce the limitations of tools, and ethical considerations that permeate many applications.” – from the 2018 National Academies’ report on                                                        ‘Data Science for Undergraduates’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B2EAC0-5F5F-43BB-AE8A-99382DC63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238" y="2647949"/>
            <a:ext cx="3751511" cy="240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8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04800" y="1333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/>
              <a:t>Thanks!  I’d love questions and feedback!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214800" y="742950"/>
            <a:ext cx="8610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ts val="2700"/>
              </a:lnSpc>
              <a:spcAft>
                <a:spcPts val="0"/>
              </a:spcAft>
            </a:pPr>
            <a:r>
              <a:rPr lang="en-US" dirty="0"/>
              <a:t>For more information:</a:t>
            </a:r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>
                <a:hlinkClick r:id="rId3"/>
              </a:rPr>
              <a:t>https://github.com/proback/MississippiJuries</a:t>
            </a:r>
            <a:endParaRPr lang="en-US" dirty="0"/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>
                <a:hlinkClick r:id="rId4"/>
              </a:rPr>
              <a:t>roback@stolaf.edu</a:t>
            </a:r>
            <a:endParaRPr lang="en-US" dirty="0"/>
          </a:p>
          <a:p>
            <a:pPr marL="285750" indent="-285750">
              <a:lnSpc>
                <a:spcPts val="27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en-US" dirty="0"/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en-US" dirty="0"/>
              <a:t>References:</a:t>
            </a:r>
          </a:p>
          <a:p>
            <a:r>
              <a:rPr lang="en-US" sz="1100" dirty="0"/>
              <a:t>Craft, W (2018a, June 12).  Mississippi D.A. has long history of striking many blacks from juries.  </a:t>
            </a:r>
            <a:r>
              <a:rPr lang="en-US" sz="1100" i="1" dirty="0"/>
              <a:t>APM Reports</a:t>
            </a:r>
            <a:r>
              <a:rPr lang="en-US" sz="1100" dirty="0"/>
              <a:t>.  Retrieved January 17, 2020, from </a:t>
            </a:r>
            <a:r>
              <a:rPr lang="en-US" sz="1100" u="sng" dirty="0">
                <a:hlinkClick r:id="rId5"/>
              </a:rPr>
              <a:t>https://features.apmreports.org/in-the-dark/mississippi-district-attorney-striking-blacks-from-juries/</a:t>
            </a:r>
            <a:endParaRPr lang="en-US" sz="1100" dirty="0"/>
          </a:p>
          <a:p>
            <a:r>
              <a:rPr lang="en-US" sz="1100" dirty="0"/>
              <a:t>Craft, W (2018b).  Peremptory strikes in Mississippi’s Fifth Circuit Court District [White paper].  Retrieved January 17, 2020, from </a:t>
            </a:r>
            <a:r>
              <a:rPr lang="en-US" sz="1100" u="sng" dirty="0">
                <a:hlinkClick r:id="rId6"/>
              </a:rPr>
              <a:t>https://www.apmreports.org/files/peremptory_strike_methodology.pdf</a:t>
            </a:r>
            <a:endParaRPr lang="en-US" sz="1100" dirty="0"/>
          </a:p>
          <a:p>
            <a:r>
              <a:rPr lang="en-US" sz="1100" dirty="0"/>
              <a:t>Craft, W (2018c).  The role of race in jury selection [GitHub repository].  Retrieved January 17, 2020, from </a:t>
            </a:r>
            <a:r>
              <a:rPr lang="en-US" sz="1100" u="sng" dirty="0">
                <a:hlinkClick r:id="rId7"/>
              </a:rPr>
              <a:t>https://github.com/APM-Reports/jury-data</a:t>
            </a:r>
            <a:endParaRPr lang="en-US" sz="11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100" dirty="0" err="1"/>
              <a:t>Freemark</a:t>
            </a:r>
            <a:r>
              <a:rPr lang="en-US" sz="1100" dirty="0"/>
              <a:t>, S (Sr Producer) (2020).  </a:t>
            </a:r>
            <a:r>
              <a:rPr lang="en-US" sz="1100" i="1" dirty="0"/>
              <a:t>In the Dark.  </a:t>
            </a:r>
            <a:r>
              <a:rPr lang="en-US" sz="1100" dirty="0"/>
              <a:t>[Audio podcast].  Retrieved January 17, 2020, from </a:t>
            </a:r>
            <a:r>
              <a:rPr lang="en-US" sz="1100" u="sng" dirty="0">
                <a:hlinkClick r:id="rId8"/>
              </a:rPr>
              <a:t>https://www.apmreports.org/in-the-dark</a:t>
            </a:r>
            <a:endParaRPr lang="en-US" sz="1100" u="sng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11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100" dirty="0"/>
              <a:t>Wickham, H and </a:t>
            </a:r>
            <a:r>
              <a:rPr lang="en-US" sz="1100" dirty="0" err="1"/>
              <a:t>Grolemund</a:t>
            </a:r>
            <a:r>
              <a:rPr lang="en-US" sz="1100" dirty="0"/>
              <a:t>, G (2017).  </a:t>
            </a:r>
            <a:r>
              <a:rPr lang="en-US" sz="1100" i="1" dirty="0"/>
              <a:t>R for Data Science</a:t>
            </a:r>
            <a:r>
              <a:rPr lang="en-US" sz="1100" dirty="0"/>
              <a:t>.  Sebastopol, CA: O’Reilly Media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en-US" sz="1200" dirty="0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8BC28352-33CD-4245-A55C-886274CB1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127000"/>
            <a:ext cx="2858175" cy="214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28CB57-2744-4C5D-865F-53B4114DFBE5}"/>
              </a:ext>
            </a:extLst>
          </p:cNvPr>
          <p:cNvSpPr txBox="1"/>
          <p:nvPr/>
        </p:nvSpPr>
        <p:spPr>
          <a:xfrm>
            <a:off x="6172198" y="2312295"/>
            <a:ext cx="2553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https://img.apmcdn.org/06db8cd108fd1a88fd315ea691ac251952ecc122/normal/fc5ba5-20190318-the-supreme-court.jpg</a:t>
            </a:r>
          </a:p>
        </p:txBody>
      </p:sp>
    </p:spTree>
    <p:extLst>
      <p:ext uri="{BB962C8B-B14F-4D97-AF65-F5344CB8AC3E}">
        <p14:creationId xmlns:p14="http://schemas.microsoft.com/office/powerpoint/2010/main" val="2516905830"/>
      </p:ext>
    </p:extLst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</TotalTime>
  <Words>600</Words>
  <Application>Microsoft Office PowerPoint</Application>
  <PresentationFormat>On-screen Show (16:9)</PresentationFormat>
  <Paragraphs>57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Oswald</vt:lpstr>
      <vt:lpstr>Wingdings</vt:lpstr>
      <vt:lpstr>Average</vt:lpstr>
      <vt:lpstr>Arial</vt:lpstr>
      <vt:lpstr>slate</vt:lpstr>
      <vt:lpstr>Beyond NYC flights in intro to data science: Curtis Flowers and the role of race in jury selection</vt:lpstr>
      <vt:lpstr>Intro to Data Science (no prerequisite)</vt:lpstr>
      <vt:lpstr>PowerPoint Presentation</vt:lpstr>
      <vt:lpstr>Mississippi Juries case study: Overview</vt:lpstr>
      <vt:lpstr>Mississippi Juries case study: Data</vt:lpstr>
      <vt:lpstr>jurors.csv (14,874 x 9)</vt:lpstr>
      <vt:lpstr>trials.csv (305 x 38)</vt:lpstr>
      <vt:lpstr>voirdire.csv (3546 x 70)</vt:lpstr>
      <vt:lpstr>Mississippi Juries case study: Key Features</vt:lpstr>
      <vt:lpstr>Mississippi Juries case study: my GitHub repo</vt:lpstr>
      <vt:lpstr>Mississippi Juries case study: Conclusions</vt:lpstr>
      <vt:lpstr>Thanks!  I’d love questions and feedback!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Being Research Active in Teaching-Focused Colleges</dc:title>
  <dc:creator>Paul Roback</dc:creator>
  <cp:lastModifiedBy>Paul Roback</cp:lastModifiedBy>
  <cp:revision>54</cp:revision>
  <cp:lastPrinted>2020-05-27T04:05:02Z</cp:lastPrinted>
  <dcterms:modified xsi:type="dcterms:W3CDTF">2020-05-27T04:05:06Z</dcterms:modified>
</cp:coreProperties>
</file>