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tiff" ContentType="image/tiff"/>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5" r:id="rId1"/>
    <p:sldMasterId id="2147483718" r:id="rId2"/>
    <p:sldMasterId id="2147483730" r:id="rId3"/>
    <p:sldMasterId id="2147483743" r:id="rId4"/>
  </p:sldMasterIdLst>
  <p:notesMasterIdLst>
    <p:notesMasterId r:id="rId59"/>
  </p:notesMasterIdLst>
  <p:handoutMasterIdLst>
    <p:handoutMasterId r:id="rId60"/>
  </p:handoutMasterIdLst>
  <p:sldIdLst>
    <p:sldId id="404" r:id="rId5"/>
    <p:sldId id="947" r:id="rId6"/>
    <p:sldId id="1416" r:id="rId7"/>
    <p:sldId id="1418" r:id="rId8"/>
    <p:sldId id="1419" r:id="rId9"/>
    <p:sldId id="846" r:id="rId10"/>
    <p:sldId id="971" r:id="rId11"/>
    <p:sldId id="972" r:id="rId12"/>
    <p:sldId id="973" r:id="rId13"/>
    <p:sldId id="1308" r:id="rId14"/>
    <p:sldId id="1309" r:id="rId15"/>
    <p:sldId id="1311" r:id="rId16"/>
    <p:sldId id="1404" r:id="rId17"/>
    <p:sldId id="1393" r:id="rId18"/>
    <p:sldId id="1313" r:id="rId19"/>
    <p:sldId id="1314" r:id="rId20"/>
    <p:sldId id="1336" r:id="rId21"/>
    <p:sldId id="1430" r:id="rId22"/>
    <p:sldId id="1338" r:id="rId23"/>
    <p:sldId id="1354" r:id="rId24"/>
    <p:sldId id="1341" r:id="rId25"/>
    <p:sldId id="1431" r:id="rId26"/>
    <p:sldId id="1394" r:id="rId27"/>
    <p:sldId id="1395" r:id="rId28"/>
    <p:sldId id="1390" r:id="rId29"/>
    <p:sldId id="1391" r:id="rId30"/>
    <p:sldId id="702" r:id="rId31"/>
    <p:sldId id="821" r:id="rId32"/>
    <p:sldId id="275" r:id="rId33"/>
    <p:sldId id="639" r:id="rId34"/>
    <p:sldId id="708" r:id="rId35"/>
    <p:sldId id="1380" r:id="rId36"/>
    <p:sldId id="1396" r:id="rId37"/>
    <p:sldId id="1420" r:id="rId38"/>
    <p:sldId id="1421" r:id="rId39"/>
    <p:sldId id="1422" r:id="rId40"/>
    <p:sldId id="1423" r:id="rId41"/>
    <p:sldId id="1425" r:id="rId42"/>
    <p:sldId id="1426" r:id="rId43"/>
    <p:sldId id="1440" r:id="rId44"/>
    <p:sldId id="1432" r:id="rId45"/>
    <p:sldId id="1427" r:id="rId46"/>
    <p:sldId id="1438" r:id="rId47"/>
    <p:sldId id="1435" r:id="rId48"/>
    <p:sldId id="1439" r:id="rId49"/>
    <p:sldId id="1424" r:id="rId50"/>
    <p:sldId id="1434" r:id="rId51"/>
    <p:sldId id="1433" r:id="rId52"/>
    <p:sldId id="1436" r:id="rId53"/>
    <p:sldId id="1428" r:id="rId54"/>
    <p:sldId id="1352" r:id="rId55"/>
    <p:sldId id="1322" r:id="rId56"/>
    <p:sldId id="809" r:id="rId57"/>
    <p:sldId id="1324" r:id="rId5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446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181"/>
    <p:restoredTop sz="89331" autoAdjust="0"/>
  </p:normalViewPr>
  <p:slideViewPr>
    <p:cSldViewPr snapToGrid="0" snapToObjects="1">
      <p:cViewPr>
        <p:scale>
          <a:sx n="78" d="100"/>
          <a:sy n="78" d="100"/>
        </p:scale>
        <p:origin x="448" y="56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6064"/>
    </p:cViewPr>
  </p:sorterViewPr>
  <p:notesViewPr>
    <p:cSldViewPr snapToGrid="0" snapToObjects="1">
      <p:cViewPr varScale="1">
        <p:scale>
          <a:sx n="122" d="100"/>
          <a:sy n="122" d="100"/>
        </p:scale>
        <p:origin x="5004" y="6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5" Type="http://schemas.openxmlformats.org/officeDocument/2006/relationships/slide" Target="slides/slide1.xml"/><Relationship Id="rId61" Type="http://schemas.openxmlformats.org/officeDocument/2006/relationships/presProps" Target="presProp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BCDCFAD-AC30-473F-A56D-2C3771F9F89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DC51ED1-D2C8-4EC1-942E-453FF2F089F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AE7EB75-4473-4B03-AF8B-759FAC5C2708}" type="datetimeFigureOut">
              <a:rPr lang="en-US" smtClean="0"/>
              <a:t>6/4/20</a:t>
            </a:fld>
            <a:endParaRPr lang="en-US"/>
          </a:p>
        </p:txBody>
      </p:sp>
      <p:sp>
        <p:nvSpPr>
          <p:cNvPr id="4" name="Footer Placeholder 3">
            <a:extLst>
              <a:ext uri="{FF2B5EF4-FFF2-40B4-BE49-F238E27FC236}">
                <a16:creationId xmlns:a16="http://schemas.microsoft.com/office/drawing/2014/main" id="{E817ADF5-CDF5-4EC6-AD4F-4E14C599EAD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F1A5E62-FC9D-4FDE-870A-D71B2FA85D0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BF13BBF-BB16-4ED5-BB07-6B55F314622D}" type="slidenum">
              <a:rPr lang="en-US" smtClean="0"/>
              <a:t>‹#›</a:t>
            </a:fld>
            <a:endParaRPr lang="en-US"/>
          </a:p>
        </p:txBody>
      </p:sp>
    </p:spTree>
    <p:extLst>
      <p:ext uri="{BB962C8B-B14F-4D97-AF65-F5344CB8AC3E}">
        <p14:creationId xmlns:p14="http://schemas.microsoft.com/office/powerpoint/2010/main" val="14035265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20ABC7-55F5-BA4E-99A7-EF7779CEC251}" type="datetimeFigureOut">
              <a:rPr lang="en-US" smtClean="0"/>
              <a:t>6/4/20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C733C7-3472-1541-962C-33363B97916C}" type="slidenum">
              <a:rPr lang="en-US" smtClean="0"/>
              <a:t>‹#›</a:t>
            </a:fld>
            <a:endParaRPr lang="en-US"/>
          </a:p>
        </p:txBody>
      </p:sp>
    </p:spTree>
    <p:extLst>
      <p:ext uri="{BB962C8B-B14F-4D97-AF65-F5344CB8AC3E}">
        <p14:creationId xmlns:p14="http://schemas.microsoft.com/office/powerpoint/2010/main" val="6023637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psychology.stackexchange.com/questions/876/what-does-veridicality-mean-in-terms-of-psychology"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www.tandfonline.com/doi/full/10.1080/00048402.2017.1329329"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www.nytimes.com/2013/04/26/opinion/debt-growth-and-the-austerity-debate.html?hp&amp;_r=0" TargetMode="External"/><Relationship Id="rId2" Type="http://schemas.openxmlformats.org/officeDocument/2006/relationships/slide" Target="../slides/slide18.xml"/><Relationship Id="rId1" Type="http://schemas.openxmlformats.org/officeDocument/2006/relationships/notesMaster" Target="../notesMasters/notesMaster1.xml"/><Relationship Id="rId4" Type="http://schemas.openxmlformats.org/officeDocument/2006/relationships/hyperlink" Target="http://www.amazon.com/dp/0691152640/?tag=thneyo0f-20"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Invite</a:t>
            </a:r>
            <a:r>
              <a:rPr lang="en-US" baseline="0" dirty="0"/>
              <a:t> you to challenge and critique and make suggestions and reactions (positive and negative feedback is all encouraged)</a:t>
            </a:r>
            <a:endParaRPr lang="en-US" dirty="0"/>
          </a:p>
        </p:txBody>
      </p:sp>
      <p:sp>
        <p:nvSpPr>
          <p:cNvPr id="4" name="Slide Number Placeholder 3"/>
          <p:cNvSpPr>
            <a:spLocks noGrp="1"/>
          </p:cNvSpPr>
          <p:nvPr>
            <p:ph type="sldNum" sz="quarter" idx="10"/>
          </p:nvPr>
        </p:nvSpPr>
        <p:spPr/>
        <p:txBody>
          <a:bodyPr/>
          <a:lstStyle/>
          <a:p>
            <a:fld id="{AB792A3D-847C-CA4F-8676-347EF0BC22FA}" type="slidenum">
              <a:rPr lang="en-US" smtClean="0"/>
              <a:t>1</a:t>
            </a:fld>
            <a:endParaRPr lang="en-US"/>
          </a:p>
        </p:txBody>
      </p:sp>
    </p:spTree>
    <p:extLst>
      <p:ext uri="{BB962C8B-B14F-4D97-AF65-F5344CB8AC3E}">
        <p14:creationId xmlns:p14="http://schemas.microsoft.com/office/powerpoint/2010/main" val="19022942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hlinkClick r:id="rId3"/>
              </a:rPr>
              <a:t>"veridicality" in the psychology literature on perception</a:t>
            </a:r>
            <a:r>
              <a:rPr lang="en-US" sz="1200" b="0" i="0" kern="1200" dirty="0">
                <a:solidFill>
                  <a:schemeClr val="tx1"/>
                </a:solidFill>
                <a:effectLst/>
                <a:latin typeface="+mn-lt"/>
                <a:ea typeface="+mn-ea"/>
                <a:cs typeface="+mn-cs"/>
              </a:rPr>
              <a:t>. (see </a:t>
            </a:r>
            <a:r>
              <a:rPr lang="en-US" sz="1200" b="0" i="0" kern="1200" dirty="0">
                <a:solidFill>
                  <a:schemeClr val="tx1"/>
                </a:solidFill>
                <a:effectLst/>
                <a:latin typeface="+mn-lt"/>
                <a:ea typeface="+mn-ea"/>
                <a:cs typeface="+mn-cs"/>
                <a:hlinkClick r:id="rId4"/>
              </a:rPr>
              <a:t>this paper</a:t>
            </a:r>
            <a:r>
              <a:rPr lang="en-US" sz="1200" b="0" i="0" kern="1200" dirty="0">
                <a:solidFill>
                  <a:schemeClr val="tx1"/>
                </a:solidFill>
                <a:effectLst/>
                <a:latin typeface="+mn-lt"/>
                <a:ea typeface="+mn-ea"/>
                <a:cs typeface="+mn-cs"/>
              </a:rPr>
              <a:t> for an example of such discussions)</a:t>
            </a:r>
          </a:p>
          <a:p>
            <a:br>
              <a:rPr lang="en-US" sz="1200" b="0" i="0" kern="1200" dirty="0">
                <a:solidFill>
                  <a:schemeClr val="tx1"/>
                </a:solidFill>
                <a:effectLst/>
                <a:latin typeface="+mn-lt"/>
                <a:ea typeface="+mn-ea"/>
                <a:cs typeface="+mn-cs"/>
              </a:rPr>
            </a:br>
            <a:endParaRPr lang="en-US" sz="1200" b="0" i="0" kern="1200" dirty="0">
              <a:solidFill>
                <a:schemeClr val="tx1"/>
              </a:solidFill>
              <a:effectLst/>
              <a:latin typeface="+mn-lt"/>
              <a:ea typeface="+mn-ea"/>
              <a:cs typeface="+mn-cs"/>
            </a:endParaRPr>
          </a:p>
          <a:p>
            <a:r>
              <a:rPr lang="en-US" dirty="0"/>
              <a:t>"Veridicality is a term used in cognitive science; it is the degree to which your internal representation of the world accurately reflects the external world."</a:t>
            </a:r>
          </a:p>
          <a:p>
            <a:endParaRPr lang="en-US" dirty="0"/>
          </a:p>
        </p:txBody>
      </p:sp>
      <p:sp>
        <p:nvSpPr>
          <p:cNvPr id="4" name="Slide Number Placeholder 3"/>
          <p:cNvSpPr>
            <a:spLocks noGrp="1"/>
          </p:cNvSpPr>
          <p:nvPr>
            <p:ph type="sldNum" sz="quarter" idx="5"/>
          </p:nvPr>
        </p:nvSpPr>
        <p:spPr/>
        <p:txBody>
          <a:bodyPr/>
          <a:lstStyle/>
          <a:p>
            <a:fld id="{2DC733C7-3472-1541-962C-33363B97916C}" type="slidenum">
              <a:rPr lang="en-US" smtClean="0"/>
              <a:t>2</a:t>
            </a:fld>
            <a:endParaRPr lang="en-US"/>
          </a:p>
        </p:txBody>
      </p:sp>
    </p:spTree>
    <p:extLst>
      <p:ext uri="{BB962C8B-B14F-4D97-AF65-F5344CB8AC3E}">
        <p14:creationId xmlns:p14="http://schemas.microsoft.com/office/powerpoint/2010/main" val="33469411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DC733C7-3472-1541-962C-33363B97916C}" type="slidenum">
              <a:rPr lang="en-US" smtClean="0"/>
              <a:t>3</a:t>
            </a:fld>
            <a:endParaRPr lang="en-US"/>
          </a:p>
        </p:txBody>
      </p:sp>
    </p:spTree>
    <p:extLst>
      <p:ext uri="{BB962C8B-B14F-4D97-AF65-F5344CB8AC3E}">
        <p14:creationId xmlns:p14="http://schemas.microsoft.com/office/powerpoint/2010/main" val="31098633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It uses machine learning for scientific research to extract, from data, discoveries, theory, and knowledge</a:t>
            </a:r>
          </a:p>
          <a:p>
            <a:endParaRPr lang="en-US" sz="1200" dirty="0"/>
          </a:p>
          <a:p>
            <a:r>
              <a:rPr lang="en-US" sz="1200" dirty="0"/>
              <a:t>It builds scientific principles in machine learning algorithms</a:t>
            </a:r>
          </a:p>
          <a:p>
            <a:endParaRPr lang="en-US" sz="1200" dirty="0"/>
          </a:p>
          <a:p>
            <a:r>
              <a:rPr lang="en-US" sz="1200" dirty="0"/>
              <a:t>It iterates between the above two steps</a:t>
            </a:r>
          </a:p>
          <a:p>
            <a:endParaRPr lang="en-US" sz="1200" dirty="0"/>
          </a:p>
          <a:p>
            <a:r>
              <a:rPr lang="en-US" sz="1200" dirty="0"/>
              <a:t>It subjects itself to scientific standards</a:t>
            </a:r>
          </a:p>
          <a:p>
            <a:endParaRPr lang="en-US" dirty="0"/>
          </a:p>
        </p:txBody>
      </p:sp>
      <p:sp>
        <p:nvSpPr>
          <p:cNvPr id="4" name="Slide Number Placeholder 3"/>
          <p:cNvSpPr>
            <a:spLocks noGrp="1"/>
          </p:cNvSpPr>
          <p:nvPr>
            <p:ph type="sldNum" sz="quarter" idx="5"/>
          </p:nvPr>
        </p:nvSpPr>
        <p:spPr/>
        <p:txBody>
          <a:bodyPr/>
          <a:lstStyle/>
          <a:p>
            <a:fld id="{2DC733C7-3472-1541-962C-33363B97916C}" type="slidenum">
              <a:rPr lang="en-US" smtClean="0"/>
              <a:t>6</a:t>
            </a:fld>
            <a:endParaRPr lang="en-US"/>
          </a:p>
        </p:txBody>
      </p:sp>
    </p:spTree>
    <p:extLst>
      <p:ext uri="{BB962C8B-B14F-4D97-AF65-F5344CB8AC3E}">
        <p14:creationId xmlns:p14="http://schemas.microsoft.com/office/powerpoint/2010/main" val="15713212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Stability</a:t>
            </a:r>
            <a:r>
              <a:rPr lang="en-US" dirty="0"/>
              <a:t> starts with “domain problem” -- linguistic stability</a:t>
            </a:r>
          </a:p>
          <a:p>
            <a:endParaRPr lang="en-US" dirty="0"/>
          </a:p>
          <a:p>
            <a:r>
              <a:rPr lang="en-US" b="1" dirty="0"/>
              <a:t>Data Cleaning</a:t>
            </a:r>
            <a:r>
              <a:rPr lang="en-US" dirty="0"/>
              <a:t>: takes a whole lot of time, usually underemphasized</a:t>
            </a:r>
          </a:p>
          <a:p>
            <a:r>
              <a:rPr lang="en-US" b="1" dirty="0"/>
              <a:t>Computability</a:t>
            </a:r>
            <a:r>
              <a:rPr lang="en-US" dirty="0"/>
              <a:t> starts at “data collection” – </a:t>
            </a:r>
          </a:p>
          <a:p>
            <a:r>
              <a:rPr lang="en-US" b="1" dirty="0"/>
              <a:t>Language stability </a:t>
            </a:r>
            <a:r>
              <a:rPr lang="en-US" dirty="0"/>
              <a:t>means codes run on different compilers/platforms</a:t>
            </a:r>
          </a:p>
          <a:p>
            <a:r>
              <a:rPr lang="en-US" dirty="0"/>
              <a:t>…</a:t>
            </a:r>
          </a:p>
          <a:p>
            <a:r>
              <a:rPr lang="en-US" b="1" dirty="0"/>
              <a:t>Stability important at every stage…</a:t>
            </a:r>
          </a:p>
          <a:p>
            <a:endParaRPr lang="en-US" b="1" dirty="0"/>
          </a:p>
          <a:p>
            <a:r>
              <a:rPr lang="en-US" b="1" dirty="0"/>
              <a:t>Judgement calls:</a:t>
            </a:r>
            <a:r>
              <a:rPr lang="en-US" b="0" dirty="0"/>
              <a:t> Underemphasized</a:t>
            </a:r>
            <a:endParaRPr lang="en-US" b="1" dirty="0"/>
          </a:p>
          <a:p>
            <a:endParaRPr lang="en-US" dirty="0"/>
          </a:p>
        </p:txBody>
      </p:sp>
      <p:sp>
        <p:nvSpPr>
          <p:cNvPr id="4" name="Slide Number Placeholder 3"/>
          <p:cNvSpPr>
            <a:spLocks noGrp="1"/>
          </p:cNvSpPr>
          <p:nvPr>
            <p:ph type="sldNum" sz="quarter" idx="10"/>
          </p:nvPr>
        </p:nvSpPr>
        <p:spPr/>
        <p:txBody>
          <a:bodyPr/>
          <a:lstStyle/>
          <a:p>
            <a:fld id="{2DC733C7-3472-1541-962C-33363B97916C}" type="slidenum">
              <a:rPr lang="en-US" smtClean="0"/>
              <a:t>7</a:t>
            </a:fld>
            <a:endParaRPr lang="en-US"/>
          </a:p>
        </p:txBody>
      </p:sp>
    </p:spTree>
    <p:extLst>
      <p:ext uri="{BB962C8B-B14F-4D97-AF65-F5344CB8AC3E}">
        <p14:creationId xmlns:p14="http://schemas.microsoft.com/office/powerpoint/2010/main" val="7635150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Minimum requirement for trustworthy AI</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Communication to non-technical audience is also important</a:t>
            </a:r>
          </a:p>
          <a:p>
            <a:endParaRPr lang="en-US" dirty="0"/>
          </a:p>
        </p:txBody>
      </p:sp>
      <p:sp>
        <p:nvSpPr>
          <p:cNvPr id="4" name="Slide Number Placeholder 3"/>
          <p:cNvSpPr>
            <a:spLocks noGrp="1"/>
          </p:cNvSpPr>
          <p:nvPr>
            <p:ph type="sldNum" sz="quarter" idx="10"/>
          </p:nvPr>
        </p:nvSpPr>
        <p:spPr/>
        <p:txBody>
          <a:bodyPr/>
          <a:lstStyle/>
          <a:p>
            <a:fld id="{2DC733C7-3472-1541-962C-33363B97916C}" type="slidenum">
              <a:rPr lang="en-US" smtClean="0"/>
              <a:t>8</a:t>
            </a:fld>
            <a:endParaRPr lang="en-US"/>
          </a:p>
        </p:txBody>
      </p:sp>
    </p:spTree>
    <p:extLst>
      <p:ext uri="{BB962C8B-B14F-4D97-AF65-F5344CB8AC3E}">
        <p14:creationId xmlns:p14="http://schemas.microsoft.com/office/powerpoint/2010/main" val="17387662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PCS: connecting machine learning and statistics</a:t>
            </a:r>
          </a:p>
          <a:p>
            <a:endParaRPr lang="en-US" dirty="0"/>
          </a:p>
          <a:p>
            <a:r>
              <a:rPr lang="en-US" dirty="0" err="1"/>
              <a:t>iRF</a:t>
            </a:r>
            <a:r>
              <a:rPr lang="en-US" dirty="0"/>
              <a:t>: Make it more stable, and make it interpretable for  genomic problems and beyond</a:t>
            </a:r>
          </a:p>
          <a:p>
            <a:endParaRPr lang="en-US" dirty="0"/>
          </a:p>
          <a:p>
            <a:r>
              <a:rPr lang="en-US" dirty="0"/>
              <a:t>Interpretability a key behind models</a:t>
            </a:r>
          </a:p>
        </p:txBody>
      </p:sp>
      <p:sp>
        <p:nvSpPr>
          <p:cNvPr id="4" name="Slide Number Placeholder 3"/>
          <p:cNvSpPr>
            <a:spLocks noGrp="1"/>
          </p:cNvSpPr>
          <p:nvPr>
            <p:ph type="sldNum" sz="quarter" idx="5"/>
          </p:nvPr>
        </p:nvSpPr>
        <p:spPr/>
        <p:txBody>
          <a:bodyPr/>
          <a:lstStyle/>
          <a:p>
            <a:fld id="{2DC733C7-3472-1541-962C-33363B97916C}" type="slidenum">
              <a:rPr lang="en-US" smtClean="0"/>
              <a:t>9</a:t>
            </a:fld>
            <a:endParaRPr lang="en-US"/>
          </a:p>
        </p:txBody>
      </p:sp>
    </p:spTree>
    <p:extLst>
      <p:ext uri="{BB962C8B-B14F-4D97-AF65-F5344CB8AC3E}">
        <p14:creationId xmlns:p14="http://schemas.microsoft.com/office/powerpoint/2010/main" val="37023544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PCS unifies myriad of works in the literature and builds a platform for further developments</a:t>
            </a:r>
          </a:p>
        </p:txBody>
      </p:sp>
      <p:sp>
        <p:nvSpPr>
          <p:cNvPr id="4" name="Slide Number Placeholder 3"/>
          <p:cNvSpPr>
            <a:spLocks noGrp="1"/>
          </p:cNvSpPr>
          <p:nvPr>
            <p:ph type="sldNum" sz="quarter" idx="5"/>
          </p:nvPr>
        </p:nvSpPr>
        <p:spPr/>
        <p:txBody>
          <a:bodyPr/>
          <a:lstStyle/>
          <a:p>
            <a:fld id="{2DC733C7-3472-1541-962C-33363B97916C}" type="slidenum">
              <a:rPr lang="en-US" smtClean="0"/>
              <a:t>11</a:t>
            </a:fld>
            <a:endParaRPr lang="en-US"/>
          </a:p>
        </p:txBody>
      </p:sp>
    </p:spTree>
    <p:extLst>
      <p:ext uri="{BB962C8B-B14F-4D97-AF65-F5344CB8AC3E}">
        <p14:creationId xmlns:p14="http://schemas.microsoft.com/office/powerpoint/2010/main" val="25513724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a:t>Prediction alone is not enough,</a:t>
            </a:r>
            <a:r>
              <a:rPr lang="en-US" sz="1200" baseline="0" dirty="0"/>
              <a:t> CV is not enough.</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a:t>Use stability principle to prevent “model-hacking” or </a:t>
            </a:r>
            <a:r>
              <a:rPr lang="en-US" sz="1200" dirty="0" err="1"/>
              <a:t>overfitting</a:t>
            </a:r>
            <a:endParaRPr lang="en-US" sz="1200" dirty="0"/>
          </a:p>
          <a:p>
            <a:endParaRPr lang="en-US" dirty="0"/>
          </a:p>
          <a:p>
            <a:r>
              <a:rPr lang="en-US" dirty="0"/>
              <a:t>It</a:t>
            </a:r>
            <a:r>
              <a:rPr lang="en-US" baseline="0" dirty="0"/>
              <a:t> builds on stability of knowledge, </a:t>
            </a:r>
            <a:r>
              <a:rPr lang="en-US" baseline="0" dirty="0" err="1"/>
              <a:t>tracable</a:t>
            </a:r>
            <a:r>
              <a:rPr lang="en-US" baseline="0" dirty="0"/>
              <a:t> to Plato, and connects with uncertainty measures.</a:t>
            </a:r>
          </a:p>
          <a:p>
            <a:endParaRPr lang="en-US" baseline="0" dirty="0"/>
          </a:p>
          <a:p>
            <a:r>
              <a:rPr lang="en-US" baseline="0" dirty="0"/>
              <a:t>It unifies a myriad of concepts in the literature </a:t>
            </a:r>
            <a:endParaRPr lang="en-US" dirty="0"/>
          </a:p>
        </p:txBody>
      </p:sp>
      <p:sp>
        <p:nvSpPr>
          <p:cNvPr id="4" name="Slide Number Placeholder 3"/>
          <p:cNvSpPr>
            <a:spLocks noGrp="1"/>
          </p:cNvSpPr>
          <p:nvPr>
            <p:ph type="sldNum" sz="quarter" idx="10"/>
          </p:nvPr>
        </p:nvSpPr>
        <p:spPr/>
        <p:txBody>
          <a:bodyPr/>
          <a:lstStyle/>
          <a:p>
            <a:fld id="{AB792A3D-847C-CA4F-8676-347EF0BC22FA}" type="slidenum">
              <a:rPr lang="en-US" smtClean="0"/>
              <a:t>12</a:t>
            </a:fld>
            <a:endParaRPr lang="en-US"/>
          </a:p>
        </p:txBody>
      </p:sp>
    </p:spTree>
    <p:extLst>
      <p:ext uri="{BB962C8B-B14F-4D97-AF65-F5344CB8AC3E}">
        <p14:creationId xmlns:p14="http://schemas.microsoft.com/office/powerpoint/2010/main" val="18669729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judgement calls need to be brought to forefront</a:t>
            </a:r>
            <a:br>
              <a:rPr lang="en-US" dirty="0"/>
            </a:br>
            <a:r>
              <a:rPr lang="en-US" dirty="0"/>
              <a:t>—need to document and make it transparent; to make things reproducible</a:t>
            </a:r>
          </a:p>
        </p:txBody>
      </p:sp>
      <p:sp>
        <p:nvSpPr>
          <p:cNvPr id="4" name="Slide Number Placeholder 3"/>
          <p:cNvSpPr>
            <a:spLocks noGrp="1"/>
          </p:cNvSpPr>
          <p:nvPr>
            <p:ph type="sldNum" sz="quarter" idx="5"/>
          </p:nvPr>
        </p:nvSpPr>
        <p:spPr/>
        <p:txBody>
          <a:bodyPr/>
          <a:lstStyle/>
          <a:p>
            <a:fld id="{2DC733C7-3472-1541-962C-33363B97916C}" type="slidenum">
              <a:rPr lang="en-US" smtClean="0"/>
              <a:t>13</a:t>
            </a:fld>
            <a:endParaRPr lang="en-US"/>
          </a:p>
        </p:txBody>
      </p:sp>
    </p:spTree>
    <p:extLst>
      <p:ext uri="{BB962C8B-B14F-4D97-AF65-F5344CB8AC3E}">
        <p14:creationId xmlns:p14="http://schemas.microsoft.com/office/powerpoint/2010/main" val="36626999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DC733C7-3472-1541-962C-33363B97916C}" type="slidenum">
              <a:rPr lang="en-US" smtClean="0"/>
              <a:t>14</a:t>
            </a:fld>
            <a:endParaRPr lang="en-US"/>
          </a:p>
        </p:txBody>
      </p:sp>
    </p:spTree>
    <p:extLst>
      <p:ext uri="{BB962C8B-B14F-4D97-AF65-F5344CB8AC3E}">
        <p14:creationId xmlns:p14="http://schemas.microsoft.com/office/powerpoint/2010/main" val="9292943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PCS inference can be extended to other steps too.</a:t>
            </a:r>
          </a:p>
          <a:p>
            <a:endParaRPr lang="en-US" dirty="0"/>
          </a:p>
          <a:p>
            <a:r>
              <a:rPr lang="en-US" dirty="0"/>
              <a:t>P is about the future; problem formulation should keep the future in mind</a:t>
            </a:r>
          </a:p>
          <a:p>
            <a:endParaRPr lang="en-US" dirty="0"/>
          </a:p>
        </p:txBody>
      </p:sp>
      <p:sp>
        <p:nvSpPr>
          <p:cNvPr id="4" name="Slide Number Placeholder 3"/>
          <p:cNvSpPr>
            <a:spLocks noGrp="1"/>
          </p:cNvSpPr>
          <p:nvPr>
            <p:ph type="sldNum" sz="quarter" idx="5"/>
          </p:nvPr>
        </p:nvSpPr>
        <p:spPr/>
        <p:txBody>
          <a:bodyPr/>
          <a:lstStyle/>
          <a:p>
            <a:fld id="{2DC733C7-3472-1541-962C-33363B97916C}" type="slidenum">
              <a:rPr lang="en-US" smtClean="0"/>
              <a:t>15</a:t>
            </a:fld>
            <a:endParaRPr lang="en-US"/>
          </a:p>
        </p:txBody>
      </p:sp>
    </p:spTree>
    <p:extLst>
      <p:ext uri="{BB962C8B-B14F-4D97-AF65-F5344CB8AC3E}">
        <p14:creationId xmlns:p14="http://schemas.microsoft.com/office/powerpoint/2010/main" val="8983482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In American economic review</a:t>
            </a:r>
          </a:p>
          <a:p>
            <a:endParaRPr lang="en-US" dirty="0"/>
          </a:p>
          <a:p>
            <a:r>
              <a:rPr lang="en-US" sz="1200" dirty="0"/>
              <a:t>RR website lists 76 high-profile features.</a:t>
            </a:r>
          </a:p>
          <a:p>
            <a:endParaRPr lang="en-US" sz="1200" dirty="0"/>
          </a:p>
          <a:p>
            <a:r>
              <a:rPr lang="en-US" sz="1200" dirty="0"/>
              <a:t>Only evidence cited in Paul Ryan’s report in 2010</a:t>
            </a:r>
          </a:p>
          <a:p>
            <a:endParaRPr lang="en-US" sz="1200" dirty="0"/>
          </a:p>
          <a:p>
            <a:endParaRPr lang="en-US" dirty="0"/>
          </a:p>
          <a:p>
            <a:r>
              <a:rPr lang="en-US" dirty="0"/>
              <a:t>Does High Public Debt Consistently Stifle Economic Growth? A Critique of Reinhart and </a:t>
            </a:r>
            <a:r>
              <a:rPr lang="en-US" dirty="0" err="1"/>
              <a:t>Rogof</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After correction by Herndon et al (2014), average growth rate for countries with  over 90% debt/GDP changes from - 0.1 % to 2.2 %.</a:t>
            </a:r>
          </a:p>
          <a:p>
            <a:endParaRPr lang="en-US" dirty="0"/>
          </a:p>
          <a:p>
            <a:endParaRPr lang="en-US" sz="1200" b="0" i="0" kern="1200" dirty="0">
              <a:solidFill>
                <a:schemeClr val="tx1"/>
              </a:solidFill>
              <a:effectLst/>
              <a:latin typeface="+mn-lt"/>
              <a:ea typeface="+mn-ea"/>
              <a:cs typeface="+mn-cs"/>
            </a:endParaRPr>
          </a:p>
          <a:p>
            <a:r>
              <a:rPr lang="en-US" dirty="0"/>
              <a:t>According to Reinhart’s and Rogoff’s website,1 the findings reported in the two 2010 papers formed the basis for testimony before the Senate Budget Committee (Reinhart, February 9, 2010) and a Financial Times opinion piece “Why We Should Expect Low Growth amid Debt”</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2019, US ratio 106%, 2008, 68% why we always need growth? Isn’t life about balance with limited resources? Economics is part of life.</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In one of life’s little ironies, last Friday’s disappointing G.D.P. figures, which reflected a sharp fall in government spending, appeared on the same day that the economists Carmen Reinhart and Kenneth Rogoff published </a:t>
            </a:r>
            <a:r>
              <a:rPr lang="en-US" sz="1200" b="0" i="0" u="none" strike="noStrike" kern="1200" dirty="0">
                <a:solidFill>
                  <a:schemeClr val="tx1"/>
                </a:solidFill>
                <a:effectLst/>
                <a:latin typeface="+mn-lt"/>
                <a:ea typeface="+mn-ea"/>
                <a:cs typeface="+mn-cs"/>
                <a:hlinkClick r:id="rId3"/>
              </a:rPr>
              <a:t>an Op-Ed</a:t>
            </a:r>
            <a:r>
              <a:rPr lang="en-US" sz="1200" b="0" i="0" kern="1200" dirty="0">
                <a:solidFill>
                  <a:schemeClr val="tx1"/>
                </a:solidFill>
                <a:effectLst/>
                <a:latin typeface="+mn-lt"/>
                <a:ea typeface="+mn-ea"/>
                <a:cs typeface="+mn-cs"/>
              </a:rPr>
              <a:t> in the </a:t>
            </a:r>
            <a:r>
              <a:rPr lang="en-US" sz="1200" b="0" i="1" kern="1200" dirty="0">
                <a:solidFill>
                  <a:schemeClr val="tx1"/>
                </a:solidFill>
                <a:effectLst/>
                <a:latin typeface="+mn-lt"/>
                <a:ea typeface="+mn-ea"/>
                <a:cs typeface="+mn-cs"/>
              </a:rPr>
              <a:t>Times</a:t>
            </a:r>
            <a:r>
              <a:rPr lang="en-US" sz="1200" b="0" i="0" kern="1200" dirty="0">
                <a:solidFill>
                  <a:schemeClr val="tx1"/>
                </a:solidFill>
                <a:effectLst/>
                <a:latin typeface="+mn-lt"/>
                <a:ea typeface="+mn-ea"/>
                <a:cs typeface="+mn-cs"/>
              </a:rPr>
              <a:t> defending their famous (now infamous) research that conservative politicians around the world had seized upon to justify penny-pinching policies. Addressing a new paper by three lesser lights of their profession from the University of Massachusetts, Amherst, which uncovered data omissions, questionable methods of weighting, and elementary coding errors in Reinhart and Rogoff’s original work, and which went around the world like a viral video</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Really? Even somebody living in a bubble stretching over Harvard Yard would have difficulty believing that. For all of the illuminating work Reinhart and Rogoff have done on the history of financial crises and their aftermaths, including their </a:t>
            </a:r>
            <a:r>
              <a:rPr lang="en-US" sz="1200" b="0" i="0" u="none" strike="noStrike" kern="1200" dirty="0">
                <a:solidFill>
                  <a:schemeClr val="tx1"/>
                </a:solidFill>
                <a:effectLst/>
                <a:latin typeface="+mn-lt"/>
                <a:ea typeface="+mn-ea"/>
                <a:cs typeface="+mn-cs"/>
                <a:hlinkClick r:id="rId4"/>
              </a:rPr>
              <a:t>popular 2011 book</a:t>
            </a:r>
            <a:r>
              <a:rPr lang="en-US" sz="1200" b="0" i="0" kern="1200" dirty="0">
                <a:solidFill>
                  <a:schemeClr val="tx1"/>
                </a:solidFill>
                <a:effectLst/>
                <a:latin typeface="+mn-lt"/>
                <a:ea typeface="+mn-ea"/>
                <a:cs typeface="+mn-cs"/>
              </a:rPr>
              <a:t> “This Time Is Different: Eight Centuries of Financial Folly,” their most influential claim was that rising levels of government debt are associated with much weaker rates of economic growth, indeed negative ones. In undermining this claim, the attack from Amherst has done enormous damage to Reinhart and Rogoff’s credibility, and to the intellectual underpinnings of the austerity policies with which they are associated. In addition, it has created another huge embarrassment for an economics profession that was still suffering from the fallout of the financial crisis and the laissez-faire policies that preceded it. After this new fiasco,</a:t>
            </a:r>
          </a:p>
          <a:p>
            <a:r>
              <a:rPr lang="en-US" sz="1200" b="0" i="0" kern="1200" dirty="0">
                <a:solidFill>
                  <a:schemeClr val="tx1"/>
                </a:solidFill>
                <a:effectLst/>
                <a:latin typeface="+mn-lt"/>
                <a:ea typeface="+mn-ea"/>
                <a:cs typeface="+mn-cs"/>
              </a:rPr>
              <a:t>how seriously should we take any economist’s policy prescriptions, especially ones that are seized upon by politicians with agendas of their own?</a:t>
            </a:r>
          </a:p>
          <a:p>
            <a:r>
              <a:rPr lang="en-US" sz="1200" b="1" i="0" kern="1200" dirty="0">
                <a:solidFill>
                  <a:schemeClr val="tx1"/>
                </a:solidFill>
                <a:effectLst/>
                <a:latin typeface="+mn-lt"/>
                <a:ea typeface="+mn-ea"/>
                <a:cs typeface="+mn-cs"/>
              </a:rPr>
              <a:t>The Marketing of Austerity Policies</a:t>
            </a:r>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C733C7-3472-1541-962C-33363B97916C}" type="slidenum">
              <a:rPr lang="en-US" smtClean="0"/>
              <a:t>18</a:t>
            </a:fld>
            <a:endParaRPr lang="en-US"/>
          </a:p>
        </p:txBody>
      </p:sp>
    </p:spTree>
    <p:extLst>
      <p:ext uri="{BB962C8B-B14F-4D97-AF65-F5344CB8AC3E}">
        <p14:creationId xmlns:p14="http://schemas.microsoft.com/office/powerpoint/2010/main" val="30448298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mn-lt"/>
                <a:ea typeface="+mn-ea"/>
                <a:cs typeface="+mn-cs"/>
              </a:rPr>
              <a:t>Program Chair</a:t>
            </a: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Hugo Larochelle, Google Brain</a:t>
            </a:r>
          </a:p>
          <a:p>
            <a:r>
              <a:rPr lang="en-US" sz="1200" b="1" i="0" kern="1200" dirty="0">
                <a:solidFill>
                  <a:schemeClr val="tx1"/>
                </a:solidFill>
                <a:effectLst/>
                <a:latin typeface="+mn-lt"/>
                <a:ea typeface="+mn-ea"/>
                <a:cs typeface="+mn-cs"/>
              </a:rPr>
              <a:t>Program Co-chairs</a:t>
            </a: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Alina </a:t>
            </a:r>
            <a:r>
              <a:rPr lang="en-US" sz="1200" b="0" i="0" kern="1200" dirty="0" err="1">
                <a:solidFill>
                  <a:schemeClr val="tx1"/>
                </a:solidFill>
                <a:effectLst/>
                <a:latin typeface="+mn-lt"/>
                <a:ea typeface="+mn-ea"/>
                <a:cs typeface="+mn-cs"/>
              </a:rPr>
              <a:t>Beygelzimer</a:t>
            </a:r>
            <a:r>
              <a:rPr lang="en-US" sz="1200" b="0" i="0" kern="1200" dirty="0">
                <a:solidFill>
                  <a:schemeClr val="tx1"/>
                </a:solidFill>
                <a:effectLst/>
                <a:latin typeface="+mn-lt"/>
                <a:ea typeface="+mn-ea"/>
                <a:cs typeface="+mn-cs"/>
              </a:rPr>
              <a:t>, Yahoo! Research</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Florence </a:t>
            </a:r>
            <a:r>
              <a:rPr lang="en-US" sz="1200" b="0" i="0" kern="1200" dirty="0" err="1">
                <a:solidFill>
                  <a:schemeClr val="tx1"/>
                </a:solidFill>
                <a:effectLst/>
                <a:latin typeface="+mn-lt"/>
                <a:ea typeface="+mn-ea"/>
                <a:cs typeface="+mn-cs"/>
              </a:rPr>
              <a:t>d'Alché</a:t>
            </a:r>
            <a:r>
              <a:rPr lang="en-US" sz="1200" b="0" i="0" kern="1200" dirty="0">
                <a:solidFill>
                  <a:schemeClr val="tx1"/>
                </a:solidFill>
                <a:effectLst/>
                <a:latin typeface="+mn-lt"/>
                <a:ea typeface="+mn-ea"/>
                <a:cs typeface="+mn-cs"/>
              </a:rPr>
              <a:t>-Buc, </a:t>
            </a:r>
            <a:r>
              <a:rPr lang="en-US" sz="1200" b="0" i="0" kern="1200" dirty="0" err="1">
                <a:solidFill>
                  <a:schemeClr val="tx1"/>
                </a:solidFill>
                <a:effectLst/>
                <a:latin typeface="+mn-lt"/>
                <a:ea typeface="+mn-ea"/>
                <a:cs typeface="+mn-cs"/>
              </a:rPr>
              <a:t>Télécom</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ParisTech</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Emily Fox, University of Washington &amp; Apple</a:t>
            </a:r>
          </a:p>
          <a:p>
            <a:endParaRPr lang="en-US" dirty="0"/>
          </a:p>
        </p:txBody>
      </p:sp>
      <p:sp>
        <p:nvSpPr>
          <p:cNvPr id="4" name="Slide Number Placeholder 3"/>
          <p:cNvSpPr>
            <a:spLocks noGrp="1"/>
          </p:cNvSpPr>
          <p:nvPr>
            <p:ph type="sldNum" sz="quarter" idx="5"/>
          </p:nvPr>
        </p:nvSpPr>
        <p:spPr/>
        <p:txBody>
          <a:bodyPr/>
          <a:lstStyle/>
          <a:p>
            <a:fld id="{2DC733C7-3472-1541-962C-33363B97916C}" type="slidenum">
              <a:rPr lang="en-US" smtClean="0"/>
              <a:t>20</a:t>
            </a:fld>
            <a:endParaRPr lang="en-US"/>
          </a:p>
        </p:txBody>
      </p:sp>
    </p:spTree>
    <p:extLst>
      <p:ext uri="{BB962C8B-B14F-4D97-AF65-F5344CB8AC3E}">
        <p14:creationId xmlns:p14="http://schemas.microsoft.com/office/powerpoint/2010/main" val="36831150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Confidence intervals are much less likely to mislead than tiny </a:t>
            </a:r>
          </a:p>
          <a:p>
            <a:r>
              <a:rPr lang="en-US" sz="1200" dirty="0"/>
              <a:t>   p-values, which are often automatically interpreted by humans </a:t>
            </a:r>
          </a:p>
          <a:p>
            <a:r>
              <a:rPr lang="en-US" sz="1200" dirty="0"/>
              <a:t>   as precise hence strong evidence while it is hard to imagine we</a:t>
            </a:r>
          </a:p>
          <a:p>
            <a:r>
              <a:rPr lang="en-US" sz="1200" dirty="0"/>
              <a:t>   can back up precisions like            since normal approximation</a:t>
            </a:r>
          </a:p>
          <a:p>
            <a:r>
              <a:rPr lang="en-US" sz="1200" dirty="0"/>
              <a:t>   often does NOT work at such a small probability value</a:t>
            </a:r>
          </a:p>
          <a:p>
            <a:endParaRPr lang="en-US" dirty="0"/>
          </a:p>
        </p:txBody>
      </p:sp>
      <p:sp>
        <p:nvSpPr>
          <p:cNvPr id="4" name="Slide Number Placeholder 3"/>
          <p:cNvSpPr>
            <a:spLocks noGrp="1"/>
          </p:cNvSpPr>
          <p:nvPr>
            <p:ph type="sldNum" sz="quarter" idx="5"/>
          </p:nvPr>
        </p:nvSpPr>
        <p:spPr/>
        <p:txBody>
          <a:bodyPr/>
          <a:lstStyle/>
          <a:p>
            <a:fld id="{2DC733C7-3472-1541-962C-33363B97916C}" type="slidenum">
              <a:rPr lang="en-US" smtClean="0"/>
              <a:t>21</a:t>
            </a:fld>
            <a:endParaRPr lang="en-US"/>
          </a:p>
        </p:txBody>
      </p:sp>
    </p:spTree>
    <p:extLst>
      <p:ext uri="{BB962C8B-B14F-4D97-AF65-F5344CB8AC3E}">
        <p14:creationId xmlns:p14="http://schemas.microsoft.com/office/powerpoint/2010/main" val="21842292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Points</a:t>
            </a:r>
            <a:r>
              <a:rPr lang="en-US" baseline="0" dirty="0"/>
              <a:t> to make:</a:t>
            </a:r>
            <a:endParaRPr lang="en-US" dirty="0"/>
          </a:p>
        </p:txBody>
      </p:sp>
      <p:sp>
        <p:nvSpPr>
          <p:cNvPr id="4" name="Slide Number Placeholder 3"/>
          <p:cNvSpPr>
            <a:spLocks noGrp="1"/>
          </p:cNvSpPr>
          <p:nvPr>
            <p:ph type="sldNum" sz="quarter" idx="10"/>
          </p:nvPr>
        </p:nvSpPr>
        <p:spPr/>
        <p:txBody>
          <a:bodyPr/>
          <a:lstStyle/>
          <a:p>
            <a:fld id="{AB792A3D-847C-CA4F-8676-347EF0BC22FA}" type="slidenum">
              <a:rPr lang="en-US" smtClean="0"/>
              <a:t>23</a:t>
            </a:fld>
            <a:endParaRPr lang="en-US"/>
          </a:p>
        </p:txBody>
      </p:sp>
    </p:spTree>
    <p:extLst>
      <p:ext uri="{BB962C8B-B14F-4D97-AF65-F5344CB8AC3E}">
        <p14:creationId xmlns:p14="http://schemas.microsoft.com/office/powerpoint/2010/main" val="31063720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792A3D-847C-CA4F-8676-347EF0BC22FA}" type="slidenum">
              <a:rPr lang="en-US" smtClean="0"/>
              <a:t>25</a:t>
            </a:fld>
            <a:endParaRPr lang="en-US"/>
          </a:p>
        </p:txBody>
      </p:sp>
    </p:spTree>
    <p:extLst>
      <p:ext uri="{BB962C8B-B14F-4D97-AF65-F5344CB8AC3E}">
        <p14:creationId xmlns:p14="http://schemas.microsoft.com/office/powerpoint/2010/main" val="13364038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77611289-37D4-5943-A9DA-DF62F41E297B}" type="slidenum">
              <a:rPr lang="en-US" smtClean="0"/>
              <a:pPr/>
              <a:t>27</a:t>
            </a:fld>
            <a:endParaRPr lang="en-US"/>
          </a:p>
        </p:txBody>
      </p:sp>
    </p:spTree>
    <p:extLst>
      <p:ext uri="{BB962C8B-B14F-4D97-AF65-F5344CB8AC3E}">
        <p14:creationId xmlns:p14="http://schemas.microsoft.com/office/powerpoint/2010/main" val="34550705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Shape 18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6" name="Shape 186"/>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200"/>
              <a:buFont typeface="Calibri"/>
              <a:buNone/>
            </a:pPr>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711836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g5f849a0ce4_4_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5" name="Google Shape;395;g5f849a0ce4_4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233888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Shape 1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7" name="Shape 187"/>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r>
              <a:rPr lang="en-US" sz="1200" b="0" i="0" kern="1200" dirty="0">
                <a:solidFill>
                  <a:schemeClr val="tx1"/>
                </a:solidFill>
                <a:effectLst/>
                <a:latin typeface="+mn-lt"/>
                <a:ea typeface="+mn-ea"/>
                <a:cs typeface="+mn-cs"/>
              </a:rPr>
              <a:t>The first phase of weighted RF fitting has the same memory cost compared to RF. The second part, i.e., the RIT and stability calculation, needs to store extra information that requires more memory. The newly required memory is mainly for storing the set of features each path used, so the memory cost overhead is</a:t>
            </a:r>
            <a:br>
              <a:rPr lang="en-US" sz="1200" b="0" i="0" kern="1200" dirty="0">
                <a:solidFill>
                  <a:schemeClr val="tx1"/>
                </a:solidFill>
                <a:effectLst/>
                <a:latin typeface="+mn-lt"/>
                <a:ea typeface="+mn-ea"/>
                <a:cs typeface="+mn-cs"/>
              </a:rPr>
            </a:b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number of paths in RF * </a:t>
            </a:r>
            <a:r>
              <a:rPr lang="en-US" sz="1200" b="0" i="0" kern="1200" dirty="0" err="1">
                <a:solidFill>
                  <a:schemeClr val="tx1"/>
                </a:solidFill>
                <a:effectLst/>
                <a:latin typeface="+mn-lt"/>
                <a:ea typeface="+mn-ea"/>
                <a:cs typeface="+mn-cs"/>
              </a:rPr>
              <a:t>avergae</a:t>
            </a:r>
            <a:r>
              <a:rPr lang="en-US" sz="1200" b="0" i="0" kern="1200" dirty="0">
                <a:solidFill>
                  <a:schemeClr val="tx1"/>
                </a:solidFill>
                <a:effectLst/>
                <a:latin typeface="+mn-lt"/>
                <a:ea typeface="+mn-ea"/>
                <a:cs typeface="+mn-cs"/>
              </a:rPr>
              <a:t> number of features used along each path</a:t>
            </a:r>
          </a:p>
          <a:p>
            <a:br>
              <a:rPr lang="en-US" sz="1200" b="0" i="0" kern="1200" dirty="0">
                <a:solidFill>
                  <a:schemeClr val="tx1"/>
                </a:solidFill>
                <a:effectLst/>
                <a:latin typeface="+mn-lt"/>
                <a:ea typeface="+mn-ea"/>
                <a:cs typeface="+mn-cs"/>
              </a:rPr>
            </a:b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I am not sure how much is that compared to the memory cost of the original RF but should not be too much. Also, this memory cost can be avoided if RIT directly sample paths from trees in RF. Compared with the time complexity, the increase of memory complexity of </a:t>
            </a:r>
            <a:r>
              <a:rPr lang="en-US" sz="1200" b="0" i="0" kern="1200" dirty="0" err="1">
                <a:solidFill>
                  <a:schemeClr val="tx1"/>
                </a:solidFill>
                <a:effectLst/>
                <a:latin typeface="+mn-lt"/>
                <a:ea typeface="+mn-ea"/>
                <a:cs typeface="+mn-cs"/>
              </a:rPr>
              <a:t>iRF</a:t>
            </a:r>
            <a:r>
              <a:rPr lang="en-US" sz="1200" b="0" i="0" kern="1200" dirty="0">
                <a:solidFill>
                  <a:schemeClr val="tx1"/>
                </a:solidFill>
                <a:effectLst/>
                <a:latin typeface="+mn-lt"/>
                <a:ea typeface="+mn-ea"/>
                <a:cs typeface="+mn-cs"/>
              </a:rPr>
              <a:t> is not very large, I think.</a:t>
            </a:r>
          </a:p>
          <a:p>
            <a:pPr marL="0" lvl="0" indent="0">
              <a:spcBef>
                <a:spcPts val="0"/>
              </a:spcBef>
              <a:buNone/>
            </a:pPr>
            <a:endParaRPr dirty="0"/>
          </a:p>
        </p:txBody>
      </p:sp>
    </p:spTree>
    <p:extLst>
      <p:ext uri="{BB962C8B-B14F-4D97-AF65-F5344CB8AC3E}">
        <p14:creationId xmlns:p14="http://schemas.microsoft.com/office/powerpoint/2010/main" val="26607246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9"/>
        <p:cNvGrpSpPr/>
        <p:nvPr/>
      </p:nvGrpSpPr>
      <p:grpSpPr>
        <a:xfrm>
          <a:off x="0" y="0"/>
          <a:ext cx="0" cy="0"/>
          <a:chOff x="0" y="0"/>
          <a:chExt cx="0" cy="0"/>
        </a:xfrm>
      </p:grpSpPr>
      <p:sp>
        <p:nvSpPr>
          <p:cNvPr id="660" name="Shape 66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61" name="Shape 661"/>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200"/>
              <a:buFont typeface="Calibri"/>
              <a:buNone/>
            </a:pPr>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464942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DC733C7-3472-1541-962C-33363B97916C}" type="slidenum">
              <a:rPr lang="en-US" smtClean="0"/>
              <a:t>32</a:t>
            </a:fld>
            <a:endParaRPr lang="en-US"/>
          </a:p>
        </p:txBody>
      </p:sp>
    </p:spTree>
    <p:extLst>
      <p:ext uri="{BB962C8B-B14F-4D97-AF65-F5344CB8AC3E}">
        <p14:creationId xmlns:p14="http://schemas.microsoft.com/office/powerpoint/2010/main" val="26222235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DC733C7-3472-1541-962C-33363B97916C}" type="slidenum">
              <a:rPr lang="en-US" smtClean="0"/>
              <a:t>37</a:t>
            </a:fld>
            <a:endParaRPr lang="en-US"/>
          </a:p>
        </p:txBody>
      </p:sp>
    </p:spTree>
    <p:extLst>
      <p:ext uri="{BB962C8B-B14F-4D97-AF65-F5344CB8AC3E}">
        <p14:creationId xmlns:p14="http://schemas.microsoft.com/office/powerpoint/2010/main" val="12387780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DC733C7-3472-1541-962C-33363B97916C}" type="slidenum">
              <a:rPr lang="en-US" smtClean="0"/>
              <a:t>40</a:t>
            </a:fld>
            <a:endParaRPr lang="en-US"/>
          </a:p>
        </p:txBody>
      </p:sp>
    </p:spTree>
    <p:extLst>
      <p:ext uri="{BB962C8B-B14F-4D97-AF65-F5344CB8AC3E}">
        <p14:creationId xmlns:p14="http://schemas.microsoft.com/office/powerpoint/2010/main" val="28175715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Integrating the two cultures and developing further,</a:t>
            </a:r>
          </a:p>
        </p:txBody>
      </p:sp>
      <p:sp>
        <p:nvSpPr>
          <p:cNvPr id="4" name="Slide Number Placeholder 3"/>
          <p:cNvSpPr>
            <a:spLocks noGrp="1"/>
          </p:cNvSpPr>
          <p:nvPr>
            <p:ph type="sldNum" sz="quarter" idx="5"/>
          </p:nvPr>
        </p:nvSpPr>
        <p:spPr/>
        <p:txBody>
          <a:bodyPr/>
          <a:lstStyle/>
          <a:p>
            <a:fld id="{2DC733C7-3472-1541-962C-33363B97916C}" type="slidenum">
              <a:rPr lang="en-US" smtClean="0"/>
              <a:t>51</a:t>
            </a:fld>
            <a:endParaRPr lang="en-US"/>
          </a:p>
        </p:txBody>
      </p:sp>
    </p:spTree>
    <p:extLst>
      <p:ext uri="{BB962C8B-B14F-4D97-AF65-F5344CB8AC3E}">
        <p14:creationId xmlns:p14="http://schemas.microsoft.com/office/powerpoint/2010/main" val="29022395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DS – three components, CS, math/stats and domain knowledge.</a:t>
            </a:r>
          </a:p>
          <a:p>
            <a:r>
              <a:rPr lang="en-US" dirty="0"/>
              <a:t>Prediction</a:t>
            </a:r>
            <a:r>
              <a:rPr lang="en-US" baseline="0" dirty="0"/>
              <a:t> and computation (especially through various first-order method and CV) are driving forces behind success of ML in recent years.</a:t>
            </a:r>
          </a:p>
          <a:p>
            <a:r>
              <a:rPr lang="en-US" baseline="0" dirty="0"/>
              <a:t>EU 2016 </a:t>
            </a:r>
            <a:r>
              <a:rPr lang="en-US" sz="1200" dirty="0"/>
              <a:t>General Data Protection Regulation </a:t>
            </a:r>
            <a:r>
              <a:rPr lang="en-US" baseline="0" dirty="0"/>
              <a:t>dictates human </a:t>
            </a:r>
            <a:r>
              <a:rPr lang="en-US" baseline="0" dirty="0" err="1"/>
              <a:t>intepretabiilty</a:t>
            </a:r>
            <a:r>
              <a:rPr lang="en-US" baseline="0" dirty="0"/>
              <a:t> of ML/Stat algorithms.</a:t>
            </a:r>
          </a:p>
          <a:p>
            <a:endParaRPr lang="en-US" baseline="0" dirty="0"/>
          </a:p>
          <a:p>
            <a:r>
              <a:rPr lang="en-US" baseline="0" dirty="0"/>
              <a:t>As the drawing shows, prediction and computation are grounded </a:t>
            </a:r>
            <a:r>
              <a:rPr lang="en-US" baseline="0" dirty="0" err="1"/>
              <a:t>thruogh</a:t>
            </a:r>
            <a:r>
              <a:rPr lang="en-US" baseline="0" dirty="0"/>
              <a:t> stability for </a:t>
            </a:r>
            <a:r>
              <a:rPr lang="en-US" baseline="0" dirty="0" err="1"/>
              <a:t>intepretation</a:t>
            </a:r>
            <a:r>
              <a:rPr lang="en-US" baseline="0" dirty="0"/>
              <a:t> and as we argue, also</a:t>
            </a:r>
          </a:p>
          <a:p>
            <a:r>
              <a:rPr lang="en-US" baseline="0" dirty="0"/>
              <a:t>for intervention design in causal inference including digital experimentation.</a:t>
            </a:r>
          </a:p>
          <a:p>
            <a:endParaRPr lang="en-US" baseline="0" dirty="0"/>
          </a:p>
          <a:p>
            <a:r>
              <a:rPr lang="en-US" sz="1200" dirty="0"/>
              <a:t>“We define interpretability, in the context of statistical </a:t>
            </a:r>
          </a:p>
          <a:p>
            <a:r>
              <a:rPr lang="en-US" sz="1200" dirty="0"/>
              <a:t>machine learning, as the extraction of </a:t>
            </a:r>
            <a:r>
              <a:rPr lang="en-US" sz="1200" b="1" dirty="0">
                <a:solidFill>
                  <a:srgbClr val="000000"/>
                </a:solidFill>
              </a:rPr>
              <a:t>relevant</a:t>
            </a:r>
          </a:p>
          <a:p>
            <a:r>
              <a:rPr lang="en-US" sz="1200" dirty="0"/>
              <a:t>knowledge about domain relationships contained in data.”</a:t>
            </a:r>
          </a:p>
          <a:p>
            <a:endParaRPr lang="en-US" dirty="0"/>
          </a:p>
        </p:txBody>
      </p:sp>
      <p:sp>
        <p:nvSpPr>
          <p:cNvPr id="4" name="Slide Number Placeholder 3"/>
          <p:cNvSpPr>
            <a:spLocks noGrp="1"/>
          </p:cNvSpPr>
          <p:nvPr>
            <p:ph type="sldNum" sz="quarter" idx="10"/>
          </p:nvPr>
        </p:nvSpPr>
        <p:spPr/>
        <p:txBody>
          <a:bodyPr/>
          <a:lstStyle/>
          <a:p>
            <a:fld id="{AB792A3D-847C-CA4F-8676-347EF0BC22FA}" type="slidenum">
              <a:rPr lang="en-US" smtClean="0"/>
              <a:t>52</a:t>
            </a:fld>
            <a:endParaRPr lang="en-US"/>
          </a:p>
        </p:txBody>
      </p:sp>
    </p:spTree>
    <p:extLst>
      <p:ext uri="{BB962C8B-B14F-4D97-AF65-F5344CB8AC3E}">
        <p14:creationId xmlns:p14="http://schemas.microsoft.com/office/powerpoint/2010/main" val="18889753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DC733C7-3472-1541-962C-33363B97916C}" type="slidenum">
              <a:rPr lang="en-US" smtClean="0"/>
              <a:t>54</a:t>
            </a:fld>
            <a:endParaRPr lang="en-US"/>
          </a:p>
        </p:txBody>
      </p:sp>
    </p:spTree>
    <p:extLst>
      <p:ext uri="{BB962C8B-B14F-4D97-AF65-F5344CB8AC3E}">
        <p14:creationId xmlns:p14="http://schemas.microsoft.com/office/powerpoint/2010/main" val="12934075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office.msn.com.cn/Template/Home.shtml"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office.msn.com.cn/Template/Home.shtml" TargetMode="External"/><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office.msn.com.cn/Template/Home.shtml" TargetMode="External"/><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6000"/>
            </a:lvl1pPr>
          </a:lstStyle>
          <a:p>
            <a:r>
              <a:rPr lang="en-US" altLang="zh-CN"/>
              <a:t>Click to edit Master title style</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a:t>Click to edit Master subtitle style</a:t>
            </a:r>
            <a:endParaRPr lang="zh-CN" altLang="en-US"/>
          </a:p>
        </p:txBody>
      </p:sp>
      <p:sp>
        <p:nvSpPr>
          <p:cNvPr id="4" name="日期占位符 3"/>
          <p:cNvSpPr>
            <a:spLocks noGrp="1"/>
          </p:cNvSpPr>
          <p:nvPr>
            <p:ph type="dt" sz="half" idx="10"/>
          </p:nvPr>
        </p:nvSpPr>
        <p:spPr/>
        <p:txBody>
          <a:bodyPr/>
          <a:lstStyle/>
          <a:p>
            <a:fld id="{32C0DE18-22C5-6940-B65A-646CE28BEEE4}" type="datetime1">
              <a:rPr lang="en-US" altLang="zh-CN" smtClean="0"/>
              <a:t>6/4/20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99B09EC-0F5A-4ED1-9D27-B6EB06E679C1}" type="slidenum">
              <a:rPr lang="zh-CN" altLang="en-US" smtClean="0"/>
              <a:t>‹#›</a:t>
            </a:fld>
            <a:endParaRPr lang="zh-CN" altLang="en-US"/>
          </a:p>
        </p:txBody>
      </p:sp>
    </p:spTree>
    <p:extLst>
      <p:ext uri="{BB962C8B-B14F-4D97-AF65-F5344CB8AC3E}">
        <p14:creationId xmlns:p14="http://schemas.microsoft.com/office/powerpoint/2010/main" val="23269392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标题和内容">
    <p:bg>
      <p:bgPr>
        <a:solidFill>
          <a:schemeClr val="tx2">
            <a:lumMod val="75000"/>
          </a:schemeClr>
        </a:solidFill>
        <a:effectLst/>
      </p:bgPr>
    </p:bg>
    <p:spTree>
      <p:nvGrpSpPr>
        <p:cNvPr id="1" name=""/>
        <p:cNvGrpSpPr/>
        <p:nvPr/>
      </p:nvGrpSpPr>
      <p:grpSpPr>
        <a:xfrm>
          <a:off x="0" y="0"/>
          <a:ext cx="0" cy="0"/>
          <a:chOff x="0" y="0"/>
          <a:chExt cx="0" cy="0"/>
        </a:xfrm>
      </p:grpSpPr>
      <p:sp>
        <p:nvSpPr>
          <p:cNvPr id="7" name="等腰三角形 6"/>
          <p:cNvSpPr/>
          <p:nvPr/>
        </p:nvSpPr>
        <p:spPr>
          <a:xfrm>
            <a:off x="0" y="0"/>
            <a:ext cx="9144000" cy="6858000"/>
          </a:xfrm>
          <a:prstGeom prst="triangle">
            <a:avLst>
              <a:gd name="adj" fmla="val 0"/>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平行四边形 7"/>
          <p:cNvSpPr/>
          <p:nvPr/>
        </p:nvSpPr>
        <p:spPr>
          <a:xfrm rot="20778963">
            <a:off x="-485232" y="1540497"/>
            <a:ext cx="10107751" cy="3777009"/>
          </a:xfrm>
          <a:prstGeom prst="parallelogram">
            <a:avLst/>
          </a:prstGeom>
          <a:solidFill>
            <a:schemeClr val="tx2">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等腰三角形 8"/>
          <p:cNvSpPr/>
          <p:nvPr/>
        </p:nvSpPr>
        <p:spPr>
          <a:xfrm rot="11945907">
            <a:off x="812258" y="-1064600"/>
            <a:ext cx="3713082" cy="10172220"/>
          </a:xfrm>
          <a:prstGeom prst="triangle">
            <a:avLst>
              <a:gd name="adj" fmla="val 100000"/>
            </a:avLst>
          </a:prstGeom>
          <a:solidFill>
            <a:schemeClr val="tx2">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0132742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节标题">
    <p:bg>
      <p:bgPr>
        <a:solidFill>
          <a:schemeClr val="tx2">
            <a:lumMod val="75000"/>
          </a:schemeClr>
        </a:solidFill>
        <a:effectLst/>
      </p:bgPr>
    </p:bg>
    <p:spTree>
      <p:nvGrpSpPr>
        <p:cNvPr id="1" name=""/>
        <p:cNvGrpSpPr/>
        <p:nvPr/>
      </p:nvGrpSpPr>
      <p:grpSpPr>
        <a:xfrm>
          <a:off x="0" y="0"/>
          <a:ext cx="0" cy="0"/>
          <a:chOff x="0" y="0"/>
          <a:chExt cx="0" cy="0"/>
        </a:xfrm>
      </p:grpSpPr>
      <p:sp>
        <p:nvSpPr>
          <p:cNvPr id="11" name="等腰三角形 10"/>
          <p:cNvSpPr/>
          <p:nvPr/>
        </p:nvSpPr>
        <p:spPr>
          <a:xfrm>
            <a:off x="0" y="0"/>
            <a:ext cx="9144000" cy="6858000"/>
          </a:xfrm>
          <a:prstGeom prst="triangle">
            <a:avLst>
              <a:gd name="adj" fmla="val 0"/>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平行四边形 11"/>
          <p:cNvSpPr/>
          <p:nvPr/>
        </p:nvSpPr>
        <p:spPr>
          <a:xfrm rot="20778963">
            <a:off x="-485232" y="1540497"/>
            <a:ext cx="10107751" cy="3777009"/>
          </a:xfrm>
          <a:prstGeom prst="parallelogram">
            <a:avLst/>
          </a:prstGeom>
          <a:solidFill>
            <a:schemeClr val="tx2">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2300287" y="0"/>
            <a:ext cx="684371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8427408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两栏内容">
    <p:bg>
      <p:bgPr>
        <a:solidFill>
          <a:schemeClr val="tx2">
            <a:lumMod val="75000"/>
          </a:schemeClr>
        </a:solidFill>
        <a:effectLst/>
      </p:bgPr>
    </p:bg>
    <p:spTree>
      <p:nvGrpSpPr>
        <p:cNvPr id="1" name=""/>
        <p:cNvGrpSpPr/>
        <p:nvPr/>
      </p:nvGrpSpPr>
      <p:grpSpPr>
        <a:xfrm>
          <a:off x="0" y="0"/>
          <a:ext cx="0" cy="0"/>
          <a:chOff x="0" y="0"/>
          <a:chExt cx="0" cy="0"/>
        </a:xfrm>
      </p:grpSpPr>
      <p:sp>
        <p:nvSpPr>
          <p:cNvPr id="8" name="等腰三角形 7"/>
          <p:cNvSpPr/>
          <p:nvPr/>
        </p:nvSpPr>
        <p:spPr>
          <a:xfrm>
            <a:off x="0" y="0"/>
            <a:ext cx="9144000" cy="6858000"/>
          </a:xfrm>
          <a:prstGeom prst="triangle">
            <a:avLst>
              <a:gd name="adj" fmla="val 0"/>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平行四边形 8"/>
          <p:cNvSpPr/>
          <p:nvPr/>
        </p:nvSpPr>
        <p:spPr>
          <a:xfrm rot="20778963">
            <a:off x="-485232" y="1540497"/>
            <a:ext cx="10107751" cy="3777009"/>
          </a:xfrm>
          <a:prstGeom prst="parallelogram">
            <a:avLst/>
          </a:prstGeom>
          <a:solidFill>
            <a:schemeClr val="tx2">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0" y="0"/>
            <a:ext cx="9144000" cy="6858000"/>
            <a:chOff x="0" y="0"/>
            <a:chExt cx="12192000" cy="6858000"/>
          </a:xfrm>
        </p:grpSpPr>
        <p:sp>
          <p:nvSpPr>
            <p:cNvPr id="11" name="矩形 10"/>
            <p:cNvSpPr/>
            <p:nvPr/>
          </p:nvSpPr>
          <p:spPr>
            <a:xfrm>
              <a:off x="3067050" y="0"/>
              <a:ext cx="912495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流程图: 手动输入 11"/>
            <p:cNvSpPr/>
            <p:nvPr/>
          </p:nvSpPr>
          <p:spPr>
            <a:xfrm>
              <a:off x="0" y="0"/>
              <a:ext cx="3067050" cy="6858000"/>
            </a:xfrm>
            <a:prstGeom prst="flowChartManualInpu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3208885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比较">
    <p:bg>
      <p:bgPr>
        <a:solidFill>
          <a:schemeClr val="tx2">
            <a:lumMod val="75000"/>
          </a:schemeClr>
        </a:solidFill>
        <a:effectLst/>
      </p:bgPr>
    </p:bg>
    <p:spTree>
      <p:nvGrpSpPr>
        <p:cNvPr id="1" name=""/>
        <p:cNvGrpSpPr/>
        <p:nvPr/>
      </p:nvGrpSpPr>
      <p:grpSpPr>
        <a:xfrm>
          <a:off x="0" y="0"/>
          <a:ext cx="0" cy="0"/>
          <a:chOff x="0" y="0"/>
          <a:chExt cx="0" cy="0"/>
        </a:xfrm>
      </p:grpSpPr>
      <p:sp>
        <p:nvSpPr>
          <p:cNvPr id="10" name="等腰三角形 9"/>
          <p:cNvSpPr/>
          <p:nvPr/>
        </p:nvSpPr>
        <p:spPr>
          <a:xfrm>
            <a:off x="0" y="0"/>
            <a:ext cx="9144000" cy="6858000"/>
          </a:xfrm>
          <a:prstGeom prst="triangle">
            <a:avLst>
              <a:gd name="adj" fmla="val 0"/>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平行四边形 10"/>
          <p:cNvSpPr/>
          <p:nvPr/>
        </p:nvSpPr>
        <p:spPr>
          <a:xfrm rot="20778963">
            <a:off x="-485232" y="1540497"/>
            <a:ext cx="10107751" cy="3777009"/>
          </a:xfrm>
          <a:prstGeom prst="parallelogram">
            <a:avLst/>
          </a:prstGeom>
          <a:solidFill>
            <a:schemeClr val="tx2">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p:nvSpPr>
        <p:spPr>
          <a:xfrm rot="11945907">
            <a:off x="812258" y="-1064600"/>
            <a:ext cx="3713082" cy="10172220"/>
          </a:xfrm>
          <a:prstGeom prst="triangle">
            <a:avLst>
              <a:gd name="adj" fmla="val 100000"/>
            </a:avLst>
          </a:prstGeom>
          <a:solidFill>
            <a:schemeClr val="tx2">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流程图: 手动输入 12"/>
          <p:cNvSpPr/>
          <p:nvPr/>
        </p:nvSpPr>
        <p:spPr>
          <a:xfrm rot="5400000" flipH="1">
            <a:off x="-1128713" y="1643063"/>
            <a:ext cx="6858000" cy="3571875"/>
          </a:xfrm>
          <a:prstGeom prst="flowChartManualInput">
            <a:avLst/>
          </a:prstGeom>
          <a:solidFill>
            <a:schemeClr val="bg1">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流程图: 手动输入 13"/>
          <p:cNvSpPr/>
          <p:nvPr/>
        </p:nvSpPr>
        <p:spPr>
          <a:xfrm rot="5400000" flipH="1">
            <a:off x="-1643063" y="1643063"/>
            <a:ext cx="6858000" cy="3571875"/>
          </a:xfrm>
          <a:prstGeom prst="flowChartManualInpu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流程图: 手动输入 14"/>
          <p:cNvSpPr/>
          <p:nvPr/>
        </p:nvSpPr>
        <p:spPr>
          <a:xfrm rot="5400000" flipH="1">
            <a:off x="-1857375" y="1643063"/>
            <a:ext cx="6858000" cy="3571875"/>
          </a:xfrm>
          <a:prstGeom prst="flowChartManualInpu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9266801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仅标题">
    <p:bg>
      <p:bgPr>
        <a:solidFill>
          <a:schemeClr val="tx2">
            <a:lumMod val="75000"/>
          </a:schemeClr>
        </a:solidFill>
        <a:effectLst/>
      </p:bgPr>
    </p:bg>
    <p:spTree>
      <p:nvGrpSpPr>
        <p:cNvPr id="1" name=""/>
        <p:cNvGrpSpPr/>
        <p:nvPr/>
      </p:nvGrpSpPr>
      <p:grpSpPr>
        <a:xfrm>
          <a:off x="0" y="0"/>
          <a:ext cx="0" cy="0"/>
          <a:chOff x="0" y="0"/>
          <a:chExt cx="0" cy="0"/>
        </a:xfrm>
      </p:grpSpPr>
      <p:sp>
        <p:nvSpPr>
          <p:cNvPr id="6" name="等腰三角形 5"/>
          <p:cNvSpPr/>
          <p:nvPr/>
        </p:nvSpPr>
        <p:spPr>
          <a:xfrm>
            <a:off x="0" y="0"/>
            <a:ext cx="9144000" cy="6858000"/>
          </a:xfrm>
          <a:prstGeom prst="triangle">
            <a:avLst>
              <a:gd name="adj" fmla="val 0"/>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平行四边形 6"/>
          <p:cNvSpPr/>
          <p:nvPr/>
        </p:nvSpPr>
        <p:spPr>
          <a:xfrm rot="20778963">
            <a:off x="-485232" y="1540497"/>
            <a:ext cx="10107751" cy="3777009"/>
          </a:xfrm>
          <a:prstGeom prst="parallelogram">
            <a:avLst/>
          </a:prstGeom>
          <a:solidFill>
            <a:schemeClr val="tx2">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rot="11945907">
            <a:off x="812258" y="-1064600"/>
            <a:ext cx="3713082" cy="10172220"/>
          </a:xfrm>
          <a:prstGeom prst="triangle">
            <a:avLst>
              <a:gd name="adj" fmla="val 100000"/>
            </a:avLst>
          </a:prstGeom>
          <a:solidFill>
            <a:schemeClr val="tx2">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平行四边形 8"/>
          <p:cNvSpPr/>
          <p:nvPr/>
        </p:nvSpPr>
        <p:spPr>
          <a:xfrm>
            <a:off x="0" y="-1"/>
            <a:ext cx="9144000" cy="6858000"/>
          </a:xfrm>
          <a:prstGeom prst="parallelogram">
            <a:avLst>
              <a:gd name="adj" fmla="val 5388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7606356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solidFill>
          <a:srgbClr val="E73A1C"/>
        </a:solidFill>
        <a:effectLst/>
      </p:bgPr>
    </p:bg>
    <p:spTree>
      <p:nvGrpSpPr>
        <p:cNvPr id="1" name=""/>
        <p:cNvGrpSpPr/>
        <p:nvPr/>
      </p:nvGrpSpPr>
      <p:grpSpPr>
        <a:xfrm>
          <a:off x="0" y="0"/>
          <a:ext cx="0" cy="0"/>
          <a:chOff x="0" y="0"/>
          <a:chExt cx="0" cy="0"/>
        </a:xfrm>
      </p:grpSpPr>
      <p:sp>
        <p:nvSpPr>
          <p:cNvPr id="5" name="矩形 4"/>
          <p:cNvSpPr/>
          <p:nvPr/>
        </p:nvSpPr>
        <p:spPr>
          <a:xfrm>
            <a:off x="330453" y="759873"/>
            <a:ext cx="663515" cy="379642"/>
          </a:xfrm>
          <a:prstGeom prst="rect">
            <a:avLst/>
          </a:prstGeom>
        </p:spPr>
        <p:txBody>
          <a:bodyPr wrap="none">
            <a:spAutoFit/>
          </a:bodyPr>
          <a:lstStyle/>
          <a:p>
            <a:pPr defTabSz="609585"/>
            <a:r>
              <a:rPr lang="zh-CN" altLang="en-US" sz="1867" dirty="0">
                <a:solidFill>
                  <a:srgbClr val="FFFFFF"/>
                </a:solidFill>
                <a:latin typeface="Segoe UI Light"/>
                <a:cs typeface="Segoe UI Light"/>
              </a:rPr>
              <a:t>标注</a:t>
            </a:r>
          </a:p>
        </p:txBody>
      </p:sp>
      <p:sp>
        <p:nvSpPr>
          <p:cNvPr id="6" name="矩形 5"/>
          <p:cNvSpPr/>
          <p:nvPr/>
        </p:nvSpPr>
        <p:spPr>
          <a:xfrm>
            <a:off x="2143256" y="841948"/>
            <a:ext cx="1051501" cy="3548823"/>
          </a:xfrm>
          <a:prstGeom prst="rect">
            <a:avLst/>
          </a:prstGeom>
        </p:spPr>
        <p:txBody>
          <a:bodyPr wrap="square">
            <a:spAutoFit/>
          </a:bodyPr>
          <a:lstStyle/>
          <a:p>
            <a:pPr defTabSz="609585">
              <a:lnSpc>
                <a:spcPct val="130000"/>
              </a:lnSpc>
            </a:pPr>
            <a:r>
              <a:rPr lang="zh-CN" altLang="en-US" sz="1333" dirty="0">
                <a:solidFill>
                  <a:srgbClr val="FFFFFF"/>
                </a:solidFill>
                <a:latin typeface="Segoe UI Light"/>
                <a:cs typeface="Segoe UI Light"/>
              </a:rPr>
              <a:t>字体使用 </a:t>
            </a:r>
            <a:endParaRPr lang="en-US" altLang="zh-CN" sz="1333" dirty="0">
              <a:solidFill>
                <a:srgbClr val="FFFFFF"/>
              </a:solidFill>
              <a:latin typeface="Segoe UI Light"/>
              <a:cs typeface="Segoe UI Light"/>
            </a:endParaRPr>
          </a:p>
          <a:p>
            <a:pPr defTabSz="609585">
              <a:lnSpc>
                <a:spcPct val="130000"/>
              </a:lnSpc>
            </a:pPr>
            <a:endParaRPr lang="en-US" altLang="zh-CN" sz="1333" dirty="0">
              <a:solidFill>
                <a:srgbClr val="FFFFFF"/>
              </a:solidFill>
              <a:latin typeface="Segoe UI Light"/>
              <a:cs typeface="Segoe UI Light"/>
            </a:endParaRPr>
          </a:p>
          <a:p>
            <a:pPr defTabSz="609585">
              <a:lnSpc>
                <a:spcPct val="130000"/>
              </a:lnSpc>
            </a:pPr>
            <a:endParaRPr lang="en-US" altLang="zh-CN" sz="1333" dirty="0">
              <a:solidFill>
                <a:srgbClr val="FFFFFF"/>
              </a:solidFill>
              <a:latin typeface="Segoe UI Light"/>
              <a:cs typeface="Segoe UI Light"/>
            </a:endParaRPr>
          </a:p>
          <a:p>
            <a:pPr defTabSz="609585">
              <a:lnSpc>
                <a:spcPct val="130000"/>
              </a:lnSpc>
            </a:pPr>
            <a:endParaRPr lang="en-US" altLang="zh-CN" sz="1333" dirty="0">
              <a:solidFill>
                <a:srgbClr val="FFFFFF"/>
              </a:solidFill>
              <a:latin typeface="Segoe UI Light"/>
              <a:cs typeface="Segoe UI Light"/>
            </a:endParaRPr>
          </a:p>
          <a:p>
            <a:pPr defTabSz="609585">
              <a:lnSpc>
                <a:spcPct val="130000"/>
              </a:lnSpc>
            </a:pPr>
            <a:endParaRPr lang="en-US" altLang="zh-CN" sz="1333" dirty="0">
              <a:solidFill>
                <a:srgbClr val="FFFFFF"/>
              </a:solidFill>
              <a:latin typeface="Segoe UI Light"/>
              <a:cs typeface="Segoe UI Light"/>
            </a:endParaRPr>
          </a:p>
          <a:p>
            <a:pPr defTabSz="609585">
              <a:lnSpc>
                <a:spcPct val="130000"/>
              </a:lnSpc>
            </a:pPr>
            <a:r>
              <a:rPr lang="zh-CN" altLang="en-US" sz="1333" dirty="0">
                <a:solidFill>
                  <a:srgbClr val="FFFFFF"/>
                </a:solidFill>
                <a:latin typeface="Segoe UI Light"/>
                <a:cs typeface="Segoe UI Light"/>
              </a:rPr>
              <a:t>行距</a:t>
            </a:r>
            <a:endParaRPr lang="en-US" altLang="zh-CN" sz="1333" dirty="0">
              <a:solidFill>
                <a:srgbClr val="FFFFFF"/>
              </a:solidFill>
              <a:latin typeface="Segoe UI Light"/>
              <a:cs typeface="Segoe UI Light"/>
            </a:endParaRPr>
          </a:p>
          <a:p>
            <a:pPr defTabSz="609585">
              <a:lnSpc>
                <a:spcPct val="130000"/>
              </a:lnSpc>
            </a:pPr>
            <a:endParaRPr lang="en-US" altLang="zh-CN" sz="1333" dirty="0">
              <a:solidFill>
                <a:srgbClr val="FFFFFF"/>
              </a:solidFill>
              <a:latin typeface="Segoe UI Light"/>
              <a:cs typeface="Segoe UI Light"/>
            </a:endParaRPr>
          </a:p>
          <a:p>
            <a:pPr defTabSz="609585">
              <a:lnSpc>
                <a:spcPct val="130000"/>
              </a:lnSpc>
            </a:pPr>
            <a:endParaRPr lang="en-US" altLang="zh-CN" sz="1333" dirty="0">
              <a:solidFill>
                <a:srgbClr val="FFFFFF"/>
              </a:solidFill>
              <a:latin typeface="Segoe UI Light"/>
              <a:cs typeface="Segoe UI Light"/>
            </a:endParaRPr>
          </a:p>
          <a:p>
            <a:pPr defTabSz="609585">
              <a:lnSpc>
                <a:spcPct val="130000"/>
              </a:lnSpc>
            </a:pPr>
            <a:r>
              <a:rPr lang="zh-CN" altLang="en-US" sz="1333" dirty="0">
                <a:solidFill>
                  <a:srgbClr val="FFFFFF"/>
                </a:solidFill>
                <a:latin typeface="Segoe UI Light"/>
                <a:cs typeface="Segoe UI Light"/>
              </a:rPr>
              <a:t>背景图片出处</a:t>
            </a:r>
          </a:p>
          <a:p>
            <a:pPr defTabSz="609585">
              <a:lnSpc>
                <a:spcPct val="130000"/>
              </a:lnSpc>
            </a:pPr>
            <a:endParaRPr lang="zh-CN" altLang="en-US" sz="1333" dirty="0">
              <a:solidFill>
                <a:srgbClr val="FFFFFF"/>
              </a:solidFill>
              <a:latin typeface="Segoe UI Light"/>
              <a:cs typeface="Segoe UI Light"/>
            </a:endParaRPr>
          </a:p>
          <a:p>
            <a:pPr defTabSz="609585">
              <a:lnSpc>
                <a:spcPct val="130000"/>
              </a:lnSpc>
            </a:pPr>
            <a:endParaRPr lang="zh-CN" altLang="en-US" sz="1333" dirty="0">
              <a:solidFill>
                <a:srgbClr val="FFFFFF"/>
              </a:solidFill>
              <a:latin typeface="Segoe UI Light"/>
              <a:cs typeface="Segoe UI Light"/>
            </a:endParaRPr>
          </a:p>
          <a:p>
            <a:pPr defTabSz="609585">
              <a:lnSpc>
                <a:spcPct val="130000"/>
              </a:lnSpc>
            </a:pPr>
            <a:r>
              <a:rPr lang="zh-CN" altLang="en-US" sz="1333" dirty="0">
                <a:solidFill>
                  <a:srgbClr val="FFFFFF"/>
                </a:solidFill>
                <a:latin typeface="Segoe UI Light"/>
                <a:cs typeface="Segoe UI Light"/>
              </a:rPr>
              <a:t>声明</a:t>
            </a:r>
            <a:endParaRPr lang="en-US" altLang="zh-CN" sz="1333" dirty="0">
              <a:solidFill>
                <a:srgbClr val="FFFFFF"/>
              </a:solidFill>
              <a:latin typeface="Segoe UI Light"/>
              <a:cs typeface="Segoe UI Light"/>
            </a:endParaRPr>
          </a:p>
        </p:txBody>
      </p:sp>
      <p:sp>
        <p:nvSpPr>
          <p:cNvPr id="7" name="矩形 6"/>
          <p:cNvSpPr/>
          <p:nvPr/>
        </p:nvSpPr>
        <p:spPr>
          <a:xfrm>
            <a:off x="3296289" y="841949"/>
            <a:ext cx="2795593" cy="4348840"/>
          </a:xfrm>
          <a:prstGeom prst="rect">
            <a:avLst/>
          </a:prstGeom>
        </p:spPr>
        <p:txBody>
          <a:bodyPr wrap="square">
            <a:spAutoFit/>
          </a:bodyPr>
          <a:lstStyle/>
          <a:p>
            <a:pPr defTabSz="609585">
              <a:lnSpc>
                <a:spcPct val="130000"/>
              </a:lnSpc>
            </a:pPr>
            <a:r>
              <a:rPr lang="zh-CN" altLang="en-US" sz="1333" dirty="0">
                <a:solidFill>
                  <a:srgbClr val="FFFFFF"/>
                </a:solidFill>
                <a:latin typeface="Segoe UI Light"/>
                <a:cs typeface="Segoe UI Light"/>
              </a:rPr>
              <a:t>英文 </a:t>
            </a:r>
            <a:r>
              <a:rPr lang="en-US" altLang="zh-CN" sz="1333" dirty="0">
                <a:solidFill>
                  <a:srgbClr val="FFFFFF"/>
                </a:solidFill>
                <a:latin typeface="Segoe UI Light"/>
                <a:cs typeface="Segoe UI Light"/>
              </a:rPr>
              <a:t>Calibri</a:t>
            </a:r>
          </a:p>
          <a:p>
            <a:pPr defTabSz="609585">
              <a:lnSpc>
                <a:spcPct val="130000"/>
              </a:lnSpc>
            </a:pPr>
            <a:endParaRPr lang="en-US" altLang="zh-CN" sz="1333" dirty="0">
              <a:solidFill>
                <a:srgbClr val="FFFFFF"/>
              </a:solidFill>
              <a:latin typeface="Segoe UI Light"/>
              <a:cs typeface="Segoe UI Light"/>
            </a:endParaRPr>
          </a:p>
          <a:p>
            <a:pPr defTabSz="609585">
              <a:lnSpc>
                <a:spcPct val="130000"/>
              </a:lnSpc>
            </a:pPr>
            <a:r>
              <a:rPr lang="zh-CN" altLang="en-US" sz="1333" dirty="0">
                <a:solidFill>
                  <a:srgbClr val="FFFFFF"/>
                </a:solidFill>
                <a:latin typeface="Segoe UI Light"/>
                <a:cs typeface="Segoe UI Light"/>
              </a:rPr>
              <a:t>中文 微软雅黑</a:t>
            </a:r>
            <a:endParaRPr lang="en-US" altLang="zh-CN" sz="1333" dirty="0">
              <a:solidFill>
                <a:srgbClr val="FFFFFF"/>
              </a:solidFill>
              <a:latin typeface="Segoe UI Light"/>
              <a:cs typeface="Segoe UI Light"/>
            </a:endParaRPr>
          </a:p>
          <a:p>
            <a:pPr defTabSz="609585">
              <a:lnSpc>
                <a:spcPct val="130000"/>
              </a:lnSpc>
            </a:pPr>
            <a:endParaRPr lang="en-US" altLang="zh-CN" sz="1333" dirty="0">
              <a:solidFill>
                <a:srgbClr val="FFFFFF"/>
              </a:solidFill>
              <a:latin typeface="Segoe UI Light"/>
              <a:cs typeface="Segoe UI Light"/>
            </a:endParaRPr>
          </a:p>
          <a:p>
            <a:pPr defTabSz="609585">
              <a:lnSpc>
                <a:spcPct val="130000"/>
              </a:lnSpc>
            </a:pPr>
            <a:endParaRPr lang="en-US" altLang="zh-CN" sz="1333" dirty="0">
              <a:solidFill>
                <a:srgbClr val="FFFFFF"/>
              </a:solidFill>
              <a:latin typeface="Segoe UI Light"/>
              <a:cs typeface="Segoe UI Light"/>
            </a:endParaRPr>
          </a:p>
          <a:p>
            <a:pPr defTabSz="609585">
              <a:lnSpc>
                <a:spcPct val="130000"/>
              </a:lnSpc>
            </a:pPr>
            <a:r>
              <a:rPr lang="zh-CN" altLang="en-US" sz="1333" dirty="0">
                <a:solidFill>
                  <a:srgbClr val="FFFFFF"/>
                </a:solidFill>
                <a:latin typeface="Segoe UI Light"/>
                <a:cs typeface="Segoe UI Light"/>
              </a:rPr>
              <a:t>正文 </a:t>
            </a:r>
            <a:r>
              <a:rPr lang="en-US" altLang="zh-CN" sz="1333" dirty="0">
                <a:solidFill>
                  <a:srgbClr val="FFFFFF"/>
                </a:solidFill>
                <a:latin typeface="Segoe UI Light"/>
                <a:cs typeface="Segoe UI Light"/>
              </a:rPr>
              <a:t>1.3</a:t>
            </a:r>
          </a:p>
          <a:p>
            <a:pPr defTabSz="609585">
              <a:lnSpc>
                <a:spcPct val="130000"/>
              </a:lnSpc>
            </a:pPr>
            <a:endParaRPr lang="en-US" altLang="zh-CN" sz="1333" dirty="0">
              <a:solidFill>
                <a:srgbClr val="FFFFFF"/>
              </a:solidFill>
              <a:latin typeface="Segoe UI Light"/>
              <a:cs typeface="Segoe UI Light"/>
            </a:endParaRPr>
          </a:p>
          <a:p>
            <a:pPr defTabSz="609585">
              <a:lnSpc>
                <a:spcPct val="130000"/>
              </a:lnSpc>
            </a:pPr>
            <a:endParaRPr lang="en-US" altLang="zh-CN" sz="1333" dirty="0">
              <a:solidFill>
                <a:srgbClr val="FFFFFF"/>
              </a:solidFill>
              <a:latin typeface="Segoe UI Light"/>
              <a:cs typeface="Segoe UI Light"/>
            </a:endParaRPr>
          </a:p>
          <a:p>
            <a:pPr defTabSz="609585">
              <a:lnSpc>
                <a:spcPct val="130000"/>
              </a:lnSpc>
            </a:pPr>
            <a:r>
              <a:rPr lang="en-US" altLang="zh-CN" sz="1333" dirty="0" err="1">
                <a:solidFill>
                  <a:srgbClr val="FFFFFF"/>
                </a:solidFill>
                <a:latin typeface="Segoe UI Light"/>
                <a:cs typeface="Segoe UI Light"/>
              </a:rPr>
              <a:t>cn.bing.com</a:t>
            </a:r>
            <a:endParaRPr lang="zh-CN" altLang="en-US" sz="1333" dirty="0">
              <a:solidFill>
                <a:srgbClr val="FFFFFF"/>
              </a:solidFill>
              <a:latin typeface="Segoe UI Light"/>
              <a:cs typeface="Segoe UI Light"/>
            </a:endParaRPr>
          </a:p>
          <a:p>
            <a:pPr defTabSz="609585">
              <a:lnSpc>
                <a:spcPct val="130000"/>
              </a:lnSpc>
            </a:pPr>
            <a:endParaRPr lang="zh-CN" altLang="en-US" sz="1333" dirty="0">
              <a:solidFill>
                <a:srgbClr val="FFFFFF"/>
              </a:solidFill>
              <a:latin typeface="Segoe UI Light"/>
              <a:cs typeface="Segoe UI Light"/>
            </a:endParaRPr>
          </a:p>
          <a:p>
            <a:pPr defTabSz="609585">
              <a:lnSpc>
                <a:spcPct val="130000"/>
              </a:lnSpc>
            </a:pPr>
            <a:endParaRPr lang="zh-CN" altLang="en-US" sz="1333" dirty="0">
              <a:solidFill>
                <a:srgbClr val="FFFFFF"/>
              </a:solidFill>
              <a:latin typeface="Segoe UI Light"/>
              <a:cs typeface="Segoe UI Light"/>
            </a:endParaRPr>
          </a:p>
          <a:p>
            <a:pPr defTabSz="609585">
              <a:lnSpc>
                <a:spcPct val="130000"/>
              </a:lnSpc>
            </a:pPr>
            <a:r>
              <a:rPr lang="zh-CN" altLang="en-US" sz="1333" dirty="0">
                <a:solidFill>
                  <a:prstClr val="white"/>
                </a:solidFill>
              </a:rPr>
              <a:t>互联网是一个开放共享的平台</a:t>
            </a:r>
          </a:p>
          <a:p>
            <a:pPr defTabSz="609585">
              <a:lnSpc>
                <a:spcPct val="130000"/>
              </a:lnSpc>
            </a:pPr>
            <a:r>
              <a:rPr lang="zh-CN" altLang="en-US" sz="1333" dirty="0">
                <a:solidFill>
                  <a:prstClr val="white"/>
                </a:solidFill>
              </a:rPr>
              <a:t>Office</a:t>
            </a:r>
            <a:r>
              <a:rPr lang="en-US" altLang="zh-CN" sz="1333" dirty="0">
                <a:solidFill>
                  <a:prstClr val="white"/>
                </a:solidFill>
              </a:rPr>
              <a:t>PLUS </a:t>
            </a:r>
            <a:r>
              <a:rPr lang="zh-CN" altLang="en-US" sz="1333" dirty="0">
                <a:solidFill>
                  <a:prstClr val="white"/>
                </a:solidFill>
              </a:rPr>
              <a:t>部分设计灵感与元素来源于网络</a:t>
            </a:r>
          </a:p>
          <a:p>
            <a:pPr defTabSz="609585">
              <a:lnSpc>
                <a:spcPct val="130000"/>
              </a:lnSpc>
            </a:pPr>
            <a:r>
              <a:rPr lang="zh-CN" altLang="en-US" sz="1333" dirty="0">
                <a:solidFill>
                  <a:prstClr val="white"/>
                </a:solidFill>
              </a:rPr>
              <a:t>如有建议请联系officeplus@microsoft.com</a:t>
            </a:r>
            <a:endParaRPr lang="en-US" altLang="zh-CN" sz="1333" dirty="0">
              <a:solidFill>
                <a:srgbClr val="FFFFFF"/>
              </a:solidFill>
              <a:latin typeface="Segoe UI Light"/>
              <a:cs typeface="Segoe UI Light"/>
            </a:endParaRPr>
          </a:p>
        </p:txBody>
      </p:sp>
      <p:sp>
        <p:nvSpPr>
          <p:cNvPr id="8" name="矩形 7"/>
          <p:cNvSpPr/>
          <p:nvPr/>
        </p:nvSpPr>
        <p:spPr>
          <a:xfrm>
            <a:off x="330453" y="182446"/>
            <a:ext cx="897022" cy="256532"/>
          </a:xfrm>
          <a:prstGeom prst="rect">
            <a:avLst/>
          </a:prstGeom>
        </p:spPr>
        <p:txBody>
          <a:bodyPr wrap="none">
            <a:spAutoFit/>
          </a:bodyPr>
          <a:lstStyle/>
          <a:p>
            <a:pPr defTabSz="609585"/>
            <a:r>
              <a:rPr kumimoji="1" lang="en-US" altLang="zh-CN" sz="1067" dirty="0" err="1">
                <a:solidFill>
                  <a:srgbClr val="FFFFFF"/>
                </a:solidFill>
                <a:latin typeface="Segoe UI Light"/>
                <a:cs typeface="Segoe UI Light"/>
              </a:rPr>
              <a:t>OfficePLUS</a:t>
            </a:r>
            <a:endParaRPr lang="zh-CN" altLang="en-US" sz="1067" dirty="0">
              <a:solidFill>
                <a:srgbClr val="FFFFFF"/>
              </a:solidFill>
              <a:latin typeface="Segoe UI Light"/>
              <a:cs typeface="Segoe UI Light"/>
            </a:endParaRPr>
          </a:p>
        </p:txBody>
      </p:sp>
    </p:spTree>
    <p:extLst>
      <p:ext uri="{BB962C8B-B14F-4D97-AF65-F5344CB8AC3E}">
        <p14:creationId xmlns:p14="http://schemas.microsoft.com/office/powerpoint/2010/main" val="20288746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内容与标题">
    <p:spTree>
      <p:nvGrpSpPr>
        <p:cNvPr id="1" name=""/>
        <p:cNvGrpSpPr/>
        <p:nvPr/>
      </p:nvGrpSpPr>
      <p:grpSpPr>
        <a:xfrm>
          <a:off x="0" y="0"/>
          <a:ext cx="0" cy="0"/>
          <a:chOff x="0" y="0"/>
          <a:chExt cx="0" cy="0"/>
        </a:xfrm>
      </p:grpSpPr>
      <p:pic>
        <p:nvPicPr>
          <p:cNvPr id="8" name="图片 7">
            <a:hlinkClick r:id="rId2"/>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14824" y="2521042"/>
            <a:ext cx="2383427" cy="418585"/>
          </a:xfrm>
          <a:prstGeom prst="rect">
            <a:avLst/>
          </a:prstGeom>
        </p:spPr>
      </p:pic>
      <p:sp>
        <p:nvSpPr>
          <p:cNvPr id="9" name="文本框 8"/>
          <p:cNvSpPr txBox="1"/>
          <p:nvPr/>
        </p:nvSpPr>
        <p:spPr>
          <a:xfrm>
            <a:off x="2823884" y="3740751"/>
            <a:ext cx="3252394" cy="297466"/>
          </a:xfrm>
          <a:prstGeom prst="rect">
            <a:avLst/>
          </a:prstGeom>
          <a:noFill/>
        </p:spPr>
        <p:txBody>
          <a:bodyPr wrap="none" rtlCol="0">
            <a:spAutoFit/>
          </a:bodyPr>
          <a:lstStyle/>
          <a:p>
            <a:pPr algn="ctr"/>
            <a:r>
              <a:rPr kumimoji="1" lang="zh-CN" altLang="en-US" sz="1333" dirty="0">
                <a:solidFill>
                  <a:schemeClr val="tx1">
                    <a:lumMod val="75000"/>
                    <a:lumOff val="25000"/>
                  </a:schemeClr>
                </a:solidFill>
              </a:rPr>
              <a:t>点击</a:t>
            </a:r>
            <a:r>
              <a:rPr kumimoji="1" lang="en-US" altLang="zh-CN" sz="1333" dirty="0">
                <a:solidFill>
                  <a:schemeClr val="tx1">
                    <a:lumMod val="75000"/>
                    <a:lumOff val="25000"/>
                  </a:schemeClr>
                </a:solidFill>
              </a:rPr>
              <a:t>Logo</a:t>
            </a:r>
            <a:r>
              <a:rPr kumimoji="1" lang="zh-CN" altLang="en-US" sz="1333" dirty="0">
                <a:solidFill>
                  <a:schemeClr val="tx1">
                    <a:lumMod val="75000"/>
                    <a:lumOff val="25000"/>
                  </a:schemeClr>
                </a:solidFill>
              </a:rPr>
              <a:t>获取更多优质模板（放映模式）</a:t>
            </a:r>
          </a:p>
        </p:txBody>
      </p:sp>
    </p:spTree>
    <p:extLst>
      <p:ext uri="{BB962C8B-B14F-4D97-AF65-F5344CB8AC3E}">
        <p14:creationId xmlns:p14="http://schemas.microsoft.com/office/powerpoint/2010/main" val="4061226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30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3200"/>
            </a:lvl1pPr>
          </a:lstStyle>
          <a:p>
            <a:r>
              <a:rPr lang="en-US" altLang="zh-CN"/>
              <a:t>Click to edit Master title style</a:t>
            </a:r>
            <a:endParaRPr lang="zh-CN" altLang="en-US"/>
          </a:p>
        </p:txBody>
      </p:sp>
      <p:sp>
        <p:nvSpPr>
          <p:cNvPr id="3" name="图片占位符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zh-CN"/>
              <a:t>Drag picture to placeholder or click icon to add</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to edit Master text styles</a:t>
            </a:r>
          </a:p>
        </p:txBody>
      </p:sp>
      <p:sp>
        <p:nvSpPr>
          <p:cNvPr id="5" name="日期占位符 4"/>
          <p:cNvSpPr>
            <a:spLocks noGrp="1"/>
          </p:cNvSpPr>
          <p:nvPr>
            <p:ph type="dt" sz="half" idx="10"/>
          </p:nvPr>
        </p:nvSpPr>
        <p:spPr/>
        <p:txBody>
          <a:bodyPr/>
          <a:lstStyle/>
          <a:p>
            <a:fld id="{AA67BFF3-8470-E345-B92F-BA2D4E4A2836}" type="datetime1">
              <a:rPr lang="en-US" altLang="zh-CN" smtClean="0"/>
              <a:t>6/4/20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99B09EC-0F5A-4ED1-9D27-B6EB06E679C1}" type="slidenum">
              <a:rPr lang="zh-CN" altLang="en-US" smtClean="0"/>
              <a:t>‹#›</a:t>
            </a:fld>
            <a:endParaRPr lang="zh-CN" altLang="en-US"/>
          </a:p>
        </p:txBody>
      </p:sp>
    </p:spTree>
    <p:extLst>
      <p:ext uri="{BB962C8B-B14F-4D97-AF65-F5344CB8AC3E}">
        <p14:creationId xmlns:p14="http://schemas.microsoft.com/office/powerpoint/2010/main" val="37056237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Click to edit Master title style</a:t>
            </a:r>
            <a:endParaRPr lang="zh-CN" altLang="en-US"/>
          </a:p>
        </p:txBody>
      </p:sp>
      <p:sp>
        <p:nvSpPr>
          <p:cNvPr id="3" name="竖排文字占位符 2"/>
          <p:cNvSpPr>
            <a:spLocks noGrp="1"/>
          </p:cNvSpPr>
          <p:nvPr>
            <p:ph type="body" orient="vert" idx="1"/>
          </p:nvPr>
        </p:nvSpPr>
        <p:spPr/>
        <p:txBody>
          <a:bodyPr vert="eaVert"/>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日期占位符 3"/>
          <p:cNvSpPr>
            <a:spLocks noGrp="1"/>
          </p:cNvSpPr>
          <p:nvPr>
            <p:ph type="dt" sz="half" idx="10"/>
          </p:nvPr>
        </p:nvSpPr>
        <p:spPr/>
        <p:txBody>
          <a:bodyPr/>
          <a:lstStyle/>
          <a:p>
            <a:fld id="{4FB75E83-E08B-D648-9DCE-BC3F888D1C41}" type="datetime1">
              <a:rPr lang="en-US" altLang="zh-CN" smtClean="0"/>
              <a:t>6/4/20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99B09EC-0F5A-4ED1-9D27-B6EB06E679C1}" type="slidenum">
              <a:rPr lang="zh-CN" altLang="en-US" smtClean="0"/>
              <a:t>‹#›</a:t>
            </a:fld>
            <a:endParaRPr lang="zh-CN" altLang="en-US"/>
          </a:p>
        </p:txBody>
      </p:sp>
    </p:spTree>
    <p:extLst>
      <p:ext uri="{BB962C8B-B14F-4D97-AF65-F5344CB8AC3E}">
        <p14:creationId xmlns:p14="http://schemas.microsoft.com/office/powerpoint/2010/main" val="3755132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365125"/>
            <a:ext cx="1971675" cy="5811838"/>
          </a:xfrm>
        </p:spPr>
        <p:txBody>
          <a:bodyPr vert="eaVert"/>
          <a:lstStyle/>
          <a:p>
            <a:r>
              <a:rPr lang="en-US" altLang="zh-CN"/>
              <a:t>Click to edit Master title style</a:t>
            </a:r>
            <a:endParaRPr lang="zh-CN" altLang="en-US"/>
          </a:p>
        </p:txBody>
      </p:sp>
      <p:sp>
        <p:nvSpPr>
          <p:cNvPr id="3" name="竖排文字占位符 2"/>
          <p:cNvSpPr>
            <a:spLocks noGrp="1"/>
          </p:cNvSpPr>
          <p:nvPr>
            <p:ph type="body" orient="vert" idx="1"/>
          </p:nvPr>
        </p:nvSpPr>
        <p:spPr>
          <a:xfrm>
            <a:off x="628650" y="365125"/>
            <a:ext cx="5800725" cy="5811838"/>
          </a:xfrm>
        </p:spPr>
        <p:txBody>
          <a:bodyPr vert="eaVert"/>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日期占位符 3"/>
          <p:cNvSpPr>
            <a:spLocks noGrp="1"/>
          </p:cNvSpPr>
          <p:nvPr>
            <p:ph type="dt" sz="half" idx="10"/>
          </p:nvPr>
        </p:nvSpPr>
        <p:spPr/>
        <p:txBody>
          <a:bodyPr/>
          <a:lstStyle/>
          <a:p>
            <a:fld id="{515790DF-6E52-4B44-990E-FB3ECA4B1642}" type="datetime1">
              <a:rPr lang="en-US" altLang="zh-CN" smtClean="0"/>
              <a:t>6/4/20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99B09EC-0F5A-4ED1-9D27-B6EB06E679C1}" type="slidenum">
              <a:rPr lang="zh-CN" altLang="en-US" smtClean="0"/>
              <a:t>‹#›</a:t>
            </a:fld>
            <a:endParaRPr lang="zh-CN" altLang="en-US"/>
          </a:p>
        </p:txBody>
      </p:sp>
    </p:spTree>
    <p:extLst>
      <p:ext uri="{BB962C8B-B14F-4D97-AF65-F5344CB8AC3E}">
        <p14:creationId xmlns:p14="http://schemas.microsoft.com/office/powerpoint/2010/main" val="15543481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2D9BBE-2A2F-E04B-A56B-BD3E961D2545}" type="datetime1">
              <a:rPr lang="en-US" smtClean="0"/>
              <a:t>6/4/20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A1EB78-8F05-DB43-B080-67B5B3D39C87}" type="slidenum">
              <a:rPr lang="en-US" smtClean="0"/>
              <a:t>‹#›</a:t>
            </a:fld>
            <a:endParaRPr lang="en-US"/>
          </a:p>
        </p:txBody>
      </p:sp>
    </p:spTree>
    <p:extLst>
      <p:ext uri="{BB962C8B-B14F-4D97-AF65-F5344CB8AC3E}">
        <p14:creationId xmlns:p14="http://schemas.microsoft.com/office/powerpoint/2010/main" val="27096816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en-US" altLang="zh-CN"/>
              <a:t>Click to edit Master title style</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ltLang="zh-CN"/>
              <a:t>Click to edit Master subtitle style</a:t>
            </a:r>
            <a:endParaRPr lang="zh-CN" altLang="en-US"/>
          </a:p>
        </p:txBody>
      </p:sp>
      <p:sp>
        <p:nvSpPr>
          <p:cNvPr id="4" name="日期占位符 3"/>
          <p:cNvSpPr>
            <a:spLocks noGrp="1"/>
          </p:cNvSpPr>
          <p:nvPr>
            <p:ph type="dt" sz="half" idx="10"/>
          </p:nvPr>
        </p:nvSpPr>
        <p:spPr/>
        <p:txBody>
          <a:bodyPr/>
          <a:lstStyle/>
          <a:p>
            <a:fld id="{03D7C87E-5DA0-8640-A75E-DF9EDFD45F12}" type="datetime1">
              <a:rPr lang="en-US" altLang="zh-CN" smtClean="0"/>
              <a:t>6/4/20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99B09EC-0F5A-4ED1-9D27-B6EB06E679C1}" type="slidenum">
              <a:rPr lang="zh-CN" altLang="en-US" smtClean="0"/>
              <a:t>‹#›</a:t>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标题和内容">
    <p:bg>
      <p:bgPr>
        <a:solidFill>
          <a:schemeClr val="tx2">
            <a:lumMod val="75000"/>
          </a:schemeClr>
        </a:solidFill>
        <a:effectLst/>
      </p:bgPr>
    </p:bg>
    <p:spTree>
      <p:nvGrpSpPr>
        <p:cNvPr id="1" name=""/>
        <p:cNvGrpSpPr/>
        <p:nvPr/>
      </p:nvGrpSpPr>
      <p:grpSpPr>
        <a:xfrm>
          <a:off x="0" y="0"/>
          <a:ext cx="0" cy="0"/>
          <a:chOff x="0" y="0"/>
          <a:chExt cx="0" cy="0"/>
        </a:xfrm>
      </p:grpSpPr>
      <p:sp>
        <p:nvSpPr>
          <p:cNvPr id="7" name="等腰三角形 6"/>
          <p:cNvSpPr/>
          <p:nvPr/>
        </p:nvSpPr>
        <p:spPr>
          <a:xfrm>
            <a:off x="0" y="0"/>
            <a:ext cx="9144000" cy="6858000"/>
          </a:xfrm>
          <a:prstGeom prst="triangle">
            <a:avLst>
              <a:gd name="adj" fmla="val 0"/>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8" name="平行四边形 7"/>
          <p:cNvSpPr/>
          <p:nvPr/>
        </p:nvSpPr>
        <p:spPr>
          <a:xfrm rot="20778963">
            <a:off x="-485232" y="1540497"/>
            <a:ext cx="10107751" cy="3777009"/>
          </a:xfrm>
          <a:prstGeom prst="parallelogram">
            <a:avLst/>
          </a:prstGeom>
          <a:solidFill>
            <a:schemeClr val="tx2">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9" name="等腰三角形 8"/>
          <p:cNvSpPr/>
          <p:nvPr/>
        </p:nvSpPr>
        <p:spPr>
          <a:xfrm rot="11945907">
            <a:off x="812258" y="-1064600"/>
            <a:ext cx="3713082" cy="10172220"/>
          </a:xfrm>
          <a:prstGeom prst="triangle">
            <a:avLst>
              <a:gd name="adj" fmla="val 100000"/>
            </a:avLst>
          </a:prstGeom>
          <a:solidFill>
            <a:schemeClr val="tx2">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节标题">
    <p:bg>
      <p:bgPr>
        <a:solidFill>
          <a:schemeClr val="tx2">
            <a:lumMod val="75000"/>
          </a:schemeClr>
        </a:solidFill>
        <a:effectLst/>
      </p:bgPr>
    </p:bg>
    <p:spTree>
      <p:nvGrpSpPr>
        <p:cNvPr id="1" name=""/>
        <p:cNvGrpSpPr/>
        <p:nvPr/>
      </p:nvGrpSpPr>
      <p:grpSpPr>
        <a:xfrm>
          <a:off x="0" y="0"/>
          <a:ext cx="0" cy="0"/>
          <a:chOff x="0" y="0"/>
          <a:chExt cx="0" cy="0"/>
        </a:xfrm>
      </p:grpSpPr>
      <p:sp>
        <p:nvSpPr>
          <p:cNvPr id="11" name="等腰三角形 10"/>
          <p:cNvSpPr/>
          <p:nvPr/>
        </p:nvSpPr>
        <p:spPr>
          <a:xfrm>
            <a:off x="0" y="0"/>
            <a:ext cx="9144000" cy="6858000"/>
          </a:xfrm>
          <a:prstGeom prst="triangle">
            <a:avLst>
              <a:gd name="adj" fmla="val 0"/>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2" name="平行四边形 11"/>
          <p:cNvSpPr/>
          <p:nvPr/>
        </p:nvSpPr>
        <p:spPr>
          <a:xfrm rot="20778963">
            <a:off x="-485232" y="1540497"/>
            <a:ext cx="10107751" cy="3777009"/>
          </a:xfrm>
          <a:prstGeom prst="parallelogram">
            <a:avLst/>
          </a:prstGeom>
          <a:solidFill>
            <a:schemeClr val="tx2">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 name="矩形 6"/>
          <p:cNvSpPr/>
          <p:nvPr/>
        </p:nvSpPr>
        <p:spPr>
          <a:xfrm>
            <a:off x="2300287" y="0"/>
            <a:ext cx="684371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两栏内容">
    <p:bg>
      <p:bgPr>
        <a:solidFill>
          <a:schemeClr val="tx2">
            <a:lumMod val="75000"/>
          </a:schemeClr>
        </a:solidFill>
        <a:effectLst/>
      </p:bgPr>
    </p:bg>
    <p:spTree>
      <p:nvGrpSpPr>
        <p:cNvPr id="1" name=""/>
        <p:cNvGrpSpPr/>
        <p:nvPr/>
      </p:nvGrpSpPr>
      <p:grpSpPr>
        <a:xfrm>
          <a:off x="0" y="0"/>
          <a:ext cx="0" cy="0"/>
          <a:chOff x="0" y="0"/>
          <a:chExt cx="0" cy="0"/>
        </a:xfrm>
      </p:grpSpPr>
      <p:sp>
        <p:nvSpPr>
          <p:cNvPr id="8" name="等腰三角形 7"/>
          <p:cNvSpPr/>
          <p:nvPr/>
        </p:nvSpPr>
        <p:spPr>
          <a:xfrm>
            <a:off x="0" y="0"/>
            <a:ext cx="9144000" cy="6858000"/>
          </a:xfrm>
          <a:prstGeom prst="triangle">
            <a:avLst>
              <a:gd name="adj" fmla="val 0"/>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9" name="平行四边形 8"/>
          <p:cNvSpPr/>
          <p:nvPr/>
        </p:nvSpPr>
        <p:spPr>
          <a:xfrm rot="20778963">
            <a:off x="-485232" y="1540497"/>
            <a:ext cx="10107751" cy="3777009"/>
          </a:xfrm>
          <a:prstGeom prst="parallelogram">
            <a:avLst/>
          </a:prstGeom>
          <a:solidFill>
            <a:schemeClr val="tx2">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nvGrpSpPr>
          <p:cNvPr id="10" name="组合 9"/>
          <p:cNvGrpSpPr/>
          <p:nvPr/>
        </p:nvGrpSpPr>
        <p:grpSpPr>
          <a:xfrm>
            <a:off x="0" y="0"/>
            <a:ext cx="9144000" cy="6858000"/>
            <a:chOff x="0" y="0"/>
            <a:chExt cx="12192000" cy="6858000"/>
          </a:xfrm>
        </p:grpSpPr>
        <p:sp>
          <p:nvSpPr>
            <p:cNvPr id="11" name="矩形 10"/>
            <p:cNvSpPr/>
            <p:nvPr/>
          </p:nvSpPr>
          <p:spPr>
            <a:xfrm>
              <a:off x="3067050" y="0"/>
              <a:ext cx="912495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2" name="流程图: 手动输入 11"/>
            <p:cNvSpPr/>
            <p:nvPr/>
          </p:nvSpPr>
          <p:spPr>
            <a:xfrm>
              <a:off x="0" y="0"/>
              <a:ext cx="3067050" cy="6858000"/>
            </a:xfrm>
            <a:prstGeom prst="flowChartManualInpu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比较">
    <p:bg>
      <p:bgPr>
        <a:solidFill>
          <a:schemeClr val="tx2">
            <a:lumMod val="75000"/>
          </a:schemeClr>
        </a:solidFill>
        <a:effectLst/>
      </p:bgPr>
    </p:bg>
    <p:spTree>
      <p:nvGrpSpPr>
        <p:cNvPr id="1" name=""/>
        <p:cNvGrpSpPr/>
        <p:nvPr/>
      </p:nvGrpSpPr>
      <p:grpSpPr>
        <a:xfrm>
          <a:off x="0" y="0"/>
          <a:ext cx="0" cy="0"/>
          <a:chOff x="0" y="0"/>
          <a:chExt cx="0" cy="0"/>
        </a:xfrm>
      </p:grpSpPr>
      <p:sp>
        <p:nvSpPr>
          <p:cNvPr id="10" name="等腰三角形 9"/>
          <p:cNvSpPr/>
          <p:nvPr/>
        </p:nvSpPr>
        <p:spPr>
          <a:xfrm>
            <a:off x="0" y="0"/>
            <a:ext cx="9144000" cy="6858000"/>
          </a:xfrm>
          <a:prstGeom prst="triangle">
            <a:avLst>
              <a:gd name="adj" fmla="val 0"/>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1" name="平行四边形 10"/>
          <p:cNvSpPr/>
          <p:nvPr/>
        </p:nvSpPr>
        <p:spPr>
          <a:xfrm rot="20778963">
            <a:off x="-485232" y="1540497"/>
            <a:ext cx="10107751" cy="3777009"/>
          </a:xfrm>
          <a:prstGeom prst="parallelogram">
            <a:avLst/>
          </a:prstGeom>
          <a:solidFill>
            <a:schemeClr val="tx2">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2" name="等腰三角形 11"/>
          <p:cNvSpPr/>
          <p:nvPr/>
        </p:nvSpPr>
        <p:spPr>
          <a:xfrm rot="11945907">
            <a:off x="812258" y="-1064600"/>
            <a:ext cx="3713082" cy="10172220"/>
          </a:xfrm>
          <a:prstGeom prst="triangle">
            <a:avLst>
              <a:gd name="adj" fmla="val 100000"/>
            </a:avLst>
          </a:prstGeom>
          <a:solidFill>
            <a:schemeClr val="tx2">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3" name="流程图: 手动输入 12"/>
          <p:cNvSpPr/>
          <p:nvPr/>
        </p:nvSpPr>
        <p:spPr>
          <a:xfrm rot="5400000" flipH="1">
            <a:off x="-1128713" y="1643063"/>
            <a:ext cx="6858000" cy="3571875"/>
          </a:xfrm>
          <a:prstGeom prst="flowChartManualInput">
            <a:avLst/>
          </a:prstGeom>
          <a:solidFill>
            <a:schemeClr val="bg1">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4" name="流程图: 手动输入 13"/>
          <p:cNvSpPr/>
          <p:nvPr/>
        </p:nvSpPr>
        <p:spPr>
          <a:xfrm rot="5400000" flipH="1">
            <a:off x="-1643063" y="1643063"/>
            <a:ext cx="6858000" cy="3571875"/>
          </a:xfrm>
          <a:prstGeom prst="flowChartManualInpu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5" name="流程图: 手动输入 14"/>
          <p:cNvSpPr/>
          <p:nvPr/>
        </p:nvSpPr>
        <p:spPr>
          <a:xfrm rot="5400000" flipH="1">
            <a:off x="-1857375" y="1643063"/>
            <a:ext cx="6858000" cy="3571875"/>
          </a:xfrm>
          <a:prstGeom prst="flowChartManualInpu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仅标题">
    <p:bg>
      <p:bgPr>
        <a:solidFill>
          <a:schemeClr val="tx2">
            <a:lumMod val="75000"/>
          </a:schemeClr>
        </a:solidFill>
        <a:effectLst/>
      </p:bgPr>
    </p:bg>
    <p:spTree>
      <p:nvGrpSpPr>
        <p:cNvPr id="1" name=""/>
        <p:cNvGrpSpPr/>
        <p:nvPr/>
      </p:nvGrpSpPr>
      <p:grpSpPr>
        <a:xfrm>
          <a:off x="0" y="0"/>
          <a:ext cx="0" cy="0"/>
          <a:chOff x="0" y="0"/>
          <a:chExt cx="0" cy="0"/>
        </a:xfrm>
      </p:grpSpPr>
      <p:sp>
        <p:nvSpPr>
          <p:cNvPr id="6" name="等腰三角形 5"/>
          <p:cNvSpPr/>
          <p:nvPr/>
        </p:nvSpPr>
        <p:spPr>
          <a:xfrm>
            <a:off x="0" y="0"/>
            <a:ext cx="9144000" cy="6858000"/>
          </a:xfrm>
          <a:prstGeom prst="triangle">
            <a:avLst>
              <a:gd name="adj" fmla="val 0"/>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 name="平行四边形 6"/>
          <p:cNvSpPr/>
          <p:nvPr/>
        </p:nvSpPr>
        <p:spPr>
          <a:xfrm rot="20778963">
            <a:off x="-485232" y="1540497"/>
            <a:ext cx="10107751" cy="3777009"/>
          </a:xfrm>
          <a:prstGeom prst="parallelogram">
            <a:avLst/>
          </a:prstGeom>
          <a:solidFill>
            <a:schemeClr val="tx2">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8" name="等腰三角形 7"/>
          <p:cNvSpPr/>
          <p:nvPr/>
        </p:nvSpPr>
        <p:spPr>
          <a:xfrm rot="11945907">
            <a:off x="812258" y="-1064600"/>
            <a:ext cx="3713082" cy="10172220"/>
          </a:xfrm>
          <a:prstGeom prst="triangle">
            <a:avLst>
              <a:gd name="adj" fmla="val 100000"/>
            </a:avLst>
          </a:prstGeom>
          <a:solidFill>
            <a:schemeClr val="tx2">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9" name="平行四边形 8"/>
          <p:cNvSpPr/>
          <p:nvPr/>
        </p:nvSpPr>
        <p:spPr>
          <a:xfrm>
            <a:off x="0" y="-1"/>
            <a:ext cx="9144000" cy="6858000"/>
          </a:xfrm>
          <a:prstGeom prst="parallelogram">
            <a:avLst>
              <a:gd name="adj" fmla="val 5388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bg>
      <p:bgPr>
        <a:solidFill>
          <a:srgbClr val="E73A1C"/>
        </a:solidFill>
        <a:effectLst/>
      </p:bgPr>
    </p:bg>
    <p:spTree>
      <p:nvGrpSpPr>
        <p:cNvPr id="1" name=""/>
        <p:cNvGrpSpPr/>
        <p:nvPr/>
      </p:nvGrpSpPr>
      <p:grpSpPr>
        <a:xfrm>
          <a:off x="0" y="0"/>
          <a:ext cx="0" cy="0"/>
          <a:chOff x="0" y="0"/>
          <a:chExt cx="0" cy="0"/>
        </a:xfrm>
      </p:grpSpPr>
      <p:sp>
        <p:nvSpPr>
          <p:cNvPr id="5" name="矩形 4"/>
          <p:cNvSpPr/>
          <p:nvPr/>
        </p:nvSpPr>
        <p:spPr>
          <a:xfrm>
            <a:off x="330453" y="759874"/>
            <a:ext cx="543739" cy="307777"/>
          </a:xfrm>
          <a:prstGeom prst="rect">
            <a:avLst/>
          </a:prstGeom>
        </p:spPr>
        <p:txBody>
          <a:bodyPr wrap="none">
            <a:spAutoFit/>
          </a:bodyPr>
          <a:lstStyle/>
          <a:p>
            <a:pPr defTabSz="457189"/>
            <a:r>
              <a:rPr lang="zh-CN" altLang="en-US" sz="1400" dirty="0">
                <a:solidFill>
                  <a:srgbClr val="FFFFFF"/>
                </a:solidFill>
                <a:latin typeface="Segoe UI Light"/>
                <a:cs typeface="Segoe UI Light"/>
              </a:rPr>
              <a:t>标注</a:t>
            </a:r>
          </a:p>
        </p:txBody>
      </p:sp>
      <p:sp>
        <p:nvSpPr>
          <p:cNvPr id="6" name="矩形 5"/>
          <p:cNvSpPr/>
          <p:nvPr/>
        </p:nvSpPr>
        <p:spPr>
          <a:xfrm>
            <a:off x="2143256" y="841948"/>
            <a:ext cx="1051501" cy="2492990"/>
          </a:xfrm>
          <a:prstGeom prst="rect">
            <a:avLst/>
          </a:prstGeom>
        </p:spPr>
        <p:txBody>
          <a:bodyPr wrap="square">
            <a:spAutoFit/>
          </a:bodyPr>
          <a:lstStyle/>
          <a:p>
            <a:pPr defTabSz="457189">
              <a:lnSpc>
                <a:spcPct val="130000"/>
              </a:lnSpc>
            </a:pPr>
            <a:r>
              <a:rPr lang="zh-CN" altLang="en-US" sz="1000" dirty="0">
                <a:solidFill>
                  <a:srgbClr val="FFFFFF"/>
                </a:solidFill>
                <a:latin typeface="Segoe UI Light"/>
                <a:cs typeface="Segoe UI Light"/>
              </a:rPr>
              <a:t>字体使用 </a:t>
            </a:r>
            <a:endParaRPr lang="en-US" altLang="zh-CN" sz="1000" dirty="0">
              <a:solidFill>
                <a:srgbClr val="FFFFFF"/>
              </a:solidFill>
              <a:latin typeface="Segoe UI Light"/>
              <a:cs typeface="Segoe UI Light"/>
            </a:endParaRPr>
          </a:p>
          <a:p>
            <a:pPr defTabSz="457189">
              <a:lnSpc>
                <a:spcPct val="130000"/>
              </a:lnSpc>
            </a:pPr>
            <a:endParaRPr lang="en-US" altLang="zh-CN" sz="1000" dirty="0">
              <a:solidFill>
                <a:srgbClr val="FFFFFF"/>
              </a:solidFill>
              <a:latin typeface="Segoe UI Light"/>
              <a:cs typeface="Segoe UI Light"/>
            </a:endParaRPr>
          </a:p>
          <a:p>
            <a:pPr defTabSz="457189">
              <a:lnSpc>
                <a:spcPct val="130000"/>
              </a:lnSpc>
            </a:pPr>
            <a:endParaRPr lang="en-US" altLang="zh-CN" sz="1000" dirty="0">
              <a:solidFill>
                <a:srgbClr val="FFFFFF"/>
              </a:solidFill>
              <a:latin typeface="Segoe UI Light"/>
              <a:cs typeface="Segoe UI Light"/>
            </a:endParaRPr>
          </a:p>
          <a:p>
            <a:pPr defTabSz="457189">
              <a:lnSpc>
                <a:spcPct val="130000"/>
              </a:lnSpc>
            </a:pPr>
            <a:endParaRPr lang="en-US" altLang="zh-CN" sz="1000" dirty="0">
              <a:solidFill>
                <a:srgbClr val="FFFFFF"/>
              </a:solidFill>
              <a:latin typeface="Segoe UI Light"/>
              <a:cs typeface="Segoe UI Light"/>
            </a:endParaRPr>
          </a:p>
          <a:p>
            <a:pPr defTabSz="457189">
              <a:lnSpc>
                <a:spcPct val="130000"/>
              </a:lnSpc>
            </a:pPr>
            <a:endParaRPr lang="en-US" altLang="zh-CN" sz="1000" dirty="0">
              <a:solidFill>
                <a:srgbClr val="FFFFFF"/>
              </a:solidFill>
              <a:latin typeface="Segoe UI Light"/>
              <a:cs typeface="Segoe UI Light"/>
            </a:endParaRPr>
          </a:p>
          <a:p>
            <a:pPr defTabSz="457189">
              <a:lnSpc>
                <a:spcPct val="130000"/>
              </a:lnSpc>
            </a:pPr>
            <a:r>
              <a:rPr lang="zh-CN" altLang="en-US" sz="1000" dirty="0">
                <a:solidFill>
                  <a:srgbClr val="FFFFFF"/>
                </a:solidFill>
                <a:latin typeface="Segoe UI Light"/>
                <a:cs typeface="Segoe UI Light"/>
              </a:rPr>
              <a:t>行距</a:t>
            </a:r>
            <a:endParaRPr lang="en-US" altLang="zh-CN" sz="1000" dirty="0">
              <a:solidFill>
                <a:srgbClr val="FFFFFF"/>
              </a:solidFill>
              <a:latin typeface="Segoe UI Light"/>
              <a:cs typeface="Segoe UI Light"/>
            </a:endParaRPr>
          </a:p>
          <a:p>
            <a:pPr defTabSz="457189">
              <a:lnSpc>
                <a:spcPct val="130000"/>
              </a:lnSpc>
            </a:pPr>
            <a:endParaRPr lang="en-US" altLang="zh-CN" sz="1000" dirty="0">
              <a:solidFill>
                <a:srgbClr val="FFFFFF"/>
              </a:solidFill>
              <a:latin typeface="Segoe UI Light"/>
              <a:cs typeface="Segoe UI Light"/>
            </a:endParaRPr>
          </a:p>
          <a:p>
            <a:pPr defTabSz="457189">
              <a:lnSpc>
                <a:spcPct val="130000"/>
              </a:lnSpc>
            </a:pPr>
            <a:endParaRPr lang="en-US" altLang="zh-CN" sz="1000" dirty="0">
              <a:solidFill>
                <a:srgbClr val="FFFFFF"/>
              </a:solidFill>
              <a:latin typeface="Segoe UI Light"/>
              <a:cs typeface="Segoe UI Light"/>
            </a:endParaRPr>
          </a:p>
          <a:p>
            <a:pPr defTabSz="457189">
              <a:lnSpc>
                <a:spcPct val="130000"/>
              </a:lnSpc>
            </a:pPr>
            <a:r>
              <a:rPr lang="zh-CN" altLang="en-US" sz="1000" dirty="0">
                <a:solidFill>
                  <a:srgbClr val="FFFFFF"/>
                </a:solidFill>
                <a:latin typeface="Segoe UI Light"/>
                <a:cs typeface="Segoe UI Light"/>
              </a:rPr>
              <a:t>背景图片出处</a:t>
            </a:r>
          </a:p>
          <a:p>
            <a:pPr defTabSz="457189">
              <a:lnSpc>
                <a:spcPct val="130000"/>
              </a:lnSpc>
            </a:pPr>
            <a:endParaRPr lang="zh-CN" altLang="en-US" sz="1000" dirty="0">
              <a:solidFill>
                <a:srgbClr val="FFFFFF"/>
              </a:solidFill>
              <a:latin typeface="Segoe UI Light"/>
              <a:cs typeface="Segoe UI Light"/>
            </a:endParaRPr>
          </a:p>
          <a:p>
            <a:pPr defTabSz="457189">
              <a:lnSpc>
                <a:spcPct val="130000"/>
              </a:lnSpc>
            </a:pPr>
            <a:endParaRPr lang="zh-CN" altLang="en-US" sz="1000" dirty="0">
              <a:solidFill>
                <a:srgbClr val="FFFFFF"/>
              </a:solidFill>
              <a:latin typeface="Segoe UI Light"/>
              <a:cs typeface="Segoe UI Light"/>
            </a:endParaRPr>
          </a:p>
          <a:p>
            <a:pPr defTabSz="457189">
              <a:lnSpc>
                <a:spcPct val="130000"/>
              </a:lnSpc>
            </a:pPr>
            <a:r>
              <a:rPr lang="zh-CN" altLang="en-US" sz="1000" dirty="0">
                <a:solidFill>
                  <a:srgbClr val="FFFFFF"/>
                </a:solidFill>
                <a:latin typeface="Segoe UI Light"/>
                <a:cs typeface="Segoe UI Light"/>
              </a:rPr>
              <a:t>声明</a:t>
            </a:r>
            <a:endParaRPr lang="en-US" altLang="zh-CN" sz="1000" dirty="0">
              <a:solidFill>
                <a:srgbClr val="FFFFFF"/>
              </a:solidFill>
              <a:latin typeface="Segoe UI Light"/>
              <a:cs typeface="Segoe UI Light"/>
            </a:endParaRPr>
          </a:p>
        </p:txBody>
      </p:sp>
      <p:sp>
        <p:nvSpPr>
          <p:cNvPr id="7" name="矩形 6"/>
          <p:cNvSpPr/>
          <p:nvPr/>
        </p:nvSpPr>
        <p:spPr>
          <a:xfrm>
            <a:off x="3296289" y="841948"/>
            <a:ext cx="2795593" cy="2893100"/>
          </a:xfrm>
          <a:prstGeom prst="rect">
            <a:avLst/>
          </a:prstGeom>
        </p:spPr>
        <p:txBody>
          <a:bodyPr wrap="square">
            <a:spAutoFit/>
          </a:bodyPr>
          <a:lstStyle/>
          <a:p>
            <a:pPr defTabSz="457189">
              <a:lnSpc>
                <a:spcPct val="130000"/>
              </a:lnSpc>
            </a:pPr>
            <a:r>
              <a:rPr lang="zh-CN" altLang="en-US" sz="1000" dirty="0">
                <a:solidFill>
                  <a:srgbClr val="FFFFFF"/>
                </a:solidFill>
                <a:latin typeface="Segoe UI Light"/>
                <a:cs typeface="Segoe UI Light"/>
              </a:rPr>
              <a:t>英文 </a:t>
            </a:r>
            <a:r>
              <a:rPr lang="en-US" altLang="zh-CN" sz="1000" dirty="0">
                <a:solidFill>
                  <a:srgbClr val="FFFFFF"/>
                </a:solidFill>
                <a:latin typeface="Segoe UI Light"/>
                <a:cs typeface="Segoe UI Light"/>
              </a:rPr>
              <a:t>Calibri</a:t>
            </a:r>
          </a:p>
          <a:p>
            <a:pPr defTabSz="457189">
              <a:lnSpc>
                <a:spcPct val="130000"/>
              </a:lnSpc>
            </a:pPr>
            <a:endParaRPr lang="en-US" altLang="zh-CN" sz="1000" dirty="0">
              <a:solidFill>
                <a:srgbClr val="FFFFFF"/>
              </a:solidFill>
              <a:latin typeface="Segoe UI Light"/>
              <a:cs typeface="Segoe UI Light"/>
            </a:endParaRPr>
          </a:p>
          <a:p>
            <a:pPr defTabSz="457189">
              <a:lnSpc>
                <a:spcPct val="130000"/>
              </a:lnSpc>
            </a:pPr>
            <a:r>
              <a:rPr lang="zh-CN" altLang="en-US" sz="1000" dirty="0">
                <a:solidFill>
                  <a:srgbClr val="FFFFFF"/>
                </a:solidFill>
                <a:latin typeface="Segoe UI Light"/>
                <a:cs typeface="Segoe UI Light"/>
              </a:rPr>
              <a:t>中文 微软雅黑</a:t>
            </a:r>
            <a:endParaRPr lang="en-US" altLang="zh-CN" sz="1000" dirty="0">
              <a:solidFill>
                <a:srgbClr val="FFFFFF"/>
              </a:solidFill>
              <a:latin typeface="Segoe UI Light"/>
              <a:cs typeface="Segoe UI Light"/>
            </a:endParaRPr>
          </a:p>
          <a:p>
            <a:pPr defTabSz="457189">
              <a:lnSpc>
                <a:spcPct val="130000"/>
              </a:lnSpc>
            </a:pPr>
            <a:endParaRPr lang="en-US" altLang="zh-CN" sz="1000" dirty="0">
              <a:solidFill>
                <a:srgbClr val="FFFFFF"/>
              </a:solidFill>
              <a:latin typeface="Segoe UI Light"/>
              <a:cs typeface="Segoe UI Light"/>
            </a:endParaRPr>
          </a:p>
          <a:p>
            <a:pPr defTabSz="457189">
              <a:lnSpc>
                <a:spcPct val="130000"/>
              </a:lnSpc>
            </a:pPr>
            <a:endParaRPr lang="en-US" altLang="zh-CN" sz="1000" dirty="0">
              <a:solidFill>
                <a:srgbClr val="FFFFFF"/>
              </a:solidFill>
              <a:latin typeface="Segoe UI Light"/>
              <a:cs typeface="Segoe UI Light"/>
            </a:endParaRPr>
          </a:p>
          <a:p>
            <a:pPr defTabSz="457189">
              <a:lnSpc>
                <a:spcPct val="130000"/>
              </a:lnSpc>
            </a:pPr>
            <a:r>
              <a:rPr lang="zh-CN" altLang="en-US" sz="1000" dirty="0">
                <a:solidFill>
                  <a:srgbClr val="FFFFFF"/>
                </a:solidFill>
                <a:latin typeface="Segoe UI Light"/>
                <a:cs typeface="Segoe UI Light"/>
              </a:rPr>
              <a:t>正文 </a:t>
            </a:r>
            <a:r>
              <a:rPr lang="en-US" altLang="zh-CN" sz="1000" dirty="0">
                <a:solidFill>
                  <a:srgbClr val="FFFFFF"/>
                </a:solidFill>
                <a:latin typeface="Segoe UI Light"/>
                <a:cs typeface="Segoe UI Light"/>
              </a:rPr>
              <a:t>1.3</a:t>
            </a:r>
          </a:p>
          <a:p>
            <a:pPr defTabSz="457189">
              <a:lnSpc>
                <a:spcPct val="130000"/>
              </a:lnSpc>
            </a:pPr>
            <a:endParaRPr lang="en-US" altLang="zh-CN" sz="1000" dirty="0">
              <a:solidFill>
                <a:srgbClr val="FFFFFF"/>
              </a:solidFill>
              <a:latin typeface="Segoe UI Light"/>
              <a:cs typeface="Segoe UI Light"/>
            </a:endParaRPr>
          </a:p>
          <a:p>
            <a:pPr defTabSz="457189">
              <a:lnSpc>
                <a:spcPct val="130000"/>
              </a:lnSpc>
            </a:pPr>
            <a:endParaRPr lang="en-US" altLang="zh-CN" sz="1000" dirty="0">
              <a:solidFill>
                <a:srgbClr val="FFFFFF"/>
              </a:solidFill>
              <a:latin typeface="Segoe UI Light"/>
              <a:cs typeface="Segoe UI Light"/>
            </a:endParaRPr>
          </a:p>
          <a:p>
            <a:pPr defTabSz="457189">
              <a:lnSpc>
                <a:spcPct val="130000"/>
              </a:lnSpc>
            </a:pPr>
            <a:r>
              <a:rPr lang="en-US" altLang="zh-CN" sz="1000" dirty="0" err="1">
                <a:solidFill>
                  <a:srgbClr val="FFFFFF"/>
                </a:solidFill>
                <a:latin typeface="Segoe UI Light"/>
                <a:cs typeface="Segoe UI Light"/>
              </a:rPr>
              <a:t>cn.bing.com</a:t>
            </a:r>
            <a:endParaRPr lang="zh-CN" altLang="en-US" sz="1000" dirty="0">
              <a:solidFill>
                <a:srgbClr val="FFFFFF"/>
              </a:solidFill>
              <a:latin typeface="Segoe UI Light"/>
              <a:cs typeface="Segoe UI Light"/>
            </a:endParaRPr>
          </a:p>
          <a:p>
            <a:pPr defTabSz="457189">
              <a:lnSpc>
                <a:spcPct val="130000"/>
              </a:lnSpc>
            </a:pPr>
            <a:endParaRPr lang="zh-CN" altLang="en-US" sz="1000" dirty="0">
              <a:solidFill>
                <a:srgbClr val="FFFFFF"/>
              </a:solidFill>
              <a:latin typeface="Segoe UI Light"/>
              <a:cs typeface="Segoe UI Light"/>
            </a:endParaRPr>
          </a:p>
          <a:p>
            <a:pPr defTabSz="457189">
              <a:lnSpc>
                <a:spcPct val="130000"/>
              </a:lnSpc>
            </a:pPr>
            <a:endParaRPr lang="zh-CN" altLang="en-US" sz="1000" dirty="0">
              <a:solidFill>
                <a:srgbClr val="FFFFFF"/>
              </a:solidFill>
              <a:latin typeface="Segoe UI Light"/>
              <a:cs typeface="Segoe UI Light"/>
            </a:endParaRPr>
          </a:p>
          <a:p>
            <a:pPr defTabSz="457189">
              <a:lnSpc>
                <a:spcPct val="130000"/>
              </a:lnSpc>
            </a:pPr>
            <a:r>
              <a:rPr lang="zh-CN" altLang="en-US" sz="1000" dirty="0">
                <a:solidFill>
                  <a:prstClr val="white"/>
                </a:solidFill>
              </a:rPr>
              <a:t>互联网是一个开放共享的平台</a:t>
            </a:r>
          </a:p>
          <a:p>
            <a:pPr defTabSz="457189">
              <a:lnSpc>
                <a:spcPct val="130000"/>
              </a:lnSpc>
            </a:pPr>
            <a:r>
              <a:rPr lang="zh-CN" altLang="en-US" sz="1000" dirty="0">
                <a:solidFill>
                  <a:prstClr val="white"/>
                </a:solidFill>
              </a:rPr>
              <a:t>Office</a:t>
            </a:r>
            <a:r>
              <a:rPr lang="en-US" altLang="zh-CN" sz="1000" dirty="0">
                <a:solidFill>
                  <a:prstClr val="white"/>
                </a:solidFill>
              </a:rPr>
              <a:t>PLUS </a:t>
            </a:r>
            <a:r>
              <a:rPr lang="zh-CN" altLang="en-US" sz="1000" dirty="0">
                <a:solidFill>
                  <a:prstClr val="white"/>
                </a:solidFill>
              </a:rPr>
              <a:t>部分设计灵感与元素来源于网络</a:t>
            </a:r>
          </a:p>
          <a:p>
            <a:pPr defTabSz="457189">
              <a:lnSpc>
                <a:spcPct val="130000"/>
              </a:lnSpc>
            </a:pPr>
            <a:r>
              <a:rPr lang="zh-CN" altLang="en-US" sz="1000" dirty="0">
                <a:solidFill>
                  <a:prstClr val="white"/>
                </a:solidFill>
              </a:rPr>
              <a:t>如有建议请联系officeplus@microsoft.com</a:t>
            </a:r>
            <a:endParaRPr lang="en-US" altLang="zh-CN" sz="1000" dirty="0">
              <a:solidFill>
                <a:srgbClr val="FFFFFF"/>
              </a:solidFill>
              <a:latin typeface="Segoe UI Light"/>
              <a:cs typeface="Segoe UI Light"/>
            </a:endParaRPr>
          </a:p>
        </p:txBody>
      </p:sp>
      <p:sp>
        <p:nvSpPr>
          <p:cNvPr id="8" name="矩形 7"/>
          <p:cNvSpPr/>
          <p:nvPr/>
        </p:nvSpPr>
        <p:spPr>
          <a:xfrm>
            <a:off x="330453" y="182445"/>
            <a:ext cx="643125" cy="215444"/>
          </a:xfrm>
          <a:prstGeom prst="rect">
            <a:avLst/>
          </a:prstGeom>
        </p:spPr>
        <p:txBody>
          <a:bodyPr wrap="none">
            <a:spAutoFit/>
          </a:bodyPr>
          <a:lstStyle/>
          <a:p>
            <a:pPr defTabSz="457189"/>
            <a:r>
              <a:rPr kumimoji="1" lang="en-US" altLang="zh-CN" sz="800" dirty="0" err="1">
                <a:solidFill>
                  <a:srgbClr val="FFFFFF"/>
                </a:solidFill>
                <a:latin typeface="Segoe UI Light"/>
                <a:cs typeface="Segoe UI Light"/>
              </a:rPr>
              <a:t>OfficePLUS</a:t>
            </a:r>
            <a:endParaRPr lang="zh-CN" altLang="en-US" sz="800" dirty="0">
              <a:solidFill>
                <a:srgbClr val="FFFFFF"/>
              </a:solidFill>
              <a:latin typeface="Segoe UI Light"/>
              <a:cs typeface="Segoe UI Light"/>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内容与标题">
    <p:spTree>
      <p:nvGrpSpPr>
        <p:cNvPr id="1" name=""/>
        <p:cNvGrpSpPr/>
        <p:nvPr/>
      </p:nvGrpSpPr>
      <p:grpSpPr>
        <a:xfrm>
          <a:off x="0" y="0"/>
          <a:ext cx="0" cy="0"/>
          <a:chOff x="0" y="0"/>
          <a:chExt cx="0" cy="0"/>
        </a:xfrm>
      </p:grpSpPr>
      <p:pic>
        <p:nvPicPr>
          <p:cNvPr id="8" name="图片 7">
            <a:hlinkClick r:id="rId2"/>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14824" y="2521042"/>
            <a:ext cx="2383427" cy="418585"/>
          </a:xfrm>
          <a:prstGeom prst="rect">
            <a:avLst/>
          </a:prstGeom>
        </p:spPr>
      </p:pic>
      <p:sp>
        <p:nvSpPr>
          <p:cNvPr id="9" name="文本框 8"/>
          <p:cNvSpPr txBox="1"/>
          <p:nvPr/>
        </p:nvSpPr>
        <p:spPr>
          <a:xfrm>
            <a:off x="3206792" y="3740752"/>
            <a:ext cx="2486578" cy="246221"/>
          </a:xfrm>
          <a:prstGeom prst="rect">
            <a:avLst/>
          </a:prstGeom>
          <a:noFill/>
        </p:spPr>
        <p:txBody>
          <a:bodyPr wrap="none" rtlCol="0">
            <a:spAutoFit/>
          </a:bodyPr>
          <a:lstStyle/>
          <a:p>
            <a:pPr algn="ctr"/>
            <a:r>
              <a:rPr kumimoji="1" lang="zh-CN" altLang="en-US" sz="1000" dirty="0">
                <a:solidFill>
                  <a:schemeClr val="tx1">
                    <a:lumMod val="75000"/>
                    <a:lumOff val="25000"/>
                  </a:schemeClr>
                </a:solidFill>
              </a:rPr>
              <a:t>点击</a:t>
            </a:r>
            <a:r>
              <a:rPr kumimoji="1" lang="en-US" altLang="zh-CN" sz="1000" dirty="0">
                <a:solidFill>
                  <a:schemeClr val="tx1">
                    <a:lumMod val="75000"/>
                    <a:lumOff val="25000"/>
                  </a:schemeClr>
                </a:solidFill>
              </a:rPr>
              <a:t>Logo</a:t>
            </a:r>
            <a:r>
              <a:rPr kumimoji="1" lang="zh-CN" altLang="en-US" sz="1000" dirty="0">
                <a:solidFill>
                  <a:schemeClr val="tx1">
                    <a:lumMod val="75000"/>
                    <a:lumOff val="25000"/>
                  </a:schemeClr>
                </a:solidFill>
              </a:rPr>
              <a:t>获取更多优质模板（放映模式）</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30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en-US" altLang="zh-CN"/>
              <a:t>Click to edit Master title style</a:t>
            </a:r>
            <a:endParaRPr lang="zh-CN" altLang="en-US"/>
          </a:p>
        </p:txBody>
      </p:sp>
      <p:sp>
        <p:nvSpPr>
          <p:cNvPr id="3" name="图片占位符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ltLang="zh-CN"/>
              <a:t>Drag picture to placeholder or click icon to add</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ltLang="zh-CN"/>
              <a:t>Click to edit Master text styles</a:t>
            </a:r>
          </a:p>
        </p:txBody>
      </p:sp>
      <p:sp>
        <p:nvSpPr>
          <p:cNvPr id="5" name="日期占位符 4"/>
          <p:cNvSpPr>
            <a:spLocks noGrp="1"/>
          </p:cNvSpPr>
          <p:nvPr>
            <p:ph type="dt" sz="half" idx="10"/>
          </p:nvPr>
        </p:nvSpPr>
        <p:spPr/>
        <p:txBody>
          <a:bodyPr/>
          <a:lstStyle/>
          <a:p>
            <a:fld id="{E6A293E4-5172-7941-9AE6-36A93956D2EA}" type="datetime1">
              <a:rPr lang="en-US" altLang="zh-CN" smtClean="0"/>
              <a:t>6/4/20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99B09EC-0F5A-4ED1-9D27-B6EB06E679C1}" type="slidenum">
              <a:rPr lang="zh-CN" altLang="en-US" smtClean="0"/>
              <a:t>‹#›</a:t>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Click to edit Master title style</a:t>
            </a:r>
            <a:endParaRPr lang="zh-CN" altLang="en-US"/>
          </a:p>
        </p:txBody>
      </p:sp>
      <p:sp>
        <p:nvSpPr>
          <p:cNvPr id="3" name="竖排文字占位符 2"/>
          <p:cNvSpPr>
            <a:spLocks noGrp="1"/>
          </p:cNvSpPr>
          <p:nvPr>
            <p:ph type="body" orient="vert" idx="1"/>
          </p:nvPr>
        </p:nvSpPr>
        <p:spPr/>
        <p:txBody>
          <a:bodyPr vert="eaVert"/>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日期占位符 3"/>
          <p:cNvSpPr>
            <a:spLocks noGrp="1"/>
          </p:cNvSpPr>
          <p:nvPr>
            <p:ph type="dt" sz="half" idx="10"/>
          </p:nvPr>
        </p:nvSpPr>
        <p:spPr/>
        <p:txBody>
          <a:bodyPr/>
          <a:lstStyle/>
          <a:p>
            <a:fld id="{7863520F-092F-2E4B-8843-CF4220EE2A6A}" type="datetime1">
              <a:rPr lang="en-US" altLang="zh-CN" smtClean="0"/>
              <a:t>6/4/20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99B09EC-0F5A-4ED1-9D27-B6EB06E679C1}" type="slidenum">
              <a:rPr lang="zh-CN" altLang="en-US" smtClean="0"/>
              <a:t>‹#›</a:t>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365125"/>
            <a:ext cx="1971675" cy="5811838"/>
          </a:xfrm>
        </p:spPr>
        <p:txBody>
          <a:bodyPr vert="eaVert"/>
          <a:lstStyle/>
          <a:p>
            <a:r>
              <a:rPr lang="en-US" altLang="zh-CN"/>
              <a:t>Click to edit Master title style</a:t>
            </a:r>
            <a:endParaRPr lang="zh-CN" altLang="en-US"/>
          </a:p>
        </p:txBody>
      </p:sp>
      <p:sp>
        <p:nvSpPr>
          <p:cNvPr id="3" name="竖排文字占位符 2"/>
          <p:cNvSpPr>
            <a:spLocks noGrp="1"/>
          </p:cNvSpPr>
          <p:nvPr>
            <p:ph type="body" orient="vert" idx="1"/>
          </p:nvPr>
        </p:nvSpPr>
        <p:spPr>
          <a:xfrm>
            <a:off x="628650" y="365125"/>
            <a:ext cx="5800725" cy="5811838"/>
          </a:xfrm>
        </p:spPr>
        <p:txBody>
          <a:bodyPr vert="eaVert"/>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日期占位符 3"/>
          <p:cNvSpPr>
            <a:spLocks noGrp="1"/>
          </p:cNvSpPr>
          <p:nvPr>
            <p:ph type="dt" sz="half" idx="10"/>
          </p:nvPr>
        </p:nvSpPr>
        <p:spPr/>
        <p:txBody>
          <a:bodyPr/>
          <a:lstStyle/>
          <a:p>
            <a:fld id="{688DC9C6-53C7-2749-85C3-E78F62C32DC9}" type="datetime1">
              <a:rPr lang="en-US" altLang="zh-CN" smtClean="0"/>
              <a:t>6/4/20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99B09EC-0F5A-4ED1-9D27-B6EB06E679C1}" type="slidenum">
              <a:rPr lang="zh-CN" altLang="en-US" smtClean="0"/>
              <a:t>‹#›</a:t>
            </a:fld>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6000"/>
            </a:lvl1pPr>
          </a:lstStyle>
          <a:p>
            <a:r>
              <a:rPr lang="en-US" altLang="zh-CN"/>
              <a:t>Click to edit Master title style</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a:t>Click to edit Master subtitle style</a:t>
            </a:r>
            <a:endParaRPr lang="zh-CN" altLang="en-US"/>
          </a:p>
        </p:txBody>
      </p:sp>
      <p:sp>
        <p:nvSpPr>
          <p:cNvPr id="4" name="日期占位符 3"/>
          <p:cNvSpPr>
            <a:spLocks noGrp="1"/>
          </p:cNvSpPr>
          <p:nvPr>
            <p:ph type="dt" sz="half" idx="10"/>
          </p:nvPr>
        </p:nvSpPr>
        <p:spPr/>
        <p:txBody>
          <a:bodyPr/>
          <a:lstStyle/>
          <a:p>
            <a:fld id="{3A81815D-36A0-1C4A-B12E-DA877534D4BB}" type="datetime1">
              <a:rPr lang="en-US" altLang="zh-CN" smtClean="0"/>
              <a:t>6/4/20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99B09EC-0F5A-4ED1-9D27-B6EB06E679C1}" type="slidenum">
              <a:rPr lang="zh-CN" altLang="en-US" smtClean="0"/>
              <a:t>‹#›</a:t>
            </a:fld>
            <a:endParaRPr lang="zh-CN"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标题和内容">
    <p:bg>
      <p:bgPr>
        <a:solidFill>
          <a:schemeClr val="tx2">
            <a:lumMod val="75000"/>
          </a:schemeClr>
        </a:solidFill>
        <a:effectLst/>
      </p:bgPr>
    </p:bg>
    <p:spTree>
      <p:nvGrpSpPr>
        <p:cNvPr id="1" name=""/>
        <p:cNvGrpSpPr/>
        <p:nvPr/>
      </p:nvGrpSpPr>
      <p:grpSpPr>
        <a:xfrm>
          <a:off x="0" y="0"/>
          <a:ext cx="0" cy="0"/>
          <a:chOff x="0" y="0"/>
          <a:chExt cx="0" cy="0"/>
        </a:xfrm>
      </p:grpSpPr>
      <p:sp>
        <p:nvSpPr>
          <p:cNvPr id="7" name="等腰三角形 6"/>
          <p:cNvSpPr/>
          <p:nvPr/>
        </p:nvSpPr>
        <p:spPr>
          <a:xfrm>
            <a:off x="0" y="0"/>
            <a:ext cx="9144000" cy="6858000"/>
          </a:xfrm>
          <a:prstGeom prst="triangle">
            <a:avLst>
              <a:gd name="adj" fmla="val 0"/>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平行四边形 7"/>
          <p:cNvSpPr/>
          <p:nvPr/>
        </p:nvSpPr>
        <p:spPr>
          <a:xfrm rot="20778963">
            <a:off x="-485232" y="1540497"/>
            <a:ext cx="10107751" cy="3777009"/>
          </a:xfrm>
          <a:prstGeom prst="parallelogram">
            <a:avLst/>
          </a:prstGeom>
          <a:solidFill>
            <a:schemeClr val="tx2">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等腰三角形 8"/>
          <p:cNvSpPr/>
          <p:nvPr/>
        </p:nvSpPr>
        <p:spPr>
          <a:xfrm rot="11945907">
            <a:off x="812258" y="-1064600"/>
            <a:ext cx="3713082" cy="10172220"/>
          </a:xfrm>
          <a:prstGeom prst="triangle">
            <a:avLst>
              <a:gd name="adj" fmla="val 100000"/>
            </a:avLst>
          </a:prstGeom>
          <a:solidFill>
            <a:schemeClr val="tx2">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节标题">
    <p:bg>
      <p:bgPr>
        <a:solidFill>
          <a:schemeClr val="tx2">
            <a:lumMod val="75000"/>
          </a:schemeClr>
        </a:solidFill>
        <a:effectLst/>
      </p:bgPr>
    </p:bg>
    <p:spTree>
      <p:nvGrpSpPr>
        <p:cNvPr id="1" name=""/>
        <p:cNvGrpSpPr/>
        <p:nvPr/>
      </p:nvGrpSpPr>
      <p:grpSpPr>
        <a:xfrm>
          <a:off x="0" y="0"/>
          <a:ext cx="0" cy="0"/>
          <a:chOff x="0" y="0"/>
          <a:chExt cx="0" cy="0"/>
        </a:xfrm>
      </p:grpSpPr>
      <p:sp>
        <p:nvSpPr>
          <p:cNvPr id="11" name="等腰三角形 10"/>
          <p:cNvSpPr/>
          <p:nvPr/>
        </p:nvSpPr>
        <p:spPr>
          <a:xfrm>
            <a:off x="0" y="0"/>
            <a:ext cx="9144000" cy="6858000"/>
          </a:xfrm>
          <a:prstGeom prst="triangle">
            <a:avLst>
              <a:gd name="adj" fmla="val 0"/>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平行四边形 11"/>
          <p:cNvSpPr/>
          <p:nvPr/>
        </p:nvSpPr>
        <p:spPr>
          <a:xfrm rot="20778963">
            <a:off x="-485232" y="1540497"/>
            <a:ext cx="10107751" cy="3777009"/>
          </a:xfrm>
          <a:prstGeom prst="parallelogram">
            <a:avLst/>
          </a:prstGeom>
          <a:solidFill>
            <a:schemeClr val="tx2">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2300287" y="0"/>
            <a:ext cx="684371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两栏内容">
    <p:bg>
      <p:bgPr>
        <a:solidFill>
          <a:schemeClr val="tx2">
            <a:lumMod val="75000"/>
          </a:schemeClr>
        </a:solidFill>
        <a:effectLst/>
      </p:bgPr>
    </p:bg>
    <p:spTree>
      <p:nvGrpSpPr>
        <p:cNvPr id="1" name=""/>
        <p:cNvGrpSpPr/>
        <p:nvPr/>
      </p:nvGrpSpPr>
      <p:grpSpPr>
        <a:xfrm>
          <a:off x="0" y="0"/>
          <a:ext cx="0" cy="0"/>
          <a:chOff x="0" y="0"/>
          <a:chExt cx="0" cy="0"/>
        </a:xfrm>
      </p:grpSpPr>
      <p:sp>
        <p:nvSpPr>
          <p:cNvPr id="8" name="等腰三角形 7"/>
          <p:cNvSpPr/>
          <p:nvPr/>
        </p:nvSpPr>
        <p:spPr>
          <a:xfrm>
            <a:off x="0" y="0"/>
            <a:ext cx="9144000" cy="6858000"/>
          </a:xfrm>
          <a:prstGeom prst="triangle">
            <a:avLst>
              <a:gd name="adj" fmla="val 0"/>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平行四边形 8"/>
          <p:cNvSpPr/>
          <p:nvPr/>
        </p:nvSpPr>
        <p:spPr>
          <a:xfrm rot="20778963">
            <a:off x="-485232" y="1540497"/>
            <a:ext cx="10107751" cy="3777009"/>
          </a:xfrm>
          <a:prstGeom prst="parallelogram">
            <a:avLst/>
          </a:prstGeom>
          <a:solidFill>
            <a:schemeClr val="tx2">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0" y="0"/>
            <a:ext cx="9144000" cy="6858000"/>
            <a:chOff x="0" y="0"/>
            <a:chExt cx="12192000" cy="6858000"/>
          </a:xfrm>
        </p:grpSpPr>
        <p:sp>
          <p:nvSpPr>
            <p:cNvPr id="11" name="矩形 10"/>
            <p:cNvSpPr/>
            <p:nvPr/>
          </p:nvSpPr>
          <p:spPr>
            <a:xfrm>
              <a:off x="3067050" y="0"/>
              <a:ext cx="912495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流程图: 手动输入 11"/>
            <p:cNvSpPr/>
            <p:nvPr/>
          </p:nvSpPr>
          <p:spPr>
            <a:xfrm>
              <a:off x="0" y="0"/>
              <a:ext cx="3067050" cy="6858000"/>
            </a:xfrm>
            <a:prstGeom prst="flowChartManualInpu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比较">
    <p:bg>
      <p:bgPr>
        <a:solidFill>
          <a:schemeClr val="tx2">
            <a:lumMod val="75000"/>
          </a:schemeClr>
        </a:solidFill>
        <a:effectLst/>
      </p:bgPr>
    </p:bg>
    <p:spTree>
      <p:nvGrpSpPr>
        <p:cNvPr id="1" name=""/>
        <p:cNvGrpSpPr/>
        <p:nvPr/>
      </p:nvGrpSpPr>
      <p:grpSpPr>
        <a:xfrm>
          <a:off x="0" y="0"/>
          <a:ext cx="0" cy="0"/>
          <a:chOff x="0" y="0"/>
          <a:chExt cx="0" cy="0"/>
        </a:xfrm>
      </p:grpSpPr>
      <p:sp>
        <p:nvSpPr>
          <p:cNvPr id="10" name="等腰三角形 9"/>
          <p:cNvSpPr/>
          <p:nvPr/>
        </p:nvSpPr>
        <p:spPr>
          <a:xfrm>
            <a:off x="0" y="0"/>
            <a:ext cx="9144000" cy="6858000"/>
          </a:xfrm>
          <a:prstGeom prst="triangle">
            <a:avLst>
              <a:gd name="adj" fmla="val 0"/>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平行四边形 10"/>
          <p:cNvSpPr/>
          <p:nvPr/>
        </p:nvSpPr>
        <p:spPr>
          <a:xfrm rot="20778963">
            <a:off x="-485232" y="1540497"/>
            <a:ext cx="10107751" cy="3777009"/>
          </a:xfrm>
          <a:prstGeom prst="parallelogram">
            <a:avLst/>
          </a:prstGeom>
          <a:solidFill>
            <a:schemeClr val="tx2">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p:nvSpPr>
        <p:spPr>
          <a:xfrm rot="11945907">
            <a:off x="812258" y="-1064600"/>
            <a:ext cx="3713082" cy="10172220"/>
          </a:xfrm>
          <a:prstGeom prst="triangle">
            <a:avLst>
              <a:gd name="adj" fmla="val 100000"/>
            </a:avLst>
          </a:prstGeom>
          <a:solidFill>
            <a:schemeClr val="tx2">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流程图: 手动输入 12"/>
          <p:cNvSpPr/>
          <p:nvPr/>
        </p:nvSpPr>
        <p:spPr>
          <a:xfrm rot="5400000" flipH="1">
            <a:off x="-1128713" y="1643063"/>
            <a:ext cx="6858000" cy="3571875"/>
          </a:xfrm>
          <a:prstGeom prst="flowChartManualInput">
            <a:avLst/>
          </a:prstGeom>
          <a:solidFill>
            <a:schemeClr val="bg1">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流程图: 手动输入 13"/>
          <p:cNvSpPr/>
          <p:nvPr/>
        </p:nvSpPr>
        <p:spPr>
          <a:xfrm rot="5400000" flipH="1">
            <a:off x="-1643063" y="1643063"/>
            <a:ext cx="6858000" cy="3571875"/>
          </a:xfrm>
          <a:prstGeom prst="flowChartManualInpu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流程图: 手动输入 14"/>
          <p:cNvSpPr/>
          <p:nvPr/>
        </p:nvSpPr>
        <p:spPr>
          <a:xfrm rot="5400000" flipH="1">
            <a:off x="-1857375" y="1643063"/>
            <a:ext cx="6858000" cy="3571875"/>
          </a:xfrm>
          <a:prstGeom prst="flowChartManualInpu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仅标题">
    <p:bg>
      <p:bgPr>
        <a:solidFill>
          <a:schemeClr val="tx2">
            <a:lumMod val="75000"/>
          </a:schemeClr>
        </a:solidFill>
        <a:effectLst/>
      </p:bgPr>
    </p:bg>
    <p:spTree>
      <p:nvGrpSpPr>
        <p:cNvPr id="1" name=""/>
        <p:cNvGrpSpPr/>
        <p:nvPr/>
      </p:nvGrpSpPr>
      <p:grpSpPr>
        <a:xfrm>
          <a:off x="0" y="0"/>
          <a:ext cx="0" cy="0"/>
          <a:chOff x="0" y="0"/>
          <a:chExt cx="0" cy="0"/>
        </a:xfrm>
      </p:grpSpPr>
      <p:sp>
        <p:nvSpPr>
          <p:cNvPr id="6" name="等腰三角形 5"/>
          <p:cNvSpPr/>
          <p:nvPr/>
        </p:nvSpPr>
        <p:spPr>
          <a:xfrm>
            <a:off x="0" y="0"/>
            <a:ext cx="9144000" cy="6858000"/>
          </a:xfrm>
          <a:prstGeom prst="triangle">
            <a:avLst>
              <a:gd name="adj" fmla="val 0"/>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平行四边形 6"/>
          <p:cNvSpPr/>
          <p:nvPr/>
        </p:nvSpPr>
        <p:spPr>
          <a:xfrm rot="20778963">
            <a:off x="-485232" y="1540497"/>
            <a:ext cx="10107751" cy="3777009"/>
          </a:xfrm>
          <a:prstGeom prst="parallelogram">
            <a:avLst/>
          </a:prstGeom>
          <a:solidFill>
            <a:schemeClr val="tx2">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rot="11945907">
            <a:off x="812258" y="-1064600"/>
            <a:ext cx="3713082" cy="10172220"/>
          </a:xfrm>
          <a:prstGeom prst="triangle">
            <a:avLst>
              <a:gd name="adj" fmla="val 100000"/>
            </a:avLst>
          </a:prstGeom>
          <a:solidFill>
            <a:schemeClr val="tx2">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平行四边形 8"/>
          <p:cNvSpPr/>
          <p:nvPr/>
        </p:nvSpPr>
        <p:spPr>
          <a:xfrm>
            <a:off x="0" y="-1"/>
            <a:ext cx="9144000" cy="6858000"/>
          </a:xfrm>
          <a:prstGeom prst="parallelogram">
            <a:avLst>
              <a:gd name="adj" fmla="val 5388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空白">
    <p:bg>
      <p:bgPr>
        <a:solidFill>
          <a:srgbClr val="E73A1C"/>
        </a:solidFill>
        <a:effectLst/>
      </p:bgPr>
    </p:bg>
    <p:spTree>
      <p:nvGrpSpPr>
        <p:cNvPr id="1" name=""/>
        <p:cNvGrpSpPr/>
        <p:nvPr/>
      </p:nvGrpSpPr>
      <p:grpSpPr>
        <a:xfrm>
          <a:off x="0" y="0"/>
          <a:ext cx="0" cy="0"/>
          <a:chOff x="0" y="0"/>
          <a:chExt cx="0" cy="0"/>
        </a:xfrm>
      </p:grpSpPr>
      <p:sp>
        <p:nvSpPr>
          <p:cNvPr id="5" name="矩形 4"/>
          <p:cNvSpPr/>
          <p:nvPr/>
        </p:nvSpPr>
        <p:spPr>
          <a:xfrm>
            <a:off x="330453" y="759873"/>
            <a:ext cx="663515" cy="379642"/>
          </a:xfrm>
          <a:prstGeom prst="rect">
            <a:avLst/>
          </a:prstGeom>
        </p:spPr>
        <p:txBody>
          <a:bodyPr wrap="none">
            <a:spAutoFit/>
          </a:bodyPr>
          <a:lstStyle/>
          <a:p>
            <a:pPr defTabSz="609585"/>
            <a:r>
              <a:rPr lang="zh-CN" altLang="en-US" sz="1867" dirty="0">
                <a:solidFill>
                  <a:srgbClr val="FFFFFF"/>
                </a:solidFill>
                <a:latin typeface="Segoe UI Light"/>
                <a:cs typeface="Segoe UI Light"/>
              </a:rPr>
              <a:t>标注</a:t>
            </a:r>
          </a:p>
        </p:txBody>
      </p:sp>
      <p:sp>
        <p:nvSpPr>
          <p:cNvPr id="6" name="矩形 5"/>
          <p:cNvSpPr/>
          <p:nvPr/>
        </p:nvSpPr>
        <p:spPr>
          <a:xfrm>
            <a:off x="2143256" y="841948"/>
            <a:ext cx="1051501" cy="3548823"/>
          </a:xfrm>
          <a:prstGeom prst="rect">
            <a:avLst/>
          </a:prstGeom>
        </p:spPr>
        <p:txBody>
          <a:bodyPr wrap="square">
            <a:spAutoFit/>
          </a:bodyPr>
          <a:lstStyle/>
          <a:p>
            <a:pPr defTabSz="609585">
              <a:lnSpc>
                <a:spcPct val="130000"/>
              </a:lnSpc>
            </a:pPr>
            <a:r>
              <a:rPr lang="zh-CN" altLang="en-US" sz="1333" dirty="0">
                <a:solidFill>
                  <a:srgbClr val="FFFFFF"/>
                </a:solidFill>
                <a:latin typeface="Segoe UI Light"/>
                <a:cs typeface="Segoe UI Light"/>
              </a:rPr>
              <a:t>字体使用 </a:t>
            </a:r>
            <a:endParaRPr lang="en-US" altLang="zh-CN" sz="1333" dirty="0">
              <a:solidFill>
                <a:srgbClr val="FFFFFF"/>
              </a:solidFill>
              <a:latin typeface="Segoe UI Light"/>
              <a:cs typeface="Segoe UI Light"/>
            </a:endParaRPr>
          </a:p>
          <a:p>
            <a:pPr defTabSz="609585">
              <a:lnSpc>
                <a:spcPct val="130000"/>
              </a:lnSpc>
            </a:pPr>
            <a:endParaRPr lang="en-US" altLang="zh-CN" sz="1333" dirty="0">
              <a:solidFill>
                <a:srgbClr val="FFFFFF"/>
              </a:solidFill>
              <a:latin typeface="Segoe UI Light"/>
              <a:cs typeface="Segoe UI Light"/>
            </a:endParaRPr>
          </a:p>
          <a:p>
            <a:pPr defTabSz="609585">
              <a:lnSpc>
                <a:spcPct val="130000"/>
              </a:lnSpc>
            </a:pPr>
            <a:endParaRPr lang="en-US" altLang="zh-CN" sz="1333" dirty="0">
              <a:solidFill>
                <a:srgbClr val="FFFFFF"/>
              </a:solidFill>
              <a:latin typeface="Segoe UI Light"/>
              <a:cs typeface="Segoe UI Light"/>
            </a:endParaRPr>
          </a:p>
          <a:p>
            <a:pPr defTabSz="609585">
              <a:lnSpc>
                <a:spcPct val="130000"/>
              </a:lnSpc>
            </a:pPr>
            <a:endParaRPr lang="en-US" altLang="zh-CN" sz="1333" dirty="0">
              <a:solidFill>
                <a:srgbClr val="FFFFFF"/>
              </a:solidFill>
              <a:latin typeface="Segoe UI Light"/>
              <a:cs typeface="Segoe UI Light"/>
            </a:endParaRPr>
          </a:p>
          <a:p>
            <a:pPr defTabSz="609585">
              <a:lnSpc>
                <a:spcPct val="130000"/>
              </a:lnSpc>
            </a:pPr>
            <a:endParaRPr lang="en-US" altLang="zh-CN" sz="1333" dirty="0">
              <a:solidFill>
                <a:srgbClr val="FFFFFF"/>
              </a:solidFill>
              <a:latin typeface="Segoe UI Light"/>
              <a:cs typeface="Segoe UI Light"/>
            </a:endParaRPr>
          </a:p>
          <a:p>
            <a:pPr defTabSz="609585">
              <a:lnSpc>
                <a:spcPct val="130000"/>
              </a:lnSpc>
            </a:pPr>
            <a:r>
              <a:rPr lang="zh-CN" altLang="en-US" sz="1333" dirty="0">
                <a:solidFill>
                  <a:srgbClr val="FFFFFF"/>
                </a:solidFill>
                <a:latin typeface="Segoe UI Light"/>
                <a:cs typeface="Segoe UI Light"/>
              </a:rPr>
              <a:t>行距</a:t>
            </a:r>
            <a:endParaRPr lang="en-US" altLang="zh-CN" sz="1333" dirty="0">
              <a:solidFill>
                <a:srgbClr val="FFFFFF"/>
              </a:solidFill>
              <a:latin typeface="Segoe UI Light"/>
              <a:cs typeface="Segoe UI Light"/>
            </a:endParaRPr>
          </a:p>
          <a:p>
            <a:pPr defTabSz="609585">
              <a:lnSpc>
                <a:spcPct val="130000"/>
              </a:lnSpc>
            </a:pPr>
            <a:endParaRPr lang="en-US" altLang="zh-CN" sz="1333" dirty="0">
              <a:solidFill>
                <a:srgbClr val="FFFFFF"/>
              </a:solidFill>
              <a:latin typeface="Segoe UI Light"/>
              <a:cs typeface="Segoe UI Light"/>
            </a:endParaRPr>
          </a:p>
          <a:p>
            <a:pPr defTabSz="609585">
              <a:lnSpc>
                <a:spcPct val="130000"/>
              </a:lnSpc>
            </a:pPr>
            <a:endParaRPr lang="en-US" altLang="zh-CN" sz="1333" dirty="0">
              <a:solidFill>
                <a:srgbClr val="FFFFFF"/>
              </a:solidFill>
              <a:latin typeface="Segoe UI Light"/>
              <a:cs typeface="Segoe UI Light"/>
            </a:endParaRPr>
          </a:p>
          <a:p>
            <a:pPr defTabSz="609585">
              <a:lnSpc>
                <a:spcPct val="130000"/>
              </a:lnSpc>
            </a:pPr>
            <a:r>
              <a:rPr lang="zh-CN" altLang="en-US" sz="1333" dirty="0">
                <a:solidFill>
                  <a:srgbClr val="FFFFFF"/>
                </a:solidFill>
                <a:latin typeface="Segoe UI Light"/>
                <a:cs typeface="Segoe UI Light"/>
              </a:rPr>
              <a:t>背景图片出处</a:t>
            </a:r>
          </a:p>
          <a:p>
            <a:pPr defTabSz="609585">
              <a:lnSpc>
                <a:spcPct val="130000"/>
              </a:lnSpc>
            </a:pPr>
            <a:endParaRPr lang="zh-CN" altLang="en-US" sz="1333" dirty="0">
              <a:solidFill>
                <a:srgbClr val="FFFFFF"/>
              </a:solidFill>
              <a:latin typeface="Segoe UI Light"/>
              <a:cs typeface="Segoe UI Light"/>
            </a:endParaRPr>
          </a:p>
          <a:p>
            <a:pPr defTabSz="609585">
              <a:lnSpc>
                <a:spcPct val="130000"/>
              </a:lnSpc>
            </a:pPr>
            <a:endParaRPr lang="zh-CN" altLang="en-US" sz="1333" dirty="0">
              <a:solidFill>
                <a:srgbClr val="FFFFFF"/>
              </a:solidFill>
              <a:latin typeface="Segoe UI Light"/>
              <a:cs typeface="Segoe UI Light"/>
            </a:endParaRPr>
          </a:p>
          <a:p>
            <a:pPr defTabSz="609585">
              <a:lnSpc>
                <a:spcPct val="130000"/>
              </a:lnSpc>
            </a:pPr>
            <a:r>
              <a:rPr lang="zh-CN" altLang="en-US" sz="1333" dirty="0">
                <a:solidFill>
                  <a:srgbClr val="FFFFFF"/>
                </a:solidFill>
                <a:latin typeface="Segoe UI Light"/>
                <a:cs typeface="Segoe UI Light"/>
              </a:rPr>
              <a:t>声明</a:t>
            </a:r>
            <a:endParaRPr lang="en-US" altLang="zh-CN" sz="1333" dirty="0">
              <a:solidFill>
                <a:srgbClr val="FFFFFF"/>
              </a:solidFill>
              <a:latin typeface="Segoe UI Light"/>
              <a:cs typeface="Segoe UI Light"/>
            </a:endParaRPr>
          </a:p>
        </p:txBody>
      </p:sp>
      <p:sp>
        <p:nvSpPr>
          <p:cNvPr id="7" name="矩形 6"/>
          <p:cNvSpPr/>
          <p:nvPr/>
        </p:nvSpPr>
        <p:spPr>
          <a:xfrm>
            <a:off x="3296289" y="841949"/>
            <a:ext cx="2795593" cy="4348840"/>
          </a:xfrm>
          <a:prstGeom prst="rect">
            <a:avLst/>
          </a:prstGeom>
        </p:spPr>
        <p:txBody>
          <a:bodyPr wrap="square">
            <a:spAutoFit/>
          </a:bodyPr>
          <a:lstStyle/>
          <a:p>
            <a:pPr defTabSz="609585">
              <a:lnSpc>
                <a:spcPct val="130000"/>
              </a:lnSpc>
            </a:pPr>
            <a:r>
              <a:rPr lang="zh-CN" altLang="en-US" sz="1333" dirty="0">
                <a:solidFill>
                  <a:srgbClr val="FFFFFF"/>
                </a:solidFill>
                <a:latin typeface="Segoe UI Light"/>
                <a:cs typeface="Segoe UI Light"/>
              </a:rPr>
              <a:t>英文 </a:t>
            </a:r>
            <a:r>
              <a:rPr lang="en-US" altLang="zh-CN" sz="1333" dirty="0">
                <a:solidFill>
                  <a:srgbClr val="FFFFFF"/>
                </a:solidFill>
                <a:latin typeface="Segoe UI Light"/>
                <a:cs typeface="Segoe UI Light"/>
              </a:rPr>
              <a:t>Calibri</a:t>
            </a:r>
          </a:p>
          <a:p>
            <a:pPr defTabSz="609585">
              <a:lnSpc>
                <a:spcPct val="130000"/>
              </a:lnSpc>
            </a:pPr>
            <a:endParaRPr lang="en-US" altLang="zh-CN" sz="1333" dirty="0">
              <a:solidFill>
                <a:srgbClr val="FFFFFF"/>
              </a:solidFill>
              <a:latin typeface="Segoe UI Light"/>
              <a:cs typeface="Segoe UI Light"/>
            </a:endParaRPr>
          </a:p>
          <a:p>
            <a:pPr defTabSz="609585">
              <a:lnSpc>
                <a:spcPct val="130000"/>
              </a:lnSpc>
            </a:pPr>
            <a:r>
              <a:rPr lang="zh-CN" altLang="en-US" sz="1333" dirty="0">
                <a:solidFill>
                  <a:srgbClr val="FFFFFF"/>
                </a:solidFill>
                <a:latin typeface="Segoe UI Light"/>
                <a:cs typeface="Segoe UI Light"/>
              </a:rPr>
              <a:t>中文 微软雅黑</a:t>
            </a:r>
            <a:endParaRPr lang="en-US" altLang="zh-CN" sz="1333" dirty="0">
              <a:solidFill>
                <a:srgbClr val="FFFFFF"/>
              </a:solidFill>
              <a:latin typeface="Segoe UI Light"/>
              <a:cs typeface="Segoe UI Light"/>
            </a:endParaRPr>
          </a:p>
          <a:p>
            <a:pPr defTabSz="609585">
              <a:lnSpc>
                <a:spcPct val="130000"/>
              </a:lnSpc>
            </a:pPr>
            <a:endParaRPr lang="en-US" altLang="zh-CN" sz="1333" dirty="0">
              <a:solidFill>
                <a:srgbClr val="FFFFFF"/>
              </a:solidFill>
              <a:latin typeface="Segoe UI Light"/>
              <a:cs typeface="Segoe UI Light"/>
            </a:endParaRPr>
          </a:p>
          <a:p>
            <a:pPr defTabSz="609585">
              <a:lnSpc>
                <a:spcPct val="130000"/>
              </a:lnSpc>
            </a:pPr>
            <a:endParaRPr lang="en-US" altLang="zh-CN" sz="1333" dirty="0">
              <a:solidFill>
                <a:srgbClr val="FFFFFF"/>
              </a:solidFill>
              <a:latin typeface="Segoe UI Light"/>
              <a:cs typeface="Segoe UI Light"/>
            </a:endParaRPr>
          </a:p>
          <a:p>
            <a:pPr defTabSz="609585">
              <a:lnSpc>
                <a:spcPct val="130000"/>
              </a:lnSpc>
            </a:pPr>
            <a:r>
              <a:rPr lang="zh-CN" altLang="en-US" sz="1333" dirty="0">
                <a:solidFill>
                  <a:srgbClr val="FFFFFF"/>
                </a:solidFill>
                <a:latin typeface="Segoe UI Light"/>
                <a:cs typeface="Segoe UI Light"/>
              </a:rPr>
              <a:t>正文 </a:t>
            </a:r>
            <a:r>
              <a:rPr lang="en-US" altLang="zh-CN" sz="1333" dirty="0">
                <a:solidFill>
                  <a:srgbClr val="FFFFFF"/>
                </a:solidFill>
                <a:latin typeface="Segoe UI Light"/>
                <a:cs typeface="Segoe UI Light"/>
              </a:rPr>
              <a:t>1.3</a:t>
            </a:r>
          </a:p>
          <a:p>
            <a:pPr defTabSz="609585">
              <a:lnSpc>
                <a:spcPct val="130000"/>
              </a:lnSpc>
            </a:pPr>
            <a:endParaRPr lang="en-US" altLang="zh-CN" sz="1333" dirty="0">
              <a:solidFill>
                <a:srgbClr val="FFFFFF"/>
              </a:solidFill>
              <a:latin typeface="Segoe UI Light"/>
              <a:cs typeface="Segoe UI Light"/>
            </a:endParaRPr>
          </a:p>
          <a:p>
            <a:pPr defTabSz="609585">
              <a:lnSpc>
                <a:spcPct val="130000"/>
              </a:lnSpc>
            </a:pPr>
            <a:endParaRPr lang="en-US" altLang="zh-CN" sz="1333" dirty="0">
              <a:solidFill>
                <a:srgbClr val="FFFFFF"/>
              </a:solidFill>
              <a:latin typeface="Segoe UI Light"/>
              <a:cs typeface="Segoe UI Light"/>
            </a:endParaRPr>
          </a:p>
          <a:p>
            <a:pPr defTabSz="609585">
              <a:lnSpc>
                <a:spcPct val="130000"/>
              </a:lnSpc>
            </a:pPr>
            <a:r>
              <a:rPr lang="en-US" altLang="zh-CN" sz="1333" dirty="0" err="1">
                <a:solidFill>
                  <a:srgbClr val="FFFFFF"/>
                </a:solidFill>
                <a:latin typeface="Segoe UI Light"/>
                <a:cs typeface="Segoe UI Light"/>
              </a:rPr>
              <a:t>cn.bing.com</a:t>
            </a:r>
            <a:endParaRPr lang="zh-CN" altLang="en-US" sz="1333" dirty="0">
              <a:solidFill>
                <a:srgbClr val="FFFFFF"/>
              </a:solidFill>
              <a:latin typeface="Segoe UI Light"/>
              <a:cs typeface="Segoe UI Light"/>
            </a:endParaRPr>
          </a:p>
          <a:p>
            <a:pPr defTabSz="609585">
              <a:lnSpc>
                <a:spcPct val="130000"/>
              </a:lnSpc>
            </a:pPr>
            <a:endParaRPr lang="zh-CN" altLang="en-US" sz="1333" dirty="0">
              <a:solidFill>
                <a:srgbClr val="FFFFFF"/>
              </a:solidFill>
              <a:latin typeface="Segoe UI Light"/>
              <a:cs typeface="Segoe UI Light"/>
            </a:endParaRPr>
          </a:p>
          <a:p>
            <a:pPr defTabSz="609585">
              <a:lnSpc>
                <a:spcPct val="130000"/>
              </a:lnSpc>
            </a:pPr>
            <a:endParaRPr lang="zh-CN" altLang="en-US" sz="1333" dirty="0">
              <a:solidFill>
                <a:srgbClr val="FFFFFF"/>
              </a:solidFill>
              <a:latin typeface="Segoe UI Light"/>
              <a:cs typeface="Segoe UI Light"/>
            </a:endParaRPr>
          </a:p>
          <a:p>
            <a:pPr defTabSz="609585">
              <a:lnSpc>
                <a:spcPct val="130000"/>
              </a:lnSpc>
            </a:pPr>
            <a:r>
              <a:rPr lang="zh-CN" altLang="en-US" sz="1333" dirty="0">
                <a:solidFill>
                  <a:prstClr val="white"/>
                </a:solidFill>
              </a:rPr>
              <a:t>互联网是一个开放共享的平台</a:t>
            </a:r>
          </a:p>
          <a:p>
            <a:pPr defTabSz="609585">
              <a:lnSpc>
                <a:spcPct val="130000"/>
              </a:lnSpc>
            </a:pPr>
            <a:r>
              <a:rPr lang="zh-CN" altLang="en-US" sz="1333" dirty="0">
                <a:solidFill>
                  <a:prstClr val="white"/>
                </a:solidFill>
              </a:rPr>
              <a:t>Office</a:t>
            </a:r>
            <a:r>
              <a:rPr lang="en-US" altLang="zh-CN" sz="1333" dirty="0">
                <a:solidFill>
                  <a:prstClr val="white"/>
                </a:solidFill>
              </a:rPr>
              <a:t>PLUS </a:t>
            </a:r>
            <a:r>
              <a:rPr lang="zh-CN" altLang="en-US" sz="1333" dirty="0">
                <a:solidFill>
                  <a:prstClr val="white"/>
                </a:solidFill>
              </a:rPr>
              <a:t>部分设计灵感与元素来源于网络</a:t>
            </a:r>
          </a:p>
          <a:p>
            <a:pPr defTabSz="609585">
              <a:lnSpc>
                <a:spcPct val="130000"/>
              </a:lnSpc>
            </a:pPr>
            <a:r>
              <a:rPr lang="zh-CN" altLang="en-US" sz="1333" dirty="0">
                <a:solidFill>
                  <a:prstClr val="white"/>
                </a:solidFill>
              </a:rPr>
              <a:t>如有建议请联系officeplus@microsoft.com</a:t>
            </a:r>
            <a:endParaRPr lang="en-US" altLang="zh-CN" sz="1333" dirty="0">
              <a:solidFill>
                <a:srgbClr val="FFFFFF"/>
              </a:solidFill>
              <a:latin typeface="Segoe UI Light"/>
              <a:cs typeface="Segoe UI Light"/>
            </a:endParaRPr>
          </a:p>
        </p:txBody>
      </p:sp>
      <p:sp>
        <p:nvSpPr>
          <p:cNvPr id="8" name="矩形 7"/>
          <p:cNvSpPr/>
          <p:nvPr/>
        </p:nvSpPr>
        <p:spPr>
          <a:xfrm>
            <a:off x="330453" y="182446"/>
            <a:ext cx="897022" cy="256532"/>
          </a:xfrm>
          <a:prstGeom prst="rect">
            <a:avLst/>
          </a:prstGeom>
        </p:spPr>
        <p:txBody>
          <a:bodyPr wrap="none">
            <a:spAutoFit/>
          </a:bodyPr>
          <a:lstStyle/>
          <a:p>
            <a:pPr defTabSz="609585"/>
            <a:r>
              <a:rPr kumimoji="1" lang="en-US" altLang="zh-CN" sz="1067" dirty="0" err="1">
                <a:solidFill>
                  <a:srgbClr val="FFFFFF"/>
                </a:solidFill>
                <a:latin typeface="Segoe UI Light"/>
                <a:cs typeface="Segoe UI Light"/>
              </a:rPr>
              <a:t>OfficePLUS</a:t>
            </a:r>
            <a:endParaRPr lang="zh-CN" altLang="en-US" sz="1067" dirty="0">
              <a:solidFill>
                <a:srgbClr val="FFFFFF"/>
              </a:solidFill>
              <a:latin typeface="Segoe UI Light"/>
              <a:cs typeface="Segoe UI Light"/>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内容与标题">
    <p:spTree>
      <p:nvGrpSpPr>
        <p:cNvPr id="1" name=""/>
        <p:cNvGrpSpPr/>
        <p:nvPr/>
      </p:nvGrpSpPr>
      <p:grpSpPr>
        <a:xfrm>
          <a:off x="0" y="0"/>
          <a:ext cx="0" cy="0"/>
          <a:chOff x="0" y="0"/>
          <a:chExt cx="0" cy="0"/>
        </a:xfrm>
      </p:grpSpPr>
      <p:pic>
        <p:nvPicPr>
          <p:cNvPr id="8" name="图片 7">
            <a:hlinkClick r:id="rId2"/>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14824" y="2521042"/>
            <a:ext cx="2383427" cy="418585"/>
          </a:xfrm>
          <a:prstGeom prst="rect">
            <a:avLst/>
          </a:prstGeom>
        </p:spPr>
      </p:pic>
      <p:sp>
        <p:nvSpPr>
          <p:cNvPr id="9" name="文本框 8"/>
          <p:cNvSpPr txBox="1"/>
          <p:nvPr/>
        </p:nvSpPr>
        <p:spPr>
          <a:xfrm>
            <a:off x="2823884" y="3740751"/>
            <a:ext cx="3252394" cy="297466"/>
          </a:xfrm>
          <a:prstGeom prst="rect">
            <a:avLst/>
          </a:prstGeom>
          <a:noFill/>
        </p:spPr>
        <p:txBody>
          <a:bodyPr wrap="none" rtlCol="0">
            <a:spAutoFit/>
          </a:bodyPr>
          <a:lstStyle/>
          <a:p>
            <a:pPr algn="ctr"/>
            <a:r>
              <a:rPr kumimoji="1" lang="zh-CN" altLang="en-US" sz="1333" dirty="0">
                <a:solidFill>
                  <a:schemeClr val="tx1">
                    <a:lumMod val="75000"/>
                    <a:lumOff val="25000"/>
                  </a:schemeClr>
                </a:solidFill>
              </a:rPr>
              <a:t>点击</a:t>
            </a:r>
            <a:r>
              <a:rPr kumimoji="1" lang="en-US" altLang="zh-CN" sz="1333" dirty="0">
                <a:solidFill>
                  <a:schemeClr val="tx1">
                    <a:lumMod val="75000"/>
                    <a:lumOff val="25000"/>
                  </a:schemeClr>
                </a:solidFill>
              </a:rPr>
              <a:t>Logo</a:t>
            </a:r>
            <a:r>
              <a:rPr kumimoji="1" lang="zh-CN" altLang="en-US" sz="1333" dirty="0">
                <a:solidFill>
                  <a:schemeClr val="tx1">
                    <a:lumMod val="75000"/>
                    <a:lumOff val="25000"/>
                  </a:schemeClr>
                </a:solidFill>
              </a:rPr>
              <a:t>获取更多优质模板（放映模式）</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30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3200"/>
            </a:lvl1pPr>
          </a:lstStyle>
          <a:p>
            <a:r>
              <a:rPr lang="en-US" altLang="zh-CN"/>
              <a:t>Click to edit Master title style</a:t>
            </a:r>
            <a:endParaRPr lang="zh-CN" altLang="en-US"/>
          </a:p>
        </p:txBody>
      </p:sp>
      <p:sp>
        <p:nvSpPr>
          <p:cNvPr id="3" name="图片占位符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zh-CN"/>
              <a:t>Drag picture to placeholder or click icon to add</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to edit Master text styles</a:t>
            </a:r>
          </a:p>
        </p:txBody>
      </p:sp>
      <p:sp>
        <p:nvSpPr>
          <p:cNvPr id="5" name="日期占位符 4"/>
          <p:cNvSpPr>
            <a:spLocks noGrp="1"/>
          </p:cNvSpPr>
          <p:nvPr>
            <p:ph type="dt" sz="half" idx="10"/>
          </p:nvPr>
        </p:nvSpPr>
        <p:spPr/>
        <p:txBody>
          <a:bodyPr/>
          <a:lstStyle/>
          <a:p>
            <a:fld id="{06E1D78B-C042-E54C-922D-3B92EBD82F72}" type="datetime1">
              <a:rPr lang="en-US" altLang="zh-CN" smtClean="0"/>
              <a:t>6/4/20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99B09EC-0F5A-4ED1-9D27-B6EB06E679C1}" type="slidenum">
              <a:rPr lang="zh-CN" altLang="en-US" smtClean="0"/>
              <a:t>‹#›</a:t>
            </a:fld>
            <a:endParaRPr lang="zh-CN" alt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Click to edit Master title style</a:t>
            </a:r>
            <a:endParaRPr lang="zh-CN" altLang="en-US"/>
          </a:p>
        </p:txBody>
      </p:sp>
      <p:sp>
        <p:nvSpPr>
          <p:cNvPr id="3" name="竖排文字占位符 2"/>
          <p:cNvSpPr>
            <a:spLocks noGrp="1"/>
          </p:cNvSpPr>
          <p:nvPr>
            <p:ph type="body" orient="vert" idx="1"/>
          </p:nvPr>
        </p:nvSpPr>
        <p:spPr/>
        <p:txBody>
          <a:bodyPr vert="eaVert"/>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日期占位符 3"/>
          <p:cNvSpPr>
            <a:spLocks noGrp="1"/>
          </p:cNvSpPr>
          <p:nvPr>
            <p:ph type="dt" sz="half" idx="10"/>
          </p:nvPr>
        </p:nvSpPr>
        <p:spPr/>
        <p:txBody>
          <a:bodyPr/>
          <a:lstStyle/>
          <a:p>
            <a:fld id="{9AD69984-49C2-7E44-B2C6-C9838563D264}" type="datetime1">
              <a:rPr lang="en-US" altLang="zh-CN" smtClean="0"/>
              <a:t>6/4/20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99B09EC-0F5A-4ED1-9D27-B6EB06E679C1}" type="slidenum">
              <a:rPr lang="zh-CN" altLang="en-US" smtClean="0"/>
              <a:t>‹#›</a:t>
            </a:fld>
            <a:endParaRPr lang="zh-CN" alt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365125"/>
            <a:ext cx="1971675" cy="5811838"/>
          </a:xfrm>
        </p:spPr>
        <p:txBody>
          <a:bodyPr vert="eaVert"/>
          <a:lstStyle/>
          <a:p>
            <a:r>
              <a:rPr lang="en-US" altLang="zh-CN"/>
              <a:t>Click to edit Master title style</a:t>
            </a:r>
            <a:endParaRPr lang="zh-CN" altLang="en-US"/>
          </a:p>
        </p:txBody>
      </p:sp>
      <p:sp>
        <p:nvSpPr>
          <p:cNvPr id="3" name="竖排文字占位符 2"/>
          <p:cNvSpPr>
            <a:spLocks noGrp="1"/>
          </p:cNvSpPr>
          <p:nvPr>
            <p:ph type="body" orient="vert" idx="1"/>
          </p:nvPr>
        </p:nvSpPr>
        <p:spPr>
          <a:xfrm>
            <a:off x="628650" y="365125"/>
            <a:ext cx="5800725" cy="5811838"/>
          </a:xfrm>
        </p:spPr>
        <p:txBody>
          <a:bodyPr vert="eaVert"/>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日期占位符 3"/>
          <p:cNvSpPr>
            <a:spLocks noGrp="1"/>
          </p:cNvSpPr>
          <p:nvPr>
            <p:ph type="dt" sz="half" idx="10"/>
          </p:nvPr>
        </p:nvSpPr>
        <p:spPr/>
        <p:txBody>
          <a:bodyPr/>
          <a:lstStyle/>
          <a:p>
            <a:fld id="{43CA6DA2-7C75-604D-B91F-88823436DF62}" type="datetime1">
              <a:rPr lang="en-US" altLang="zh-CN" smtClean="0"/>
              <a:t>6/4/20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99B09EC-0F5A-4ED1-9D27-B6EB06E679C1}" type="slidenum">
              <a:rPr lang="zh-CN" altLang="en-US" smtClean="0"/>
              <a:t>‹#›</a:t>
            </a:fld>
            <a:endParaRPr lang="zh-CN" alt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09E73BA-C3E3-284D-873B-61C766422FE5}" type="datetime1">
              <a:rPr lang="en-US" smtClean="0"/>
              <a:t>6/4/20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A1EB78-8F05-DB43-B080-67B5B3D39C87}" type="slidenum">
              <a:rPr lang="en-US" smtClean="0"/>
              <a:t>‹#›</a:t>
            </a:fld>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b="1"/>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4" name="Date Placeholder 3"/>
          <p:cNvSpPr>
            <a:spLocks noGrp="1"/>
          </p:cNvSpPr>
          <p:nvPr>
            <p:ph type="dt" sz="half" idx="10"/>
          </p:nvPr>
        </p:nvSpPr>
        <p:spPr/>
        <p:txBody>
          <a:bodyPr/>
          <a:lstStyle/>
          <a:p>
            <a:fld id="{81FEA587-FF6F-6A43-A652-1975296282AC}" type="datetime1">
              <a:rPr lang="en-US" altLang="zh-CN" smtClean="0"/>
              <a:t>6/4/20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99B09EC-0F5A-4ED1-9D27-B6EB06E679C1}" type="slidenum">
              <a:rPr lang="zh-CN" altLang="en-US" smtClean="0"/>
              <a:t>‹#›</a:t>
            </a:fld>
            <a:endParaRPr lang="zh-CN" alt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C1440B99-074C-7C4C-BD13-BB020051131D}" type="datetime1">
              <a:rPr lang="en-US" smtClean="0"/>
              <a:t>6/4/20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A1EB78-8F05-DB43-B080-67B5B3D39C87}" type="slidenum">
              <a:rPr lang="en-US" smtClean="0"/>
              <a:t>‹#›</a:t>
            </a:fld>
            <a:endParaRPr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BE28630-FCD7-AB4D-B75D-52E47B6672A3}" type="datetime1">
              <a:rPr lang="en-US" altLang="zh-CN" smtClean="0"/>
              <a:t>6/4/20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99B09EC-0F5A-4ED1-9D27-B6EB06E679C1}" type="slidenum">
              <a:rPr lang="zh-CN" altLang="en-US" smtClean="0"/>
              <a:t>‹#›</a:t>
            </a:fld>
            <a:endParaRPr lang="zh-CN" alt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7915714-21B9-4046-BB3F-D9FC12E30404}" type="datetime1">
              <a:rPr lang="en-US" altLang="zh-CN" smtClean="0"/>
              <a:t>6/4/20</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99B09EC-0F5A-4ED1-9D27-B6EB06E679C1}" type="slidenum">
              <a:rPr lang="zh-CN" altLang="en-US" smtClean="0"/>
              <a:t>‹#›</a:t>
            </a:fld>
            <a:endParaRPr lang="zh-CN" alt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3804DFB-9FA9-2B40-A823-6435DD892C9D}" type="datetime1">
              <a:rPr lang="en-US" altLang="zh-CN" smtClean="0"/>
              <a:t>6/4/20</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A99B09EC-0F5A-4ED1-9D27-B6EB06E679C1}" type="slidenum">
              <a:rPr lang="zh-CN" altLang="en-US" smtClean="0"/>
              <a:t>‹#›</a:t>
            </a:fld>
            <a:endParaRPr lang="zh-CN" altLang="en-US"/>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2DDFE5C-371C-044C-A658-718F79DC729F}" type="datetime1">
              <a:rPr lang="en-US" altLang="zh-CN" smtClean="0"/>
              <a:t>6/4/20</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A99B09EC-0F5A-4ED1-9D27-B6EB06E679C1}" type="slidenum">
              <a:rPr lang="zh-CN" altLang="en-US" smtClean="0"/>
              <a:t>‹#›</a:t>
            </a:fld>
            <a:endParaRPr lang="zh-CN" altLang="en-US"/>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6E95B6-5431-1744-B04E-1AE295AB7980}" type="datetime1">
              <a:rPr lang="en-US" altLang="zh-CN" smtClean="0"/>
              <a:t>6/4/20</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A99B09EC-0F5A-4ED1-9D27-B6EB06E679C1}" type="slidenum">
              <a:rPr lang="zh-CN" altLang="en-US" smtClean="0"/>
              <a:t>‹#›</a:t>
            </a:fld>
            <a:endParaRPr lang="zh-CN" altLang="en-US"/>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8D7A24FB-0C4C-9249-BA59-2AB839C76C29}" type="datetime1">
              <a:rPr lang="en-US" altLang="zh-CN" smtClean="0"/>
              <a:t>6/4/20</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99B09EC-0F5A-4ED1-9D27-B6EB06E679C1}" type="slidenum">
              <a:rPr lang="zh-CN" altLang="en-US" smtClean="0"/>
              <a:t>‹#›</a:t>
            </a:fld>
            <a:endParaRPr lang="zh-CN" alt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CF258ED-58DD-F64D-94D0-49C165B61295}" type="datetime1">
              <a:rPr lang="en-US" altLang="zh-CN" smtClean="0"/>
              <a:t>6/4/20</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99B09EC-0F5A-4ED1-9D27-B6EB06E679C1}" type="slidenum">
              <a:rPr lang="zh-CN" altLang="en-US" smtClean="0"/>
              <a:t>‹#›</a:t>
            </a:fld>
            <a:endParaRPr lang="zh-CN" alt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E300A5C-68EB-674E-8F4F-50554969C3AB}" type="datetime1">
              <a:rPr lang="en-US" altLang="zh-CN" smtClean="0"/>
              <a:t>6/4/20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99B09EC-0F5A-4ED1-9D27-B6EB06E679C1}" type="slidenum">
              <a:rPr lang="zh-CN" altLang="en-US" smtClean="0"/>
              <a:t>‹#›</a:t>
            </a:fld>
            <a:endParaRPr lang="zh-CN" alt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E8E61E9-700F-F84A-A0FE-AB41CEE8EC95}" type="datetime1">
              <a:rPr lang="en-US" altLang="zh-CN" smtClean="0"/>
              <a:t>6/4/20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99B09EC-0F5A-4ED1-9D27-B6EB06E679C1}" type="slidenum">
              <a:rPr lang="zh-CN" altLang="en-US" smtClean="0"/>
              <a:t>‹#›</a:t>
            </a:fld>
            <a:endParaRPr lang="zh-CN" alt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6"/>
        <p:cNvGrpSpPr/>
        <p:nvPr/>
      </p:nvGrpSpPr>
      <p:grpSpPr>
        <a:xfrm>
          <a:off x="0" y="0"/>
          <a:ext cx="0" cy="0"/>
          <a:chOff x="0" y="0"/>
          <a:chExt cx="0" cy="0"/>
        </a:xfrm>
      </p:grpSpPr>
      <p:sp>
        <p:nvSpPr>
          <p:cNvPr id="17" name="Shape 17"/>
          <p:cNvSpPr txBox="1">
            <a:spLocks noGrp="1"/>
          </p:cNvSpPr>
          <p:nvPr>
            <p:ph type="title"/>
          </p:nvPr>
        </p:nvSpPr>
        <p:spPr>
          <a:xfrm>
            <a:off x="311700" y="593367"/>
            <a:ext cx="8520600" cy="763600"/>
          </a:xfrm>
          <a:prstGeom prst="rect">
            <a:avLst/>
          </a:prstGeom>
        </p:spPr>
        <p:txBody>
          <a:bodyPr wrap="square" lIns="91425" tIns="91425" rIns="91425" bIns="91425" anchor="t" anchorCtr="0"/>
          <a:lstStyle>
            <a:lvl1pPr lvl="0">
              <a:spcBef>
                <a:spcPts val="0"/>
              </a:spcBef>
              <a:buSzPts val="2800"/>
              <a:buNone/>
              <a:defRPr/>
            </a:lvl1pPr>
            <a:lvl2pPr lvl="1">
              <a:spcBef>
                <a:spcPts val="0"/>
              </a:spcBef>
              <a:buSzPts val="2800"/>
              <a:buNone/>
              <a:defRPr/>
            </a:lvl2pPr>
            <a:lvl3pPr lvl="2">
              <a:spcBef>
                <a:spcPts val="0"/>
              </a:spcBef>
              <a:buSzPts val="2800"/>
              <a:buNone/>
              <a:defRPr/>
            </a:lvl3pPr>
            <a:lvl4pPr lvl="3">
              <a:spcBef>
                <a:spcPts val="0"/>
              </a:spcBef>
              <a:buSzPts val="2800"/>
              <a:buNone/>
              <a:defRPr/>
            </a:lvl4pPr>
            <a:lvl5pPr lvl="4">
              <a:spcBef>
                <a:spcPts val="0"/>
              </a:spcBef>
              <a:buSzPts val="2800"/>
              <a:buNone/>
              <a:defRPr/>
            </a:lvl5pPr>
            <a:lvl6pPr lvl="5">
              <a:spcBef>
                <a:spcPts val="0"/>
              </a:spcBef>
              <a:buSzPts val="2800"/>
              <a:buNone/>
              <a:defRPr/>
            </a:lvl6pPr>
            <a:lvl7pPr lvl="6">
              <a:spcBef>
                <a:spcPts val="0"/>
              </a:spcBef>
              <a:buSzPts val="2800"/>
              <a:buNone/>
              <a:defRPr/>
            </a:lvl7pPr>
            <a:lvl8pPr lvl="7">
              <a:spcBef>
                <a:spcPts val="0"/>
              </a:spcBef>
              <a:buSzPts val="2800"/>
              <a:buNone/>
              <a:defRPr/>
            </a:lvl8pPr>
            <a:lvl9pPr lvl="8">
              <a:spcBef>
                <a:spcPts val="0"/>
              </a:spcBef>
              <a:buSzPts val="2800"/>
              <a:buNone/>
              <a:defRPr/>
            </a:lvl9pPr>
          </a:lstStyle>
          <a:p>
            <a:endParaRPr/>
          </a:p>
        </p:txBody>
      </p:sp>
      <p:sp>
        <p:nvSpPr>
          <p:cNvPr id="18" name="Shape 18"/>
          <p:cNvSpPr txBox="1">
            <a:spLocks noGrp="1"/>
          </p:cNvSpPr>
          <p:nvPr>
            <p:ph type="body" idx="1"/>
          </p:nvPr>
        </p:nvSpPr>
        <p:spPr>
          <a:xfrm>
            <a:off x="311700" y="1536633"/>
            <a:ext cx="8520600" cy="4555200"/>
          </a:xfrm>
          <a:prstGeom prst="rect">
            <a:avLst/>
          </a:prstGeom>
        </p:spPr>
        <p:txBody>
          <a:bodyPr wrap="square" lIns="91425" tIns="91425" rIns="91425" bIns="91425" anchor="t" anchorCtr="0"/>
          <a:lstStyle>
            <a:lvl1pPr lvl="0">
              <a:spcBef>
                <a:spcPts val="0"/>
              </a:spcBef>
              <a:buSzPts val="1800"/>
              <a:buChar char="●"/>
              <a:defRPr/>
            </a:lvl1pPr>
            <a:lvl2pPr lvl="1">
              <a:spcBef>
                <a:spcPts val="0"/>
              </a:spcBef>
              <a:buSzPts val="1400"/>
              <a:buChar char="○"/>
              <a:defRPr/>
            </a:lvl2pPr>
            <a:lvl3pPr lvl="2">
              <a:spcBef>
                <a:spcPts val="0"/>
              </a:spcBef>
              <a:buSzPts val="1400"/>
              <a:buChar char="■"/>
              <a:defRPr/>
            </a:lvl3pPr>
            <a:lvl4pPr lvl="3">
              <a:spcBef>
                <a:spcPts val="0"/>
              </a:spcBef>
              <a:buSzPts val="1400"/>
              <a:buChar char="●"/>
              <a:defRPr/>
            </a:lvl4pPr>
            <a:lvl5pPr lvl="4">
              <a:spcBef>
                <a:spcPts val="0"/>
              </a:spcBef>
              <a:buSzPts val="1400"/>
              <a:buChar char="○"/>
              <a:defRPr/>
            </a:lvl5pPr>
            <a:lvl6pPr lvl="5">
              <a:spcBef>
                <a:spcPts val="0"/>
              </a:spcBef>
              <a:buSzPts val="1400"/>
              <a:buChar char="■"/>
              <a:defRPr/>
            </a:lvl6pPr>
            <a:lvl7pPr lvl="6">
              <a:spcBef>
                <a:spcPts val="0"/>
              </a:spcBef>
              <a:buSzPts val="1400"/>
              <a:buChar char="●"/>
              <a:defRPr/>
            </a:lvl7pPr>
            <a:lvl8pPr lvl="7">
              <a:spcBef>
                <a:spcPts val="0"/>
              </a:spcBef>
              <a:buSzPts val="1400"/>
              <a:buChar char="○"/>
              <a:defRPr/>
            </a:lvl8pPr>
            <a:lvl9pPr lvl="8">
              <a:spcBef>
                <a:spcPts val="0"/>
              </a:spcBef>
              <a:buSzPts val="1400"/>
              <a:buChar char="■"/>
              <a:defRPr/>
            </a:lvl9pPr>
          </a:lstStyle>
          <a:p>
            <a:endParaRPr/>
          </a:p>
        </p:txBody>
      </p:sp>
      <p:sp>
        <p:nvSpPr>
          <p:cNvPr id="19" name="Shape 19"/>
          <p:cNvSpPr txBox="1">
            <a:spLocks noGrp="1"/>
          </p:cNvSpPr>
          <p:nvPr>
            <p:ph type="sldNum" idx="12"/>
          </p:nvPr>
        </p:nvSpPr>
        <p:spPr>
          <a:xfrm>
            <a:off x="8472458" y="6217623"/>
            <a:ext cx="548700" cy="524800"/>
          </a:xfrm>
          <a:prstGeom prst="rect">
            <a:avLst/>
          </a:prstGeom>
        </p:spPr>
        <p:txBody>
          <a:bodyPr wrap="square" lIns="91425" tIns="91425" rIns="91425" bIns="91425" anchor="ctr" anchorCtr="0">
            <a:noAutofit/>
          </a:bodyPr>
          <a:lstStyle/>
          <a:p>
            <a:pPr marL="0" lvl="0" indent="0">
              <a:spcBef>
                <a:spcPts val="0"/>
              </a:spcBef>
              <a:buNone/>
            </a:pPr>
            <a:fld id="{00000000-1234-1234-1234-123412341234}" type="slidenum">
              <a:rPr lang="en"/>
              <a:t>‹#›</a:t>
            </a:fld>
            <a:endParaRPr lang="en"/>
          </a:p>
        </p:txBody>
      </p:sp>
    </p:spTree>
    <p:extLst>
      <p:ext uri="{BB962C8B-B14F-4D97-AF65-F5344CB8AC3E}">
        <p14:creationId xmlns:p14="http://schemas.microsoft.com/office/powerpoint/2010/main" val="9828158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theme" Target="../theme/theme4.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5C292F-6928-8344-8C16-7723DDE11824}" type="datetime1">
              <a:rPr lang="en-US" altLang="zh-CN" smtClean="0"/>
              <a:t>6/4/20</a:t>
            </a:fld>
            <a:endParaRPr lang="zh-CN" altLang="en-US"/>
          </a:p>
        </p:txBody>
      </p:sp>
      <p:sp>
        <p:nvSpPr>
          <p:cNvPr id="5" name="页脚占位符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9B09EC-0F5A-4ED1-9D27-B6EB06E679C1}" type="slidenum">
              <a:rPr lang="zh-CN" altLang="en-US" smtClean="0"/>
              <a:t>‹#›</a:t>
            </a:fld>
            <a:endParaRPr lang="zh-CN" altLang="en-US"/>
          </a:p>
        </p:txBody>
      </p:sp>
    </p:spTree>
    <p:extLst>
      <p:ext uri="{BB962C8B-B14F-4D97-AF65-F5344CB8AC3E}">
        <p14:creationId xmlns:p14="http://schemas.microsoft.com/office/powerpoint/2010/main" val="3896781589"/>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28D24D4B-4C9A-374B-871E-413FF0E42EBA}" type="datetime1">
              <a:rPr lang="en-US" altLang="zh-CN" smtClean="0"/>
              <a:t>6/4/20</a:t>
            </a:fld>
            <a:endParaRPr lang="zh-CN" altLang="en-US"/>
          </a:p>
        </p:txBody>
      </p:sp>
      <p:sp>
        <p:nvSpPr>
          <p:cNvPr id="5" name="页脚占位符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99B09EC-0F5A-4ED1-9D27-B6EB06E679C1}" type="slidenum">
              <a:rPr lang="zh-CN" altLang="en-US" smtClean="0"/>
              <a:t>‹#›</a:t>
            </a:fld>
            <a:endParaRPr lang="zh-CN" altLang="en-US"/>
          </a:p>
        </p:txBody>
      </p:sp>
    </p:spTree>
    <p:extLst>
      <p:ext uri="{BB962C8B-B14F-4D97-AF65-F5344CB8AC3E}">
        <p14:creationId xmlns:p14="http://schemas.microsoft.com/office/powerpoint/2010/main" val="1687816326"/>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CA06EC-07CF-7D4A-BA5D-18DA5350F8E8}" type="datetime1">
              <a:rPr lang="en-US" altLang="zh-CN" smtClean="0"/>
              <a:t>6/4/20</a:t>
            </a:fld>
            <a:endParaRPr lang="zh-CN" altLang="en-US"/>
          </a:p>
        </p:txBody>
      </p:sp>
      <p:sp>
        <p:nvSpPr>
          <p:cNvPr id="5" name="页脚占位符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9B09EC-0F5A-4ED1-9D27-B6EB06E679C1}" type="slidenum">
              <a:rPr lang="zh-CN" altLang="en-US" smtClean="0"/>
              <a:t>‹#›</a:t>
            </a:fld>
            <a:endParaRPr lang="zh-CN" altLang="en-US"/>
          </a:p>
        </p:txBody>
      </p:sp>
    </p:spTree>
    <p:extLst>
      <p:ext uri="{BB962C8B-B14F-4D97-AF65-F5344CB8AC3E}">
        <p14:creationId xmlns:p14="http://schemas.microsoft.com/office/powerpoint/2010/main" val="1213646071"/>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 id="2147483742"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566CFB04-C9DF-0B40-83A0-6A69148F7D8E}" type="datetime1">
              <a:rPr lang="en-US" altLang="zh-CN" smtClean="0"/>
              <a:t>6/4/20</a:t>
            </a:fld>
            <a:endParaRPr lang="zh-CN"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99B09EC-0F5A-4ED1-9D27-B6EB06E679C1}" type="slidenum">
              <a:rPr lang="zh-CN" altLang="en-US" smtClean="0"/>
              <a:t>‹#›</a:t>
            </a:fld>
            <a:endParaRPr lang="zh-CN" altLang="en-US"/>
          </a:p>
        </p:txBody>
      </p:sp>
    </p:spTree>
    <p:extLst>
      <p:ext uri="{BB962C8B-B14F-4D97-AF65-F5344CB8AC3E}">
        <p14:creationId xmlns:p14="http://schemas.microsoft.com/office/powerpoint/2010/main" val="949836091"/>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 id="2147483755" r:id="rId12"/>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36.xml"/><Relationship Id="rId5" Type="http://schemas.openxmlformats.org/officeDocument/2006/relationships/image" Target="../media/image4.jp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7.xml"/></Relationships>
</file>

<file path=ppt/slides/_rels/slide3.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3.xml"/><Relationship Id="rId1" Type="http://schemas.openxmlformats.org/officeDocument/2006/relationships/slideLayout" Target="../slideLayouts/slideLayout37.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37.xml"/><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7.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37.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37.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37.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37.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37.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37.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37.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7.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37.xml"/><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37.xml"/><Relationship Id="rId4" Type="http://schemas.openxmlformats.org/officeDocument/2006/relationships/hyperlink" Target="https://projects.fivethirtyeight.com/covid-forecasts/"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47.xml"/><Relationship Id="rId4" Type="http://schemas.openxmlformats.org/officeDocument/2006/relationships/image" Target="../media/image25.emf"/></Relationships>
</file>

<file path=ppt/slides/_rels/slide2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7.xml"/></Relationships>
</file>

<file path=ppt/slides/_rels/slide23.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37.xml"/><Relationship Id="rId6" Type="http://schemas.openxmlformats.org/officeDocument/2006/relationships/image" Target="../media/image30.jpg"/><Relationship Id="rId5" Type="http://schemas.openxmlformats.org/officeDocument/2006/relationships/image" Target="../media/image29.jpg"/><Relationship Id="rId4" Type="http://schemas.openxmlformats.org/officeDocument/2006/relationships/image" Target="../media/image28.png"/><Relationship Id="rId9" Type="http://schemas.openxmlformats.org/officeDocument/2006/relationships/image" Target="../media/image1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7.xml"/></Relationships>
</file>

<file path=ppt/slides/_rels/slide26.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3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7.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37.png"/><Relationship Id="rId2" Type="http://schemas.openxmlformats.org/officeDocument/2006/relationships/notesSlide" Target="../notesSlides/notesSlide19.xml"/><Relationship Id="rId1" Type="http://schemas.openxmlformats.org/officeDocument/2006/relationships/slideLayout" Target="../slideLayouts/slideLayout47.xml"/><Relationship Id="rId6" Type="http://schemas.openxmlformats.org/officeDocument/2006/relationships/image" Target="../media/image36.png"/><Relationship Id="rId5" Type="http://schemas.openxmlformats.org/officeDocument/2006/relationships/image" Target="../media/image35.jpg"/><Relationship Id="rId4" Type="http://schemas.openxmlformats.org/officeDocument/2006/relationships/image" Target="../media/image34.jpg"/></Relationships>
</file>

<file path=ppt/slides/_rels/slide2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0.xml"/><Relationship Id="rId1" Type="http://schemas.openxmlformats.org/officeDocument/2006/relationships/slideLayout" Target="../slideLayouts/slideLayout36.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7.xml"/></Relationships>
</file>

<file path=ppt/slides/_rels/slide31.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22.xml"/><Relationship Id="rId1" Type="http://schemas.openxmlformats.org/officeDocument/2006/relationships/slideLayout" Target="../slideLayouts/slideLayout47.xml"/><Relationship Id="rId5" Type="http://schemas.openxmlformats.org/officeDocument/2006/relationships/image" Target="../media/image44.png"/><Relationship Id="rId4" Type="http://schemas.openxmlformats.org/officeDocument/2006/relationships/image" Target="../media/image43.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7.xml"/></Relationships>
</file>

<file path=ppt/slides/_rels/slide3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37.xml"/><Relationship Id="rId4" Type="http://schemas.openxmlformats.org/officeDocument/2006/relationships/image" Target="../media/image47.png"/></Relationships>
</file>

<file path=ppt/slides/_rels/slide34.xml.rels><?xml version="1.0" encoding="UTF-8" standalone="yes"?>
<Relationships xmlns="http://schemas.openxmlformats.org/package/2006/relationships"><Relationship Id="rId3" Type="http://schemas.openxmlformats.org/officeDocument/2006/relationships/image" Target="../media/image48.tiff"/><Relationship Id="rId2" Type="http://schemas.openxmlformats.org/officeDocument/2006/relationships/image" Target="../media/image6.tiff"/><Relationship Id="rId1" Type="http://schemas.openxmlformats.org/officeDocument/2006/relationships/slideLayout" Target="../slideLayouts/slideLayout38.xml"/><Relationship Id="rId6" Type="http://schemas.openxmlformats.org/officeDocument/2006/relationships/image" Target="../media/image51.tiff"/><Relationship Id="rId5" Type="http://schemas.openxmlformats.org/officeDocument/2006/relationships/image" Target="../media/image50.tiff"/><Relationship Id="rId4" Type="http://schemas.openxmlformats.org/officeDocument/2006/relationships/image" Target="../media/image49.jpg"/></Relationships>
</file>

<file path=ppt/slides/_rels/slide3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47.xml"/><Relationship Id="rId4" Type="http://schemas.openxmlformats.org/officeDocument/2006/relationships/image" Target="../media/image54.png"/></Relationships>
</file>

<file path=ppt/slides/_rels/slide3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tiff"/><Relationship Id="rId1" Type="http://schemas.openxmlformats.org/officeDocument/2006/relationships/slideLayout" Target="../slideLayouts/slideLayout47.xml"/><Relationship Id="rId6" Type="http://schemas.openxmlformats.org/officeDocument/2006/relationships/image" Target="../media/image59.gif"/><Relationship Id="rId5" Type="http://schemas.openxmlformats.org/officeDocument/2006/relationships/image" Target="../media/image58.png"/><Relationship Id="rId4" Type="http://schemas.openxmlformats.org/officeDocument/2006/relationships/image" Target="../media/image57.tiff"/></Relationships>
</file>

<file path=ppt/slides/_rels/slide37.xml.rels><?xml version="1.0" encoding="UTF-8" standalone="yes"?>
<Relationships xmlns="http://schemas.openxmlformats.org/package/2006/relationships"><Relationship Id="rId3" Type="http://schemas.openxmlformats.org/officeDocument/2006/relationships/image" Target="../media/image60.emf"/><Relationship Id="rId2" Type="http://schemas.openxmlformats.org/officeDocument/2006/relationships/notesSlide" Target="../notesSlides/notesSlide24.xml"/><Relationship Id="rId1" Type="http://schemas.openxmlformats.org/officeDocument/2006/relationships/slideLayout" Target="../slideLayouts/slideLayout47.xml"/><Relationship Id="rId6" Type="http://schemas.openxmlformats.org/officeDocument/2006/relationships/image" Target="../media/image63.emf"/><Relationship Id="rId5" Type="http://schemas.openxmlformats.org/officeDocument/2006/relationships/image" Target="../media/image62.png"/><Relationship Id="rId4" Type="http://schemas.openxmlformats.org/officeDocument/2006/relationships/image" Target="../media/image61.png"/></Relationships>
</file>

<file path=ppt/slides/_rels/slide38.xml.rels><?xml version="1.0" encoding="UTF-8" standalone="yes"?>
<Relationships xmlns="http://schemas.openxmlformats.org/package/2006/relationships"><Relationship Id="rId3" Type="http://schemas.openxmlformats.org/officeDocument/2006/relationships/image" Target="../media/image65.tiff"/><Relationship Id="rId2" Type="http://schemas.openxmlformats.org/officeDocument/2006/relationships/image" Target="../media/image64.png"/><Relationship Id="rId1" Type="http://schemas.openxmlformats.org/officeDocument/2006/relationships/slideLayout" Target="../slideLayouts/slideLayout4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4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5.xml"/><Relationship Id="rId1" Type="http://schemas.openxmlformats.org/officeDocument/2006/relationships/slideLayout" Target="../slideLayouts/slideLayout4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4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47.xml"/></Relationships>
</file>

<file path=ppt/slides/_rels/slide44.xml.rels><?xml version="1.0" encoding="UTF-8" standalone="yes"?>
<Relationships xmlns="http://schemas.openxmlformats.org/package/2006/relationships"><Relationship Id="rId2" Type="http://schemas.openxmlformats.org/officeDocument/2006/relationships/image" Target="../media/image69.tiff"/><Relationship Id="rId1" Type="http://schemas.openxmlformats.org/officeDocument/2006/relationships/slideLayout" Target="../slideLayouts/slideLayout4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47.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5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6.xml"/><Relationship Id="rId1" Type="http://schemas.openxmlformats.org/officeDocument/2006/relationships/slideLayout" Target="../slideLayouts/slideLayout47.xml"/><Relationship Id="rId6" Type="http://schemas.openxmlformats.org/officeDocument/2006/relationships/image" Target="../media/image17.png"/><Relationship Id="rId5" Type="http://schemas.openxmlformats.org/officeDocument/2006/relationships/image" Target="../media/image71.png"/><Relationship Id="rId4" Type="http://schemas.openxmlformats.org/officeDocument/2006/relationships/image" Target="../media/image32.png"/></Relationships>
</file>

<file path=ppt/slides/_rels/slide52.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8.png"/><Relationship Id="rId7" Type="http://schemas.openxmlformats.org/officeDocument/2006/relationships/image" Target="../media/image75.png"/><Relationship Id="rId2" Type="http://schemas.openxmlformats.org/officeDocument/2006/relationships/notesSlide" Target="../notesSlides/notesSlide27.xml"/><Relationship Id="rId1" Type="http://schemas.openxmlformats.org/officeDocument/2006/relationships/slideLayout" Target="../slideLayouts/slideLayout37.xml"/><Relationship Id="rId6" Type="http://schemas.openxmlformats.org/officeDocument/2006/relationships/image" Target="../media/image74.jpg"/><Relationship Id="rId5" Type="http://schemas.openxmlformats.org/officeDocument/2006/relationships/image" Target="../media/image73.jpg"/><Relationship Id="rId4" Type="http://schemas.openxmlformats.org/officeDocument/2006/relationships/image" Target="../media/image72.jpg"/></Relationships>
</file>

<file path=ppt/slides/_rels/slide53.xml.rels><?xml version="1.0" encoding="UTF-8" standalone="yes"?>
<Relationships xmlns="http://schemas.openxmlformats.org/package/2006/relationships"><Relationship Id="rId3" Type="http://schemas.openxmlformats.org/officeDocument/2006/relationships/hyperlink" Target="https://arxiv.org/pdf/1810.07287.pdf" TargetMode="External"/><Relationship Id="rId2" Type="http://schemas.openxmlformats.org/officeDocument/2006/relationships/hyperlink" Target="https://cran.r-project.org/web/packages/iRF/" TargetMode="External"/><Relationship Id="rId1" Type="http://schemas.openxmlformats.org/officeDocument/2006/relationships/slideLayout" Target="../slideLayouts/slideLayout37.xml"/><Relationship Id="rId5" Type="http://schemas.openxmlformats.org/officeDocument/2006/relationships/image" Target="../media/image76.png"/><Relationship Id="rId4" Type="http://schemas.openxmlformats.org/officeDocument/2006/relationships/hyperlink" Target="https://github.com/sumbose/iRF" TargetMode="External"/></Relationships>
</file>

<file path=ppt/slides/_rels/slide54.xml.rels><?xml version="1.0" encoding="UTF-8" standalone="yes"?>
<Relationships xmlns="http://schemas.openxmlformats.org/package/2006/relationships"><Relationship Id="rId3" Type="http://schemas.openxmlformats.org/officeDocument/2006/relationships/image" Target="../media/image77.emf"/><Relationship Id="rId2" Type="http://schemas.openxmlformats.org/officeDocument/2006/relationships/notesSlide" Target="../notesSlides/notesSlide28.xml"/><Relationship Id="rId1" Type="http://schemas.openxmlformats.org/officeDocument/2006/relationships/slideLayout" Target="../slideLayouts/slideLayout4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0635" y="1495473"/>
            <a:ext cx="8671971" cy="1470025"/>
          </a:xfrm>
        </p:spPr>
        <p:txBody>
          <a:bodyPr>
            <a:normAutofit/>
          </a:bodyPr>
          <a:lstStyle/>
          <a:p>
            <a:r>
              <a:rPr lang="en-US" sz="3600" dirty="0"/>
              <a:t>Veridical Data Science</a:t>
            </a:r>
          </a:p>
        </p:txBody>
      </p:sp>
      <p:sp>
        <p:nvSpPr>
          <p:cNvPr id="3" name="Subtitle 2"/>
          <p:cNvSpPr>
            <a:spLocks noGrp="1"/>
          </p:cNvSpPr>
          <p:nvPr>
            <p:ph type="subTitle" idx="1"/>
          </p:nvPr>
        </p:nvSpPr>
        <p:spPr>
          <a:xfrm>
            <a:off x="478252" y="3873466"/>
            <a:ext cx="7990040" cy="2328388"/>
          </a:xfrm>
        </p:spPr>
        <p:txBody>
          <a:bodyPr>
            <a:normAutofit/>
          </a:bodyPr>
          <a:lstStyle/>
          <a:p>
            <a:r>
              <a:rPr lang="en-US" sz="2400" dirty="0">
                <a:solidFill>
                  <a:srgbClr val="000000"/>
                </a:solidFill>
              </a:rPr>
              <a:t>Raaz Dwivedi</a:t>
            </a:r>
          </a:p>
          <a:p>
            <a:r>
              <a:rPr lang="en-US" sz="2400" dirty="0">
                <a:solidFill>
                  <a:srgbClr val="000000"/>
                </a:solidFill>
              </a:rPr>
              <a:t>PhD Student, </a:t>
            </a:r>
            <a:r>
              <a:rPr lang="en-US" sz="2400" dirty="0">
                <a:solidFill>
                  <a:schemeClr val="tx1">
                    <a:lumMod val="75000"/>
                    <a:lumOff val="25000"/>
                  </a:schemeClr>
                </a:solidFill>
              </a:rPr>
              <a:t>EECS, UC Berkeley</a:t>
            </a:r>
            <a:br>
              <a:rPr lang="en-US" sz="2400" dirty="0">
                <a:solidFill>
                  <a:schemeClr val="tx1">
                    <a:lumMod val="75000"/>
                    <a:lumOff val="25000"/>
                  </a:schemeClr>
                </a:solidFill>
              </a:rPr>
            </a:br>
            <a:endParaRPr lang="en-US" sz="1700" dirty="0">
              <a:solidFill>
                <a:schemeClr val="tx1">
                  <a:lumMod val="75000"/>
                  <a:lumOff val="25000"/>
                </a:schemeClr>
              </a:solidFill>
            </a:endParaRPr>
          </a:p>
          <a:p>
            <a:r>
              <a:rPr lang="en-US" dirty="0">
                <a:solidFill>
                  <a:schemeClr val="tx1">
                    <a:lumMod val="75000"/>
                    <a:lumOff val="25000"/>
                  </a:schemeClr>
                </a:solidFill>
              </a:rPr>
              <a:t>Symposium on Data Science and Statistics</a:t>
            </a:r>
          </a:p>
          <a:p>
            <a:r>
              <a:rPr lang="en-US" dirty="0">
                <a:solidFill>
                  <a:schemeClr val="tx1">
                    <a:lumMod val="75000"/>
                    <a:lumOff val="25000"/>
                  </a:schemeClr>
                </a:solidFill>
              </a:rPr>
              <a:t>June 5, 2020</a:t>
            </a:r>
            <a:endParaRPr lang="en-US" sz="1800" dirty="0">
              <a:solidFill>
                <a:schemeClr val="tx1">
                  <a:lumMod val="75000"/>
                  <a:lumOff val="25000"/>
                </a:schemeClr>
              </a:solidFill>
            </a:endParaRPr>
          </a:p>
        </p:txBody>
      </p:sp>
      <p:sp>
        <p:nvSpPr>
          <p:cNvPr id="4" name="Slide Number Placeholder 3"/>
          <p:cNvSpPr>
            <a:spLocks noGrp="1"/>
          </p:cNvSpPr>
          <p:nvPr>
            <p:ph type="sldNum" sz="quarter" idx="12"/>
          </p:nvPr>
        </p:nvSpPr>
        <p:spPr>
          <a:xfrm>
            <a:off x="6553200" y="6356350"/>
            <a:ext cx="2133600" cy="365125"/>
          </a:xfrm>
        </p:spPr>
        <p:txBody>
          <a:bodyPr/>
          <a:lstStyle/>
          <a:p>
            <a:fld id="{37B8361B-9DEF-524F-83F3-A34240366BEA}" type="slidenum">
              <a:rPr lang="en-US" smtClean="0"/>
              <a:pPr/>
              <a:t>1</a:t>
            </a:fld>
            <a:endParaRPr lang="en-US" dirty="0"/>
          </a:p>
        </p:txBody>
      </p:sp>
      <p:pic>
        <p:nvPicPr>
          <p:cNvPr id="5" name="Picture 4" descr="berkeley-logo.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0635" y="200925"/>
            <a:ext cx="2589098" cy="1294549"/>
          </a:xfrm>
          <a:prstGeom prst="rect">
            <a:avLst/>
          </a:prstGeom>
        </p:spPr>
      </p:pic>
      <p:pic>
        <p:nvPicPr>
          <p:cNvPr id="7" name="Picture 6">
            <a:extLst>
              <a:ext uri="{FF2B5EF4-FFF2-40B4-BE49-F238E27FC236}">
                <a16:creationId xmlns:a16="http://schemas.microsoft.com/office/drawing/2014/main" id="{CFC3C20C-41AD-CD40-9AFC-93D5AADA775F}"/>
              </a:ext>
            </a:extLst>
          </p:cNvPr>
          <p:cNvPicPr>
            <a:picLocks noChangeAspect="1"/>
          </p:cNvPicPr>
          <p:nvPr/>
        </p:nvPicPr>
        <p:blipFill>
          <a:blip r:embed="rId4"/>
          <a:stretch>
            <a:fillRect/>
          </a:stretch>
        </p:blipFill>
        <p:spPr>
          <a:xfrm>
            <a:off x="2839733" y="416162"/>
            <a:ext cx="1083927" cy="864074"/>
          </a:xfrm>
          <a:prstGeom prst="rect">
            <a:avLst/>
          </a:prstGeom>
        </p:spPr>
      </p:pic>
      <p:pic>
        <p:nvPicPr>
          <p:cNvPr id="9" name="Picture 8" descr="download.jpg">
            <a:extLst>
              <a:ext uri="{FF2B5EF4-FFF2-40B4-BE49-F238E27FC236}">
                <a16:creationId xmlns:a16="http://schemas.microsoft.com/office/drawing/2014/main" id="{2E19C641-7476-4D44-9DDA-A4EC77094A7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39707" y="562056"/>
            <a:ext cx="1766037" cy="572286"/>
          </a:xfrm>
          <a:prstGeom prst="rect">
            <a:avLst/>
          </a:prstGeom>
        </p:spPr>
      </p:pic>
    </p:spTree>
    <p:extLst>
      <p:ext uri="{BB962C8B-B14F-4D97-AF65-F5344CB8AC3E}">
        <p14:creationId xmlns:p14="http://schemas.microsoft.com/office/powerpoint/2010/main" val="15256406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11346B2A-FD42-974D-BEE6-AE281195CC30}"/>
              </a:ext>
            </a:extLst>
          </p:cNvPr>
          <p:cNvPicPr>
            <a:picLocks noGrp="1" noChangeAspect="1"/>
          </p:cNvPicPr>
          <p:nvPr>
            <p:ph idx="1"/>
          </p:nvPr>
        </p:nvPicPr>
        <p:blipFill>
          <a:blip r:embed="rId3"/>
          <a:stretch>
            <a:fillRect/>
          </a:stretch>
        </p:blipFill>
        <p:spPr>
          <a:xfrm>
            <a:off x="1610782" y="1978556"/>
            <a:ext cx="6616612" cy="2917561"/>
          </a:xfrm>
        </p:spPr>
      </p:pic>
      <p:sp>
        <p:nvSpPr>
          <p:cNvPr id="3" name="Slide Number Placeholder 2">
            <a:extLst>
              <a:ext uri="{FF2B5EF4-FFF2-40B4-BE49-F238E27FC236}">
                <a16:creationId xmlns:a16="http://schemas.microsoft.com/office/drawing/2014/main" id="{C58CC753-B959-5449-8139-5A1E3ABA9DB8}"/>
              </a:ext>
            </a:extLst>
          </p:cNvPr>
          <p:cNvSpPr>
            <a:spLocks noGrp="1"/>
          </p:cNvSpPr>
          <p:nvPr>
            <p:ph type="sldNum" sz="quarter" idx="12"/>
          </p:nvPr>
        </p:nvSpPr>
        <p:spPr/>
        <p:txBody>
          <a:bodyPr/>
          <a:lstStyle/>
          <a:p>
            <a:fld id="{F1A1EB78-8F05-DB43-B080-67B5B3D39C87}" type="slidenum">
              <a:rPr lang="en-US" smtClean="0"/>
              <a:t>2</a:t>
            </a:fld>
            <a:endParaRPr lang="en-US"/>
          </a:p>
        </p:txBody>
      </p:sp>
    </p:spTree>
    <p:extLst>
      <p:ext uri="{BB962C8B-B14F-4D97-AF65-F5344CB8AC3E}">
        <p14:creationId xmlns:p14="http://schemas.microsoft.com/office/powerpoint/2010/main" val="22115965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939F5-5232-D549-964C-1FDB629C0D90}"/>
              </a:ext>
            </a:extLst>
          </p:cNvPr>
          <p:cNvSpPr>
            <a:spLocks noGrp="1"/>
          </p:cNvSpPr>
          <p:nvPr>
            <p:ph type="title"/>
          </p:nvPr>
        </p:nvSpPr>
        <p:spPr/>
        <p:txBody>
          <a:bodyPr/>
          <a:lstStyle/>
          <a:p>
            <a:r>
              <a:rPr lang="en-US" dirty="0"/>
              <a:t>Today’s talk</a:t>
            </a:r>
          </a:p>
        </p:txBody>
      </p:sp>
      <p:sp>
        <p:nvSpPr>
          <p:cNvPr id="3" name="Content Placeholder 2">
            <a:extLst>
              <a:ext uri="{FF2B5EF4-FFF2-40B4-BE49-F238E27FC236}">
                <a16:creationId xmlns:a16="http://schemas.microsoft.com/office/drawing/2014/main" id="{510ECC9B-A41B-7542-946E-D85FA70506A3}"/>
              </a:ext>
            </a:extLst>
          </p:cNvPr>
          <p:cNvSpPr>
            <a:spLocks noGrp="1"/>
          </p:cNvSpPr>
          <p:nvPr>
            <p:ph idx="1"/>
          </p:nvPr>
        </p:nvSpPr>
        <p:spPr>
          <a:xfrm>
            <a:off x="628650" y="1690689"/>
            <a:ext cx="7886700" cy="4351338"/>
          </a:xfrm>
        </p:spPr>
        <p:txBody>
          <a:bodyPr/>
          <a:lstStyle/>
          <a:p>
            <a:pPr marL="0" indent="0">
              <a:buNone/>
            </a:pPr>
            <a:endParaRPr lang="en-US" dirty="0"/>
          </a:p>
          <a:p>
            <a:r>
              <a:rPr lang="en-US" dirty="0"/>
              <a:t>Majority part of the talk based on slides used by Prof Bin Yu in her talks on Veridical Data Science and PCS Framework, developed by her and the group over the last decade</a:t>
            </a:r>
          </a:p>
        </p:txBody>
      </p:sp>
      <p:sp>
        <p:nvSpPr>
          <p:cNvPr id="4" name="Slide Number Placeholder 3">
            <a:extLst>
              <a:ext uri="{FF2B5EF4-FFF2-40B4-BE49-F238E27FC236}">
                <a16:creationId xmlns:a16="http://schemas.microsoft.com/office/drawing/2014/main" id="{1C4787CB-886E-204E-A562-5BCD780DF655}"/>
              </a:ext>
            </a:extLst>
          </p:cNvPr>
          <p:cNvSpPr>
            <a:spLocks noGrp="1"/>
          </p:cNvSpPr>
          <p:nvPr>
            <p:ph type="sldNum" sz="quarter" idx="12"/>
          </p:nvPr>
        </p:nvSpPr>
        <p:spPr/>
        <p:txBody>
          <a:bodyPr/>
          <a:lstStyle/>
          <a:p>
            <a:fld id="{F1A1EB78-8F05-DB43-B080-67B5B3D39C87}" type="slidenum">
              <a:rPr lang="en-US" smtClean="0"/>
              <a:t>3</a:t>
            </a:fld>
            <a:endParaRPr lang="en-US"/>
          </a:p>
        </p:txBody>
      </p:sp>
      <p:pic>
        <p:nvPicPr>
          <p:cNvPr id="5" name="Picture 4">
            <a:extLst>
              <a:ext uri="{FF2B5EF4-FFF2-40B4-BE49-F238E27FC236}">
                <a16:creationId xmlns:a16="http://schemas.microsoft.com/office/drawing/2014/main" id="{15349C34-CE7E-794A-AA58-31020A62F6B1}"/>
              </a:ext>
            </a:extLst>
          </p:cNvPr>
          <p:cNvPicPr>
            <a:picLocks noChangeAspect="1"/>
          </p:cNvPicPr>
          <p:nvPr/>
        </p:nvPicPr>
        <p:blipFill>
          <a:blip r:embed="rId3"/>
          <a:stretch>
            <a:fillRect/>
          </a:stretch>
        </p:blipFill>
        <p:spPr>
          <a:xfrm>
            <a:off x="282970" y="3244887"/>
            <a:ext cx="2492063" cy="3310717"/>
          </a:xfrm>
          <a:prstGeom prst="rect">
            <a:avLst/>
          </a:prstGeom>
        </p:spPr>
      </p:pic>
      <p:pic>
        <p:nvPicPr>
          <p:cNvPr id="6" name="Content Placeholder 12" descr="Screen Shot 2018-12-10 at 10.28.34 PM.png">
            <a:extLst>
              <a:ext uri="{FF2B5EF4-FFF2-40B4-BE49-F238E27FC236}">
                <a16:creationId xmlns:a16="http://schemas.microsoft.com/office/drawing/2014/main" id="{E5F6F0EF-9E8C-FD44-B3E0-00F9D9047F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53923" y="3244886"/>
            <a:ext cx="5956462" cy="3310717"/>
          </a:xfrm>
          <a:prstGeom prst="rect">
            <a:avLst/>
          </a:prstGeom>
        </p:spPr>
      </p:pic>
    </p:spTree>
    <p:extLst>
      <p:ext uri="{BB962C8B-B14F-4D97-AF65-F5344CB8AC3E}">
        <p14:creationId xmlns:p14="http://schemas.microsoft.com/office/powerpoint/2010/main" val="35718532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C7AE1329-B5A5-4E41-BD0B-663690FE412E}"/>
              </a:ext>
            </a:extLst>
          </p:cNvPr>
          <p:cNvPicPr>
            <a:picLocks noChangeAspect="1"/>
          </p:cNvPicPr>
          <p:nvPr/>
        </p:nvPicPr>
        <p:blipFill>
          <a:blip r:embed="rId2"/>
          <a:stretch>
            <a:fillRect/>
          </a:stretch>
        </p:blipFill>
        <p:spPr>
          <a:xfrm>
            <a:off x="0" y="2918213"/>
            <a:ext cx="7344599" cy="2137214"/>
          </a:xfrm>
          <a:prstGeom prst="rect">
            <a:avLst/>
          </a:prstGeom>
        </p:spPr>
      </p:pic>
      <p:sp>
        <p:nvSpPr>
          <p:cNvPr id="2" name="Title 1">
            <a:extLst>
              <a:ext uri="{FF2B5EF4-FFF2-40B4-BE49-F238E27FC236}">
                <a16:creationId xmlns:a16="http://schemas.microsoft.com/office/drawing/2014/main" id="{DC9E97D6-1459-764B-BD10-9E61A3AC3412}"/>
              </a:ext>
            </a:extLst>
          </p:cNvPr>
          <p:cNvSpPr>
            <a:spLocks noGrp="1"/>
          </p:cNvSpPr>
          <p:nvPr>
            <p:ph type="title"/>
          </p:nvPr>
        </p:nvSpPr>
        <p:spPr/>
        <p:txBody>
          <a:bodyPr/>
          <a:lstStyle/>
          <a:p>
            <a:r>
              <a:rPr lang="en-US" dirty="0"/>
              <a:t>2020 	AI taking over the world: Hope?</a:t>
            </a:r>
          </a:p>
        </p:txBody>
      </p:sp>
      <p:sp>
        <p:nvSpPr>
          <p:cNvPr id="4" name="Slide Number Placeholder 3">
            <a:extLst>
              <a:ext uri="{FF2B5EF4-FFF2-40B4-BE49-F238E27FC236}">
                <a16:creationId xmlns:a16="http://schemas.microsoft.com/office/drawing/2014/main" id="{C8FCB510-ED2B-524E-B268-E73A0C1E1CB1}"/>
              </a:ext>
            </a:extLst>
          </p:cNvPr>
          <p:cNvSpPr>
            <a:spLocks noGrp="1"/>
          </p:cNvSpPr>
          <p:nvPr>
            <p:ph type="sldNum" sz="quarter" idx="12"/>
          </p:nvPr>
        </p:nvSpPr>
        <p:spPr/>
        <p:txBody>
          <a:bodyPr/>
          <a:lstStyle/>
          <a:p>
            <a:fld id="{F1A1EB78-8F05-DB43-B080-67B5B3D39C87}" type="slidenum">
              <a:rPr lang="en-US" smtClean="0"/>
              <a:t>4</a:t>
            </a:fld>
            <a:endParaRPr lang="en-US"/>
          </a:p>
        </p:txBody>
      </p:sp>
      <p:pic>
        <p:nvPicPr>
          <p:cNvPr id="8" name="Picture 7">
            <a:extLst>
              <a:ext uri="{FF2B5EF4-FFF2-40B4-BE49-F238E27FC236}">
                <a16:creationId xmlns:a16="http://schemas.microsoft.com/office/drawing/2014/main" id="{B8A0D64A-34BA-7F43-96FD-2AF6D0FFBB9D}"/>
              </a:ext>
            </a:extLst>
          </p:cNvPr>
          <p:cNvPicPr>
            <a:picLocks noChangeAspect="1"/>
          </p:cNvPicPr>
          <p:nvPr/>
        </p:nvPicPr>
        <p:blipFill>
          <a:blip r:embed="rId3"/>
          <a:stretch>
            <a:fillRect/>
          </a:stretch>
        </p:blipFill>
        <p:spPr>
          <a:xfrm>
            <a:off x="173636" y="1363818"/>
            <a:ext cx="7065199" cy="1881266"/>
          </a:xfrm>
          <a:prstGeom prst="rect">
            <a:avLst/>
          </a:prstGeom>
        </p:spPr>
      </p:pic>
      <p:pic>
        <p:nvPicPr>
          <p:cNvPr id="12" name="Picture 11">
            <a:extLst>
              <a:ext uri="{FF2B5EF4-FFF2-40B4-BE49-F238E27FC236}">
                <a16:creationId xmlns:a16="http://schemas.microsoft.com/office/drawing/2014/main" id="{46DCCAB4-F14F-7647-A0C6-D70C21122744}"/>
              </a:ext>
            </a:extLst>
          </p:cNvPr>
          <p:cNvPicPr>
            <a:picLocks noChangeAspect="1"/>
          </p:cNvPicPr>
          <p:nvPr/>
        </p:nvPicPr>
        <p:blipFill>
          <a:blip r:embed="rId4"/>
          <a:stretch>
            <a:fillRect/>
          </a:stretch>
        </p:blipFill>
        <p:spPr>
          <a:xfrm>
            <a:off x="173636" y="4710795"/>
            <a:ext cx="7612817" cy="2147205"/>
          </a:xfrm>
          <a:prstGeom prst="rect">
            <a:avLst/>
          </a:prstGeom>
        </p:spPr>
      </p:pic>
      <p:pic>
        <p:nvPicPr>
          <p:cNvPr id="13" name="Picture 12">
            <a:extLst>
              <a:ext uri="{FF2B5EF4-FFF2-40B4-BE49-F238E27FC236}">
                <a16:creationId xmlns:a16="http://schemas.microsoft.com/office/drawing/2014/main" id="{1EDDC22D-4FDF-D24E-BCFC-8F05DB626D5C}"/>
              </a:ext>
            </a:extLst>
          </p:cNvPr>
          <p:cNvPicPr>
            <a:picLocks noChangeAspect="1"/>
          </p:cNvPicPr>
          <p:nvPr/>
        </p:nvPicPr>
        <p:blipFill rotWithShape="1">
          <a:blip r:embed="rId5"/>
          <a:srcRect l="14730" t="16913" r="30473" b="42327"/>
          <a:stretch/>
        </p:blipFill>
        <p:spPr>
          <a:xfrm>
            <a:off x="4996399" y="2057960"/>
            <a:ext cx="3979257" cy="2979706"/>
          </a:xfrm>
          <a:prstGeom prst="rect">
            <a:avLst/>
          </a:prstGeom>
        </p:spPr>
      </p:pic>
    </p:spTree>
    <p:extLst>
      <p:ext uri="{BB962C8B-B14F-4D97-AF65-F5344CB8AC3E}">
        <p14:creationId xmlns:p14="http://schemas.microsoft.com/office/powerpoint/2010/main" val="14802448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FCD27D63-8D6A-8842-9D07-24EAC7997355}"/>
              </a:ext>
            </a:extLst>
          </p:cNvPr>
          <p:cNvPicPr>
            <a:picLocks noChangeAspect="1"/>
          </p:cNvPicPr>
          <p:nvPr/>
        </p:nvPicPr>
        <p:blipFill>
          <a:blip r:embed="rId2"/>
          <a:stretch>
            <a:fillRect/>
          </a:stretch>
        </p:blipFill>
        <p:spPr>
          <a:xfrm>
            <a:off x="209550" y="1154635"/>
            <a:ext cx="8458200" cy="2120900"/>
          </a:xfrm>
          <a:prstGeom prst="rect">
            <a:avLst/>
          </a:prstGeom>
        </p:spPr>
      </p:pic>
      <p:sp>
        <p:nvSpPr>
          <p:cNvPr id="2" name="Title 1">
            <a:extLst>
              <a:ext uri="{FF2B5EF4-FFF2-40B4-BE49-F238E27FC236}">
                <a16:creationId xmlns:a16="http://schemas.microsoft.com/office/drawing/2014/main" id="{54769C2A-7C5D-194F-B1AC-EFA2DAAF0523}"/>
              </a:ext>
            </a:extLst>
          </p:cNvPr>
          <p:cNvSpPr>
            <a:spLocks noGrp="1"/>
          </p:cNvSpPr>
          <p:nvPr>
            <p:ph type="title"/>
          </p:nvPr>
        </p:nvSpPr>
        <p:spPr/>
        <p:txBody>
          <a:bodyPr/>
          <a:lstStyle/>
          <a:p>
            <a:r>
              <a:rPr lang="en-US" dirty="0"/>
              <a:t>2020	AI taking over the world: Hype?</a:t>
            </a:r>
          </a:p>
        </p:txBody>
      </p:sp>
      <p:sp>
        <p:nvSpPr>
          <p:cNvPr id="4" name="Slide Number Placeholder 3">
            <a:extLst>
              <a:ext uri="{FF2B5EF4-FFF2-40B4-BE49-F238E27FC236}">
                <a16:creationId xmlns:a16="http://schemas.microsoft.com/office/drawing/2014/main" id="{50663E6E-69BC-A746-9DDC-643BCC22D3BD}"/>
              </a:ext>
            </a:extLst>
          </p:cNvPr>
          <p:cNvSpPr>
            <a:spLocks noGrp="1"/>
          </p:cNvSpPr>
          <p:nvPr>
            <p:ph type="sldNum" sz="quarter" idx="12"/>
          </p:nvPr>
        </p:nvSpPr>
        <p:spPr/>
        <p:txBody>
          <a:bodyPr/>
          <a:lstStyle/>
          <a:p>
            <a:fld id="{F1A1EB78-8F05-DB43-B080-67B5B3D39C87}" type="slidenum">
              <a:rPr lang="en-US" smtClean="0"/>
              <a:t>5</a:t>
            </a:fld>
            <a:endParaRPr lang="en-US"/>
          </a:p>
        </p:txBody>
      </p:sp>
      <p:pic>
        <p:nvPicPr>
          <p:cNvPr id="10" name="Picture 9">
            <a:extLst>
              <a:ext uri="{FF2B5EF4-FFF2-40B4-BE49-F238E27FC236}">
                <a16:creationId xmlns:a16="http://schemas.microsoft.com/office/drawing/2014/main" id="{B55B3E19-9B10-604B-9EB3-7DCA3C67F1A6}"/>
              </a:ext>
            </a:extLst>
          </p:cNvPr>
          <p:cNvPicPr>
            <a:picLocks noChangeAspect="1"/>
          </p:cNvPicPr>
          <p:nvPr/>
        </p:nvPicPr>
        <p:blipFill>
          <a:blip r:embed="rId3"/>
          <a:stretch>
            <a:fillRect/>
          </a:stretch>
        </p:blipFill>
        <p:spPr>
          <a:xfrm>
            <a:off x="209550" y="2833507"/>
            <a:ext cx="8305800" cy="2286000"/>
          </a:xfrm>
          <a:prstGeom prst="rect">
            <a:avLst/>
          </a:prstGeom>
        </p:spPr>
      </p:pic>
      <p:pic>
        <p:nvPicPr>
          <p:cNvPr id="12" name="Picture 11">
            <a:extLst>
              <a:ext uri="{FF2B5EF4-FFF2-40B4-BE49-F238E27FC236}">
                <a16:creationId xmlns:a16="http://schemas.microsoft.com/office/drawing/2014/main" id="{725C4BC0-8B83-CE49-B5AF-AB0F3145F0BB}"/>
              </a:ext>
            </a:extLst>
          </p:cNvPr>
          <p:cNvPicPr>
            <a:picLocks noChangeAspect="1"/>
          </p:cNvPicPr>
          <p:nvPr/>
        </p:nvPicPr>
        <p:blipFill>
          <a:blip r:embed="rId4"/>
          <a:stretch>
            <a:fillRect/>
          </a:stretch>
        </p:blipFill>
        <p:spPr>
          <a:xfrm>
            <a:off x="209550" y="4639206"/>
            <a:ext cx="8305800" cy="1993900"/>
          </a:xfrm>
          <a:prstGeom prst="rect">
            <a:avLst/>
          </a:prstGeom>
        </p:spPr>
      </p:pic>
    </p:spTree>
    <p:extLst>
      <p:ext uri="{BB962C8B-B14F-4D97-AF65-F5344CB8AC3E}">
        <p14:creationId xmlns:p14="http://schemas.microsoft.com/office/powerpoint/2010/main" val="4725215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5115"/>
            <a:ext cx="8229600" cy="1143000"/>
          </a:xfrm>
        </p:spPr>
        <p:txBody>
          <a:bodyPr>
            <a:normAutofit/>
          </a:bodyPr>
          <a:lstStyle/>
          <a:p>
            <a:r>
              <a:rPr lang="en-US" sz="3600" dirty="0"/>
              <a:t>     Data science is a key element of AI</a:t>
            </a:r>
          </a:p>
        </p:txBody>
      </p:sp>
      <p:sp>
        <p:nvSpPr>
          <p:cNvPr id="4" name="Slide Number Placeholder 3"/>
          <p:cNvSpPr>
            <a:spLocks noGrp="1"/>
          </p:cNvSpPr>
          <p:nvPr>
            <p:ph type="sldNum" sz="quarter" idx="12"/>
          </p:nvPr>
        </p:nvSpPr>
        <p:spPr/>
        <p:txBody>
          <a:bodyPr/>
          <a:lstStyle/>
          <a:p>
            <a:fld id="{37B8361B-9DEF-524F-83F3-A34240366BEA}" type="slidenum">
              <a:rPr lang="en-US" smtClean="0"/>
              <a:pPr/>
              <a:t>6</a:t>
            </a:fld>
            <a:endParaRPr lang="en-US"/>
          </a:p>
        </p:txBody>
      </p:sp>
      <p:sp>
        <p:nvSpPr>
          <p:cNvPr id="5" name="Content Placeholder 4"/>
          <p:cNvSpPr>
            <a:spLocks noGrp="1"/>
          </p:cNvSpPr>
          <p:nvPr>
            <p:ph sz="quarter" idx="1"/>
          </p:nvPr>
        </p:nvSpPr>
        <p:spPr>
          <a:xfrm>
            <a:off x="457200" y="1219200"/>
            <a:ext cx="8579296" cy="4937760"/>
          </a:xfrm>
        </p:spPr>
        <p:txBody>
          <a:bodyPr/>
          <a:lstStyle/>
          <a:p>
            <a:endParaRPr lang="en-US" dirty="0"/>
          </a:p>
          <a:p>
            <a:pPr marL="0" indent="0">
              <a:buNone/>
            </a:pPr>
            <a:endParaRPr lang="en-US" dirty="0"/>
          </a:p>
          <a:p>
            <a:pPr marL="0" indent="0">
              <a:buNone/>
            </a:pPr>
            <a:endParaRPr lang="en-US" dirty="0"/>
          </a:p>
        </p:txBody>
      </p:sp>
      <p:pic>
        <p:nvPicPr>
          <p:cNvPr id="6" name="Picture 5" descr="figure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4486" y="2105725"/>
            <a:ext cx="3639954" cy="3760666"/>
          </a:xfrm>
          <a:prstGeom prst="rect">
            <a:avLst/>
          </a:prstGeom>
        </p:spPr>
      </p:pic>
      <p:sp>
        <p:nvSpPr>
          <p:cNvPr id="11" name="TextBox 10"/>
          <p:cNvSpPr txBox="1"/>
          <p:nvPr/>
        </p:nvSpPr>
        <p:spPr>
          <a:xfrm>
            <a:off x="2229852" y="2931863"/>
            <a:ext cx="960219" cy="584776"/>
          </a:xfrm>
          <a:prstGeom prst="rect">
            <a:avLst/>
          </a:prstGeom>
          <a:noFill/>
        </p:spPr>
        <p:txBody>
          <a:bodyPr wrap="none" rtlCol="0">
            <a:spAutoFit/>
          </a:bodyPr>
          <a:lstStyle/>
          <a:p>
            <a:r>
              <a:rPr lang="en-US" sz="1600" dirty="0">
                <a:solidFill>
                  <a:srgbClr val="800000"/>
                </a:solidFill>
                <a:latin typeface="Arial"/>
                <a:cs typeface="Arial"/>
              </a:rPr>
              <a:t>Machine </a:t>
            </a:r>
          </a:p>
          <a:p>
            <a:r>
              <a:rPr lang="en-US" sz="1600" dirty="0">
                <a:solidFill>
                  <a:srgbClr val="800000"/>
                </a:solidFill>
                <a:latin typeface="Arial"/>
                <a:cs typeface="Arial"/>
              </a:rPr>
              <a:t>learning</a:t>
            </a:r>
          </a:p>
        </p:txBody>
      </p:sp>
      <p:sp>
        <p:nvSpPr>
          <p:cNvPr id="12" name="TextBox 11"/>
          <p:cNvSpPr txBox="1"/>
          <p:nvPr/>
        </p:nvSpPr>
        <p:spPr>
          <a:xfrm>
            <a:off x="4664105" y="2459458"/>
            <a:ext cx="3851245" cy="2308324"/>
          </a:xfrm>
          <a:prstGeom prst="rect">
            <a:avLst/>
          </a:prstGeom>
          <a:noFill/>
        </p:spPr>
        <p:txBody>
          <a:bodyPr wrap="square" rtlCol="0">
            <a:spAutoFit/>
          </a:bodyPr>
          <a:lstStyle/>
          <a:p>
            <a:r>
              <a:rPr lang="en-US" sz="2400" dirty="0"/>
              <a:t>Goal:</a:t>
            </a:r>
          </a:p>
          <a:p>
            <a:endParaRPr lang="en-US" sz="2400" dirty="0"/>
          </a:p>
          <a:p>
            <a:r>
              <a:rPr lang="en-US" sz="2400" dirty="0"/>
              <a:t>combine data with domain knowledge to make decisions and generate new knowledge</a:t>
            </a:r>
          </a:p>
        </p:txBody>
      </p:sp>
      <p:sp>
        <p:nvSpPr>
          <p:cNvPr id="7" name="TextBox 6"/>
          <p:cNvSpPr txBox="1"/>
          <p:nvPr/>
        </p:nvSpPr>
        <p:spPr>
          <a:xfrm>
            <a:off x="724486" y="1445824"/>
            <a:ext cx="3326058" cy="369332"/>
          </a:xfrm>
          <a:prstGeom prst="rect">
            <a:avLst/>
          </a:prstGeom>
          <a:noFill/>
        </p:spPr>
        <p:txBody>
          <a:bodyPr wrap="square" rtlCol="0">
            <a:spAutoFit/>
          </a:bodyPr>
          <a:lstStyle/>
          <a:p>
            <a:r>
              <a:rPr lang="en-US" dirty="0"/>
              <a:t>Conway’s Venn Diagram</a:t>
            </a:r>
          </a:p>
        </p:txBody>
      </p:sp>
    </p:spTree>
    <p:extLst>
      <p:ext uri="{BB962C8B-B14F-4D97-AF65-F5344CB8AC3E}">
        <p14:creationId xmlns:p14="http://schemas.microsoft.com/office/powerpoint/2010/main" val="7329747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3216" y="625473"/>
            <a:ext cx="8462430" cy="1325563"/>
          </a:xfrm>
        </p:spPr>
        <p:txBody>
          <a:bodyPr>
            <a:noAutofit/>
          </a:bodyPr>
          <a:lstStyle/>
          <a:p>
            <a:r>
              <a:rPr lang="en-US" sz="3200" dirty="0"/>
              <a:t> DS Life Cycle (DSLC):   A system</a:t>
            </a:r>
            <a:br>
              <a:rPr lang="en-US" sz="3200" dirty="0"/>
            </a:br>
            <a:br>
              <a:rPr lang="en-US" sz="3200" dirty="0"/>
            </a:br>
            <a:endParaRPr lang="en-US" sz="3200" dirty="0"/>
          </a:p>
        </p:txBody>
      </p:sp>
      <p:sp>
        <p:nvSpPr>
          <p:cNvPr id="4" name="Slide Number Placeholder 3"/>
          <p:cNvSpPr>
            <a:spLocks noGrp="1"/>
          </p:cNvSpPr>
          <p:nvPr>
            <p:ph type="sldNum" sz="quarter" idx="12"/>
          </p:nvPr>
        </p:nvSpPr>
        <p:spPr/>
        <p:txBody>
          <a:bodyPr/>
          <a:lstStyle/>
          <a:p>
            <a:fld id="{37B8361B-9DEF-524F-83F3-A34240366BEA}" type="slidenum">
              <a:rPr lang="en-US" smtClean="0"/>
              <a:pPr/>
              <a:t>7</a:t>
            </a:fld>
            <a:endParaRPr lang="en-US"/>
          </a:p>
        </p:txBody>
      </p:sp>
      <p:pic>
        <p:nvPicPr>
          <p:cNvPr id="19" name="Picture 18">
            <a:extLst>
              <a:ext uri="{FF2B5EF4-FFF2-40B4-BE49-F238E27FC236}">
                <a16:creationId xmlns:a16="http://schemas.microsoft.com/office/drawing/2014/main" id="{1945DCA2-EC67-E046-B11F-D9B441B03047}"/>
              </a:ext>
            </a:extLst>
          </p:cNvPr>
          <p:cNvPicPr>
            <a:picLocks noChangeAspect="1"/>
          </p:cNvPicPr>
          <p:nvPr/>
        </p:nvPicPr>
        <p:blipFill>
          <a:blip r:embed="rId3"/>
          <a:stretch>
            <a:fillRect/>
          </a:stretch>
        </p:blipFill>
        <p:spPr>
          <a:xfrm>
            <a:off x="1424066" y="1256568"/>
            <a:ext cx="5959321" cy="4429938"/>
          </a:xfrm>
          <a:prstGeom prst="rect">
            <a:avLst/>
          </a:prstGeom>
        </p:spPr>
      </p:pic>
      <p:pic>
        <p:nvPicPr>
          <p:cNvPr id="6" name="Picture 5">
            <a:extLst>
              <a:ext uri="{FF2B5EF4-FFF2-40B4-BE49-F238E27FC236}">
                <a16:creationId xmlns:a16="http://schemas.microsoft.com/office/drawing/2014/main" id="{21424C18-961E-3F4A-BCF8-1DE4CBF3E8A9}"/>
              </a:ext>
            </a:extLst>
          </p:cNvPr>
          <p:cNvPicPr>
            <a:picLocks noChangeAspect="1"/>
          </p:cNvPicPr>
          <p:nvPr/>
        </p:nvPicPr>
        <p:blipFill>
          <a:blip r:embed="rId4"/>
          <a:stretch>
            <a:fillRect/>
          </a:stretch>
        </p:blipFill>
        <p:spPr>
          <a:xfrm>
            <a:off x="3597987" y="2789477"/>
            <a:ext cx="1454540" cy="1290689"/>
          </a:xfrm>
          <a:prstGeom prst="rect">
            <a:avLst/>
          </a:prstGeom>
        </p:spPr>
      </p:pic>
      <p:sp>
        <p:nvSpPr>
          <p:cNvPr id="5" name="TextBox 4">
            <a:extLst>
              <a:ext uri="{FF2B5EF4-FFF2-40B4-BE49-F238E27FC236}">
                <a16:creationId xmlns:a16="http://schemas.microsoft.com/office/drawing/2014/main" id="{25217C78-3D82-EE41-9BF1-1BA525A087EB}"/>
              </a:ext>
            </a:extLst>
          </p:cNvPr>
          <p:cNvSpPr txBox="1"/>
          <p:nvPr/>
        </p:nvSpPr>
        <p:spPr>
          <a:xfrm>
            <a:off x="5956909" y="6581001"/>
            <a:ext cx="3187091" cy="553998"/>
          </a:xfrm>
          <a:prstGeom prst="rect">
            <a:avLst/>
          </a:prstGeom>
          <a:noFill/>
        </p:spPr>
        <p:txBody>
          <a:bodyPr wrap="none" rtlCol="0">
            <a:spAutoFit/>
          </a:bodyPr>
          <a:lstStyle/>
          <a:p>
            <a:r>
              <a:rPr lang="en-US" sz="1200" dirty="0"/>
              <a:t>Image credits: R. Barter and toronto4kids.com</a:t>
            </a:r>
          </a:p>
          <a:p>
            <a:endParaRPr lang="en-US" dirty="0"/>
          </a:p>
        </p:txBody>
      </p:sp>
      <p:sp>
        <p:nvSpPr>
          <p:cNvPr id="7" name="TextBox 6">
            <a:extLst>
              <a:ext uri="{FF2B5EF4-FFF2-40B4-BE49-F238E27FC236}">
                <a16:creationId xmlns:a16="http://schemas.microsoft.com/office/drawing/2014/main" id="{7828FF6B-C451-C049-B95C-EB8E2FC1AFA1}"/>
              </a:ext>
            </a:extLst>
          </p:cNvPr>
          <p:cNvSpPr txBox="1"/>
          <p:nvPr/>
        </p:nvSpPr>
        <p:spPr>
          <a:xfrm>
            <a:off x="899886" y="5892800"/>
            <a:ext cx="7914346" cy="461665"/>
          </a:xfrm>
          <a:prstGeom prst="rect">
            <a:avLst/>
          </a:prstGeom>
          <a:noFill/>
        </p:spPr>
        <p:txBody>
          <a:bodyPr wrap="none" rtlCol="0">
            <a:spAutoFit/>
          </a:bodyPr>
          <a:lstStyle/>
          <a:p>
            <a:r>
              <a:rPr lang="en-US" sz="2400" b="1" dirty="0"/>
              <a:t>Missing: quality control and standardization of the process</a:t>
            </a:r>
          </a:p>
        </p:txBody>
      </p:sp>
    </p:spTree>
    <p:extLst>
      <p:ext uri="{BB962C8B-B14F-4D97-AF65-F5344CB8AC3E}">
        <p14:creationId xmlns:p14="http://schemas.microsoft.com/office/powerpoint/2010/main" val="23761023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Veridical Data Science</a:t>
            </a:r>
          </a:p>
        </p:txBody>
      </p:sp>
      <p:sp>
        <p:nvSpPr>
          <p:cNvPr id="3" name="Content Placeholder 2"/>
          <p:cNvSpPr>
            <a:spLocks noGrp="1"/>
          </p:cNvSpPr>
          <p:nvPr>
            <p:ph idx="1"/>
          </p:nvPr>
        </p:nvSpPr>
        <p:spPr/>
        <p:txBody>
          <a:bodyPr>
            <a:normAutofit/>
          </a:bodyPr>
          <a:lstStyle/>
          <a:p>
            <a:endParaRPr lang="en-US" dirty="0"/>
          </a:p>
          <a:p>
            <a:endParaRPr lang="en-US" dirty="0"/>
          </a:p>
        </p:txBody>
      </p:sp>
      <p:sp>
        <p:nvSpPr>
          <p:cNvPr id="4" name="TextBox 3">
            <a:extLst>
              <a:ext uri="{FF2B5EF4-FFF2-40B4-BE49-F238E27FC236}">
                <a16:creationId xmlns:a16="http://schemas.microsoft.com/office/drawing/2014/main" id="{EB858643-ADE5-3040-8D31-241828DAC51E}"/>
              </a:ext>
            </a:extLst>
          </p:cNvPr>
          <p:cNvSpPr txBox="1"/>
          <p:nvPr/>
        </p:nvSpPr>
        <p:spPr>
          <a:xfrm>
            <a:off x="892203" y="2172060"/>
            <a:ext cx="6415539" cy="2246769"/>
          </a:xfrm>
          <a:prstGeom prst="rect">
            <a:avLst/>
          </a:prstGeom>
          <a:noFill/>
        </p:spPr>
        <p:txBody>
          <a:bodyPr wrap="none" rtlCol="0">
            <a:spAutoFit/>
          </a:bodyPr>
          <a:lstStyle/>
          <a:p>
            <a:r>
              <a:rPr lang="en-US" sz="2000" dirty="0"/>
              <a:t>Extracts reliable and reproducible information from data, </a:t>
            </a:r>
          </a:p>
          <a:p>
            <a:r>
              <a:rPr lang="en-US" sz="2000" dirty="0"/>
              <a:t>with an enriched technical language to communicate </a:t>
            </a:r>
          </a:p>
          <a:p>
            <a:r>
              <a:rPr lang="en-US" sz="2000" dirty="0"/>
              <a:t>and evaluate empirical evidence in the context of </a:t>
            </a:r>
          </a:p>
          <a:p>
            <a:r>
              <a:rPr lang="en-US" sz="2000" dirty="0"/>
              <a:t>human decisions and domain knowledge</a:t>
            </a:r>
          </a:p>
          <a:p>
            <a:endParaRPr lang="en-US" sz="2000" dirty="0"/>
          </a:p>
          <a:p>
            <a:endParaRPr lang="en-US" sz="2000" dirty="0"/>
          </a:p>
          <a:p>
            <a:endParaRPr lang="en-US" sz="2000" dirty="0"/>
          </a:p>
        </p:txBody>
      </p:sp>
      <p:sp>
        <p:nvSpPr>
          <p:cNvPr id="5" name="Slide Number Placeholder 4">
            <a:extLst>
              <a:ext uri="{FF2B5EF4-FFF2-40B4-BE49-F238E27FC236}">
                <a16:creationId xmlns:a16="http://schemas.microsoft.com/office/drawing/2014/main" id="{C716A691-7396-D34C-92AF-C82D78C44C2E}"/>
              </a:ext>
            </a:extLst>
          </p:cNvPr>
          <p:cNvSpPr>
            <a:spLocks noGrp="1"/>
          </p:cNvSpPr>
          <p:nvPr>
            <p:ph type="sldNum" sz="quarter" idx="12"/>
          </p:nvPr>
        </p:nvSpPr>
        <p:spPr/>
        <p:txBody>
          <a:bodyPr/>
          <a:lstStyle/>
          <a:p>
            <a:fld id="{F1A1EB78-8F05-DB43-B080-67B5B3D39C87}" type="slidenum">
              <a:rPr lang="en-US" smtClean="0"/>
              <a:t>8</a:t>
            </a:fld>
            <a:endParaRPr lang="en-US"/>
          </a:p>
        </p:txBody>
      </p:sp>
    </p:spTree>
    <p:extLst>
      <p:ext uri="{BB962C8B-B14F-4D97-AF65-F5344CB8AC3E}">
        <p14:creationId xmlns:p14="http://schemas.microsoft.com/office/powerpoint/2010/main" val="38722263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E259B-12F1-C64C-800F-0BAB4F03115C}"/>
              </a:ext>
            </a:extLst>
          </p:cNvPr>
          <p:cNvSpPr>
            <a:spLocks noGrp="1"/>
          </p:cNvSpPr>
          <p:nvPr>
            <p:ph type="title"/>
          </p:nvPr>
        </p:nvSpPr>
        <p:spPr/>
        <p:txBody>
          <a:bodyPr/>
          <a:lstStyle/>
          <a:p>
            <a:r>
              <a:rPr lang="en-US" dirty="0"/>
              <a:t>Today’s agenda</a:t>
            </a:r>
          </a:p>
        </p:txBody>
      </p:sp>
      <p:sp>
        <p:nvSpPr>
          <p:cNvPr id="3" name="Content Placeholder 2">
            <a:extLst>
              <a:ext uri="{FF2B5EF4-FFF2-40B4-BE49-F238E27FC236}">
                <a16:creationId xmlns:a16="http://schemas.microsoft.com/office/drawing/2014/main" id="{6F4AF8BF-AC12-7D47-92D2-EBEB0DECE397}"/>
              </a:ext>
            </a:extLst>
          </p:cNvPr>
          <p:cNvSpPr>
            <a:spLocks noGrp="1"/>
          </p:cNvSpPr>
          <p:nvPr>
            <p:ph idx="1"/>
          </p:nvPr>
        </p:nvSpPr>
        <p:spPr/>
        <p:txBody>
          <a:bodyPr/>
          <a:lstStyle/>
          <a:p>
            <a:pPr marL="0" indent="0">
              <a:buNone/>
            </a:pPr>
            <a:endParaRPr lang="en-US" dirty="0"/>
          </a:p>
          <a:p>
            <a:r>
              <a:rPr lang="en-US" sz="2000" dirty="0"/>
              <a:t>PCS framework for veridical data science</a:t>
            </a:r>
          </a:p>
          <a:p>
            <a:pPr marL="0" indent="0">
              <a:buNone/>
            </a:pPr>
            <a:endParaRPr lang="en-US" sz="2000" dirty="0"/>
          </a:p>
          <a:p>
            <a:r>
              <a:rPr lang="en-US" sz="2000" dirty="0"/>
              <a:t>Iterative random forests</a:t>
            </a:r>
          </a:p>
          <a:p>
            <a:endParaRPr lang="en-US" sz="2000" dirty="0"/>
          </a:p>
          <a:p>
            <a:r>
              <a:rPr lang="en-US" sz="2000" dirty="0"/>
              <a:t>PCS principles in causal inference</a:t>
            </a:r>
            <a:endParaRPr lang="en-US" dirty="0"/>
          </a:p>
        </p:txBody>
      </p:sp>
      <p:sp>
        <p:nvSpPr>
          <p:cNvPr id="4" name="Slide Number Placeholder 3">
            <a:extLst>
              <a:ext uri="{FF2B5EF4-FFF2-40B4-BE49-F238E27FC236}">
                <a16:creationId xmlns:a16="http://schemas.microsoft.com/office/drawing/2014/main" id="{7C4DFAF1-0DD2-D645-ABFA-790F096E9AB6}"/>
              </a:ext>
            </a:extLst>
          </p:cNvPr>
          <p:cNvSpPr>
            <a:spLocks noGrp="1"/>
          </p:cNvSpPr>
          <p:nvPr>
            <p:ph type="sldNum" sz="quarter" idx="12"/>
          </p:nvPr>
        </p:nvSpPr>
        <p:spPr/>
        <p:txBody>
          <a:bodyPr/>
          <a:lstStyle/>
          <a:p>
            <a:fld id="{F1A1EB78-8F05-DB43-B080-67B5B3D39C87}" type="slidenum">
              <a:rPr lang="en-US" smtClean="0"/>
              <a:t>9</a:t>
            </a:fld>
            <a:endParaRPr lang="en-US"/>
          </a:p>
        </p:txBody>
      </p:sp>
    </p:spTree>
    <p:extLst>
      <p:ext uri="{BB962C8B-B14F-4D97-AF65-F5344CB8AC3E}">
        <p14:creationId xmlns:p14="http://schemas.microsoft.com/office/powerpoint/2010/main" val="1630886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E70EAC-1516-3847-9F9F-BEB33BA1604D}"/>
              </a:ext>
            </a:extLst>
          </p:cNvPr>
          <p:cNvSpPr txBox="1"/>
          <p:nvPr/>
        </p:nvSpPr>
        <p:spPr>
          <a:xfrm>
            <a:off x="2542032" y="2798064"/>
            <a:ext cx="3919663" cy="1077218"/>
          </a:xfrm>
          <a:prstGeom prst="rect">
            <a:avLst/>
          </a:prstGeom>
          <a:noFill/>
        </p:spPr>
        <p:txBody>
          <a:bodyPr wrap="none" rtlCol="0">
            <a:spAutoFit/>
          </a:bodyPr>
          <a:lstStyle/>
          <a:p>
            <a:r>
              <a:rPr lang="en-US" sz="3200" dirty="0"/>
              <a:t>  PCS framework for </a:t>
            </a:r>
          </a:p>
          <a:p>
            <a:r>
              <a:rPr lang="en-US" sz="3200" dirty="0"/>
              <a:t>veridical data science</a:t>
            </a:r>
          </a:p>
        </p:txBody>
      </p:sp>
      <p:sp>
        <p:nvSpPr>
          <p:cNvPr id="3" name="Slide Number Placeholder 2">
            <a:extLst>
              <a:ext uri="{FF2B5EF4-FFF2-40B4-BE49-F238E27FC236}">
                <a16:creationId xmlns:a16="http://schemas.microsoft.com/office/drawing/2014/main" id="{B8153C62-CD86-F644-8D74-0DBD276B99B5}"/>
              </a:ext>
            </a:extLst>
          </p:cNvPr>
          <p:cNvSpPr>
            <a:spLocks noGrp="1"/>
          </p:cNvSpPr>
          <p:nvPr>
            <p:ph type="sldNum" sz="quarter" idx="12"/>
          </p:nvPr>
        </p:nvSpPr>
        <p:spPr/>
        <p:txBody>
          <a:bodyPr/>
          <a:lstStyle/>
          <a:p>
            <a:fld id="{A99B09EC-0F5A-4ED1-9D27-B6EB06E679C1}" type="slidenum">
              <a:rPr lang="zh-CN" altLang="en-US" smtClean="0"/>
              <a:t>10</a:t>
            </a:fld>
            <a:endParaRPr lang="zh-CN" altLang="en-US"/>
          </a:p>
        </p:txBody>
      </p:sp>
    </p:spTree>
    <p:extLst>
      <p:ext uri="{BB962C8B-B14F-4D97-AF65-F5344CB8AC3E}">
        <p14:creationId xmlns:p14="http://schemas.microsoft.com/office/powerpoint/2010/main" val="8099740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E5954-EE82-EC4D-91CF-F942D1B2418E}"/>
              </a:ext>
            </a:extLst>
          </p:cNvPr>
          <p:cNvSpPr>
            <a:spLocks noGrp="1"/>
          </p:cNvSpPr>
          <p:nvPr>
            <p:ph type="title"/>
          </p:nvPr>
        </p:nvSpPr>
        <p:spPr/>
        <p:txBody>
          <a:bodyPr/>
          <a:lstStyle/>
          <a:p>
            <a:r>
              <a:rPr lang="en-US" dirty="0"/>
              <a:t>PCS framework</a:t>
            </a:r>
          </a:p>
        </p:txBody>
      </p:sp>
      <p:sp>
        <p:nvSpPr>
          <p:cNvPr id="3" name="Content Placeholder 2">
            <a:extLst>
              <a:ext uri="{FF2B5EF4-FFF2-40B4-BE49-F238E27FC236}">
                <a16:creationId xmlns:a16="http://schemas.microsoft.com/office/drawing/2014/main" id="{27554211-5D94-2149-8AEF-9A4CF362B956}"/>
              </a:ext>
            </a:extLst>
          </p:cNvPr>
          <p:cNvSpPr>
            <a:spLocks noGrp="1"/>
          </p:cNvSpPr>
          <p:nvPr>
            <p:ph idx="1"/>
          </p:nvPr>
        </p:nvSpPr>
        <p:spPr>
          <a:xfrm>
            <a:off x="628650" y="601201"/>
            <a:ext cx="7886700" cy="5459220"/>
          </a:xfrm>
        </p:spPr>
        <p:txBody>
          <a:bodyPr>
            <a:normAutofit/>
          </a:bodyPr>
          <a:lstStyle/>
          <a:p>
            <a:pPr marL="0" indent="0">
              <a:buNone/>
            </a:pPr>
            <a:endParaRPr lang="en-US" dirty="0"/>
          </a:p>
          <a:p>
            <a:pPr marL="0" indent="0">
              <a:buNone/>
            </a:pPr>
            <a:endParaRPr lang="en-US" dirty="0">
              <a:solidFill>
                <a:schemeClr val="accent1">
                  <a:lumMod val="75000"/>
                </a:schemeClr>
              </a:solidFill>
            </a:endParaRPr>
          </a:p>
          <a:p>
            <a:pPr marL="0" indent="0">
              <a:buNone/>
            </a:pPr>
            <a:r>
              <a:rPr lang="en-US" sz="2000" dirty="0"/>
              <a:t>Three principles of data science : PCS</a:t>
            </a:r>
          </a:p>
          <a:p>
            <a:pPr marL="0" indent="0">
              <a:buNone/>
            </a:pPr>
            <a:endParaRPr lang="en-US" sz="2000" dirty="0"/>
          </a:p>
          <a:p>
            <a:pPr marL="0" indent="0">
              <a:buNone/>
            </a:pPr>
            <a:r>
              <a:rPr lang="en-US" sz="2000" dirty="0"/>
              <a:t>Predictability (</a:t>
            </a:r>
            <a:r>
              <a:rPr lang="en-US" sz="2000" b="1" dirty="0">
                <a:solidFill>
                  <a:schemeClr val="accent4">
                    <a:lumMod val="75000"/>
                  </a:schemeClr>
                </a:solidFill>
              </a:rPr>
              <a:t>P</a:t>
            </a:r>
            <a:r>
              <a:rPr lang="en-US" sz="2000" dirty="0"/>
              <a:t>) (from ML)</a:t>
            </a:r>
          </a:p>
          <a:p>
            <a:pPr marL="0" indent="0">
              <a:buNone/>
            </a:pPr>
            <a:endParaRPr lang="en-US" sz="2000" dirty="0"/>
          </a:p>
          <a:p>
            <a:pPr marL="0" indent="0">
              <a:buNone/>
            </a:pPr>
            <a:r>
              <a:rPr lang="en-US" sz="2000" dirty="0"/>
              <a:t>Computability (</a:t>
            </a:r>
            <a:r>
              <a:rPr lang="en-US" sz="2000" b="1" dirty="0">
                <a:solidFill>
                  <a:schemeClr val="tx2">
                    <a:lumMod val="75000"/>
                  </a:schemeClr>
                </a:solidFill>
              </a:rPr>
              <a:t>C</a:t>
            </a:r>
            <a:r>
              <a:rPr lang="en-US" sz="2000" dirty="0"/>
              <a:t>) (from ML)</a:t>
            </a:r>
          </a:p>
          <a:p>
            <a:pPr marL="0" indent="0">
              <a:buNone/>
            </a:pPr>
            <a:endParaRPr lang="en-US" sz="2000" dirty="0"/>
          </a:p>
          <a:p>
            <a:pPr marL="0" indent="0">
              <a:buNone/>
            </a:pPr>
            <a:r>
              <a:rPr lang="en-US" sz="2000" dirty="0"/>
              <a:t>Stability (</a:t>
            </a:r>
            <a:r>
              <a:rPr lang="en-US" sz="2000" b="1" dirty="0">
                <a:solidFill>
                  <a:srgbClr val="FF0000"/>
                </a:solidFill>
              </a:rPr>
              <a:t>S</a:t>
            </a:r>
            <a:r>
              <a:rPr lang="en-US" sz="2000" dirty="0"/>
              <a:t>)  (from statistics)</a:t>
            </a:r>
          </a:p>
          <a:p>
            <a:pPr marL="0" indent="0">
              <a:buNone/>
            </a:pPr>
            <a:endParaRPr lang="en-US" sz="2000" dirty="0"/>
          </a:p>
          <a:p>
            <a:pPr marL="0" indent="0">
              <a:buNone/>
            </a:pPr>
            <a:endParaRPr lang="en-US" sz="2000" dirty="0"/>
          </a:p>
          <a:p>
            <a:pPr marL="0" indent="0">
              <a:buNone/>
            </a:pPr>
            <a:br>
              <a:rPr lang="en-US" sz="2000" dirty="0"/>
            </a:br>
            <a:r>
              <a:rPr lang="en-US" sz="2000" dirty="0"/>
              <a:t>PCS bridges the two cultures:</a:t>
            </a:r>
          </a:p>
          <a:p>
            <a:pPr marL="0" indent="0">
              <a:buNone/>
            </a:pPr>
            <a:r>
              <a:rPr lang="en-US" sz="2000" dirty="0"/>
              <a:t>Statistics and machine learning</a:t>
            </a:r>
          </a:p>
          <a:p>
            <a:pPr marL="0" indent="0">
              <a:buNone/>
            </a:pPr>
            <a:endParaRPr lang="en-US" dirty="0"/>
          </a:p>
          <a:p>
            <a:pPr marL="0" indent="0">
              <a:buNone/>
            </a:pPr>
            <a:endParaRPr lang="en-US" dirty="0"/>
          </a:p>
          <a:p>
            <a:pPr marL="0" indent="0">
              <a:buNone/>
            </a:pPr>
            <a:endParaRPr lang="en-US" dirty="0"/>
          </a:p>
        </p:txBody>
      </p:sp>
      <p:pic>
        <p:nvPicPr>
          <p:cNvPr id="4" name="Picture 3" descr="Screen Shot 2015-04-19 at 10.51.41 AM.png">
            <a:extLst>
              <a:ext uri="{FF2B5EF4-FFF2-40B4-BE49-F238E27FC236}">
                <a16:creationId xmlns:a16="http://schemas.microsoft.com/office/drawing/2014/main" id="{8C36862F-CD56-D546-BB77-7C1A73DDFEF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461713" y="555571"/>
            <a:ext cx="934272" cy="1020486"/>
          </a:xfrm>
          <a:prstGeom prst="rect">
            <a:avLst/>
          </a:prstGeom>
        </p:spPr>
      </p:pic>
      <p:sp>
        <p:nvSpPr>
          <p:cNvPr id="5" name="TextBox 4">
            <a:extLst>
              <a:ext uri="{FF2B5EF4-FFF2-40B4-BE49-F238E27FC236}">
                <a16:creationId xmlns:a16="http://schemas.microsoft.com/office/drawing/2014/main" id="{99130483-B1F0-9E44-A78F-AD99237558C3}"/>
              </a:ext>
            </a:extLst>
          </p:cNvPr>
          <p:cNvSpPr txBox="1"/>
          <p:nvPr/>
        </p:nvSpPr>
        <p:spPr>
          <a:xfrm>
            <a:off x="3675717" y="881148"/>
            <a:ext cx="2377317" cy="369332"/>
          </a:xfrm>
          <a:prstGeom prst="rect">
            <a:avLst/>
          </a:prstGeom>
          <a:noFill/>
        </p:spPr>
        <p:txBody>
          <a:bodyPr wrap="none" rtlCol="0">
            <a:spAutoFit/>
          </a:bodyPr>
          <a:lstStyle/>
          <a:p>
            <a:r>
              <a:rPr lang="en-US" dirty="0"/>
              <a:t>Yu and </a:t>
            </a:r>
            <a:r>
              <a:rPr lang="en-US" dirty="0" err="1"/>
              <a:t>Kumbier</a:t>
            </a:r>
            <a:r>
              <a:rPr lang="en-US" dirty="0"/>
              <a:t> (2019)</a:t>
            </a:r>
          </a:p>
        </p:txBody>
      </p:sp>
      <p:sp>
        <p:nvSpPr>
          <p:cNvPr id="7" name="TextBox 6">
            <a:extLst>
              <a:ext uri="{FF2B5EF4-FFF2-40B4-BE49-F238E27FC236}">
                <a16:creationId xmlns:a16="http://schemas.microsoft.com/office/drawing/2014/main" id="{D8646AE8-7423-9942-A6CD-666F14F9D735}"/>
              </a:ext>
            </a:extLst>
          </p:cNvPr>
          <p:cNvSpPr txBox="1"/>
          <p:nvPr/>
        </p:nvSpPr>
        <p:spPr>
          <a:xfrm>
            <a:off x="6446520" y="6492240"/>
            <a:ext cx="1645002" cy="276999"/>
          </a:xfrm>
          <a:prstGeom prst="rect">
            <a:avLst/>
          </a:prstGeom>
          <a:noFill/>
        </p:spPr>
        <p:txBody>
          <a:bodyPr wrap="none" rtlCol="0">
            <a:spAutoFit/>
          </a:bodyPr>
          <a:lstStyle/>
          <a:p>
            <a:r>
              <a:rPr lang="en-US" sz="1200" dirty="0"/>
              <a:t>Image credit: R. Barter</a:t>
            </a:r>
          </a:p>
        </p:txBody>
      </p:sp>
      <p:pic>
        <p:nvPicPr>
          <p:cNvPr id="14" name="Picture 13">
            <a:extLst>
              <a:ext uri="{FF2B5EF4-FFF2-40B4-BE49-F238E27FC236}">
                <a16:creationId xmlns:a16="http://schemas.microsoft.com/office/drawing/2014/main" id="{15A6D390-0538-3040-8881-D53D1BF76E65}"/>
              </a:ext>
            </a:extLst>
          </p:cNvPr>
          <p:cNvPicPr>
            <a:picLocks noChangeAspect="1"/>
          </p:cNvPicPr>
          <p:nvPr/>
        </p:nvPicPr>
        <p:blipFill>
          <a:blip r:embed="rId4"/>
          <a:stretch>
            <a:fillRect/>
          </a:stretch>
        </p:blipFill>
        <p:spPr>
          <a:xfrm>
            <a:off x="4858558" y="2147358"/>
            <a:ext cx="3656792" cy="3913063"/>
          </a:xfrm>
          <a:prstGeom prst="rect">
            <a:avLst/>
          </a:prstGeom>
        </p:spPr>
      </p:pic>
      <p:sp>
        <p:nvSpPr>
          <p:cNvPr id="6" name="Slide Number Placeholder 5">
            <a:extLst>
              <a:ext uri="{FF2B5EF4-FFF2-40B4-BE49-F238E27FC236}">
                <a16:creationId xmlns:a16="http://schemas.microsoft.com/office/drawing/2014/main" id="{71974BB6-501A-F442-ACBD-79508477F65C}"/>
              </a:ext>
            </a:extLst>
          </p:cNvPr>
          <p:cNvSpPr>
            <a:spLocks noGrp="1"/>
          </p:cNvSpPr>
          <p:nvPr>
            <p:ph type="sldNum" sz="quarter" idx="12"/>
          </p:nvPr>
        </p:nvSpPr>
        <p:spPr/>
        <p:txBody>
          <a:bodyPr/>
          <a:lstStyle/>
          <a:p>
            <a:fld id="{F1A1EB78-8F05-DB43-B080-67B5B3D39C87}" type="slidenum">
              <a:rPr lang="en-US" smtClean="0"/>
              <a:t>11</a:t>
            </a:fld>
            <a:endParaRPr lang="en-US"/>
          </a:p>
        </p:txBody>
      </p:sp>
    </p:spTree>
    <p:extLst>
      <p:ext uri="{BB962C8B-B14F-4D97-AF65-F5344CB8AC3E}">
        <p14:creationId xmlns:p14="http://schemas.microsoft.com/office/powerpoint/2010/main" val="1133565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12757" y="4376047"/>
            <a:ext cx="7999259" cy="1354217"/>
          </a:xfrm>
          <a:prstGeom prst="rect">
            <a:avLst/>
          </a:prstGeom>
        </p:spPr>
        <p:txBody>
          <a:bodyPr wrap="square">
            <a:spAutoFit/>
          </a:bodyPr>
          <a:lstStyle/>
          <a:p>
            <a:r>
              <a:rPr lang="en-US" sz="2100" dirty="0"/>
              <a:t>It unifies and extends a myriad of works on “perturbation” analysis.</a:t>
            </a:r>
          </a:p>
          <a:p>
            <a:endParaRPr lang="en-US" sz="2100" dirty="0"/>
          </a:p>
          <a:p>
            <a:r>
              <a:rPr lang="en-US" sz="2000" dirty="0"/>
              <a:t>It is a minimum requirement for </a:t>
            </a:r>
            <a:r>
              <a:rPr lang="en-US" sz="2000" b="1" dirty="0"/>
              <a:t>interpretability</a:t>
            </a:r>
            <a:r>
              <a:rPr lang="en-US" sz="2000" dirty="0"/>
              <a:t>, </a:t>
            </a:r>
            <a:r>
              <a:rPr lang="en-US" sz="2000" b="1" dirty="0"/>
              <a:t>reproducibility</a:t>
            </a:r>
            <a:r>
              <a:rPr lang="en-US" sz="2000" dirty="0"/>
              <a:t>, and</a:t>
            </a:r>
          </a:p>
          <a:p>
            <a:r>
              <a:rPr lang="en-US" sz="2000" b="1" dirty="0"/>
              <a:t>scientific hypothesis generation or intervention design</a:t>
            </a:r>
            <a:r>
              <a:rPr lang="en-US" sz="2000" dirty="0"/>
              <a:t>.</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81162" y="1716691"/>
            <a:ext cx="3857637" cy="2439504"/>
          </a:xfrm>
          <a:prstGeom prst="rect">
            <a:avLst/>
          </a:prstGeom>
        </p:spPr>
      </p:pic>
      <p:sp>
        <p:nvSpPr>
          <p:cNvPr id="4" name="Title 1">
            <a:extLst>
              <a:ext uri="{FF2B5EF4-FFF2-40B4-BE49-F238E27FC236}">
                <a16:creationId xmlns:a16="http://schemas.microsoft.com/office/drawing/2014/main" id="{A8D7E8B1-3FDF-DC43-AB48-401EFE7DC889}"/>
              </a:ext>
            </a:extLst>
          </p:cNvPr>
          <p:cNvSpPr>
            <a:spLocks noGrp="1"/>
          </p:cNvSpPr>
          <p:nvPr>
            <p:ph type="title"/>
          </p:nvPr>
        </p:nvSpPr>
        <p:spPr>
          <a:xfrm>
            <a:off x="628650" y="171276"/>
            <a:ext cx="8312150" cy="1325563"/>
          </a:xfrm>
        </p:spPr>
        <p:txBody>
          <a:bodyPr>
            <a:normAutofit/>
          </a:bodyPr>
          <a:lstStyle/>
          <a:p>
            <a:r>
              <a:rPr lang="en-US" sz="3200" b="0" dirty="0">
                <a:solidFill>
                  <a:srgbClr val="FF0000"/>
                </a:solidFill>
              </a:rPr>
              <a:t>Stability</a:t>
            </a:r>
            <a:r>
              <a:rPr lang="en-US" sz="3200" b="0" dirty="0"/>
              <a:t> is robustness for all parts of DSLC</a:t>
            </a:r>
          </a:p>
        </p:txBody>
      </p:sp>
      <p:sp>
        <p:nvSpPr>
          <p:cNvPr id="6" name="TextBox 5">
            <a:extLst>
              <a:ext uri="{FF2B5EF4-FFF2-40B4-BE49-F238E27FC236}">
                <a16:creationId xmlns:a16="http://schemas.microsoft.com/office/drawing/2014/main" id="{90CED935-498A-6940-A591-E982301F670D}"/>
              </a:ext>
            </a:extLst>
          </p:cNvPr>
          <p:cNvSpPr txBox="1"/>
          <p:nvPr/>
        </p:nvSpPr>
        <p:spPr>
          <a:xfrm>
            <a:off x="6397413" y="6400800"/>
            <a:ext cx="2165978" cy="276999"/>
          </a:xfrm>
          <a:prstGeom prst="rect">
            <a:avLst/>
          </a:prstGeom>
          <a:noFill/>
        </p:spPr>
        <p:txBody>
          <a:bodyPr wrap="none" rtlCol="0">
            <a:spAutoFit/>
          </a:bodyPr>
          <a:lstStyle/>
          <a:p>
            <a:r>
              <a:rPr lang="en-US" sz="1200" dirty="0"/>
              <a:t>Image credit: </a:t>
            </a:r>
            <a:r>
              <a:rPr lang="en-US" sz="1200" dirty="0" err="1"/>
              <a:t>designnews.com</a:t>
            </a:r>
            <a:endParaRPr lang="en-US" sz="1200" dirty="0"/>
          </a:p>
        </p:txBody>
      </p:sp>
      <p:sp>
        <p:nvSpPr>
          <p:cNvPr id="5" name="Slide Number Placeholder 4">
            <a:extLst>
              <a:ext uri="{FF2B5EF4-FFF2-40B4-BE49-F238E27FC236}">
                <a16:creationId xmlns:a16="http://schemas.microsoft.com/office/drawing/2014/main" id="{3CC91EB3-0B21-B14A-863E-25585BE755F1}"/>
              </a:ext>
            </a:extLst>
          </p:cNvPr>
          <p:cNvSpPr>
            <a:spLocks noGrp="1"/>
          </p:cNvSpPr>
          <p:nvPr>
            <p:ph type="sldNum" sz="quarter" idx="12"/>
          </p:nvPr>
        </p:nvSpPr>
        <p:spPr/>
        <p:txBody>
          <a:bodyPr/>
          <a:lstStyle/>
          <a:p>
            <a:fld id="{F1A1EB78-8F05-DB43-B080-67B5B3D39C87}" type="slidenum">
              <a:rPr lang="en-US" smtClean="0"/>
              <a:t>12</a:t>
            </a:fld>
            <a:endParaRPr lang="en-US"/>
          </a:p>
        </p:txBody>
      </p:sp>
    </p:spTree>
    <p:extLst>
      <p:ext uri="{BB962C8B-B14F-4D97-AF65-F5344CB8AC3E}">
        <p14:creationId xmlns:p14="http://schemas.microsoft.com/office/powerpoint/2010/main" val="41411953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32249-64B4-FB4A-9532-D6FDC497F164}"/>
              </a:ext>
            </a:extLst>
          </p:cNvPr>
          <p:cNvSpPr>
            <a:spLocks noGrp="1"/>
          </p:cNvSpPr>
          <p:nvPr>
            <p:ph type="title"/>
          </p:nvPr>
        </p:nvSpPr>
        <p:spPr>
          <a:xfrm>
            <a:off x="0" y="365126"/>
            <a:ext cx="9143999" cy="1325563"/>
          </a:xfrm>
        </p:spPr>
        <p:txBody>
          <a:bodyPr>
            <a:normAutofit/>
          </a:bodyPr>
          <a:lstStyle/>
          <a:p>
            <a:r>
              <a:rPr lang="en-US" sz="3200" dirty="0"/>
              <a:t>     </a:t>
            </a:r>
            <a:r>
              <a:rPr lang="en-US" sz="3200" dirty="0">
                <a:solidFill>
                  <a:schemeClr val="accent4">
                    <a:lumMod val="75000"/>
                  </a:schemeClr>
                </a:solidFill>
              </a:rPr>
              <a:t>Predictability</a:t>
            </a:r>
            <a:r>
              <a:rPr lang="en-US" sz="3200" dirty="0"/>
              <a:t> for reality check</a:t>
            </a:r>
            <a:br>
              <a:rPr lang="en-US" sz="3200" dirty="0"/>
            </a:br>
            <a:r>
              <a:rPr lang="en-US" sz="3200" dirty="0"/>
              <a:t>     </a:t>
            </a:r>
            <a:r>
              <a:rPr lang="en-US" sz="3200" dirty="0">
                <a:solidFill>
                  <a:srgbClr val="FF0000"/>
                </a:solidFill>
              </a:rPr>
              <a:t>Stability</a:t>
            </a:r>
            <a:r>
              <a:rPr lang="en-US" sz="3200" dirty="0"/>
              <a:t> tests DSLC by “shaking” every part</a:t>
            </a:r>
          </a:p>
        </p:txBody>
      </p:sp>
      <p:sp>
        <p:nvSpPr>
          <p:cNvPr id="6" name="TextBox 5">
            <a:extLst>
              <a:ext uri="{FF2B5EF4-FFF2-40B4-BE49-F238E27FC236}">
                <a16:creationId xmlns:a16="http://schemas.microsoft.com/office/drawing/2014/main" id="{29731CC0-4B76-5C4C-9086-E73E88F36A0D}"/>
              </a:ext>
            </a:extLst>
          </p:cNvPr>
          <p:cNvSpPr txBox="1"/>
          <p:nvPr/>
        </p:nvSpPr>
        <p:spPr>
          <a:xfrm>
            <a:off x="5125790" y="1621769"/>
            <a:ext cx="857927" cy="461665"/>
          </a:xfrm>
          <a:prstGeom prst="rect">
            <a:avLst/>
          </a:prstGeom>
          <a:noFill/>
        </p:spPr>
        <p:txBody>
          <a:bodyPr wrap="none" rtlCol="0">
            <a:spAutoFit/>
          </a:bodyPr>
          <a:lstStyle/>
          <a:p>
            <a:r>
              <a:rPr lang="en-US" sz="2400" dirty="0"/>
              <a:t>DSLC</a:t>
            </a:r>
          </a:p>
        </p:txBody>
      </p:sp>
      <p:sp>
        <p:nvSpPr>
          <p:cNvPr id="7" name="TextBox 6">
            <a:extLst>
              <a:ext uri="{FF2B5EF4-FFF2-40B4-BE49-F238E27FC236}">
                <a16:creationId xmlns:a16="http://schemas.microsoft.com/office/drawing/2014/main" id="{62C77E4C-F76F-AA43-91E0-4495D71E0D8E}"/>
              </a:ext>
            </a:extLst>
          </p:cNvPr>
          <p:cNvSpPr txBox="1"/>
          <p:nvPr/>
        </p:nvSpPr>
        <p:spPr>
          <a:xfrm>
            <a:off x="201537" y="3386055"/>
            <a:ext cx="2188420" cy="707886"/>
          </a:xfrm>
          <a:prstGeom prst="rect">
            <a:avLst/>
          </a:prstGeom>
          <a:noFill/>
        </p:spPr>
        <p:txBody>
          <a:bodyPr wrap="none" rtlCol="0">
            <a:spAutoFit/>
          </a:bodyPr>
          <a:lstStyle/>
          <a:p>
            <a:r>
              <a:rPr lang="en-US" sz="2000" dirty="0"/>
              <a:t>Shakes come from</a:t>
            </a:r>
          </a:p>
          <a:p>
            <a:r>
              <a:rPr lang="en-US" sz="2000" dirty="0"/>
              <a:t>human decisions</a:t>
            </a:r>
          </a:p>
        </p:txBody>
      </p:sp>
      <p:pic>
        <p:nvPicPr>
          <p:cNvPr id="8" name="Content Placeholder 7">
            <a:extLst>
              <a:ext uri="{FF2B5EF4-FFF2-40B4-BE49-F238E27FC236}">
                <a16:creationId xmlns:a16="http://schemas.microsoft.com/office/drawing/2014/main" id="{450EF2CD-F7EE-EB41-9FB8-33379D3697FA}"/>
              </a:ext>
            </a:extLst>
          </p:cNvPr>
          <p:cNvPicPr>
            <a:picLocks noGrp="1" noChangeAspect="1"/>
          </p:cNvPicPr>
          <p:nvPr>
            <p:ph idx="1"/>
          </p:nvPr>
        </p:nvPicPr>
        <p:blipFill>
          <a:blip r:embed="rId3"/>
          <a:stretch>
            <a:fillRect/>
          </a:stretch>
        </p:blipFill>
        <p:spPr>
          <a:xfrm>
            <a:off x="2508955" y="2045405"/>
            <a:ext cx="6091599" cy="4528268"/>
          </a:xfrm>
          <a:prstGeom prst="rect">
            <a:avLst/>
          </a:prstGeom>
        </p:spPr>
      </p:pic>
      <p:pic>
        <p:nvPicPr>
          <p:cNvPr id="10" name="Picture 9">
            <a:extLst>
              <a:ext uri="{FF2B5EF4-FFF2-40B4-BE49-F238E27FC236}">
                <a16:creationId xmlns:a16="http://schemas.microsoft.com/office/drawing/2014/main" id="{15989FFC-D61C-2B43-A0E8-2DFD3E69F752}"/>
              </a:ext>
            </a:extLst>
          </p:cNvPr>
          <p:cNvPicPr>
            <a:picLocks noChangeAspect="1"/>
          </p:cNvPicPr>
          <p:nvPr/>
        </p:nvPicPr>
        <p:blipFill>
          <a:blip r:embed="rId4"/>
          <a:stretch>
            <a:fillRect/>
          </a:stretch>
        </p:blipFill>
        <p:spPr>
          <a:xfrm>
            <a:off x="4782562" y="3739998"/>
            <a:ext cx="1283687" cy="1139082"/>
          </a:xfrm>
          <a:prstGeom prst="rect">
            <a:avLst/>
          </a:prstGeom>
        </p:spPr>
      </p:pic>
      <p:sp>
        <p:nvSpPr>
          <p:cNvPr id="3" name="Rectangle 2">
            <a:extLst>
              <a:ext uri="{FF2B5EF4-FFF2-40B4-BE49-F238E27FC236}">
                <a16:creationId xmlns:a16="http://schemas.microsoft.com/office/drawing/2014/main" id="{0C9EFD81-4803-8648-899B-0FCC82D81BDE}"/>
              </a:ext>
            </a:extLst>
          </p:cNvPr>
          <p:cNvSpPr/>
          <p:nvPr/>
        </p:nvSpPr>
        <p:spPr>
          <a:xfrm>
            <a:off x="3599543" y="6530970"/>
            <a:ext cx="5363028" cy="307777"/>
          </a:xfrm>
          <a:prstGeom prst="rect">
            <a:avLst/>
          </a:prstGeom>
        </p:spPr>
        <p:txBody>
          <a:bodyPr wrap="square">
            <a:spAutoFit/>
          </a:bodyPr>
          <a:lstStyle/>
          <a:p>
            <a:r>
              <a:rPr lang="en-US" sz="1400" dirty="0"/>
              <a:t>Image credits: R. Barter and toronto4kids.com</a:t>
            </a:r>
          </a:p>
        </p:txBody>
      </p:sp>
      <p:sp>
        <p:nvSpPr>
          <p:cNvPr id="4" name="Slide Number Placeholder 3">
            <a:extLst>
              <a:ext uri="{FF2B5EF4-FFF2-40B4-BE49-F238E27FC236}">
                <a16:creationId xmlns:a16="http://schemas.microsoft.com/office/drawing/2014/main" id="{7D7D9BCF-FA2A-E244-9A66-05B895E6B300}"/>
              </a:ext>
            </a:extLst>
          </p:cNvPr>
          <p:cNvSpPr>
            <a:spLocks noGrp="1"/>
          </p:cNvSpPr>
          <p:nvPr>
            <p:ph type="sldNum" sz="quarter" idx="12"/>
          </p:nvPr>
        </p:nvSpPr>
        <p:spPr/>
        <p:txBody>
          <a:bodyPr/>
          <a:lstStyle/>
          <a:p>
            <a:fld id="{F1A1EB78-8F05-DB43-B080-67B5B3D39C87}" type="slidenum">
              <a:rPr lang="en-US" smtClean="0"/>
              <a:t>13</a:t>
            </a:fld>
            <a:endParaRPr lang="en-US"/>
          </a:p>
        </p:txBody>
      </p:sp>
    </p:spTree>
    <p:extLst>
      <p:ext uri="{BB962C8B-B14F-4D97-AF65-F5344CB8AC3E}">
        <p14:creationId xmlns:p14="http://schemas.microsoft.com/office/powerpoint/2010/main" val="37003064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E0AF8-E961-2145-978B-51E88EF117B2}"/>
              </a:ext>
            </a:extLst>
          </p:cNvPr>
          <p:cNvSpPr>
            <a:spLocks noGrp="1"/>
          </p:cNvSpPr>
          <p:nvPr>
            <p:ph type="title"/>
          </p:nvPr>
        </p:nvSpPr>
        <p:spPr/>
        <p:txBody>
          <a:bodyPr>
            <a:normAutofit/>
          </a:bodyPr>
          <a:lstStyle/>
          <a:p>
            <a:r>
              <a:rPr lang="en-US" sz="3200" dirty="0"/>
              <a:t>Human judgment calls ubiquitous in DSLC</a:t>
            </a:r>
          </a:p>
        </p:txBody>
      </p:sp>
      <p:sp>
        <p:nvSpPr>
          <p:cNvPr id="3" name="Content Placeholder 2">
            <a:extLst>
              <a:ext uri="{FF2B5EF4-FFF2-40B4-BE49-F238E27FC236}">
                <a16:creationId xmlns:a16="http://schemas.microsoft.com/office/drawing/2014/main" id="{05D3051B-5ED8-6848-B796-7D8C8CB17EF5}"/>
              </a:ext>
            </a:extLst>
          </p:cNvPr>
          <p:cNvSpPr>
            <a:spLocks noGrp="1"/>
          </p:cNvSpPr>
          <p:nvPr>
            <p:ph idx="1"/>
          </p:nvPr>
        </p:nvSpPr>
        <p:spPr>
          <a:xfrm>
            <a:off x="628650" y="1507067"/>
            <a:ext cx="7886700" cy="5181600"/>
          </a:xfrm>
        </p:spPr>
        <p:txBody>
          <a:bodyPr>
            <a:normAutofit fontScale="77500" lnSpcReduction="20000"/>
          </a:bodyPr>
          <a:lstStyle/>
          <a:p>
            <a:endParaRPr lang="en-US" dirty="0"/>
          </a:p>
          <a:p>
            <a:r>
              <a:rPr lang="en-US" dirty="0"/>
              <a:t>Which problem to work on</a:t>
            </a:r>
          </a:p>
          <a:p>
            <a:endParaRPr lang="en-US" dirty="0"/>
          </a:p>
          <a:p>
            <a:r>
              <a:rPr lang="en-US" dirty="0"/>
              <a:t>Which data sets to use</a:t>
            </a:r>
          </a:p>
          <a:p>
            <a:endParaRPr lang="en-US" dirty="0"/>
          </a:p>
          <a:p>
            <a:r>
              <a:rPr lang="en-US" dirty="0"/>
              <a:t>How to clean </a:t>
            </a:r>
          </a:p>
          <a:p>
            <a:endParaRPr lang="en-US" dirty="0"/>
          </a:p>
          <a:p>
            <a:r>
              <a:rPr lang="en-US" dirty="0"/>
              <a:t>What plots</a:t>
            </a:r>
          </a:p>
          <a:p>
            <a:endParaRPr lang="en-US" dirty="0"/>
          </a:p>
          <a:p>
            <a:r>
              <a:rPr lang="en-US" dirty="0"/>
              <a:t>What data perturbations</a:t>
            </a:r>
          </a:p>
          <a:p>
            <a:endParaRPr lang="en-US" dirty="0"/>
          </a:p>
          <a:p>
            <a:r>
              <a:rPr lang="en-US" dirty="0"/>
              <a:t>What algorithm perturbations</a:t>
            </a:r>
          </a:p>
          <a:p>
            <a:endParaRPr lang="en-US" dirty="0"/>
          </a:p>
          <a:p>
            <a:r>
              <a:rPr lang="en-US" dirty="0"/>
              <a:t>What post-hoc plots/results</a:t>
            </a:r>
          </a:p>
          <a:p>
            <a:endParaRPr lang="en-US" dirty="0"/>
          </a:p>
          <a:p>
            <a:r>
              <a:rPr lang="en-US" dirty="0"/>
              <a:t>What interpretations</a:t>
            </a:r>
          </a:p>
          <a:p>
            <a:endParaRPr lang="en-US" dirty="0"/>
          </a:p>
          <a:p>
            <a:r>
              <a:rPr lang="en-US" dirty="0"/>
              <a:t>What conclusions</a:t>
            </a:r>
          </a:p>
        </p:txBody>
      </p:sp>
      <p:sp>
        <p:nvSpPr>
          <p:cNvPr id="5" name="TextBox 4">
            <a:extLst>
              <a:ext uri="{FF2B5EF4-FFF2-40B4-BE49-F238E27FC236}">
                <a16:creationId xmlns:a16="http://schemas.microsoft.com/office/drawing/2014/main" id="{F996011C-C42D-4B42-B73C-5997F3B52B79}"/>
              </a:ext>
            </a:extLst>
          </p:cNvPr>
          <p:cNvSpPr txBox="1"/>
          <p:nvPr/>
        </p:nvSpPr>
        <p:spPr>
          <a:xfrm>
            <a:off x="5520267" y="6468537"/>
            <a:ext cx="2303836" cy="276999"/>
          </a:xfrm>
          <a:prstGeom prst="rect">
            <a:avLst/>
          </a:prstGeom>
          <a:noFill/>
        </p:spPr>
        <p:txBody>
          <a:bodyPr wrap="none" rtlCol="0">
            <a:spAutoFit/>
          </a:bodyPr>
          <a:lstStyle/>
          <a:p>
            <a:r>
              <a:rPr lang="en-US" sz="1200" dirty="0"/>
              <a:t>Image credits: toronto4kids.com</a:t>
            </a:r>
          </a:p>
        </p:txBody>
      </p:sp>
      <p:pic>
        <p:nvPicPr>
          <p:cNvPr id="7" name="Picture 6">
            <a:extLst>
              <a:ext uri="{FF2B5EF4-FFF2-40B4-BE49-F238E27FC236}">
                <a16:creationId xmlns:a16="http://schemas.microsoft.com/office/drawing/2014/main" id="{0D44A24D-C8F5-0A40-A105-BC9B2BFB1930}"/>
              </a:ext>
            </a:extLst>
          </p:cNvPr>
          <p:cNvPicPr>
            <a:picLocks noChangeAspect="1"/>
          </p:cNvPicPr>
          <p:nvPr/>
        </p:nvPicPr>
        <p:blipFill>
          <a:blip r:embed="rId3"/>
          <a:stretch>
            <a:fillRect/>
          </a:stretch>
        </p:blipFill>
        <p:spPr>
          <a:xfrm>
            <a:off x="4080087" y="2164080"/>
            <a:ext cx="3962356" cy="3516004"/>
          </a:xfrm>
          <a:prstGeom prst="rect">
            <a:avLst/>
          </a:prstGeom>
        </p:spPr>
      </p:pic>
      <p:sp>
        <p:nvSpPr>
          <p:cNvPr id="4" name="Slide Number Placeholder 3">
            <a:extLst>
              <a:ext uri="{FF2B5EF4-FFF2-40B4-BE49-F238E27FC236}">
                <a16:creationId xmlns:a16="http://schemas.microsoft.com/office/drawing/2014/main" id="{06686222-8190-E744-8A28-86834F99F32C}"/>
              </a:ext>
            </a:extLst>
          </p:cNvPr>
          <p:cNvSpPr>
            <a:spLocks noGrp="1"/>
          </p:cNvSpPr>
          <p:nvPr>
            <p:ph type="sldNum" sz="quarter" idx="12"/>
          </p:nvPr>
        </p:nvSpPr>
        <p:spPr/>
        <p:txBody>
          <a:bodyPr/>
          <a:lstStyle/>
          <a:p>
            <a:fld id="{F1A1EB78-8F05-DB43-B080-67B5B3D39C87}" type="slidenum">
              <a:rPr lang="en-US" smtClean="0"/>
              <a:t>14</a:t>
            </a:fld>
            <a:endParaRPr lang="en-US"/>
          </a:p>
        </p:txBody>
      </p:sp>
    </p:spTree>
    <p:extLst>
      <p:ext uri="{BB962C8B-B14F-4D97-AF65-F5344CB8AC3E}">
        <p14:creationId xmlns:p14="http://schemas.microsoft.com/office/powerpoint/2010/main" val="21475821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7A552-56DE-F94F-AA91-CFC1B7964293}"/>
              </a:ext>
            </a:extLst>
          </p:cNvPr>
          <p:cNvSpPr>
            <a:spLocks noGrp="1"/>
          </p:cNvSpPr>
          <p:nvPr>
            <p:ph type="title"/>
          </p:nvPr>
        </p:nvSpPr>
        <p:spPr/>
        <p:txBody>
          <a:bodyPr>
            <a:normAutofit/>
          </a:bodyPr>
          <a:lstStyle/>
          <a:p>
            <a:r>
              <a:rPr lang="en-US" sz="3200" dirty="0"/>
              <a:t>PCS workflow</a:t>
            </a:r>
          </a:p>
        </p:txBody>
      </p:sp>
      <p:sp>
        <p:nvSpPr>
          <p:cNvPr id="3" name="Content Placeholder 2">
            <a:extLst>
              <a:ext uri="{FF2B5EF4-FFF2-40B4-BE49-F238E27FC236}">
                <a16:creationId xmlns:a16="http://schemas.microsoft.com/office/drawing/2014/main" id="{FFBC216C-6121-C84A-93A7-19DF559FD335}"/>
              </a:ext>
            </a:extLst>
          </p:cNvPr>
          <p:cNvSpPr>
            <a:spLocks noGrp="1"/>
          </p:cNvSpPr>
          <p:nvPr>
            <p:ph idx="1"/>
          </p:nvPr>
        </p:nvSpPr>
        <p:spPr>
          <a:xfrm>
            <a:off x="628650" y="1425844"/>
            <a:ext cx="7886700" cy="4751119"/>
          </a:xfrm>
        </p:spPr>
        <p:txBody>
          <a:bodyPr/>
          <a:lstStyle/>
          <a:p>
            <a:endParaRPr lang="en-US" dirty="0"/>
          </a:p>
          <a:p>
            <a:r>
              <a:rPr lang="en-US" sz="2000" dirty="0"/>
              <a:t>Workflow incorporates P, C, S into each step of the DSLC </a:t>
            </a:r>
          </a:p>
          <a:p>
            <a:pPr marL="0" indent="0">
              <a:buNone/>
            </a:pPr>
            <a:endParaRPr lang="en-US" sz="2000"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r>
              <a:rPr lang="en-US" sz="2000" dirty="0"/>
              <a:t>In particular, basic PCS inference applies PCS through data and model perturbations at the modeling stage (with P as a first screening step before perturbation intervals are made)</a:t>
            </a:r>
          </a:p>
          <a:p>
            <a:endParaRPr lang="en-US" dirty="0"/>
          </a:p>
        </p:txBody>
      </p:sp>
      <p:pic>
        <p:nvPicPr>
          <p:cNvPr id="6" name="Picture 5">
            <a:extLst>
              <a:ext uri="{FF2B5EF4-FFF2-40B4-BE49-F238E27FC236}">
                <a16:creationId xmlns:a16="http://schemas.microsoft.com/office/drawing/2014/main" id="{12251C02-DF02-E443-B5F4-8010BF499030}"/>
              </a:ext>
            </a:extLst>
          </p:cNvPr>
          <p:cNvPicPr>
            <a:picLocks noChangeAspect="1"/>
          </p:cNvPicPr>
          <p:nvPr/>
        </p:nvPicPr>
        <p:blipFill>
          <a:blip r:embed="rId3"/>
          <a:stretch>
            <a:fillRect/>
          </a:stretch>
        </p:blipFill>
        <p:spPr>
          <a:xfrm>
            <a:off x="3095008" y="2379448"/>
            <a:ext cx="2953983" cy="2195881"/>
          </a:xfrm>
          <a:prstGeom prst="rect">
            <a:avLst/>
          </a:prstGeom>
        </p:spPr>
      </p:pic>
      <p:pic>
        <p:nvPicPr>
          <p:cNvPr id="5" name="Picture 4">
            <a:extLst>
              <a:ext uri="{FF2B5EF4-FFF2-40B4-BE49-F238E27FC236}">
                <a16:creationId xmlns:a16="http://schemas.microsoft.com/office/drawing/2014/main" id="{EA5FED5D-63B2-AF42-A123-F79B33483A9A}"/>
              </a:ext>
            </a:extLst>
          </p:cNvPr>
          <p:cNvPicPr>
            <a:picLocks noChangeAspect="1"/>
          </p:cNvPicPr>
          <p:nvPr/>
        </p:nvPicPr>
        <p:blipFill>
          <a:blip r:embed="rId4"/>
          <a:stretch>
            <a:fillRect/>
          </a:stretch>
        </p:blipFill>
        <p:spPr>
          <a:xfrm>
            <a:off x="4149230" y="3102243"/>
            <a:ext cx="845538" cy="750290"/>
          </a:xfrm>
          <a:prstGeom prst="rect">
            <a:avLst/>
          </a:prstGeom>
        </p:spPr>
      </p:pic>
      <p:sp>
        <p:nvSpPr>
          <p:cNvPr id="7" name="Rectangle 6">
            <a:extLst>
              <a:ext uri="{FF2B5EF4-FFF2-40B4-BE49-F238E27FC236}">
                <a16:creationId xmlns:a16="http://schemas.microsoft.com/office/drawing/2014/main" id="{E44B17B3-B3AB-BD42-8301-CDB156837243}"/>
              </a:ext>
            </a:extLst>
          </p:cNvPr>
          <p:cNvSpPr/>
          <p:nvPr/>
        </p:nvSpPr>
        <p:spPr>
          <a:xfrm>
            <a:off x="3599543" y="6473151"/>
            <a:ext cx="5363028" cy="307777"/>
          </a:xfrm>
          <a:prstGeom prst="rect">
            <a:avLst/>
          </a:prstGeom>
        </p:spPr>
        <p:txBody>
          <a:bodyPr wrap="square">
            <a:spAutoFit/>
          </a:bodyPr>
          <a:lstStyle/>
          <a:p>
            <a:r>
              <a:rPr lang="en-US" sz="1400" dirty="0"/>
              <a:t>Image credits: R. Barter and toronto4kids.com</a:t>
            </a:r>
          </a:p>
        </p:txBody>
      </p:sp>
      <p:sp>
        <p:nvSpPr>
          <p:cNvPr id="4" name="Slide Number Placeholder 3">
            <a:extLst>
              <a:ext uri="{FF2B5EF4-FFF2-40B4-BE49-F238E27FC236}">
                <a16:creationId xmlns:a16="http://schemas.microsoft.com/office/drawing/2014/main" id="{6663CEEA-92CD-8F44-AF4C-44F24F39A2FB}"/>
              </a:ext>
            </a:extLst>
          </p:cNvPr>
          <p:cNvSpPr>
            <a:spLocks noGrp="1"/>
          </p:cNvSpPr>
          <p:nvPr>
            <p:ph type="sldNum" sz="quarter" idx="12"/>
          </p:nvPr>
        </p:nvSpPr>
        <p:spPr/>
        <p:txBody>
          <a:bodyPr/>
          <a:lstStyle/>
          <a:p>
            <a:fld id="{F1A1EB78-8F05-DB43-B080-67B5B3D39C87}" type="slidenum">
              <a:rPr lang="en-US" smtClean="0"/>
              <a:t>15</a:t>
            </a:fld>
            <a:endParaRPr lang="en-US"/>
          </a:p>
        </p:txBody>
      </p:sp>
    </p:spTree>
    <p:extLst>
      <p:ext uri="{BB962C8B-B14F-4D97-AF65-F5344CB8AC3E}">
        <p14:creationId xmlns:p14="http://schemas.microsoft.com/office/powerpoint/2010/main" val="24281586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53206"/>
            <a:ext cx="7886700" cy="1325563"/>
          </a:xfrm>
        </p:spPr>
        <p:txBody>
          <a:bodyPr>
            <a:normAutofit/>
          </a:bodyPr>
          <a:lstStyle/>
          <a:p>
            <a:r>
              <a:rPr lang="en-US" sz="3200" dirty="0">
                <a:solidFill>
                  <a:srgbClr val="FF0000"/>
                </a:solidFill>
              </a:rPr>
              <a:t>D</a:t>
            </a:r>
            <a:r>
              <a:rPr lang="en-US" sz="3200" b="1" dirty="0">
                <a:solidFill>
                  <a:srgbClr val="FF0000"/>
                </a:solidFill>
              </a:rPr>
              <a:t>ata</a:t>
            </a:r>
            <a:r>
              <a:rPr lang="en-US" sz="3200" dirty="0">
                <a:solidFill>
                  <a:srgbClr val="FF0000"/>
                </a:solidFill>
              </a:rPr>
              <a:t> perturbations</a:t>
            </a:r>
            <a:r>
              <a:rPr lang="en-US" sz="3200" dirty="0"/>
              <a:t> (existing)</a:t>
            </a:r>
          </a:p>
        </p:txBody>
      </p:sp>
      <p:sp>
        <p:nvSpPr>
          <p:cNvPr id="3" name="Content Placeholder 2"/>
          <p:cNvSpPr>
            <a:spLocks noGrp="1"/>
          </p:cNvSpPr>
          <p:nvPr>
            <p:ph idx="1"/>
          </p:nvPr>
        </p:nvSpPr>
        <p:spPr>
          <a:xfrm>
            <a:off x="628650" y="1324325"/>
            <a:ext cx="7886700" cy="5445808"/>
          </a:xfrm>
        </p:spPr>
        <p:txBody>
          <a:bodyPr>
            <a:normAutofit/>
          </a:bodyPr>
          <a:lstStyle/>
          <a:p>
            <a:r>
              <a:rPr lang="en-US" sz="2000" dirty="0"/>
              <a:t>Cross-validation</a:t>
            </a:r>
          </a:p>
          <a:p>
            <a:r>
              <a:rPr lang="en-US" sz="2000" dirty="0"/>
              <a:t>Bootstrap </a:t>
            </a:r>
          </a:p>
          <a:p>
            <a:r>
              <a:rPr lang="en-US" sz="2000" dirty="0"/>
              <a:t>Subsampling</a:t>
            </a:r>
          </a:p>
          <a:p>
            <a:r>
              <a:rPr lang="en-US" sz="2000" dirty="0"/>
              <a:t>Adding small noise to data</a:t>
            </a:r>
          </a:p>
          <a:p>
            <a:r>
              <a:rPr lang="en-US" sz="2000" dirty="0"/>
              <a:t>Bootstrapping residuals</a:t>
            </a:r>
          </a:p>
          <a:p>
            <a:r>
              <a:rPr lang="en-US" sz="2000" dirty="0"/>
              <a:t>Block-bootstrap</a:t>
            </a:r>
          </a:p>
          <a:p>
            <a:endParaRPr lang="en-US" sz="2400" b="1" dirty="0">
              <a:solidFill>
                <a:srgbClr val="C00000"/>
              </a:solidFill>
            </a:endParaRPr>
          </a:p>
          <a:p>
            <a:pPr marL="0" indent="0">
              <a:buNone/>
            </a:pPr>
            <a:endParaRPr lang="en-US" sz="2400" b="1" dirty="0">
              <a:solidFill>
                <a:srgbClr val="C00000"/>
              </a:solidFill>
            </a:endParaRPr>
          </a:p>
          <a:p>
            <a:endParaRPr lang="en-US" sz="2400" dirty="0"/>
          </a:p>
          <a:p>
            <a:pPr marL="0" indent="0">
              <a:buNone/>
            </a:pPr>
            <a:endParaRPr lang="en-US" sz="2400" dirty="0"/>
          </a:p>
          <a:p>
            <a:pPr marL="0" indent="0">
              <a:buNone/>
            </a:pPr>
            <a:endParaRPr lang="en-US" sz="2400" dirty="0"/>
          </a:p>
        </p:txBody>
      </p:sp>
      <p:sp>
        <p:nvSpPr>
          <p:cNvPr id="4" name="Slide Number Placeholder 3">
            <a:extLst>
              <a:ext uri="{FF2B5EF4-FFF2-40B4-BE49-F238E27FC236}">
                <a16:creationId xmlns:a16="http://schemas.microsoft.com/office/drawing/2014/main" id="{2EFC9F91-F674-C949-9ADD-10062CC11349}"/>
              </a:ext>
            </a:extLst>
          </p:cNvPr>
          <p:cNvSpPr>
            <a:spLocks noGrp="1"/>
          </p:cNvSpPr>
          <p:nvPr>
            <p:ph type="sldNum" sz="quarter" idx="12"/>
          </p:nvPr>
        </p:nvSpPr>
        <p:spPr/>
        <p:txBody>
          <a:bodyPr/>
          <a:lstStyle/>
          <a:p>
            <a:fld id="{F1A1EB78-8F05-DB43-B080-67B5B3D39C87}" type="slidenum">
              <a:rPr lang="en-US" smtClean="0"/>
              <a:t>16</a:t>
            </a:fld>
            <a:endParaRPr lang="en-US"/>
          </a:p>
        </p:txBody>
      </p:sp>
    </p:spTree>
    <p:extLst>
      <p:ext uri="{BB962C8B-B14F-4D97-AF65-F5344CB8AC3E}">
        <p14:creationId xmlns:p14="http://schemas.microsoft.com/office/powerpoint/2010/main" val="946159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53206"/>
            <a:ext cx="7886700" cy="1325563"/>
          </a:xfrm>
        </p:spPr>
        <p:txBody>
          <a:bodyPr>
            <a:normAutofit/>
          </a:bodyPr>
          <a:lstStyle/>
          <a:p>
            <a:r>
              <a:rPr lang="en-US" sz="3200" dirty="0">
                <a:solidFill>
                  <a:srgbClr val="FF0000"/>
                </a:solidFill>
              </a:rPr>
              <a:t>D</a:t>
            </a:r>
            <a:r>
              <a:rPr lang="en-US" sz="3200" b="1" dirty="0">
                <a:solidFill>
                  <a:srgbClr val="FF0000"/>
                </a:solidFill>
              </a:rPr>
              <a:t>ata</a:t>
            </a:r>
            <a:r>
              <a:rPr lang="en-US" sz="3200" dirty="0">
                <a:solidFill>
                  <a:srgbClr val="FF0000"/>
                </a:solidFill>
              </a:rPr>
              <a:t> perturbations </a:t>
            </a:r>
            <a:r>
              <a:rPr lang="en-US" sz="3200" dirty="0"/>
              <a:t>(recent)</a:t>
            </a:r>
          </a:p>
        </p:txBody>
      </p:sp>
      <p:sp>
        <p:nvSpPr>
          <p:cNvPr id="3" name="Content Placeholder 2"/>
          <p:cNvSpPr>
            <a:spLocks noGrp="1"/>
          </p:cNvSpPr>
          <p:nvPr>
            <p:ph idx="1"/>
          </p:nvPr>
        </p:nvSpPr>
        <p:spPr>
          <a:xfrm>
            <a:off x="628650" y="1324325"/>
            <a:ext cx="7886700" cy="4290663"/>
          </a:xfrm>
        </p:spPr>
        <p:txBody>
          <a:bodyPr>
            <a:normAutofit/>
          </a:bodyPr>
          <a:lstStyle/>
          <a:p>
            <a:r>
              <a:rPr lang="en-US" sz="2000" dirty="0"/>
              <a:t>Data modality choices</a:t>
            </a:r>
            <a:endParaRPr lang="en-US" sz="2000" dirty="0">
              <a:solidFill>
                <a:srgbClr val="C00000"/>
              </a:solidFill>
            </a:endParaRPr>
          </a:p>
          <a:p>
            <a:r>
              <a:rPr lang="en-US" sz="2000" dirty="0"/>
              <a:t>Synthetic data (mechanistic PDE models )</a:t>
            </a:r>
            <a:endParaRPr lang="en-US" sz="2000" dirty="0">
              <a:solidFill>
                <a:srgbClr val="C00000"/>
              </a:solidFill>
            </a:endParaRPr>
          </a:p>
          <a:p>
            <a:r>
              <a:rPr lang="en-US" sz="2000" dirty="0"/>
              <a:t>Data under different environments (invariance)</a:t>
            </a:r>
          </a:p>
          <a:p>
            <a:r>
              <a:rPr lang="en-US" sz="2000" dirty="0"/>
              <a:t>Differential Privacy (DP) (2020 US census)</a:t>
            </a:r>
          </a:p>
          <a:p>
            <a:r>
              <a:rPr lang="en-US" sz="2000" b="1" dirty="0"/>
              <a:t>Adversarial attacks to deep learning algorithms</a:t>
            </a:r>
          </a:p>
          <a:p>
            <a:endParaRPr lang="en-US" sz="2000" b="1" dirty="0"/>
          </a:p>
          <a:p>
            <a:endParaRPr lang="en-US" sz="2400" b="1" dirty="0">
              <a:solidFill>
                <a:srgbClr val="C00000"/>
              </a:solidFill>
            </a:endParaRPr>
          </a:p>
          <a:p>
            <a:endParaRPr lang="en-US" sz="2400" b="1" dirty="0">
              <a:solidFill>
                <a:srgbClr val="C00000"/>
              </a:solidFill>
            </a:endParaRPr>
          </a:p>
          <a:p>
            <a:endParaRPr lang="en-US" sz="2400" dirty="0"/>
          </a:p>
          <a:p>
            <a:pPr marL="0" indent="0">
              <a:buNone/>
            </a:pPr>
            <a:endParaRPr lang="en-US" sz="2400" dirty="0"/>
          </a:p>
        </p:txBody>
      </p:sp>
      <p:pic>
        <p:nvPicPr>
          <p:cNvPr id="4" name="Picture 3">
            <a:extLst>
              <a:ext uri="{FF2B5EF4-FFF2-40B4-BE49-F238E27FC236}">
                <a16:creationId xmlns:a16="http://schemas.microsoft.com/office/drawing/2014/main" id="{61F7F16A-066F-BB42-97AC-9974EA43A9EC}"/>
              </a:ext>
            </a:extLst>
          </p:cNvPr>
          <p:cNvPicPr>
            <a:picLocks noChangeAspect="1"/>
          </p:cNvPicPr>
          <p:nvPr/>
        </p:nvPicPr>
        <p:blipFill>
          <a:blip r:embed="rId2"/>
          <a:stretch>
            <a:fillRect/>
          </a:stretch>
        </p:blipFill>
        <p:spPr>
          <a:xfrm>
            <a:off x="1651729" y="3487120"/>
            <a:ext cx="6157129" cy="2742524"/>
          </a:xfrm>
          <a:prstGeom prst="rect">
            <a:avLst/>
          </a:prstGeom>
        </p:spPr>
      </p:pic>
      <p:sp>
        <p:nvSpPr>
          <p:cNvPr id="5" name="TextBox 4">
            <a:extLst>
              <a:ext uri="{FF2B5EF4-FFF2-40B4-BE49-F238E27FC236}">
                <a16:creationId xmlns:a16="http://schemas.microsoft.com/office/drawing/2014/main" id="{13BB6218-D653-7043-B0F8-46E365A6FEDB}"/>
              </a:ext>
            </a:extLst>
          </p:cNvPr>
          <p:cNvSpPr txBox="1"/>
          <p:nvPr/>
        </p:nvSpPr>
        <p:spPr>
          <a:xfrm>
            <a:off x="6029325" y="6500813"/>
            <a:ext cx="2311851" cy="584775"/>
          </a:xfrm>
          <a:prstGeom prst="rect">
            <a:avLst/>
          </a:prstGeom>
          <a:noFill/>
        </p:spPr>
        <p:txBody>
          <a:bodyPr wrap="none" rtlCol="0">
            <a:spAutoFit/>
          </a:bodyPr>
          <a:lstStyle/>
          <a:p>
            <a:r>
              <a:rPr lang="en-US" sz="1400" dirty="0"/>
              <a:t>Image </a:t>
            </a:r>
            <a:r>
              <a:rPr lang="en-US" sz="1400" dirty="0" err="1"/>
              <a:t>credits:groundai.com</a:t>
            </a:r>
            <a:endParaRPr lang="en-US" sz="1400" dirty="0"/>
          </a:p>
          <a:p>
            <a:endParaRPr lang="en-US" dirty="0"/>
          </a:p>
        </p:txBody>
      </p:sp>
      <p:sp>
        <p:nvSpPr>
          <p:cNvPr id="6" name="Slide Number Placeholder 5">
            <a:extLst>
              <a:ext uri="{FF2B5EF4-FFF2-40B4-BE49-F238E27FC236}">
                <a16:creationId xmlns:a16="http://schemas.microsoft.com/office/drawing/2014/main" id="{591FA631-E141-DE4E-B65D-CB38C888A5C2}"/>
              </a:ext>
            </a:extLst>
          </p:cNvPr>
          <p:cNvSpPr>
            <a:spLocks noGrp="1"/>
          </p:cNvSpPr>
          <p:nvPr>
            <p:ph type="sldNum" sz="quarter" idx="12"/>
          </p:nvPr>
        </p:nvSpPr>
        <p:spPr/>
        <p:txBody>
          <a:bodyPr/>
          <a:lstStyle/>
          <a:p>
            <a:fld id="{F1A1EB78-8F05-DB43-B080-67B5B3D39C87}" type="slidenum">
              <a:rPr lang="en-US" smtClean="0"/>
              <a:t>17</a:t>
            </a:fld>
            <a:endParaRPr lang="en-US"/>
          </a:p>
        </p:txBody>
      </p:sp>
    </p:spTree>
    <p:extLst>
      <p:ext uri="{BB962C8B-B14F-4D97-AF65-F5344CB8AC3E}">
        <p14:creationId xmlns:p14="http://schemas.microsoft.com/office/powerpoint/2010/main" val="2541393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53206"/>
            <a:ext cx="7886700" cy="1325563"/>
          </a:xfrm>
        </p:spPr>
        <p:txBody>
          <a:bodyPr>
            <a:normAutofit/>
          </a:bodyPr>
          <a:lstStyle/>
          <a:p>
            <a:r>
              <a:rPr lang="en-US" sz="3200" dirty="0">
                <a:solidFill>
                  <a:srgbClr val="FF0000"/>
                </a:solidFill>
              </a:rPr>
              <a:t>D</a:t>
            </a:r>
            <a:r>
              <a:rPr lang="en-US" sz="3200" b="1" dirty="0">
                <a:solidFill>
                  <a:srgbClr val="FF0000"/>
                </a:solidFill>
              </a:rPr>
              <a:t>ata</a:t>
            </a:r>
            <a:r>
              <a:rPr lang="en-US" sz="3200" dirty="0">
                <a:solidFill>
                  <a:srgbClr val="FF0000"/>
                </a:solidFill>
              </a:rPr>
              <a:t> perturbations </a:t>
            </a:r>
            <a:r>
              <a:rPr lang="en-US" sz="3200" dirty="0"/>
              <a:t>(new)</a:t>
            </a:r>
          </a:p>
        </p:txBody>
      </p:sp>
      <p:sp>
        <p:nvSpPr>
          <p:cNvPr id="5" name="Slide Number Placeholder 4">
            <a:extLst>
              <a:ext uri="{FF2B5EF4-FFF2-40B4-BE49-F238E27FC236}">
                <a16:creationId xmlns:a16="http://schemas.microsoft.com/office/drawing/2014/main" id="{9B651E93-894A-B44B-88FE-134B4BC7B42B}"/>
              </a:ext>
            </a:extLst>
          </p:cNvPr>
          <p:cNvSpPr>
            <a:spLocks noGrp="1"/>
          </p:cNvSpPr>
          <p:nvPr>
            <p:ph type="sldNum" sz="quarter" idx="12"/>
          </p:nvPr>
        </p:nvSpPr>
        <p:spPr/>
        <p:txBody>
          <a:bodyPr/>
          <a:lstStyle/>
          <a:p>
            <a:fld id="{F1A1EB78-8F05-DB43-B080-67B5B3D39C87}" type="slidenum">
              <a:rPr lang="en-US" smtClean="0"/>
              <a:t>18</a:t>
            </a:fld>
            <a:endParaRPr lang="en-US"/>
          </a:p>
        </p:txBody>
      </p:sp>
      <p:pic>
        <p:nvPicPr>
          <p:cNvPr id="12" name="Content Placeholder 5">
            <a:extLst>
              <a:ext uri="{FF2B5EF4-FFF2-40B4-BE49-F238E27FC236}">
                <a16:creationId xmlns:a16="http://schemas.microsoft.com/office/drawing/2014/main" id="{2FC04B6E-FFE4-454E-B7EC-81BB0304CA3F}"/>
              </a:ext>
            </a:extLst>
          </p:cNvPr>
          <p:cNvPicPr>
            <a:picLocks noGrp="1" noChangeAspect="1"/>
          </p:cNvPicPr>
          <p:nvPr>
            <p:ph idx="1"/>
          </p:nvPr>
        </p:nvPicPr>
        <p:blipFill>
          <a:blip r:embed="rId3"/>
          <a:stretch>
            <a:fillRect/>
          </a:stretch>
        </p:blipFill>
        <p:spPr>
          <a:xfrm>
            <a:off x="628650" y="3612016"/>
            <a:ext cx="7886700" cy="3109460"/>
          </a:xfrm>
        </p:spPr>
      </p:pic>
      <p:pic>
        <p:nvPicPr>
          <p:cNvPr id="13" name="Picture 12">
            <a:extLst>
              <a:ext uri="{FF2B5EF4-FFF2-40B4-BE49-F238E27FC236}">
                <a16:creationId xmlns:a16="http://schemas.microsoft.com/office/drawing/2014/main" id="{B6D0392C-A209-D947-AABE-6A61536BDD56}"/>
              </a:ext>
            </a:extLst>
          </p:cNvPr>
          <p:cNvPicPr>
            <a:picLocks noChangeAspect="1"/>
          </p:cNvPicPr>
          <p:nvPr/>
        </p:nvPicPr>
        <p:blipFill>
          <a:blip r:embed="rId4"/>
          <a:stretch>
            <a:fillRect/>
          </a:stretch>
        </p:blipFill>
        <p:spPr>
          <a:xfrm>
            <a:off x="419100" y="1618116"/>
            <a:ext cx="8305800" cy="1993900"/>
          </a:xfrm>
          <a:prstGeom prst="rect">
            <a:avLst/>
          </a:prstGeom>
        </p:spPr>
      </p:pic>
      <p:sp>
        <p:nvSpPr>
          <p:cNvPr id="14" name="Content Placeholder 2">
            <a:extLst>
              <a:ext uri="{FF2B5EF4-FFF2-40B4-BE49-F238E27FC236}">
                <a16:creationId xmlns:a16="http://schemas.microsoft.com/office/drawing/2014/main" id="{81E4FBED-89FE-6042-89A0-3D008CA91803}"/>
              </a:ext>
            </a:extLst>
          </p:cNvPr>
          <p:cNvSpPr txBox="1">
            <a:spLocks/>
          </p:cNvSpPr>
          <p:nvPr/>
        </p:nvSpPr>
        <p:spPr>
          <a:xfrm>
            <a:off x="628650" y="1324325"/>
            <a:ext cx="7886700" cy="5445808"/>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r>
              <a:rPr lang="en-US" sz="2000" b="1" dirty="0">
                <a:solidFill>
                  <a:srgbClr val="C00000"/>
                </a:solidFill>
              </a:rPr>
              <a:t>Data pre-processing (cleaning) matters</a:t>
            </a:r>
            <a:endParaRPr lang="en-US" sz="2400" dirty="0">
              <a:solidFill>
                <a:srgbClr val="C00000"/>
              </a:solidFill>
            </a:endParaRPr>
          </a:p>
          <a:p>
            <a:pPr marL="0" indent="0">
              <a:buFont typeface="Arial"/>
              <a:buNone/>
            </a:pPr>
            <a:endParaRPr lang="en-US" sz="2400" dirty="0">
              <a:solidFill>
                <a:srgbClr val="C00000"/>
              </a:solidFill>
            </a:endParaRPr>
          </a:p>
          <a:p>
            <a:pPr marL="0" indent="0">
              <a:buFont typeface="Arial"/>
              <a:buNone/>
            </a:pPr>
            <a:endParaRPr lang="en-US" sz="2400" dirty="0">
              <a:solidFill>
                <a:srgbClr val="C00000"/>
              </a:solidFill>
            </a:endParaRPr>
          </a:p>
          <a:p>
            <a:pPr marL="0" indent="0">
              <a:buFont typeface="Arial"/>
              <a:buNone/>
            </a:pPr>
            <a:endParaRPr lang="en-US" sz="2400" dirty="0">
              <a:solidFill>
                <a:srgbClr val="C00000"/>
              </a:solidFill>
            </a:endParaRPr>
          </a:p>
          <a:p>
            <a:pPr marL="0" indent="0">
              <a:buFont typeface="Arial"/>
              <a:buNone/>
            </a:pPr>
            <a:endParaRPr lang="en-US" sz="2400" dirty="0">
              <a:solidFill>
                <a:srgbClr val="C00000"/>
              </a:solidFill>
            </a:endParaRPr>
          </a:p>
          <a:p>
            <a:pPr marL="0" indent="0">
              <a:buFont typeface="Arial"/>
              <a:buNone/>
            </a:pPr>
            <a:endParaRPr lang="en-US" sz="2400" dirty="0">
              <a:solidFill>
                <a:srgbClr val="C00000"/>
              </a:solidFill>
            </a:endParaRPr>
          </a:p>
          <a:p>
            <a:pPr marL="0" indent="0">
              <a:buFont typeface="Arial"/>
              <a:buNone/>
            </a:pPr>
            <a:endParaRPr lang="en-US" sz="2400" dirty="0">
              <a:solidFill>
                <a:srgbClr val="C00000"/>
              </a:solidFill>
            </a:endParaRPr>
          </a:p>
          <a:p>
            <a:pPr marL="0" indent="0">
              <a:buFont typeface="Arial"/>
              <a:buNone/>
            </a:pPr>
            <a:r>
              <a:rPr lang="en-US" sz="2400" b="1" dirty="0">
                <a:solidFill>
                  <a:srgbClr val="C00000"/>
                </a:solidFill>
              </a:rPr>
              <a:t>      </a:t>
            </a:r>
            <a:endParaRPr lang="en-US" sz="2400" dirty="0"/>
          </a:p>
          <a:p>
            <a:endParaRPr lang="en-US" sz="2400" dirty="0"/>
          </a:p>
          <a:p>
            <a:endParaRPr lang="en-US" sz="2400" dirty="0"/>
          </a:p>
          <a:p>
            <a:pPr marL="0" indent="0">
              <a:buFont typeface="Arial"/>
              <a:buNone/>
            </a:pPr>
            <a:endParaRPr lang="en-US" sz="2400" dirty="0"/>
          </a:p>
          <a:p>
            <a:pPr marL="0" indent="0">
              <a:buFont typeface="Arial"/>
              <a:buNone/>
            </a:pPr>
            <a:endParaRPr lang="en-US" sz="2400" dirty="0"/>
          </a:p>
        </p:txBody>
      </p:sp>
    </p:spTree>
    <p:extLst>
      <p:ext uri="{BB962C8B-B14F-4D97-AF65-F5344CB8AC3E}">
        <p14:creationId xmlns:p14="http://schemas.microsoft.com/office/powerpoint/2010/main" val="439599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5103" y="274638"/>
            <a:ext cx="8667721" cy="1143000"/>
          </a:xfrm>
        </p:spPr>
        <p:txBody>
          <a:bodyPr>
            <a:normAutofit/>
          </a:bodyPr>
          <a:lstStyle/>
          <a:p>
            <a:r>
              <a:rPr lang="en-US" sz="3200" dirty="0">
                <a:solidFill>
                  <a:srgbClr val="FF0000"/>
                </a:solidFill>
              </a:rPr>
              <a:t>M</a:t>
            </a:r>
            <a:r>
              <a:rPr lang="en-US" sz="3200" b="1" dirty="0">
                <a:solidFill>
                  <a:srgbClr val="FF0000"/>
                </a:solidFill>
              </a:rPr>
              <a:t>odel/algorith</a:t>
            </a:r>
            <a:r>
              <a:rPr lang="en-US" sz="3200" dirty="0">
                <a:solidFill>
                  <a:srgbClr val="FF0000"/>
                </a:solidFill>
              </a:rPr>
              <a:t>m perturbations </a:t>
            </a:r>
            <a:r>
              <a:rPr lang="en-US" sz="3200" dirty="0"/>
              <a:t>(existing) </a:t>
            </a:r>
          </a:p>
        </p:txBody>
      </p:sp>
      <p:sp>
        <p:nvSpPr>
          <p:cNvPr id="3" name="Content Placeholder 2"/>
          <p:cNvSpPr>
            <a:spLocks noGrp="1"/>
          </p:cNvSpPr>
          <p:nvPr>
            <p:ph idx="1"/>
          </p:nvPr>
        </p:nvSpPr>
        <p:spPr>
          <a:xfrm>
            <a:off x="457200" y="1417639"/>
            <a:ext cx="8229600" cy="5829454"/>
          </a:xfrm>
        </p:spPr>
        <p:txBody>
          <a:bodyPr>
            <a:normAutofit/>
          </a:bodyPr>
          <a:lstStyle/>
          <a:p>
            <a:r>
              <a:rPr lang="en-US" sz="2000" dirty="0"/>
              <a:t>Robust statistics</a:t>
            </a:r>
          </a:p>
          <a:p>
            <a:r>
              <a:rPr lang="en-US" sz="2000" dirty="0"/>
              <a:t>Semi-parametric</a:t>
            </a:r>
          </a:p>
          <a:p>
            <a:r>
              <a:rPr lang="en-US" sz="2000" dirty="0"/>
              <a:t>Lasso and Ridge</a:t>
            </a:r>
          </a:p>
          <a:p>
            <a:r>
              <a:rPr lang="en-US" sz="2000" dirty="0"/>
              <a:t>Modes of a non-convex empirical minimization</a:t>
            </a:r>
          </a:p>
          <a:p>
            <a:r>
              <a:rPr lang="en-US" sz="2000" dirty="0"/>
              <a:t>Kernel machines </a:t>
            </a:r>
          </a:p>
          <a:p>
            <a:r>
              <a:rPr lang="en-US" sz="2000" dirty="0"/>
              <a:t>Sensitivity analysis in Bayesian modeling</a:t>
            </a:r>
          </a:p>
          <a:p>
            <a:pPr marL="0" indent="0">
              <a:buNone/>
            </a:pPr>
            <a:endParaRPr lang="en-US" sz="2400" dirty="0"/>
          </a:p>
        </p:txBody>
      </p:sp>
      <p:sp>
        <p:nvSpPr>
          <p:cNvPr id="4" name="Slide Number Placeholder 3">
            <a:extLst>
              <a:ext uri="{FF2B5EF4-FFF2-40B4-BE49-F238E27FC236}">
                <a16:creationId xmlns:a16="http://schemas.microsoft.com/office/drawing/2014/main" id="{C4E597F1-8BC0-E74B-8DC7-393BB43F1A00}"/>
              </a:ext>
            </a:extLst>
          </p:cNvPr>
          <p:cNvSpPr>
            <a:spLocks noGrp="1"/>
          </p:cNvSpPr>
          <p:nvPr>
            <p:ph type="sldNum" sz="quarter" idx="12"/>
          </p:nvPr>
        </p:nvSpPr>
        <p:spPr/>
        <p:txBody>
          <a:bodyPr/>
          <a:lstStyle/>
          <a:p>
            <a:fld id="{F1A1EB78-8F05-DB43-B080-67B5B3D39C87}" type="slidenum">
              <a:rPr lang="en-US" smtClean="0"/>
              <a:t>19</a:t>
            </a:fld>
            <a:endParaRPr lang="en-US"/>
          </a:p>
        </p:txBody>
      </p:sp>
    </p:spTree>
    <p:extLst>
      <p:ext uri="{BB962C8B-B14F-4D97-AF65-F5344CB8AC3E}">
        <p14:creationId xmlns:p14="http://schemas.microsoft.com/office/powerpoint/2010/main" val="2665182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Content Placeholder 4">
            <a:extLst>
              <a:ext uri="{FF2B5EF4-FFF2-40B4-BE49-F238E27FC236}">
                <a16:creationId xmlns:a16="http://schemas.microsoft.com/office/drawing/2014/main" id="{920F3CD6-2EAA-3447-94AC-6846E26FD8E0}"/>
              </a:ext>
            </a:extLst>
          </p:cNvPr>
          <p:cNvPicPr>
            <a:picLocks noChangeAspect="1"/>
          </p:cNvPicPr>
          <p:nvPr/>
        </p:nvPicPr>
        <p:blipFill rotWithShape="1">
          <a:blip r:embed="rId3"/>
          <a:srcRect l="6455" r="23260"/>
          <a:stretch/>
        </p:blipFill>
        <p:spPr>
          <a:xfrm>
            <a:off x="2527069" y="897776"/>
            <a:ext cx="6642490" cy="5618330"/>
          </a:xfrm>
          <a:prstGeom prst="rect">
            <a:avLst/>
          </a:prstGeom>
        </p:spPr>
      </p:pic>
      <p:sp>
        <p:nvSpPr>
          <p:cNvPr id="2" name="Title 1"/>
          <p:cNvSpPr>
            <a:spLocks noGrp="1"/>
          </p:cNvSpPr>
          <p:nvPr>
            <p:ph type="title"/>
          </p:nvPr>
        </p:nvSpPr>
        <p:spPr>
          <a:xfrm>
            <a:off x="245103" y="274638"/>
            <a:ext cx="8667721" cy="1143000"/>
          </a:xfrm>
        </p:spPr>
        <p:txBody>
          <a:bodyPr>
            <a:normAutofit/>
          </a:bodyPr>
          <a:lstStyle/>
          <a:p>
            <a:r>
              <a:rPr lang="en-US" sz="3200" dirty="0">
                <a:solidFill>
                  <a:srgbClr val="FF0000"/>
                </a:solidFill>
              </a:rPr>
              <a:t>M</a:t>
            </a:r>
            <a:r>
              <a:rPr lang="en-US" sz="3200" b="1" dirty="0">
                <a:solidFill>
                  <a:srgbClr val="FF0000"/>
                </a:solidFill>
              </a:rPr>
              <a:t>odel/algorith</a:t>
            </a:r>
            <a:r>
              <a:rPr lang="en-US" sz="3200" dirty="0">
                <a:solidFill>
                  <a:srgbClr val="FF0000"/>
                </a:solidFill>
              </a:rPr>
              <a:t>m perturbations </a:t>
            </a:r>
            <a:r>
              <a:rPr lang="en-US" sz="3200" dirty="0"/>
              <a:t>(new) </a:t>
            </a:r>
          </a:p>
        </p:txBody>
      </p:sp>
      <p:sp>
        <p:nvSpPr>
          <p:cNvPr id="7" name="Slide Number Placeholder 6">
            <a:extLst>
              <a:ext uri="{FF2B5EF4-FFF2-40B4-BE49-F238E27FC236}">
                <a16:creationId xmlns:a16="http://schemas.microsoft.com/office/drawing/2014/main" id="{525FDECE-1AAB-E84C-9CB3-9EECC85BAD31}"/>
              </a:ext>
            </a:extLst>
          </p:cNvPr>
          <p:cNvSpPr>
            <a:spLocks noGrp="1"/>
          </p:cNvSpPr>
          <p:nvPr>
            <p:ph type="sldNum" sz="quarter" idx="12"/>
          </p:nvPr>
        </p:nvSpPr>
        <p:spPr/>
        <p:txBody>
          <a:bodyPr/>
          <a:lstStyle/>
          <a:p>
            <a:fld id="{F1A1EB78-8F05-DB43-B080-67B5B3D39C87}" type="slidenum">
              <a:rPr lang="en-US" smtClean="0"/>
              <a:t>20</a:t>
            </a:fld>
            <a:endParaRPr lang="en-US"/>
          </a:p>
        </p:txBody>
      </p:sp>
      <p:sp>
        <p:nvSpPr>
          <p:cNvPr id="11" name="Content Placeholder 10">
            <a:extLst>
              <a:ext uri="{FF2B5EF4-FFF2-40B4-BE49-F238E27FC236}">
                <a16:creationId xmlns:a16="http://schemas.microsoft.com/office/drawing/2014/main" id="{26298650-A170-924C-AF7A-7503D6FAAB7C}"/>
              </a:ext>
            </a:extLst>
          </p:cNvPr>
          <p:cNvSpPr>
            <a:spLocks noGrp="1"/>
          </p:cNvSpPr>
          <p:nvPr>
            <p:ph idx="1"/>
          </p:nvPr>
        </p:nvSpPr>
        <p:spPr>
          <a:xfrm>
            <a:off x="628650" y="1711325"/>
            <a:ext cx="7886700" cy="4351338"/>
          </a:xfrm>
        </p:spPr>
        <p:txBody>
          <a:bodyPr/>
          <a:lstStyle/>
          <a:p>
            <a:r>
              <a:rPr lang="en-US" dirty="0"/>
              <a:t>Team to team </a:t>
            </a:r>
            <a:br>
              <a:rPr lang="en-US" dirty="0"/>
            </a:br>
            <a:r>
              <a:rPr lang="en-US" dirty="0"/>
              <a:t>perturbation</a:t>
            </a:r>
          </a:p>
        </p:txBody>
      </p:sp>
      <p:sp>
        <p:nvSpPr>
          <p:cNvPr id="14" name="Rectangle 13">
            <a:extLst>
              <a:ext uri="{FF2B5EF4-FFF2-40B4-BE49-F238E27FC236}">
                <a16:creationId xmlns:a16="http://schemas.microsoft.com/office/drawing/2014/main" id="{9EF2852F-1E15-2045-A608-DF221E7699C8}"/>
              </a:ext>
            </a:extLst>
          </p:cNvPr>
          <p:cNvSpPr/>
          <p:nvPr/>
        </p:nvSpPr>
        <p:spPr>
          <a:xfrm>
            <a:off x="2665695" y="6491287"/>
            <a:ext cx="5849655" cy="369332"/>
          </a:xfrm>
          <a:prstGeom prst="rect">
            <a:avLst/>
          </a:prstGeom>
        </p:spPr>
        <p:txBody>
          <a:bodyPr wrap="square">
            <a:spAutoFit/>
          </a:bodyPr>
          <a:lstStyle/>
          <a:p>
            <a:r>
              <a:rPr lang="en-US" dirty="0">
                <a:hlinkClick r:id="rId4"/>
              </a:rPr>
              <a:t>https://projects.fivethirtyeight.com/covid-forecasts/</a:t>
            </a:r>
            <a:endParaRPr lang="en-US" dirty="0"/>
          </a:p>
        </p:txBody>
      </p:sp>
    </p:spTree>
    <p:extLst>
      <p:ext uri="{BB962C8B-B14F-4D97-AF65-F5344CB8AC3E}">
        <p14:creationId xmlns:p14="http://schemas.microsoft.com/office/powerpoint/2010/main" val="33100414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115" y="593367"/>
            <a:ext cx="9946403" cy="763600"/>
          </a:xfrm>
        </p:spPr>
        <p:txBody>
          <a:bodyPr>
            <a:normAutofit/>
          </a:bodyPr>
          <a:lstStyle/>
          <a:p>
            <a:r>
              <a:rPr lang="en-US" sz="3200" dirty="0"/>
              <a:t>                     </a:t>
            </a:r>
            <a:r>
              <a:rPr lang="en-US" sz="3200" b="1" dirty="0"/>
              <a:t>“It is not p-value’s fault”</a:t>
            </a:r>
          </a:p>
        </p:txBody>
      </p:sp>
      <p:pic>
        <p:nvPicPr>
          <p:cNvPr id="4" name="Picture 3" descr="paralleluniverse.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83083" y="1588024"/>
            <a:ext cx="5395050" cy="2249736"/>
          </a:xfrm>
          <a:prstGeom prst="rect">
            <a:avLst/>
          </a:prstGeom>
        </p:spPr>
      </p:pic>
      <p:sp>
        <p:nvSpPr>
          <p:cNvPr id="6" name="TextBox 5"/>
          <p:cNvSpPr txBox="1"/>
          <p:nvPr/>
        </p:nvSpPr>
        <p:spPr>
          <a:xfrm>
            <a:off x="975611" y="4068817"/>
            <a:ext cx="7273444" cy="2554545"/>
          </a:xfrm>
          <a:prstGeom prst="rect">
            <a:avLst/>
          </a:prstGeom>
          <a:noFill/>
        </p:spPr>
        <p:txBody>
          <a:bodyPr wrap="square" rtlCol="0">
            <a:spAutoFit/>
          </a:bodyPr>
          <a:lstStyle/>
          <a:p>
            <a:r>
              <a:rPr lang="en-US" sz="2000" dirty="0"/>
              <a:t>“The  p-value is a  very  valuable  tool,  but when  possible it should  be complemented – not replaced - by confidence </a:t>
            </a:r>
          </a:p>
          <a:p>
            <a:r>
              <a:rPr lang="en-US" sz="2000" dirty="0"/>
              <a:t>Intervals and effect size estimates” – Yoav </a:t>
            </a:r>
            <a:r>
              <a:rPr lang="en-US" sz="2000" dirty="0" err="1"/>
              <a:t>Benjamini</a:t>
            </a:r>
            <a:endParaRPr lang="en-US" sz="2000" dirty="0"/>
          </a:p>
          <a:p>
            <a:endParaRPr lang="en-US" sz="2000" dirty="0"/>
          </a:p>
          <a:p>
            <a:endParaRPr lang="en-US" sz="2000" dirty="0"/>
          </a:p>
          <a:p>
            <a:r>
              <a:rPr lang="en-US" sz="2000" dirty="0"/>
              <a:t>For one thing, normal approximation can’t back up small p-values like           ,  and there are other problems before normal approx. is used.</a:t>
            </a:r>
          </a:p>
        </p:txBody>
      </p:sp>
      <p:pic>
        <p:nvPicPr>
          <p:cNvPr id="7" name="Picture 6" descr="latex-image-1.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80358" y="5976041"/>
            <a:ext cx="425207" cy="203360"/>
          </a:xfrm>
          <a:prstGeom prst="rect">
            <a:avLst/>
          </a:prstGeom>
        </p:spPr>
      </p:pic>
      <p:sp>
        <p:nvSpPr>
          <p:cNvPr id="3" name="Slide Number Placeholder 2">
            <a:extLst>
              <a:ext uri="{FF2B5EF4-FFF2-40B4-BE49-F238E27FC236}">
                <a16:creationId xmlns:a16="http://schemas.microsoft.com/office/drawing/2014/main" id="{59FE65B5-DC50-7442-ABEC-04FAA831193E}"/>
              </a:ext>
            </a:extLst>
          </p:cNvPr>
          <p:cNvSpPr>
            <a:spLocks noGrp="1"/>
          </p:cNvSpPr>
          <p:nvPr>
            <p:ph type="sldNum" idx="12"/>
          </p:nvPr>
        </p:nvSpPr>
        <p:spPr/>
        <p:txBody>
          <a:bodyPr/>
          <a:lstStyle/>
          <a:p>
            <a:pPr marL="0" lvl="0" indent="0">
              <a:spcBef>
                <a:spcPts val="0"/>
              </a:spcBef>
              <a:buNone/>
            </a:pPr>
            <a:fld id="{00000000-1234-1234-1234-123412341234}" type="slidenum">
              <a:rPr lang="en" smtClean="0"/>
              <a:t>21</a:t>
            </a:fld>
            <a:endParaRPr lang="en"/>
          </a:p>
        </p:txBody>
      </p:sp>
    </p:spTree>
    <p:extLst>
      <p:ext uri="{BB962C8B-B14F-4D97-AF65-F5344CB8AC3E}">
        <p14:creationId xmlns:p14="http://schemas.microsoft.com/office/powerpoint/2010/main" val="4891537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AFF8503-F530-A043-8EBA-29B78876A3C1}"/>
              </a:ext>
            </a:extLst>
          </p:cNvPr>
          <p:cNvSpPr>
            <a:spLocks noGrp="1"/>
          </p:cNvSpPr>
          <p:nvPr>
            <p:ph type="sldNum" idx="12"/>
          </p:nvPr>
        </p:nvSpPr>
        <p:spPr/>
        <p:txBody>
          <a:bodyPr/>
          <a:lstStyle/>
          <a:p>
            <a:pPr marL="0" lvl="0" indent="0">
              <a:spcBef>
                <a:spcPts val="0"/>
              </a:spcBef>
              <a:buNone/>
            </a:pPr>
            <a:fld id="{00000000-1234-1234-1234-123412341234}" type="slidenum">
              <a:rPr lang="en" smtClean="0"/>
              <a:t>22</a:t>
            </a:fld>
            <a:endParaRPr lang="en"/>
          </a:p>
        </p:txBody>
      </p:sp>
      <p:pic>
        <p:nvPicPr>
          <p:cNvPr id="6" name="Picture 5">
            <a:extLst>
              <a:ext uri="{FF2B5EF4-FFF2-40B4-BE49-F238E27FC236}">
                <a16:creationId xmlns:a16="http://schemas.microsoft.com/office/drawing/2014/main" id="{059B9D92-D58E-364D-AA11-CC9BDC25EB30}"/>
              </a:ext>
            </a:extLst>
          </p:cNvPr>
          <p:cNvPicPr>
            <a:picLocks noChangeAspect="1"/>
          </p:cNvPicPr>
          <p:nvPr/>
        </p:nvPicPr>
        <p:blipFill>
          <a:blip r:embed="rId2"/>
          <a:stretch>
            <a:fillRect/>
          </a:stretch>
        </p:blipFill>
        <p:spPr>
          <a:xfrm>
            <a:off x="529908" y="2119264"/>
            <a:ext cx="8216900" cy="1511300"/>
          </a:xfrm>
          <a:prstGeom prst="rect">
            <a:avLst/>
          </a:prstGeom>
        </p:spPr>
      </p:pic>
      <p:sp>
        <p:nvSpPr>
          <p:cNvPr id="11" name="TextBox 10">
            <a:extLst>
              <a:ext uri="{FF2B5EF4-FFF2-40B4-BE49-F238E27FC236}">
                <a16:creationId xmlns:a16="http://schemas.microsoft.com/office/drawing/2014/main" id="{8BA324B1-8CF6-2347-9DE9-78E09A354C58}"/>
              </a:ext>
            </a:extLst>
          </p:cNvPr>
          <p:cNvSpPr txBox="1"/>
          <p:nvPr/>
        </p:nvSpPr>
        <p:spPr>
          <a:xfrm>
            <a:off x="1198179" y="4225159"/>
            <a:ext cx="6574221" cy="1569660"/>
          </a:xfrm>
          <a:prstGeom prst="rect">
            <a:avLst/>
          </a:prstGeom>
          <a:noFill/>
        </p:spPr>
        <p:txBody>
          <a:bodyPr wrap="square" rtlCol="0">
            <a:spAutoFit/>
          </a:bodyPr>
          <a:lstStyle/>
          <a:p>
            <a:r>
              <a:rPr lang="en-US" sz="2400" dirty="0"/>
              <a:t>“…the true number of next day deaths fell outside the </a:t>
            </a:r>
            <a:r>
              <a:rPr lang="en-US" sz="2400" b="1" dirty="0"/>
              <a:t>IHME prediction intervals</a:t>
            </a:r>
            <a:r>
              <a:rPr lang="en-US" sz="2400" dirty="0"/>
              <a:t> as much as </a:t>
            </a:r>
            <a:r>
              <a:rPr lang="en-US" sz="2400" b="1" dirty="0"/>
              <a:t>76% of the time</a:t>
            </a:r>
            <a:r>
              <a:rPr lang="en-US" sz="2400" dirty="0"/>
              <a:t>, in comparison to the expected value of 5%...”</a:t>
            </a:r>
          </a:p>
        </p:txBody>
      </p:sp>
      <p:sp>
        <p:nvSpPr>
          <p:cNvPr id="12" name="Title 1">
            <a:extLst>
              <a:ext uri="{FF2B5EF4-FFF2-40B4-BE49-F238E27FC236}">
                <a16:creationId xmlns:a16="http://schemas.microsoft.com/office/drawing/2014/main" id="{8B1D09E4-EB4C-634E-9F9A-7AF684D44979}"/>
              </a:ext>
            </a:extLst>
          </p:cNvPr>
          <p:cNvSpPr>
            <a:spLocks noGrp="1"/>
          </p:cNvSpPr>
          <p:nvPr>
            <p:ph type="title"/>
          </p:nvPr>
        </p:nvSpPr>
        <p:spPr>
          <a:xfrm>
            <a:off x="167115" y="593367"/>
            <a:ext cx="9946403" cy="763600"/>
          </a:xfrm>
        </p:spPr>
        <p:txBody>
          <a:bodyPr>
            <a:normAutofit/>
          </a:bodyPr>
          <a:lstStyle/>
          <a:p>
            <a:r>
              <a:rPr lang="en-US" sz="3200" dirty="0"/>
              <a:t>                     </a:t>
            </a:r>
            <a:r>
              <a:rPr lang="en-US" sz="3200" b="1" dirty="0"/>
              <a:t>“It is not p-value’s fault”</a:t>
            </a:r>
          </a:p>
        </p:txBody>
      </p:sp>
    </p:spTree>
    <p:extLst>
      <p:ext uri="{BB962C8B-B14F-4D97-AF65-F5344CB8AC3E}">
        <p14:creationId xmlns:p14="http://schemas.microsoft.com/office/powerpoint/2010/main" val="35762648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1160" y="167108"/>
            <a:ext cx="8589733" cy="1325563"/>
          </a:xfrm>
        </p:spPr>
        <p:txBody>
          <a:bodyPr>
            <a:normAutofit/>
          </a:bodyPr>
          <a:lstStyle/>
          <a:p>
            <a:r>
              <a:rPr lang="en-US" sz="3200" dirty="0"/>
              <a:t>PCS doc. bridges reality and models on </a:t>
            </a:r>
            <a:r>
              <a:rPr lang="en-US" sz="3200" dirty="0" err="1">
                <a:solidFill>
                  <a:srgbClr val="FF0000"/>
                </a:solidFill>
              </a:rPr>
              <a:t>Github</a:t>
            </a:r>
            <a:endParaRPr lang="en-US" sz="3200" dirty="0">
              <a:solidFill>
                <a:srgbClr val="FF0000"/>
              </a:solidFill>
            </a:endParaRPr>
          </a:p>
        </p:txBody>
      </p:sp>
      <p:pic>
        <p:nvPicPr>
          <p:cNvPr id="11" name="Picture 10" descr="Screen Shot 2019-01-19 at 12.11.59 PM.png"/>
          <p:cNvPicPr>
            <a:picLocks noChangeAspect="1"/>
          </p:cNvPicPr>
          <p:nvPr/>
        </p:nvPicPr>
        <p:blipFill rotWithShape="1">
          <a:blip r:embed="rId3">
            <a:extLst>
              <a:ext uri="{28A0092B-C50C-407E-A947-70E740481C1C}">
                <a14:useLocalDpi xmlns:a14="http://schemas.microsoft.com/office/drawing/2010/main" val="0"/>
              </a:ext>
            </a:extLst>
          </a:blip>
          <a:srcRect l="1959" t="12163" b="7062"/>
          <a:stretch/>
        </p:blipFill>
        <p:spPr>
          <a:xfrm>
            <a:off x="6256751" y="2166400"/>
            <a:ext cx="2705820" cy="2710048"/>
          </a:xfrm>
          <a:prstGeom prst="rect">
            <a:avLst/>
          </a:prstGeom>
        </p:spPr>
      </p:pic>
      <p:grpSp>
        <p:nvGrpSpPr>
          <p:cNvPr id="5" name="Group 4">
            <a:extLst>
              <a:ext uri="{FF2B5EF4-FFF2-40B4-BE49-F238E27FC236}">
                <a16:creationId xmlns:a16="http://schemas.microsoft.com/office/drawing/2014/main" id="{07256676-0997-1648-B3D6-DE0971A5A97F}"/>
              </a:ext>
            </a:extLst>
          </p:cNvPr>
          <p:cNvGrpSpPr/>
          <p:nvPr/>
        </p:nvGrpSpPr>
        <p:grpSpPr>
          <a:xfrm>
            <a:off x="51906" y="1590806"/>
            <a:ext cx="2898484" cy="3457183"/>
            <a:chOff x="550824" y="1768426"/>
            <a:chExt cx="2460394" cy="2908056"/>
          </a:xfrm>
        </p:grpSpPr>
        <p:grpSp>
          <p:nvGrpSpPr>
            <p:cNvPr id="3" name="Group 2">
              <a:extLst>
                <a:ext uri="{FF2B5EF4-FFF2-40B4-BE49-F238E27FC236}">
                  <a16:creationId xmlns:a16="http://schemas.microsoft.com/office/drawing/2014/main" id="{F3C4C546-91C1-4748-A14B-DF9F845B018B}"/>
                </a:ext>
              </a:extLst>
            </p:cNvPr>
            <p:cNvGrpSpPr/>
            <p:nvPr/>
          </p:nvGrpSpPr>
          <p:grpSpPr>
            <a:xfrm>
              <a:off x="550824" y="2116879"/>
              <a:ext cx="2460394" cy="2559603"/>
              <a:chOff x="701257" y="2013894"/>
              <a:chExt cx="2460394" cy="2559603"/>
            </a:xfrm>
          </p:grpSpPr>
          <p:pic>
            <p:nvPicPr>
              <p:cNvPr id="16" name="Picture 15" descr="Screen Shot 2019-01-19 at 6.46.24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1257" y="2013894"/>
                <a:ext cx="2460394" cy="2559603"/>
              </a:xfrm>
              <a:prstGeom prst="rect">
                <a:avLst/>
              </a:prstGeom>
            </p:spPr>
          </p:pic>
          <p:pic>
            <p:nvPicPr>
              <p:cNvPr id="4" name="Picture 3" descr="download.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21185" y="2631506"/>
                <a:ext cx="1698222" cy="1272027"/>
              </a:xfrm>
              <a:prstGeom prst="rect">
                <a:avLst/>
              </a:prstGeom>
            </p:spPr>
          </p:pic>
        </p:grpSp>
        <p:sp>
          <p:nvSpPr>
            <p:cNvPr id="6" name="TextBox 5"/>
            <p:cNvSpPr txBox="1"/>
            <p:nvPr/>
          </p:nvSpPr>
          <p:spPr>
            <a:xfrm>
              <a:off x="1432567" y="1768426"/>
              <a:ext cx="849436" cy="369332"/>
            </a:xfrm>
            <a:prstGeom prst="rect">
              <a:avLst/>
            </a:prstGeom>
            <a:noFill/>
          </p:spPr>
          <p:txBody>
            <a:bodyPr wrap="none" rtlCol="0">
              <a:spAutoFit/>
            </a:bodyPr>
            <a:lstStyle/>
            <a:p>
              <a:r>
                <a:rPr lang="en-US" dirty="0"/>
                <a:t>Reality</a:t>
              </a:r>
            </a:p>
          </p:txBody>
        </p:sp>
      </p:grpSp>
      <p:pic>
        <p:nvPicPr>
          <p:cNvPr id="22" name="Picture 21" descr="download.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00440" y="2212834"/>
            <a:ext cx="3512062" cy="1462694"/>
          </a:xfrm>
          <a:prstGeom prst="rect">
            <a:avLst/>
          </a:prstGeom>
        </p:spPr>
      </p:pic>
      <p:sp>
        <p:nvSpPr>
          <p:cNvPr id="23" name="Rectangle 22"/>
          <p:cNvSpPr/>
          <p:nvPr/>
        </p:nvSpPr>
        <p:spPr>
          <a:xfrm>
            <a:off x="3452198" y="3029838"/>
            <a:ext cx="2296830" cy="646331"/>
          </a:xfrm>
          <a:prstGeom prst="rect">
            <a:avLst/>
          </a:prstGeom>
        </p:spPr>
        <p:txBody>
          <a:bodyPr wrap="square">
            <a:spAutoFit/>
          </a:bodyPr>
          <a:lstStyle/>
          <a:p>
            <a:r>
              <a:rPr lang="en-US" dirty="0"/>
              <a:t>   </a:t>
            </a:r>
            <a:r>
              <a:rPr lang="en-US" dirty="0">
                <a:solidFill>
                  <a:srgbClr val="FFFF00"/>
                </a:solidFill>
              </a:rPr>
              <a:t>quantitative and</a:t>
            </a:r>
          </a:p>
          <a:p>
            <a:r>
              <a:rPr lang="en-US" dirty="0">
                <a:solidFill>
                  <a:srgbClr val="FFFF00"/>
                </a:solidFill>
              </a:rPr>
              <a:t>qualitative narratives</a:t>
            </a:r>
          </a:p>
        </p:txBody>
      </p:sp>
      <p:pic>
        <p:nvPicPr>
          <p:cNvPr id="12" name="Picture 11" descr="unnamed.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251522" y="4934027"/>
            <a:ext cx="2456236" cy="1375493"/>
          </a:xfrm>
          <a:prstGeom prst="rect">
            <a:avLst/>
          </a:prstGeom>
        </p:spPr>
      </p:pic>
      <p:pic>
        <p:nvPicPr>
          <p:cNvPr id="10" name="Picture 9">
            <a:extLst>
              <a:ext uri="{FF2B5EF4-FFF2-40B4-BE49-F238E27FC236}">
                <a16:creationId xmlns:a16="http://schemas.microsoft.com/office/drawing/2014/main" id="{1A3ED081-3561-5243-A804-5C28BFF96473}"/>
              </a:ext>
            </a:extLst>
          </p:cNvPr>
          <p:cNvPicPr>
            <a:picLocks noChangeAspect="1"/>
          </p:cNvPicPr>
          <p:nvPr/>
        </p:nvPicPr>
        <p:blipFill>
          <a:blip r:embed="rId8"/>
          <a:stretch>
            <a:fillRect/>
          </a:stretch>
        </p:blipFill>
        <p:spPr>
          <a:xfrm>
            <a:off x="2780985" y="3604855"/>
            <a:ext cx="3532809" cy="1340486"/>
          </a:xfrm>
          <a:prstGeom prst="rect">
            <a:avLst/>
          </a:prstGeom>
        </p:spPr>
      </p:pic>
      <p:pic>
        <p:nvPicPr>
          <p:cNvPr id="13" name="Picture 12">
            <a:extLst>
              <a:ext uri="{FF2B5EF4-FFF2-40B4-BE49-F238E27FC236}">
                <a16:creationId xmlns:a16="http://schemas.microsoft.com/office/drawing/2014/main" id="{3FBE2474-B987-A447-9783-09D1C3BA20F1}"/>
              </a:ext>
            </a:extLst>
          </p:cNvPr>
          <p:cNvPicPr>
            <a:picLocks noChangeAspect="1"/>
          </p:cNvPicPr>
          <p:nvPr/>
        </p:nvPicPr>
        <p:blipFill>
          <a:blip r:embed="rId9"/>
          <a:stretch>
            <a:fillRect/>
          </a:stretch>
        </p:blipFill>
        <p:spPr>
          <a:xfrm>
            <a:off x="4042146" y="3740642"/>
            <a:ext cx="818521" cy="726316"/>
          </a:xfrm>
          <a:prstGeom prst="rect">
            <a:avLst/>
          </a:prstGeom>
        </p:spPr>
      </p:pic>
      <p:sp>
        <p:nvSpPr>
          <p:cNvPr id="15" name="Rectangle 14">
            <a:extLst>
              <a:ext uri="{FF2B5EF4-FFF2-40B4-BE49-F238E27FC236}">
                <a16:creationId xmlns:a16="http://schemas.microsoft.com/office/drawing/2014/main" id="{842599CC-1494-F74F-96D6-6B7DCE194A32}"/>
              </a:ext>
            </a:extLst>
          </p:cNvPr>
          <p:cNvSpPr/>
          <p:nvPr/>
        </p:nvSpPr>
        <p:spPr>
          <a:xfrm>
            <a:off x="3599543" y="6473151"/>
            <a:ext cx="5363028" cy="307777"/>
          </a:xfrm>
          <a:prstGeom prst="rect">
            <a:avLst/>
          </a:prstGeom>
        </p:spPr>
        <p:txBody>
          <a:bodyPr wrap="square">
            <a:spAutoFit/>
          </a:bodyPr>
          <a:lstStyle/>
          <a:p>
            <a:r>
              <a:rPr lang="en-US" sz="1400" dirty="0"/>
              <a:t>        Image credit: Rebecca Barter</a:t>
            </a:r>
          </a:p>
        </p:txBody>
      </p:sp>
      <p:sp>
        <p:nvSpPr>
          <p:cNvPr id="17" name="TextBox 16">
            <a:extLst>
              <a:ext uri="{FF2B5EF4-FFF2-40B4-BE49-F238E27FC236}">
                <a16:creationId xmlns:a16="http://schemas.microsoft.com/office/drawing/2014/main" id="{B8012EA5-3F30-C144-B704-DB6DCD9210DF}"/>
              </a:ext>
            </a:extLst>
          </p:cNvPr>
          <p:cNvSpPr txBox="1"/>
          <p:nvPr/>
        </p:nvSpPr>
        <p:spPr>
          <a:xfrm>
            <a:off x="7005022" y="1625676"/>
            <a:ext cx="904415" cy="369332"/>
          </a:xfrm>
          <a:prstGeom prst="rect">
            <a:avLst/>
          </a:prstGeom>
          <a:noFill/>
        </p:spPr>
        <p:txBody>
          <a:bodyPr wrap="none" rtlCol="0">
            <a:spAutoFit/>
          </a:bodyPr>
          <a:lstStyle/>
          <a:p>
            <a:r>
              <a:rPr lang="en-US" dirty="0"/>
              <a:t>Models</a:t>
            </a:r>
          </a:p>
        </p:txBody>
      </p:sp>
      <p:sp>
        <p:nvSpPr>
          <p:cNvPr id="7" name="Slide Number Placeholder 6">
            <a:extLst>
              <a:ext uri="{FF2B5EF4-FFF2-40B4-BE49-F238E27FC236}">
                <a16:creationId xmlns:a16="http://schemas.microsoft.com/office/drawing/2014/main" id="{5032B468-FFB4-C849-943D-CE862309B0D2}"/>
              </a:ext>
            </a:extLst>
          </p:cNvPr>
          <p:cNvSpPr>
            <a:spLocks noGrp="1"/>
          </p:cNvSpPr>
          <p:nvPr>
            <p:ph type="sldNum" sz="quarter" idx="12"/>
          </p:nvPr>
        </p:nvSpPr>
        <p:spPr/>
        <p:txBody>
          <a:bodyPr/>
          <a:lstStyle/>
          <a:p>
            <a:fld id="{F1A1EB78-8F05-DB43-B080-67B5B3D39C87}" type="slidenum">
              <a:rPr lang="en-US" smtClean="0"/>
              <a:t>23</a:t>
            </a:fld>
            <a:endParaRPr lang="en-US"/>
          </a:p>
        </p:txBody>
      </p:sp>
    </p:spTree>
    <p:extLst>
      <p:ext uri="{BB962C8B-B14F-4D97-AF65-F5344CB8AC3E}">
        <p14:creationId xmlns:p14="http://schemas.microsoft.com/office/powerpoint/2010/main" val="3536120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1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54027-BA9D-E649-9619-83D60AE562F0}"/>
              </a:ext>
            </a:extLst>
          </p:cNvPr>
          <p:cNvSpPr>
            <a:spLocks noGrp="1"/>
          </p:cNvSpPr>
          <p:nvPr>
            <p:ph type="title"/>
          </p:nvPr>
        </p:nvSpPr>
        <p:spPr/>
        <p:txBody>
          <a:bodyPr>
            <a:normAutofit/>
          </a:bodyPr>
          <a:lstStyle/>
          <a:p>
            <a:r>
              <a:rPr lang="en-US" sz="3200" dirty="0"/>
              <a:t>How to choose </a:t>
            </a:r>
            <a:r>
              <a:rPr lang="en-US" sz="3200" dirty="0">
                <a:solidFill>
                  <a:srgbClr val="FF0000"/>
                </a:solidFill>
              </a:rPr>
              <a:t>perturbations </a:t>
            </a:r>
            <a:r>
              <a:rPr lang="en-US" sz="3200" dirty="0"/>
              <a:t>in PCS?</a:t>
            </a:r>
          </a:p>
        </p:txBody>
      </p:sp>
      <p:sp>
        <p:nvSpPr>
          <p:cNvPr id="3" name="Content Placeholder 2">
            <a:extLst>
              <a:ext uri="{FF2B5EF4-FFF2-40B4-BE49-F238E27FC236}">
                <a16:creationId xmlns:a16="http://schemas.microsoft.com/office/drawing/2014/main" id="{C5B6B000-002D-D243-9CB6-25DD4E215BFC}"/>
              </a:ext>
            </a:extLst>
          </p:cNvPr>
          <p:cNvSpPr>
            <a:spLocks noGrp="1"/>
          </p:cNvSpPr>
          <p:nvPr>
            <p:ph idx="1"/>
          </p:nvPr>
        </p:nvSpPr>
        <p:spPr>
          <a:xfrm>
            <a:off x="628650" y="1570795"/>
            <a:ext cx="7886700" cy="4351338"/>
          </a:xfrm>
        </p:spPr>
        <p:txBody>
          <a:bodyPr>
            <a:normAutofit/>
          </a:bodyPr>
          <a:lstStyle/>
          <a:p>
            <a:endParaRPr lang="en-US" dirty="0"/>
          </a:p>
          <a:p>
            <a:r>
              <a:rPr lang="en-US" sz="2000" dirty="0"/>
              <a:t>One can never consider all possible </a:t>
            </a:r>
            <a:r>
              <a:rPr lang="en-US" sz="2000" dirty="0">
                <a:solidFill>
                  <a:srgbClr val="FF0000"/>
                </a:solidFill>
              </a:rPr>
              <a:t>perturbations</a:t>
            </a:r>
          </a:p>
          <a:p>
            <a:endParaRPr lang="en-US" sz="2000" dirty="0"/>
          </a:p>
          <a:p>
            <a:r>
              <a:rPr lang="en-US" sz="2000" dirty="0"/>
              <a:t>A pledge to the </a:t>
            </a:r>
            <a:r>
              <a:rPr lang="en-US" sz="2000" dirty="0">
                <a:solidFill>
                  <a:srgbClr val="FF0000"/>
                </a:solidFill>
              </a:rPr>
              <a:t>stability</a:t>
            </a:r>
            <a:r>
              <a:rPr lang="en-US" sz="2000" dirty="0"/>
              <a:t> principle in PCS would lead to null results if too many </a:t>
            </a:r>
            <a:r>
              <a:rPr lang="en-US" sz="2000" dirty="0">
                <a:solidFill>
                  <a:srgbClr val="FF0000"/>
                </a:solidFill>
              </a:rPr>
              <a:t>perturbations</a:t>
            </a:r>
            <a:r>
              <a:rPr lang="en-US" sz="2000" dirty="0"/>
              <a:t> were considered</a:t>
            </a:r>
          </a:p>
          <a:p>
            <a:endParaRPr lang="en-US" sz="2000" dirty="0"/>
          </a:p>
          <a:p>
            <a:r>
              <a:rPr lang="en-US" sz="2000" dirty="0"/>
              <a:t>PCS requires documentation on the appropriateness of all the </a:t>
            </a:r>
            <a:r>
              <a:rPr lang="en-US" sz="2000" dirty="0">
                <a:solidFill>
                  <a:srgbClr val="FF0000"/>
                </a:solidFill>
              </a:rPr>
              <a:t>perturbations</a:t>
            </a:r>
          </a:p>
          <a:p>
            <a:endParaRPr lang="en-US" sz="2000" dirty="0"/>
          </a:p>
          <a:p>
            <a:r>
              <a:rPr lang="en-US" sz="2000" dirty="0"/>
              <a:t>To avoid null results, PCS encourages careful and well-founded choices of the </a:t>
            </a:r>
            <a:r>
              <a:rPr lang="en-US" sz="2000" dirty="0">
                <a:solidFill>
                  <a:srgbClr val="FF0000"/>
                </a:solidFill>
              </a:rPr>
              <a:t>perturbations</a:t>
            </a:r>
            <a:r>
              <a:rPr lang="en-US" sz="2000" dirty="0"/>
              <a:t> through PCS documentation</a:t>
            </a:r>
          </a:p>
          <a:p>
            <a:endParaRPr lang="en-US" dirty="0"/>
          </a:p>
        </p:txBody>
      </p:sp>
      <p:sp>
        <p:nvSpPr>
          <p:cNvPr id="4" name="Slide Number Placeholder 3">
            <a:extLst>
              <a:ext uri="{FF2B5EF4-FFF2-40B4-BE49-F238E27FC236}">
                <a16:creationId xmlns:a16="http://schemas.microsoft.com/office/drawing/2014/main" id="{7F0D66A4-01C9-994B-B1A6-7BD70081C3B4}"/>
              </a:ext>
            </a:extLst>
          </p:cNvPr>
          <p:cNvSpPr>
            <a:spLocks noGrp="1"/>
          </p:cNvSpPr>
          <p:nvPr>
            <p:ph type="sldNum" sz="quarter" idx="12"/>
          </p:nvPr>
        </p:nvSpPr>
        <p:spPr/>
        <p:txBody>
          <a:bodyPr/>
          <a:lstStyle/>
          <a:p>
            <a:fld id="{F1A1EB78-8F05-DB43-B080-67B5B3D39C87}" type="slidenum">
              <a:rPr lang="en-US" smtClean="0"/>
              <a:t>24</a:t>
            </a:fld>
            <a:endParaRPr lang="en-US"/>
          </a:p>
        </p:txBody>
      </p:sp>
    </p:spTree>
    <p:extLst>
      <p:ext uri="{BB962C8B-B14F-4D97-AF65-F5344CB8AC3E}">
        <p14:creationId xmlns:p14="http://schemas.microsoft.com/office/powerpoint/2010/main" val="2541544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Content Placeholder 2"/>
          <p:cNvSpPr>
            <a:spLocks noGrp="1"/>
          </p:cNvSpPr>
          <p:nvPr>
            <p:ph idx="1"/>
          </p:nvPr>
        </p:nvSpPr>
        <p:spPr>
          <a:xfrm>
            <a:off x="631952" y="1242847"/>
            <a:ext cx="8128000" cy="5399024"/>
          </a:xfrm>
        </p:spPr>
        <p:txBody>
          <a:bodyPr>
            <a:normAutofit/>
          </a:bodyPr>
          <a:lstStyle/>
          <a:p>
            <a:pPr>
              <a:buFont typeface="+mj-lt"/>
              <a:buAutoNum type="arabicPeriod"/>
            </a:pPr>
            <a:r>
              <a:rPr lang="en-US" sz="2000" b="1" dirty="0"/>
              <a:t>Problem formulation: </a:t>
            </a:r>
            <a:r>
              <a:rPr lang="en-US" sz="2000" dirty="0"/>
              <a:t>Translate the domain question to be answered by a model/algorithm (or multiple of them and seek stability). Specify a target of interest.</a:t>
            </a:r>
          </a:p>
          <a:p>
            <a:pPr>
              <a:buFont typeface="+mj-lt"/>
              <a:buAutoNum type="arabicPeriod"/>
            </a:pPr>
            <a:endParaRPr lang="en-US" sz="2000" b="1" dirty="0"/>
          </a:p>
          <a:p>
            <a:pPr>
              <a:buFont typeface="+mj-lt"/>
              <a:buAutoNum type="arabicPeriod"/>
            </a:pPr>
            <a:r>
              <a:rPr lang="en-US" sz="2000" b="1" dirty="0">
                <a:solidFill>
                  <a:srgbClr val="FF0000"/>
                </a:solidFill>
              </a:rPr>
              <a:t>Prediction screening for reality check</a:t>
            </a:r>
            <a:r>
              <a:rPr lang="en-US" sz="2000" b="1" dirty="0"/>
              <a:t>: </a:t>
            </a:r>
            <a:r>
              <a:rPr lang="en-US" sz="2000" dirty="0"/>
              <a:t>Filter models/algorithms based on prediction accuracy on held out test data – a sample split approach (it helps assess model bias)</a:t>
            </a:r>
          </a:p>
          <a:p>
            <a:pPr>
              <a:buFont typeface="+mj-lt"/>
              <a:buAutoNum type="arabicPeriod"/>
            </a:pPr>
            <a:endParaRPr lang="en-US" sz="2000" b="1" dirty="0"/>
          </a:p>
          <a:p>
            <a:pPr>
              <a:buFont typeface="+mj-lt"/>
              <a:buAutoNum type="arabicPeriod"/>
            </a:pPr>
            <a:r>
              <a:rPr lang="en-US" sz="2000" b="1" dirty="0"/>
              <a:t> Target value perturbation distribution: </a:t>
            </a:r>
            <a:r>
              <a:rPr lang="en-US" sz="2000" dirty="0"/>
              <a:t>Evaluate the target of interest across “</a:t>
            </a:r>
            <a:r>
              <a:rPr lang="en-US" sz="2000" dirty="0">
                <a:solidFill>
                  <a:srgbClr val="800000"/>
                </a:solidFill>
              </a:rPr>
              <a:t>appropriate</a:t>
            </a:r>
            <a:r>
              <a:rPr lang="en-US" sz="2000" dirty="0"/>
              <a:t>” data and model perturbations</a:t>
            </a:r>
          </a:p>
          <a:p>
            <a:pPr>
              <a:buFont typeface="+mj-lt"/>
              <a:buAutoNum type="arabicPeriod"/>
            </a:pPr>
            <a:endParaRPr lang="en-US" sz="2000" b="1" dirty="0"/>
          </a:p>
          <a:p>
            <a:pPr>
              <a:buFont typeface="+mj-lt"/>
              <a:buAutoNum type="arabicPeriod"/>
            </a:pPr>
            <a:r>
              <a:rPr lang="en-US" sz="2000" b="1" dirty="0"/>
              <a:t> </a:t>
            </a:r>
            <a:r>
              <a:rPr lang="en-US" sz="2000" b="1" dirty="0">
                <a:solidFill>
                  <a:srgbClr val="FF0000"/>
                </a:solidFill>
              </a:rPr>
              <a:t>Perturbation interval </a:t>
            </a:r>
            <a:r>
              <a:rPr lang="en-US" sz="2000" b="1" dirty="0"/>
              <a:t>reporting: </a:t>
            </a:r>
            <a:r>
              <a:rPr lang="en-US" sz="2000" dirty="0"/>
              <a:t>Summarize the target value perturbation distribution.</a:t>
            </a:r>
          </a:p>
          <a:p>
            <a:pPr>
              <a:buFont typeface="+mj-lt"/>
              <a:buAutoNum type="arabicPeriod"/>
            </a:pPr>
            <a:endParaRPr lang="en-US" sz="1800" b="1" dirty="0"/>
          </a:p>
          <a:p>
            <a:pPr marL="514350" indent="-514350">
              <a:buFont typeface="+mj-lt"/>
              <a:buAutoNum type="arabicPeriod"/>
            </a:pPr>
            <a:endParaRPr lang="en-US" sz="1800" b="1" dirty="0"/>
          </a:p>
          <a:p>
            <a:pPr marL="514350" indent="-514350">
              <a:buFont typeface="+mj-lt"/>
              <a:buAutoNum type="arabicPeriod"/>
            </a:pPr>
            <a:endParaRPr lang="en-US" sz="1800" b="1" dirty="0"/>
          </a:p>
        </p:txBody>
      </p:sp>
      <p:sp>
        <p:nvSpPr>
          <p:cNvPr id="2" name="Title 1"/>
          <p:cNvSpPr>
            <a:spLocks noGrp="1"/>
          </p:cNvSpPr>
          <p:nvPr>
            <p:ph type="title"/>
          </p:nvPr>
        </p:nvSpPr>
        <p:spPr>
          <a:xfrm>
            <a:off x="445641" y="-17257"/>
            <a:ext cx="8069709" cy="1325563"/>
          </a:xfrm>
        </p:spPr>
        <p:txBody>
          <a:bodyPr>
            <a:normAutofit/>
          </a:bodyPr>
          <a:lstStyle/>
          <a:p>
            <a:r>
              <a:rPr lang="en-US" sz="3200" dirty="0"/>
              <a:t> Proposed PCS inference (basic)</a:t>
            </a:r>
          </a:p>
        </p:txBody>
      </p:sp>
      <p:sp>
        <p:nvSpPr>
          <p:cNvPr id="3" name="Slide Number Placeholder 2">
            <a:extLst>
              <a:ext uri="{FF2B5EF4-FFF2-40B4-BE49-F238E27FC236}">
                <a16:creationId xmlns:a16="http://schemas.microsoft.com/office/drawing/2014/main" id="{DBD82B46-FEA1-1A42-A409-8550A3D64619}"/>
              </a:ext>
            </a:extLst>
          </p:cNvPr>
          <p:cNvSpPr>
            <a:spLocks noGrp="1"/>
          </p:cNvSpPr>
          <p:nvPr>
            <p:ph type="sldNum" sz="quarter" idx="12"/>
          </p:nvPr>
        </p:nvSpPr>
        <p:spPr/>
        <p:txBody>
          <a:bodyPr/>
          <a:lstStyle/>
          <a:p>
            <a:fld id="{F1A1EB78-8F05-DB43-B080-67B5B3D39C87}" type="slidenum">
              <a:rPr lang="en-US" smtClean="0"/>
              <a:t>25</a:t>
            </a:fld>
            <a:endParaRPr lang="en-US"/>
          </a:p>
        </p:txBody>
      </p:sp>
    </p:spTree>
    <p:extLst>
      <p:ext uri="{BB962C8B-B14F-4D97-AF65-F5344CB8AC3E}">
        <p14:creationId xmlns:p14="http://schemas.microsoft.com/office/powerpoint/2010/main" val="1691715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57200" y="559448"/>
            <a:ext cx="8229600" cy="1143000"/>
          </a:xfrm>
        </p:spPr>
        <p:txBody>
          <a:bodyPr>
            <a:normAutofit fontScale="90000"/>
          </a:bodyPr>
          <a:lstStyle/>
          <a:p>
            <a:r>
              <a:rPr lang="en-US" sz="3600" dirty="0"/>
              <a:t>Feature importance study: PCS performs well</a:t>
            </a:r>
            <a:br>
              <a:rPr lang="en-US" sz="3200" dirty="0"/>
            </a:br>
            <a:br>
              <a:rPr lang="en-US" sz="3200" dirty="0"/>
            </a:br>
            <a:r>
              <a:rPr lang="en-US" sz="2200" b="0" dirty="0"/>
              <a:t>simulation results for lasso feature selection in linear model </a:t>
            </a:r>
            <a:r>
              <a:rPr lang="en-US" sz="2200" b="0" i="1" dirty="0"/>
              <a:t>n=1000, p=630 </a:t>
            </a:r>
            <a:endParaRPr lang="en-US" sz="2200" b="0" dirty="0"/>
          </a:p>
        </p:txBody>
      </p:sp>
      <p:pic>
        <p:nvPicPr>
          <p:cNvPr id="6" name="Picture 5" descr="stability_3.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286000"/>
            <a:ext cx="9144000" cy="4572000"/>
          </a:xfrm>
          <a:prstGeom prst="rect">
            <a:avLst/>
          </a:prstGeom>
        </p:spPr>
      </p:pic>
      <p:sp>
        <p:nvSpPr>
          <p:cNvPr id="2" name="TextBox 1"/>
          <p:cNvSpPr txBox="1"/>
          <p:nvPr/>
        </p:nvSpPr>
        <p:spPr>
          <a:xfrm>
            <a:off x="1515183" y="1924696"/>
            <a:ext cx="6390091" cy="369332"/>
          </a:xfrm>
          <a:prstGeom prst="rect">
            <a:avLst/>
          </a:prstGeom>
          <a:noFill/>
        </p:spPr>
        <p:txBody>
          <a:bodyPr wrap="none" rtlCol="0">
            <a:spAutoFit/>
          </a:bodyPr>
          <a:lstStyle/>
          <a:p>
            <a:r>
              <a:rPr lang="en-US" dirty="0"/>
              <a:t>Adding another method: Lasso (CV)+ asymptotic normal approx.</a:t>
            </a:r>
          </a:p>
        </p:txBody>
      </p:sp>
      <p:sp>
        <p:nvSpPr>
          <p:cNvPr id="3" name="Slide Number Placeholder 2">
            <a:extLst>
              <a:ext uri="{FF2B5EF4-FFF2-40B4-BE49-F238E27FC236}">
                <a16:creationId xmlns:a16="http://schemas.microsoft.com/office/drawing/2014/main" id="{C04279DD-8658-CB4B-A640-1E70B8DBC5EE}"/>
              </a:ext>
            </a:extLst>
          </p:cNvPr>
          <p:cNvSpPr>
            <a:spLocks noGrp="1"/>
          </p:cNvSpPr>
          <p:nvPr>
            <p:ph type="sldNum" sz="quarter" idx="12"/>
          </p:nvPr>
        </p:nvSpPr>
        <p:spPr/>
        <p:txBody>
          <a:bodyPr/>
          <a:lstStyle/>
          <a:p>
            <a:fld id="{F1A1EB78-8F05-DB43-B080-67B5B3D39C87}" type="slidenum">
              <a:rPr lang="en-US" smtClean="0"/>
              <a:t>26</a:t>
            </a:fld>
            <a:endParaRPr lang="en-US"/>
          </a:p>
        </p:txBody>
      </p:sp>
    </p:spTree>
    <p:extLst>
      <p:ext uri="{BB962C8B-B14F-4D97-AF65-F5344CB8AC3E}">
        <p14:creationId xmlns:p14="http://schemas.microsoft.com/office/powerpoint/2010/main" val="42415450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7B8361B-9DEF-524F-83F3-A34240366BEA}" type="slidenum">
              <a:rPr lang="en-US" smtClean="0"/>
              <a:pPr/>
              <a:t>27</a:t>
            </a:fld>
            <a:endParaRPr lang="en-US"/>
          </a:p>
        </p:txBody>
      </p:sp>
      <p:sp>
        <p:nvSpPr>
          <p:cNvPr id="5" name="Content Placeholder 4"/>
          <p:cNvSpPr>
            <a:spLocks noGrp="1"/>
          </p:cNvSpPr>
          <p:nvPr>
            <p:ph sz="quarter" idx="1"/>
          </p:nvPr>
        </p:nvSpPr>
        <p:spPr>
          <a:xfrm>
            <a:off x="457200" y="1508760"/>
            <a:ext cx="8534400" cy="5213350"/>
          </a:xfrm>
        </p:spPr>
        <p:txBody>
          <a:bodyPr>
            <a:normAutofit/>
          </a:bodyPr>
          <a:lstStyle/>
          <a:p>
            <a:pPr>
              <a:buNone/>
            </a:pPr>
            <a:endParaRPr lang="en-US" sz="2400" dirty="0"/>
          </a:p>
          <a:p>
            <a:pPr>
              <a:buNone/>
            </a:pPr>
            <a:endParaRPr lang="en-US" sz="2400" dirty="0"/>
          </a:p>
          <a:p>
            <a:pPr>
              <a:buNone/>
            </a:pPr>
            <a:r>
              <a:rPr lang="en-US" sz="3200" dirty="0"/>
              <a:t>        Making Random Forests interpretable</a:t>
            </a:r>
          </a:p>
          <a:p>
            <a:pPr>
              <a:buNone/>
            </a:pPr>
            <a:endParaRPr lang="en-US" sz="3200" dirty="0"/>
          </a:p>
          <a:p>
            <a:pPr>
              <a:buNone/>
            </a:pPr>
            <a:r>
              <a:rPr lang="en-US" sz="3200" dirty="0"/>
              <a:t>                   by adding (more) stability</a:t>
            </a:r>
          </a:p>
        </p:txBody>
      </p:sp>
    </p:spTree>
    <p:extLst>
      <p:ext uri="{BB962C8B-B14F-4D97-AF65-F5344CB8AC3E}">
        <p14:creationId xmlns:p14="http://schemas.microsoft.com/office/powerpoint/2010/main" val="17719300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91" name="Shape 191"/>
          <p:cNvSpPr txBox="1"/>
          <p:nvPr/>
        </p:nvSpPr>
        <p:spPr>
          <a:xfrm>
            <a:off x="1893777" y="5511800"/>
            <a:ext cx="3689757" cy="9440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dirty="0">
                <a:solidFill>
                  <a:schemeClr val="dk1"/>
                </a:solidFill>
                <a:latin typeface="Century Gothic"/>
                <a:ea typeface="Century Gothic"/>
                <a:cs typeface="Century Gothic"/>
                <a:sym typeface="Century Gothic"/>
              </a:rPr>
              <a:t>    </a:t>
            </a:r>
            <a:endParaRPr sz="1800" dirty="0">
              <a:solidFill>
                <a:schemeClr val="dk1"/>
              </a:solidFill>
              <a:latin typeface="Century Gothic"/>
              <a:ea typeface="Century Gothic"/>
              <a:cs typeface="Century Gothic"/>
              <a:sym typeface="Century Gothic"/>
            </a:endParaRPr>
          </a:p>
          <a:p>
            <a:pPr marL="0" marR="0" lvl="0" indent="0" algn="l" rtl="0">
              <a:spcBef>
                <a:spcPts val="0"/>
              </a:spcBef>
              <a:spcAft>
                <a:spcPts val="0"/>
              </a:spcAft>
              <a:buNone/>
            </a:pPr>
            <a:r>
              <a:rPr lang="en-US" sz="1800" dirty="0">
                <a:solidFill>
                  <a:schemeClr val="dk1"/>
                </a:solidFill>
                <a:latin typeface="Century Gothic"/>
                <a:ea typeface="Century Gothic"/>
                <a:cs typeface="Century Gothic"/>
                <a:sym typeface="Century Gothic"/>
              </a:rPr>
              <a:t>Culmination of 3+ years of work</a:t>
            </a:r>
            <a:endParaRPr sz="1800" dirty="0">
              <a:solidFill>
                <a:schemeClr val="dk1"/>
              </a:solidFill>
              <a:latin typeface="Century Gothic"/>
              <a:ea typeface="Century Gothic"/>
              <a:cs typeface="Century Gothic"/>
              <a:sym typeface="Century Gothic"/>
            </a:endParaRPr>
          </a:p>
        </p:txBody>
      </p:sp>
      <p:pic>
        <p:nvPicPr>
          <p:cNvPr id="192" name="Shape 192" descr="Screen Shot 2015-04-19 at 10.51.41 AM.png"/>
          <p:cNvPicPr preferRelativeResize="0"/>
          <p:nvPr/>
        </p:nvPicPr>
        <p:blipFill rotWithShape="1">
          <a:blip r:embed="rId3">
            <a:alphaModFix/>
          </a:blip>
          <a:srcRect/>
          <a:stretch/>
        </p:blipFill>
        <p:spPr>
          <a:xfrm>
            <a:off x="3051947" y="3695093"/>
            <a:ext cx="1213199" cy="1325151"/>
          </a:xfrm>
          <a:prstGeom prst="rect">
            <a:avLst/>
          </a:prstGeom>
          <a:noFill/>
          <a:ln>
            <a:noFill/>
          </a:ln>
        </p:spPr>
      </p:pic>
      <p:pic>
        <p:nvPicPr>
          <p:cNvPr id="193" name="Shape 193" descr="sumanta.jpg"/>
          <p:cNvPicPr preferRelativeResize="0"/>
          <p:nvPr/>
        </p:nvPicPr>
        <p:blipFill rotWithShape="1">
          <a:blip r:embed="rId4">
            <a:alphaModFix/>
          </a:blip>
          <a:srcRect/>
          <a:stretch/>
        </p:blipFill>
        <p:spPr>
          <a:xfrm>
            <a:off x="1469171" y="3695093"/>
            <a:ext cx="1346584" cy="1333118"/>
          </a:xfrm>
          <a:prstGeom prst="rect">
            <a:avLst/>
          </a:prstGeom>
          <a:noFill/>
          <a:ln>
            <a:noFill/>
          </a:ln>
        </p:spPr>
      </p:pic>
      <p:pic>
        <p:nvPicPr>
          <p:cNvPr id="194" name="Shape 194" descr="download.jpg"/>
          <p:cNvPicPr preferRelativeResize="0"/>
          <p:nvPr/>
        </p:nvPicPr>
        <p:blipFill rotWithShape="1">
          <a:blip r:embed="rId5">
            <a:alphaModFix/>
          </a:blip>
          <a:srcRect/>
          <a:stretch/>
        </p:blipFill>
        <p:spPr>
          <a:xfrm>
            <a:off x="4512019" y="3695094"/>
            <a:ext cx="1326494" cy="1326494"/>
          </a:xfrm>
          <a:prstGeom prst="rect">
            <a:avLst/>
          </a:prstGeom>
          <a:noFill/>
          <a:ln>
            <a:noFill/>
          </a:ln>
        </p:spPr>
      </p:pic>
      <p:sp>
        <p:nvSpPr>
          <p:cNvPr id="4" name="TextBox 3"/>
          <p:cNvSpPr txBox="1"/>
          <p:nvPr/>
        </p:nvSpPr>
        <p:spPr>
          <a:xfrm>
            <a:off x="1536700" y="3302000"/>
            <a:ext cx="1326542" cy="369332"/>
          </a:xfrm>
          <a:prstGeom prst="rect">
            <a:avLst/>
          </a:prstGeom>
          <a:noFill/>
        </p:spPr>
        <p:txBody>
          <a:bodyPr wrap="none" rtlCol="0">
            <a:spAutoFit/>
          </a:bodyPr>
          <a:lstStyle/>
          <a:p>
            <a:r>
              <a:rPr lang="en-US" sz="1800" dirty="0"/>
              <a:t>Co-authors</a:t>
            </a:r>
          </a:p>
        </p:txBody>
      </p:sp>
      <p:sp>
        <p:nvSpPr>
          <p:cNvPr id="5" name="TextBox 4"/>
          <p:cNvSpPr txBox="1"/>
          <p:nvPr/>
        </p:nvSpPr>
        <p:spPr>
          <a:xfrm>
            <a:off x="1625600" y="5130800"/>
            <a:ext cx="4289831" cy="369332"/>
          </a:xfrm>
          <a:prstGeom prst="rect">
            <a:avLst/>
          </a:prstGeom>
          <a:noFill/>
        </p:spPr>
        <p:txBody>
          <a:bodyPr wrap="none" rtlCol="0">
            <a:spAutoFit/>
          </a:bodyPr>
          <a:lstStyle/>
          <a:p>
            <a:r>
              <a:rPr lang="en-US" sz="1800" dirty="0"/>
              <a:t>S. </a:t>
            </a:r>
            <a:r>
              <a:rPr lang="en-US" sz="1800" dirty="0" err="1"/>
              <a:t>Basu</a:t>
            </a:r>
            <a:r>
              <a:rPr lang="en-US" sz="1800" dirty="0"/>
              <a:t>         K. </a:t>
            </a:r>
            <a:r>
              <a:rPr lang="en-US" sz="1800" dirty="0" err="1"/>
              <a:t>Kumbier</a:t>
            </a:r>
            <a:r>
              <a:rPr lang="en-US" sz="1800" dirty="0"/>
              <a:t>        B. Brown   </a:t>
            </a:r>
          </a:p>
        </p:txBody>
      </p:sp>
      <p:pic>
        <p:nvPicPr>
          <p:cNvPr id="6" name="Picture 5" descr="Screen Shot 2018-07-29 at 9.17.55 AM.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15153" y="1655928"/>
            <a:ext cx="6940349" cy="1009505"/>
          </a:xfrm>
          <a:prstGeom prst="rect">
            <a:avLst/>
          </a:prstGeom>
        </p:spPr>
      </p:pic>
      <p:pic>
        <p:nvPicPr>
          <p:cNvPr id="11" name="Shape 684"/>
          <p:cNvPicPr preferRelativeResize="0"/>
          <p:nvPr/>
        </p:nvPicPr>
        <p:blipFill rotWithShape="1">
          <a:blip r:embed="rId7">
            <a:alphaModFix/>
          </a:blip>
          <a:srcRect/>
          <a:stretch/>
        </p:blipFill>
        <p:spPr>
          <a:xfrm>
            <a:off x="6094144" y="3671332"/>
            <a:ext cx="2161358" cy="1333117"/>
          </a:xfrm>
          <a:prstGeom prst="rect">
            <a:avLst/>
          </a:prstGeom>
          <a:noFill/>
          <a:ln>
            <a:noFill/>
          </a:ln>
        </p:spPr>
      </p:pic>
      <p:sp>
        <p:nvSpPr>
          <p:cNvPr id="2" name="Slide Number Placeholder 1">
            <a:extLst>
              <a:ext uri="{FF2B5EF4-FFF2-40B4-BE49-F238E27FC236}">
                <a16:creationId xmlns:a16="http://schemas.microsoft.com/office/drawing/2014/main" id="{D5AF1FEE-5F80-964A-9927-58CC4AFFFC90}"/>
              </a:ext>
            </a:extLst>
          </p:cNvPr>
          <p:cNvSpPr>
            <a:spLocks noGrp="1"/>
          </p:cNvSpPr>
          <p:nvPr>
            <p:ph type="sldNum" idx="12"/>
          </p:nvPr>
        </p:nvSpPr>
        <p:spPr/>
        <p:txBody>
          <a:bodyPr/>
          <a:lstStyle/>
          <a:p>
            <a:pPr marL="0" lvl="0" indent="0">
              <a:spcBef>
                <a:spcPts val="0"/>
              </a:spcBef>
              <a:buNone/>
            </a:pPr>
            <a:fld id="{00000000-1234-1234-1234-123412341234}" type="slidenum">
              <a:rPr lang="en" smtClean="0"/>
              <a:t>28</a:t>
            </a:fld>
            <a:endParaRPr lang="en"/>
          </a:p>
        </p:txBody>
      </p:sp>
    </p:spTree>
    <p:extLst>
      <p:ext uri="{BB962C8B-B14F-4D97-AF65-F5344CB8AC3E}">
        <p14:creationId xmlns:p14="http://schemas.microsoft.com/office/powerpoint/2010/main" val="29600217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96"/>
        <p:cNvGrpSpPr/>
        <p:nvPr/>
      </p:nvGrpSpPr>
      <p:grpSpPr>
        <a:xfrm>
          <a:off x="0" y="0"/>
          <a:ext cx="0" cy="0"/>
          <a:chOff x="0" y="0"/>
          <a:chExt cx="0" cy="0"/>
        </a:xfrm>
      </p:grpSpPr>
      <p:pic>
        <p:nvPicPr>
          <p:cNvPr id="397" name="Google Shape;397;p48"/>
          <p:cNvPicPr preferRelativeResize="0"/>
          <p:nvPr/>
        </p:nvPicPr>
        <p:blipFill>
          <a:blip r:embed="rId3">
            <a:alphaModFix/>
          </a:blip>
          <a:stretch>
            <a:fillRect/>
          </a:stretch>
        </p:blipFill>
        <p:spPr>
          <a:xfrm>
            <a:off x="833075" y="2876550"/>
            <a:ext cx="2838450" cy="1714500"/>
          </a:xfrm>
          <a:prstGeom prst="rect">
            <a:avLst/>
          </a:prstGeom>
          <a:noFill/>
          <a:ln>
            <a:noFill/>
          </a:ln>
        </p:spPr>
      </p:pic>
      <p:pic>
        <p:nvPicPr>
          <p:cNvPr id="398" name="Google Shape;398;p48"/>
          <p:cNvPicPr preferRelativeResize="0"/>
          <p:nvPr/>
        </p:nvPicPr>
        <p:blipFill>
          <a:blip r:embed="rId4">
            <a:alphaModFix/>
          </a:blip>
          <a:stretch>
            <a:fillRect/>
          </a:stretch>
        </p:blipFill>
        <p:spPr>
          <a:xfrm>
            <a:off x="5353076" y="2876550"/>
            <a:ext cx="3076575" cy="1714500"/>
          </a:xfrm>
          <a:prstGeom prst="rect">
            <a:avLst/>
          </a:prstGeom>
          <a:noFill/>
          <a:ln>
            <a:noFill/>
          </a:ln>
        </p:spPr>
      </p:pic>
      <p:pic>
        <p:nvPicPr>
          <p:cNvPr id="399" name="Google Shape;399;p48"/>
          <p:cNvPicPr preferRelativeResize="0"/>
          <p:nvPr/>
        </p:nvPicPr>
        <p:blipFill>
          <a:blip r:embed="rId5">
            <a:alphaModFix/>
          </a:blip>
          <a:stretch>
            <a:fillRect/>
          </a:stretch>
        </p:blipFill>
        <p:spPr>
          <a:xfrm>
            <a:off x="685439" y="2466976"/>
            <a:ext cx="3133725" cy="409575"/>
          </a:xfrm>
          <a:prstGeom prst="rect">
            <a:avLst/>
          </a:prstGeom>
          <a:noFill/>
          <a:ln>
            <a:noFill/>
          </a:ln>
        </p:spPr>
      </p:pic>
      <p:pic>
        <p:nvPicPr>
          <p:cNvPr id="400" name="Google Shape;400;p48"/>
          <p:cNvPicPr preferRelativeResize="0"/>
          <p:nvPr/>
        </p:nvPicPr>
        <p:blipFill>
          <a:blip r:embed="rId6">
            <a:alphaModFix/>
          </a:blip>
          <a:stretch>
            <a:fillRect/>
          </a:stretch>
        </p:blipFill>
        <p:spPr>
          <a:xfrm>
            <a:off x="5462613" y="2462213"/>
            <a:ext cx="2857500" cy="419100"/>
          </a:xfrm>
          <a:prstGeom prst="rect">
            <a:avLst/>
          </a:prstGeom>
          <a:noFill/>
          <a:ln>
            <a:noFill/>
          </a:ln>
        </p:spPr>
      </p:pic>
      <p:sp>
        <p:nvSpPr>
          <p:cNvPr id="401" name="Google Shape;401;p48"/>
          <p:cNvSpPr txBox="1">
            <a:spLocks noGrp="1"/>
          </p:cNvSpPr>
          <p:nvPr>
            <p:ph type="title" idx="4294967295"/>
          </p:nvPr>
        </p:nvSpPr>
        <p:spPr>
          <a:xfrm>
            <a:off x="311700" y="1302275"/>
            <a:ext cx="8520600" cy="572700"/>
          </a:xfrm>
          <a:prstGeom prst="rect">
            <a:avLst/>
          </a:prstGeom>
        </p:spPr>
        <p:txBody>
          <a:bodyPr spcFirstLastPara="1" vert="horz" wrap="square" lIns="91425" tIns="91425" rIns="91425" bIns="91425" rtlCol="0" anchor="t" anchorCtr="0">
            <a:noAutofit/>
          </a:bodyPr>
          <a:lstStyle/>
          <a:p>
            <a:pPr>
              <a:spcBef>
                <a:spcPts val="0"/>
              </a:spcBef>
            </a:pPr>
            <a:r>
              <a:rPr lang="en" dirty="0"/>
              <a:t>   Pattern Recognition </a:t>
            </a:r>
            <a:r>
              <a:rPr lang="en" i="1" dirty="0"/>
              <a:t>vs.</a:t>
            </a:r>
            <a:r>
              <a:rPr lang="en" dirty="0"/>
              <a:t> Pattern Discovery</a:t>
            </a:r>
            <a:endParaRPr dirty="0"/>
          </a:p>
        </p:txBody>
      </p:sp>
      <p:sp>
        <p:nvSpPr>
          <p:cNvPr id="2" name="Slide Number Placeholder 1">
            <a:extLst>
              <a:ext uri="{FF2B5EF4-FFF2-40B4-BE49-F238E27FC236}">
                <a16:creationId xmlns:a16="http://schemas.microsoft.com/office/drawing/2014/main" id="{F2E87F8F-467D-0246-8DA6-358AA2D6D7CC}"/>
              </a:ext>
            </a:extLst>
          </p:cNvPr>
          <p:cNvSpPr>
            <a:spLocks noGrp="1"/>
          </p:cNvSpPr>
          <p:nvPr>
            <p:ph type="sldNum" sz="quarter" idx="12"/>
          </p:nvPr>
        </p:nvSpPr>
        <p:spPr/>
        <p:txBody>
          <a:bodyPr/>
          <a:lstStyle/>
          <a:p>
            <a:fld id="{A99B09EC-0F5A-4ED1-9D27-B6EB06E679C1}" type="slidenum">
              <a:rPr lang="zh-CN" altLang="en-US" smtClean="0"/>
              <a:t>29</a:t>
            </a:fld>
            <a:endParaRPr lang="zh-CN" altLang="en-US"/>
          </a:p>
        </p:txBody>
      </p:sp>
    </p:spTree>
    <p:extLst>
      <p:ext uri="{BB962C8B-B14F-4D97-AF65-F5344CB8AC3E}">
        <p14:creationId xmlns:p14="http://schemas.microsoft.com/office/powerpoint/2010/main" val="2428505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Shape 189"/>
          <p:cNvSpPr txBox="1">
            <a:spLocks noGrp="1"/>
          </p:cNvSpPr>
          <p:nvPr>
            <p:ph type="title"/>
          </p:nvPr>
        </p:nvSpPr>
        <p:spPr>
          <a:xfrm>
            <a:off x="311700" y="593367"/>
            <a:ext cx="8520600" cy="763600"/>
          </a:xfrm>
          <a:prstGeom prst="rect">
            <a:avLst/>
          </a:prstGeom>
        </p:spPr>
        <p:txBody>
          <a:bodyPr wrap="square" lIns="91425" tIns="91425" rIns="91425" bIns="91425" anchor="t" anchorCtr="0">
            <a:noAutofit/>
          </a:bodyPr>
          <a:lstStyle/>
          <a:p>
            <a:pPr marL="0" lvl="0" indent="0">
              <a:spcBef>
                <a:spcPts val="0"/>
              </a:spcBef>
              <a:buNone/>
            </a:pPr>
            <a:r>
              <a:rPr lang="en" sz="3200" b="1" dirty="0"/>
              <a:t>                iterative Random Forests (iRF</a:t>
            </a:r>
            <a:r>
              <a:rPr lang="en-US" sz="3200" b="1" dirty="0"/>
              <a:t>s</a:t>
            </a:r>
            <a:r>
              <a:rPr lang="en" sz="3200" b="1" dirty="0"/>
              <a:t>)</a:t>
            </a:r>
            <a:r>
              <a:rPr lang="en-US" sz="3200" b="1" dirty="0"/>
              <a:t> </a:t>
            </a:r>
            <a:br>
              <a:rPr lang="en-US" sz="3200" b="1" dirty="0"/>
            </a:br>
            <a:r>
              <a:rPr lang="en-US" sz="3600" dirty="0"/>
              <a:t>                   </a:t>
            </a:r>
            <a:r>
              <a:rPr lang="en-US" sz="2400" dirty="0" err="1"/>
              <a:t>Basu</a:t>
            </a:r>
            <a:r>
              <a:rPr lang="en-US" sz="2400" dirty="0"/>
              <a:t>, </a:t>
            </a:r>
            <a:r>
              <a:rPr lang="en-US" sz="2400" dirty="0" err="1"/>
              <a:t>Kumbier</a:t>
            </a:r>
            <a:r>
              <a:rPr lang="en-US" sz="2400" dirty="0"/>
              <a:t>, Brown and Yu (2018)</a:t>
            </a:r>
            <a:endParaRPr lang="en" sz="2400" dirty="0"/>
          </a:p>
        </p:txBody>
      </p:sp>
      <p:sp>
        <p:nvSpPr>
          <p:cNvPr id="190" name="Shape 190"/>
          <p:cNvSpPr txBox="1">
            <a:spLocks noGrp="1"/>
          </p:cNvSpPr>
          <p:nvPr>
            <p:ph type="body" idx="1"/>
          </p:nvPr>
        </p:nvSpPr>
        <p:spPr>
          <a:xfrm>
            <a:off x="1468027" y="2070119"/>
            <a:ext cx="6465145" cy="3493877"/>
          </a:xfrm>
          <a:prstGeom prst="rect">
            <a:avLst/>
          </a:prstGeom>
        </p:spPr>
        <p:txBody>
          <a:bodyPr wrap="square" lIns="91425" tIns="91425" rIns="91425" bIns="91425" anchor="t" anchorCtr="0">
            <a:noAutofit/>
          </a:bodyPr>
          <a:lstStyle/>
          <a:p>
            <a:pPr marL="114300" lvl="0" indent="0" rtl="0">
              <a:spcBef>
                <a:spcPts val="0"/>
              </a:spcBef>
              <a:spcAft>
                <a:spcPts val="0"/>
              </a:spcAft>
              <a:buSzPts val="1800"/>
              <a:buNone/>
            </a:pPr>
            <a:r>
              <a:rPr lang="en-US" sz="2800" dirty="0">
                <a:solidFill>
                  <a:srgbClr val="000000"/>
                </a:solidFill>
              </a:rPr>
              <a:t>                       Core ideas</a:t>
            </a:r>
          </a:p>
          <a:p>
            <a:pPr marL="114300" lvl="0" indent="0" rtl="0">
              <a:spcBef>
                <a:spcPts val="0"/>
              </a:spcBef>
              <a:spcAft>
                <a:spcPts val="0"/>
              </a:spcAft>
              <a:buSzPts val="1800"/>
              <a:buNone/>
            </a:pPr>
            <a:endParaRPr lang="en-US" sz="2800" dirty="0">
              <a:solidFill>
                <a:srgbClr val="000000"/>
              </a:solidFill>
            </a:endParaRPr>
          </a:p>
          <a:p>
            <a:pPr marL="628650" indent="-514350">
              <a:buFont typeface="+mj-lt"/>
              <a:buAutoNum type="arabicPeriod"/>
            </a:pPr>
            <a:r>
              <a:rPr lang="en-US" sz="2400" dirty="0">
                <a:solidFill>
                  <a:srgbClr val="000000"/>
                </a:solidFill>
              </a:rPr>
              <a:t>Soft dim reduction using importance index</a:t>
            </a:r>
          </a:p>
          <a:p>
            <a:pPr marL="628650" indent="-514350">
              <a:buFont typeface="+mj-lt"/>
              <a:buAutoNum type="arabicPeriod"/>
            </a:pPr>
            <a:endParaRPr lang="en-US" sz="2400" dirty="0">
              <a:solidFill>
                <a:srgbClr val="000000"/>
              </a:solidFill>
            </a:endParaRPr>
          </a:p>
          <a:p>
            <a:pPr marL="628650" lvl="0" indent="-514350">
              <a:buFont typeface="+mj-lt"/>
              <a:buAutoNum type="arabicPeriod"/>
            </a:pPr>
            <a:r>
              <a:rPr lang="en" sz="2400" dirty="0">
                <a:solidFill>
                  <a:srgbClr val="000000"/>
                </a:solidFill>
              </a:rPr>
              <a:t>Random interaction trees to find intersections of paths</a:t>
            </a:r>
          </a:p>
          <a:p>
            <a:pPr marL="628650" lvl="0" indent="-514350">
              <a:buFont typeface="+mj-lt"/>
              <a:buAutoNum type="arabicPeriod"/>
            </a:pPr>
            <a:endParaRPr lang="en" sz="2400" dirty="0">
              <a:solidFill>
                <a:srgbClr val="000000"/>
              </a:solidFill>
            </a:endParaRPr>
          </a:p>
          <a:p>
            <a:pPr marL="628650" lvl="0" indent="-514350">
              <a:buFont typeface="+mj-lt"/>
              <a:buAutoNum type="arabicPeriod"/>
            </a:pPr>
            <a:r>
              <a:rPr lang="en" sz="2400" dirty="0">
                <a:solidFill>
                  <a:srgbClr val="000000"/>
                </a:solidFill>
              </a:rPr>
              <a:t>Outer-loop bagging assesses stability</a:t>
            </a:r>
            <a:endParaRPr lang="en-US" sz="2400" dirty="0">
              <a:solidFill>
                <a:srgbClr val="000000"/>
              </a:solidFill>
            </a:endParaRPr>
          </a:p>
          <a:p>
            <a:pPr marL="628650" lvl="0" indent="-514350">
              <a:buFont typeface="+mj-lt"/>
              <a:buAutoNum type="arabicPeriod"/>
            </a:pPr>
            <a:endParaRPr lang="en-US" sz="2400" dirty="0">
              <a:solidFill>
                <a:srgbClr val="000000"/>
              </a:solidFill>
            </a:endParaRPr>
          </a:p>
          <a:p>
            <a:pPr marL="114300" lvl="0" indent="0">
              <a:buNone/>
            </a:pPr>
            <a:r>
              <a:rPr lang="en-US" sz="2400" dirty="0">
                <a:solidFill>
                  <a:srgbClr val="000000"/>
                </a:solidFill>
              </a:rPr>
              <a:t>Similar computational and memory costs as RF</a:t>
            </a:r>
            <a:endParaRPr sz="2400" dirty="0">
              <a:solidFill>
                <a:srgbClr val="000000"/>
              </a:solidFill>
            </a:endParaRPr>
          </a:p>
        </p:txBody>
      </p:sp>
    </p:spTree>
    <p:extLst>
      <p:ext uri="{BB962C8B-B14F-4D97-AF65-F5344CB8AC3E}">
        <p14:creationId xmlns:p14="http://schemas.microsoft.com/office/powerpoint/2010/main" val="21060235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662"/>
        <p:cNvGrpSpPr/>
        <p:nvPr/>
      </p:nvGrpSpPr>
      <p:grpSpPr>
        <a:xfrm>
          <a:off x="0" y="0"/>
          <a:ext cx="0" cy="0"/>
          <a:chOff x="0" y="0"/>
          <a:chExt cx="0" cy="0"/>
        </a:xfrm>
      </p:grpSpPr>
      <p:sp>
        <p:nvSpPr>
          <p:cNvPr id="5" name="Google Shape;737;g7e996c32f0_3_0">
            <a:extLst>
              <a:ext uri="{FF2B5EF4-FFF2-40B4-BE49-F238E27FC236}">
                <a16:creationId xmlns:a16="http://schemas.microsoft.com/office/drawing/2014/main" id="{FEC0F056-C8EE-3B4E-8929-F17174717E3D}"/>
              </a:ext>
            </a:extLst>
          </p:cNvPr>
          <p:cNvSpPr txBox="1">
            <a:spLocks/>
          </p:cNvSpPr>
          <p:nvPr/>
        </p:nvSpPr>
        <p:spPr>
          <a:xfrm>
            <a:off x="4212771" y="770235"/>
            <a:ext cx="4782815" cy="728193"/>
          </a:xfrm>
          <a:prstGeom prst="rect">
            <a:avLst/>
          </a:prstGeom>
        </p:spPr>
        <p:txBody>
          <a:bodyPr spcFirstLastPara="1" vert="horz" wrap="square" lIns="91425" tIns="45700" rIns="91425" bIns="45700" rtlCol="0" anchor="b" anchorCtr="0">
            <a:noAutofit/>
          </a:bodyPr>
          <a:lstStyle>
            <a:lvl1pPr lvl="0" algn="l" defTabSz="685800" rtl="0" eaLnBrk="1" latinLnBrk="0" hangingPunct="1">
              <a:lnSpc>
                <a:spcPct val="90000"/>
              </a:lnSpc>
              <a:spcBef>
                <a:spcPts val="0"/>
              </a:spcBef>
              <a:buSzPts val="2800"/>
              <a:buNone/>
              <a:defRPr sz="3300" kern="1200">
                <a:solidFill>
                  <a:schemeClr val="tx1"/>
                </a:solidFill>
                <a:latin typeface="+mj-lt"/>
                <a:ea typeface="+mj-ea"/>
                <a:cs typeface="+mj-cs"/>
              </a:defRPr>
            </a:lvl1pPr>
            <a:lvl2pPr lvl="1">
              <a:spcBef>
                <a:spcPts val="0"/>
              </a:spcBef>
              <a:buSzPts val="2800"/>
              <a:buNone/>
              <a:defRPr/>
            </a:lvl2pPr>
            <a:lvl3pPr lvl="2">
              <a:spcBef>
                <a:spcPts val="0"/>
              </a:spcBef>
              <a:buSzPts val="2800"/>
              <a:buNone/>
              <a:defRPr/>
            </a:lvl3pPr>
            <a:lvl4pPr lvl="3">
              <a:spcBef>
                <a:spcPts val="0"/>
              </a:spcBef>
              <a:buSzPts val="2800"/>
              <a:buNone/>
              <a:defRPr/>
            </a:lvl4pPr>
            <a:lvl5pPr lvl="4">
              <a:spcBef>
                <a:spcPts val="0"/>
              </a:spcBef>
              <a:buSzPts val="2800"/>
              <a:buNone/>
              <a:defRPr/>
            </a:lvl5pPr>
            <a:lvl6pPr lvl="5">
              <a:spcBef>
                <a:spcPts val="0"/>
              </a:spcBef>
              <a:buSzPts val="2800"/>
              <a:buNone/>
              <a:defRPr/>
            </a:lvl6pPr>
            <a:lvl7pPr lvl="6">
              <a:spcBef>
                <a:spcPts val="0"/>
              </a:spcBef>
              <a:buSzPts val="2800"/>
              <a:buNone/>
              <a:defRPr/>
            </a:lvl7pPr>
            <a:lvl8pPr lvl="7">
              <a:spcBef>
                <a:spcPts val="0"/>
              </a:spcBef>
              <a:buSzPts val="2800"/>
              <a:buNone/>
              <a:defRPr/>
            </a:lvl8pPr>
            <a:lvl9pPr lvl="8">
              <a:spcBef>
                <a:spcPts val="0"/>
              </a:spcBef>
              <a:buSzPts val="2800"/>
              <a:buNone/>
              <a:defRPr/>
            </a:lvl9pPr>
          </a:lstStyle>
          <a:p>
            <a:pPr algn="ctr"/>
            <a:r>
              <a:rPr lang="en-US" dirty="0"/>
              <a:t>Detecting epistasis with </a:t>
            </a:r>
            <a:r>
              <a:rPr lang="en-US" dirty="0" err="1"/>
              <a:t>iRF</a:t>
            </a:r>
            <a:r>
              <a:rPr lang="en-US" dirty="0"/>
              <a:t> screening</a:t>
            </a:r>
          </a:p>
        </p:txBody>
      </p:sp>
      <p:pic>
        <p:nvPicPr>
          <p:cNvPr id="6" name="Shape 201">
            <a:extLst>
              <a:ext uri="{FF2B5EF4-FFF2-40B4-BE49-F238E27FC236}">
                <a16:creationId xmlns:a16="http://schemas.microsoft.com/office/drawing/2014/main" id="{DA45DE3A-9166-AB4C-8E63-371901EE743B}"/>
              </a:ext>
            </a:extLst>
          </p:cNvPr>
          <p:cNvPicPr preferRelativeResize="0"/>
          <p:nvPr/>
        </p:nvPicPr>
        <p:blipFill rotWithShape="1">
          <a:blip r:embed="rId3">
            <a:alphaModFix/>
          </a:blip>
          <a:srcRect l="6236" t="5460" r="7017" b="4278"/>
          <a:stretch/>
        </p:blipFill>
        <p:spPr>
          <a:xfrm>
            <a:off x="224575" y="1746150"/>
            <a:ext cx="3384024" cy="4672950"/>
          </a:xfrm>
          <a:prstGeom prst="rect">
            <a:avLst/>
          </a:prstGeom>
          <a:noFill/>
          <a:ln>
            <a:noFill/>
          </a:ln>
        </p:spPr>
      </p:pic>
      <p:pic>
        <p:nvPicPr>
          <p:cNvPr id="7" name="Google Shape;752;g7e996c32f0_3_7">
            <a:extLst>
              <a:ext uri="{FF2B5EF4-FFF2-40B4-BE49-F238E27FC236}">
                <a16:creationId xmlns:a16="http://schemas.microsoft.com/office/drawing/2014/main" id="{8F69984C-724A-BE4D-91AE-91B03AA61E53}"/>
              </a:ext>
            </a:extLst>
          </p:cNvPr>
          <p:cNvPicPr preferRelativeResize="0"/>
          <p:nvPr/>
        </p:nvPicPr>
        <p:blipFill>
          <a:blip r:embed="rId4">
            <a:alphaModFix/>
          </a:blip>
          <a:stretch>
            <a:fillRect/>
          </a:stretch>
        </p:blipFill>
        <p:spPr>
          <a:xfrm>
            <a:off x="4076645" y="2336733"/>
            <a:ext cx="4350301" cy="1770100"/>
          </a:xfrm>
          <a:prstGeom prst="rect">
            <a:avLst/>
          </a:prstGeom>
          <a:noFill/>
          <a:ln>
            <a:noFill/>
          </a:ln>
        </p:spPr>
      </p:pic>
      <p:pic>
        <p:nvPicPr>
          <p:cNvPr id="8" name="Google Shape;753;g7e996c32f0_3_7">
            <a:extLst>
              <a:ext uri="{FF2B5EF4-FFF2-40B4-BE49-F238E27FC236}">
                <a16:creationId xmlns:a16="http://schemas.microsoft.com/office/drawing/2014/main" id="{0A68D0D7-C250-2A46-8282-4ED404A88EC4}"/>
              </a:ext>
            </a:extLst>
          </p:cNvPr>
          <p:cNvPicPr preferRelativeResize="0"/>
          <p:nvPr/>
        </p:nvPicPr>
        <p:blipFill>
          <a:blip r:embed="rId5">
            <a:alphaModFix/>
          </a:blip>
          <a:stretch>
            <a:fillRect/>
          </a:stretch>
        </p:blipFill>
        <p:spPr>
          <a:xfrm>
            <a:off x="4152845" y="4912696"/>
            <a:ext cx="4350297" cy="1383710"/>
          </a:xfrm>
          <a:prstGeom prst="rect">
            <a:avLst/>
          </a:prstGeom>
          <a:noFill/>
          <a:ln>
            <a:noFill/>
          </a:ln>
        </p:spPr>
      </p:pic>
      <p:sp>
        <p:nvSpPr>
          <p:cNvPr id="9" name="Google Shape;737;g7e996c32f0_3_0">
            <a:extLst>
              <a:ext uri="{FF2B5EF4-FFF2-40B4-BE49-F238E27FC236}">
                <a16:creationId xmlns:a16="http://schemas.microsoft.com/office/drawing/2014/main" id="{EF812F44-9BB0-254C-9335-645168FE14FD}"/>
              </a:ext>
            </a:extLst>
          </p:cNvPr>
          <p:cNvSpPr txBox="1">
            <a:spLocks/>
          </p:cNvSpPr>
          <p:nvPr/>
        </p:nvSpPr>
        <p:spPr>
          <a:xfrm>
            <a:off x="-474821" y="754560"/>
            <a:ext cx="4782815" cy="728193"/>
          </a:xfrm>
          <a:prstGeom prst="rect">
            <a:avLst/>
          </a:prstGeom>
        </p:spPr>
        <p:txBody>
          <a:bodyPr spcFirstLastPara="1" vert="horz" wrap="square" lIns="91425" tIns="45700" rIns="91425" bIns="45700" rtlCol="0" anchor="b" anchorCtr="0">
            <a:noAutofit/>
          </a:bodyPr>
          <a:lstStyle>
            <a:lvl1pPr lvl="0" algn="l" defTabSz="685800" rtl="0" eaLnBrk="1" latinLnBrk="0" hangingPunct="1">
              <a:lnSpc>
                <a:spcPct val="90000"/>
              </a:lnSpc>
              <a:spcBef>
                <a:spcPts val="0"/>
              </a:spcBef>
              <a:buSzPts val="2800"/>
              <a:buNone/>
              <a:defRPr sz="3300" kern="1200">
                <a:solidFill>
                  <a:schemeClr val="tx1"/>
                </a:solidFill>
                <a:latin typeface="+mj-lt"/>
                <a:ea typeface="+mj-ea"/>
                <a:cs typeface="+mj-cs"/>
              </a:defRPr>
            </a:lvl1pPr>
            <a:lvl2pPr lvl="1">
              <a:spcBef>
                <a:spcPts val="0"/>
              </a:spcBef>
              <a:buSzPts val="2800"/>
              <a:buNone/>
              <a:defRPr/>
            </a:lvl2pPr>
            <a:lvl3pPr lvl="2">
              <a:spcBef>
                <a:spcPts val="0"/>
              </a:spcBef>
              <a:buSzPts val="2800"/>
              <a:buNone/>
              <a:defRPr/>
            </a:lvl3pPr>
            <a:lvl4pPr lvl="3">
              <a:spcBef>
                <a:spcPts val="0"/>
              </a:spcBef>
              <a:buSzPts val="2800"/>
              <a:buNone/>
              <a:defRPr/>
            </a:lvl4pPr>
            <a:lvl5pPr lvl="4">
              <a:spcBef>
                <a:spcPts val="0"/>
              </a:spcBef>
              <a:buSzPts val="2800"/>
              <a:buNone/>
              <a:defRPr/>
            </a:lvl5pPr>
            <a:lvl6pPr lvl="5">
              <a:spcBef>
                <a:spcPts val="0"/>
              </a:spcBef>
              <a:buSzPts val="2800"/>
              <a:buNone/>
              <a:defRPr/>
            </a:lvl6pPr>
            <a:lvl7pPr lvl="6">
              <a:spcBef>
                <a:spcPts val="0"/>
              </a:spcBef>
              <a:buSzPts val="2800"/>
              <a:buNone/>
              <a:defRPr/>
            </a:lvl7pPr>
            <a:lvl8pPr lvl="7">
              <a:spcBef>
                <a:spcPts val="0"/>
              </a:spcBef>
              <a:buSzPts val="2800"/>
              <a:buNone/>
              <a:defRPr/>
            </a:lvl8pPr>
            <a:lvl9pPr lvl="8">
              <a:spcBef>
                <a:spcPts val="0"/>
              </a:spcBef>
              <a:buSzPts val="2800"/>
              <a:buNone/>
              <a:defRPr/>
            </a:lvl9pPr>
          </a:lstStyle>
          <a:p>
            <a:pPr algn="ctr"/>
            <a:r>
              <a:rPr lang="en-US" dirty="0"/>
              <a:t>Enhancer activity in Drosophila</a:t>
            </a:r>
          </a:p>
        </p:txBody>
      </p:sp>
    </p:spTree>
    <p:extLst>
      <p:ext uri="{BB962C8B-B14F-4D97-AF65-F5344CB8AC3E}">
        <p14:creationId xmlns:p14="http://schemas.microsoft.com/office/powerpoint/2010/main" val="14919659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BB68A56-B6ED-4942-9F3F-32AE0023019D}"/>
              </a:ext>
            </a:extLst>
          </p:cNvPr>
          <p:cNvSpPr>
            <a:spLocks noGrp="1"/>
          </p:cNvSpPr>
          <p:nvPr>
            <p:ph type="title"/>
          </p:nvPr>
        </p:nvSpPr>
        <p:spPr>
          <a:xfrm>
            <a:off x="311700" y="593367"/>
            <a:ext cx="8520600" cy="763600"/>
          </a:xfrm>
        </p:spPr>
        <p:txBody>
          <a:bodyPr>
            <a:normAutofit/>
          </a:bodyPr>
          <a:lstStyle/>
          <a:p>
            <a:r>
              <a:rPr lang="en-US" dirty="0" err="1"/>
              <a:t>iRF</a:t>
            </a:r>
            <a:r>
              <a:rPr lang="en-US" dirty="0"/>
              <a:t> in Action!</a:t>
            </a:r>
          </a:p>
        </p:txBody>
      </p:sp>
      <p:sp>
        <p:nvSpPr>
          <p:cNvPr id="7" name="Text Placeholder 6">
            <a:extLst>
              <a:ext uri="{FF2B5EF4-FFF2-40B4-BE49-F238E27FC236}">
                <a16:creationId xmlns:a16="http://schemas.microsoft.com/office/drawing/2014/main" id="{82790B44-A538-0841-B997-C5A3CD295D14}"/>
              </a:ext>
            </a:extLst>
          </p:cNvPr>
          <p:cNvSpPr>
            <a:spLocks noGrp="1"/>
          </p:cNvSpPr>
          <p:nvPr>
            <p:ph type="body" idx="1"/>
          </p:nvPr>
        </p:nvSpPr>
        <p:spPr/>
        <p:txBody>
          <a:bodyPr/>
          <a:lstStyle/>
          <a:p>
            <a:endParaRPr lang="en-US" sz="2400" dirty="0"/>
          </a:p>
          <a:p>
            <a:r>
              <a:rPr lang="en-US" sz="2400" dirty="0" err="1"/>
              <a:t>iRF</a:t>
            </a:r>
            <a:r>
              <a:rPr lang="en-US" sz="2400" dirty="0"/>
              <a:t> rediscovers several non-linear interactions known in the literature and that too </a:t>
            </a:r>
            <a:r>
              <a:rPr lang="en-US" sz="2400" i="1" dirty="0"/>
              <a:t>without overfitting to an exhaustive search of the literature</a:t>
            </a:r>
            <a:br>
              <a:rPr lang="en-US" sz="2400" i="1" dirty="0"/>
            </a:br>
            <a:endParaRPr lang="en-US" sz="2400" dirty="0"/>
          </a:p>
          <a:p>
            <a:r>
              <a:rPr lang="en-US" sz="2400" dirty="0"/>
              <a:t>Interpreting </a:t>
            </a:r>
            <a:r>
              <a:rPr lang="en-US" sz="2400" dirty="0" err="1"/>
              <a:t>iRF</a:t>
            </a:r>
            <a:r>
              <a:rPr lang="en-US" sz="2400" dirty="0"/>
              <a:t> results generates biological hypotheses and also provides new recommendations for future experiments</a:t>
            </a:r>
            <a:br>
              <a:rPr lang="en-US" sz="2400" dirty="0"/>
            </a:br>
            <a:endParaRPr lang="en-US" sz="2400" dirty="0"/>
          </a:p>
        </p:txBody>
      </p:sp>
      <p:sp>
        <p:nvSpPr>
          <p:cNvPr id="3" name="Slide Number Placeholder 2">
            <a:extLst>
              <a:ext uri="{FF2B5EF4-FFF2-40B4-BE49-F238E27FC236}">
                <a16:creationId xmlns:a16="http://schemas.microsoft.com/office/drawing/2014/main" id="{F846652C-E00C-CE4C-AAB3-E2877D6930D6}"/>
              </a:ext>
            </a:extLst>
          </p:cNvPr>
          <p:cNvSpPr>
            <a:spLocks noGrp="1"/>
          </p:cNvSpPr>
          <p:nvPr>
            <p:ph type="sldNum" idx="12"/>
          </p:nvPr>
        </p:nvSpPr>
        <p:spPr/>
        <p:txBody>
          <a:bodyPr/>
          <a:lstStyle/>
          <a:p>
            <a:fld id="{A99B09EC-0F5A-4ED1-9D27-B6EB06E679C1}" type="slidenum">
              <a:rPr lang="zh-CN" altLang="en-US" smtClean="0"/>
              <a:t>32</a:t>
            </a:fld>
            <a:endParaRPr lang="zh-CN" altLang="en-US"/>
          </a:p>
        </p:txBody>
      </p:sp>
    </p:spTree>
    <p:extLst>
      <p:ext uri="{BB962C8B-B14F-4D97-AF65-F5344CB8AC3E}">
        <p14:creationId xmlns:p14="http://schemas.microsoft.com/office/powerpoint/2010/main" val="18655624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9-06-21 at 5.25.05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6264" y="1259044"/>
            <a:ext cx="3876725" cy="2256964"/>
          </a:xfrm>
          <a:prstGeom prst="rect">
            <a:avLst/>
          </a:prstGeom>
        </p:spPr>
      </p:pic>
      <p:sp>
        <p:nvSpPr>
          <p:cNvPr id="5" name="TextBox 4"/>
          <p:cNvSpPr txBox="1"/>
          <p:nvPr/>
        </p:nvSpPr>
        <p:spPr>
          <a:xfrm>
            <a:off x="724172" y="3798694"/>
            <a:ext cx="3664760" cy="1938993"/>
          </a:xfrm>
          <a:prstGeom prst="rect">
            <a:avLst/>
          </a:prstGeom>
          <a:noFill/>
        </p:spPr>
        <p:txBody>
          <a:bodyPr wrap="none" rtlCol="0">
            <a:spAutoFit/>
          </a:bodyPr>
          <a:lstStyle/>
          <a:p>
            <a:r>
              <a:rPr lang="en-US" dirty="0"/>
              <a:t>One of the 6 awards</a:t>
            </a:r>
          </a:p>
          <a:p>
            <a:endParaRPr lang="en-US" dirty="0"/>
          </a:p>
          <a:p>
            <a:r>
              <a:rPr lang="en-US" sz="1400" dirty="0"/>
              <a:t>Project leaders:   </a:t>
            </a:r>
          </a:p>
          <a:p>
            <a:r>
              <a:rPr lang="en-US" sz="1400" dirty="0"/>
              <a:t>Rima </a:t>
            </a:r>
            <a:r>
              <a:rPr lang="en-US" sz="1400" dirty="0" err="1"/>
              <a:t>Arnout</a:t>
            </a:r>
            <a:r>
              <a:rPr lang="en-US" sz="1400" dirty="0"/>
              <a:t> and </a:t>
            </a:r>
            <a:r>
              <a:rPr lang="en-US" sz="1400" dirty="0" err="1"/>
              <a:t>Atul</a:t>
            </a:r>
            <a:r>
              <a:rPr lang="en-US" sz="1400" dirty="0"/>
              <a:t> Butte (UCSF)</a:t>
            </a:r>
          </a:p>
          <a:p>
            <a:r>
              <a:rPr lang="en-US" sz="1400" dirty="0"/>
              <a:t>James Priest and </a:t>
            </a:r>
            <a:r>
              <a:rPr lang="en-US" sz="1400" dirty="0" err="1"/>
              <a:t>Euan</a:t>
            </a:r>
            <a:r>
              <a:rPr lang="en-US" sz="1400" dirty="0"/>
              <a:t> </a:t>
            </a:r>
            <a:r>
              <a:rPr lang="en-US" sz="1400" dirty="0" err="1"/>
              <a:t>Ashyley</a:t>
            </a:r>
            <a:r>
              <a:rPr lang="en-US" sz="1400" dirty="0"/>
              <a:t> (Stanford)</a:t>
            </a:r>
          </a:p>
          <a:p>
            <a:r>
              <a:rPr lang="en-US" sz="1400" dirty="0"/>
              <a:t>Ben Brown and </a:t>
            </a:r>
            <a:r>
              <a:rPr lang="en-US" sz="1400" b="1" dirty="0"/>
              <a:t>Bin Yu </a:t>
            </a:r>
            <a:r>
              <a:rPr lang="en-US" sz="1400" dirty="0"/>
              <a:t>(UC Berkeley)</a:t>
            </a:r>
          </a:p>
          <a:p>
            <a:r>
              <a:rPr lang="en-US" sz="1400" dirty="0"/>
              <a:t>Collaborators:</a:t>
            </a:r>
          </a:p>
          <a:p>
            <a:r>
              <a:rPr lang="en-US" sz="1400" dirty="0"/>
              <a:t>Chris Re (Stanford), Deepak </a:t>
            </a:r>
            <a:r>
              <a:rPr lang="en-US" sz="1400" dirty="0" err="1"/>
              <a:t>Srivastava</a:t>
            </a:r>
            <a:r>
              <a:rPr lang="en-US" sz="1400" dirty="0"/>
              <a:t> (UCSF)</a:t>
            </a:r>
          </a:p>
        </p:txBody>
      </p:sp>
      <p:pic>
        <p:nvPicPr>
          <p:cNvPr id="6" name="Picture 5" descr="Screen Shot 2019-06-21 at 7.35.31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76096" y="3641014"/>
            <a:ext cx="3919760" cy="2210841"/>
          </a:xfrm>
          <a:prstGeom prst="rect">
            <a:avLst/>
          </a:prstGeom>
        </p:spPr>
      </p:pic>
      <p:sp>
        <p:nvSpPr>
          <p:cNvPr id="7" name="TextBox 6"/>
          <p:cNvSpPr txBox="1"/>
          <p:nvPr/>
        </p:nvSpPr>
        <p:spPr>
          <a:xfrm>
            <a:off x="5559375" y="6282900"/>
            <a:ext cx="2295357" cy="307777"/>
          </a:xfrm>
          <a:prstGeom prst="rect">
            <a:avLst/>
          </a:prstGeom>
          <a:noFill/>
        </p:spPr>
        <p:txBody>
          <a:bodyPr wrap="none" rtlCol="0">
            <a:spAutoFit/>
          </a:bodyPr>
          <a:lstStyle/>
          <a:p>
            <a:r>
              <a:rPr lang="en-US" sz="1400" dirty="0"/>
              <a:t>Image credits: Rima </a:t>
            </a:r>
            <a:r>
              <a:rPr lang="en-US" sz="1400" dirty="0" err="1"/>
              <a:t>Arnout</a:t>
            </a:r>
            <a:r>
              <a:rPr lang="en-US" sz="1400" dirty="0"/>
              <a:t>.</a:t>
            </a:r>
          </a:p>
        </p:txBody>
      </p:sp>
      <p:pic>
        <p:nvPicPr>
          <p:cNvPr id="8" name="Picture 7" descr="Screen Shot 2019-06-22 at 9.56.04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76096" y="1200113"/>
            <a:ext cx="3919760" cy="2210873"/>
          </a:xfrm>
          <a:prstGeom prst="rect">
            <a:avLst/>
          </a:prstGeom>
        </p:spPr>
      </p:pic>
      <p:sp>
        <p:nvSpPr>
          <p:cNvPr id="9" name="TextBox 8"/>
          <p:cNvSpPr txBox="1"/>
          <p:nvPr/>
        </p:nvSpPr>
        <p:spPr>
          <a:xfrm>
            <a:off x="736525" y="122002"/>
            <a:ext cx="7914026" cy="954107"/>
          </a:xfrm>
          <a:prstGeom prst="rect">
            <a:avLst/>
          </a:prstGeom>
          <a:noFill/>
        </p:spPr>
        <p:txBody>
          <a:bodyPr wrap="none" rtlCol="0">
            <a:spAutoFit/>
          </a:bodyPr>
          <a:lstStyle/>
          <a:p>
            <a:r>
              <a:rPr lang="en-US" sz="2800" b="1" dirty="0"/>
              <a:t>2018: </a:t>
            </a:r>
            <a:r>
              <a:rPr lang="en-US" sz="2800" dirty="0"/>
              <a:t>Chan Zuckerberg </a:t>
            </a:r>
            <a:r>
              <a:rPr lang="en-US" sz="2800" dirty="0" err="1"/>
              <a:t>Biohub</a:t>
            </a:r>
            <a:r>
              <a:rPr lang="en-US" sz="2800" dirty="0"/>
              <a:t> Intercampus Award</a:t>
            </a:r>
          </a:p>
          <a:p>
            <a:r>
              <a:rPr lang="en-US" sz="2800" b="1" dirty="0"/>
              <a:t>           </a:t>
            </a:r>
            <a:r>
              <a:rPr lang="en-US" sz="2800" b="1" dirty="0" err="1"/>
              <a:t>iRF</a:t>
            </a:r>
            <a:r>
              <a:rPr lang="en-US" sz="2800" b="1" dirty="0"/>
              <a:t> is a cornerstone </a:t>
            </a:r>
          </a:p>
        </p:txBody>
      </p:sp>
      <p:sp>
        <p:nvSpPr>
          <p:cNvPr id="2" name="Slide Number Placeholder 1">
            <a:extLst>
              <a:ext uri="{FF2B5EF4-FFF2-40B4-BE49-F238E27FC236}">
                <a16:creationId xmlns:a16="http://schemas.microsoft.com/office/drawing/2014/main" id="{31B61E7D-4691-A045-8CC2-64FEEBA74A63}"/>
              </a:ext>
            </a:extLst>
          </p:cNvPr>
          <p:cNvSpPr>
            <a:spLocks noGrp="1"/>
          </p:cNvSpPr>
          <p:nvPr>
            <p:ph type="sldNum" sz="quarter" idx="12"/>
          </p:nvPr>
        </p:nvSpPr>
        <p:spPr/>
        <p:txBody>
          <a:bodyPr/>
          <a:lstStyle/>
          <a:p>
            <a:fld id="{F1A1EB78-8F05-DB43-B080-67B5B3D39C87}" type="slidenum">
              <a:rPr lang="en-US" smtClean="0"/>
              <a:t>33</a:t>
            </a:fld>
            <a:endParaRPr lang="en-US"/>
          </a:p>
        </p:txBody>
      </p:sp>
    </p:spTree>
    <p:extLst>
      <p:ext uri="{BB962C8B-B14F-4D97-AF65-F5344CB8AC3E}">
        <p14:creationId xmlns:p14="http://schemas.microsoft.com/office/powerpoint/2010/main" val="10864441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50D5099-D966-CC40-ADD8-0BAC32338F71}"/>
              </a:ext>
            </a:extLst>
          </p:cNvPr>
          <p:cNvSpPr>
            <a:spLocks noGrp="1"/>
          </p:cNvSpPr>
          <p:nvPr>
            <p:ph type="title"/>
          </p:nvPr>
        </p:nvSpPr>
        <p:spPr>
          <a:xfrm>
            <a:off x="623888" y="468768"/>
            <a:ext cx="7886700" cy="2852737"/>
          </a:xfrm>
        </p:spPr>
        <p:txBody>
          <a:bodyPr>
            <a:normAutofit fontScale="90000"/>
          </a:bodyPr>
          <a:lstStyle/>
          <a:p>
            <a:r>
              <a:rPr lang="en-US" dirty="0"/>
              <a:t>PCS Framework for Causal Inference:</a:t>
            </a:r>
            <a:br>
              <a:rPr lang="en-US" dirty="0"/>
            </a:br>
            <a:br>
              <a:rPr lang="en-US" dirty="0"/>
            </a:br>
            <a:r>
              <a:rPr lang="en-US" dirty="0"/>
              <a:t>Subgroup discovery in Randomized Clinical Trials</a:t>
            </a:r>
          </a:p>
        </p:txBody>
      </p:sp>
      <p:sp>
        <p:nvSpPr>
          <p:cNvPr id="6" name="Text Placeholder 5">
            <a:extLst>
              <a:ext uri="{FF2B5EF4-FFF2-40B4-BE49-F238E27FC236}">
                <a16:creationId xmlns:a16="http://schemas.microsoft.com/office/drawing/2014/main" id="{961AB1C7-162C-214B-99C4-578FF0A5168E}"/>
              </a:ext>
            </a:extLst>
          </p:cNvPr>
          <p:cNvSpPr>
            <a:spLocks noGrp="1"/>
          </p:cNvSpPr>
          <p:nvPr>
            <p:ph type="body" idx="1"/>
          </p:nvPr>
        </p:nvSpPr>
        <p:spPr>
          <a:xfrm>
            <a:off x="623888" y="3528107"/>
            <a:ext cx="7886700" cy="1500187"/>
          </a:xfrm>
        </p:spPr>
        <p:txBody>
          <a:bodyPr/>
          <a:lstStyle/>
          <a:p>
            <a:r>
              <a:rPr lang="en-US" dirty="0"/>
              <a:t>Work in progress, with Briton Park, Yan </a:t>
            </a:r>
            <a:r>
              <a:rPr lang="en-US" dirty="0" err="1"/>
              <a:t>Shuo</a:t>
            </a:r>
            <a:r>
              <a:rPr lang="en-US" dirty="0"/>
              <a:t> Tan, </a:t>
            </a:r>
            <a:r>
              <a:rPr lang="en-US" dirty="0" err="1"/>
              <a:t>Mian</a:t>
            </a:r>
            <a:r>
              <a:rPr lang="en-US" dirty="0"/>
              <a:t> Wei, Bin Yu and David Madigan</a:t>
            </a:r>
          </a:p>
        </p:txBody>
      </p:sp>
      <p:sp>
        <p:nvSpPr>
          <p:cNvPr id="4" name="Slide Number Placeholder 3">
            <a:extLst>
              <a:ext uri="{FF2B5EF4-FFF2-40B4-BE49-F238E27FC236}">
                <a16:creationId xmlns:a16="http://schemas.microsoft.com/office/drawing/2014/main" id="{58D7B4C3-F923-2841-934B-2C72DD1F7FCC}"/>
              </a:ext>
            </a:extLst>
          </p:cNvPr>
          <p:cNvSpPr>
            <a:spLocks noGrp="1"/>
          </p:cNvSpPr>
          <p:nvPr>
            <p:ph type="sldNum" sz="quarter" idx="12"/>
          </p:nvPr>
        </p:nvSpPr>
        <p:spPr/>
        <p:txBody>
          <a:bodyPr/>
          <a:lstStyle/>
          <a:p>
            <a:pPr marL="0" lvl="0" indent="0">
              <a:spcBef>
                <a:spcPts val="0"/>
              </a:spcBef>
              <a:buNone/>
            </a:pPr>
            <a:fld id="{00000000-1234-1234-1234-123412341234}" type="slidenum">
              <a:rPr lang="en" smtClean="0"/>
              <a:t>34</a:t>
            </a:fld>
            <a:endParaRPr lang="en"/>
          </a:p>
        </p:txBody>
      </p:sp>
      <p:pic>
        <p:nvPicPr>
          <p:cNvPr id="2" name="Picture 1">
            <a:extLst>
              <a:ext uri="{FF2B5EF4-FFF2-40B4-BE49-F238E27FC236}">
                <a16:creationId xmlns:a16="http://schemas.microsoft.com/office/drawing/2014/main" id="{70A83694-C8C0-E54C-81D9-E230319E7EA4}"/>
              </a:ext>
            </a:extLst>
          </p:cNvPr>
          <p:cNvPicPr>
            <a:picLocks noChangeAspect="1"/>
          </p:cNvPicPr>
          <p:nvPr/>
        </p:nvPicPr>
        <p:blipFill>
          <a:blip r:embed="rId2"/>
          <a:stretch>
            <a:fillRect/>
          </a:stretch>
        </p:blipFill>
        <p:spPr>
          <a:xfrm>
            <a:off x="5449556" y="4230620"/>
            <a:ext cx="1696150" cy="2253343"/>
          </a:xfrm>
          <a:prstGeom prst="rect">
            <a:avLst/>
          </a:prstGeom>
        </p:spPr>
      </p:pic>
      <p:pic>
        <p:nvPicPr>
          <p:cNvPr id="3" name="Picture 2">
            <a:extLst>
              <a:ext uri="{FF2B5EF4-FFF2-40B4-BE49-F238E27FC236}">
                <a16:creationId xmlns:a16="http://schemas.microsoft.com/office/drawing/2014/main" id="{54EE8E7C-DA44-4C4A-A0E2-83959F51319F}"/>
              </a:ext>
            </a:extLst>
          </p:cNvPr>
          <p:cNvPicPr>
            <a:picLocks noChangeAspect="1"/>
          </p:cNvPicPr>
          <p:nvPr/>
        </p:nvPicPr>
        <p:blipFill>
          <a:blip r:embed="rId3"/>
          <a:stretch>
            <a:fillRect/>
          </a:stretch>
        </p:blipFill>
        <p:spPr>
          <a:xfrm>
            <a:off x="7305381" y="4219340"/>
            <a:ext cx="1698468" cy="2264624"/>
          </a:xfrm>
          <a:prstGeom prst="rect">
            <a:avLst/>
          </a:prstGeom>
        </p:spPr>
      </p:pic>
      <p:pic>
        <p:nvPicPr>
          <p:cNvPr id="10" name="Picture 9">
            <a:extLst>
              <a:ext uri="{FF2B5EF4-FFF2-40B4-BE49-F238E27FC236}">
                <a16:creationId xmlns:a16="http://schemas.microsoft.com/office/drawing/2014/main" id="{728B435B-5B92-7E44-B090-C23930A1700A}"/>
              </a:ext>
            </a:extLst>
          </p:cNvPr>
          <p:cNvPicPr>
            <a:picLocks noChangeAspect="1"/>
          </p:cNvPicPr>
          <p:nvPr/>
        </p:nvPicPr>
        <p:blipFill rotWithShape="1">
          <a:blip r:embed="rId4"/>
          <a:srcRect l="37783" t="44736" r="29615"/>
          <a:stretch/>
        </p:blipFill>
        <p:spPr>
          <a:xfrm>
            <a:off x="3551852" y="4230620"/>
            <a:ext cx="1761827" cy="2253343"/>
          </a:xfrm>
          <a:prstGeom prst="rect">
            <a:avLst/>
          </a:prstGeom>
        </p:spPr>
      </p:pic>
      <p:pic>
        <p:nvPicPr>
          <p:cNvPr id="11" name="Picture 10">
            <a:extLst>
              <a:ext uri="{FF2B5EF4-FFF2-40B4-BE49-F238E27FC236}">
                <a16:creationId xmlns:a16="http://schemas.microsoft.com/office/drawing/2014/main" id="{AD01E360-1A5A-6148-992A-E1AB0A607736}"/>
              </a:ext>
            </a:extLst>
          </p:cNvPr>
          <p:cNvPicPr>
            <a:picLocks noChangeAspect="1"/>
          </p:cNvPicPr>
          <p:nvPr/>
        </p:nvPicPr>
        <p:blipFill rotWithShape="1">
          <a:blip r:embed="rId5"/>
          <a:srcRect l="8330" r="15269"/>
          <a:stretch/>
        </p:blipFill>
        <p:spPr>
          <a:xfrm>
            <a:off x="1738320" y="4246015"/>
            <a:ext cx="1715557" cy="2245436"/>
          </a:xfrm>
          <a:prstGeom prst="rect">
            <a:avLst/>
          </a:prstGeom>
        </p:spPr>
      </p:pic>
      <p:pic>
        <p:nvPicPr>
          <p:cNvPr id="12" name="Picture 11">
            <a:extLst>
              <a:ext uri="{FF2B5EF4-FFF2-40B4-BE49-F238E27FC236}">
                <a16:creationId xmlns:a16="http://schemas.microsoft.com/office/drawing/2014/main" id="{CBA22057-BB9A-EA4E-B0B7-B9C07609A67A}"/>
              </a:ext>
            </a:extLst>
          </p:cNvPr>
          <p:cNvPicPr>
            <a:picLocks noChangeAspect="1"/>
          </p:cNvPicPr>
          <p:nvPr/>
        </p:nvPicPr>
        <p:blipFill rotWithShape="1">
          <a:blip r:embed="rId6"/>
          <a:srcRect l="17323" t="4749" r="23942" b="11449"/>
          <a:stretch/>
        </p:blipFill>
        <p:spPr>
          <a:xfrm>
            <a:off x="0" y="4222964"/>
            <a:ext cx="1616548" cy="2260999"/>
          </a:xfrm>
          <a:prstGeom prst="rect">
            <a:avLst/>
          </a:prstGeom>
        </p:spPr>
      </p:pic>
    </p:spTree>
    <p:extLst>
      <p:ext uri="{BB962C8B-B14F-4D97-AF65-F5344CB8AC3E}">
        <p14:creationId xmlns:p14="http://schemas.microsoft.com/office/powerpoint/2010/main" val="14501835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6C02B5B-1B1A-3D41-BAE6-1E615A2F20F0}"/>
              </a:ext>
            </a:extLst>
          </p:cNvPr>
          <p:cNvSpPr>
            <a:spLocks noGrp="1"/>
          </p:cNvSpPr>
          <p:nvPr>
            <p:ph type="title"/>
          </p:nvPr>
        </p:nvSpPr>
        <p:spPr/>
        <p:txBody>
          <a:bodyPr/>
          <a:lstStyle/>
          <a:p>
            <a:r>
              <a:rPr lang="en-US" dirty="0"/>
              <a:t>Clinical Trials: Sounds familiar…</a:t>
            </a:r>
          </a:p>
        </p:txBody>
      </p:sp>
      <p:sp>
        <p:nvSpPr>
          <p:cNvPr id="4" name="Slide Number Placeholder 3">
            <a:extLst>
              <a:ext uri="{FF2B5EF4-FFF2-40B4-BE49-F238E27FC236}">
                <a16:creationId xmlns:a16="http://schemas.microsoft.com/office/drawing/2014/main" id="{2C0E67B2-A3D9-1841-AE6A-345C09613272}"/>
              </a:ext>
            </a:extLst>
          </p:cNvPr>
          <p:cNvSpPr>
            <a:spLocks noGrp="1"/>
          </p:cNvSpPr>
          <p:nvPr>
            <p:ph type="sldNum" idx="12"/>
          </p:nvPr>
        </p:nvSpPr>
        <p:spPr/>
        <p:txBody>
          <a:bodyPr/>
          <a:lstStyle/>
          <a:p>
            <a:fld id="{A99B09EC-0F5A-4ED1-9D27-B6EB06E679C1}" type="slidenum">
              <a:rPr lang="zh-CN" altLang="en-US" smtClean="0"/>
              <a:t>35</a:t>
            </a:fld>
            <a:endParaRPr lang="zh-CN" altLang="en-US"/>
          </a:p>
        </p:txBody>
      </p:sp>
      <p:pic>
        <p:nvPicPr>
          <p:cNvPr id="8" name="Picture 7">
            <a:extLst>
              <a:ext uri="{FF2B5EF4-FFF2-40B4-BE49-F238E27FC236}">
                <a16:creationId xmlns:a16="http://schemas.microsoft.com/office/drawing/2014/main" id="{56F1CAD4-B8F7-4D48-B38B-6877F1815458}"/>
              </a:ext>
            </a:extLst>
          </p:cNvPr>
          <p:cNvPicPr>
            <a:picLocks noChangeAspect="1"/>
          </p:cNvPicPr>
          <p:nvPr/>
        </p:nvPicPr>
        <p:blipFill>
          <a:blip r:embed="rId2"/>
          <a:stretch>
            <a:fillRect/>
          </a:stretch>
        </p:blipFill>
        <p:spPr>
          <a:xfrm>
            <a:off x="527050" y="3008940"/>
            <a:ext cx="8191500" cy="2273300"/>
          </a:xfrm>
          <a:prstGeom prst="rect">
            <a:avLst/>
          </a:prstGeom>
        </p:spPr>
      </p:pic>
      <p:pic>
        <p:nvPicPr>
          <p:cNvPr id="10" name="Picture 9">
            <a:extLst>
              <a:ext uri="{FF2B5EF4-FFF2-40B4-BE49-F238E27FC236}">
                <a16:creationId xmlns:a16="http://schemas.microsoft.com/office/drawing/2014/main" id="{CF75E7FD-765A-DA48-A6C2-5D111DD0F32C}"/>
              </a:ext>
            </a:extLst>
          </p:cNvPr>
          <p:cNvPicPr>
            <a:picLocks noChangeAspect="1"/>
          </p:cNvPicPr>
          <p:nvPr/>
        </p:nvPicPr>
        <p:blipFill>
          <a:blip r:embed="rId3"/>
          <a:stretch>
            <a:fillRect/>
          </a:stretch>
        </p:blipFill>
        <p:spPr>
          <a:xfrm>
            <a:off x="735495" y="1177262"/>
            <a:ext cx="7553740" cy="2133233"/>
          </a:xfrm>
          <a:prstGeom prst="rect">
            <a:avLst/>
          </a:prstGeom>
        </p:spPr>
      </p:pic>
      <p:pic>
        <p:nvPicPr>
          <p:cNvPr id="12" name="Picture 11">
            <a:extLst>
              <a:ext uri="{FF2B5EF4-FFF2-40B4-BE49-F238E27FC236}">
                <a16:creationId xmlns:a16="http://schemas.microsoft.com/office/drawing/2014/main" id="{7B89EEE7-A2B9-3F48-9269-DA22EB47E884}"/>
              </a:ext>
            </a:extLst>
          </p:cNvPr>
          <p:cNvPicPr>
            <a:picLocks noChangeAspect="1"/>
          </p:cNvPicPr>
          <p:nvPr/>
        </p:nvPicPr>
        <p:blipFill>
          <a:blip r:embed="rId4"/>
          <a:stretch>
            <a:fillRect/>
          </a:stretch>
        </p:blipFill>
        <p:spPr>
          <a:xfrm>
            <a:off x="476250" y="4565650"/>
            <a:ext cx="8242300" cy="2286000"/>
          </a:xfrm>
          <a:prstGeom prst="rect">
            <a:avLst/>
          </a:prstGeom>
        </p:spPr>
      </p:pic>
    </p:spTree>
    <p:extLst>
      <p:ext uri="{BB962C8B-B14F-4D97-AF65-F5344CB8AC3E}">
        <p14:creationId xmlns:p14="http://schemas.microsoft.com/office/powerpoint/2010/main" val="30353435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CFB16-85D9-8643-B6E5-5F2F00AF452D}"/>
              </a:ext>
            </a:extLst>
          </p:cNvPr>
          <p:cNvSpPr>
            <a:spLocks noGrp="1"/>
          </p:cNvSpPr>
          <p:nvPr>
            <p:ph type="title"/>
          </p:nvPr>
        </p:nvSpPr>
        <p:spPr/>
        <p:txBody>
          <a:bodyPr/>
          <a:lstStyle/>
          <a:p>
            <a:r>
              <a:rPr lang="en-US" dirty="0"/>
              <a:t>Clinical Trial: Does the drug work?</a:t>
            </a:r>
          </a:p>
        </p:txBody>
      </p:sp>
      <p:sp>
        <p:nvSpPr>
          <p:cNvPr id="3" name="Text Placeholder 2">
            <a:extLst>
              <a:ext uri="{FF2B5EF4-FFF2-40B4-BE49-F238E27FC236}">
                <a16:creationId xmlns:a16="http://schemas.microsoft.com/office/drawing/2014/main" id="{65BA5FDA-9BEA-DC4E-8EEE-D006E5F99C9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9A89611-237C-DA41-9D40-72633EFCB56A}"/>
              </a:ext>
            </a:extLst>
          </p:cNvPr>
          <p:cNvSpPr>
            <a:spLocks noGrp="1"/>
          </p:cNvSpPr>
          <p:nvPr>
            <p:ph type="sldNum" idx="12"/>
          </p:nvPr>
        </p:nvSpPr>
        <p:spPr/>
        <p:txBody>
          <a:bodyPr/>
          <a:lstStyle/>
          <a:p>
            <a:pPr marL="0" lvl="0" indent="0">
              <a:spcBef>
                <a:spcPts val="0"/>
              </a:spcBef>
              <a:buNone/>
            </a:pPr>
            <a:fld id="{00000000-1234-1234-1234-123412341234}" type="slidenum">
              <a:rPr lang="en" smtClean="0"/>
              <a:t>36</a:t>
            </a:fld>
            <a:endParaRPr lang="en"/>
          </a:p>
        </p:txBody>
      </p:sp>
      <p:pic>
        <p:nvPicPr>
          <p:cNvPr id="5" name="Picture 4">
            <a:extLst>
              <a:ext uri="{FF2B5EF4-FFF2-40B4-BE49-F238E27FC236}">
                <a16:creationId xmlns:a16="http://schemas.microsoft.com/office/drawing/2014/main" id="{FD81AF1F-16B9-684F-B07C-6B9E19679B91}"/>
              </a:ext>
            </a:extLst>
          </p:cNvPr>
          <p:cNvPicPr>
            <a:picLocks noChangeAspect="1"/>
          </p:cNvPicPr>
          <p:nvPr/>
        </p:nvPicPr>
        <p:blipFill rotWithShape="1">
          <a:blip r:embed="rId2"/>
          <a:srcRect l="8630" r="27893"/>
          <a:stretch/>
        </p:blipFill>
        <p:spPr>
          <a:xfrm>
            <a:off x="311700" y="1573331"/>
            <a:ext cx="2093570" cy="2294966"/>
          </a:xfrm>
          <a:prstGeom prst="rect">
            <a:avLst/>
          </a:prstGeom>
        </p:spPr>
      </p:pic>
      <p:pic>
        <p:nvPicPr>
          <p:cNvPr id="7" name="Picture 6">
            <a:extLst>
              <a:ext uri="{FF2B5EF4-FFF2-40B4-BE49-F238E27FC236}">
                <a16:creationId xmlns:a16="http://schemas.microsoft.com/office/drawing/2014/main" id="{756B54B7-1D82-5D4A-9B82-224E8D8F7DDA}"/>
              </a:ext>
            </a:extLst>
          </p:cNvPr>
          <p:cNvPicPr>
            <a:picLocks noChangeAspect="1"/>
          </p:cNvPicPr>
          <p:nvPr/>
        </p:nvPicPr>
        <p:blipFill rotWithShape="1">
          <a:blip r:embed="rId3"/>
          <a:srcRect t="2941" b="21237"/>
          <a:stretch/>
        </p:blipFill>
        <p:spPr>
          <a:xfrm>
            <a:off x="2428899" y="1921523"/>
            <a:ext cx="6781213" cy="1409424"/>
          </a:xfrm>
          <a:prstGeom prst="rect">
            <a:avLst/>
          </a:prstGeom>
        </p:spPr>
      </p:pic>
      <p:pic>
        <p:nvPicPr>
          <p:cNvPr id="8" name="Picture 7">
            <a:extLst>
              <a:ext uri="{FF2B5EF4-FFF2-40B4-BE49-F238E27FC236}">
                <a16:creationId xmlns:a16="http://schemas.microsoft.com/office/drawing/2014/main" id="{123366BC-917A-2647-988D-0D9BBCF2A382}"/>
              </a:ext>
            </a:extLst>
          </p:cNvPr>
          <p:cNvPicPr>
            <a:picLocks noChangeAspect="1"/>
          </p:cNvPicPr>
          <p:nvPr/>
        </p:nvPicPr>
        <p:blipFill rotWithShape="1">
          <a:blip r:embed="rId4"/>
          <a:srcRect l="27220" r="25567"/>
          <a:stretch/>
        </p:blipFill>
        <p:spPr>
          <a:xfrm>
            <a:off x="311701" y="4011376"/>
            <a:ext cx="2093570" cy="2206247"/>
          </a:xfrm>
          <a:prstGeom prst="rect">
            <a:avLst/>
          </a:prstGeom>
        </p:spPr>
      </p:pic>
      <p:pic>
        <p:nvPicPr>
          <p:cNvPr id="10" name="Picture 9">
            <a:extLst>
              <a:ext uri="{FF2B5EF4-FFF2-40B4-BE49-F238E27FC236}">
                <a16:creationId xmlns:a16="http://schemas.microsoft.com/office/drawing/2014/main" id="{BDA92498-6425-B44C-A221-5EE0FEC01EB6}"/>
              </a:ext>
            </a:extLst>
          </p:cNvPr>
          <p:cNvPicPr>
            <a:picLocks noChangeAspect="1"/>
          </p:cNvPicPr>
          <p:nvPr/>
        </p:nvPicPr>
        <p:blipFill rotWithShape="1">
          <a:blip r:embed="rId5"/>
          <a:srcRect t="9863" b="18655"/>
          <a:stretch/>
        </p:blipFill>
        <p:spPr>
          <a:xfrm>
            <a:off x="2405270" y="4540865"/>
            <a:ext cx="6745705" cy="1328637"/>
          </a:xfrm>
          <a:prstGeom prst="rect">
            <a:avLst/>
          </a:prstGeom>
        </p:spPr>
      </p:pic>
      <p:pic>
        <p:nvPicPr>
          <p:cNvPr id="2051" name="Picture 3" descr="https://lh3.googleusercontent.com/OyV1MptpIkmkMgSq1GnWlEcu2SYLshJh3XJyarO75yNXZPtGnyocN1TR5amLQswovJvKR9Lm322B0FI3UefpfCnMJXdr6v4gJSaf-IJdb1ZYiv3hvAqXMVhh87HaKScAM0Ad_oRQQzs">
            <a:extLst>
              <a:ext uri="{FF2B5EF4-FFF2-40B4-BE49-F238E27FC236}">
                <a16:creationId xmlns:a16="http://schemas.microsoft.com/office/drawing/2014/main" id="{4CC378ED-2E6C-F04F-B375-AC50CBA70F2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38120" y="2668763"/>
            <a:ext cx="828685" cy="2015039"/>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4782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5E5728-8E54-914A-AC38-2C49E6442A1B}"/>
              </a:ext>
            </a:extLst>
          </p:cNvPr>
          <p:cNvSpPr>
            <a:spLocks noGrp="1"/>
          </p:cNvSpPr>
          <p:nvPr>
            <p:ph type="title"/>
          </p:nvPr>
        </p:nvSpPr>
        <p:spPr/>
        <p:txBody>
          <a:bodyPr/>
          <a:lstStyle/>
          <a:p>
            <a:r>
              <a:rPr lang="en-US" dirty="0"/>
              <a:t>Treatment Effect is not homogeneous</a:t>
            </a:r>
          </a:p>
        </p:txBody>
      </p:sp>
      <p:sp>
        <p:nvSpPr>
          <p:cNvPr id="3" name="Text Placeholder 2">
            <a:extLst>
              <a:ext uri="{FF2B5EF4-FFF2-40B4-BE49-F238E27FC236}">
                <a16:creationId xmlns:a16="http://schemas.microsoft.com/office/drawing/2014/main" id="{F33E744F-4C61-4C41-B162-651383D1ADB3}"/>
              </a:ext>
            </a:extLst>
          </p:cNvPr>
          <p:cNvSpPr>
            <a:spLocks noGrp="1"/>
          </p:cNvSpPr>
          <p:nvPr>
            <p:ph type="body" idx="1"/>
          </p:nvPr>
        </p:nvSpPr>
        <p:spPr/>
        <p:txBody>
          <a:bodyPr/>
          <a:lstStyle/>
          <a:p>
            <a:r>
              <a:rPr lang="en-US" dirty="0"/>
              <a:t>Average treatment effect an easy task in a well-randomized clinical trial (randomization may not be kosher)</a:t>
            </a:r>
          </a:p>
          <a:p>
            <a:pPr marL="0" indent="0">
              <a:buNone/>
            </a:pPr>
            <a:br>
              <a:rPr lang="en-US" dirty="0"/>
            </a:br>
            <a:br>
              <a:rPr lang="en-US" dirty="0"/>
            </a:br>
            <a:br>
              <a:rPr lang="en-US" dirty="0"/>
            </a:br>
            <a:endParaRPr lang="en-US" dirty="0"/>
          </a:p>
          <a:p>
            <a:endParaRPr lang="en-US" dirty="0"/>
          </a:p>
          <a:p>
            <a:r>
              <a:rPr lang="en-US" dirty="0"/>
              <a:t>Treatment effect likely to vary with Age, Sex, Comorbidity, medical history</a:t>
            </a:r>
          </a:p>
          <a:p>
            <a:endParaRPr lang="en-US" dirty="0"/>
          </a:p>
        </p:txBody>
      </p:sp>
      <p:sp>
        <p:nvSpPr>
          <p:cNvPr id="4" name="Slide Number Placeholder 3">
            <a:extLst>
              <a:ext uri="{FF2B5EF4-FFF2-40B4-BE49-F238E27FC236}">
                <a16:creationId xmlns:a16="http://schemas.microsoft.com/office/drawing/2014/main" id="{57ACF751-9479-F44E-A15E-62260F4B57F4}"/>
              </a:ext>
            </a:extLst>
          </p:cNvPr>
          <p:cNvSpPr>
            <a:spLocks noGrp="1"/>
          </p:cNvSpPr>
          <p:nvPr>
            <p:ph type="sldNum" idx="12"/>
          </p:nvPr>
        </p:nvSpPr>
        <p:spPr/>
        <p:txBody>
          <a:bodyPr/>
          <a:lstStyle/>
          <a:p>
            <a:pPr marL="0" lvl="0" indent="0">
              <a:spcBef>
                <a:spcPts val="0"/>
              </a:spcBef>
              <a:buNone/>
            </a:pPr>
            <a:fld id="{00000000-1234-1234-1234-123412341234}" type="slidenum">
              <a:rPr lang="en" smtClean="0"/>
              <a:t>37</a:t>
            </a:fld>
            <a:endParaRPr lang="en"/>
          </a:p>
        </p:txBody>
      </p:sp>
      <p:pic>
        <p:nvPicPr>
          <p:cNvPr id="7" name="Picture 6">
            <a:extLst>
              <a:ext uri="{FF2B5EF4-FFF2-40B4-BE49-F238E27FC236}">
                <a16:creationId xmlns:a16="http://schemas.microsoft.com/office/drawing/2014/main" id="{8F744BC2-815D-9343-A228-9E2BF16D5543}"/>
              </a:ext>
            </a:extLst>
          </p:cNvPr>
          <p:cNvPicPr>
            <a:picLocks noChangeAspect="1"/>
          </p:cNvPicPr>
          <p:nvPr/>
        </p:nvPicPr>
        <p:blipFill>
          <a:blip r:embed="rId3"/>
          <a:stretch>
            <a:fillRect/>
          </a:stretch>
        </p:blipFill>
        <p:spPr>
          <a:xfrm>
            <a:off x="1970802" y="2373536"/>
            <a:ext cx="5172612" cy="972451"/>
          </a:xfrm>
          <a:prstGeom prst="rect">
            <a:avLst/>
          </a:prstGeom>
        </p:spPr>
      </p:pic>
      <p:grpSp>
        <p:nvGrpSpPr>
          <p:cNvPr id="10" name="Group 9">
            <a:extLst>
              <a:ext uri="{FF2B5EF4-FFF2-40B4-BE49-F238E27FC236}">
                <a16:creationId xmlns:a16="http://schemas.microsoft.com/office/drawing/2014/main" id="{B4DF674F-BA8A-824F-826B-3007FA77772D}"/>
              </a:ext>
            </a:extLst>
          </p:cNvPr>
          <p:cNvGrpSpPr/>
          <p:nvPr/>
        </p:nvGrpSpPr>
        <p:grpSpPr>
          <a:xfrm>
            <a:off x="1463040" y="4911634"/>
            <a:ext cx="6554023" cy="675292"/>
            <a:chOff x="600476" y="5762560"/>
            <a:chExt cx="7390461" cy="738765"/>
          </a:xfrm>
        </p:grpSpPr>
        <p:pic>
          <p:nvPicPr>
            <p:cNvPr id="3075" name="Picture 3" descr="https://lh4.googleusercontent.com/eTIUgjfIiIPSyXXvwzofOXTvhkllY9MJvztfO4txAoxHhE5xDSFQbCbshT4eEh_aduDTbooFFy4X98I8XFcq_CXUlLZTr5nqSmzw6TdoaeGxLSBwBk0D1B2qn3J17SFFq1nIqQBF0rg">
              <a:extLst>
                <a:ext uri="{FF2B5EF4-FFF2-40B4-BE49-F238E27FC236}">
                  <a16:creationId xmlns:a16="http://schemas.microsoft.com/office/drawing/2014/main" id="{75745B9D-8F01-8C4A-BA52-2705CFCA2ED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97765" y="5813837"/>
              <a:ext cx="825993" cy="61327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s://lh5.googleusercontent.com/U9_lmpvJIsfr8N0x50SyLvjTGwM0O9nT0YbpLvLk1Ru-e7xrGduruzyMtLNwdCcN9-vb1L-8WmMgt7O4dte_wty_Sgae_-wLzRT_1GvWVycMBu5w82u4Hs5uxVXt8CWqkBoyLJ8uiGo">
              <a:extLst>
                <a:ext uri="{FF2B5EF4-FFF2-40B4-BE49-F238E27FC236}">
                  <a16:creationId xmlns:a16="http://schemas.microsoft.com/office/drawing/2014/main" id="{44A9EAD0-D8F6-464C-98F3-93E498FF932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74448" y="5762560"/>
              <a:ext cx="1006903" cy="73876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ABD38E53-5EC7-C745-826D-66EEC7180DE4}"/>
                </a:ext>
              </a:extLst>
            </p:cNvPr>
            <p:cNvPicPr>
              <a:picLocks noChangeAspect="1"/>
            </p:cNvPicPr>
            <p:nvPr/>
          </p:nvPicPr>
          <p:blipFill>
            <a:blip r:embed="rId6"/>
            <a:stretch>
              <a:fillRect/>
            </a:stretch>
          </p:blipFill>
          <p:spPr>
            <a:xfrm>
              <a:off x="600476" y="5762560"/>
              <a:ext cx="7390461" cy="715830"/>
            </a:xfrm>
            <a:prstGeom prst="rect">
              <a:avLst/>
            </a:prstGeom>
          </p:spPr>
        </p:pic>
      </p:grpSp>
    </p:spTree>
    <p:extLst>
      <p:ext uri="{BB962C8B-B14F-4D97-AF65-F5344CB8AC3E}">
        <p14:creationId xmlns:p14="http://schemas.microsoft.com/office/powerpoint/2010/main" val="33705380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82FCB-1360-F543-B3E8-7A5EE819D02A}"/>
              </a:ext>
            </a:extLst>
          </p:cNvPr>
          <p:cNvSpPr>
            <a:spLocks noGrp="1"/>
          </p:cNvSpPr>
          <p:nvPr>
            <p:ph type="title"/>
          </p:nvPr>
        </p:nvSpPr>
        <p:spPr/>
        <p:txBody>
          <a:bodyPr/>
          <a:lstStyle/>
          <a:p>
            <a:r>
              <a:rPr lang="en-US" dirty="0"/>
              <a:t>Our dataset: RCT with Vioxx</a:t>
            </a:r>
          </a:p>
        </p:txBody>
      </p:sp>
      <p:sp>
        <p:nvSpPr>
          <p:cNvPr id="4" name="Slide Number Placeholder 3">
            <a:extLst>
              <a:ext uri="{FF2B5EF4-FFF2-40B4-BE49-F238E27FC236}">
                <a16:creationId xmlns:a16="http://schemas.microsoft.com/office/drawing/2014/main" id="{E1FA67DB-FB83-C547-AF6C-E71E87521CAF}"/>
              </a:ext>
            </a:extLst>
          </p:cNvPr>
          <p:cNvSpPr>
            <a:spLocks noGrp="1"/>
          </p:cNvSpPr>
          <p:nvPr>
            <p:ph type="sldNum" idx="12"/>
          </p:nvPr>
        </p:nvSpPr>
        <p:spPr/>
        <p:txBody>
          <a:bodyPr/>
          <a:lstStyle/>
          <a:p>
            <a:pPr marL="0" lvl="0" indent="0">
              <a:spcBef>
                <a:spcPts val="0"/>
              </a:spcBef>
              <a:buNone/>
            </a:pPr>
            <a:fld id="{00000000-1234-1234-1234-123412341234}" type="slidenum">
              <a:rPr lang="en" smtClean="0"/>
              <a:t>38</a:t>
            </a:fld>
            <a:endParaRPr lang="en"/>
          </a:p>
        </p:txBody>
      </p:sp>
      <p:pic>
        <p:nvPicPr>
          <p:cNvPr id="6" name="Picture 5">
            <a:extLst>
              <a:ext uri="{FF2B5EF4-FFF2-40B4-BE49-F238E27FC236}">
                <a16:creationId xmlns:a16="http://schemas.microsoft.com/office/drawing/2014/main" id="{0505A2EE-AB82-5B44-A079-561824523971}"/>
              </a:ext>
            </a:extLst>
          </p:cNvPr>
          <p:cNvPicPr>
            <a:picLocks noChangeAspect="1"/>
          </p:cNvPicPr>
          <p:nvPr/>
        </p:nvPicPr>
        <p:blipFill>
          <a:blip r:embed="rId2"/>
          <a:stretch>
            <a:fillRect/>
          </a:stretch>
        </p:blipFill>
        <p:spPr>
          <a:xfrm>
            <a:off x="0" y="1358609"/>
            <a:ext cx="7545471" cy="5121414"/>
          </a:xfrm>
          <a:prstGeom prst="rect">
            <a:avLst/>
          </a:prstGeom>
        </p:spPr>
      </p:pic>
      <p:pic>
        <p:nvPicPr>
          <p:cNvPr id="10" name="Picture 9">
            <a:extLst>
              <a:ext uri="{FF2B5EF4-FFF2-40B4-BE49-F238E27FC236}">
                <a16:creationId xmlns:a16="http://schemas.microsoft.com/office/drawing/2014/main" id="{E00C0CEB-209B-D347-AB19-74F7ED0F126A}"/>
              </a:ext>
            </a:extLst>
          </p:cNvPr>
          <p:cNvPicPr>
            <a:picLocks noChangeAspect="1"/>
          </p:cNvPicPr>
          <p:nvPr/>
        </p:nvPicPr>
        <p:blipFill>
          <a:blip r:embed="rId3"/>
          <a:stretch>
            <a:fillRect/>
          </a:stretch>
        </p:blipFill>
        <p:spPr>
          <a:xfrm>
            <a:off x="5582653" y="216902"/>
            <a:ext cx="3438505" cy="3560763"/>
          </a:xfrm>
          <a:prstGeom prst="rect">
            <a:avLst/>
          </a:prstGeom>
        </p:spPr>
      </p:pic>
    </p:spTree>
    <p:extLst>
      <p:ext uri="{BB962C8B-B14F-4D97-AF65-F5344CB8AC3E}">
        <p14:creationId xmlns:p14="http://schemas.microsoft.com/office/powerpoint/2010/main" val="17341943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82FCB-1360-F543-B3E8-7A5EE819D02A}"/>
              </a:ext>
            </a:extLst>
          </p:cNvPr>
          <p:cNvSpPr>
            <a:spLocks noGrp="1"/>
          </p:cNvSpPr>
          <p:nvPr>
            <p:ph type="title"/>
          </p:nvPr>
        </p:nvSpPr>
        <p:spPr/>
        <p:txBody>
          <a:bodyPr/>
          <a:lstStyle/>
          <a:p>
            <a:r>
              <a:rPr lang="en-US" dirty="0"/>
              <a:t>Our dataset: RCT with Vioxx</a:t>
            </a:r>
          </a:p>
        </p:txBody>
      </p:sp>
      <p:sp>
        <p:nvSpPr>
          <p:cNvPr id="3" name="Text Placeholder 2">
            <a:extLst>
              <a:ext uri="{FF2B5EF4-FFF2-40B4-BE49-F238E27FC236}">
                <a16:creationId xmlns:a16="http://schemas.microsoft.com/office/drawing/2014/main" id="{F8F21905-4810-3D48-BE70-0C8C4C284AEB}"/>
              </a:ext>
            </a:extLst>
          </p:cNvPr>
          <p:cNvSpPr>
            <a:spLocks noGrp="1"/>
          </p:cNvSpPr>
          <p:nvPr>
            <p:ph type="body" idx="1"/>
          </p:nvPr>
        </p:nvSpPr>
        <p:spPr/>
        <p:txBody>
          <a:bodyPr>
            <a:normAutofit/>
          </a:bodyPr>
          <a:lstStyle/>
          <a:p>
            <a:pPr fontAlgn="base"/>
            <a:r>
              <a:rPr lang="en-US" sz="2400" dirty="0"/>
              <a:t>RCT with painkillers for arthritis:</a:t>
            </a:r>
            <a:br>
              <a:rPr lang="en-US" sz="2400" dirty="0"/>
            </a:br>
            <a:r>
              <a:rPr lang="en-US" sz="2400" dirty="0"/>
              <a:t>Vioxx (treatment) vs. Naproxen (control)</a:t>
            </a:r>
            <a:br>
              <a:rPr lang="en-US" sz="2400" dirty="0"/>
            </a:br>
            <a:endParaRPr lang="en-US" sz="2400" dirty="0"/>
          </a:p>
          <a:p>
            <a:pPr fontAlgn="base"/>
            <a:r>
              <a:rPr lang="en-US" sz="2400" dirty="0"/>
              <a:t>Outcome: Gastrointestinal (GI) event, a side effect</a:t>
            </a:r>
            <a:br>
              <a:rPr lang="en-US" sz="2400" dirty="0"/>
            </a:br>
            <a:endParaRPr lang="en-US" sz="2400" dirty="0"/>
          </a:p>
          <a:p>
            <a:pPr fontAlgn="base"/>
            <a:r>
              <a:rPr lang="en-US" sz="2400" dirty="0"/>
              <a:t>Study population: 8076 patients with rheumatoid arthritis</a:t>
            </a:r>
            <a:br>
              <a:rPr lang="en-US" sz="2400" dirty="0"/>
            </a:br>
            <a:endParaRPr lang="en-US" sz="2400" dirty="0"/>
          </a:p>
          <a:p>
            <a:pPr fontAlgn="base"/>
            <a:r>
              <a:rPr lang="en-US" sz="2400" dirty="0"/>
              <a:t>177 patients (2%) experienced a GI event</a:t>
            </a:r>
            <a:br>
              <a:rPr lang="en-US" sz="2400" dirty="0"/>
            </a:br>
            <a:endParaRPr lang="en-US" sz="2400" dirty="0"/>
          </a:p>
          <a:p>
            <a:pPr fontAlgn="base"/>
            <a:r>
              <a:rPr lang="en-US" sz="2400" dirty="0"/>
              <a:t>Huge number of covariates; domain experts reduced the search space to 16 covariates</a:t>
            </a:r>
            <a:br>
              <a:rPr lang="en-US" sz="2400" dirty="0"/>
            </a:br>
            <a:endParaRPr lang="en-US" sz="2400" dirty="0"/>
          </a:p>
          <a:p>
            <a:pPr fontAlgn="base"/>
            <a:endParaRPr lang="en-US" sz="2400" dirty="0"/>
          </a:p>
          <a:p>
            <a:endParaRPr lang="en-US" sz="2400" dirty="0"/>
          </a:p>
        </p:txBody>
      </p:sp>
      <p:sp>
        <p:nvSpPr>
          <p:cNvPr id="4" name="Slide Number Placeholder 3">
            <a:extLst>
              <a:ext uri="{FF2B5EF4-FFF2-40B4-BE49-F238E27FC236}">
                <a16:creationId xmlns:a16="http://schemas.microsoft.com/office/drawing/2014/main" id="{E1FA67DB-FB83-C547-AF6C-E71E87521CAF}"/>
              </a:ext>
            </a:extLst>
          </p:cNvPr>
          <p:cNvSpPr>
            <a:spLocks noGrp="1"/>
          </p:cNvSpPr>
          <p:nvPr>
            <p:ph type="sldNum" idx="12"/>
          </p:nvPr>
        </p:nvSpPr>
        <p:spPr/>
        <p:txBody>
          <a:bodyPr/>
          <a:lstStyle/>
          <a:p>
            <a:pPr marL="0" lvl="0" indent="0">
              <a:spcBef>
                <a:spcPts val="0"/>
              </a:spcBef>
              <a:buNone/>
            </a:pPr>
            <a:fld id="{00000000-1234-1234-1234-123412341234}" type="slidenum">
              <a:rPr lang="en" smtClean="0"/>
              <a:t>39</a:t>
            </a:fld>
            <a:endParaRPr lang="en"/>
          </a:p>
        </p:txBody>
      </p:sp>
    </p:spTree>
    <p:extLst>
      <p:ext uri="{BB962C8B-B14F-4D97-AF65-F5344CB8AC3E}">
        <p14:creationId xmlns:p14="http://schemas.microsoft.com/office/powerpoint/2010/main" val="41376770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14F23-C982-154D-8334-1141B2FAF2E9}"/>
              </a:ext>
            </a:extLst>
          </p:cNvPr>
          <p:cNvSpPr>
            <a:spLocks noGrp="1"/>
          </p:cNvSpPr>
          <p:nvPr>
            <p:ph type="title"/>
          </p:nvPr>
        </p:nvSpPr>
        <p:spPr/>
        <p:txBody>
          <a:bodyPr>
            <a:normAutofit fontScale="90000"/>
          </a:bodyPr>
          <a:lstStyle/>
          <a:p>
            <a:r>
              <a:rPr lang="en-US" dirty="0"/>
              <a:t>Vioxx reduces the chances of GI event: ATE = -1.6%</a:t>
            </a:r>
            <a:br>
              <a:rPr lang="en-US" dirty="0"/>
            </a:br>
            <a:br>
              <a:rPr lang="en-US" dirty="0"/>
            </a:br>
            <a:endParaRPr lang="en-US" dirty="0"/>
          </a:p>
        </p:txBody>
      </p:sp>
      <p:sp>
        <p:nvSpPr>
          <p:cNvPr id="4" name="Slide Number Placeholder 3">
            <a:extLst>
              <a:ext uri="{FF2B5EF4-FFF2-40B4-BE49-F238E27FC236}">
                <a16:creationId xmlns:a16="http://schemas.microsoft.com/office/drawing/2014/main" id="{D05C8F6B-4106-0B45-B02C-8FB393EF28CA}"/>
              </a:ext>
            </a:extLst>
          </p:cNvPr>
          <p:cNvSpPr>
            <a:spLocks noGrp="1"/>
          </p:cNvSpPr>
          <p:nvPr>
            <p:ph type="sldNum" idx="12"/>
          </p:nvPr>
        </p:nvSpPr>
        <p:spPr/>
        <p:txBody>
          <a:bodyPr/>
          <a:lstStyle/>
          <a:p>
            <a:pPr marL="0" lvl="0" indent="0">
              <a:spcBef>
                <a:spcPts val="0"/>
              </a:spcBef>
              <a:buNone/>
            </a:pPr>
            <a:fld id="{00000000-1234-1234-1234-123412341234}" type="slidenum">
              <a:rPr lang="en" smtClean="0"/>
              <a:t>40</a:t>
            </a:fld>
            <a:endParaRPr lang="en"/>
          </a:p>
        </p:txBody>
      </p:sp>
      <p:pic>
        <p:nvPicPr>
          <p:cNvPr id="8" name="Picture 7">
            <a:extLst>
              <a:ext uri="{FF2B5EF4-FFF2-40B4-BE49-F238E27FC236}">
                <a16:creationId xmlns:a16="http://schemas.microsoft.com/office/drawing/2014/main" id="{7388DD3B-0A59-E045-9906-C147FD6A8245}"/>
              </a:ext>
            </a:extLst>
          </p:cNvPr>
          <p:cNvPicPr>
            <a:picLocks noChangeAspect="1"/>
          </p:cNvPicPr>
          <p:nvPr/>
        </p:nvPicPr>
        <p:blipFill rotWithShape="1">
          <a:blip r:embed="rId3"/>
          <a:srcRect l="3409" t="1917" r="5714"/>
          <a:stretch/>
        </p:blipFill>
        <p:spPr>
          <a:xfrm>
            <a:off x="364403" y="1293574"/>
            <a:ext cx="8415193" cy="5531768"/>
          </a:xfrm>
          <a:prstGeom prst="rect">
            <a:avLst/>
          </a:prstGeom>
        </p:spPr>
      </p:pic>
    </p:spTree>
    <p:extLst>
      <p:ext uri="{BB962C8B-B14F-4D97-AF65-F5344CB8AC3E}">
        <p14:creationId xmlns:p14="http://schemas.microsoft.com/office/powerpoint/2010/main" val="34419037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82FCB-1360-F543-B3E8-7A5EE819D02A}"/>
              </a:ext>
            </a:extLst>
          </p:cNvPr>
          <p:cNvSpPr>
            <a:spLocks noGrp="1"/>
          </p:cNvSpPr>
          <p:nvPr>
            <p:ph type="title"/>
          </p:nvPr>
        </p:nvSpPr>
        <p:spPr/>
        <p:txBody>
          <a:bodyPr/>
          <a:lstStyle/>
          <a:p>
            <a:r>
              <a:rPr lang="en-US" dirty="0"/>
              <a:t>Closer look at the treatment effect</a:t>
            </a:r>
          </a:p>
        </p:txBody>
      </p:sp>
      <p:sp>
        <p:nvSpPr>
          <p:cNvPr id="3" name="Text Placeholder 2">
            <a:extLst>
              <a:ext uri="{FF2B5EF4-FFF2-40B4-BE49-F238E27FC236}">
                <a16:creationId xmlns:a16="http://schemas.microsoft.com/office/drawing/2014/main" id="{F8F21905-4810-3D48-BE70-0C8C4C284AEB}"/>
              </a:ext>
            </a:extLst>
          </p:cNvPr>
          <p:cNvSpPr>
            <a:spLocks noGrp="1"/>
          </p:cNvSpPr>
          <p:nvPr>
            <p:ph type="body" idx="1"/>
          </p:nvPr>
        </p:nvSpPr>
        <p:spPr/>
        <p:txBody>
          <a:bodyPr>
            <a:normAutofit/>
          </a:bodyPr>
          <a:lstStyle/>
          <a:p>
            <a:pPr fontAlgn="base"/>
            <a:r>
              <a:rPr lang="en-US" sz="2400" i="1" dirty="0"/>
              <a:t>Which group was most benefited? Which group was worst affected?</a:t>
            </a:r>
          </a:p>
          <a:p>
            <a:pPr fontAlgn="base"/>
            <a:endParaRPr lang="en-US" sz="2400" dirty="0"/>
          </a:p>
          <a:p>
            <a:endParaRPr lang="en-US" sz="2400" dirty="0"/>
          </a:p>
        </p:txBody>
      </p:sp>
      <p:sp>
        <p:nvSpPr>
          <p:cNvPr id="4" name="Slide Number Placeholder 3">
            <a:extLst>
              <a:ext uri="{FF2B5EF4-FFF2-40B4-BE49-F238E27FC236}">
                <a16:creationId xmlns:a16="http://schemas.microsoft.com/office/drawing/2014/main" id="{E1FA67DB-FB83-C547-AF6C-E71E87521CAF}"/>
              </a:ext>
            </a:extLst>
          </p:cNvPr>
          <p:cNvSpPr>
            <a:spLocks noGrp="1"/>
          </p:cNvSpPr>
          <p:nvPr>
            <p:ph type="sldNum" idx="12"/>
          </p:nvPr>
        </p:nvSpPr>
        <p:spPr/>
        <p:txBody>
          <a:bodyPr/>
          <a:lstStyle/>
          <a:p>
            <a:pPr marL="0" lvl="0" indent="0">
              <a:spcBef>
                <a:spcPts val="0"/>
              </a:spcBef>
              <a:buNone/>
            </a:pPr>
            <a:fld id="{00000000-1234-1234-1234-123412341234}" type="slidenum">
              <a:rPr lang="en" smtClean="0"/>
              <a:t>41</a:t>
            </a:fld>
            <a:endParaRPr lang="en"/>
          </a:p>
        </p:txBody>
      </p:sp>
    </p:spTree>
    <p:extLst>
      <p:ext uri="{BB962C8B-B14F-4D97-AF65-F5344CB8AC3E}">
        <p14:creationId xmlns:p14="http://schemas.microsoft.com/office/powerpoint/2010/main" val="1414736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80074-45A6-D446-8A40-7425A4F47947}"/>
              </a:ext>
            </a:extLst>
          </p:cNvPr>
          <p:cNvSpPr>
            <a:spLocks noGrp="1"/>
          </p:cNvSpPr>
          <p:nvPr>
            <p:ph type="title"/>
          </p:nvPr>
        </p:nvSpPr>
        <p:spPr/>
        <p:txBody>
          <a:bodyPr/>
          <a:lstStyle/>
          <a:p>
            <a:r>
              <a:rPr lang="en-US" dirty="0"/>
              <a:t>Which subgroups are affected the most?</a:t>
            </a:r>
          </a:p>
        </p:txBody>
      </p:sp>
      <p:sp>
        <p:nvSpPr>
          <p:cNvPr id="3" name="Text Placeholder 2">
            <a:extLst>
              <a:ext uri="{FF2B5EF4-FFF2-40B4-BE49-F238E27FC236}">
                <a16:creationId xmlns:a16="http://schemas.microsoft.com/office/drawing/2014/main" id="{CAB1DDBE-0D17-5344-8DB9-4477A5670DB1}"/>
              </a:ext>
            </a:extLst>
          </p:cNvPr>
          <p:cNvSpPr>
            <a:spLocks noGrp="1"/>
          </p:cNvSpPr>
          <p:nvPr>
            <p:ph type="body" idx="1"/>
          </p:nvPr>
        </p:nvSpPr>
        <p:spPr/>
        <p:txBody>
          <a:bodyPr>
            <a:noAutofit/>
          </a:bodyPr>
          <a:lstStyle/>
          <a:p>
            <a:r>
              <a:rPr lang="en-US" sz="2400" dirty="0"/>
              <a:t>Direct search for all possible subgroups? </a:t>
            </a:r>
            <a:br>
              <a:rPr lang="en-US" sz="2400" dirty="0"/>
            </a:br>
            <a:endParaRPr lang="en-US" sz="2400" dirty="0"/>
          </a:p>
          <a:p>
            <a:pPr lvl="1"/>
            <a:r>
              <a:rPr lang="en-US" sz="2400" dirty="0"/>
              <a:t>Exponentially large search space; overfitting</a:t>
            </a:r>
          </a:p>
          <a:p>
            <a:endParaRPr lang="en-US" sz="2400" dirty="0"/>
          </a:p>
          <a:p>
            <a:r>
              <a:rPr lang="en-US" sz="2400" dirty="0"/>
              <a:t>Use an outcome model?</a:t>
            </a:r>
          </a:p>
          <a:p>
            <a:endParaRPr lang="en-US" sz="2400" dirty="0"/>
          </a:p>
          <a:p>
            <a:r>
              <a:rPr lang="en-US" sz="2400" dirty="0"/>
              <a:t>Use CATE model? (heterogeneous treatment effect model)</a:t>
            </a:r>
          </a:p>
        </p:txBody>
      </p:sp>
      <p:sp>
        <p:nvSpPr>
          <p:cNvPr id="4" name="Slide Number Placeholder 3">
            <a:extLst>
              <a:ext uri="{FF2B5EF4-FFF2-40B4-BE49-F238E27FC236}">
                <a16:creationId xmlns:a16="http://schemas.microsoft.com/office/drawing/2014/main" id="{9B91FD67-AE0E-A446-B97E-1EBAF106906A}"/>
              </a:ext>
            </a:extLst>
          </p:cNvPr>
          <p:cNvSpPr>
            <a:spLocks noGrp="1"/>
          </p:cNvSpPr>
          <p:nvPr>
            <p:ph type="sldNum" idx="12"/>
          </p:nvPr>
        </p:nvSpPr>
        <p:spPr/>
        <p:txBody>
          <a:bodyPr/>
          <a:lstStyle/>
          <a:p>
            <a:pPr marL="0" lvl="0" indent="0">
              <a:spcBef>
                <a:spcPts val="0"/>
              </a:spcBef>
              <a:buNone/>
            </a:pPr>
            <a:fld id="{00000000-1234-1234-1234-123412341234}" type="slidenum">
              <a:rPr lang="en" smtClean="0"/>
              <a:t>42</a:t>
            </a:fld>
            <a:endParaRPr lang="en"/>
          </a:p>
        </p:txBody>
      </p:sp>
    </p:spTree>
    <p:extLst>
      <p:ext uri="{BB962C8B-B14F-4D97-AF65-F5344CB8AC3E}">
        <p14:creationId xmlns:p14="http://schemas.microsoft.com/office/powerpoint/2010/main" val="405472112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0412D-8A46-224B-B675-5C5F745C165B}"/>
              </a:ext>
            </a:extLst>
          </p:cNvPr>
          <p:cNvSpPr>
            <a:spLocks noGrp="1"/>
          </p:cNvSpPr>
          <p:nvPr>
            <p:ph type="title"/>
          </p:nvPr>
        </p:nvSpPr>
        <p:spPr/>
        <p:txBody>
          <a:bodyPr/>
          <a:lstStyle/>
          <a:p>
            <a:r>
              <a:rPr lang="en-US" dirty="0"/>
              <a:t>Use an outcome model?</a:t>
            </a:r>
          </a:p>
        </p:txBody>
      </p:sp>
      <p:sp>
        <p:nvSpPr>
          <p:cNvPr id="4" name="Slide Number Placeholder 3">
            <a:extLst>
              <a:ext uri="{FF2B5EF4-FFF2-40B4-BE49-F238E27FC236}">
                <a16:creationId xmlns:a16="http://schemas.microsoft.com/office/drawing/2014/main" id="{A965AA73-D04F-4448-8578-28DAB30A4CBD}"/>
              </a:ext>
            </a:extLst>
          </p:cNvPr>
          <p:cNvSpPr>
            <a:spLocks noGrp="1"/>
          </p:cNvSpPr>
          <p:nvPr>
            <p:ph type="sldNum" idx="12"/>
          </p:nvPr>
        </p:nvSpPr>
        <p:spPr/>
        <p:txBody>
          <a:bodyPr/>
          <a:lstStyle/>
          <a:p>
            <a:pPr marL="0" lvl="0" indent="0">
              <a:spcBef>
                <a:spcPts val="0"/>
              </a:spcBef>
              <a:buNone/>
            </a:pPr>
            <a:fld id="{00000000-1234-1234-1234-123412341234}" type="slidenum">
              <a:rPr lang="en" smtClean="0"/>
              <a:t>43</a:t>
            </a:fld>
            <a:endParaRPr lang="en"/>
          </a:p>
        </p:txBody>
      </p:sp>
      <p:pic>
        <p:nvPicPr>
          <p:cNvPr id="5" name="Picture 4">
            <a:extLst>
              <a:ext uri="{FF2B5EF4-FFF2-40B4-BE49-F238E27FC236}">
                <a16:creationId xmlns:a16="http://schemas.microsoft.com/office/drawing/2014/main" id="{685A7CD8-77DC-5C4B-93B5-56212D2A4983}"/>
              </a:ext>
            </a:extLst>
          </p:cNvPr>
          <p:cNvPicPr>
            <a:picLocks noChangeAspect="1"/>
          </p:cNvPicPr>
          <p:nvPr/>
        </p:nvPicPr>
        <p:blipFill rotWithShape="1">
          <a:blip r:embed="rId2"/>
          <a:srcRect t="6265"/>
          <a:stretch/>
        </p:blipFill>
        <p:spPr>
          <a:xfrm>
            <a:off x="723900" y="1356967"/>
            <a:ext cx="7696200" cy="4487937"/>
          </a:xfrm>
          <a:prstGeom prst="rect">
            <a:avLst/>
          </a:prstGeom>
        </p:spPr>
      </p:pic>
      <mc:AlternateContent xmlns:mc="http://schemas.openxmlformats.org/markup-compatibility/2006">
        <mc:Choice xmlns:a14="http://schemas.microsoft.com/office/drawing/2010/main" Requires="a14">
          <p:sp>
            <p:nvSpPr>
              <p:cNvPr id="6" name="TextBox 5">
                <a:extLst>
                  <a:ext uri="{FF2B5EF4-FFF2-40B4-BE49-F238E27FC236}">
                    <a16:creationId xmlns:a16="http://schemas.microsoft.com/office/drawing/2014/main" id="{21AFE944-4EE4-B841-8D77-6092E9528FA4}"/>
                  </a:ext>
                </a:extLst>
              </p:cNvPr>
              <p:cNvSpPr txBox="1"/>
              <p:nvPr/>
            </p:nvSpPr>
            <p:spPr>
              <a:xfrm>
                <a:off x="1914766" y="5844904"/>
                <a:ext cx="5314468" cy="830997"/>
              </a:xfrm>
              <a:prstGeom prst="rect">
                <a:avLst/>
              </a:prstGeom>
              <a:noFill/>
            </p:spPr>
            <p:txBody>
              <a:bodyPr wrap="none" rtlCol="0">
                <a:spAutoFit/>
              </a:bodyPr>
              <a:lstStyle/>
              <a:p>
                <a:r>
                  <a:rPr lang="en-US" sz="2400" dirty="0"/>
                  <a:t>Rare event: Low AUC Scores, not stable</a:t>
                </a:r>
                <a:br>
                  <a:rPr lang="en-US" sz="2400" dirty="0"/>
                </a:br>
                <a:r>
                  <a:rPr lang="en-US" sz="2400" dirty="0"/>
                  <a:t>to bootstrap samples (</a:t>
                </a:r>
                <a14:m>
                  <m:oMath xmlns:m="http://schemas.openxmlformats.org/officeDocument/2006/math">
                    <m:r>
                      <a:rPr lang="en-US" sz="2400" b="0" i="0" smtClean="0">
                        <a:latin typeface="Cambria Math" panose="02040503050406030204" pitchFamily="18" charset="0"/>
                        <a:ea typeface="Cambria Math" panose="02040503050406030204" pitchFamily="18" charset="0"/>
                      </a:rPr>
                      <m:t>0.</m:t>
                    </m:r>
                    <m:r>
                      <a:rPr lang="en-US" sz="2400" b="0" i="1" smtClean="0">
                        <a:latin typeface="Cambria Math" panose="02040503050406030204" pitchFamily="18" charset="0"/>
                        <a:ea typeface="Cambria Math" panose="02040503050406030204" pitchFamily="18" charset="0"/>
                      </a:rPr>
                      <m:t>7</m:t>
                    </m:r>
                    <m:r>
                      <a:rPr lang="en-US" sz="240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0.1)</m:t>
                    </m:r>
                  </m:oMath>
                </a14:m>
                <a:endParaRPr lang="en-US" sz="2400" dirty="0"/>
              </a:p>
            </p:txBody>
          </p:sp>
        </mc:Choice>
        <mc:Fallback>
          <p:sp>
            <p:nvSpPr>
              <p:cNvPr id="6" name="TextBox 5">
                <a:extLst>
                  <a:ext uri="{FF2B5EF4-FFF2-40B4-BE49-F238E27FC236}">
                    <a16:creationId xmlns:a16="http://schemas.microsoft.com/office/drawing/2014/main" id="{21AFE944-4EE4-B841-8D77-6092E9528FA4}"/>
                  </a:ext>
                </a:extLst>
              </p:cNvPr>
              <p:cNvSpPr txBox="1">
                <a:spLocks noRot="1" noChangeAspect="1" noMove="1" noResize="1" noEditPoints="1" noAdjustHandles="1" noChangeArrowheads="1" noChangeShapeType="1" noTextEdit="1"/>
              </p:cNvSpPr>
              <p:nvPr/>
            </p:nvSpPr>
            <p:spPr>
              <a:xfrm>
                <a:off x="1914766" y="5844904"/>
                <a:ext cx="5314468" cy="830997"/>
              </a:xfrm>
              <a:prstGeom prst="rect">
                <a:avLst/>
              </a:prstGeom>
              <a:blipFill>
                <a:blip r:embed="rId3"/>
                <a:stretch>
                  <a:fillRect l="-1671" t="-4478" r="-716" b="-13433"/>
                </a:stretch>
              </a:blipFill>
            </p:spPr>
            <p:txBody>
              <a:bodyPr/>
              <a:lstStyle/>
              <a:p>
                <a:r>
                  <a:rPr lang="en-US">
                    <a:noFill/>
                  </a:rPr>
                  <a:t> </a:t>
                </a:r>
              </a:p>
            </p:txBody>
          </p:sp>
        </mc:Fallback>
      </mc:AlternateContent>
    </p:spTree>
    <p:extLst>
      <p:ext uri="{BB962C8B-B14F-4D97-AF65-F5344CB8AC3E}">
        <p14:creationId xmlns:p14="http://schemas.microsoft.com/office/powerpoint/2010/main" val="35957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20B53-D858-F044-8FB7-F687BDE61B0B}"/>
              </a:ext>
            </a:extLst>
          </p:cNvPr>
          <p:cNvSpPr>
            <a:spLocks noGrp="1"/>
          </p:cNvSpPr>
          <p:nvPr>
            <p:ph type="title"/>
          </p:nvPr>
        </p:nvSpPr>
        <p:spPr/>
        <p:txBody>
          <a:bodyPr/>
          <a:lstStyle/>
          <a:p>
            <a:r>
              <a:rPr lang="en-US" dirty="0"/>
              <a:t>Use a CATE model: Your CATE model or mine?</a:t>
            </a:r>
          </a:p>
        </p:txBody>
      </p:sp>
      <p:sp>
        <p:nvSpPr>
          <p:cNvPr id="4" name="Slide Number Placeholder 3">
            <a:extLst>
              <a:ext uri="{FF2B5EF4-FFF2-40B4-BE49-F238E27FC236}">
                <a16:creationId xmlns:a16="http://schemas.microsoft.com/office/drawing/2014/main" id="{C09AA70D-C6AD-1843-86FC-01852495B6A8}"/>
              </a:ext>
            </a:extLst>
          </p:cNvPr>
          <p:cNvSpPr>
            <a:spLocks noGrp="1"/>
          </p:cNvSpPr>
          <p:nvPr>
            <p:ph type="sldNum" idx="12"/>
          </p:nvPr>
        </p:nvSpPr>
        <p:spPr/>
        <p:txBody>
          <a:bodyPr/>
          <a:lstStyle/>
          <a:p>
            <a:pPr marL="0" lvl="0" indent="0">
              <a:spcBef>
                <a:spcPts val="0"/>
              </a:spcBef>
              <a:buNone/>
            </a:pPr>
            <a:fld id="{00000000-1234-1234-1234-123412341234}" type="slidenum">
              <a:rPr lang="en" smtClean="0"/>
              <a:t>44</a:t>
            </a:fld>
            <a:endParaRPr lang="en"/>
          </a:p>
        </p:txBody>
      </p:sp>
      <p:pic>
        <p:nvPicPr>
          <p:cNvPr id="5" name="Picture 4">
            <a:extLst>
              <a:ext uri="{FF2B5EF4-FFF2-40B4-BE49-F238E27FC236}">
                <a16:creationId xmlns:a16="http://schemas.microsoft.com/office/drawing/2014/main" id="{8201E950-5902-D04B-BA25-8E696AB15A18}"/>
              </a:ext>
            </a:extLst>
          </p:cNvPr>
          <p:cNvPicPr>
            <a:picLocks noChangeAspect="1"/>
          </p:cNvPicPr>
          <p:nvPr/>
        </p:nvPicPr>
        <p:blipFill>
          <a:blip r:embed="rId2"/>
          <a:stretch>
            <a:fillRect/>
          </a:stretch>
        </p:blipFill>
        <p:spPr>
          <a:xfrm>
            <a:off x="965200" y="1356967"/>
            <a:ext cx="7213600" cy="5384800"/>
          </a:xfrm>
          <a:prstGeom prst="rect">
            <a:avLst/>
          </a:prstGeom>
        </p:spPr>
      </p:pic>
    </p:spTree>
    <p:extLst>
      <p:ext uri="{BB962C8B-B14F-4D97-AF65-F5344CB8AC3E}">
        <p14:creationId xmlns:p14="http://schemas.microsoft.com/office/powerpoint/2010/main" val="182307177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11C986-F697-6D4D-8297-774050F54804}"/>
              </a:ext>
            </a:extLst>
          </p:cNvPr>
          <p:cNvSpPr>
            <a:spLocks noGrp="1"/>
          </p:cNvSpPr>
          <p:nvPr>
            <p:ph type="title"/>
          </p:nvPr>
        </p:nvSpPr>
        <p:spPr/>
        <p:txBody>
          <a:bodyPr/>
          <a:lstStyle/>
          <a:p>
            <a:r>
              <a:rPr lang="en-US" dirty="0"/>
              <a:t>Use a CATE model: Your CATE model or mine?</a:t>
            </a:r>
          </a:p>
        </p:txBody>
      </p:sp>
      <p:sp>
        <p:nvSpPr>
          <p:cNvPr id="3" name="Text Placeholder 2">
            <a:extLst>
              <a:ext uri="{FF2B5EF4-FFF2-40B4-BE49-F238E27FC236}">
                <a16:creationId xmlns:a16="http://schemas.microsoft.com/office/drawing/2014/main" id="{E8519412-BC34-1347-9C84-95136CFFAF28}"/>
              </a:ext>
            </a:extLst>
          </p:cNvPr>
          <p:cNvSpPr>
            <a:spLocks noGrp="1"/>
          </p:cNvSpPr>
          <p:nvPr>
            <p:ph type="body" idx="1"/>
          </p:nvPr>
        </p:nvSpPr>
        <p:spPr/>
        <p:txBody>
          <a:bodyPr/>
          <a:lstStyle/>
          <a:p>
            <a:r>
              <a:rPr lang="en-US" sz="2700" dirty="0"/>
              <a:t>Which model to pick? Lasso, Random Forest, Boosting…</a:t>
            </a:r>
            <a:br>
              <a:rPr lang="en-US" sz="2700" dirty="0"/>
            </a:br>
            <a:endParaRPr lang="en-US" sz="2700" dirty="0"/>
          </a:p>
          <a:p>
            <a:r>
              <a:rPr lang="en-US" sz="2700" dirty="0"/>
              <a:t>How to validate the estimated treatment effect? </a:t>
            </a:r>
            <a:br>
              <a:rPr lang="en-US" sz="2700" dirty="0"/>
            </a:br>
            <a:endParaRPr lang="en-US" sz="2700" dirty="0"/>
          </a:p>
          <a:p>
            <a:r>
              <a:rPr lang="en-US" sz="2700" b="1" dirty="0"/>
              <a:t>Missing data</a:t>
            </a:r>
            <a:r>
              <a:rPr lang="en-US" sz="2700" dirty="0"/>
              <a:t>: The fundamental problem in causal inference.</a:t>
            </a:r>
            <a:br>
              <a:rPr lang="en-US" sz="2700" dirty="0"/>
            </a:br>
            <a:endParaRPr lang="en-US" sz="2700" dirty="0"/>
          </a:p>
          <a:p>
            <a:r>
              <a:rPr lang="en-US" sz="2700" b="1" dirty="0"/>
              <a:t>Validating CATE for each individual</a:t>
            </a:r>
            <a:r>
              <a:rPr lang="en-US" sz="2700" dirty="0"/>
              <a:t>: An impossible task.</a:t>
            </a:r>
            <a:br>
              <a:rPr lang="en-US" sz="2700" dirty="0"/>
            </a:br>
            <a:endParaRPr lang="en-US" sz="2700" dirty="0"/>
          </a:p>
          <a:p>
            <a:r>
              <a:rPr lang="en-US" sz="2700" dirty="0"/>
              <a:t>CATE models in general not validated enough</a:t>
            </a:r>
            <a:br>
              <a:rPr lang="en-US" sz="2700" dirty="0"/>
            </a:br>
            <a:endParaRPr lang="en-US" sz="2700" dirty="0"/>
          </a:p>
          <a:p>
            <a:endParaRPr lang="en-US" sz="2700" dirty="0"/>
          </a:p>
          <a:p>
            <a:endParaRPr lang="en-US" sz="2400" dirty="0"/>
          </a:p>
          <a:p>
            <a:endParaRPr lang="en-US" dirty="0"/>
          </a:p>
          <a:p>
            <a:endParaRPr lang="en-US" dirty="0"/>
          </a:p>
        </p:txBody>
      </p:sp>
      <p:sp>
        <p:nvSpPr>
          <p:cNvPr id="4" name="Slide Number Placeholder 3">
            <a:extLst>
              <a:ext uri="{FF2B5EF4-FFF2-40B4-BE49-F238E27FC236}">
                <a16:creationId xmlns:a16="http://schemas.microsoft.com/office/drawing/2014/main" id="{DAD4B9B7-7695-284E-9D37-25C7D2954C97}"/>
              </a:ext>
            </a:extLst>
          </p:cNvPr>
          <p:cNvSpPr>
            <a:spLocks noGrp="1"/>
          </p:cNvSpPr>
          <p:nvPr>
            <p:ph type="sldNum" idx="12"/>
          </p:nvPr>
        </p:nvSpPr>
        <p:spPr/>
        <p:txBody>
          <a:bodyPr/>
          <a:lstStyle/>
          <a:p>
            <a:pPr marL="0" lvl="0" indent="0">
              <a:spcBef>
                <a:spcPts val="0"/>
              </a:spcBef>
              <a:buNone/>
            </a:pPr>
            <a:fld id="{00000000-1234-1234-1234-123412341234}" type="slidenum">
              <a:rPr lang="en" smtClean="0"/>
              <a:t>45</a:t>
            </a:fld>
            <a:endParaRPr lang="en"/>
          </a:p>
        </p:txBody>
      </p:sp>
    </p:spTree>
    <p:extLst>
      <p:ext uri="{BB962C8B-B14F-4D97-AF65-F5344CB8AC3E}">
        <p14:creationId xmlns:p14="http://schemas.microsoft.com/office/powerpoint/2010/main" val="429005132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CC804-597B-6A4E-AC41-4CFF928AA38E}"/>
              </a:ext>
            </a:extLst>
          </p:cNvPr>
          <p:cNvSpPr>
            <a:spLocks noGrp="1"/>
          </p:cNvSpPr>
          <p:nvPr>
            <p:ph type="title"/>
          </p:nvPr>
        </p:nvSpPr>
        <p:spPr/>
        <p:txBody>
          <a:bodyPr/>
          <a:lstStyle/>
          <a:p>
            <a:r>
              <a:rPr lang="en-US" dirty="0"/>
              <a:t>PCS Principles To Rescue</a:t>
            </a:r>
          </a:p>
        </p:txBody>
      </p:sp>
      <p:sp>
        <p:nvSpPr>
          <p:cNvPr id="3" name="Text Placeholder 2">
            <a:extLst>
              <a:ext uri="{FF2B5EF4-FFF2-40B4-BE49-F238E27FC236}">
                <a16:creationId xmlns:a16="http://schemas.microsoft.com/office/drawing/2014/main" id="{5BB44BF1-D9D7-5F4E-AA0E-B6D961C79062}"/>
              </a:ext>
            </a:extLst>
          </p:cNvPr>
          <p:cNvSpPr>
            <a:spLocks noGrp="1"/>
          </p:cNvSpPr>
          <p:nvPr>
            <p:ph type="body" idx="1"/>
          </p:nvPr>
        </p:nvSpPr>
        <p:spPr/>
        <p:txBody>
          <a:bodyPr>
            <a:normAutofit/>
          </a:bodyPr>
          <a:lstStyle/>
          <a:p>
            <a:r>
              <a:rPr lang="en-US" sz="2400" dirty="0"/>
              <a:t>First do a data split: Train/Validation/Test</a:t>
            </a:r>
            <a:br>
              <a:rPr lang="en-US" sz="2400" dirty="0"/>
            </a:br>
            <a:endParaRPr lang="en-US" sz="2400" dirty="0"/>
          </a:p>
          <a:p>
            <a:r>
              <a:rPr lang="en-US" sz="2400" dirty="0"/>
              <a:t>Fit several CATE models (C check) on training set</a:t>
            </a:r>
          </a:p>
          <a:p>
            <a:endParaRPr lang="en-US" sz="2400" dirty="0"/>
          </a:p>
          <a:p>
            <a:r>
              <a:rPr lang="en-US" sz="2400" dirty="0"/>
              <a:t>Group patients based on predicted outcomes (percentiles), and validate </a:t>
            </a:r>
            <a:r>
              <a:rPr lang="en-US" sz="2400" dirty="0" err="1"/>
              <a:t>Neyman</a:t>
            </a:r>
            <a:r>
              <a:rPr lang="en-US" sz="2400" dirty="0"/>
              <a:t> estimate for CATE for these groups (P Check)</a:t>
            </a:r>
            <a:br>
              <a:rPr lang="en-US" sz="2400" dirty="0"/>
            </a:br>
            <a:endParaRPr lang="en-US" sz="2400" dirty="0"/>
          </a:p>
        </p:txBody>
      </p:sp>
      <p:sp>
        <p:nvSpPr>
          <p:cNvPr id="4" name="Slide Number Placeholder 3">
            <a:extLst>
              <a:ext uri="{FF2B5EF4-FFF2-40B4-BE49-F238E27FC236}">
                <a16:creationId xmlns:a16="http://schemas.microsoft.com/office/drawing/2014/main" id="{DD1B062A-8422-DD44-AE1F-EF9539DD8FD1}"/>
              </a:ext>
            </a:extLst>
          </p:cNvPr>
          <p:cNvSpPr>
            <a:spLocks noGrp="1"/>
          </p:cNvSpPr>
          <p:nvPr>
            <p:ph type="sldNum" idx="12"/>
          </p:nvPr>
        </p:nvSpPr>
        <p:spPr/>
        <p:txBody>
          <a:bodyPr/>
          <a:lstStyle/>
          <a:p>
            <a:pPr marL="0" lvl="0" indent="0">
              <a:spcBef>
                <a:spcPts val="0"/>
              </a:spcBef>
              <a:buNone/>
            </a:pPr>
            <a:fld id="{00000000-1234-1234-1234-123412341234}" type="slidenum">
              <a:rPr lang="en" smtClean="0"/>
              <a:t>46</a:t>
            </a:fld>
            <a:endParaRPr lang="en"/>
          </a:p>
        </p:txBody>
      </p:sp>
    </p:spTree>
    <p:extLst>
      <p:ext uri="{BB962C8B-B14F-4D97-AF65-F5344CB8AC3E}">
        <p14:creationId xmlns:p14="http://schemas.microsoft.com/office/powerpoint/2010/main" val="124847062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F0239-DF35-C540-A1EB-1F454D45196F}"/>
              </a:ext>
            </a:extLst>
          </p:cNvPr>
          <p:cNvSpPr>
            <a:spLocks noGrp="1"/>
          </p:cNvSpPr>
          <p:nvPr>
            <p:ph type="title"/>
          </p:nvPr>
        </p:nvSpPr>
        <p:spPr/>
        <p:txBody>
          <a:bodyPr/>
          <a:lstStyle/>
          <a:p>
            <a:r>
              <a:rPr lang="en-US" dirty="0"/>
              <a:t>Top percentiles generalize well…!</a:t>
            </a:r>
          </a:p>
        </p:txBody>
      </p:sp>
      <p:sp>
        <p:nvSpPr>
          <p:cNvPr id="4" name="Slide Number Placeholder 3">
            <a:extLst>
              <a:ext uri="{FF2B5EF4-FFF2-40B4-BE49-F238E27FC236}">
                <a16:creationId xmlns:a16="http://schemas.microsoft.com/office/drawing/2014/main" id="{3925D9AD-1B36-ED43-8DD0-851F5CAEF364}"/>
              </a:ext>
            </a:extLst>
          </p:cNvPr>
          <p:cNvSpPr>
            <a:spLocks noGrp="1"/>
          </p:cNvSpPr>
          <p:nvPr>
            <p:ph type="sldNum" idx="12"/>
          </p:nvPr>
        </p:nvSpPr>
        <p:spPr/>
        <p:txBody>
          <a:bodyPr/>
          <a:lstStyle/>
          <a:p>
            <a:pPr marL="0" lvl="0" indent="0">
              <a:spcBef>
                <a:spcPts val="0"/>
              </a:spcBef>
              <a:buNone/>
            </a:pPr>
            <a:fld id="{00000000-1234-1234-1234-123412341234}" type="slidenum">
              <a:rPr lang="en" smtClean="0"/>
              <a:t>47</a:t>
            </a:fld>
            <a:endParaRPr lang="en"/>
          </a:p>
        </p:txBody>
      </p:sp>
      <p:pic>
        <p:nvPicPr>
          <p:cNvPr id="9" name="Picture 8">
            <a:extLst>
              <a:ext uri="{FF2B5EF4-FFF2-40B4-BE49-F238E27FC236}">
                <a16:creationId xmlns:a16="http://schemas.microsoft.com/office/drawing/2014/main" id="{6B2E72E9-0296-EF41-B815-2E1CB77D4505}"/>
              </a:ext>
            </a:extLst>
          </p:cNvPr>
          <p:cNvPicPr>
            <a:picLocks noChangeAspect="1"/>
          </p:cNvPicPr>
          <p:nvPr/>
        </p:nvPicPr>
        <p:blipFill>
          <a:blip r:embed="rId2"/>
          <a:stretch>
            <a:fillRect/>
          </a:stretch>
        </p:blipFill>
        <p:spPr>
          <a:xfrm>
            <a:off x="188858" y="1873405"/>
            <a:ext cx="8832300" cy="3698928"/>
          </a:xfrm>
          <a:prstGeom prst="rect">
            <a:avLst/>
          </a:prstGeom>
        </p:spPr>
      </p:pic>
    </p:spTree>
    <p:extLst>
      <p:ext uri="{BB962C8B-B14F-4D97-AF65-F5344CB8AC3E}">
        <p14:creationId xmlns:p14="http://schemas.microsoft.com/office/powerpoint/2010/main" val="4938427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CC804-597B-6A4E-AC41-4CFF928AA38E}"/>
              </a:ext>
            </a:extLst>
          </p:cNvPr>
          <p:cNvSpPr>
            <a:spLocks noGrp="1"/>
          </p:cNvSpPr>
          <p:nvPr>
            <p:ph type="title"/>
          </p:nvPr>
        </p:nvSpPr>
        <p:spPr/>
        <p:txBody>
          <a:bodyPr/>
          <a:lstStyle/>
          <a:p>
            <a:r>
              <a:rPr lang="en-US" dirty="0"/>
              <a:t>PCS Principles To Rescue</a:t>
            </a:r>
          </a:p>
        </p:txBody>
      </p:sp>
      <p:sp>
        <p:nvSpPr>
          <p:cNvPr id="3" name="Text Placeholder 2">
            <a:extLst>
              <a:ext uri="{FF2B5EF4-FFF2-40B4-BE49-F238E27FC236}">
                <a16:creationId xmlns:a16="http://schemas.microsoft.com/office/drawing/2014/main" id="{5BB44BF1-D9D7-5F4E-AA0E-B6D961C79062}"/>
              </a:ext>
            </a:extLst>
          </p:cNvPr>
          <p:cNvSpPr>
            <a:spLocks noGrp="1"/>
          </p:cNvSpPr>
          <p:nvPr>
            <p:ph type="body" idx="1"/>
          </p:nvPr>
        </p:nvSpPr>
        <p:spPr/>
        <p:txBody>
          <a:bodyPr>
            <a:normAutofit/>
          </a:bodyPr>
          <a:lstStyle/>
          <a:p>
            <a:endParaRPr lang="en-US" sz="2400" dirty="0"/>
          </a:p>
          <a:p>
            <a:r>
              <a:rPr lang="en-US" sz="2400" dirty="0"/>
              <a:t>Screen the models based on P check, can be combined (averaging) for stability or simplicity</a:t>
            </a:r>
            <a:br>
              <a:rPr lang="en-US" sz="2400" dirty="0"/>
            </a:br>
            <a:endParaRPr lang="en-US" sz="2400" dirty="0"/>
          </a:p>
          <a:p>
            <a:r>
              <a:rPr lang="en-US" sz="2400" dirty="0"/>
              <a:t>Find the most affected group (top percentile) for the ensemble</a:t>
            </a:r>
          </a:p>
          <a:p>
            <a:pPr lvl="1"/>
            <a:r>
              <a:rPr lang="en-US" sz="2400" dirty="0"/>
              <a:t>Percentile easy to define, hard to explain in terms of features</a:t>
            </a:r>
          </a:p>
          <a:p>
            <a:endParaRPr lang="en-US" sz="2400" dirty="0"/>
          </a:p>
          <a:p>
            <a:r>
              <a:rPr lang="en-US" sz="2400" dirty="0"/>
              <a:t>Form an interpretable cover using a few features for this group (</a:t>
            </a:r>
            <a:r>
              <a:rPr lang="en-US" sz="2400" dirty="0" err="1"/>
              <a:t>iRF</a:t>
            </a:r>
            <a:r>
              <a:rPr lang="en-US" sz="2400" dirty="0"/>
              <a:t> comes to rescue)</a:t>
            </a:r>
            <a:br>
              <a:rPr lang="en-US" sz="2400" dirty="0"/>
            </a:br>
            <a:endParaRPr lang="en-US" sz="2400" dirty="0"/>
          </a:p>
          <a:p>
            <a:r>
              <a:rPr lang="en-US" sz="2400" dirty="0"/>
              <a:t>Finally test the findings on the holdout test data</a:t>
            </a:r>
          </a:p>
        </p:txBody>
      </p:sp>
      <p:sp>
        <p:nvSpPr>
          <p:cNvPr id="4" name="Slide Number Placeholder 3">
            <a:extLst>
              <a:ext uri="{FF2B5EF4-FFF2-40B4-BE49-F238E27FC236}">
                <a16:creationId xmlns:a16="http://schemas.microsoft.com/office/drawing/2014/main" id="{DD1B062A-8422-DD44-AE1F-EF9539DD8FD1}"/>
              </a:ext>
            </a:extLst>
          </p:cNvPr>
          <p:cNvSpPr>
            <a:spLocks noGrp="1"/>
          </p:cNvSpPr>
          <p:nvPr>
            <p:ph type="sldNum" idx="12"/>
          </p:nvPr>
        </p:nvSpPr>
        <p:spPr/>
        <p:txBody>
          <a:bodyPr/>
          <a:lstStyle/>
          <a:p>
            <a:pPr marL="0" lvl="0" indent="0">
              <a:spcBef>
                <a:spcPts val="0"/>
              </a:spcBef>
              <a:buNone/>
            </a:pPr>
            <a:fld id="{00000000-1234-1234-1234-123412341234}" type="slidenum">
              <a:rPr lang="en" smtClean="0"/>
              <a:t>48</a:t>
            </a:fld>
            <a:endParaRPr lang="en"/>
          </a:p>
        </p:txBody>
      </p:sp>
    </p:spTree>
    <p:extLst>
      <p:ext uri="{BB962C8B-B14F-4D97-AF65-F5344CB8AC3E}">
        <p14:creationId xmlns:p14="http://schemas.microsoft.com/office/powerpoint/2010/main" val="165438999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CC804-597B-6A4E-AC41-4CFF928AA38E}"/>
              </a:ext>
            </a:extLst>
          </p:cNvPr>
          <p:cNvSpPr>
            <a:spLocks noGrp="1"/>
          </p:cNvSpPr>
          <p:nvPr>
            <p:ph type="title"/>
          </p:nvPr>
        </p:nvSpPr>
        <p:spPr/>
        <p:txBody>
          <a:bodyPr/>
          <a:lstStyle/>
          <a:p>
            <a:r>
              <a:rPr lang="en-US" dirty="0"/>
              <a:t>PCS Principles To Rescue</a:t>
            </a:r>
          </a:p>
        </p:txBody>
      </p:sp>
      <p:sp>
        <p:nvSpPr>
          <p:cNvPr id="3" name="Text Placeholder 2">
            <a:extLst>
              <a:ext uri="{FF2B5EF4-FFF2-40B4-BE49-F238E27FC236}">
                <a16:creationId xmlns:a16="http://schemas.microsoft.com/office/drawing/2014/main" id="{5BB44BF1-D9D7-5F4E-AA0E-B6D961C79062}"/>
              </a:ext>
            </a:extLst>
          </p:cNvPr>
          <p:cNvSpPr>
            <a:spLocks noGrp="1"/>
          </p:cNvSpPr>
          <p:nvPr>
            <p:ph type="body" idx="1"/>
          </p:nvPr>
        </p:nvSpPr>
        <p:spPr/>
        <p:txBody>
          <a:bodyPr>
            <a:normAutofit/>
          </a:bodyPr>
          <a:lstStyle/>
          <a:p>
            <a:r>
              <a:rPr lang="en-US" sz="2400" dirty="0"/>
              <a:t>Perform stability checks throughout the pipeline for various hyperparameters, document the judgement calls</a:t>
            </a:r>
          </a:p>
        </p:txBody>
      </p:sp>
      <p:sp>
        <p:nvSpPr>
          <p:cNvPr id="4" name="Slide Number Placeholder 3">
            <a:extLst>
              <a:ext uri="{FF2B5EF4-FFF2-40B4-BE49-F238E27FC236}">
                <a16:creationId xmlns:a16="http://schemas.microsoft.com/office/drawing/2014/main" id="{DD1B062A-8422-DD44-AE1F-EF9539DD8FD1}"/>
              </a:ext>
            </a:extLst>
          </p:cNvPr>
          <p:cNvSpPr>
            <a:spLocks noGrp="1"/>
          </p:cNvSpPr>
          <p:nvPr>
            <p:ph type="sldNum" idx="12"/>
          </p:nvPr>
        </p:nvSpPr>
        <p:spPr/>
        <p:txBody>
          <a:bodyPr/>
          <a:lstStyle/>
          <a:p>
            <a:pPr marL="0" lvl="0" indent="0">
              <a:spcBef>
                <a:spcPts val="0"/>
              </a:spcBef>
              <a:buNone/>
            </a:pPr>
            <a:fld id="{00000000-1234-1234-1234-123412341234}" type="slidenum">
              <a:rPr lang="en" smtClean="0"/>
              <a:t>49</a:t>
            </a:fld>
            <a:endParaRPr lang="en"/>
          </a:p>
        </p:txBody>
      </p:sp>
    </p:spTree>
    <p:extLst>
      <p:ext uri="{BB962C8B-B14F-4D97-AF65-F5344CB8AC3E}">
        <p14:creationId xmlns:p14="http://schemas.microsoft.com/office/powerpoint/2010/main" val="40156175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D4D00-E42F-8D41-A000-525DACEDFAE1}"/>
              </a:ext>
            </a:extLst>
          </p:cNvPr>
          <p:cNvSpPr>
            <a:spLocks noGrp="1"/>
          </p:cNvSpPr>
          <p:nvPr>
            <p:ph type="title"/>
          </p:nvPr>
        </p:nvSpPr>
        <p:spPr/>
        <p:txBody>
          <a:bodyPr/>
          <a:lstStyle/>
          <a:p>
            <a:r>
              <a:rPr lang="en-US" dirty="0"/>
              <a:t>Preliminary Results</a:t>
            </a:r>
          </a:p>
        </p:txBody>
      </p:sp>
      <p:sp>
        <p:nvSpPr>
          <p:cNvPr id="3" name="Text Placeholder 2">
            <a:extLst>
              <a:ext uri="{FF2B5EF4-FFF2-40B4-BE49-F238E27FC236}">
                <a16:creationId xmlns:a16="http://schemas.microsoft.com/office/drawing/2014/main" id="{54B19202-F645-5444-A852-589B58882A5E}"/>
              </a:ext>
            </a:extLst>
          </p:cNvPr>
          <p:cNvSpPr>
            <a:spLocks noGrp="1"/>
          </p:cNvSpPr>
          <p:nvPr>
            <p:ph type="body" idx="1"/>
          </p:nvPr>
        </p:nvSpPr>
        <p:spPr/>
        <p:txBody>
          <a:bodyPr>
            <a:noAutofit/>
          </a:bodyPr>
          <a:lstStyle/>
          <a:p>
            <a:r>
              <a:rPr lang="en-US" sz="2400" dirty="0"/>
              <a:t>PCS based search yields interpretable subgroups that generalize well. </a:t>
            </a:r>
          </a:p>
          <a:p>
            <a:endParaRPr lang="en-US" sz="2400" dirty="0"/>
          </a:p>
          <a:p>
            <a:r>
              <a:rPr lang="en-US" sz="2400" dirty="0"/>
              <a:t>Vioxx reduces GI side effect much more significantly than average for patients with</a:t>
            </a:r>
            <a:br>
              <a:rPr lang="en-US" sz="2400" dirty="0"/>
            </a:br>
            <a:br>
              <a:rPr lang="en-US" sz="2400" dirty="0"/>
            </a:br>
            <a:r>
              <a:rPr lang="en-US" sz="2400" dirty="0"/>
              <a:t>-- History of </a:t>
            </a:r>
            <a:r>
              <a:rPr lang="en-US" sz="2400" dirty="0">
                <a:solidFill>
                  <a:srgbClr val="1D1C1D"/>
                </a:solidFill>
                <a:latin typeface="Slack-Lato"/>
              </a:rPr>
              <a:t> perforations, ulcers, bleeding</a:t>
            </a:r>
            <a:br>
              <a:rPr lang="en-US" sz="2400" dirty="0">
                <a:solidFill>
                  <a:srgbClr val="1D1C1D"/>
                </a:solidFill>
                <a:latin typeface="Slack-Lato"/>
              </a:rPr>
            </a:br>
            <a:r>
              <a:rPr lang="en-US" sz="2400" dirty="0">
                <a:solidFill>
                  <a:srgbClr val="1D1C1D"/>
                </a:solidFill>
                <a:latin typeface="Slack-Lato"/>
              </a:rPr>
              <a:t>-- </a:t>
            </a:r>
            <a:r>
              <a:rPr lang="en-US" sz="2400" dirty="0"/>
              <a:t>History of Steroids with old age</a:t>
            </a:r>
            <a:br>
              <a:rPr lang="en-US" sz="2400" dirty="0"/>
            </a:br>
            <a:r>
              <a:rPr lang="en-US" sz="2400" dirty="0"/>
              <a:t>-- History of Steroids and hypertension</a:t>
            </a:r>
          </a:p>
          <a:p>
            <a:pPr marL="0" indent="0">
              <a:buNone/>
            </a:pPr>
            <a:endParaRPr lang="en-US" sz="2400" dirty="0"/>
          </a:p>
          <a:p>
            <a:r>
              <a:rPr lang="en-US" sz="2400" dirty="0"/>
              <a:t>But other effects (hypertension,  cardiac rates) may go up in some of these subgroups!</a:t>
            </a:r>
            <a:br>
              <a:rPr lang="en-US" sz="2400" dirty="0"/>
            </a:br>
            <a:endParaRPr lang="en-US" sz="2400" dirty="0"/>
          </a:p>
          <a:p>
            <a:r>
              <a:rPr lang="en-US" sz="2400" dirty="0"/>
              <a:t>Validation with domain experts in progress…</a:t>
            </a:r>
          </a:p>
          <a:p>
            <a:pPr marL="0" indent="0">
              <a:buNone/>
            </a:pPr>
            <a:endParaRPr lang="en-US" sz="2400" dirty="0"/>
          </a:p>
        </p:txBody>
      </p:sp>
      <p:sp>
        <p:nvSpPr>
          <p:cNvPr id="4" name="Slide Number Placeholder 3">
            <a:extLst>
              <a:ext uri="{FF2B5EF4-FFF2-40B4-BE49-F238E27FC236}">
                <a16:creationId xmlns:a16="http://schemas.microsoft.com/office/drawing/2014/main" id="{B033B998-52B4-1C42-930D-536B41408FE2}"/>
              </a:ext>
            </a:extLst>
          </p:cNvPr>
          <p:cNvSpPr>
            <a:spLocks noGrp="1"/>
          </p:cNvSpPr>
          <p:nvPr>
            <p:ph type="sldNum" idx="12"/>
          </p:nvPr>
        </p:nvSpPr>
        <p:spPr/>
        <p:txBody>
          <a:bodyPr/>
          <a:lstStyle/>
          <a:p>
            <a:pPr marL="0" lvl="0" indent="0">
              <a:spcBef>
                <a:spcPts val="0"/>
              </a:spcBef>
              <a:buNone/>
            </a:pPr>
            <a:fld id="{00000000-1234-1234-1234-123412341234}" type="slidenum">
              <a:rPr lang="en" smtClean="0"/>
              <a:t>50</a:t>
            </a:fld>
            <a:endParaRPr lang="en"/>
          </a:p>
        </p:txBody>
      </p:sp>
    </p:spTree>
    <p:extLst>
      <p:ext uri="{BB962C8B-B14F-4D97-AF65-F5344CB8AC3E}">
        <p14:creationId xmlns:p14="http://schemas.microsoft.com/office/powerpoint/2010/main" val="205871024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DB4E9-CCBC-0B4F-9E58-CA50370242CC}"/>
              </a:ext>
            </a:extLst>
          </p:cNvPr>
          <p:cNvSpPr>
            <a:spLocks noGrp="1"/>
          </p:cNvSpPr>
          <p:nvPr>
            <p:ph type="title"/>
          </p:nvPr>
        </p:nvSpPr>
        <p:spPr/>
        <p:txBody>
          <a:bodyPr>
            <a:normAutofit/>
          </a:bodyPr>
          <a:lstStyle/>
          <a:p>
            <a:r>
              <a:rPr lang="en-US" sz="3200" b="1" dirty="0"/>
              <a:t>Summary</a:t>
            </a:r>
          </a:p>
        </p:txBody>
      </p:sp>
      <p:sp>
        <p:nvSpPr>
          <p:cNvPr id="3" name="Text Placeholder 2">
            <a:extLst>
              <a:ext uri="{FF2B5EF4-FFF2-40B4-BE49-F238E27FC236}">
                <a16:creationId xmlns:a16="http://schemas.microsoft.com/office/drawing/2014/main" id="{FF1C6D17-56C3-0649-9763-591F9BDC0279}"/>
              </a:ext>
            </a:extLst>
          </p:cNvPr>
          <p:cNvSpPr>
            <a:spLocks noGrp="1"/>
          </p:cNvSpPr>
          <p:nvPr>
            <p:ph type="body" idx="1"/>
          </p:nvPr>
        </p:nvSpPr>
        <p:spPr>
          <a:xfrm>
            <a:off x="311700" y="1592258"/>
            <a:ext cx="8520600" cy="5151441"/>
          </a:xfrm>
        </p:spPr>
        <p:txBody>
          <a:bodyPr>
            <a:normAutofit/>
          </a:bodyPr>
          <a:lstStyle/>
          <a:p>
            <a:endParaRPr lang="en-US" dirty="0"/>
          </a:p>
          <a:p>
            <a:pPr marL="0" indent="0">
              <a:buNone/>
            </a:pPr>
            <a:r>
              <a:rPr lang="en-US" sz="2000" b="1" dirty="0"/>
              <a:t>Veridical data science  (trustworthy AI) through </a:t>
            </a:r>
          </a:p>
          <a:p>
            <a:pPr marL="0" indent="0">
              <a:buNone/>
            </a:pPr>
            <a:endParaRPr lang="en-US" sz="2200" b="1" dirty="0"/>
          </a:p>
          <a:p>
            <a:r>
              <a:rPr lang="en-US" sz="2200" b="1" dirty="0"/>
              <a:t>PCS </a:t>
            </a:r>
            <a:r>
              <a:rPr lang="en-US" sz="2200" dirty="0"/>
              <a:t>framework</a:t>
            </a:r>
            <a:r>
              <a:rPr lang="en-US" sz="2200" b="1" dirty="0"/>
              <a:t> </a:t>
            </a:r>
            <a:r>
              <a:rPr lang="en-US" sz="2200" dirty="0"/>
              <a:t>(workflow and </a:t>
            </a:r>
            <a:r>
              <a:rPr lang="en-US" sz="2200" dirty="0">
                <a:solidFill>
                  <a:srgbClr val="FF0000"/>
                </a:solidFill>
              </a:rPr>
              <a:t>documentation on </a:t>
            </a:r>
            <a:r>
              <a:rPr lang="en-US" sz="2200" dirty="0" err="1">
                <a:solidFill>
                  <a:srgbClr val="FF0000"/>
                </a:solidFill>
              </a:rPr>
              <a:t>github</a:t>
            </a:r>
            <a:r>
              <a:rPr lang="en-US" sz="2200" dirty="0"/>
              <a:t>) advocating best practices for a responsible, reliable, reproducible and transparent DSLC to reach trustworthy data conclusions</a:t>
            </a:r>
          </a:p>
          <a:p>
            <a:pPr marL="0" indent="0">
              <a:buNone/>
            </a:pPr>
            <a:endParaRPr lang="en-US" sz="2200" dirty="0"/>
          </a:p>
          <a:p>
            <a:r>
              <a:rPr lang="en-US" sz="2200" b="1" dirty="0"/>
              <a:t>PCS </a:t>
            </a:r>
            <a:r>
              <a:rPr lang="en-US" sz="2200" dirty="0"/>
              <a:t>inference incorporating data and model (researcher) perturbations</a:t>
            </a:r>
          </a:p>
          <a:p>
            <a:pPr marL="0" indent="0">
              <a:buNone/>
            </a:pPr>
            <a:endParaRPr lang="en-US" sz="2200" dirty="0"/>
          </a:p>
          <a:p>
            <a:r>
              <a:rPr lang="en-US" sz="2200" dirty="0"/>
              <a:t>Case studies: </a:t>
            </a:r>
            <a:r>
              <a:rPr lang="en-US" sz="2200" dirty="0" err="1"/>
              <a:t>iRF</a:t>
            </a:r>
            <a:r>
              <a:rPr lang="en-US" sz="2200" dirty="0"/>
              <a:t> (</a:t>
            </a:r>
            <a:r>
              <a:rPr lang="en-US" sz="2200" dirty="0" err="1"/>
              <a:t>siRF</a:t>
            </a:r>
            <a:r>
              <a:rPr lang="en-US" sz="2200" dirty="0"/>
              <a:t>),  Subgroup discovery in RCT</a:t>
            </a:r>
          </a:p>
          <a:p>
            <a:endParaRPr lang="en-US" sz="2200" dirty="0"/>
          </a:p>
          <a:p>
            <a:r>
              <a:rPr lang="en-US" sz="2200" dirty="0"/>
              <a:t>Domain knowledge is important and </a:t>
            </a:r>
            <a:r>
              <a:rPr lang="en-US" sz="2200" b="1" dirty="0"/>
              <a:t>PCS</a:t>
            </a:r>
            <a:r>
              <a:rPr lang="en-US" sz="2200" dirty="0"/>
              <a:t> generates testable hypotheses towards causality</a:t>
            </a:r>
          </a:p>
          <a:p>
            <a:pPr marL="0" indent="0">
              <a:buNone/>
            </a:pPr>
            <a:r>
              <a:rPr lang="en-US" sz="2400" dirty="0"/>
              <a:t>   </a:t>
            </a:r>
          </a:p>
          <a:p>
            <a:pPr marL="0" indent="0">
              <a:buNone/>
            </a:pPr>
            <a:r>
              <a:rPr lang="en-US" sz="2400" dirty="0"/>
              <a:t>                                		Hope PCS is useful for your project!</a:t>
            </a:r>
          </a:p>
          <a:p>
            <a:pPr marL="0" indent="0">
              <a:buNone/>
            </a:pPr>
            <a:endParaRPr lang="en-US" sz="2400" dirty="0"/>
          </a:p>
        </p:txBody>
      </p:sp>
      <p:pic>
        <p:nvPicPr>
          <p:cNvPr id="4" name="Picture 3">
            <a:extLst>
              <a:ext uri="{FF2B5EF4-FFF2-40B4-BE49-F238E27FC236}">
                <a16:creationId xmlns:a16="http://schemas.microsoft.com/office/drawing/2014/main" id="{60758C2F-8EB5-A340-9014-C465B92BD26E}"/>
              </a:ext>
            </a:extLst>
          </p:cNvPr>
          <p:cNvPicPr>
            <a:picLocks noChangeAspect="1"/>
          </p:cNvPicPr>
          <p:nvPr/>
        </p:nvPicPr>
        <p:blipFill>
          <a:blip r:embed="rId3"/>
          <a:stretch>
            <a:fillRect/>
          </a:stretch>
        </p:blipFill>
        <p:spPr>
          <a:xfrm>
            <a:off x="2761292" y="402292"/>
            <a:ext cx="1583339" cy="1176995"/>
          </a:xfrm>
          <a:prstGeom prst="rect">
            <a:avLst/>
          </a:prstGeom>
        </p:spPr>
      </p:pic>
      <p:pic>
        <p:nvPicPr>
          <p:cNvPr id="6" name="Picture 5">
            <a:extLst>
              <a:ext uri="{FF2B5EF4-FFF2-40B4-BE49-F238E27FC236}">
                <a16:creationId xmlns:a16="http://schemas.microsoft.com/office/drawing/2014/main" id="{81FCE1E7-E6D4-6E4F-B941-580D4023E4C5}"/>
              </a:ext>
            </a:extLst>
          </p:cNvPr>
          <p:cNvPicPr>
            <a:picLocks noChangeAspect="1"/>
          </p:cNvPicPr>
          <p:nvPr/>
        </p:nvPicPr>
        <p:blipFill>
          <a:blip r:embed="rId4"/>
          <a:stretch>
            <a:fillRect/>
          </a:stretch>
        </p:blipFill>
        <p:spPr>
          <a:xfrm>
            <a:off x="6002028" y="523446"/>
            <a:ext cx="2380991" cy="903441"/>
          </a:xfrm>
          <a:prstGeom prst="rect">
            <a:avLst/>
          </a:prstGeom>
        </p:spPr>
      </p:pic>
      <p:pic>
        <p:nvPicPr>
          <p:cNvPr id="9" name="Picture 8">
            <a:extLst>
              <a:ext uri="{FF2B5EF4-FFF2-40B4-BE49-F238E27FC236}">
                <a16:creationId xmlns:a16="http://schemas.microsoft.com/office/drawing/2014/main" id="{692C228D-B377-6340-9ADC-CA360A113D9D}"/>
              </a:ext>
            </a:extLst>
          </p:cNvPr>
          <p:cNvPicPr>
            <a:picLocks noChangeAspect="1"/>
          </p:cNvPicPr>
          <p:nvPr/>
        </p:nvPicPr>
        <p:blipFill>
          <a:blip r:embed="rId5"/>
          <a:stretch>
            <a:fillRect/>
          </a:stretch>
        </p:blipFill>
        <p:spPr>
          <a:xfrm>
            <a:off x="4634923" y="402292"/>
            <a:ext cx="1131916" cy="1216313"/>
          </a:xfrm>
          <a:prstGeom prst="rect">
            <a:avLst/>
          </a:prstGeom>
        </p:spPr>
      </p:pic>
      <p:pic>
        <p:nvPicPr>
          <p:cNvPr id="7" name="Picture 6">
            <a:extLst>
              <a:ext uri="{FF2B5EF4-FFF2-40B4-BE49-F238E27FC236}">
                <a16:creationId xmlns:a16="http://schemas.microsoft.com/office/drawing/2014/main" id="{95F60C5F-7D9D-0B45-A46D-CE64AF3B6E6A}"/>
              </a:ext>
            </a:extLst>
          </p:cNvPr>
          <p:cNvPicPr>
            <a:picLocks noChangeAspect="1"/>
          </p:cNvPicPr>
          <p:nvPr/>
        </p:nvPicPr>
        <p:blipFill>
          <a:blip r:embed="rId4"/>
          <a:stretch>
            <a:fillRect/>
          </a:stretch>
        </p:blipFill>
        <p:spPr>
          <a:xfrm>
            <a:off x="6057131" y="558727"/>
            <a:ext cx="2380991" cy="903441"/>
          </a:xfrm>
          <a:prstGeom prst="rect">
            <a:avLst/>
          </a:prstGeom>
        </p:spPr>
      </p:pic>
      <p:pic>
        <p:nvPicPr>
          <p:cNvPr id="10" name="Picture 9">
            <a:extLst>
              <a:ext uri="{FF2B5EF4-FFF2-40B4-BE49-F238E27FC236}">
                <a16:creationId xmlns:a16="http://schemas.microsoft.com/office/drawing/2014/main" id="{21BD3CAC-6F54-7743-9B07-FBA28DF461BD}"/>
              </a:ext>
            </a:extLst>
          </p:cNvPr>
          <p:cNvPicPr>
            <a:picLocks noChangeAspect="1"/>
          </p:cNvPicPr>
          <p:nvPr/>
        </p:nvPicPr>
        <p:blipFill>
          <a:blip r:embed="rId6"/>
          <a:stretch>
            <a:fillRect/>
          </a:stretch>
        </p:blipFill>
        <p:spPr>
          <a:xfrm>
            <a:off x="3319119" y="771816"/>
            <a:ext cx="481355" cy="427132"/>
          </a:xfrm>
          <a:prstGeom prst="rect">
            <a:avLst/>
          </a:prstGeom>
        </p:spPr>
      </p:pic>
      <p:sp>
        <p:nvSpPr>
          <p:cNvPr id="5" name="Slide Number Placeholder 4">
            <a:extLst>
              <a:ext uri="{FF2B5EF4-FFF2-40B4-BE49-F238E27FC236}">
                <a16:creationId xmlns:a16="http://schemas.microsoft.com/office/drawing/2014/main" id="{D619E6C7-3336-F14D-9D66-5EF0F9E6D5EF}"/>
              </a:ext>
            </a:extLst>
          </p:cNvPr>
          <p:cNvSpPr>
            <a:spLocks noGrp="1"/>
          </p:cNvSpPr>
          <p:nvPr>
            <p:ph type="sldNum" idx="12"/>
          </p:nvPr>
        </p:nvSpPr>
        <p:spPr/>
        <p:txBody>
          <a:bodyPr/>
          <a:lstStyle/>
          <a:p>
            <a:pPr marL="0" lvl="0" indent="0">
              <a:spcBef>
                <a:spcPts val="0"/>
              </a:spcBef>
              <a:buNone/>
            </a:pPr>
            <a:fld id="{00000000-1234-1234-1234-123412341234}" type="slidenum">
              <a:rPr lang="en" smtClean="0"/>
              <a:t>51</a:t>
            </a:fld>
            <a:endParaRPr lang="en"/>
          </a:p>
        </p:txBody>
      </p:sp>
    </p:spTree>
    <p:extLst>
      <p:ext uri="{BB962C8B-B14F-4D97-AF65-F5344CB8AC3E}">
        <p14:creationId xmlns:p14="http://schemas.microsoft.com/office/powerpoint/2010/main" val="273928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1A1EB78-8F05-DB43-B080-67B5B3D39C87}" type="slidenum">
              <a:rPr lang="en-US" smtClean="0"/>
              <a:t>52</a:t>
            </a:fld>
            <a:endParaRPr lang="en-US" dirty="0"/>
          </a:p>
        </p:txBody>
      </p:sp>
      <p:sp>
        <p:nvSpPr>
          <p:cNvPr id="3" name="TextBox 2"/>
          <p:cNvSpPr txBox="1"/>
          <p:nvPr/>
        </p:nvSpPr>
        <p:spPr>
          <a:xfrm>
            <a:off x="175479" y="966313"/>
            <a:ext cx="3222485" cy="892552"/>
          </a:xfrm>
          <a:prstGeom prst="rect">
            <a:avLst/>
          </a:prstGeom>
          <a:noFill/>
        </p:spPr>
        <p:txBody>
          <a:bodyPr wrap="none" rtlCol="0">
            <a:spAutoFit/>
          </a:bodyPr>
          <a:lstStyle/>
          <a:p>
            <a:r>
              <a:rPr lang="en-US" dirty="0"/>
              <a:t>1. </a:t>
            </a:r>
            <a:r>
              <a:rPr lang="en-US" sz="2000" dirty="0"/>
              <a:t>Veridical data science </a:t>
            </a:r>
          </a:p>
          <a:p>
            <a:r>
              <a:rPr lang="en-US" sz="1600" dirty="0"/>
              <a:t>(B. Yu and K. </a:t>
            </a:r>
            <a:r>
              <a:rPr lang="en-US" sz="1600" dirty="0" err="1"/>
              <a:t>Kumbier</a:t>
            </a:r>
            <a:r>
              <a:rPr lang="en-US" sz="1600" dirty="0"/>
              <a:t>, 2020, PNAS)</a:t>
            </a:r>
          </a:p>
          <a:p>
            <a:r>
              <a:rPr lang="en-US" sz="1600" dirty="0">
                <a:solidFill>
                  <a:srgbClr val="800000"/>
                </a:solidFill>
              </a:rPr>
              <a:t>https://</a:t>
            </a:r>
            <a:r>
              <a:rPr lang="en-US" sz="1600" dirty="0" err="1">
                <a:solidFill>
                  <a:srgbClr val="800000"/>
                </a:solidFill>
              </a:rPr>
              <a:t>arxiv.org</a:t>
            </a:r>
            <a:r>
              <a:rPr lang="en-US" sz="1600" dirty="0">
                <a:solidFill>
                  <a:srgbClr val="800000"/>
                </a:solidFill>
              </a:rPr>
              <a:t>/abs/1901.08152</a:t>
            </a:r>
          </a:p>
        </p:txBody>
      </p:sp>
      <p:pic>
        <p:nvPicPr>
          <p:cNvPr id="8" name="Picture 7" descr="Screen Shot 2015-04-19 at 10.51.41 AM.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79360" y="2467123"/>
            <a:ext cx="773537" cy="844918"/>
          </a:xfrm>
          <a:prstGeom prst="rect">
            <a:avLst/>
          </a:prstGeom>
        </p:spPr>
      </p:pic>
      <p:sp>
        <p:nvSpPr>
          <p:cNvPr id="7" name="TextBox 6"/>
          <p:cNvSpPr txBox="1"/>
          <p:nvPr/>
        </p:nvSpPr>
        <p:spPr>
          <a:xfrm>
            <a:off x="334231" y="267355"/>
            <a:ext cx="1911101" cy="523220"/>
          </a:xfrm>
          <a:prstGeom prst="rect">
            <a:avLst/>
          </a:prstGeom>
          <a:noFill/>
        </p:spPr>
        <p:txBody>
          <a:bodyPr wrap="none" rtlCol="0">
            <a:spAutoFit/>
          </a:bodyPr>
          <a:lstStyle/>
          <a:p>
            <a:r>
              <a:rPr lang="en-US" sz="2800" b="1" dirty="0"/>
              <a:t>References</a:t>
            </a:r>
          </a:p>
        </p:txBody>
      </p:sp>
      <p:sp>
        <p:nvSpPr>
          <p:cNvPr id="10" name="TextBox 9"/>
          <p:cNvSpPr txBox="1"/>
          <p:nvPr/>
        </p:nvSpPr>
        <p:spPr>
          <a:xfrm>
            <a:off x="222821" y="4627916"/>
            <a:ext cx="8183651" cy="400110"/>
          </a:xfrm>
          <a:prstGeom prst="rect">
            <a:avLst/>
          </a:prstGeom>
          <a:noFill/>
        </p:spPr>
        <p:txBody>
          <a:bodyPr wrap="none" rtlCol="0">
            <a:spAutoFit/>
          </a:bodyPr>
          <a:lstStyle/>
          <a:p>
            <a:r>
              <a:rPr lang="en-US" dirty="0"/>
              <a:t>2. </a:t>
            </a:r>
            <a:r>
              <a:rPr lang="en-US" sz="2000" dirty="0"/>
              <a:t>Definitions, methods and applications in interpretable machine learning</a:t>
            </a:r>
          </a:p>
        </p:txBody>
      </p:sp>
      <p:pic>
        <p:nvPicPr>
          <p:cNvPr id="11" name="Picture 10" descr="download.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74550" y="5488042"/>
            <a:ext cx="809620" cy="847926"/>
          </a:xfrm>
          <a:prstGeom prst="rect">
            <a:avLst/>
          </a:prstGeom>
        </p:spPr>
      </p:pic>
      <p:pic>
        <p:nvPicPr>
          <p:cNvPr id="12" name="Picture 11" descr="download.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0581" y="5488042"/>
            <a:ext cx="841163" cy="844918"/>
          </a:xfrm>
          <a:prstGeom prst="rect">
            <a:avLst/>
          </a:prstGeom>
        </p:spPr>
      </p:pic>
      <p:pic>
        <p:nvPicPr>
          <p:cNvPr id="13" name="Picture 12" descr="Screen Shot 2015-04-19 at 10.51.41 AM.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310765" y="5469627"/>
            <a:ext cx="773537" cy="844918"/>
          </a:xfrm>
          <a:prstGeom prst="rect">
            <a:avLst/>
          </a:prstGeom>
        </p:spPr>
      </p:pic>
      <p:pic>
        <p:nvPicPr>
          <p:cNvPr id="14" name="Picture 13" descr="28565e4.jpg"/>
          <p:cNvPicPr>
            <a:picLocks noChangeAspect="1"/>
          </p:cNvPicPr>
          <p:nvPr/>
        </p:nvPicPr>
        <p:blipFill rotWithShape="1">
          <a:blip r:embed="rId6">
            <a:extLst>
              <a:ext uri="{28A0092B-C50C-407E-A947-70E740481C1C}">
                <a14:useLocalDpi xmlns:a14="http://schemas.microsoft.com/office/drawing/2010/main" val="0"/>
              </a:ext>
            </a:extLst>
          </a:blip>
          <a:srcRect l="5661" r="7253"/>
          <a:stretch/>
        </p:blipFill>
        <p:spPr>
          <a:xfrm>
            <a:off x="3188090" y="5481508"/>
            <a:ext cx="881581" cy="845832"/>
          </a:xfrm>
          <a:prstGeom prst="rect">
            <a:avLst/>
          </a:prstGeom>
        </p:spPr>
      </p:pic>
      <p:sp>
        <p:nvSpPr>
          <p:cNvPr id="16" name="TextBox 15"/>
          <p:cNvSpPr txBox="1"/>
          <p:nvPr/>
        </p:nvSpPr>
        <p:spPr>
          <a:xfrm>
            <a:off x="4133323" y="4935023"/>
            <a:ext cx="4671472" cy="830997"/>
          </a:xfrm>
          <a:prstGeom prst="rect">
            <a:avLst/>
          </a:prstGeom>
          <a:noFill/>
        </p:spPr>
        <p:txBody>
          <a:bodyPr wrap="none" rtlCol="0">
            <a:spAutoFit/>
          </a:bodyPr>
          <a:lstStyle/>
          <a:p>
            <a:r>
              <a:rPr lang="en-US" sz="1600" dirty="0"/>
              <a:t>J. Murdoch, C. Singh, K. </a:t>
            </a:r>
            <a:r>
              <a:rPr lang="en-US" sz="1600" dirty="0" err="1"/>
              <a:t>Kumber</a:t>
            </a:r>
            <a:r>
              <a:rPr lang="en-US" sz="1600" dirty="0"/>
              <a:t>,  R. Abbasi-</a:t>
            </a:r>
            <a:r>
              <a:rPr lang="en-US" sz="1600" dirty="0" err="1"/>
              <a:t>Asl</a:t>
            </a:r>
            <a:r>
              <a:rPr lang="en-US" sz="1600" dirty="0"/>
              <a:t>, and </a:t>
            </a:r>
            <a:br>
              <a:rPr lang="en-US" sz="1600" dirty="0"/>
            </a:br>
            <a:r>
              <a:rPr lang="en-US" sz="1600" dirty="0"/>
              <a:t>B. Yu </a:t>
            </a:r>
          </a:p>
          <a:p>
            <a:r>
              <a:rPr lang="en-US" sz="1600" dirty="0"/>
              <a:t>(2019) , PNAS</a:t>
            </a:r>
          </a:p>
        </p:txBody>
      </p:sp>
      <p:pic>
        <p:nvPicPr>
          <p:cNvPr id="21" name="Picture 20">
            <a:extLst>
              <a:ext uri="{FF2B5EF4-FFF2-40B4-BE49-F238E27FC236}">
                <a16:creationId xmlns:a16="http://schemas.microsoft.com/office/drawing/2014/main" id="{DA5C604E-8C1A-584E-A24A-8654E9D3A7E1}"/>
              </a:ext>
            </a:extLst>
          </p:cNvPr>
          <p:cNvPicPr>
            <a:picLocks noChangeAspect="1"/>
          </p:cNvPicPr>
          <p:nvPr/>
        </p:nvPicPr>
        <p:blipFill>
          <a:blip r:embed="rId7"/>
          <a:stretch>
            <a:fillRect/>
          </a:stretch>
        </p:blipFill>
        <p:spPr>
          <a:xfrm>
            <a:off x="5530161" y="5559426"/>
            <a:ext cx="3232150" cy="1162050"/>
          </a:xfrm>
          <a:prstGeom prst="rect">
            <a:avLst/>
          </a:prstGeom>
        </p:spPr>
      </p:pic>
      <p:pic>
        <p:nvPicPr>
          <p:cNvPr id="20" name="Picture 19">
            <a:extLst>
              <a:ext uri="{FF2B5EF4-FFF2-40B4-BE49-F238E27FC236}">
                <a16:creationId xmlns:a16="http://schemas.microsoft.com/office/drawing/2014/main" id="{FC2C9C2C-8FE8-FD46-91F7-46F298B0193A}"/>
              </a:ext>
            </a:extLst>
          </p:cNvPr>
          <p:cNvPicPr>
            <a:picLocks noChangeAspect="1"/>
          </p:cNvPicPr>
          <p:nvPr/>
        </p:nvPicPr>
        <p:blipFill>
          <a:blip r:embed="rId8"/>
          <a:stretch>
            <a:fillRect/>
          </a:stretch>
        </p:blipFill>
        <p:spPr>
          <a:xfrm>
            <a:off x="5687917" y="1133859"/>
            <a:ext cx="2569385" cy="2749450"/>
          </a:xfrm>
          <a:prstGeom prst="rect">
            <a:avLst/>
          </a:prstGeom>
        </p:spPr>
      </p:pic>
    </p:spTree>
    <p:extLst>
      <p:ext uri="{BB962C8B-B14F-4D97-AF65-F5344CB8AC3E}">
        <p14:creationId xmlns:p14="http://schemas.microsoft.com/office/powerpoint/2010/main" val="63927811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err="1"/>
              <a:t>iRF</a:t>
            </a:r>
            <a:r>
              <a:rPr lang="en-US" sz="3200" dirty="0"/>
              <a:t> and </a:t>
            </a:r>
            <a:r>
              <a:rPr lang="en-US" sz="3200" dirty="0" err="1"/>
              <a:t>siRF</a:t>
            </a:r>
            <a:r>
              <a:rPr lang="en-US" sz="3200" dirty="0"/>
              <a:t> papers and software</a:t>
            </a:r>
          </a:p>
        </p:txBody>
      </p:sp>
      <p:sp>
        <p:nvSpPr>
          <p:cNvPr id="3" name="Content Placeholder 2"/>
          <p:cNvSpPr>
            <a:spLocks noGrp="1"/>
          </p:cNvSpPr>
          <p:nvPr>
            <p:ph idx="1"/>
          </p:nvPr>
        </p:nvSpPr>
        <p:spPr>
          <a:xfrm>
            <a:off x="628650" y="1825625"/>
            <a:ext cx="8284174" cy="4691216"/>
          </a:xfrm>
        </p:spPr>
        <p:txBody>
          <a:bodyPr>
            <a:normAutofit fontScale="85000" lnSpcReduction="20000"/>
          </a:bodyPr>
          <a:lstStyle/>
          <a:p>
            <a:r>
              <a:rPr lang="en-US" dirty="0" err="1"/>
              <a:t>iRF</a:t>
            </a:r>
            <a:r>
              <a:rPr lang="en-US" dirty="0"/>
              <a:t> paper in PNAS (2019)</a:t>
            </a:r>
          </a:p>
          <a:p>
            <a:endParaRPr lang="en-US" dirty="0"/>
          </a:p>
          <a:p>
            <a:pPr marL="0" indent="0">
              <a:buNone/>
            </a:pPr>
            <a:endParaRPr lang="en-US" dirty="0"/>
          </a:p>
          <a:p>
            <a:pPr marL="0" indent="0">
              <a:buNone/>
            </a:pPr>
            <a:endParaRPr lang="en-US" dirty="0"/>
          </a:p>
          <a:p>
            <a:pPr marL="0" indent="0">
              <a:buNone/>
            </a:pPr>
            <a:endParaRPr lang="en-US" dirty="0">
              <a:solidFill>
                <a:srgbClr val="000000"/>
              </a:solidFill>
            </a:endParaRPr>
          </a:p>
          <a:p>
            <a:pPr marL="0" indent="0">
              <a:buNone/>
            </a:pPr>
            <a:endParaRPr lang="en-US" dirty="0">
              <a:solidFill>
                <a:srgbClr val="000000"/>
              </a:solidFill>
            </a:endParaRPr>
          </a:p>
          <a:p>
            <a:pPr marL="0" indent="0">
              <a:buNone/>
            </a:pPr>
            <a:endParaRPr lang="en-US" dirty="0">
              <a:solidFill>
                <a:srgbClr val="000000"/>
              </a:solidFill>
            </a:endParaRPr>
          </a:p>
          <a:p>
            <a:pPr marL="0" indent="0">
              <a:buNone/>
            </a:pPr>
            <a:r>
              <a:rPr lang="en" dirty="0">
                <a:solidFill>
                  <a:srgbClr val="000000"/>
                </a:solidFill>
              </a:rPr>
              <a:t>Open source R implementation:</a:t>
            </a:r>
            <a:r>
              <a:rPr lang="en-US" dirty="0">
                <a:solidFill>
                  <a:srgbClr val="000000"/>
                </a:solidFill>
              </a:rPr>
              <a:t> </a:t>
            </a:r>
            <a:r>
              <a:rPr lang="en" dirty="0">
                <a:solidFill>
                  <a:srgbClr val="000000"/>
                </a:solidFill>
                <a:hlinkClick r:id="rId2"/>
              </a:rPr>
              <a:t>https://cran.r-project.org/web/packages/iRF/</a:t>
            </a:r>
            <a:endParaRPr lang="en-US" dirty="0"/>
          </a:p>
          <a:p>
            <a:pPr marL="0" indent="0">
              <a:buNone/>
            </a:pPr>
            <a:endParaRPr lang="en-US" dirty="0"/>
          </a:p>
          <a:p>
            <a:r>
              <a:rPr lang="en-US" dirty="0"/>
              <a:t>Refining interaction search through signed iterative Random Forests (s-</a:t>
            </a:r>
            <a:r>
              <a:rPr lang="en-US" dirty="0" err="1"/>
              <a:t>iRF</a:t>
            </a:r>
            <a:r>
              <a:rPr lang="en-US" dirty="0"/>
              <a:t>) by </a:t>
            </a:r>
            <a:r>
              <a:rPr lang="en-US" dirty="0" err="1"/>
              <a:t>Kumbier</a:t>
            </a:r>
            <a:r>
              <a:rPr lang="en-US" dirty="0"/>
              <a:t>, </a:t>
            </a:r>
            <a:r>
              <a:rPr lang="en-US" dirty="0" err="1"/>
              <a:t>Basu</a:t>
            </a:r>
            <a:r>
              <a:rPr lang="en-US" dirty="0"/>
              <a:t>, Brown, </a:t>
            </a:r>
            <a:r>
              <a:rPr lang="en-US" dirty="0" err="1"/>
              <a:t>Celniker</a:t>
            </a:r>
            <a:r>
              <a:rPr lang="en-US" dirty="0"/>
              <a:t> and Yu (2019)</a:t>
            </a:r>
          </a:p>
          <a:p>
            <a:pPr marL="0" indent="0">
              <a:buNone/>
            </a:pPr>
            <a:endParaRPr lang="en-US" dirty="0"/>
          </a:p>
          <a:p>
            <a:pPr marL="0" indent="0">
              <a:buNone/>
            </a:pPr>
            <a:r>
              <a:rPr lang="en-US" dirty="0"/>
              <a:t>    </a:t>
            </a:r>
            <a:r>
              <a:rPr lang="en-US" dirty="0">
                <a:hlinkClick r:id="rId3"/>
              </a:rPr>
              <a:t>https://arxiv.org/pdf/1810.07287.pdf</a:t>
            </a:r>
            <a:endParaRPr lang="en-US" dirty="0"/>
          </a:p>
          <a:p>
            <a:pPr marL="0" indent="0">
              <a:buNone/>
            </a:pPr>
            <a:endParaRPr lang="en-US" dirty="0"/>
          </a:p>
          <a:p>
            <a:pPr marL="0" indent="0">
              <a:buNone/>
            </a:pPr>
            <a:r>
              <a:rPr lang="en-US" dirty="0"/>
              <a:t>    Software:  </a:t>
            </a:r>
            <a:r>
              <a:rPr lang="en-US" dirty="0">
                <a:hlinkClick r:id="rId4"/>
              </a:rPr>
              <a:t>https://github.com/sumbose/iRF</a:t>
            </a:r>
            <a:r>
              <a:rPr lang="en-US" dirty="0"/>
              <a:t>  </a:t>
            </a:r>
          </a:p>
          <a:p>
            <a:pPr marL="0" indent="0">
              <a:buNone/>
            </a:pPr>
            <a:r>
              <a:rPr lang="en-US" dirty="0"/>
              <a:t>                          containing both </a:t>
            </a:r>
            <a:r>
              <a:rPr lang="en-US" dirty="0" err="1"/>
              <a:t>iRF</a:t>
            </a:r>
            <a:r>
              <a:rPr lang="en-US" dirty="0"/>
              <a:t> and s-</a:t>
            </a:r>
            <a:r>
              <a:rPr lang="en-US" dirty="0" err="1"/>
              <a:t>iRF</a:t>
            </a:r>
            <a:endParaRPr lang="en-US" dirty="0"/>
          </a:p>
        </p:txBody>
      </p:sp>
      <p:pic>
        <p:nvPicPr>
          <p:cNvPr id="4" name="Picture 3" descr="Screen Shot 2019-03-28 at 3.31.22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47503" y="2397857"/>
            <a:ext cx="5694435" cy="1058178"/>
          </a:xfrm>
          <a:prstGeom prst="rect">
            <a:avLst/>
          </a:prstGeom>
        </p:spPr>
      </p:pic>
      <p:sp>
        <p:nvSpPr>
          <p:cNvPr id="5" name="Slide Number Placeholder 4">
            <a:extLst>
              <a:ext uri="{FF2B5EF4-FFF2-40B4-BE49-F238E27FC236}">
                <a16:creationId xmlns:a16="http://schemas.microsoft.com/office/drawing/2014/main" id="{6947E758-BD77-9940-BF23-55C0ED1EB375}"/>
              </a:ext>
            </a:extLst>
          </p:cNvPr>
          <p:cNvSpPr>
            <a:spLocks noGrp="1"/>
          </p:cNvSpPr>
          <p:nvPr>
            <p:ph type="sldNum" sz="quarter" idx="12"/>
          </p:nvPr>
        </p:nvSpPr>
        <p:spPr/>
        <p:txBody>
          <a:bodyPr/>
          <a:lstStyle/>
          <a:p>
            <a:fld id="{F1A1EB78-8F05-DB43-B080-67B5B3D39C87}" type="slidenum">
              <a:rPr lang="en-US" smtClean="0"/>
              <a:t>53</a:t>
            </a:fld>
            <a:endParaRPr lang="en-US"/>
          </a:p>
        </p:txBody>
      </p:sp>
    </p:spTree>
    <p:extLst>
      <p:ext uri="{BB962C8B-B14F-4D97-AF65-F5344CB8AC3E}">
        <p14:creationId xmlns:p14="http://schemas.microsoft.com/office/powerpoint/2010/main" val="346038242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7B84F7-5D9C-1740-96E8-9E0E867EC6EE}"/>
              </a:ext>
            </a:extLst>
          </p:cNvPr>
          <p:cNvSpPr txBox="1"/>
          <p:nvPr/>
        </p:nvSpPr>
        <p:spPr>
          <a:xfrm>
            <a:off x="332509" y="1399308"/>
            <a:ext cx="1694695" cy="369332"/>
          </a:xfrm>
          <a:prstGeom prst="rect">
            <a:avLst/>
          </a:prstGeom>
          <a:noFill/>
        </p:spPr>
        <p:txBody>
          <a:bodyPr wrap="none" rtlCol="0">
            <a:spAutoFit/>
          </a:bodyPr>
          <a:lstStyle/>
          <a:p>
            <a:r>
              <a:rPr lang="en-US" dirty="0"/>
              <a:t>Coming (2021?)</a:t>
            </a:r>
          </a:p>
        </p:txBody>
      </p:sp>
      <p:pic>
        <p:nvPicPr>
          <p:cNvPr id="4" name="Picture 3">
            <a:extLst>
              <a:ext uri="{FF2B5EF4-FFF2-40B4-BE49-F238E27FC236}">
                <a16:creationId xmlns:a16="http://schemas.microsoft.com/office/drawing/2014/main" id="{0CC1693E-48A1-A04C-B6F8-6440BECDE1FB}"/>
              </a:ext>
            </a:extLst>
          </p:cNvPr>
          <p:cNvPicPr>
            <a:picLocks noChangeAspect="1"/>
          </p:cNvPicPr>
          <p:nvPr/>
        </p:nvPicPr>
        <p:blipFill>
          <a:blip r:embed="rId3"/>
          <a:stretch>
            <a:fillRect/>
          </a:stretch>
        </p:blipFill>
        <p:spPr>
          <a:xfrm>
            <a:off x="0" y="1768640"/>
            <a:ext cx="9144000" cy="5135671"/>
          </a:xfrm>
          <a:prstGeom prst="rect">
            <a:avLst/>
          </a:prstGeom>
        </p:spPr>
      </p:pic>
      <p:sp>
        <p:nvSpPr>
          <p:cNvPr id="5" name="Title 4">
            <a:extLst>
              <a:ext uri="{FF2B5EF4-FFF2-40B4-BE49-F238E27FC236}">
                <a16:creationId xmlns:a16="http://schemas.microsoft.com/office/drawing/2014/main" id="{CBC7C221-D130-9B46-BE44-A442A9EAED6E}"/>
              </a:ext>
            </a:extLst>
          </p:cNvPr>
          <p:cNvSpPr>
            <a:spLocks noGrp="1"/>
          </p:cNvSpPr>
          <p:nvPr>
            <p:ph type="title"/>
          </p:nvPr>
        </p:nvSpPr>
        <p:spPr/>
        <p:txBody>
          <a:bodyPr/>
          <a:lstStyle/>
          <a:p>
            <a:r>
              <a:rPr lang="en-US" dirty="0"/>
              <a:t>Upcoming book on data science</a:t>
            </a:r>
          </a:p>
        </p:txBody>
      </p:sp>
      <p:sp>
        <p:nvSpPr>
          <p:cNvPr id="2" name="Slide Number Placeholder 1">
            <a:extLst>
              <a:ext uri="{FF2B5EF4-FFF2-40B4-BE49-F238E27FC236}">
                <a16:creationId xmlns:a16="http://schemas.microsoft.com/office/drawing/2014/main" id="{503FD2A9-B6AD-264B-A7E9-DC03E306BC65}"/>
              </a:ext>
            </a:extLst>
          </p:cNvPr>
          <p:cNvSpPr>
            <a:spLocks noGrp="1"/>
          </p:cNvSpPr>
          <p:nvPr>
            <p:ph type="sldNum" idx="12"/>
          </p:nvPr>
        </p:nvSpPr>
        <p:spPr/>
        <p:txBody>
          <a:bodyPr/>
          <a:lstStyle/>
          <a:p>
            <a:pPr marL="0" lvl="0" indent="0">
              <a:spcBef>
                <a:spcPts val="0"/>
              </a:spcBef>
              <a:buNone/>
            </a:pPr>
            <a:fld id="{00000000-1234-1234-1234-123412341234}" type="slidenum">
              <a:rPr lang="en" smtClean="0"/>
              <a:t>54</a:t>
            </a:fld>
            <a:endParaRPr lang="en"/>
          </a:p>
        </p:txBody>
      </p:sp>
    </p:spTree>
    <p:extLst>
      <p:ext uri="{BB962C8B-B14F-4D97-AF65-F5344CB8AC3E}">
        <p14:creationId xmlns:p14="http://schemas.microsoft.com/office/powerpoint/2010/main" val="3929956663"/>
      </p:ext>
    </p:extLst>
  </p:cSld>
  <p:clrMapOvr>
    <a:masterClrMapping/>
  </p:clrMapOvr>
</p:sld>
</file>

<file path=ppt/theme/theme1.xml><?xml version="1.0" encoding="utf-8"?>
<a:theme xmlns:a="http://schemas.openxmlformats.org/drawingml/2006/main" name="Default Theme">
  <a:themeElements>
    <a:clrScheme name="自定义 28">
      <a:dk1>
        <a:sysClr val="windowText" lastClr="000000"/>
      </a:dk1>
      <a:lt1>
        <a:sysClr val="window" lastClr="FFFFFF"/>
      </a:lt1>
      <a:dk2>
        <a:srgbClr val="44546A"/>
      </a:dk2>
      <a:lt2>
        <a:srgbClr val="E7E6E6"/>
      </a:lt2>
      <a:accent1>
        <a:srgbClr val="44546A"/>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ustin">
      <a:maj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484FEA27CD7428854022F8AE2A6A5185">
  <a:themeElements>
    <a:clrScheme name="自定义 28">
      <a:dk1>
        <a:sysClr val="windowText" lastClr="000000"/>
      </a:dk1>
      <a:lt1>
        <a:sysClr val="window" lastClr="FFFFFF"/>
      </a:lt1>
      <a:dk2>
        <a:srgbClr val="44546A"/>
      </a:dk2>
      <a:lt2>
        <a:srgbClr val="E7E6E6"/>
      </a:lt2>
      <a:accent1>
        <a:srgbClr val="44546A"/>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plus">
      <a:majorFont>
        <a:latin typeface="Calibri Light"/>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V4_eth">
  <a:themeElements>
    <a:clrScheme name="自定义 28">
      <a:dk1>
        <a:sysClr val="windowText" lastClr="000000"/>
      </a:dk1>
      <a:lt1>
        <a:sysClr val="window" lastClr="FFFFFF"/>
      </a:lt1>
      <a:dk2>
        <a:srgbClr val="44546A"/>
      </a:dk2>
      <a:lt2>
        <a:srgbClr val="E7E6E6"/>
      </a:lt2>
      <a:accent1>
        <a:srgbClr val="44546A"/>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plus">
      <a:majorFont>
        <a:latin typeface="Calibri Light"/>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ndara">
      <a:majorFont>
        <a:latin typeface="Candara"/>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ndara"/>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Gill Sans MT">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Default Theme</Template>
  <TotalTime>77278</TotalTime>
  <Words>3040</Words>
  <Application>Microsoft Macintosh PowerPoint</Application>
  <PresentationFormat>On-screen Show (4:3)</PresentationFormat>
  <Paragraphs>468</Paragraphs>
  <Slides>54</Slides>
  <Notes>28</Notes>
  <HiddenSlides>0</HiddenSlides>
  <MMClips>0</MMClips>
  <ScaleCrop>false</ScaleCrop>
  <HeadingPairs>
    <vt:vector size="6" baseType="variant">
      <vt:variant>
        <vt:lpstr>Fonts Used</vt:lpstr>
      </vt:variant>
      <vt:variant>
        <vt:i4>11</vt:i4>
      </vt:variant>
      <vt:variant>
        <vt:lpstr>Theme</vt:lpstr>
      </vt:variant>
      <vt:variant>
        <vt:i4>4</vt:i4>
      </vt:variant>
      <vt:variant>
        <vt:lpstr>Slide Titles</vt:lpstr>
      </vt:variant>
      <vt:variant>
        <vt:i4>54</vt:i4>
      </vt:variant>
    </vt:vector>
  </HeadingPairs>
  <TitlesOfParts>
    <vt:vector size="69" baseType="lpstr">
      <vt:lpstr>微软雅黑</vt:lpstr>
      <vt:lpstr>Arial</vt:lpstr>
      <vt:lpstr>Calibri</vt:lpstr>
      <vt:lpstr>Calibri Light</vt:lpstr>
      <vt:lpstr>Cambria Math</vt:lpstr>
      <vt:lpstr>Candara</vt:lpstr>
      <vt:lpstr>Century Gothic</vt:lpstr>
      <vt:lpstr>Gill Sans MT</vt:lpstr>
      <vt:lpstr>Segoe UI Light</vt:lpstr>
      <vt:lpstr>Slack-Lato</vt:lpstr>
      <vt:lpstr>华文楷体</vt:lpstr>
      <vt:lpstr>Default Theme</vt:lpstr>
      <vt:lpstr>484FEA27CD7428854022F8AE2A6A5185</vt:lpstr>
      <vt:lpstr>V4_eth</vt:lpstr>
      <vt:lpstr>Office Theme</vt:lpstr>
      <vt:lpstr>Veridical Data Science</vt:lpstr>
      <vt:lpstr>PowerPoint Presentation</vt:lpstr>
      <vt:lpstr>Today’s talk</vt:lpstr>
      <vt:lpstr>2020  AI taking over the world: Hope?</vt:lpstr>
      <vt:lpstr>2020 AI taking over the world: Hype?</vt:lpstr>
      <vt:lpstr>     Data science is a key element of AI</vt:lpstr>
      <vt:lpstr> DS Life Cycle (DSLC):   A system  </vt:lpstr>
      <vt:lpstr>Veridical Data Science</vt:lpstr>
      <vt:lpstr>Today’s agenda</vt:lpstr>
      <vt:lpstr>PowerPoint Presentation</vt:lpstr>
      <vt:lpstr>PCS framework</vt:lpstr>
      <vt:lpstr>Stability is robustness for all parts of DSLC</vt:lpstr>
      <vt:lpstr>     Predictability for reality check      Stability tests DSLC by “shaking” every part</vt:lpstr>
      <vt:lpstr>Human judgment calls ubiquitous in DSLC</vt:lpstr>
      <vt:lpstr>PCS workflow</vt:lpstr>
      <vt:lpstr>Data perturbations (existing)</vt:lpstr>
      <vt:lpstr>Data perturbations (recent)</vt:lpstr>
      <vt:lpstr>Data perturbations (new)</vt:lpstr>
      <vt:lpstr>Model/algorithm perturbations (existing) </vt:lpstr>
      <vt:lpstr>Model/algorithm perturbations (new) </vt:lpstr>
      <vt:lpstr>                     “It is not p-value’s fault”</vt:lpstr>
      <vt:lpstr>                     “It is not p-value’s fault”</vt:lpstr>
      <vt:lpstr>PCS doc. bridges reality and models on Github</vt:lpstr>
      <vt:lpstr>How to choose perturbations in PCS?</vt:lpstr>
      <vt:lpstr> Proposed PCS inference (basic)</vt:lpstr>
      <vt:lpstr>Feature importance study: PCS performs well  simulation results for lasso feature selection in linear model n=1000, p=630 </vt:lpstr>
      <vt:lpstr>PowerPoint Presentation</vt:lpstr>
      <vt:lpstr>PowerPoint Presentation</vt:lpstr>
      <vt:lpstr>   Pattern Recognition vs. Pattern Discovery</vt:lpstr>
      <vt:lpstr>                iterative Random Forests (iRFs)                     Basu, Kumbier, Brown and Yu (2018)</vt:lpstr>
      <vt:lpstr>PowerPoint Presentation</vt:lpstr>
      <vt:lpstr>iRF in Action!</vt:lpstr>
      <vt:lpstr>PowerPoint Presentation</vt:lpstr>
      <vt:lpstr>PCS Framework for Causal Inference:  Subgroup discovery in Randomized Clinical Trials</vt:lpstr>
      <vt:lpstr>Clinical Trials: Sounds familiar…</vt:lpstr>
      <vt:lpstr>Clinical Trial: Does the drug work?</vt:lpstr>
      <vt:lpstr>Treatment Effect is not homogeneous</vt:lpstr>
      <vt:lpstr>Our dataset: RCT with Vioxx</vt:lpstr>
      <vt:lpstr>Our dataset: RCT with Vioxx</vt:lpstr>
      <vt:lpstr>Vioxx reduces the chances of GI event: ATE = -1.6%  </vt:lpstr>
      <vt:lpstr>Closer look at the treatment effect</vt:lpstr>
      <vt:lpstr>Which subgroups are affected the most?</vt:lpstr>
      <vt:lpstr>Use an outcome model?</vt:lpstr>
      <vt:lpstr>Use a CATE model: Your CATE model or mine?</vt:lpstr>
      <vt:lpstr>Use a CATE model: Your CATE model or mine?</vt:lpstr>
      <vt:lpstr>PCS Principles To Rescue</vt:lpstr>
      <vt:lpstr>Top percentiles generalize well…!</vt:lpstr>
      <vt:lpstr>PCS Principles To Rescue</vt:lpstr>
      <vt:lpstr>PCS Principles To Rescue</vt:lpstr>
      <vt:lpstr>Preliminary Results</vt:lpstr>
      <vt:lpstr>Summary</vt:lpstr>
      <vt:lpstr>PowerPoint Presentation</vt:lpstr>
      <vt:lpstr>iRF and siRF papers and software</vt:lpstr>
      <vt:lpstr>Upcoming book on data science</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Yuansi Chen</dc:creator>
  <cp:lastModifiedBy>Raaz Dwivedi</cp:lastModifiedBy>
  <cp:revision>816</cp:revision>
  <cp:lastPrinted>2020-02-05T16:58:39Z</cp:lastPrinted>
  <dcterms:created xsi:type="dcterms:W3CDTF">2017-11-22T19:11:14Z</dcterms:created>
  <dcterms:modified xsi:type="dcterms:W3CDTF">2020-06-05T20:08:23Z</dcterms:modified>
</cp:coreProperties>
</file>