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490" r:id="rId2"/>
    <p:sldId id="649" r:id="rId3"/>
    <p:sldId id="462" r:id="rId4"/>
    <p:sldId id="659" r:id="rId5"/>
    <p:sldId id="618" r:id="rId6"/>
    <p:sldId id="658" r:id="rId7"/>
    <p:sldId id="598" r:id="rId8"/>
    <p:sldId id="616" r:id="rId9"/>
    <p:sldId id="617" r:id="rId10"/>
    <p:sldId id="604" r:id="rId11"/>
    <p:sldId id="555" r:id="rId12"/>
    <p:sldId id="634" r:id="rId13"/>
    <p:sldId id="619" r:id="rId14"/>
    <p:sldId id="635" r:id="rId15"/>
    <p:sldId id="636" r:id="rId16"/>
    <p:sldId id="637" r:id="rId17"/>
    <p:sldId id="620" r:id="rId18"/>
    <p:sldId id="660" r:id="rId19"/>
    <p:sldId id="638" r:id="rId20"/>
    <p:sldId id="640" r:id="rId21"/>
    <p:sldId id="639" r:id="rId22"/>
    <p:sldId id="621" r:id="rId23"/>
    <p:sldId id="657" r:id="rId24"/>
    <p:sldId id="641" r:id="rId25"/>
    <p:sldId id="642" r:id="rId26"/>
    <p:sldId id="644" r:id="rId27"/>
    <p:sldId id="643" r:id="rId28"/>
    <p:sldId id="622" r:id="rId29"/>
    <p:sldId id="648" r:id="rId30"/>
    <p:sldId id="650" r:id="rId31"/>
    <p:sldId id="651" r:id="rId32"/>
    <p:sldId id="652" r:id="rId33"/>
    <p:sldId id="531" r:id="rId34"/>
    <p:sldId id="653" r:id="rId35"/>
    <p:sldId id="654" r:id="rId36"/>
    <p:sldId id="655" r:id="rId37"/>
    <p:sldId id="656" r:id="rId38"/>
    <p:sldId id="625" r:id="rId39"/>
    <p:sldId id="628" r:id="rId40"/>
    <p:sldId id="629" r:id="rId41"/>
    <p:sldId id="630" r:id="rId42"/>
    <p:sldId id="631" r:id="rId43"/>
    <p:sldId id="632" r:id="rId44"/>
    <p:sldId id="497" r:id="rId45"/>
    <p:sldId id="596" r:id="rId46"/>
    <p:sldId id="498" r:id="rId47"/>
    <p:sldId id="582" r:id="rId4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1DF1C2B5-36B7-B948-B43C-3FA88787865E}">
          <p14:sldIdLst>
            <p14:sldId id="490"/>
            <p14:sldId id="649"/>
            <p14:sldId id="462"/>
            <p14:sldId id="659"/>
          </p14:sldIdLst>
        </p14:section>
        <p14:section name="Case Study" id="{FC44301F-35FD-2F43-A4FA-D8FED5A17FE7}">
          <p14:sldIdLst>
            <p14:sldId id="618"/>
            <p14:sldId id="658"/>
            <p14:sldId id="598"/>
            <p14:sldId id="616"/>
            <p14:sldId id="617"/>
            <p14:sldId id="604"/>
            <p14:sldId id="555"/>
            <p14:sldId id="634"/>
          </p14:sldIdLst>
        </p14:section>
        <p14:section name="Dimensionality" id="{BEA543E2-54D3-6D4C-B7C5-16A767D44693}">
          <p14:sldIdLst>
            <p14:sldId id="619"/>
            <p14:sldId id="635"/>
            <p14:sldId id="636"/>
            <p14:sldId id="637"/>
          </p14:sldIdLst>
        </p14:section>
        <p14:section name="Data Visualization Techniques" id="{92D62BCA-B3DC-BF41-94BC-B0F01F479385}">
          <p14:sldIdLst>
            <p14:sldId id="620"/>
            <p14:sldId id="660"/>
            <p14:sldId id="638"/>
            <p14:sldId id="640"/>
            <p14:sldId id="639"/>
          </p14:sldIdLst>
        </p14:section>
        <p14:section name="Suitably Paired Data" id="{07AD4EE5-665B-8C42-8554-9FCF50F50597}">
          <p14:sldIdLst>
            <p14:sldId id="621"/>
            <p14:sldId id="657"/>
            <p14:sldId id="641"/>
            <p14:sldId id="642"/>
            <p14:sldId id="644"/>
            <p14:sldId id="643"/>
          </p14:sldIdLst>
        </p14:section>
        <p14:section name="Not Suitably Paired Data" id="{A717B3D0-C7BB-F54F-B555-7715CC1F4334}">
          <p14:sldIdLst>
            <p14:sldId id="622"/>
            <p14:sldId id="648"/>
            <p14:sldId id="650"/>
            <p14:sldId id="651"/>
            <p14:sldId id="652"/>
            <p14:sldId id="531"/>
            <p14:sldId id="653"/>
            <p14:sldId id="654"/>
            <p14:sldId id="655"/>
            <p14:sldId id="656"/>
          </p14:sldIdLst>
        </p14:section>
        <p14:section name="Iteration" id="{EF14FC44-F980-7C4C-8368-A65784CB1DBE}">
          <p14:sldIdLst>
            <p14:sldId id="625"/>
            <p14:sldId id="628"/>
            <p14:sldId id="629"/>
            <p14:sldId id="630"/>
            <p14:sldId id="631"/>
            <p14:sldId id="632"/>
          </p14:sldIdLst>
        </p14:section>
        <p14:section name="Next Steps" id="{433DC071-3DE8-497F-A4A9-ECDF1D9ABA70}">
          <p14:sldIdLst>
            <p14:sldId id="497"/>
            <p14:sldId id="596"/>
          </p14:sldIdLst>
        </p14:section>
        <p14:section name="Discussion and Questions" id="{F1B79B55-AEA8-493D-9271-FB5DD98F19AE}">
          <p14:sldIdLst>
            <p14:sldId id="498"/>
            <p14:sldId id="5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93B"/>
    <a:srgbClr val="B7B6B8"/>
    <a:srgbClr val="F9FAF9"/>
    <a:srgbClr val="474345"/>
    <a:srgbClr val="4D494B"/>
    <a:srgbClr val="A64C24"/>
    <a:srgbClr val="534F51"/>
    <a:srgbClr val="F0BA1B"/>
    <a:srgbClr val="F7F6F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80" autoAdjust="0"/>
    <p:restoredTop sz="96335" autoAdjust="0"/>
  </p:normalViewPr>
  <p:slideViewPr>
    <p:cSldViewPr snapToGrid="0" snapToObjects="1" showGuides="1">
      <p:cViewPr varScale="1">
        <p:scale>
          <a:sx n="115" d="100"/>
          <a:sy n="115" d="100"/>
        </p:scale>
        <p:origin x="240" y="2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6" d="100"/>
          <a:sy n="116" d="100"/>
        </p:scale>
        <p:origin x="302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35E4EA1-A99D-B048-BA0C-79C029FED16D}" type="datetimeFigureOut">
              <a:rPr lang="en-US">
                <a:latin typeface="Lato" panose="020F0502020204030203" pitchFamily="34" charset="0"/>
              </a:rPr>
              <a:t>6/3/20</a:t>
            </a:fld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929975D-F705-A745-832F-2C52B7964343}" type="slidenum">
              <a:rPr>
                <a:latin typeface="Lato" panose="020F0502020204030203" pitchFamily="34" charset="0"/>
              </a:rPr>
              <a:t>‹#›</a:t>
            </a:fld>
            <a:endParaRPr lang="en-US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123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Lato" panose="020F0502020204030203" pitchFamily="34" charset="0"/>
              </a:defRPr>
            </a:lvl1pPr>
          </a:lstStyle>
          <a:p>
            <a:fld id="{29341F68-DADF-2547-A6B4-F95624CB91F3}" type="datetimeFigureOut">
              <a:rPr lang="en-US" smtClean="0"/>
              <a:pPr/>
              <a:t>6/3/20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Lato" panose="020F0502020204030203" pitchFamily="34" charset="0"/>
              </a:defRPr>
            </a:lvl1pPr>
          </a:lstStyle>
          <a:p>
            <a:fld id="{EC910B79-A433-044A-A8FC-6C2E1104D2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607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10B79-A433-044A-A8FC-6C2E1104D2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92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microsimulation, summary statistics. Not regression.</a:t>
            </a:r>
          </a:p>
          <a:p>
            <a:r>
              <a:rPr lang="en-US" dirty="0"/>
              <a:t>Validation server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10B79-A433-044A-A8FC-6C2E1104D2A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211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for biologists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10B79-A433-044A-A8FC-6C2E1104D2A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340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6347637"/>
            <a:ext cx="3274828" cy="5103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3721608" cy="1007936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65815" y="-496181"/>
            <a:ext cx="1584917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</a:t>
            </a:r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Cover A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6347637"/>
            <a:ext cx="3274828" cy="510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300984"/>
          </a:xfrm>
          <a:solidFill>
            <a:schemeClr val="bg2">
              <a:lumMod val="85000"/>
            </a:schemeClr>
          </a:solidFill>
        </p:spPr>
        <p:txBody>
          <a:bodyPr lIns="182880" rIns="182880" anchor="t"/>
          <a:lstStyle>
            <a:lvl1pPr marL="0" indent="0" algn="ctr">
              <a:spcAft>
                <a:spcPts val="0"/>
              </a:spcAft>
              <a:buNone/>
              <a:defRPr baseline="0">
                <a:solidFill>
                  <a:schemeClr val="bg1"/>
                </a:solidFill>
              </a:defRPr>
            </a:lvl1pPr>
          </a:lstStyle>
          <a:p>
            <a:br>
              <a:rPr lang="en-US" dirty="0"/>
            </a:br>
            <a:r>
              <a:rPr lang="en-US" dirty="0"/>
              <a:t>Drag picture to placeholder or click icon to add from a file.</a:t>
            </a:r>
            <a:br>
              <a:rPr lang="en-US" dirty="0"/>
            </a:br>
            <a:r>
              <a:rPr lang="en-US" dirty="0"/>
              <a:t>Photo will be cropped to 960x260 pixels.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5488944"/>
            <a:ext cx="3721608" cy="100793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65815" y="-496181"/>
            <a:ext cx="2305913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  <a:prstDash val="solid"/>
          </a:ln>
        </p:spPr>
        <p:txBody>
          <a:bodyPr wrap="none" lIns="182880" tIns="91440" rIns="182880" bIns="18288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>
                <a:latin typeface="Lato" panose="020F0502020204030203" pitchFamily="34" charset="0"/>
              </a:rPr>
              <a:t>Master: Cover B with image</a:t>
            </a:r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2088" userDrawn="1">
          <p15:clr>
            <a:srgbClr val="FBAE40"/>
          </p15:clr>
        </p15:guide>
        <p15:guide id="3" orient="horz" pos="3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265815" y="-496181"/>
            <a:ext cx="1690677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Title Only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0" rIns="0" anchor="t" anchorCtr="0">
            <a:noAutofit/>
          </a:bodyPr>
          <a:lstStyle>
            <a:lvl1pPr>
              <a:defRPr b="1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214658" cy="4367212"/>
          </a:xfrm>
        </p:spPr>
        <p:txBody>
          <a:bodyPr tIns="0" bIns="91440">
            <a:noAutofit/>
          </a:bodyPr>
          <a:lstStyle>
            <a:lvl1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 baseline="0">
                <a:latin typeface="Lato" panose="020F0502020204030203" pitchFamily="34" charset="0"/>
              </a:defRPr>
            </a:lvl1pPr>
            <a:lvl2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Lato" panose="020F0502020204030203" pitchFamily="34" charset="0"/>
              </a:defRPr>
            </a:lvl2pPr>
            <a:lvl3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Lato" panose="020F0502020204030203" pitchFamily="34" charset="0"/>
              </a:defRPr>
            </a:lvl3pPr>
            <a:lvl4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Lato" panose="020F0502020204030203" pitchFamily="34" charset="0"/>
              </a:defRPr>
            </a:lvl4pPr>
            <a:lvl5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265815" y="-496181"/>
            <a:ext cx="1999504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Title + Bullets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643120" y="0"/>
            <a:ext cx="3091680" cy="553998"/>
          </a:xfrm>
          <a:solidFill>
            <a:schemeClr val="accent1"/>
          </a:solidFill>
          <a:ln>
            <a:noFill/>
          </a:ln>
        </p:spPr>
        <p:txBody>
          <a:bodyPr wrap="none" lIns="182880" tIns="182880" rIns="182880" bIns="182880" anchor="ctr">
            <a:spAutoFit/>
          </a:bodyPr>
          <a:lstStyle>
            <a:lvl1pPr marL="0" indent="0" algn="r">
              <a:buFontTx/>
              <a:buNone/>
              <a:defRPr sz="1200" b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Jumb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265861" y="812181"/>
            <a:ext cx="5908591" cy="4987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0" rIns="0" anchor="t" anchorCtr="0">
            <a:noAutofit/>
          </a:bodyPr>
          <a:lstStyle>
            <a:lvl1pPr>
              <a:defRPr sz="3400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214658" cy="4367212"/>
          </a:xfrm>
        </p:spPr>
        <p:txBody>
          <a:bodyPr tIns="0" bIns="91440">
            <a:noAutofit/>
          </a:bodyPr>
          <a:lstStyle>
            <a:lvl1pPr marL="457200" indent="-457200">
              <a:lnSpc>
                <a:spcPct val="108000"/>
              </a:lnSpc>
              <a:spcAft>
                <a:spcPts val="1200"/>
              </a:spcAft>
              <a:defRPr sz="3200" baseline="0">
                <a:latin typeface="Lato" panose="020F0502020204030203" pitchFamily="34" charset="0"/>
              </a:defRPr>
            </a:lvl1pPr>
            <a:lvl2pPr marL="9144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2pPr>
            <a:lvl3pPr marL="13716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3pPr>
            <a:lvl4pPr marL="18288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4pPr>
            <a:lvl5pPr marL="22860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265815" y="-496181"/>
            <a:ext cx="2418987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Title + Jumbo Bullets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643120" y="0"/>
            <a:ext cx="3091680" cy="553998"/>
          </a:xfrm>
          <a:solidFill>
            <a:schemeClr val="accent1"/>
          </a:solidFill>
          <a:ln>
            <a:noFill/>
          </a:ln>
        </p:spPr>
        <p:txBody>
          <a:bodyPr wrap="none" lIns="182880" tIns="182880" rIns="182880" bIns="182880" anchor="ctr">
            <a:spAutoFit/>
          </a:bodyPr>
          <a:lstStyle>
            <a:lvl1pPr marL="0" indent="0" algn="r">
              <a:buFontTx/>
              <a:buNone/>
              <a:defRPr sz="1200" b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Jumbo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265861" y="812181"/>
            <a:ext cx="5908591" cy="4987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812180"/>
            <a:ext cx="11277600" cy="878507"/>
          </a:xfrm>
        </p:spPr>
        <p:txBody>
          <a:bodyPr lIns="0" rIns="0" anchor="t" anchorCtr="0">
            <a:noAutofit/>
          </a:bodyPr>
          <a:lstStyle>
            <a:lvl1pPr>
              <a:defRPr sz="320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214658" cy="4367212"/>
          </a:xfrm>
        </p:spPr>
        <p:txBody>
          <a:bodyPr tIns="0" bIns="91440">
            <a:noAutofit/>
          </a:bodyPr>
          <a:lstStyle>
            <a:lvl1pPr marL="457200" indent="-457200">
              <a:lnSpc>
                <a:spcPct val="108000"/>
              </a:lnSpc>
              <a:spcAft>
                <a:spcPts val="1200"/>
              </a:spcAft>
              <a:defRPr sz="3200" baseline="0">
                <a:latin typeface="Lato" panose="020F0502020204030203" pitchFamily="34" charset="0"/>
              </a:defRPr>
            </a:lvl1pPr>
            <a:lvl2pPr marL="9144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2pPr>
            <a:lvl3pPr marL="13716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3pPr>
            <a:lvl4pPr marL="18288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4pPr>
            <a:lvl5pPr marL="22860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643120" y="0"/>
            <a:ext cx="3091680" cy="553998"/>
          </a:xfrm>
          <a:solidFill>
            <a:schemeClr val="accent1"/>
          </a:solidFill>
          <a:ln>
            <a:noFill/>
          </a:ln>
        </p:spPr>
        <p:txBody>
          <a:bodyPr wrap="none" lIns="182880" tIns="182880" rIns="182880" bIns="182880" anchor="ctr">
            <a:spAutoFit/>
          </a:bodyPr>
          <a:lstStyle>
            <a:lvl1pPr marL="0" indent="0" algn="r">
              <a:buFontTx/>
              <a:buNone/>
              <a:defRPr sz="1200" b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65815" y="-496181"/>
            <a:ext cx="2342646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Bullets Jumbo + Tab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Jumbo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265861" y="812181"/>
            <a:ext cx="5908591" cy="4987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812180"/>
            <a:ext cx="11277600" cy="878507"/>
          </a:xfrm>
        </p:spPr>
        <p:txBody>
          <a:bodyPr lIns="0" rIns="0" anchor="t" anchorCtr="0">
            <a:noAutofit/>
          </a:bodyPr>
          <a:lstStyle>
            <a:lvl1pPr>
              <a:defRPr sz="3200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214658" cy="4367212"/>
          </a:xfrm>
        </p:spPr>
        <p:txBody>
          <a:bodyPr tIns="0" bIns="91440">
            <a:noAutofit/>
          </a:bodyPr>
          <a:lstStyle>
            <a:lvl1pPr marL="457200" indent="-457200">
              <a:lnSpc>
                <a:spcPct val="108000"/>
              </a:lnSpc>
              <a:spcAft>
                <a:spcPts val="1200"/>
              </a:spcAft>
              <a:defRPr sz="3200" baseline="0">
                <a:latin typeface="Lato" panose="020F0502020204030203" pitchFamily="34" charset="0"/>
              </a:defRPr>
            </a:lvl1pPr>
            <a:lvl2pPr marL="9144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2pPr>
            <a:lvl3pPr marL="13716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3pPr>
            <a:lvl4pPr marL="18288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4pPr>
            <a:lvl5pPr marL="22860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5750"/>
            <a:ext cx="11277600" cy="52705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sz="1200" b="1" spc="3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65815" y="-496181"/>
            <a:ext cx="2680893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Bullets Jumbo + Subhead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with ann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257800" y="533400"/>
            <a:ext cx="6477000" cy="55245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3657600" cy="552450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sz="2200" b="1" i="0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65815" y="-496181"/>
            <a:ext cx="2638812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Figure with annotation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257800" y="533400"/>
            <a:ext cx="6477000" cy="5524500"/>
          </a:xfrm>
          <a:solidFill>
            <a:schemeClr val="bg2">
              <a:lumMod val="95000"/>
            </a:schemeClr>
          </a:solidFill>
        </p:spPr>
        <p:txBody>
          <a:bodyPr vert="horz" lIns="0" tIns="45720" rIns="0" bIns="45720" rtlCol="0">
            <a:normAutofit/>
          </a:bodyPr>
          <a:lstStyle>
            <a:lvl1pPr marL="228600" indent="-228600">
              <a:buNone/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/>
            <a:endParaRPr lang="en-US" dirty="0"/>
          </a:p>
          <a:p>
            <a:pPr marL="0" lvl="0" indent="0" algn="ctr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31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3657600" cy="1711036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sz="2200" b="1" i="0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2481263"/>
            <a:ext cx="3657600" cy="3254375"/>
          </a:xfrm>
        </p:spPr>
        <p:txBody>
          <a:bodyPr>
            <a:noAutofit/>
          </a:bodyPr>
          <a:lstStyle>
            <a:lvl1pPr>
              <a:defRPr sz="2200" baseline="0">
                <a:solidFill>
                  <a:schemeClr val="tx1"/>
                </a:solidFill>
              </a:defRPr>
            </a:lvl1pPr>
            <a:lvl2pPr>
              <a:defRPr sz="2200" baseline="0">
                <a:solidFill>
                  <a:schemeClr val="tx1"/>
                </a:solidFill>
              </a:defRPr>
            </a:lvl2pPr>
            <a:lvl3pPr>
              <a:defRPr sz="2200" baseline="0">
                <a:solidFill>
                  <a:schemeClr val="tx1"/>
                </a:solidFill>
              </a:defRPr>
            </a:lvl3pPr>
            <a:lvl4pPr>
              <a:defRPr sz="2200" baseline="0">
                <a:solidFill>
                  <a:schemeClr val="tx1"/>
                </a:solidFill>
              </a:defRPr>
            </a:lvl4pPr>
            <a:lvl5pPr>
              <a:defRPr sz="22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65815" y="-496181"/>
            <a:ext cx="3156734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Figure with annotation + bullets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0"/>
          </p:nvPr>
        </p:nvSpPr>
        <p:spPr>
          <a:xfrm>
            <a:off x="5257800" y="533400"/>
            <a:ext cx="6477000" cy="5524500"/>
          </a:xfrm>
          <a:solidFill>
            <a:schemeClr val="bg2">
              <a:lumMod val="95000"/>
            </a:schemeClr>
          </a:solidFill>
        </p:spPr>
        <p:txBody>
          <a:bodyPr vert="horz" lIns="0" tIns="45720" rIns="0" bIns="45720" rtlCol="0">
            <a:normAutofit/>
          </a:bodyPr>
          <a:lstStyle>
            <a:lvl1pPr marL="228600" indent="-228600">
              <a:buNone/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/>
            <a:endParaRPr lang="en-US" dirty="0"/>
          </a:p>
          <a:p>
            <a:pPr marL="0" lvl="0" indent="0" algn="ctr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31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lue">
    <p:bg>
      <p:bgPr>
        <a:gradFill>
          <a:gsLst>
            <a:gs pos="0">
              <a:schemeClr val="accent1"/>
            </a:gs>
            <a:gs pos="97000">
              <a:schemeClr val="tx2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57200" y="1981200"/>
            <a:ext cx="11277600" cy="2895600"/>
          </a:xfrm>
        </p:spPr>
        <p:txBody>
          <a:bodyPr anchor="ctr">
            <a:noAutofit/>
          </a:bodyPr>
          <a:lstStyle>
            <a:lvl1pPr algn="ctr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a divider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4944"/>
          <a:stretch/>
        </p:blipFill>
        <p:spPr>
          <a:xfrm>
            <a:off x="320675" y="6521450"/>
            <a:ext cx="2391113" cy="102824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265815" y="-496181"/>
            <a:ext cx="1891202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Divider Blue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Dark">
    <p:bg>
      <p:bgPr>
        <a:gradFill>
          <a:gsLst>
            <a:gs pos="0">
              <a:srgbClr val="474345"/>
            </a:gs>
            <a:gs pos="100000">
              <a:schemeClr val="tx1">
                <a:lumMod val="7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981200"/>
            <a:ext cx="11277600" cy="2895600"/>
          </a:xfrm>
        </p:spPr>
        <p:txBody>
          <a:bodyPr anchor="ctr">
            <a:noAutofit/>
          </a:bodyPr>
          <a:lstStyle>
            <a:lvl1pPr algn="ctr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4944"/>
          <a:stretch/>
        </p:blipFill>
        <p:spPr>
          <a:xfrm>
            <a:off x="320675" y="6521450"/>
            <a:ext cx="2391113" cy="102824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265815" y="-496181"/>
            <a:ext cx="1897738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Divider Dark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-550072" y="117081"/>
            <a:ext cx="231648" cy="2316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-550072" y="452571"/>
            <a:ext cx="231648" cy="2316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-550072" y="788061"/>
            <a:ext cx="231648" cy="2316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-550072" y="1123551"/>
            <a:ext cx="231648" cy="2316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-550072" y="1459040"/>
            <a:ext cx="231648" cy="2316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-888626" y="138755"/>
            <a:ext cx="338554" cy="156709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b="1" spc="0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</a:rPr>
              <a:t>URBAN</a:t>
            </a:r>
            <a:r>
              <a:rPr lang="en-US" sz="1000" b="1" spc="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</a:rPr>
              <a:t> COLOR PALETTE</a:t>
            </a:r>
            <a:endParaRPr lang="en-US" sz="1000" b="1" spc="0" dirty="0">
              <a:solidFill>
                <a:schemeClr val="tx1">
                  <a:lumMod val="60000"/>
                  <a:lumOff val="40000"/>
                </a:schemeClr>
              </a:solidFill>
              <a:latin typeface="Lato" panose="020F0502020204030203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Light"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981200"/>
            <a:ext cx="11277600" cy="2895600"/>
          </a:xfrm>
        </p:spPr>
        <p:txBody>
          <a:bodyPr anchor="ctr">
            <a:noAutofit/>
          </a:bodyPr>
          <a:lstStyle>
            <a:lvl1pPr algn="ctr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65815" y="-496181"/>
            <a:ext cx="1936955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Divider Light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1157288"/>
          </a:xfrm>
        </p:spPr>
        <p:txBody>
          <a:bodyPr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768096" y="1889125"/>
            <a:ext cx="10966704" cy="4035425"/>
          </a:xfrm>
        </p:spPr>
        <p:txBody>
          <a:bodyPr/>
          <a:lstStyle>
            <a:lvl1pPr marL="0" indent="0">
              <a:buNone/>
              <a:defRPr i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Add Quote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265815" y="-496181"/>
            <a:ext cx="1860156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Quote Light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Dark">
    <p:bg>
      <p:bgPr>
        <a:gradFill>
          <a:gsLst>
            <a:gs pos="0">
              <a:srgbClr val="474345"/>
            </a:gs>
            <a:gs pos="100000">
              <a:schemeClr val="tx1">
                <a:lumMod val="7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1157288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4944"/>
          <a:stretch/>
        </p:blipFill>
        <p:spPr>
          <a:xfrm>
            <a:off x="320675" y="6521450"/>
            <a:ext cx="2391113" cy="102824"/>
          </a:xfrm>
          <a:prstGeom prst="rect">
            <a:avLst/>
          </a:prstGeom>
        </p:spPr>
      </p:pic>
      <p:sp>
        <p:nvSpPr>
          <p:cNvPr id="5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768096" y="1889125"/>
            <a:ext cx="10966704" cy="4035425"/>
          </a:xfrm>
        </p:spPr>
        <p:txBody>
          <a:bodyPr/>
          <a:lstStyle>
            <a:lvl1pPr marL="0" indent="0">
              <a:buNone/>
              <a:defRPr i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Add Quote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65815" y="-496181"/>
            <a:ext cx="1820939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Quote Dark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-550072" y="117081"/>
            <a:ext cx="231648" cy="2316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-550072" y="452571"/>
            <a:ext cx="231648" cy="2316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-550072" y="788061"/>
            <a:ext cx="231648" cy="2316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-550072" y="1123551"/>
            <a:ext cx="231648" cy="2316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-550072" y="1459040"/>
            <a:ext cx="231648" cy="2316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888626" y="138755"/>
            <a:ext cx="338554" cy="156709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b="1" spc="0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</a:rPr>
              <a:t>URBAN</a:t>
            </a:r>
            <a:r>
              <a:rPr lang="en-US" sz="1000" b="1" spc="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</a:rPr>
              <a:t> COLOR PALETTE</a:t>
            </a:r>
            <a:endParaRPr lang="en-US" sz="1000" b="1" spc="0" dirty="0">
              <a:solidFill>
                <a:schemeClr val="tx1">
                  <a:lumMod val="60000"/>
                  <a:lumOff val="40000"/>
                </a:schemeClr>
              </a:solidFill>
              <a:latin typeface="Lato" panose="020F0502020204030203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265815" y="-496181"/>
            <a:ext cx="1415941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Lato" panose="020F0502020204030203" pitchFamily="34" charset="0"/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  <a:latin typeface="Lato" panose="020F0502020204030203" pitchFamily="34" charset="0"/>
              </a:rPr>
              <a:t> Blank</a:t>
            </a:r>
            <a:endParaRPr lang="en-US" sz="1200" b="1" dirty="0">
              <a:solidFill>
                <a:schemeClr val="accent2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76200"/>
            <a:ext cx="10972800" cy="82296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lang="en-US" sz="2100" b="1" i="0" u="none" strike="noStrike" baseline="0" smtClean="0"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b="0" dirty="0">
                <a:solidFill>
                  <a:srgbClr val="164A7D"/>
                </a:solidFill>
              </a:rPr>
              <a:t>Slide Title - Font Size 28pts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04800" y="6400801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1200" dirty="0">
                <a:solidFill>
                  <a:srgbClr val="164A7D"/>
                </a:solidFill>
                <a:latin typeface="Lato" pitchFamily="34" charset="0"/>
                <a:ea typeface="+mn-ea"/>
                <a:cs typeface="+mn-cs"/>
              </a:rPr>
              <a:t>www.taxpolicycenter.org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9652000" y="6400801"/>
            <a:ext cx="2235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D901C42-F440-4240-9952-912188908418}" type="slidenum">
              <a:rPr lang="en-US" sz="900" smtClean="0">
                <a:solidFill>
                  <a:srgbClr val="164A7D"/>
                </a:solidFill>
                <a:latin typeface="Lato" pitchFamily="34" charset="0"/>
              </a:rPr>
              <a:pPr algn="r"/>
              <a:t>‹#›</a:t>
            </a:fld>
            <a:endParaRPr lang="en-US" sz="900" dirty="0">
              <a:solidFill>
                <a:srgbClr val="164A7D"/>
              </a:solidFill>
              <a:latin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619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Hierarch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73152"/>
            <a:ext cx="10972800" cy="82296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lang="en-US" sz="2100" b="1" i="0" u="none" strike="noStrike" baseline="0" smtClean="0"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Slide Title - Font Size 28pts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304800" y="6400801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1200" dirty="0">
                <a:solidFill>
                  <a:schemeClr val="tx1"/>
                </a:solidFill>
                <a:latin typeface="Lato" pitchFamily="34" charset="0"/>
                <a:ea typeface="+mn-ea"/>
                <a:cs typeface="+mn-cs"/>
              </a:rPr>
              <a:t>www.taxpolicycenter.org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9652000" y="6400801"/>
            <a:ext cx="2235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D901C42-F440-4240-9952-912188908418}" type="slidenum">
              <a:rPr lang="en-US" sz="900" smtClean="0">
                <a:latin typeface="Lato" pitchFamily="34" charset="0"/>
              </a:rPr>
              <a:pPr algn="r"/>
              <a:t>‹#›</a:t>
            </a:fld>
            <a:endParaRPr lang="en-US" sz="900" dirty="0">
              <a:latin typeface="Lato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371600"/>
            <a:ext cx="10485120" cy="5029200"/>
          </a:xfrm>
          <a:prstGeom prst="rect">
            <a:avLst/>
          </a:prstGeom>
        </p:spPr>
        <p:txBody>
          <a:bodyPr/>
          <a:lstStyle>
            <a:lvl1pPr marL="0" indent="-219456">
              <a:spcBef>
                <a:spcPts val="1350"/>
              </a:spcBef>
              <a:buClr>
                <a:srgbClr val="50B3CE"/>
              </a:buClr>
              <a:buFont typeface="Symbol" pitchFamily="18" charset="2"/>
              <a:buChar char="·"/>
              <a:defRPr sz="2100">
                <a:solidFill>
                  <a:srgbClr val="231F20"/>
                </a:solidFill>
                <a:latin typeface="Lato" pitchFamily="34" charset="0"/>
              </a:defRPr>
            </a:lvl1pPr>
            <a:lvl2pPr marL="514350" marR="0" indent="-17145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55B3CE"/>
              </a:buClr>
              <a:buSzTx/>
              <a:buFont typeface="Lato" pitchFamily="34" charset="0"/>
              <a:buChar char="-"/>
              <a:tabLst/>
              <a:defRPr sz="2100">
                <a:solidFill>
                  <a:srgbClr val="231F20"/>
                </a:solidFill>
                <a:latin typeface="Lato" pitchFamily="34" charset="0"/>
              </a:defRPr>
            </a:lvl2pPr>
            <a:lvl3pPr marL="902494" marR="0" indent="-216694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55B3CE"/>
              </a:buClr>
              <a:buSzTx/>
              <a:buFont typeface="Wingdings" pitchFamily="2" charset="2"/>
              <a:buChar char=""/>
              <a:tabLst/>
              <a:defRPr sz="2100">
                <a:solidFill>
                  <a:srgbClr val="231F20"/>
                </a:solidFill>
                <a:latin typeface="Lato" pitchFamily="34" charset="0"/>
              </a:defRPr>
            </a:lvl3pPr>
            <a:lvl5pPr marL="0" indent="0">
              <a:buNone/>
              <a:defRPr/>
            </a:lvl5pPr>
          </a:lstStyle>
          <a:p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Bullet hierarchy. Font size is 28 pts.</a:t>
            </a:r>
          </a:p>
          <a:p>
            <a:pPr lvl="1"/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Claritas</a:t>
            </a:r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est</a:t>
            </a:r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etiam</a:t>
            </a:r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processus</a:t>
            </a:r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dynamicus</a:t>
            </a:r>
            <a:endParaRPr lang="en-US" dirty="0">
              <a:solidFill>
                <a:srgbClr val="231F20"/>
              </a:solidFill>
              <a:latin typeface="Lato" pitchFamily="34" charset="0"/>
            </a:endParaRPr>
          </a:p>
          <a:p>
            <a:pPr marL="902494" lvl="2" indent="-216694">
              <a:buClr>
                <a:srgbClr val="55B3CE"/>
              </a:buClr>
              <a:buFont typeface="Wingdings" pitchFamily="2" charset="2"/>
              <a:buChar char=""/>
            </a:pPr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Nibh</a:t>
            </a:r>
            <a:r>
              <a:rPr lang="en-US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euismod</a:t>
            </a:r>
            <a:r>
              <a:rPr lang="en-US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tincidunt</a:t>
            </a:r>
            <a:r>
              <a:rPr lang="en-US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ut</a:t>
            </a:r>
            <a:r>
              <a:rPr lang="en-US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laoreet</a:t>
            </a:r>
            <a:r>
              <a:rPr lang="en-US" sz="2100" dirty="0">
                <a:solidFill>
                  <a:srgbClr val="231F20"/>
                </a:solidFill>
                <a:latin typeface="Lato" pitchFamily="34" charset="0"/>
              </a:rPr>
              <a:t> 25 pts.</a:t>
            </a:r>
          </a:p>
          <a:p>
            <a:r>
              <a:rPr lang="pt-BR" dirty="0">
                <a:solidFill>
                  <a:srgbClr val="231F20"/>
                </a:solidFill>
                <a:latin typeface="Lato" pitchFamily="34" charset="0"/>
              </a:rPr>
              <a:t>Lorem ipsum dolor sit amet adiapisa putamus</a:t>
            </a:r>
          </a:p>
          <a:p>
            <a:pPr lvl="1"/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Me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lius</a:t>
            </a:r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 quod ii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legunt</a:t>
            </a:r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saepius</a:t>
            </a:r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dynamicus</a:t>
            </a:r>
            <a:endParaRPr lang="en-US" dirty="0">
              <a:solidFill>
                <a:srgbClr val="231F20"/>
              </a:solidFill>
              <a:latin typeface="Lato" pitchFamily="34" charset="0"/>
            </a:endParaRPr>
          </a:p>
          <a:p>
            <a:pPr lvl="2"/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Nibh</a:t>
            </a:r>
            <a:r>
              <a:rPr lang="en-US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euismod</a:t>
            </a:r>
            <a:r>
              <a:rPr lang="en-US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tincidunt</a:t>
            </a:r>
            <a:r>
              <a:rPr lang="en-US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ut</a:t>
            </a:r>
            <a:r>
              <a:rPr lang="en-US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sz="2100" dirty="0" err="1">
                <a:solidFill>
                  <a:srgbClr val="231F20"/>
                </a:solidFill>
                <a:latin typeface="Lato" pitchFamily="34" charset="0"/>
              </a:rPr>
              <a:t>laoreet</a:t>
            </a:r>
            <a:endParaRPr lang="en-US" sz="2100" dirty="0">
              <a:solidFill>
                <a:srgbClr val="231F20"/>
              </a:solidFill>
              <a:latin typeface="Lato" pitchFamily="34" charset="0"/>
            </a:endParaRPr>
          </a:p>
          <a:p>
            <a:r>
              <a:rPr lang="fr-FR" dirty="0" err="1">
                <a:solidFill>
                  <a:srgbClr val="231F20"/>
                </a:solidFill>
                <a:latin typeface="Lato" pitchFamily="34" charset="0"/>
              </a:rPr>
              <a:t>Suscipit</a:t>
            </a:r>
            <a:r>
              <a:rPr lang="fr-FR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fr-FR" dirty="0" err="1">
                <a:solidFill>
                  <a:srgbClr val="231F20"/>
                </a:solidFill>
                <a:latin typeface="Lato" pitchFamily="34" charset="0"/>
              </a:rPr>
              <a:t>lobortis</a:t>
            </a:r>
            <a:r>
              <a:rPr lang="fr-FR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fr-FR" dirty="0" err="1">
                <a:solidFill>
                  <a:srgbClr val="231F20"/>
                </a:solidFill>
                <a:latin typeface="Lato" pitchFamily="34" charset="0"/>
              </a:rPr>
              <a:t>nisl</a:t>
            </a:r>
            <a:r>
              <a:rPr lang="fr-FR" dirty="0">
                <a:solidFill>
                  <a:srgbClr val="231F20"/>
                </a:solidFill>
                <a:latin typeface="Lato" pitchFamily="34" charset="0"/>
              </a:rPr>
              <a:t> ut </a:t>
            </a:r>
            <a:r>
              <a:rPr lang="fr-FR" dirty="0" err="1">
                <a:solidFill>
                  <a:srgbClr val="231F20"/>
                </a:solidFill>
                <a:latin typeface="Lato" pitchFamily="34" charset="0"/>
              </a:rPr>
              <a:t>aliquip</a:t>
            </a:r>
            <a:r>
              <a:rPr lang="fr-FR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fr-FR" dirty="0" err="1">
                <a:solidFill>
                  <a:srgbClr val="231F20"/>
                </a:solidFill>
                <a:latin typeface="Lato" pitchFamily="34" charset="0"/>
              </a:rPr>
              <a:t>commodo</a:t>
            </a:r>
            <a:endParaRPr lang="fr-FR" dirty="0">
              <a:solidFill>
                <a:srgbClr val="231F20"/>
              </a:solidFill>
              <a:latin typeface="Lato" pitchFamily="34" charset="0"/>
            </a:endParaRPr>
          </a:p>
          <a:p>
            <a:pPr lvl="1"/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Investigationes</a:t>
            </a:r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demonstraverunt</a:t>
            </a:r>
            <a:r>
              <a:rPr lang="en-US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Lato" pitchFamily="34" charset="0"/>
              </a:rPr>
              <a:t>lectores</a:t>
            </a:r>
            <a:endParaRPr lang="en-US" dirty="0">
              <a:solidFill>
                <a:srgbClr val="231F20"/>
              </a:solidFill>
              <a:latin typeface="Lato" pitchFamily="34" charset="0"/>
            </a:endParaRPr>
          </a:p>
          <a:p>
            <a:pPr lvl="2"/>
            <a:r>
              <a:rPr lang="fr-FR" sz="2100" dirty="0" err="1">
                <a:solidFill>
                  <a:srgbClr val="231F20"/>
                </a:solidFill>
                <a:latin typeface="Lato" pitchFamily="34" charset="0"/>
              </a:rPr>
              <a:t>Suscipit</a:t>
            </a:r>
            <a:r>
              <a:rPr lang="fr-FR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fr-FR" sz="2100" dirty="0" err="1">
                <a:solidFill>
                  <a:srgbClr val="231F20"/>
                </a:solidFill>
                <a:latin typeface="Lato" pitchFamily="34" charset="0"/>
              </a:rPr>
              <a:t>lobortis</a:t>
            </a:r>
            <a:r>
              <a:rPr lang="fr-FR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fr-FR" sz="2100" dirty="0" err="1">
                <a:solidFill>
                  <a:srgbClr val="231F20"/>
                </a:solidFill>
                <a:latin typeface="Lato" pitchFamily="34" charset="0"/>
              </a:rPr>
              <a:t>nislut</a:t>
            </a:r>
            <a:r>
              <a:rPr lang="fr-FR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fr-FR" sz="2100" dirty="0" err="1">
                <a:solidFill>
                  <a:srgbClr val="231F20"/>
                </a:solidFill>
                <a:latin typeface="Lato" pitchFamily="34" charset="0"/>
              </a:rPr>
              <a:t>aliquip</a:t>
            </a:r>
            <a:r>
              <a:rPr lang="fr-FR" sz="2100" dirty="0">
                <a:solidFill>
                  <a:srgbClr val="231F20"/>
                </a:solidFill>
                <a:latin typeface="Lato" pitchFamily="34" charset="0"/>
              </a:rPr>
              <a:t> </a:t>
            </a:r>
            <a:r>
              <a:rPr lang="fr-FR" sz="2100" dirty="0" err="1">
                <a:solidFill>
                  <a:srgbClr val="231F20"/>
                </a:solidFill>
                <a:latin typeface="Lato" pitchFamily="34" charset="0"/>
              </a:rPr>
              <a:t>comodo</a:t>
            </a:r>
            <a:endParaRPr lang="en-US" sz="2100" dirty="0">
              <a:solidFill>
                <a:srgbClr val="231F20"/>
              </a:solidFill>
              <a:latin typeface="Lato" pitchFamily="34" charset="0"/>
            </a:endParaRPr>
          </a:p>
          <a:p>
            <a:pPr lvl="2"/>
            <a:endParaRPr lang="en-US" dirty="0">
              <a:latin typeface="Lato" pitchFamily="34" charset="0"/>
            </a:endParaRP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348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Bullete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1371600"/>
            <a:ext cx="10383520" cy="4876800"/>
          </a:xfrm>
          <a:prstGeom prst="rect">
            <a:avLst/>
          </a:prstGeom>
        </p:spPr>
        <p:txBody>
          <a:bodyPr>
            <a:noAutofit/>
          </a:bodyPr>
          <a:lstStyle>
            <a:lvl1pPr marL="219075" indent="-219075">
              <a:spcBef>
                <a:spcPts val="450"/>
              </a:spcBef>
              <a:spcAft>
                <a:spcPts val="0"/>
              </a:spcAft>
              <a:buClr>
                <a:srgbClr val="50B3CF"/>
              </a:buClr>
              <a:buFont typeface="Symbol" pitchFamily="18" charset="2"/>
              <a:buChar char="·"/>
              <a:defRPr lang="pt-BR" sz="2100" b="0" i="0" u="none" strike="noStrike" baseline="0" smtClean="0">
                <a:solidFill>
                  <a:srgbClr val="231F20"/>
                </a:solidFill>
                <a:latin typeface="Lato" pitchFamily="34" charset="0"/>
              </a:defRPr>
            </a:lvl1pPr>
          </a:lstStyle>
          <a:p>
            <a:pPr>
              <a:buFont typeface="Symbol" pitchFamily="18" charset="2"/>
              <a:buChar char="·"/>
            </a:pPr>
            <a:r>
              <a:rPr lang="en-US" dirty="0">
                <a:latin typeface="Lato" pitchFamily="34" charset="0"/>
              </a:rPr>
              <a:t>One column bulleted list. Font size is 28 pts.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76200"/>
            <a:ext cx="10972800" cy="82296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lang="en-US" sz="2100" b="1" i="0" u="none" strike="noStrike" baseline="0" smtClean="0"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Slide Title - Font Size 28pts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304800" y="6400801"/>
            <a:ext cx="457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1200" dirty="0">
                <a:solidFill>
                  <a:schemeClr val="tx1"/>
                </a:solidFill>
                <a:latin typeface="Lato" pitchFamily="34" charset="0"/>
                <a:ea typeface="+mn-ea"/>
                <a:cs typeface="+mn-cs"/>
              </a:rPr>
              <a:t>www.taxpolicycenter.org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652000" y="6400801"/>
            <a:ext cx="2235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D901C42-F440-4240-9952-912188908418}" type="slidenum">
              <a:rPr lang="en-US" sz="900" smtClean="0">
                <a:latin typeface="Lato" pitchFamily="34" charset="0"/>
              </a:rPr>
              <a:pPr algn="r"/>
              <a:t>‹#›</a:t>
            </a:fld>
            <a:endParaRPr lang="en-US" sz="900" dirty="0">
              <a:latin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63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1157288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1277600" cy="423227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990" t="-24944" r="1"/>
          <a:stretch/>
        </p:blipFill>
        <p:spPr>
          <a:xfrm>
            <a:off x="320675" y="6521450"/>
            <a:ext cx="2391113" cy="102824"/>
          </a:xfrm>
          <a:prstGeom prst="rect">
            <a:avLst/>
          </a:prstGeom>
        </p:spPr>
      </p:pic>
      <p:sp>
        <p:nvSpPr>
          <p:cNvPr id="4" name="Oval 3"/>
          <p:cNvSpPr/>
          <p:nvPr userDrawn="1"/>
        </p:nvSpPr>
        <p:spPr>
          <a:xfrm>
            <a:off x="-550072" y="117081"/>
            <a:ext cx="231648" cy="2316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550072" y="452571"/>
            <a:ext cx="231648" cy="2316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-550072" y="788061"/>
            <a:ext cx="231648" cy="2316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-550072" y="1123551"/>
            <a:ext cx="231648" cy="2316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-550072" y="1459040"/>
            <a:ext cx="231648" cy="2316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Lato" panose="020F0502020204030203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888626" y="138755"/>
            <a:ext cx="338554" cy="156709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b="1" spc="0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</a:rPr>
              <a:t>URBAN</a:t>
            </a:r>
            <a:r>
              <a:rPr lang="en-US" sz="1000" b="1" spc="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</a:rPr>
              <a:t> COLOR PALETTE</a:t>
            </a:r>
            <a:endParaRPr lang="en-US" sz="1000" b="1" spc="0" dirty="0">
              <a:solidFill>
                <a:schemeClr val="tx1">
                  <a:lumMod val="60000"/>
                  <a:lumOff val="40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0227028" y="7020156"/>
            <a:ext cx="1996059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r"/>
            <a:r>
              <a:rPr lang="en-US" sz="1000" b="1" spc="0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</a:rPr>
              <a:t>TEMPLATE VERSION 2.1 </a:t>
            </a:r>
            <a:r>
              <a:rPr lang="en-US" sz="1000" b="1" spc="0" dirty="0">
                <a:solidFill>
                  <a:schemeClr val="accent6"/>
                </a:solidFill>
                <a:latin typeface="Lato" panose="020F0502020204030203" pitchFamily="34" charset="0"/>
              </a:rPr>
              <a:t>BETA</a:t>
            </a:r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8" r:id="rId2"/>
    <p:sldLayoutId id="2147483654" r:id="rId3"/>
    <p:sldLayoutId id="2147483658" r:id="rId4"/>
    <p:sldLayoutId id="2147483675" r:id="rId5"/>
    <p:sldLayoutId id="2147483681" r:id="rId6"/>
    <p:sldLayoutId id="2147483680" r:id="rId7"/>
    <p:sldLayoutId id="2147483656" r:id="rId8"/>
    <p:sldLayoutId id="2147483677" r:id="rId9"/>
    <p:sldLayoutId id="2147483657" r:id="rId10"/>
    <p:sldLayoutId id="2147483674" r:id="rId11"/>
    <p:sldLayoutId id="2147483676" r:id="rId12"/>
    <p:sldLayoutId id="2147483682" r:id="rId13"/>
    <p:sldLayoutId id="2147483683" r:id="rId14"/>
    <p:sldLayoutId id="2147483655" r:id="rId15"/>
    <p:sldLayoutId id="2147483684" r:id="rId16"/>
    <p:sldLayoutId id="2147483685" r:id="rId17"/>
    <p:sldLayoutId id="2147483686" r:id="rId18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22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20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8">
          <p15:clr>
            <a:srgbClr val="F26B43"/>
          </p15:clr>
        </p15:guide>
        <p15:guide id="4" orient="horz" pos="336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pos="2592">
          <p15:clr>
            <a:srgbClr val="F26B43"/>
          </p15:clr>
        </p15:guide>
        <p15:guide id="7" pos="7392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en.wikipedia.org/wiki/Toolbox#/media/File:Ty%C3%B6kalulaatikko,_joka_on_ollut_ty%C3%B6ntekij%C3%A4n_matkassa_turbiinien_ja_puuhiomakoneiden_asennusteht%C3%A4viss%C3%A4_1950-luvulla._Tampellan_konepaja,_Tampere._Tampereen_museot._Kuva_Reetta_Tervakangas,_Vapriikin_kuva-arkisto._(16431673676).jpg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27304"/>
            <a:ext cx="2849217" cy="430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443665"/>
              </p:ext>
            </p:extLst>
          </p:nvPr>
        </p:nvGraphicFramePr>
        <p:xfrm>
          <a:off x="820718" y="2752124"/>
          <a:ext cx="9890826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0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84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rgbClr val="139DEC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39DE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Wednesday, June 3, 2020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9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6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Data Viz for High-Dimensional Data Validation: Case Studies on Evaluating Synthetic Data Generation 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39DEC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Aaron R. Williams</a:t>
                      </a:r>
                    </a:p>
                  </a:txBody>
                  <a:tcPr marL="0" marR="0" marT="9144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48277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Acknowledgments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Arnold Ventures</a:t>
            </a:r>
          </a:p>
          <a:p>
            <a:r>
              <a:rPr lang="en-US" dirty="0"/>
              <a:t>The team</a:t>
            </a:r>
          </a:p>
          <a:p>
            <a:pPr lvl="1"/>
            <a:r>
              <a:rPr lang="en-US" sz="1800" dirty="0"/>
              <a:t>Claire McKay Bowen</a:t>
            </a:r>
          </a:p>
          <a:p>
            <a:pPr lvl="1"/>
            <a:r>
              <a:rPr lang="en-US" sz="1800" dirty="0"/>
              <a:t>Victoria Bryant</a:t>
            </a:r>
          </a:p>
          <a:p>
            <a:pPr lvl="1"/>
            <a:r>
              <a:rPr lang="en-US" sz="1800" dirty="0"/>
              <a:t>Leonard Burman</a:t>
            </a:r>
          </a:p>
          <a:p>
            <a:pPr lvl="1"/>
            <a:r>
              <a:rPr lang="en-US" sz="1800" dirty="0" err="1"/>
              <a:t>Surachai</a:t>
            </a:r>
            <a:r>
              <a:rPr lang="en-US" sz="1800" dirty="0"/>
              <a:t> </a:t>
            </a:r>
            <a:r>
              <a:rPr lang="en-US" sz="1800" dirty="0" err="1"/>
              <a:t>Khitatrakun</a:t>
            </a:r>
            <a:endParaRPr lang="en-US" sz="1800" dirty="0"/>
          </a:p>
          <a:p>
            <a:pPr lvl="1"/>
            <a:r>
              <a:rPr lang="en-US" sz="1800" dirty="0"/>
              <a:t>Robert McClelland</a:t>
            </a:r>
          </a:p>
          <a:p>
            <a:pPr lvl="1"/>
            <a:r>
              <a:rPr lang="en-US" sz="1800" dirty="0"/>
              <a:t>Phillip Stallworth</a:t>
            </a:r>
          </a:p>
          <a:p>
            <a:pPr lvl="1"/>
            <a:r>
              <a:rPr lang="en-US" sz="1800" dirty="0"/>
              <a:t>Kyle </a:t>
            </a:r>
            <a:r>
              <a:rPr lang="en-US" sz="1800" dirty="0" err="1"/>
              <a:t>Ueyama</a:t>
            </a:r>
            <a:r>
              <a:rPr lang="en-US" sz="1800" dirty="0"/>
              <a:t> </a:t>
            </a:r>
          </a:p>
          <a:p>
            <a:pPr lvl="1"/>
            <a:r>
              <a:rPr lang="en-US" sz="1800" dirty="0"/>
              <a:t>Graham MacDonald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823652" y="0"/>
            <a:ext cx="911148" cy="553998"/>
          </a:xfrm>
        </p:spPr>
        <p:txBody>
          <a:bodyPr/>
          <a:lstStyle/>
          <a:p>
            <a:r>
              <a:rPr lang="en-US" dirty="0"/>
              <a:t>INTRO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</p:spPr>
        <p:txBody>
          <a:bodyPr/>
          <a:lstStyle/>
          <a:p>
            <a:fld id="{B68F88C8-0A9A-DA43-95C8-7FE161A0535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0976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>
                <a:latin typeface="+mj-lt"/>
              </a:rPr>
              <a:t>Case Study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>
                <a:latin typeface="+mj-lt"/>
              </a:rPr>
              <a:t>Dimensionality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>
                <a:latin typeface="+mj-lt"/>
              </a:rPr>
              <a:t>Data Viz Techniques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>
                <a:latin typeface="+mj-lt"/>
              </a:rPr>
              <a:t>Data that Are Suitably Paired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/>
              <a:t>Data that Are Not Suitably Paired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>
                <a:latin typeface="+mj-lt"/>
              </a:rPr>
              <a:t>Iteration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9750056" y="1662112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8" name="Rectangle 7">
            <a:hlinkClick r:id="rId2" action="ppaction://hlinksldjump"/>
          </p:cNvPr>
          <p:cNvSpPr/>
          <p:nvPr/>
        </p:nvSpPr>
        <p:spPr>
          <a:xfrm>
            <a:off x="9750056" y="2190750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9" name="Rectangle 8">
            <a:hlinkClick r:id="" action="ppaction://noaction"/>
          </p:cNvPr>
          <p:cNvSpPr/>
          <p:nvPr/>
        </p:nvSpPr>
        <p:spPr>
          <a:xfrm>
            <a:off x="9750056" y="2776537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10" name="Rectangle 9">
            <a:hlinkClick r:id="" action="ppaction://noaction"/>
          </p:cNvPr>
          <p:cNvSpPr/>
          <p:nvPr/>
        </p:nvSpPr>
        <p:spPr>
          <a:xfrm>
            <a:off x="9750056" y="3319462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9750056" y="3876674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9750056" y="4462461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895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>
                <a:latin typeface="+mj-lt"/>
              </a:rPr>
              <a:t>Case Study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>
                <a:latin typeface="+mj-lt"/>
              </a:rPr>
              <a:t>Dimensionality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>
                <a:latin typeface="+mj-lt"/>
              </a:rPr>
              <a:t>Data Viz Techniques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i="1" dirty="0">
                <a:latin typeface="+mj-lt"/>
              </a:rPr>
              <a:t>Data that Are Suitably Paired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i="1" dirty="0"/>
              <a:t>Data that Are Not Suitably Paired</a:t>
            </a:r>
          </a:p>
          <a:p>
            <a:pPr marL="12700" indent="-12700">
              <a:buNone/>
              <a:tabLst>
                <a:tab pos="9820275" algn="r"/>
              </a:tabLst>
            </a:pPr>
            <a:r>
              <a:rPr lang="en-US" sz="2500" dirty="0">
                <a:latin typeface="+mj-lt"/>
              </a:rPr>
              <a:t>Iteration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9750056" y="1662112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8" name="Rectangle 7">
            <a:hlinkClick r:id="rId2" action="ppaction://hlinksldjump"/>
          </p:cNvPr>
          <p:cNvSpPr/>
          <p:nvPr/>
        </p:nvSpPr>
        <p:spPr>
          <a:xfrm>
            <a:off x="9750056" y="2190750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9" name="Rectangle 8">
            <a:hlinkClick r:id="" action="ppaction://noaction"/>
          </p:cNvPr>
          <p:cNvSpPr/>
          <p:nvPr/>
        </p:nvSpPr>
        <p:spPr>
          <a:xfrm>
            <a:off x="9750056" y="2776537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10" name="Rectangle 9">
            <a:hlinkClick r:id="" action="ppaction://noaction"/>
          </p:cNvPr>
          <p:cNvSpPr/>
          <p:nvPr/>
        </p:nvSpPr>
        <p:spPr>
          <a:xfrm>
            <a:off x="9750056" y="3319462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11" name="Rectangle 10">
            <a:hlinkClick r:id="" action="ppaction://noaction"/>
          </p:cNvPr>
          <p:cNvSpPr/>
          <p:nvPr/>
        </p:nvSpPr>
        <p:spPr>
          <a:xfrm>
            <a:off x="9750056" y="3876674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9750056" y="4462461"/>
            <a:ext cx="651246" cy="4381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1797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11737011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919313-1F2A-8846-9B4C-2D593BBC7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FD245E-87BA-6741-9CC6-E5F82AD7F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226DD-A62A-934F-AB66-D8104351A3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0379" y="0"/>
            <a:ext cx="1164421" cy="553998"/>
          </a:xfrm>
        </p:spPr>
        <p:txBody>
          <a:bodyPr/>
          <a:lstStyle/>
          <a:p>
            <a:r>
              <a:rPr lang="en-US" dirty="0"/>
              <a:t>DATA VIZ</a:t>
            </a:r>
          </a:p>
        </p:txBody>
      </p:sp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FC60EAD-0A86-4940-8E11-A5FDB7004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996" y="1684979"/>
            <a:ext cx="2711604" cy="3148959"/>
          </a:xfrm>
          <a:prstGeom prst="rect">
            <a:avLst/>
          </a:prstGeom>
        </p:spPr>
      </p:pic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48ACB6D8-B12D-4445-8BE0-074A4F4AD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795" y="1690688"/>
            <a:ext cx="2711606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64755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Project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Synthetic Data Generation</a:t>
            </a:r>
          </a:p>
          <a:p>
            <a:pPr lvl="1"/>
            <a:r>
              <a:rPr lang="en-US" dirty="0"/>
              <a:t>Urban-Brookings Tax Policy Center synthesis of IRS tax records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328325" y="0"/>
            <a:ext cx="1406475" cy="553998"/>
          </a:xfrm>
        </p:spPr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</p:spPr>
        <p:txBody>
          <a:bodyPr/>
          <a:lstStyle/>
          <a:p>
            <a:fld id="{B68F88C8-0A9A-DA43-95C8-7FE161A0535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7246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Goals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dirty="0"/>
              <a:t>Produce fully synthetic data file with the same record layout as IRS Administrative Data that:</a:t>
            </a:r>
          </a:p>
          <a:p>
            <a:pPr lvl="1"/>
            <a:r>
              <a:rPr lang="en-US" sz="2800" dirty="0"/>
              <a:t>Protects the confidentiality of tax return information</a:t>
            </a:r>
          </a:p>
          <a:p>
            <a:pPr lvl="1"/>
            <a:r>
              <a:rPr lang="en-US" sz="2800" dirty="0"/>
              <a:t>May be used for statistically valid analysis for certain research purposes</a:t>
            </a:r>
          </a:p>
          <a:p>
            <a:pPr lvl="1"/>
            <a:r>
              <a:rPr lang="en-US" sz="2800" dirty="0"/>
              <a:t>May be used as a “training dataset” to develop programs to run on confidential data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328325" y="0"/>
            <a:ext cx="1406475" cy="553998"/>
          </a:xfrm>
        </p:spPr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</p:spPr>
        <p:txBody>
          <a:bodyPr/>
          <a:lstStyle/>
          <a:p>
            <a:fld id="{B68F88C8-0A9A-DA43-95C8-7FE161A0535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952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Synthetic Data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dirty="0"/>
              <a:t>Partially-Synthetic Data</a:t>
            </a:r>
          </a:p>
          <a:p>
            <a:pPr lvl="1"/>
            <a:r>
              <a:rPr lang="en-US" dirty="0"/>
              <a:t>Selected observations/variables are synthesized</a:t>
            </a:r>
          </a:p>
          <a:p>
            <a:pPr lvl="1"/>
            <a:r>
              <a:rPr lang="en-US" dirty="0"/>
              <a:t>Little (1993)</a:t>
            </a:r>
          </a:p>
          <a:p>
            <a:r>
              <a:rPr lang="en-US" dirty="0"/>
              <a:t>Fully-Synthetic Data</a:t>
            </a:r>
          </a:p>
          <a:p>
            <a:pPr lvl="1"/>
            <a:r>
              <a:rPr lang="en-US" dirty="0"/>
              <a:t>All observations/variables are synthesized</a:t>
            </a:r>
          </a:p>
          <a:p>
            <a:pPr lvl="1"/>
            <a:r>
              <a:rPr lang="en-US" dirty="0"/>
              <a:t>Rubin (1993)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328325" y="0"/>
            <a:ext cx="1406475" cy="553998"/>
          </a:xfrm>
        </p:spPr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</p:spPr>
        <p:txBody>
          <a:bodyPr/>
          <a:lstStyle/>
          <a:p>
            <a:fld id="{B68F88C8-0A9A-DA43-95C8-7FE161A0535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3651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multivariate distribution of tax variables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r>
                  <a:rPr lang="en-US" sz="2500" dirty="0"/>
                  <a:t>Goal is to approximate the empirical multivariate distribution function for tax return information</a:t>
                </a:r>
              </a:p>
              <a:p>
                <a:r>
                  <a:rPr lang="en-US" sz="2500" dirty="0"/>
                  <a:t>Joint multivariate probability distribution can be represented as the product of sequential, conditional probability distributions: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endChr m:val="|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, …,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) = </m:t>
                      </m:r>
                    </m:oMath>
                  </m:oMathPara>
                </a14:m>
                <a:endParaRPr lang="en-US" sz="18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en-US" sz="1800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endChr m:val="|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) ∙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 |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)⋯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</a:rPr>
                            <m:t>k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 |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, …,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8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sz="2500" dirty="0"/>
                  <a:t>where </a:t>
                </a:r>
                <a:r>
                  <a:rPr lang="en-US" sz="2500" i="1" dirty="0"/>
                  <a:t>Y</a:t>
                </a:r>
                <a:r>
                  <a:rPr lang="en-US" sz="2500" i="1" baseline="-25000" dirty="0"/>
                  <a:t>i</a:t>
                </a:r>
                <a:r>
                  <a:rPr lang="en-US" sz="2500" dirty="0"/>
                  <a:t> the variables and </a:t>
                </a:r>
                <a:r>
                  <a:rPr lang="en-US" sz="2500" dirty="0" err="1"/>
                  <a:t>θ</a:t>
                </a:r>
                <a:r>
                  <a:rPr lang="en-US" sz="2500" baseline="-25000" dirty="0" err="1"/>
                  <a:t>i</a:t>
                </a:r>
                <a:r>
                  <a:rPr lang="en-US" sz="2500" dirty="0"/>
                  <a:t> are vectors of model parameters</a:t>
                </a:r>
                <a:endParaRPr lang="en-US" sz="25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2"/>
                <a:stretch>
                  <a:fillRect l="-1866" t="-2319" r="-1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328325" y="0"/>
            <a:ext cx="1406475" cy="553998"/>
          </a:xfrm>
        </p:spPr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</p:spPr>
        <p:txBody>
          <a:bodyPr/>
          <a:lstStyle/>
          <a:p>
            <a:fld id="{B68F88C8-0A9A-DA43-95C8-7FE161A0535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209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Sequential CART Process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746509" cy="4367212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2500" dirty="0"/>
              <a:t>Unconditionally sample sex from the confidential data with replacement</a:t>
            </a:r>
          </a:p>
          <a:p>
            <a:pPr>
              <a:buFont typeface="+mj-lt"/>
              <a:buAutoNum type="arabicPeriod"/>
            </a:pPr>
            <a:r>
              <a:rPr lang="en-US" sz="2500" dirty="0"/>
              <a:t>Synthesize age based on sampled sex</a:t>
            </a:r>
          </a:p>
          <a:p>
            <a:pPr>
              <a:buFont typeface="+mj-lt"/>
              <a:buAutoNum type="arabicPeriod"/>
            </a:pPr>
            <a:r>
              <a:rPr lang="en-US" sz="2500" dirty="0"/>
              <a:t>Synthesize wages based on synthetic sex and age</a:t>
            </a:r>
          </a:p>
          <a:p>
            <a:pPr>
              <a:buFont typeface="+mj-lt"/>
              <a:buAutoNum type="arabicPeriod"/>
            </a:pPr>
            <a:r>
              <a:rPr lang="en-US" sz="2500" dirty="0"/>
              <a:t>Sequentially synthesize remaining variables with all previously synthesized variables as predictors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0328326" y="0"/>
            <a:ext cx="1406475" cy="553998"/>
          </a:xfrm>
        </p:spPr>
        <p:txBody>
          <a:bodyPr/>
          <a:lstStyle/>
          <a:p>
            <a:r>
              <a:rPr lang="en-US" dirty="0"/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962909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B2DBF-9299-D74A-BF45-031DA3787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4B0C4E-EE64-C846-BAD2-23C9EE8A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AE6A1-A50F-BC4C-9956-3425430429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Multinomial synthesizer for categorical variables</a:t>
            </a:r>
          </a:p>
          <a:p>
            <a:r>
              <a:rPr lang="en-US" dirty="0"/>
              <a:t>Non-parametric methods for continuous variables</a:t>
            </a:r>
          </a:p>
          <a:p>
            <a:pPr lvl="1"/>
            <a:r>
              <a:rPr lang="en-US" dirty="0"/>
              <a:t>CART, RF</a:t>
            </a:r>
          </a:p>
          <a:p>
            <a:pPr lvl="1"/>
            <a:r>
              <a:rPr lang="en-US" dirty="0"/>
              <a:t>Kernel density estimates for additional smoothing</a:t>
            </a:r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27E1F-FA59-E44C-AF1C-0BE0CDAD6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28325" y="0"/>
            <a:ext cx="1406475" cy="553998"/>
          </a:xfrm>
        </p:spPr>
        <p:txBody>
          <a:bodyPr/>
          <a:lstStyle/>
          <a:p>
            <a:r>
              <a:rPr lang="en-US" dirty="0"/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422161473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Dimensionality</a:t>
            </a:r>
          </a:p>
        </p:txBody>
      </p:sp>
    </p:spTree>
    <p:extLst>
      <p:ext uri="{BB962C8B-B14F-4D97-AF65-F5344CB8AC3E}">
        <p14:creationId xmlns:p14="http://schemas.microsoft.com/office/powerpoint/2010/main" val="119762858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B2DBF-9299-D74A-BF45-031DA3787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4B0C4E-EE64-C846-BAD2-23C9EE8A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 large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AE6A1-A50F-BC4C-9956-3425430429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150,000-300,000 observations</a:t>
            </a:r>
          </a:p>
          <a:p>
            <a:r>
              <a:rPr lang="en-US" dirty="0"/>
              <a:t>Problem: </a:t>
            </a:r>
            <a:r>
              <a:rPr lang="en-US" dirty="0" err="1"/>
              <a:t>overplotting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27E1F-FA59-E44C-AF1C-0BE0CDAD6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90705" y="0"/>
            <a:ext cx="1844095" cy="553998"/>
          </a:xfrm>
        </p:spPr>
        <p:txBody>
          <a:bodyPr/>
          <a:lstStyle/>
          <a:p>
            <a:r>
              <a:rPr lang="en-US" dirty="0"/>
              <a:t>DIMENSIONALITY</a:t>
            </a:r>
          </a:p>
        </p:txBody>
      </p:sp>
    </p:spTree>
    <p:extLst>
      <p:ext uri="{BB962C8B-B14F-4D97-AF65-F5344CB8AC3E}">
        <p14:creationId xmlns:p14="http://schemas.microsoft.com/office/powerpoint/2010/main" val="22648286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B2DBF-9299-D74A-BF45-031DA3787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4B0C4E-EE64-C846-BAD2-23C9EE8A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complicated relationships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AE6A1-A50F-BC4C-9956-3425430429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20-150 variables</a:t>
            </a:r>
          </a:p>
          <a:p>
            <a:r>
              <a:rPr lang="en-US" dirty="0"/>
              <a:t>Problem: m(m - 1)/2 relationships</a:t>
            </a:r>
          </a:p>
          <a:p>
            <a:r>
              <a:rPr lang="en-US" dirty="0"/>
              <a:t>Problem: tax variable relationships are complicated</a:t>
            </a:r>
          </a:p>
          <a:p>
            <a:pPr lvl="1"/>
            <a:r>
              <a:rPr lang="en-US" dirty="0"/>
              <a:t>phase-ins, phase-outs</a:t>
            </a:r>
          </a:p>
          <a:p>
            <a:pPr lvl="1"/>
            <a:r>
              <a:rPr lang="en-US" dirty="0"/>
              <a:t>discontinuities</a:t>
            </a:r>
          </a:p>
          <a:p>
            <a:pPr lvl="1"/>
            <a:r>
              <a:rPr lang="en-US" dirty="0"/>
              <a:t>bunching at kink points 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27E1F-FA59-E44C-AF1C-0BE0CDAD6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90705" y="0"/>
            <a:ext cx="1844095" cy="553998"/>
          </a:xfrm>
        </p:spPr>
        <p:txBody>
          <a:bodyPr/>
          <a:lstStyle/>
          <a:p>
            <a:r>
              <a:rPr lang="en-US" dirty="0"/>
              <a:t>DIMENSIONALITY</a:t>
            </a:r>
          </a:p>
        </p:txBody>
      </p:sp>
    </p:spTree>
    <p:extLst>
      <p:ext uri="{BB962C8B-B14F-4D97-AF65-F5344CB8AC3E}">
        <p14:creationId xmlns:p14="http://schemas.microsoft.com/office/powerpoint/2010/main" val="23732957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B2DBF-9299-D74A-BF45-031DA3787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4B0C4E-EE64-C846-BAD2-23C9EE8A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Iteration (save for later)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AE6A1-A50F-BC4C-9956-3425430429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1"/>
            <a:r>
              <a:rPr lang="en-US" dirty="0"/>
              <a:t>Hundreds of specifications</a:t>
            </a:r>
          </a:p>
          <a:p>
            <a:pPr lvl="1"/>
            <a:r>
              <a:rPr lang="en-US" dirty="0"/>
              <a:t>Each specification is run up to 100 times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27E1F-FA59-E44C-AF1C-0BE0CDAD6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90705" y="0"/>
            <a:ext cx="1844095" cy="553998"/>
          </a:xfrm>
        </p:spPr>
        <p:txBody>
          <a:bodyPr/>
          <a:lstStyle/>
          <a:p>
            <a:r>
              <a:rPr lang="en-US" dirty="0"/>
              <a:t>DIMENSIONALITY</a:t>
            </a:r>
          </a:p>
        </p:txBody>
      </p:sp>
    </p:spTree>
    <p:extLst>
      <p:ext uri="{BB962C8B-B14F-4D97-AF65-F5344CB8AC3E}">
        <p14:creationId xmlns:p14="http://schemas.microsoft.com/office/powerpoint/2010/main" val="14575278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Visualization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191028562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ooden box&#10;&#10;Description automatically generated">
            <a:extLst>
              <a:ext uri="{FF2B5EF4-FFF2-40B4-BE49-F238E27FC236}">
                <a16:creationId xmlns:a16="http://schemas.microsoft.com/office/drawing/2014/main" id="{153B8EBA-9C33-B84B-8B56-2DDF5ECC8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488" y="79149"/>
            <a:ext cx="8456854" cy="6384925"/>
          </a:xfrm>
          <a:prstGeom prst="rect">
            <a:avLst/>
          </a:prstGeom>
          <a:noFill/>
        </p:spPr>
      </p:pic>
      <p:sp>
        <p:nvSpPr>
          <p:cNvPr id="2" name="Slide Number Placeholder 1" hidden="1">
            <a:extLst>
              <a:ext uri="{FF2B5EF4-FFF2-40B4-BE49-F238E27FC236}">
                <a16:creationId xmlns:a16="http://schemas.microsoft.com/office/drawing/2014/main" id="{0E3D6DDB-DBDD-4645-B56F-A7CBA68CE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68F88C8-0A9A-DA43-95C8-7FE161A05352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FA635D-E88F-7D41-895D-1AC46581B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5316" y="0"/>
            <a:ext cx="1168400" cy="558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357225-513B-0E4F-B0D0-3389D6C3E334}"/>
              </a:ext>
            </a:extLst>
          </p:cNvPr>
          <p:cNvSpPr txBox="1"/>
          <p:nvPr/>
        </p:nvSpPr>
        <p:spPr>
          <a:xfrm>
            <a:off x="7739744" y="6464074"/>
            <a:ext cx="3875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Photo by </a:t>
            </a:r>
            <a:r>
              <a:rPr lang="en-US" sz="1200" dirty="0" err="1">
                <a:latin typeface="+mj-lt"/>
              </a:rPr>
              <a:t>Reetta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Tervakangas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err="1">
                <a:latin typeface="+mj-lt"/>
                <a:hlinkClick r:id="rId4"/>
              </a:rPr>
              <a:t>Vapriikki</a:t>
            </a:r>
            <a:r>
              <a:rPr lang="en-US" sz="1200" dirty="0">
                <a:latin typeface="+mj-lt"/>
                <a:hlinkClick r:id="rId4"/>
              </a:rPr>
              <a:t> Photo Archives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8682749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B2DBF-9299-D74A-BF45-031DA3787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4B0C4E-EE64-C846-BAD2-23C9EE8A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types of data visualization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AE6A1-A50F-BC4C-9956-3425430429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rabicPeriod"/>
            </a:pPr>
            <a:r>
              <a:rPr lang="en-US" dirty="0"/>
              <a:t>Direct visualization with glyphs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Visualization of statistical summaries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27E1F-FA59-E44C-AF1C-0BE0CDAD6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0379" y="0"/>
            <a:ext cx="1164421" cy="553998"/>
          </a:xfrm>
        </p:spPr>
        <p:txBody>
          <a:bodyPr/>
          <a:lstStyle/>
          <a:p>
            <a:r>
              <a:rPr lang="en-US" dirty="0"/>
              <a:t>DATA VIZ</a:t>
            </a:r>
          </a:p>
        </p:txBody>
      </p:sp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36C3201D-6807-CC4E-95F0-0B2CD8D08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77" y="2982915"/>
            <a:ext cx="10762445" cy="307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2936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B2DBF-9299-D74A-BF45-031DA3787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4B0C4E-EE64-C846-BAD2-23C9EE8A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Remedial measures for </a:t>
            </a:r>
            <a:r>
              <a:rPr lang="en-US" dirty="0" err="1"/>
              <a:t>overplotting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AE6A1-A50F-BC4C-9956-3425430429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1"/>
            <a:r>
              <a:rPr lang="en-US" dirty="0"/>
              <a:t>Smaller glyphs and hollow glyphs</a:t>
            </a:r>
          </a:p>
          <a:p>
            <a:pPr lvl="1"/>
            <a:r>
              <a:rPr lang="en-US" dirty="0"/>
              <a:t>Jittering</a:t>
            </a:r>
          </a:p>
          <a:p>
            <a:pPr lvl="1"/>
            <a:r>
              <a:rPr lang="el-GR" dirty="0"/>
              <a:t>α</a:t>
            </a:r>
            <a:r>
              <a:rPr lang="en-US" dirty="0"/>
              <a:t>-blending</a:t>
            </a:r>
          </a:p>
          <a:p>
            <a:pPr lvl="1"/>
            <a:r>
              <a:rPr lang="en-US" dirty="0"/>
              <a:t>Conditional plots/trellis displays</a:t>
            </a:r>
          </a:p>
          <a:p>
            <a:pPr lvl="1"/>
            <a:r>
              <a:rPr lang="en-US" dirty="0"/>
              <a:t>Histograms and binning</a:t>
            </a:r>
          </a:p>
          <a:p>
            <a:pPr lvl="1"/>
            <a:r>
              <a:rPr lang="en-US" dirty="0"/>
              <a:t>Kernel smoothing</a:t>
            </a:r>
          </a:p>
          <a:p>
            <a:pPr lvl="1"/>
            <a:r>
              <a:rPr lang="en-US" dirty="0"/>
              <a:t>Models: linear, LOESS, penalized cubic regression splines</a:t>
            </a:r>
          </a:p>
          <a:p>
            <a:pPr lvl="1"/>
            <a:r>
              <a:rPr lang="en-US" dirty="0"/>
              <a:t>Sampling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27E1F-FA59-E44C-AF1C-0BE0CDAD6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0379" y="0"/>
            <a:ext cx="1164421" cy="553998"/>
          </a:xfrm>
        </p:spPr>
        <p:txBody>
          <a:bodyPr/>
          <a:lstStyle/>
          <a:p>
            <a:r>
              <a:rPr lang="en-US" dirty="0"/>
              <a:t>DATA VIZ</a:t>
            </a:r>
          </a:p>
        </p:txBody>
      </p:sp>
    </p:spTree>
    <p:extLst>
      <p:ext uri="{BB962C8B-B14F-4D97-AF65-F5344CB8AC3E}">
        <p14:creationId xmlns:p14="http://schemas.microsoft.com/office/powerpoint/2010/main" val="4118867528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B2DBF-9299-D74A-BF45-031DA3787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4B0C4E-EE64-C846-BAD2-23C9EE8A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Remedial measures for many variables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AE6A1-A50F-BC4C-9956-3425430429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1"/>
            <a:r>
              <a:rPr lang="en-US" dirty="0"/>
              <a:t>Parallel coordinate plots (Inselberg, 1985) </a:t>
            </a:r>
          </a:p>
          <a:p>
            <a:pPr lvl="1"/>
            <a:r>
              <a:rPr lang="en-US" dirty="0"/>
              <a:t>Scatterplot matrices (</a:t>
            </a:r>
            <a:r>
              <a:rPr lang="en-US" dirty="0" err="1"/>
              <a:t>Carr</a:t>
            </a:r>
            <a:r>
              <a:rPr lang="en-US" dirty="0"/>
              <a:t>, 1985)</a:t>
            </a:r>
          </a:p>
          <a:p>
            <a:pPr lvl="1"/>
            <a:r>
              <a:rPr lang="en-US" dirty="0"/>
              <a:t>PCA/factor analysis</a:t>
            </a:r>
          </a:p>
          <a:p>
            <a:pPr lvl="1"/>
            <a:r>
              <a:rPr lang="en-US" dirty="0"/>
              <a:t>t-SNE (</a:t>
            </a:r>
            <a:r>
              <a:rPr lang="en-US" dirty="0" err="1"/>
              <a:t>Maaten</a:t>
            </a:r>
            <a:r>
              <a:rPr lang="en-US" dirty="0"/>
              <a:t> and Hinton, 2008) </a:t>
            </a:r>
          </a:p>
          <a:p>
            <a:pPr lvl="1"/>
            <a:r>
              <a:rPr lang="en-US" dirty="0"/>
              <a:t>UMAP (</a:t>
            </a:r>
            <a:r>
              <a:rPr lang="en-US" dirty="0" err="1"/>
              <a:t>Mcinnes</a:t>
            </a:r>
            <a:r>
              <a:rPr lang="en-US" dirty="0"/>
              <a:t> et al., 2018) </a:t>
            </a:r>
          </a:p>
          <a:p>
            <a:pPr lvl="1"/>
            <a:r>
              <a:rPr lang="en-US" dirty="0"/>
              <a:t>Grand tours (Asimov, 1985)</a:t>
            </a:r>
          </a:p>
          <a:p>
            <a:pPr lvl="1"/>
            <a:r>
              <a:rPr lang="en-US" dirty="0"/>
              <a:t>Rotating plots (Cook and Miller, 2006)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27E1F-FA59-E44C-AF1C-0BE0CDAD6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0379" y="0"/>
            <a:ext cx="1164421" cy="553998"/>
          </a:xfrm>
        </p:spPr>
        <p:txBody>
          <a:bodyPr/>
          <a:lstStyle/>
          <a:p>
            <a:r>
              <a:rPr lang="en-US" dirty="0"/>
              <a:t>DATA VIZ</a:t>
            </a:r>
          </a:p>
        </p:txBody>
      </p:sp>
    </p:spTree>
    <p:extLst>
      <p:ext uri="{BB962C8B-B14F-4D97-AF65-F5344CB8AC3E}">
        <p14:creationId xmlns:p14="http://schemas.microsoft.com/office/powerpoint/2010/main" val="250881688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that are Suitably Paired</a:t>
            </a:r>
          </a:p>
        </p:txBody>
      </p:sp>
    </p:spTree>
    <p:extLst>
      <p:ext uri="{BB962C8B-B14F-4D97-AF65-F5344CB8AC3E}">
        <p14:creationId xmlns:p14="http://schemas.microsoft.com/office/powerpoint/2010/main" val="4213271712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406CB5-CDD1-FD46-B341-60AC918F2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CC0975-C31C-1C4A-8B67-110F2386C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553998"/>
          </a:xfrm>
        </p:spPr>
        <p:txBody>
          <a:bodyPr/>
          <a:lstStyle/>
          <a:p>
            <a:r>
              <a:rPr lang="en-US" dirty="0"/>
              <a:t>Data that are suitably paired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AB42A-DB49-5E45-AE1A-78CC4A64CD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2690" y="0"/>
            <a:ext cx="1852110" cy="553998"/>
          </a:xfrm>
        </p:spPr>
        <p:txBody>
          <a:bodyPr/>
          <a:lstStyle/>
          <a:p>
            <a:r>
              <a:rPr lang="en-US" dirty="0"/>
              <a:t>SUITABLY PAIRED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1F9BBBA-0FDC-2641-924D-42ED1D930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816839"/>
              </p:ext>
            </p:extLst>
          </p:nvPr>
        </p:nvGraphicFramePr>
        <p:xfrm>
          <a:off x="457200" y="2005667"/>
          <a:ext cx="6845565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776">
                  <a:extLst>
                    <a:ext uri="{9D8B030D-6E8A-4147-A177-3AD203B41FA5}">
                      <a16:colId xmlns:a16="http://schemas.microsoft.com/office/drawing/2014/main" val="382981423"/>
                    </a:ext>
                  </a:extLst>
                </a:gridCol>
                <a:gridCol w="2498990">
                  <a:extLst>
                    <a:ext uri="{9D8B030D-6E8A-4147-A177-3AD203B41FA5}">
                      <a16:colId xmlns:a16="http://schemas.microsoft.com/office/drawing/2014/main" val="1128854212"/>
                    </a:ext>
                  </a:extLst>
                </a:gridCol>
                <a:gridCol w="2257799">
                  <a:extLst>
                    <a:ext uri="{9D8B030D-6E8A-4147-A177-3AD203B41FA5}">
                      <a16:colId xmlns:a16="http://schemas.microsoft.com/office/drawing/2014/main" val="901046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9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$11,000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1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$438,000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6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$38,000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6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361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$126,000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9258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4B7F1F2-CD4A-7943-99A9-396A5CBCC3C6}"/>
              </a:ext>
            </a:extLst>
          </p:cNvPr>
          <p:cNvSpPr txBox="1"/>
          <p:nvPr/>
        </p:nvSpPr>
        <p:spPr>
          <a:xfrm>
            <a:off x="457200" y="1605048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Partially-synthetic data</a:t>
            </a:r>
          </a:p>
        </p:txBody>
      </p:sp>
    </p:spTree>
    <p:extLst>
      <p:ext uri="{BB962C8B-B14F-4D97-AF65-F5344CB8AC3E}">
        <p14:creationId xmlns:p14="http://schemas.microsoft.com/office/powerpoint/2010/main" val="1256466332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406CB5-CDD1-FD46-B341-60AC918F2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CC0975-C31C-1C4A-8B67-110F2386C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553998"/>
          </a:xfrm>
        </p:spPr>
        <p:txBody>
          <a:bodyPr/>
          <a:lstStyle/>
          <a:p>
            <a:r>
              <a:rPr lang="en-US" dirty="0"/>
              <a:t>Data that are suitably paired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AB42A-DB49-5E45-AE1A-78CC4A64CD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2690" y="0"/>
            <a:ext cx="1852110" cy="553998"/>
          </a:xfrm>
        </p:spPr>
        <p:txBody>
          <a:bodyPr/>
          <a:lstStyle/>
          <a:p>
            <a:r>
              <a:rPr lang="en-US" dirty="0"/>
              <a:t>SUITABLY PAIRED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1F9BBBA-0FDC-2641-924D-42ED1D930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114912"/>
              </p:ext>
            </p:extLst>
          </p:nvPr>
        </p:nvGraphicFramePr>
        <p:xfrm>
          <a:off x="457200" y="2005667"/>
          <a:ext cx="9049407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776">
                  <a:extLst>
                    <a:ext uri="{9D8B030D-6E8A-4147-A177-3AD203B41FA5}">
                      <a16:colId xmlns:a16="http://schemas.microsoft.com/office/drawing/2014/main" val="382981423"/>
                    </a:ext>
                  </a:extLst>
                </a:gridCol>
                <a:gridCol w="2498990">
                  <a:extLst>
                    <a:ext uri="{9D8B030D-6E8A-4147-A177-3AD203B41FA5}">
                      <a16:colId xmlns:a16="http://schemas.microsoft.com/office/drawing/2014/main" val="1128854212"/>
                    </a:ext>
                  </a:extLst>
                </a:gridCol>
                <a:gridCol w="2257799">
                  <a:extLst>
                    <a:ext uri="{9D8B030D-6E8A-4147-A177-3AD203B41FA5}">
                      <a16:colId xmlns:a16="http://schemas.microsoft.com/office/drawing/2014/main" val="901046877"/>
                    </a:ext>
                  </a:extLst>
                </a:gridCol>
                <a:gridCol w="2203842">
                  <a:extLst>
                    <a:ext uri="{9D8B030D-6E8A-4147-A177-3AD203B41FA5}">
                      <a16:colId xmlns:a16="http://schemas.microsoft.com/office/drawing/2014/main" val="40519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Lato" panose="020F0502020204030203" pitchFamily="34" charset="0"/>
                        </a:rPr>
                        <a:t>synthetic_income</a:t>
                      </a:r>
                      <a:endParaRPr lang="en-US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9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Lato" panose="020F0502020204030203" pitchFamily="34" charset="0"/>
                        </a:rPr>
                        <a:t>$11,000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$9,500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1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Lato" panose="020F0502020204030203" pitchFamily="34" charset="0"/>
                        </a:rPr>
                        <a:t>$438,000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$496,000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6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Lato" panose="020F0502020204030203" pitchFamily="34" charset="0"/>
                        </a:rPr>
                        <a:t>$2,000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$1,500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Lato" panose="020F0502020204030203" pitchFamily="34" charset="0"/>
                        </a:rPr>
                        <a:t>$38,000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$38,200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6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361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Lato" panose="020F0502020204030203" pitchFamily="34" charset="0"/>
                        </a:rPr>
                        <a:t>$126,000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$125,000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9258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4B7F1F2-CD4A-7943-99A9-396A5CBCC3C6}"/>
              </a:ext>
            </a:extLst>
          </p:cNvPr>
          <p:cNvSpPr txBox="1"/>
          <p:nvPr/>
        </p:nvSpPr>
        <p:spPr>
          <a:xfrm>
            <a:off x="457200" y="1605048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Partially-synthetic data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DFECB6-697A-884F-9BC3-7BC35AECDFBA}"/>
              </a:ext>
            </a:extLst>
          </p:cNvPr>
          <p:cNvSpPr/>
          <p:nvPr/>
        </p:nvSpPr>
        <p:spPr>
          <a:xfrm>
            <a:off x="457199" y="4791287"/>
            <a:ext cx="109663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+mj-lt"/>
              </a:rPr>
              <a:t>There is a one-to-one match between the row in the generated data and the row in the reference data!</a:t>
            </a:r>
          </a:p>
        </p:txBody>
      </p:sp>
    </p:spTree>
    <p:extLst>
      <p:ext uri="{BB962C8B-B14F-4D97-AF65-F5344CB8AC3E}">
        <p14:creationId xmlns:p14="http://schemas.microsoft.com/office/powerpoint/2010/main" val="41120988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464A1E-4C42-6947-8FAF-B0F763427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77497C-4F69-7F4A-B865-A19BC864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Residual plots/analysis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8EE08-B61C-114D-B07B-A5F225A88C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2690" y="0"/>
            <a:ext cx="1852110" cy="553998"/>
          </a:xfrm>
        </p:spPr>
        <p:txBody>
          <a:bodyPr/>
          <a:lstStyle/>
          <a:p>
            <a:r>
              <a:rPr lang="en-US" dirty="0"/>
              <a:t>SUITABLY PAIRED</a:t>
            </a:r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B78EAEBA-8144-F243-9201-3BA1EF847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655" y="2035233"/>
            <a:ext cx="9882690" cy="359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59744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464A1E-4C42-6947-8FAF-B0F763427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77497C-4F69-7F4A-B865-A19BC864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plot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8EE08-B61C-114D-B07B-A5F225A88C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2690" y="0"/>
            <a:ext cx="1852110" cy="553998"/>
          </a:xfrm>
        </p:spPr>
        <p:txBody>
          <a:bodyPr/>
          <a:lstStyle/>
          <a:p>
            <a:r>
              <a:rPr lang="en-US" dirty="0"/>
              <a:t>SUITABLY PAIRED</a:t>
            </a:r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BBA74667-A9BF-B64C-BA9A-2DAF520A1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170" y="1094121"/>
            <a:ext cx="6537659" cy="466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324169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464A1E-4C42-6947-8FAF-B0F763427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77497C-4F69-7F4A-B865-A19BC864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plot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8EE08-B61C-114D-B07B-A5F225A88C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2690" y="0"/>
            <a:ext cx="1852110" cy="553998"/>
          </a:xfrm>
        </p:spPr>
        <p:txBody>
          <a:bodyPr/>
          <a:lstStyle/>
          <a:p>
            <a:r>
              <a:rPr lang="en-US" dirty="0"/>
              <a:t>SUITABLY PAIRED</a:t>
            </a:r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D43E3A8E-4223-0C40-B9C7-90E90E49F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070" y="1112044"/>
            <a:ext cx="6551859" cy="467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74811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that are not Suitably Paired</a:t>
            </a:r>
          </a:p>
        </p:txBody>
      </p:sp>
    </p:spTree>
    <p:extLst>
      <p:ext uri="{BB962C8B-B14F-4D97-AF65-F5344CB8AC3E}">
        <p14:creationId xmlns:p14="http://schemas.microsoft.com/office/powerpoint/2010/main" val="710063613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406CB5-CDD1-FD46-B341-60AC918F2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CC0975-C31C-1C4A-8B67-110F2386C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553998"/>
          </a:xfrm>
        </p:spPr>
        <p:txBody>
          <a:bodyPr/>
          <a:lstStyle/>
          <a:p>
            <a:r>
              <a:rPr lang="en-US" dirty="0"/>
              <a:t>Data that are suitably paired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AB42A-DB49-5E45-AE1A-78CC4A64CD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69115" y="0"/>
            <a:ext cx="2265685" cy="553998"/>
          </a:xfrm>
        </p:spPr>
        <p:txBody>
          <a:bodyPr/>
          <a:lstStyle/>
          <a:p>
            <a:r>
              <a:rPr lang="en-US" dirty="0"/>
              <a:t>NOT SUITABLY PAIRED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1F9BBBA-0FDC-2641-924D-42ED1D930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551681"/>
              </p:ext>
            </p:extLst>
          </p:nvPr>
        </p:nvGraphicFramePr>
        <p:xfrm>
          <a:off x="457198" y="2143807"/>
          <a:ext cx="5464527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814">
                  <a:extLst>
                    <a:ext uri="{9D8B030D-6E8A-4147-A177-3AD203B41FA5}">
                      <a16:colId xmlns:a16="http://schemas.microsoft.com/office/drawing/2014/main" val="382981423"/>
                    </a:ext>
                  </a:extLst>
                </a:gridCol>
                <a:gridCol w="1994407">
                  <a:extLst>
                    <a:ext uri="{9D8B030D-6E8A-4147-A177-3AD203B41FA5}">
                      <a16:colId xmlns:a16="http://schemas.microsoft.com/office/drawing/2014/main" val="1128854212"/>
                    </a:ext>
                  </a:extLst>
                </a:gridCol>
                <a:gridCol w="1802306">
                  <a:extLst>
                    <a:ext uri="{9D8B030D-6E8A-4147-A177-3AD203B41FA5}">
                      <a16:colId xmlns:a16="http://schemas.microsoft.com/office/drawing/2014/main" val="901046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9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$11,000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1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$438,000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6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$38,000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6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361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$126,000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9258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4B7F1F2-CD4A-7943-99A9-396A5CBCC3C6}"/>
              </a:ext>
            </a:extLst>
          </p:cNvPr>
          <p:cNvSpPr txBox="1"/>
          <p:nvPr/>
        </p:nvSpPr>
        <p:spPr>
          <a:xfrm>
            <a:off x="457198" y="1241167"/>
            <a:ext cx="2190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Fully-synthetic data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3EB4DF-3B91-794D-ABDA-560134361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827122"/>
              </p:ext>
            </p:extLst>
          </p:nvPr>
        </p:nvGraphicFramePr>
        <p:xfrm>
          <a:off x="6270277" y="2133600"/>
          <a:ext cx="5464527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629">
                  <a:extLst>
                    <a:ext uri="{9D8B030D-6E8A-4147-A177-3AD203B41FA5}">
                      <a16:colId xmlns:a16="http://schemas.microsoft.com/office/drawing/2014/main" val="382981423"/>
                    </a:ext>
                  </a:extLst>
                </a:gridCol>
                <a:gridCol w="2010687">
                  <a:extLst>
                    <a:ext uri="{9D8B030D-6E8A-4147-A177-3AD203B41FA5}">
                      <a16:colId xmlns:a16="http://schemas.microsoft.com/office/drawing/2014/main" val="1128854212"/>
                    </a:ext>
                  </a:extLst>
                </a:gridCol>
                <a:gridCol w="1773211">
                  <a:extLst>
                    <a:ext uri="{9D8B030D-6E8A-4147-A177-3AD203B41FA5}">
                      <a16:colId xmlns:a16="http://schemas.microsoft.com/office/drawing/2014/main" val="40519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Lato" panose="020F0502020204030203" pitchFamily="34" charset="0"/>
                        </a:rPr>
                        <a:t>synth_age</a:t>
                      </a:r>
                      <a:endParaRPr lang="en-US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Lato" panose="020F0502020204030203" pitchFamily="34" charset="0"/>
                        </a:rPr>
                        <a:t>synth_gender</a:t>
                      </a:r>
                      <a:endParaRPr lang="en-US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Lato" panose="020F0502020204030203" pitchFamily="34" charset="0"/>
                        </a:rPr>
                        <a:t>synth_income</a:t>
                      </a:r>
                      <a:endParaRPr lang="en-US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9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$42,000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1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$11,000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6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$420,000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6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361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$88,000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9258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794CE72-D30F-614A-A716-D00E4871B5C5}"/>
              </a:ext>
            </a:extLst>
          </p:cNvPr>
          <p:cNvSpPr txBox="1"/>
          <p:nvPr/>
        </p:nvSpPr>
        <p:spPr>
          <a:xfrm>
            <a:off x="457200" y="4877982"/>
            <a:ext cx="109744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The rows between the generated data and reference data no longer </a:t>
            </a:r>
          </a:p>
          <a:p>
            <a:r>
              <a:rPr lang="en-US" sz="2800" b="1" dirty="0">
                <a:latin typeface="+mj-lt"/>
              </a:rPr>
              <a:t>have a one-to-one match!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AD80A0-ECEB-5B49-BD1A-E0A87827D876}"/>
              </a:ext>
            </a:extLst>
          </p:cNvPr>
          <p:cNvSpPr txBox="1"/>
          <p:nvPr/>
        </p:nvSpPr>
        <p:spPr>
          <a:xfrm>
            <a:off x="6204857" y="1764268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Generated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EE7E11-8371-2646-9849-AFF76A995144}"/>
              </a:ext>
            </a:extLst>
          </p:cNvPr>
          <p:cNvSpPr txBox="1"/>
          <p:nvPr/>
        </p:nvSpPr>
        <p:spPr>
          <a:xfrm>
            <a:off x="457196" y="1815766"/>
            <a:ext cx="309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Reference data (confidential)</a:t>
            </a:r>
          </a:p>
        </p:txBody>
      </p:sp>
    </p:spTree>
    <p:extLst>
      <p:ext uri="{BB962C8B-B14F-4D97-AF65-F5344CB8AC3E}">
        <p14:creationId xmlns:p14="http://schemas.microsoft.com/office/powerpoint/2010/main" val="18142416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12E886-5580-F84A-8F8D-E568FF326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78C852-7702-B54E-A274-D8AF8B7F6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2FEA1-4CAB-F145-8463-2AA099FC29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Come up summaries that create one-to-one matches between the reference data and the generated data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22A596-80C0-5C4D-BE7F-F940AD7C6E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69116" y="0"/>
            <a:ext cx="2265684" cy="553998"/>
          </a:xfrm>
        </p:spPr>
        <p:txBody>
          <a:bodyPr/>
          <a:lstStyle/>
          <a:p>
            <a:r>
              <a:rPr lang="en-US" dirty="0"/>
              <a:t>NOT SUITABLY PAIRED</a:t>
            </a:r>
          </a:p>
        </p:txBody>
      </p:sp>
    </p:spTree>
    <p:extLst>
      <p:ext uri="{BB962C8B-B14F-4D97-AF65-F5344CB8AC3E}">
        <p14:creationId xmlns:p14="http://schemas.microsoft.com/office/powerpoint/2010/main" val="1081208785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12E886-5580-F84A-8F8D-E568FF326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78C852-7702-B54E-A274-D8AF8B7F6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553998"/>
          </a:xfrm>
        </p:spPr>
        <p:txBody>
          <a:bodyPr/>
          <a:lstStyle/>
          <a:p>
            <a:r>
              <a:rPr lang="en-US" dirty="0"/>
              <a:t>Joint Multivariate Frequency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22A596-80C0-5C4D-BE7F-F940AD7C6E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5835" y="0"/>
            <a:ext cx="2308965" cy="553998"/>
          </a:xfrm>
        </p:spPr>
        <p:txBody>
          <a:bodyPr/>
          <a:lstStyle/>
          <a:p>
            <a:r>
              <a:rPr lang="en-US" dirty="0"/>
              <a:t>NOT SUITABLY PAIRED</a:t>
            </a:r>
          </a:p>
        </p:txBody>
      </p:sp>
      <p:pic>
        <p:nvPicPr>
          <p:cNvPr id="7" name="Picture 6" descr="A picture containing table, white&#10;&#10;Description automatically generated">
            <a:extLst>
              <a:ext uri="{FF2B5EF4-FFF2-40B4-BE49-F238E27FC236}">
                <a16:creationId xmlns:a16="http://schemas.microsoft.com/office/drawing/2014/main" id="{01C32C75-1FBD-7847-A47F-D68B984F8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620798"/>
            <a:ext cx="7315200" cy="45720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BB6904C-28BB-7E40-93DA-927393E582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836759"/>
              </p:ext>
            </p:extLst>
          </p:nvPr>
        </p:nvGraphicFramePr>
        <p:xfrm>
          <a:off x="457200" y="1569998"/>
          <a:ext cx="174482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354">
                  <a:extLst>
                    <a:ext uri="{9D8B030D-6E8A-4147-A177-3AD203B41FA5}">
                      <a16:colId xmlns:a16="http://schemas.microsoft.com/office/drawing/2014/main" val="382981423"/>
                    </a:ext>
                  </a:extLst>
                </a:gridCol>
                <a:gridCol w="1057470">
                  <a:extLst>
                    <a:ext uri="{9D8B030D-6E8A-4147-A177-3AD203B41FA5}">
                      <a16:colId xmlns:a16="http://schemas.microsoft.com/office/drawing/2014/main" val="1128854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gender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9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1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6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6111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3FC0253-6319-C74E-A1F5-62DDB99A3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954324"/>
              </p:ext>
            </p:extLst>
          </p:nvPr>
        </p:nvGraphicFramePr>
        <p:xfrm>
          <a:off x="457200" y="3906798"/>
          <a:ext cx="174482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354">
                  <a:extLst>
                    <a:ext uri="{9D8B030D-6E8A-4147-A177-3AD203B41FA5}">
                      <a16:colId xmlns:a16="http://schemas.microsoft.com/office/drawing/2014/main" val="382981423"/>
                    </a:ext>
                  </a:extLst>
                </a:gridCol>
                <a:gridCol w="1057470">
                  <a:extLst>
                    <a:ext uri="{9D8B030D-6E8A-4147-A177-3AD203B41FA5}">
                      <a16:colId xmlns:a16="http://schemas.microsoft.com/office/drawing/2014/main" val="1128854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gender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9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1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6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6111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4AC6274-D0C5-EB47-9F60-1B89E6C76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611737"/>
              </p:ext>
            </p:extLst>
          </p:nvPr>
        </p:nvGraphicFramePr>
        <p:xfrm>
          <a:off x="2667000" y="2613140"/>
          <a:ext cx="327971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058">
                  <a:extLst>
                    <a:ext uri="{9D8B030D-6E8A-4147-A177-3AD203B41FA5}">
                      <a16:colId xmlns:a16="http://schemas.microsoft.com/office/drawing/2014/main" val="382981423"/>
                    </a:ext>
                  </a:extLst>
                </a:gridCol>
                <a:gridCol w="898551">
                  <a:extLst>
                    <a:ext uri="{9D8B030D-6E8A-4147-A177-3AD203B41FA5}">
                      <a16:colId xmlns:a16="http://schemas.microsoft.com/office/drawing/2014/main" val="1128854212"/>
                    </a:ext>
                  </a:extLst>
                </a:gridCol>
                <a:gridCol w="898551">
                  <a:extLst>
                    <a:ext uri="{9D8B030D-6E8A-4147-A177-3AD203B41FA5}">
                      <a16:colId xmlns:a16="http://schemas.microsoft.com/office/drawing/2014/main" val="6566941"/>
                    </a:ext>
                  </a:extLst>
                </a:gridCol>
                <a:gridCol w="898551">
                  <a:extLst>
                    <a:ext uri="{9D8B030D-6E8A-4147-A177-3AD203B41FA5}">
                      <a16:colId xmlns:a16="http://schemas.microsoft.com/office/drawing/2014/main" val="1844235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Lato" panose="020F0502020204030203" pitchFamily="34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Lato" panose="020F0502020204030203" pitchFamily="34" charset="0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Lato" panose="020F0502020204030203" pitchFamily="34" charset="0"/>
                        </a:rPr>
                        <a:t>reference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Lato" panose="020F0502020204030203" pitchFamily="34" charset="0"/>
                        </a:rPr>
                        <a:t>generated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9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1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6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ato" panose="020F0502020204030203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6111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BFE2325-BF4A-FB4F-8DD4-435F0F96BBFF}"/>
              </a:ext>
            </a:extLst>
          </p:cNvPr>
          <p:cNvSpPr txBox="1"/>
          <p:nvPr/>
        </p:nvSpPr>
        <p:spPr>
          <a:xfrm>
            <a:off x="705082" y="1251466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Reference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5442FF-8D31-444E-B25B-7DEB34CDFA7F}"/>
              </a:ext>
            </a:extLst>
          </p:cNvPr>
          <p:cNvSpPr txBox="1"/>
          <p:nvPr/>
        </p:nvSpPr>
        <p:spPr>
          <a:xfrm>
            <a:off x="677879" y="3558064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Generated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3650621-9B9A-A742-8C2C-8A07EF7B8576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202024" y="3540240"/>
            <a:ext cx="464976" cy="14485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2B69499-C864-E741-9449-4BD294F78F26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2202024" y="2497098"/>
            <a:ext cx="464976" cy="10431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011881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12DB93-911C-5048-93A1-FFEA41EFB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D21110-B13E-1B47-83D9-6F8987988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CD6DB-5902-724B-A7EE-EB4F803469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394446"/>
            <a:ext cx="4382278" cy="4168936"/>
          </a:xfrm>
        </p:spPr>
        <p:txBody>
          <a:bodyPr/>
          <a:lstStyle/>
          <a:p>
            <a:r>
              <a:rPr lang="en-US" dirty="0"/>
              <a:t>Means</a:t>
            </a:r>
          </a:p>
          <a:p>
            <a:r>
              <a:rPr lang="en-US" dirty="0"/>
              <a:t>Standard Deviations</a:t>
            </a:r>
          </a:p>
          <a:p>
            <a:r>
              <a:rPr lang="en-US" dirty="0"/>
              <a:t>Skewness</a:t>
            </a:r>
          </a:p>
          <a:p>
            <a:r>
              <a:rPr lang="en-US" dirty="0"/>
              <a:t>Kurtosis</a:t>
            </a:r>
          </a:p>
          <a:p>
            <a:endParaRPr lang="en-US" dirty="0"/>
          </a:p>
          <a:p>
            <a:r>
              <a:rPr lang="en-US" dirty="0"/>
              <a:t>Vertical variation because of “repetitions”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C91810-8B9C-3B4B-AF75-CDD7193F87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5835" y="0"/>
            <a:ext cx="2308965" cy="553998"/>
          </a:xfrm>
        </p:spPr>
        <p:txBody>
          <a:bodyPr/>
          <a:lstStyle/>
          <a:p>
            <a:r>
              <a:rPr lang="en-US" dirty="0"/>
              <a:t>NOT SUITABLY PAIRED</a:t>
            </a:r>
          </a:p>
        </p:txBody>
      </p:sp>
      <p:pic>
        <p:nvPicPr>
          <p:cNvPr id="7" name="Picture 6" descr="A picture containing black, table, water, white&#10;&#10;Description automatically generated">
            <a:extLst>
              <a:ext uri="{FF2B5EF4-FFF2-40B4-BE49-F238E27FC236}">
                <a16:creationId xmlns:a16="http://schemas.microsoft.com/office/drawing/2014/main" id="{8D4ED979-B28B-A14F-941B-A64E79A3C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143000"/>
            <a:ext cx="6400800" cy="4572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8845E7-4788-D64A-AC55-C3E6BA894444}"/>
              </a:ext>
            </a:extLst>
          </p:cNvPr>
          <p:cNvSpPr txBox="1"/>
          <p:nvPr/>
        </p:nvSpPr>
        <p:spPr>
          <a:xfrm>
            <a:off x="6096000" y="773668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Comparison of means</a:t>
            </a:r>
          </a:p>
        </p:txBody>
      </p:sp>
    </p:spTree>
    <p:extLst>
      <p:ext uri="{BB962C8B-B14F-4D97-AF65-F5344CB8AC3E}">
        <p14:creationId xmlns:p14="http://schemas.microsoft.com/office/powerpoint/2010/main" val="2584160788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31B0C4-74E9-4919-BCAA-1DE96A596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21DB2C-3995-4B46-84C0-1034144A0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532002"/>
          </a:xfrm>
        </p:spPr>
        <p:txBody>
          <a:bodyPr/>
          <a:lstStyle/>
          <a:p>
            <a:r>
              <a:rPr lang="en-US" sz="3200" dirty="0"/>
              <a:t>Density Plots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09F344-DEBD-4ACA-BEAF-6814223BF0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78768" y="0"/>
            <a:ext cx="956032" cy="553998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7B0208-AE70-4EEB-BBDB-913FA7CECB19}"/>
              </a:ext>
            </a:extLst>
          </p:cNvPr>
          <p:cNvSpPr txBox="1"/>
          <p:nvPr/>
        </p:nvSpPr>
        <p:spPr>
          <a:xfrm>
            <a:off x="457200" y="1128978"/>
            <a:ext cx="4052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Among nonzero values &lt; $25,000</a:t>
            </a: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9469116" y="0"/>
            <a:ext cx="2265685" cy="553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82880" tIns="182880" rIns="182880" bIns="182880" rtlCol="0" anchor="ctr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FontTx/>
              <a:buNone/>
              <a:defRPr sz="1200" b="0" kern="1200" spc="1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NOT SUITABLY PAIRED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186B4B-D61A-4C41-A7D7-3660C15E7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57771"/>
            <a:ext cx="5091453" cy="45250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0975E8-AF6C-4E3E-ABBF-6D0B792CB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315" y="1657771"/>
            <a:ext cx="5091453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612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12DB93-911C-5048-93A1-FFEA41EFB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D21110-B13E-1B47-83D9-6F8987988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Kolmogorov-Smirnov Tests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C91810-8B9C-3B4B-AF75-CDD7193F87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5835" y="0"/>
            <a:ext cx="2308965" cy="553998"/>
          </a:xfrm>
        </p:spPr>
        <p:txBody>
          <a:bodyPr/>
          <a:lstStyle/>
          <a:p>
            <a:r>
              <a:rPr lang="en-US" dirty="0"/>
              <a:t>NOT SUITABLY PAIRED</a:t>
            </a:r>
          </a:p>
        </p:txBody>
      </p:sp>
      <p:pic>
        <p:nvPicPr>
          <p:cNvPr id="9" name="Picture 8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0636164-92A6-5841-8F7D-1A33C9C62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543736"/>
            <a:ext cx="6400800" cy="45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A29319-605E-9D4D-8DF9-362FFDB561CE}"/>
              </a:ext>
            </a:extLst>
          </p:cNvPr>
          <p:cNvSpPr txBox="1"/>
          <p:nvPr/>
        </p:nvSpPr>
        <p:spPr>
          <a:xfrm>
            <a:off x="2895600" y="1191764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Number of KS test failures</a:t>
            </a:r>
          </a:p>
        </p:txBody>
      </p:sp>
    </p:spTree>
    <p:extLst>
      <p:ext uri="{BB962C8B-B14F-4D97-AF65-F5344CB8AC3E}">
        <p14:creationId xmlns:p14="http://schemas.microsoft.com/office/powerpoint/2010/main" val="337380555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9DA3F3-1459-7343-BEE1-52877A690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990C99-3826-B64A-9D65-85A0DBFC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Fit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739A9-6238-164B-A479-0562CE81B7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5078536" cy="4367212"/>
          </a:xfrm>
        </p:spPr>
        <p:txBody>
          <a:bodyPr/>
          <a:lstStyle/>
          <a:p>
            <a:r>
              <a:rPr lang="en-US" dirty="0"/>
              <a:t>Difference between lower triangle of Pearson’s linear correlation matrices from generated and reference data</a:t>
            </a:r>
          </a:p>
          <a:p>
            <a:r>
              <a:rPr lang="en-US" dirty="0"/>
              <a:t>Average of Euclidean distances between matrices is an overall summary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0F57A4-AC9D-C64B-B8BB-C1C3854829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5835" y="0"/>
            <a:ext cx="2308965" cy="553998"/>
          </a:xfrm>
        </p:spPr>
        <p:txBody>
          <a:bodyPr/>
          <a:lstStyle/>
          <a:p>
            <a:r>
              <a:rPr lang="en-US" dirty="0"/>
              <a:t>NOT SUITABLY PAIRED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6618C28-4355-5240-AA4B-FA72323A5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160" y="1388197"/>
            <a:ext cx="4664399" cy="449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50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9DA3F3-1459-7343-BEE1-52877A690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990C99-3826-B64A-9D65-85A0DBFC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Confidence Interval Overlap (Karr et al., 2006)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739A9-6238-164B-A479-0562CE81B7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5078536" cy="2172185"/>
          </a:xfrm>
        </p:spPr>
        <p:txBody>
          <a:bodyPr/>
          <a:lstStyle/>
          <a:p>
            <a:r>
              <a:rPr lang="en-US" dirty="0"/>
              <a:t>Specifications come from literature and experts</a:t>
            </a:r>
          </a:p>
          <a:p>
            <a:r>
              <a:rPr lang="en-US" dirty="0"/>
              <a:t>Perfect overlap = 1</a:t>
            </a:r>
          </a:p>
          <a:p>
            <a:r>
              <a:rPr lang="en-US" dirty="0"/>
              <a:t>No overlap, adjacent = 0</a:t>
            </a:r>
          </a:p>
          <a:p>
            <a:r>
              <a:rPr lang="en-US" dirty="0"/>
              <a:t>Separation &lt; 0</a:t>
            </a:r>
          </a:p>
          <a:p>
            <a:r>
              <a:rPr lang="en-US" dirty="0"/>
              <a:t>Standardize alpha (Good, 1982)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0F57A4-AC9D-C64B-B8BB-C1C3854829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5835" y="0"/>
            <a:ext cx="2308965" cy="553998"/>
          </a:xfrm>
        </p:spPr>
        <p:txBody>
          <a:bodyPr/>
          <a:lstStyle/>
          <a:p>
            <a:r>
              <a:rPr lang="en-US" dirty="0"/>
              <a:t>NOT SUITABLY PAIRED</a:t>
            </a:r>
          </a:p>
        </p:txBody>
      </p:sp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93C69D10-14FD-E540-9D6B-4F6B26212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352" y="1586042"/>
            <a:ext cx="4044870" cy="47939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835295-9D5F-3E41-861D-51D6FBECA706}"/>
              </a:ext>
            </a:extLst>
          </p:cNvPr>
          <p:cNvSpPr txBox="1"/>
          <p:nvPr/>
        </p:nvSpPr>
        <p:spPr>
          <a:xfrm>
            <a:off x="6743352" y="1216710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Interval Overlap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AF8F9DE-22C9-274C-9DCD-69A5D6D4240B}"/>
                  </a:ext>
                </a:extLst>
              </p:cNvPr>
              <p:cNvSpPr txBox="1"/>
              <p:nvPr/>
            </p:nvSpPr>
            <p:spPr>
              <a:xfrm>
                <a:off x="2053100" y="4936202"/>
                <a:ext cx="1886735" cy="13373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3200" dirty="0"/>
                  <a:t>*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1,000</m:t>
                                </m:r>
                              </m:den>
                            </m:f>
                          </m:e>
                        </m:rad>
                        <m:r>
                          <m:rPr>
                            <m:nor/>
                          </m:rPr>
                          <a:rPr lang="en-US" sz="3200"/>
                          <m:t> </m:t>
                        </m:r>
                      </m:den>
                    </m:f>
                  </m:oMath>
                </a14:m>
                <a:endParaRPr lang="en-US" sz="32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AF8F9DE-22C9-274C-9DCD-69A5D6D42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100" y="4936202"/>
                <a:ext cx="1886735" cy="1337354"/>
              </a:xfrm>
              <a:prstGeom prst="rect">
                <a:avLst/>
              </a:prstGeom>
              <a:blipFill>
                <a:blip r:embed="rId3"/>
                <a:stretch>
                  <a:fillRect l="-2013" t="-4717" r="-9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115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9DA3F3-1459-7343-BEE1-52877A690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990C99-3826-B64A-9D65-85A0DBFC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Microsimulation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739A9-6238-164B-A479-0562CE81B7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5078536" cy="4367212"/>
          </a:xfrm>
        </p:spPr>
        <p:txBody>
          <a:bodyPr/>
          <a:lstStyle/>
          <a:p>
            <a:r>
              <a:rPr lang="en-US" dirty="0"/>
              <a:t>Baseline estimation</a:t>
            </a:r>
          </a:p>
          <a:p>
            <a:r>
              <a:rPr lang="en-US" dirty="0"/>
              <a:t>Counterfactual estimation</a:t>
            </a:r>
          </a:p>
          <a:p>
            <a:r>
              <a:rPr lang="en-US" dirty="0"/>
              <a:t>Distributional estimates for AGI, standard deductions, itemized deductions, taxable income, tax cred- its, tax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0F57A4-AC9D-C64B-B8BB-C1C3854829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5835" y="0"/>
            <a:ext cx="2308965" cy="553998"/>
          </a:xfrm>
        </p:spPr>
        <p:txBody>
          <a:bodyPr/>
          <a:lstStyle/>
          <a:p>
            <a:r>
              <a:rPr lang="en-US" dirty="0"/>
              <a:t>NOT SUITABLY PAIRED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D0C99F7-3772-F946-BC7E-BCF132514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244" y="1995488"/>
            <a:ext cx="5734048" cy="286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9445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E06BB3-46F7-C44F-8388-98B2E148D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A35D7E-BBC3-844D-92C8-AE12A3332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621670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604090" cy="4367212"/>
          </a:xfrm>
        </p:spPr>
        <p:txBody>
          <a:bodyPr/>
          <a:lstStyle/>
          <a:p>
            <a:r>
              <a:rPr lang="en-US" sz="2500" dirty="0">
                <a:latin typeface="+mj-lt"/>
              </a:rPr>
              <a:t>As many as 300,000 observations and 150 variables for a synthesis</a:t>
            </a:r>
          </a:p>
          <a:p>
            <a:r>
              <a:rPr lang="en-US" sz="2500" dirty="0">
                <a:latin typeface="+mj-lt"/>
              </a:rPr>
              <a:t>Hundreds of synthesis specifications</a:t>
            </a:r>
          </a:p>
          <a:p>
            <a:r>
              <a:rPr lang="en-US" sz="2500" dirty="0">
                <a:latin typeface="+mj-lt"/>
              </a:rPr>
              <a:t>As many as 100 syntheses for each specification</a:t>
            </a:r>
          </a:p>
          <a:p>
            <a:r>
              <a:rPr lang="en-US" sz="2500" dirty="0">
                <a:latin typeface="+mj-lt"/>
              </a:rPr>
              <a:t>Multiple locations: local computers, cloud computers, IRS servers</a:t>
            </a:r>
          </a:p>
          <a:p>
            <a:r>
              <a:rPr lang="en-US" sz="2500" dirty="0">
                <a:latin typeface="+mj-lt"/>
              </a:rPr>
              <a:t>Large project team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345958" y="0"/>
            <a:ext cx="1388842" cy="553998"/>
          </a:xfrm>
        </p:spPr>
        <p:txBody>
          <a:bodyPr/>
          <a:lstStyle/>
          <a:p>
            <a:r>
              <a:rPr lang="en-US" dirty="0"/>
              <a:t>ITERATIONS</a:t>
            </a:r>
          </a:p>
        </p:txBody>
      </p:sp>
    </p:spTree>
    <p:extLst>
      <p:ext uri="{BB962C8B-B14F-4D97-AF65-F5344CB8AC3E}">
        <p14:creationId xmlns:p14="http://schemas.microsoft.com/office/powerpoint/2010/main" val="39569869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604090" cy="4367212"/>
          </a:xfrm>
        </p:spPr>
        <p:txBody>
          <a:bodyPr/>
          <a:lstStyle/>
          <a:p>
            <a:r>
              <a:rPr lang="en-US" sz="2500" dirty="0">
                <a:latin typeface="+mj-lt"/>
              </a:rPr>
              <a:t>R Markdown</a:t>
            </a:r>
          </a:p>
          <a:p>
            <a:r>
              <a:rPr lang="en-US" sz="2500" dirty="0" err="1">
                <a:latin typeface="+mj-lt"/>
              </a:rPr>
              <a:t>Blogdown</a:t>
            </a:r>
            <a:endParaRPr lang="en-US" sz="2500" dirty="0">
              <a:latin typeface="+mj-lt"/>
            </a:endParaRPr>
          </a:p>
          <a:p>
            <a:r>
              <a:rPr lang="en-US" sz="2500" dirty="0">
                <a:latin typeface="+mj-lt"/>
              </a:rPr>
              <a:t>GitHub</a:t>
            </a:r>
          </a:p>
          <a:p>
            <a:r>
              <a:rPr lang="en-US" sz="2500" dirty="0">
                <a:latin typeface="+mj-lt"/>
              </a:rPr>
              <a:t>Amazon Web Services S3</a:t>
            </a:r>
          </a:p>
          <a:p>
            <a:r>
              <a:rPr lang="en-US" sz="2500" dirty="0">
                <a:latin typeface="+mj-lt"/>
              </a:rPr>
              <a:t>Continuous Integration/Deployment with </a:t>
            </a:r>
            <a:r>
              <a:rPr lang="en-US" sz="2500" dirty="0" err="1">
                <a:latin typeface="+mj-lt"/>
              </a:rPr>
              <a:t>Codeship</a:t>
            </a:r>
            <a:endParaRPr lang="en-US" sz="2500" dirty="0">
              <a:latin typeface="+mj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345958" y="0"/>
            <a:ext cx="1388842" cy="553998"/>
          </a:xfrm>
        </p:spPr>
        <p:txBody>
          <a:bodyPr/>
          <a:lstStyle/>
          <a:p>
            <a:r>
              <a:rPr lang="en-US" dirty="0"/>
              <a:t>ITERATIONS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C6C4E7-E99E-C74A-8D77-6CF52B136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009" y="2743476"/>
            <a:ext cx="526442" cy="437605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F206CF7-8D80-FD4E-82D3-4073ED020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177" y="2245026"/>
            <a:ext cx="419418" cy="48233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6450E4B-2228-D447-8BC9-D538CD9148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4452" y="3181081"/>
            <a:ext cx="897830" cy="897830"/>
          </a:xfrm>
          <a:prstGeom prst="rect">
            <a:avLst/>
          </a:prstGeom>
        </p:spPr>
      </p:pic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F37E179E-A795-5245-8F7C-D21DA3BCC8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0115" y="1650430"/>
            <a:ext cx="427845" cy="48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51233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CE0EE0-4F83-1646-A7B5-A4C6BA657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F2A7AE-2CD6-1A41-AEBB-62A677C98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6464"/>
            <a:ext cx="11277600" cy="1157288"/>
          </a:xfrm>
        </p:spPr>
        <p:txBody>
          <a:bodyPr/>
          <a:lstStyle/>
          <a:p>
            <a:r>
              <a:rPr lang="en-US" dirty="0"/>
              <a:t>Workflow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ED5DDE-6ABF-DB4C-A491-73190D97E7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45958" y="0"/>
            <a:ext cx="1388842" cy="553998"/>
          </a:xfrm>
        </p:spPr>
        <p:txBody>
          <a:bodyPr/>
          <a:lstStyle/>
          <a:p>
            <a:r>
              <a:rPr lang="en-US" dirty="0"/>
              <a:t>ITERATIONS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E874F-152E-5B4D-B8C2-63C83AA1F279}"/>
              </a:ext>
            </a:extLst>
          </p:cNvPr>
          <p:cNvSpPr/>
          <p:nvPr/>
        </p:nvSpPr>
        <p:spPr>
          <a:xfrm>
            <a:off x="457200" y="2358190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synth00091</a:t>
            </a:r>
          </a:p>
          <a:p>
            <a:pPr algn="ctr"/>
            <a:r>
              <a:rPr lang="en-US" sz="1600" dirty="0"/>
              <a:t>(local)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FF42AA-8527-4F41-8581-0AFF5FC3A5D3}"/>
              </a:ext>
            </a:extLst>
          </p:cNvPr>
          <p:cNvSpPr/>
          <p:nvPr/>
        </p:nvSpPr>
        <p:spPr>
          <a:xfrm>
            <a:off x="457200" y="3214437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synth00092</a:t>
            </a:r>
          </a:p>
          <a:p>
            <a:pPr algn="ctr"/>
            <a:r>
              <a:rPr lang="en-US" sz="1600" dirty="0"/>
              <a:t>(AWS)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E037F2-5ABD-064C-BF68-EEA490B84356}"/>
              </a:ext>
            </a:extLst>
          </p:cNvPr>
          <p:cNvSpPr/>
          <p:nvPr/>
        </p:nvSpPr>
        <p:spPr>
          <a:xfrm>
            <a:off x="457200" y="4070684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synth00093</a:t>
            </a:r>
          </a:p>
          <a:p>
            <a:pPr algn="ctr"/>
            <a:r>
              <a:rPr lang="en-US" sz="1600" dirty="0"/>
              <a:t>(IRS server)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C9870D-C0DC-EB48-8728-251FF429BF4E}"/>
              </a:ext>
            </a:extLst>
          </p:cNvPr>
          <p:cNvSpPr/>
          <p:nvPr/>
        </p:nvSpPr>
        <p:spPr>
          <a:xfrm>
            <a:off x="2374229" y="2358191"/>
            <a:ext cx="1407695" cy="270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Individual Report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BBA45B-6523-3D46-9455-5DBF54D573C0}"/>
              </a:ext>
            </a:extLst>
          </p:cNvPr>
          <p:cNvSpPr/>
          <p:nvPr/>
        </p:nvSpPr>
        <p:spPr>
          <a:xfrm>
            <a:off x="2374229" y="2689060"/>
            <a:ext cx="1407695" cy="270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Bootstrap Report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D1EF3A-2EF5-5A41-AB08-8F7AAF3478DF}"/>
              </a:ext>
            </a:extLst>
          </p:cNvPr>
          <p:cNvSpPr/>
          <p:nvPr/>
        </p:nvSpPr>
        <p:spPr>
          <a:xfrm>
            <a:off x="2374229" y="3214437"/>
            <a:ext cx="1407695" cy="270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Individual Report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37591D-28F6-9A4C-AA7D-8DA6C4D5E4E5}"/>
              </a:ext>
            </a:extLst>
          </p:cNvPr>
          <p:cNvSpPr/>
          <p:nvPr/>
        </p:nvSpPr>
        <p:spPr>
          <a:xfrm>
            <a:off x="2374229" y="3545306"/>
            <a:ext cx="1407695" cy="270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Bootstrap Report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C78364-454C-5C41-8944-D0E3255DC470}"/>
              </a:ext>
            </a:extLst>
          </p:cNvPr>
          <p:cNvSpPr/>
          <p:nvPr/>
        </p:nvSpPr>
        <p:spPr>
          <a:xfrm>
            <a:off x="2374229" y="4070684"/>
            <a:ext cx="1407695" cy="270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Individual Report*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0DF544-C038-C14C-9148-9AA7ED195311}"/>
              </a:ext>
            </a:extLst>
          </p:cNvPr>
          <p:cNvSpPr/>
          <p:nvPr/>
        </p:nvSpPr>
        <p:spPr>
          <a:xfrm>
            <a:off x="2374229" y="4401553"/>
            <a:ext cx="1407695" cy="270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Bootstrap Report*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490A76C-037C-9942-BB0B-DA7A54ECA582}"/>
              </a:ext>
            </a:extLst>
          </p:cNvPr>
          <p:cNvCxnSpPr>
            <a:stCxn id="6" idx="3"/>
            <a:endCxn id="9" idx="1"/>
          </p:cNvCxnSpPr>
          <p:nvPr/>
        </p:nvCxnSpPr>
        <p:spPr>
          <a:xfrm flipV="1">
            <a:off x="1864895" y="2493546"/>
            <a:ext cx="509334" cy="1654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28F76E8-168F-2E4A-9897-B2E48418BB94}"/>
              </a:ext>
            </a:extLst>
          </p:cNvPr>
          <p:cNvCxnSpPr>
            <a:cxnSpLocks/>
            <a:stCxn id="6" idx="3"/>
            <a:endCxn id="14" idx="1"/>
          </p:cNvCxnSpPr>
          <p:nvPr/>
        </p:nvCxnSpPr>
        <p:spPr>
          <a:xfrm>
            <a:off x="1864895" y="2658980"/>
            <a:ext cx="509334" cy="1654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4D1834-890E-5448-B192-BB8FB98D55D2}"/>
              </a:ext>
            </a:extLst>
          </p:cNvPr>
          <p:cNvCxnSpPr>
            <a:cxnSpLocks/>
          </p:cNvCxnSpPr>
          <p:nvPr/>
        </p:nvCxnSpPr>
        <p:spPr>
          <a:xfrm>
            <a:off x="1864895" y="3502191"/>
            <a:ext cx="509334" cy="1654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97DDC81-2221-8C41-8189-F43A41694C0F}"/>
              </a:ext>
            </a:extLst>
          </p:cNvPr>
          <p:cNvCxnSpPr>
            <a:cxnSpLocks/>
            <a:stCxn id="8" idx="3"/>
            <a:endCxn id="18" idx="1"/>
          </p:cNvCxnSpPr>
          <p:nvPr/>
        </p:nvCxnSpPr>
        <p:spPr>
          <a:xfrm>
            <a:off x="1864895" y="4371474"/>
            <a:ext cx="509334" cy="1654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8DFD092-A7EC-4D41-91EB-15BDCFBE6046}"/>
              </a:ext>
            </a:extLst>
          </p:cNvPr>
          <p:cNvCxnSpPr/>
          <p:nvPr/>
        </p:nvCxnSpPr>
        <p:spPr>
          <a:xfrm flipV="1">
            <a:off x="1866899" y="3332749"/>
            <a:ext cx="509334" cy="1654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2C1BA52-489B-3E41-908C-B7240F3495C3}"/>
              </a:ext>
            </a:extLst>
          </p:cNvPr>
          <p:cNvCxnSpPr>
            <a:cxnSpLocks/>
            <a:stCxn id="8" idx="3"/>
            <a:endCxn id="17" idx="1"/>
          </p:cNvCxnSpPr>
          <p:nvPr/>
        </p:nvCxnSpPr>
        <p:spPr>
          <a:xfrm flipV="1">
            <a:off x="1864895" y="4206039"/>
            <a:ext cx="509334" cy="1654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27B65070-657E-344C-979C-CF1E7D33D38F}"/>
              </a:ext>
            </a:extLst>
          </p:cNvPr>
          <p:cNvSpPr/>
          <p:nvPr/>
        </p:nvSpPr>
        <p:spPr>
          <a:xfrm>
            <a:off x="4267195" y="2358190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Blogdown</a:t>
            </a:r>
            <a:r>
              <a:rPr lang="en-US" sz="1600" dirty="0"/>
              <a:t> blog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779D05-37C4-1448-BEC8-C6AC21D3EE7B}"/>
              </a:ext>
            </a:extLst>
          </p:cNvPr>
          <p:cNvSpPr/>
          <p:nvPr/>
        </p:nvSpPr>
        <p:spPr>
          <a:xfrm>
            <a:off x="4249140" y="3214437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Blogdown</a:t>
            </a:r>
            <a:r>
              <a:rPr lang="en-US" sz="1600" dirty="0"/>
              <a:t> blog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BBF1CB-BC88-F448-A90C-8BB4AB9E24A3}"/>
              </a:ext>
            </a:extLst>
          </p:cNvPr>
          <p:cNvSpPr/>
          <p:nvPr/>
        </p:nvSpPr>
        <p:spPr>
          <a:xfrm>
            <a:off x="4249139" y="4100763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Blogdown</a:t>
            </a:r>
            <a:r>
              <a:rPr lang="en-US" sz="1600" dirty="0"/>
              <a:t> blog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5925C7-E69C-6641-BB87-1C1622FE8D6C}"/>
              </a:ext>
            </a:extLst>
          </p:cNvPr>
          <p:cNvSpPr/>
          <p:nvPr/>
        </p:nvSpPr>
        <p:spPr>
          <a:xfrm>
            <a:off x="5917511" y="3739815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GitHub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B8BC023-ECA6-F048-A785-DB05A0D2733D}"/>
              </a:ext>
            </a:extLst>
          </p:cNvPr>
          <p:cNvSpPr/>
          <p:nvPr/>
        </p:nvSpPr>
        <p:spPr>
          <a:xfrm>
            <a:off x="9162959" y="3739815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AWS S3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7BCB9AE-94AD-8E40-AC17-FC6AF7825D83}"/>
              </a:ext>
            </a:extLst>
          </p:cNvPr>
          <p:cNvSpPr txBox="1"/>
          <p:nvPr/>
        </p:nvSpPr>
        <p:spPr>
          <a:xfrm>
            <a:off x="7837561" y="385192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CI/CD</a:t>
            </a:r>
          </a:p>
        </p:txBody>
      </p:sp>
      <p:sp>
        <p:nvSpPr>
          <p:cNvPr id="42" name="Down Arrow 41">
            <a:extLst>
              <a:ext uri="{FF2B5EF4-FFF2-40B4-BE49-F238E27FC236}">
                <a16:creationId xmlns:a16="http://schemas.microsoft.com/office/drawing/2014/main" id="{32C6FCEB-4644-6F45-9122-708660E96DD2}"/>
              </a:ext>
            </a:extLst>
          </p:cNvPr>
          <p:cNvSpPr/>
          <p:nvPr/>
        </p:nvSpPr>
        <p:spPr>
          <a:xfrm>
            <a:off x="457200" y="4761497"/>
            <a:ext cx="1407693" cy="257676"/>
          </a:xfrm>
          <a:prstGeom prst="downArrow">
            <a:avLst>
              <a:gd name="adj1" fmla="val 50000"/>
              <a:gd name="adj2" fmla="val 48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901F854-76C0-3C46-9846-B3622DBA18BE}"/>
              </a:ext>
            </a:extLst>
          </p:cNvPr>
          <p:cNvSpPr/>
          <p:nvPr/>
        </p:nvSpPr>
        <p:spPr>
          <a:xfrm>
            <a:off x="487277" y="5113421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Summary of Summaries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2FE1C7B-A9B2-7548-A91F-F2212555885A}"/>
              </a:ext>
            </a:extLst>
          </p:cNvPr>
          <p:cNvSpPr/>
          <p:nvPr/>
        </p:nvSpPr>
        <p:spPr>
          <a:xfrm>
            <a:off x="4249138" y="5113420"/>
            <a:ext cx="1407695" cy="601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Sortable Tables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1FBE4D6-63EF-1441-BB53-668C9925A57A}"/>
              </a:ext>
            </a:extLst>
          </p:cNvPr>
          <p:cNvCxnSpPr>
            <a:cxnSpLocks/>
            <a:stCxn id="9" idx="3"/>
            <a:endCxn id="32" idx="1"/>
          </p:cNvCxnSpPr>
          <p:nvPr/>
        </p:nvCxnSpPr>
        <p:spPr>
          <a:xfrm>
            <a:off x="3781924" y="2493546"/>
            <a:ext cx="485271" cy="1654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3C65F87-2AAD-164E-9D5F-9E8C3CBFE5C1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3781924" y="3343778"/>
            <a:ext cx="467216" cy="1714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DCE83EB-A628-AA4A-97D3-C23B56A19B67}"/>
              </a:ext>
            </a:extLst>
          </p:cNvPr>
          <p:cNvCxnSpPr>
            <a:cxnSpLocks/>
            <a:stCxn id="17" idx="3"/>
            <a:endCxn id="34" idx="1"/>
          </p:cNvCxnSpPr>
          <p:nvPr/>
        </p:nvCxnSpPr>
        <p:spPr>
          <a:xfrm>
            <a:off x="3781924" y="4206039"/>
            <a:ext cx="467215" cy="1955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170EA71-8DC0-934A-B963-3578FEEC7C7D}"/>
              </a:ext>
            </a:extLst>
          </p:cNvPr>
          <p:cNvCxnSpPr>
            <a:cxnSpLocks/>
            <a:stCxn id="18" idx="3"/>
            <a:endCxn id="34" idx="1"/>
          </p:cNvCxnSpPr>
          <p:nvPr/>
        </p:nvCxnSpPr>
        <p:spPr>
          <a:xfrm flipV="1">
            <a:off x="3781924" y="4401553"/>
            <a:ext cx="467215" cy="1353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5D7D577-BB0B-DB40-92A2-F7746DFC41CD}"/>
              </a:ext>
            </a:extLst>
          </p:cNvPr>
          <p:cNvCxnSpPr>
            <a:cxnSpLocks/>
            <a:stCxn id="16" idx="3"/>
            <a:endCxn id="33" idx="1"/>
          </p:cNvCxnSpPr>
          <p:nvPr/>
        </p:nvCxnSpPr>
        <p:spPr>
          <a:xfrm flipV="1">
            <a:off x="3781924" y="3515227"/>
            <a:ext cx="467216" cy="1654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0E6C7BF-F024-604E-8955-4A3E3E18D37F}"/>
              </a:ext>
            </a:extLst>
          </p:cNvPr>
          <p:cNvCxnSpPr>
            <a:cxnSpLocks/>
            <a:stCxn id="14" idx="3"/>
            <a:endCxn id="32" idx="1"/>
          </p:cNvCxnSpPr>
          <p:nvPr/>
        </p:nvCxnSpPr>
        <p:spPr>
          <a:xfrm flipV="1">
            <a:off x="3781924" y="2658980"/>
            <a:ext cx="485271" cy="1654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ight Brace 61">
            <a:extLst>
              <a:ext uri="{FF2B5EF4-FFF2-40B4-BE49-F238E27FC236}">
                <a16:creationId xmlns:a16="http://schemas.microsoft.com/office/drawing/2014/main" id="{25F396D7-782A-2044-AD06-F060D7805CEB}"/>
              </a:ext>
            </a:extLst>
          </p:cNvPr>
          <p:cNvSpPr/>
          <p:nvPr/>
        </p:nvSpPr>
        <p:spPr>
          <a:xfrm>
            <a:off x="5757111" y="2358190"/>
            <a:ext cx="60157" cy="335680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73FB402-22E8-C341-AFF0-C4612CA355AC}"/>
              </a:ext>
            </a:extLst>
          </p:cNvPr>
          <p:cNvCxnSpPr>
            <a:stCxn id="43" idx="3"/>
            <a:endCxn id="44" idx="1"/>
          </p:cNvCxnSpPr>
          <p:nvPr/>
        </p:nvCxnSpPr>
        <p:spPr>
          <a:xfrm flipV="1">
            <a:off x="1894972" y="5414210"/>
            <a:ext cx="2354166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1383E32-3135-4746-8C2F-DCF1606336D4}"/>
              </a:ext>
            </a:extLst>
          </p:cNvPr>
          <p:cNvCxnSpPr>
            <a:stCxn id="35" idx="3"/>
            <a:endCxn id="37" idx="1"/>
          </p:cNvCxnSpPr>
          <p:nvPr/>
        </p:nvCxnSpPr>
        <p:spPr>
          <a:xfrm flipV="1">
            <a:off x="7325206" y="4036594"/>
            <a:ext cx="512355" cy="40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C4B90AB-C18F-A044-BE38-84F27388D8D8}"/>
              </a:ext>
            </a:extLst>
          </p:cNvPr>
          <p:cNvCxnSpPr/>
          <p:nvPr/>
        </p:nvCxnSpPr>
        <p:spPr>
          <a:xfrm flipV="1">
            <a:off x="8642581" y="4032583"/>
            <a:ext cx="512355" cy="40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8917F4AE-11A2-D541-9BB9-1F86AA9C9EF5}"/>
              </a:ext>
            </a:extLst>
          </p:cNvPr>
          <p:cNvSpPr txBox="1"/>
          <p:nvPr/>
        </p:nvSpPr>
        <p:spPr>
          <a:xfrm>
            <a:off x="8991600" y="6205855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*Disclosure Review</a:t>
            </a:r>
          </a:p>
        </p:txBody>
      </p:sp>
    </p:spTree>
    <p:extLst>
      <p:ext uri="{BB962C8B-B14F-4D97-AF65-F5344CB8AC3E}">
        <p14:creationId xmlns:p14="http://schemas.microsoft.com/office/powerpoint/2010/main" val="2382895460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345958" y="0"/>
            <a:ext cx="1388842" cy="553998"/>
          </a:xfrm>
        </p:spPr>
        <p:txBody>
          <a:bodyPr/>
          <a:lstStyle/>
          <a:p>
            <a:r>
              <a:rPr lang="en-US" dirty="0"/>
              <a:t>ITERATIONS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113D84D-6DBE-5640-968D-4F066463E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270" y="1263171"/>
            <a:ext cx="3463459" cy="43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7181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345958" y="0"/>
            <a:ext cx="1388842" cy="553998"/>
          </a:xfrm>
        </p:spPr>
        <p:txBody>
          <a:bodyPr/>
          <a:lstStyle/>
          <a:p>
            <a:r>
              <a:rPr lang="en-US" dirty="0"/>
              <a:t>ITERATIONS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9FDC2B19-A15C-2F40-A47E-BF5686B86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460" y="1161297"/>
            <a:ext cx="4729079" cy="516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41745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872441398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604090" cy="4367212"/>
          </a:xfrm>
        </p:spPr>
        <p:txBody>
          <a:bodyPr/>
          <a:lstStyle/>
          <a:p>
            <a:r>
              <a:rPr lang="en-US" sz="2500" dirty="0">
                <a:latin typeface="+mj-lt"/>
              </a:rPr>
              <a:t>Synthesis work is ongoing</a:t>
            </a:r>
          </a:p>
          <a:p>
            <a:pPr lvl="1"/>
            <a:r>
              <a:rPr lang="en-US" sz="2100" dirty="0">
                <a:latin typeface="+mj-lt"/>
              </a:rPr>
              <a:t>Finish and release at least two data sets</a:t>
            </a:r>
          </a:p>
          <a:p>
            <a:pPr lvl="1"/>
            <a:r>
              <a:rPr lang="en-US" sz="2100" dirty="0"/>
              <a:t>Validation server</a:t>
            </a:r>
            <a:endParaRPr lang="en-US" sz="2100" dirty="0">
              <a:latin typeface="+mj-lt"/>
            </a:endParaRPr>
          </a:p>
          <a:p>
            <a:r>
              <a:rPr lang="en-US" sz="2500" dirty="0">
                <a:latin typeface="+mj-lt"/>
              </a:rPr>
              <a:t>Find/develop better theory for validation of data that are not suitably paired</a:t>
            </a:r>
          </a:p>
          <a:p>
            <a:pPr lvl="1"/>
            <a:r>
              <a:rPr lang="en-US" sz="2100" dirty="0"/>
              <a:t>Pair tests with visual validation a la Unwin (2015)</a:t>
            </a:r>
          </a:p>
          <a:p>
            <a:r>
              <a:rPr lang="en-US" sz="2500" dirty="0"/>
              <a:t>More metrics for synthetic data</a:t>
            </a:r>
          </a:p>
          <a:p>
            <a:pPr lvl="1"/>
            <a:endParaRPr lang="en-US" sz="2100" dirty="0">
              <a:latin typeface="+mj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452526" y="0"/>
            <a:ext cx="1282274" cy="553998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36764983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and Questions</a:t>
            </a:r>
          </a:p>
        </p:txBody>
      </p:sp>
    </p:spTree>
    <p:extLst>
      <p:ext uri="{BB962C8B-B14F-4D97-AF65-F5344CB8AC3E}">
        <p14:creationId xmlns:p14="http://schemas.microsoft.com/office/powerpoint/2010/main" val="285492325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References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43785" y="1138217"/>
            <a:ext cx="8547815" cy="4367212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Daniel Asimov. 1985. The grand tour: A tool for view- </a:t>
            </a:r>
            <a:r>
              <a:rPr lang="en-US" sz="1200" dirty="0" err="1"/>
              <a:t>ing</a:t>
            </a:r>
            <a:r>
              <a:rPr lang="en-US" sz="1200" dirty="0"/>
              <a:t> multidimensional data. SIAM Journal on </a:t>
            </a:r>
            <a:r>
              <a:rPr lang="en-US" sz="1200" dirty="0" err="1"/>
              <a:t>Scien</a:t>
            </a:r>
            <a:r>
              <a:rPr lang="en-US" sz="1200" dirty="0"/>
              <a:t>- </a:t>
            </a:r>
            <a:r>
              <a:rPr lang="en-US" sz="1200" dirty="0" err="1"/>
              <a:t>tific</a:t>
            </a:r>
            <a:r>
              <a:rPr lang="en-US" sz="1200" dirty="0"/>
              <a:t> and Statistical Computing, 6:128–143. </a:t>
            </a:r>
          </a:p>
          <a:p>
            <a:pPr marL="0" indent="0">
              <a:buNone/>
            </a:pPr>
            <a:r>
              <a:rPr lang="en-US" sz="1200" dirty="0"/>
              <a:t>D.B. </a:t>
            </a:r>
            <a:r>
              <a:rPr lang="en-US" sz="1200" dirty="0" err="1"/>
              <a:t>Carr</a:t>
            </a:r>
            <a:r>
              <a:rPr lang="en-US" sz="1200" dirty="0"/>
              <a:t>. 1985. Evaluation of graphical techniques for data in dimensions 3 to 5: Scatterplot, glyph, and stereo examples. ASA Proceedings of the Section on Statistical Computing, pages 229–235. </a:t>
            </a:r>
          </a:p>
          <a:p>
            <a:pPr marL="0" indent="0">
              <a:buNone/>
            </a:pPr>
            <a:r>
              <a:rPr lang="en-US" sz="1200" dirty="0"/>
              <a:t>Dianne Cook and Leslie Miller, 2006. Graphics of Large Datasets, chapter Rotating Plots. </a:t>
            </a:r>
          </a:p>
          <a:p>
            <a:pPr marL="0" indent="0">
              <a:buNone/>
            </a:pPr>
            <a:r>
              <a:rPr lang="en-US" sz="1200" dirty="0"/>
              <a:t>I.J. Good. 1982. Standardized tail-area probabilities. Journal of Statistical Computing, 16:65–66.</a:t>
            </a:r>
          </a:p>
          <a:p>
            <a:pPr marL="0" indent="0">
              <a:buNone/>
            </a:pPr>
            <a:r>
              <a:rPr lang="en-US" sz="1200" dirty="0"/>
              <a:t>Alfred Inselberg. 1985. The plane with parallel </a:t>
            </a:r>
            <a:r>
              <a:rPr lang="en-US" sz="1200" dirty="0" err="1"/>
              <a:t>coordi</a:t>
            </a:r>
            <a:r>
              <a:rPr lang="en-US" sz="1200" dirty="0"/>
              <a:t>- nates. The Visual Computer, 1:69–91.  </a:t>
            </a:r>
          </a:p>
          <a:p>
            <a:pPr marL="0" indent="0">
              <a:buNone/>
            </a:pPr>
            <a:r>
              <a:rPr lang="en-US" sz="1200" dirty="0"/>
              <a:t>A.F. Karr, C.N. </a:t>
            </a:r>
            <a:r>
              <a:rPr lang="en-US" sz="1200" dirty="0" err="1"/>
              <a:t>Kohnen</a:t>
            </a:r>
            <a:r>
              <a:rPr lang="en-US" sz="1200" dirty="0"/>
              <a:t>, A. </a:t>
            </a:r>
            <a:r>
              <a:rPr lang="en-US" sz="1200" dirty="0" err="1"/>
              <a:t>Oganian</a:t>
            </a:r>
            <a:r>
              <a:rPr lang="en-US" sz="1200" dirty="0"/>
              <a:t>, J.P. Reiter, and A.P. </a:t>
            </a:r>
            <a:r>
              <a:rPr lang="en-US" sz="1200" dirty="0" err="1"/>
              <a:t>Sanil</a:t>
            </a:r>
            <a:r>
              <a:rPr lang="en-US" sz="1200" dirty="0"/>
              <a:t>. 2006. A framework for evaluating the utility of data altered to protect confidentiality. The American Statistician, 60:224–232. </a:t>
            </a:r>
          </a:p>
          <a:p>
            <a:pPr marL="0" indent="0">
              <a:buNone/>
            </a:pPr>
            <a:r>
              <a:rPr lang="en-US" sz="1200" dirty="0"/>
              <a:t>Roderick Little. 1993. Statistical analysis of masked data. Journal of Official Statistics, 9:407–426. </a:t>
            </a:r>
          </a:p>
          <a:p>
            <a:pPr marL="0" indent="0">
              <a:buNone/>
            </a:pPr>
            <a:r>
              <a:rPr lang="en-US" sz="1200" dirty="0"/>
              <a:t>L. Van Der </a:t>
            </a:r>
            <a:r>
              <a:rPr lang="en-US" sz="1200" dirty="0" err="1"/>
              <a:t>Maaten</a:t>
            </a:r>
            <a:r>
              <a:rPr lang="en-US" sz="1200" dirty="0"/>
              <a:t> and G. Hinton. 2008. Visualizing data using t-</a:t>
            </a:r>
            <a:r>
              <a:rPr lang="en-US" sz="1200" dirty="0" err="1"/>
              <a:t>sne</a:t>
            </a:r>
            <a:r>
              <a:rPr lang="en-US" sz="1200" dirty="0"/>
              <a:t>. Journal of Machine Learning Re- search, 9:2579–2625. </a:t>
            </a:r>
          </a:p>
          <a:p>
            <a:pPr marL="0" indent="0">
              <a:buNone/>
            </a:pPr>
            <a:r>
              <a:rPr lang="en-US" sz="1200" dirty="0"/>
              <a:t>Leland </a:t>
            </a:r>
            <a:r>
              <a:rPr lang="en-US" sz="1200" dirty="0" err="1"/>
              <a:t>Mcinnes</a:t>
            </a:r>
            <a:r>
              <a:rPr lang="en-US" sz="1200" dirty="0"/>
              <a:t>, John Healy, Nathaniel Saul, and Lukas </a:t>
            </a:r>
            <a:r>
              <a:rPr lang="en-US" sz="1200" dirty="0" err="1"/>
              <a:t>Großberger</a:t>
            </a:r>
            <a:r>
              <a:rPr lang="en-US" sz="1200" dirty="0"/>
              <a:t>. 2018. </a:t>
            </a:r>
            <a:r>
              <a:rPr lang="en-US" sz="1200" dirty="0" err="1"/>
              <a:t>Umap</a:t>
            </a:r>
            <a:r>
              <a:rPr lang="en-US" sz="1200" dirty="0"/>
              <a:t>: Uniform manifold </a:t>
            </a:r>
            <a:r>
              <a:rPr lang="en-US" sz="1200" dirty="0" err="1"/>
              <a:t>approxi</a:t>
            </a:r>
            <a:r>
              <a:rPr lang="en-US" sz="1200" dirty="0"/>
              <a:t>- </a:t>
            </a:r>
            <a:r>
              <a:rPr lang="en-US" sz="1200" dirty="0" err="1"/>
              <a:t>mation</a:t>
            </a:r>
            <a:r>
              <a:rPr lang="en-US" sz="1200" dirty="0"/>
              <a:t> and projection. Journal of Open Source Soft- ware, 3:861. </a:t>
            </a:r>
          </a:p>
          <a:p>
            <a:pPr marL="0" indent="0">
              <a:buNone/>
            </a:pPr>
            <a:r>
              <a:rPr lang="en-US" sz="1200" dirty="0"/>
              <a:t>Donald Rubin. 1993. Discussion: Statistical disclosure limitation. Journal of Official Statistics, 9:462–468. </a:t>
            </a:r>
          </a:p>
          <a:p>
            <a:pPr marL="0" indent="0">
              <a:buNone/>
            </a:pPr>
            <a:r>
              <a:rPr lang="en-US" sz="1200" dirty="0"/>
              <a:t>Antony Unwin. 2015. Graphical data analysis with R. Chapman Hall/CRC the R series. </a:t>
            </a:r>
            <a:endParaRPr lang="en-US" sz="1600" dirty="0"/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0288250" y="0"/>
            <a:ext cx="1446551" cy="553998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46287463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Custom 2">
      <a:dk1>
        <a:srgbClr val="494546"/>
      </a:dk1>
      <a:lt1>
        <a:srgbClr val="FFFFFF"/>
      </a:lt1>
      <a:dk2>
        <a:srgbClr val="1A8ECE"/>
      </a:dk2>
      <a:lt2>
        <a:srgbClr val="FFFFFF"/>
      </a:lt2>
      <a:accent1>
        <a:srgbClr val="169CEC"/>
      </a:accent1>
      <a:accent2>
        <a:srgbClr val="C8C8C8"/>
      </a:accent2>
      <a:accent3>
        <a:srgbClr val="FCB300"/>
      </a:accent3>
      <a:accent4>
        <a:srgbClr val="E50178"/>
      </a:accent4>
      <a:accent5>
        <a:srgbClr val="44AD32"/>
      </a:accent5>
      <a:accent6>
        <a:srgbClr val="D31117"/>
      </a:accent6>
      <a:hlink>
        <a:srgbClr val="169CEC"/>
      </a:hlink>
      <a:folHlink>
        <a:srgbClr val="169CEC"/>
      </a:folHlink>
    </a:clrScheme>
    <a:fontScheme name="Urban">
      <a:majorFont>
        <a:latin typeface="Lat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-presentation-full" id="{12B36397-D6A8-8244-8415-980ED50EDE74}" vid="{D2F6646A-FD4A-4D47-AE9A-BFEEF1E74A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1457</Words>
  <Application>Microsoft Macintosh PowerPoint</Application>
  <PresentationFormat>Widescreen</PresentationFormat>
  <Paragraphs>423</Paragraphs>
  <Slides>47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Cambria Math</vt:lpstr>
      <vt:lpstr>Lato</vt:lpstr>
      <vt:lpstr>Symbol</vt:lpstr>
      <vt:lpstr>Wingdings</vt:lpstr>
      <vt:lpstr>Office Theme</vt:lpstr>
      <vt:lpstr>PowerPoint Presentation</vt:lpstr>
      <vt:lpstr>Acknowledgments</vt:lpstr>
      <vt:lpstr>Outline</vt:lpstr>
      <vt:lpstr>Outline</vt:lpstr>
      <vt:lpstr>Case Study</vt:lpstr>
      <vt:lpstr>Implementation</vt:lpstr>
      <vt:lpstr>Project</vt:lpstr>
      <vt:lpstr>Goals</vt:lpstr>
      <vt:lpstr>Synthetic Data</vt:lpstr>
      <vt:lpstr>Estimating the multivariate distribution of tax variables</vt:lpstr>
      <vt:lpstr>Sequential CART Process</vt:lpstr>
      <vt:lpstr>Methods</vt:lpstr>
      <vt:lpstr>Dimensionality</vt:lpstr>
      <vt:lpstr>N large</vt:lpstr>
      <vt:lpstr>Many complicated relationships</vt:lpstr>
      <vt:lpstr>Iteration (save for later)</vt:lpstr>
      <vt:lpstr>Data Visualization Techniques</vt:lpstr>
      <vt:lpstr>PowerPoint Presentation</vt:lpstr>
      <vt:lpstr>Two types of data visualization</vt:lpstr>
      <vt:lpstr>Remedial measures for overplotting</vt:lpstr>
      <vt:lpstr>Remedial measures for many variables</vt:lpstr>
      <vt:lpstr>Data that are Suitably Paired</vt:lpstr>
      <vt:lpstr>Data that are suitably paired</vt:lpstr>
      <vt:lpstr>Data that are suitably paired</vt:lpstr>
      <vt:lpstr>Residual plots/analysis</vt:lpstr>
      <vt:lpstr>Comparison plot</vt:lpstr>
      <vt:lpstr>Comparison plot</vt:lpstr>
      <vt:lpstr>Data that are not Suitably Paired</vt:lpstr>
      <vt:lpstr>Data that are suitably paired</vt:lpstr>
      <vt:lpstr>Objective</vt:lpstr>
      <vt:lpstr>Joint Multivariate Frequency</vt:lpstr>
      <vt:lpstr>Moments</vt:lpstr>
      <vt:lpstr>Density Plots</vt:lpstr>
      <vt:lpstr>Kolmogorov-Smirnov Tests</vt:lpstr>
      <vt:lpstr>Correlation Fit</vt:lpstr>
      <vt:lpstr>Regression Confidence Interval Overlap (Karr et al., 2006)</vt:lpstr>
      <vt:lpstr>Tax Microsimulation</vt:lpstr>
      <vt:lpstr>Iteration </vt:lpstr>
      <vt:lpstr>Challenges</vt:lpstr>
      <vt:lpstr>Tools</vt:lpstr>
      <vt:lpstr>Workflow</vt:lpstr>
      <vt:lpstr>Output</vt:lpstr>
      <vt:lpstr>Output</vt:lpstr>
      <vt:lpstr>Next Steps</vt:lpstr>
      <vt:lpstr>Next Steps</vt:lpstr>
      <vt:lpstr>Discussion and Questions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Williams</dc:creator>
  <cp:lastModifiedBy>Aaron Williams</cp:lastModifiedBy>
  <cp:revision>4</cp:revision>
  <dcterms:created xsi:type="dcterms:W3CDTF">2020-06-03T12:29:34Z</dcterms:created>
  <dcterms:modified xsi:type="dcterms:W3CDTF">2020-06-03T16:02:41Z</dcterms:modified>
</cp:coreProperties>
</file>