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2" r:id="rId7"/>
    <p:sldId id="263" r:id="rId8"/>
    <p:sldId id="264" r:id="rId9"/>
    <p:sldId id="265" r:id="rId10"/>
    <p:sldId id="267" r:id="rId11"/>
    <p:sldId id="268" r:id="rId12"/>
    <p:sldId id="269" r:id="rId13"/>
    <p:sldId id="270" r:id="rId14"/>
    <p:sldId id="271" r:id="rId15"/>
    <p:sldId id="313" r:id="rId16"/>
    <p:sldId id="272" r:id="rId17"/>
    <p:sldId id="281" r:id="rId18"/>
    <p:sldId id="282" r:id="rId19"/>
    <p:sldId id="283" r:id="rId20"/>
    <p:sldId id="276" r:id="rId21"/>
    <p:sldId id="277" r:id="rId22"/>
    <p:sldId id="278" r:id="rId23"/>
    <p:sldId id="279" r:id="rId24"/>
    <p:sldId id="285" r:id="rId25"/>
    <p:sldId id="284" r:id="rId26"/>
    <p:sldId id="287" r:id="rId27"/>
    <p:sldId id="288" r:id="rId28"/>
    <p:sldId id="289" r:id="rId29"/>
    <p:sldId id="290" r:id="rId30"/>
    <p:sldId id="291" r:id="rId31"/>
    <p:sldId id="292" r:id="rId32"/>
    <p:sldId id="296" r:id="rId33"/>
    <p:sldId id="297" r:id="rId34"/>
    <p:sldId id="298" r:id="rId35"/>
    <p:sldId id="299" r:id="rId36"/>
    <p:sldId id="300" r:id="rId37"/>
    <p:sldId id="301" r:id="rId38"/>
    <p:sldId id="302" r:id="rId39"/>
    <p:sldId id="303" r:id="rId40"/>
    <p:sldId id="312" r:id="rId41"/>
    <p:sldId id="304" r:id="rId42"/>
    <p:sldId id="305" r:id="rId43"/>
    <p:sldId id="306" r:id="rId44"/>
    <p:sldId id="308" r:id="rId45"/>
    <p:sldId id="310" r:id="rId46"/>
    <p:sldId id="311"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64" d="100"/>
          <a:sy n="64" d="100"/>
        </p:scale>
        <p:origin x="31"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3:45:15.438"/>
    </inkml:context>
    <inkml:brush xml:id="br0">
      <inkml:brushProperty name="width" value="0.05" units="cm"/>
      <inkml:brushProperty name="height" value="0.05" units="cm"/>
      <inkml:brushProperty name="ignorePressure" value="1"/>
    </inkml:brush>
  </inkml:definitions>
  <inkml:trace contextRef="#ctx0" brushRef="#br0">10435 238,'-7'9,"-1"0,0 0,-1-1,0 0,0 0,-1-1,0-1,0 1,-1-2,0 1,0-1,0-1,0 0,-1-1,-6 1,-20 5,1-1,-1-3,-22 1,54-5,-151 13,-62 4,-262 14,-1-20,-69-25,-333-79,824 84,-731-117,569 80,-108-19,-209-10,38 51,-107 23,231 3,-507-2,583 10,-202 38,75-8,303-27,1 6,1 6,-85 30,113-20,1 5,1 3,3 5,-44 33,-192 125,311-194,1 0,0 1,1 1,1 0,0 0,1 2,1-1,0 1,1 1,1-1,1 2,0-1,-1 10,-100 230,43-112,56-117,1 0,1 0,2 1,1-1,1 1,1 0,2 0,1 0,3 17,-3-28,1 1,0-1,1 0,2 1,-1-1,2-1,1 1,0-1,1 0,1-1,1 0,0 0,1-1,14 15,14 6,1-1,2-2,2-1,0-3,3-2,0-2,20 7,40 16,1-6,52 12,-105-39,0-2,1-3,1-2,0-3,0-2,38-3,962-7,199 6,-1101-4,-1-7,62-15,-179 20,106-18,0 7,73 2,781 18,1207-3,-2101-2,-1-5,0-3,-1-6,84-23,69-25,-204 57,1 1,0 3,0 2,13 3,49-2,405-26,-335 15,102-21,-12-3,-225 29,1-3,-2-1,1-2,13-8,-57 19,-1 0,1 0,-1 0,0-1,0 1,0-1,0 0,0 0,0 0,0 0,0-1,-1 1,1-1,-1 1,0-1,0 0,0 0,0 0,0 0,-1 0,1 0,-1-1,33-137,-7 5,14-71,44-126,-84 332,6-22,0 0,-1-1,-1 1,0-19,-3-248,-4 191,2 53,1 20,-1-1,-2 1,-1-1,-2-10,2 32,0 0,0-1,0 1,0 1,-1-1,0 0,0 1,0 0,-1 0,1 0,-1 1,0-1,0 1,0 0,0 0,-1 1,1 0,-1 0,1 0,-1 0,-2 1,-12-5,-1 1,0 2,0 0,0 1,-1 0,0 2,-50-4,-6-3,58 6</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3:45:15.438"/>
    </inkml:context>
    <inkml:brush xml:id="br0">
      <inkml:brushProperty name="width" value="0.05" units="cm"/>
      <inkml:brushProperty name="height" value="0.05" units="cm"/>
      <inkml:brushProperty name="ignorePressure" value="1"/>
    </inkml:brush>
  </inkml:definitions>
  <inkml:trace contextRef="#ctx0" brushRef="#br0">10435 238,'-7'9,"-1"0,0 0,-1-1,0 0,0 0,-1-1,0-1,0 1,-1-2,0 1,0-1,0-1,0 0,-1-1,-6 1,-20 5,1-1,-1-3,-22 1,54-5,-151 13,-62 4,-262 14,-1-20,-69-25,-333-79,824 84,-731-117,569 80,-108-19,-209-10,38 51,-107 23,231 3,-507-2,583 10,-202 38,75-8,303-27,1 6,1 6,-85 30,113-20,1 5,1 3,3 5,-44 33,-192 125,311-194,1 0,0 1,1 1,1 0,0 0,1 2,1-1,0 1,1 1,1-1,1 2,0-1,-1 10,-100 230,43-112,56-117,1 0,1 0,2 1,1-1,1 1,1 0,2 0,1 0,3 17,-3-28,1 1,0-1,1 0,2 1,-1-1,2-1,1 1,0-1,1 0,1-1,1 0,0 0,1-1,14 15,14 6,1-1,2-2,2-1,0-3,3-2,0-2,20 7,40 16,1-6,52 12,-105-39,0-2,1-3,1-2,0-3,0-2,38-3,962-7,199 6,-1101-4,-1-7,62-15,-179 20,106-18,0 7,73 2,781 18,1207-3,-2101-2,-1-5,0-3,-1-6,84-23,69-25,-204 57,1 1,0 3,0 2,13 3,49-2,405-26,-335 15,102-21,-12-3,-225 29,1-3,-2-1,1-2,13-8,-57 19,-1 0,1 0,-1 0,0-1,0 1,0-1,0 0,0 0,0 0,0 0,0-1,-1 1,1-1,-1 1,0-1,0 0,0 0,0 0,0 0,-1 0,1 0,-1-1,33-137,-7 5,14-71,44-126,-84 332,6-22,0 0,-1-1,-1 1,0-19,-3-248,-4 191,2 53,1 20,-1-1,-2 1,-1-1,-2-10,2 32,0 0,0-1,0 1,0 1,-1-1,0 0,0 1,0 0,-1 0,1 0,-1 1,0-1,0 1,0 0,0 0,-1 1,1 0,-1 0,1 0,-1 0,-2 1,-12-5,-1 1,0 2,0 0,0 1,-1 0,0 2,-50-4,-6-3,58 6</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3:50:11.860"/>
    </inkml:context>
    <inkml:brush xml:id="br0">
      <inkml:brushProperty name="width" value="0.05" units="cm"/>
      <inkml:brushProperty name="height" value="0.05" units="cm"/>
      <inkml:brushProperty name="ignorePressure" value="1"/>
    </inkml:brush>
  </inkml:definitions>
  <inkml:trace contextRef="#ctx0" brushRef="#br0">1317 732,'-20'0,"0"-1,0 1,1 1,-1 0,0 2,1 0,0 1,-1 1,-5 3,-22 16,2 2,1 2,1 2,1 2,2 1,1 2,2 2,-12 17,38-42,-77 75,4 4,4 4,4 3,4 3,5 3,5 3,3 6,34-51,2 1,3 1,2 1,4 0,3 2,2-1,2 32,5-79,2 1,0 0,1-1,1 1,1 0,0-1,2 0,0 0,2 0,0 0,0-1,2 0,0-1,9 11,16 17,2-2,2-1,2-2,1-2,17 9,6 1,3-4,1-2,3-4,0-3,2-3,2-3,1-3,1-4,0-3,2-3,0-4,71 1,1455 23,-1329-37,-71 1,739 8,473 68,-1257-66,486 22,60-28,240-20,-339 18,-382 0,1169 13,-1355-14,-1-2,1-2,-1-1,36-10,-15-3,-1-2,-1-3,-1-3,-1-2,-1-2,6-7,-35 19,0 0,-1-1,-1-1,0-2,-2 0,0-1,-2-1,0-1,-2 0,0-2,9-21,1-13,-2-1,-4-1,-2-1,7-44,34-262,-32 142,-11-2,-9-66,-8 245,-3-1,-2 1,-2-1,-2 2,-5-12,-15-26,-3 1,-4 2,-18-28,32 70,-1 2,-3 1,0 1,-3 1,-1 1,-1 2,-2 1,-2 2,0 1,-2 2,-1 1,-2 2,0 2,-1 2,-2 1,0 2,0 2,-16-1,-10 3,-1 3,0 4,-41 1,-11-1,-437-47,114 4,-347 8,89 43,472-9,-51-11,-151-18,-517-31,274 71,509-3,-1 8,-52 13,-24 26,-169 58,397-101,-275 67,-85 0,-49-20,62-16,242-23,1-6,-6-4,-700-4,773 2</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3:45:15.438"/>
    </inkml:context>
    <inkml:brush xml:id="br0">
      <inkml:brushProperty name="width" value="0.05" units="cm"/>
      <inkml:brushProperty name="height" value="0.05" units="cm"/>
      <inkml:brushProperty name="ignorePressure" value="1"/>
    </inkml:brush>
  </inkml:definitions>
  <inkml:trace contextRef="#ctx0" brushRef="#br0">10435 238,'-7'9,"-1"0,0 0,-1-1,0 0,0 0,-1-1,0-1,0 1,-1-2,0 1,0-1,0-1,0 0,-1-1,-6 1,-20 5,1-1,-1-3,-22 1,54-5,-151 13,-62 4,-262 14,-1-20,-69-25,-333-79,824 84,-731-117,569 80,-108-19,-209-10,38 51,-107 23,231 3,-507-2,583 10,-202 38,75-8,303-27,1 6,1 6,-85 30,113-20,1 5,1 3,3 5,-44 33,-192 125,311-194,1 0,0 1,1 1,1 0,0 0,1 2,1-1,0 1,1 1,1-1,1 2,0-1,-1 10,-100 230,43-112,56-117,1 0,1 0,2 1,1-1,1 1,1 0,2 0,1 0,3 17,-3-28,1 1,0-1,1 0,2 1,-1-1,2-1,1 1,0-1,1 0,1-1,1 0,0 0,1-1,14 15,14 6,1-1,2-2,2-1,0-3,3-2,0-2,20 7,40 16,1-6,52 12,-105-39,0-2,1-3,1-2,0-3,0-2,38-3,962-7,199 6,-1101-4,-1-7,62-15,-179 20,106-18,0 7,73 2,781 18,1207-3,-2101-2,-1-5,0-3,-1-6,84-23,69-25,-204 57,1 1,0 3,0 2,13 3,49-2,405-26,-335 15,102-21,-12-3,-225 29,1-3,-2-1,1-2,13-8,-57 19,-1 0,1 0,-1 0,0-1,0 1,0-1,0 0,0 0,0 0,0 0,0-1,-1 1,1-1,-1 1,0-1,0 0,0 0,0 0,0 0,-1 0,1 0,-1-1,33-137,-7 5,14-71,44-126,-84 332,6-22,0 0,-1-1,-1 1,0-19,-3-248,-4 191,2 53,1 20,-1-1,-2 1,-1-1,-2-10,2 32,0 0,0-1,0 1,0 1,-1-1,0 0,0 1,0 0,-1 0,1 0,-1 1,0-1,0 1,0 0,0 0,-1 1,1 0,-1 0,1 0,-1 0,-2 1,-12-5,-1 1,0 2,0 0,0 1,-1 0,0 2,-50-4,-6-3,58 6</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3:50:11.860"/>
    </inkml:context>
    <inkml:brush xml:id="br0">
      <inkml:brushProperty name="width" value="0.05" units="cm"/>
      <inkml:brushProperty name="height" value="0.05" units="cm"/>
      <inkml:brushProperty name="ignorePressure" value="1"/>
    </inkml:brush>
  </inkml:definitions>
  <inkml:trace contextRef="#ctx0" brushRef="#br0">1317 732,'-20'0,"0"-1,0 1,1 1,-1 0,0 2,1 0,0 1,-1 1,-5 3,-22 16,2 2,1 2,1 2,1 2,2 1,1 2,2 2,-12 17,38-42,-77 75,4 4,4 4,4 3,4 3,5 3,5 3,3 6,34-51,2 1,3 1,2 1,4 0,3 2,2-1,2 32,5-79,2 1,0 0,1-1,1 1,1 0,0-1,2 0,0 0,2 0,0 0,0-1,2 0,0-1,9 11,16 17,2-2,2-1,2-2,1-2,17 9,6 1,3-4,1-2,3-4,0-3,2-3,2-3,1-3,1-4,0-3,2-3,0-4,71 1,1455 23,-1329-37,-71 1,739 8,473 68,-1257-66,486 22,60-28,240-20,-339 18,-382 0,1169 13,-1355-14,-1-2,1-2,-1-1,36-10,-15-3,-1-2,-1-3,-1-3,-1-2,-1-2,6-7,-35 19,0 0,-1-1,-1-1,0-2,-2 0,0-1,-2-1,0-1,-2 0,0-2,9-21,1-13,-2-1,-4-1,-2-1,7-44,34-262,-32 142,-11-2,-9-66,-8 245,-3-1,-2 1,-2-1,-2 2,-5-12,-15-26,-3 1,-4 2,-18-28,32 70,-1 2,-3 1,0 1,-3 1,-1 1,-1 2,-2 1,-2 2,0 1,-2 2,-1 1,-2 2,0 2,-1 2,-2 1,0 2,0 2,-16-1,-10 3,-1 3,0 4,-41 1,-11-1,-437-47,114 4,-347 8,89 43,472-9,-51-11,-151-18,-517-31,274 71,509-3,-1 8,-52 13,-24 26,-169 58,397-101,-275 67,-85 0,-49-20,62-16,242-23,1-6,-6-4,-700-4,773 2</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3:51:22.650"/>
    </inkml:context>
    <inkml:brush xml:id="br0">
      <inkml:brushProperty name="width" value="0.05" units="cm"/>
      <inkml:brushProperty name="height" value="0.05" units="cm"/>
      <inkml:brushProperty name="ignorePressure" value="1"/>
    </inkml:brush>
  </inkml:definitions>
  <inkml:trace contextRef="#ctx0" brushRef="#br0">1672 1,'-79'20,"54"-10,1 0,0 2,0 1,-4 5,-75 55,-31 35,-22 38,30-15,5 5,7 5,6 5,-68 124,48-36,27-17,24-23,48-103,3 0,4 2,4 0,5 1,4 1,3-1,5 1,5 9,6 29,7-1,5 0,6-1,28 73,-36-144,2-1,2 0,3-3,2 0,3-2,2-1,15 15,-23-38,1-1,0-2,3-1,0-1,1-2,1-1,1-1,1-2,2-1,51 21,1-3,1-5,12 0,-12-6,2-4,0-5,1-3,0-4,39-3,125-6,1-12,1-11,-107-3,-2-7,118-44,-259 74,95-25,1 4,0 5,2 4,61 2,388 8,-412 7,-1 1,-21 9,134 38,107 35,57 13,923 136,-952-189,-38-16,-46-13,-46-8,-47-2,-49 0,167 16,-276-23,0-2,0-3,-1-2,0-2,10-5,75-22,-1-6,13-13,-66 22,-1-3,-2-4,44-32,-102 55,-1-1,0-1,-2-1,0-1,-2-1,0-1,0-3,11-13,492-605,-148 189,-312 386,-4-3,-2-2,-5-3,-2-2,-4-2,20-55,-34 47,-3-1,-5-1,-4-2,-4 1,-4-2,-4 0,-4 0,-5 0,-8-49,1 50,-4 1,-4 0,-4 2,-4 0,-4 1,-4 2,-8-9,20 57,-3 1,0 1,-3 1,-1 2,-2 0,-1 2,-1 2,-2 0,-15-9,-315-215,299 198,59 54,0 0,0 0,0 0,-1 1,1 0,0 1,-1-1,1 1,-1 0,0 1,1 0,-1 0,1 0,-1 1,0 0,-9-1,-71 3,63-3</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3:45:15.438"/>
    </inkml:context>
    <inkml:brush xml:id="br0">
      <inkml:brushProperty name="width" value="0.05" units="cm"/>
      <inkml:brushProperty name="height" value="0.05" units="cm"/>
      <inkml:brushProperty name="ignorePressure" value="1"/>
    </inkml:brush>
  </inkml:definitions>
  <inkml:trace contextRef="#ctx0" brushRef="#br0">10435 238,'-7'9,"-1"0,0 0,-1-1,0 0,0 0,-1-1,0-1,0 1,-1-2,0 1,0-1,0-1,0 0,-1-1,-6 1,-20 5,1-1,-1-3,-22 1,54-5,-151 13,-62 4,-262 14,-1-20,-69-25,-333-79,824 84,-731-117,569 80,-108-19,-209-10,38 51,-107 23,231 3,-507-2,583 10,-202 38,75-8,303-27,1 6,1 6,-85 30,113-20,1 5,1 3,3 5,-44 33,-192 125,311-194,1 0,0 1,1 1,1 0,0 0,1 2,1-1,0 1,1 1,1-1,1 2,0-1,-1 10,-100 230,43-112,56-117,1 0,1 0,2 1,1-1,1 1,1 0,2 0,1 0,3 17,-3-28,1 1,0-1,1 0,2 1,-1-1,2-1,1 1,0-1,1 0,1-1,1 0,0 0,1-1,14 15,14 6,1-1,2-2,2-1,0-3,3-2,0-2,20 7,40 16,1-6,52 12,-105-39,0-2,1-3,1-2,0-3,0-2,38-3,962-7,199 6,-1101-4,-1-7,62-15,-179 20,106-18,0 7,73 2,781 18,1207-3,-2101-2,-1-5,0-3,-1-6,84-23,69-25,-204 57,1 1,0 3,0 2,13 3,49-2,405-26,-335 15,102-21,-12-3,-225 29,1-3,-2-1,1-2,13-8,-57 19,-1 0,1 0,-1 0,0-1,0 1,0-1,0 0,0 0,0 0,0 0,0-1,-1 1,1-1,-1 1,0-1,0 0,0 0,0 0,0 0,-1 0,1 0,-1-1,33-137,-7 5,14-71,44-126,-84 332,6-22,0 0,-1-1,-1 1,0-19,-3-248,-4 191,2 53,1 20,-1-1,-2 1,-1-1,-2-10,2 32,0 0,0-1,0 1,0 1,-1-1,0 0,0 1,0 0,-1 0,1 0,-1 1,0-1,0 1,0 0,0 0,-1 1,1 0,-1 0,1 0,-1 0,-2 1,-12-5,-1 1,0 2,0 0,0 1,-1 0,0 2,-50-4,-6-3,58 6</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3:50:11.860"/>
    </inkml:context>
    <inkml:brush xml:id="br0">
      <inkml:brushProperty name="width" value="0.05" units="cm"/>
      <inkml:brushProperty name="height" value="0.05" units="cm"/>
      <inkml:brushProperty name="ignorePressure" value="1"/>
    </inkml:brush>
  </inkml:definitions>
  <inkml:trace contextRef="#ctx0" brushRef="#br0">1317 732,'-20'0,"0"-1,0 1,1 1,-1 0,0 2,1 0,0 1,-1 1,-5 3,-22 16,2 2,1 2,1 2,1 2,2 1,1 2,2 2,-12 17,38-42,-77 75,4 4,4 4,4 3,4 3,5 3,5 3,3 6,34-51,2 1,3 1,2 1,4 0,3 2,2-1,2 32,5-79,2 1,0 0,1-1,1 1,1 0,0-1,2 0,0 0,2 0,0 0,0-1,2 0,0-1,9 11,16 17,2-2,2-1,2-2,1-2,17 9,6 1,3-4,1-2,3-4,0-3,2-3,2-3,1-3,1-4,0-3,2-3,0-4,71 1,1455 23,-1329-37,-71 1,739 8,473 68,-1257-66,486 22,60-28,240-20,-339 18,-382 0,1169 13,-1355-14,-1-2,1-2,-1-1,36-10,-15-3,-1-2,-1-3,-1-3,-1-2,-1-2,6-7,-35 19,0 0,-1-1,-1-1,0-2,-2 0,0-1,-2-1,0-1,-2 0,0-2,9-21,1-13,-2-1,-4-1,-2-1,7-44,34-262,-32 142,-11-2,-9-66,-8 245,-3-1,-2 1,-2-1,-2 2,-5-12,-15-26,-3 1,-4 2,-18-28,32 70,-1 2,-3 1,0 1,-3 1,-1 1,-1 2,-2 1,-2 2,0 1,-2 2,-1 1,-2 2,0 2,-1 2,-2 1,0 2,0 2,-16-1,-10 3,-1 3,0 4,-41 1,-11-1,-437-47,114 4,-347 8,89 43,472-9,-51-11,-151-18,-517-31,274 71,509-3,-1 8,-52 13,-24 26,-169 58,397-101,-275 67,-85 0,-49-20,62-16,242-23,1-6,-6-4,-700-4,773 2</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3:51:22.650"/>
    </inkml:context>
    <inkml:brush xml:id="br0">
      <inkml:brushProperty name="width" value="0.05" units="cm"/>
      <inkml:brushProperty name="height" value="0.05" units="cm"/>
      <inkml:brushProperty name="ignorePressure" value="1"/>
    </inkml:brush>
  </inkml:definitions>
  <inkml:trace contextRef="#ctx0" brushRef="#br0">1672 1,'-79'20,"54"-10,1 0,0 2,0 1,-4 5,-75 55,-31 35,-22 38,30-15,5 5,7 5,6 5,-68 124,48-36,27-17,24-23,48-103,3 0,4 2,4 0,5 1,4 1,3-1,5 1,5 9,6 29,7-1,5 0,6-1,28 73,-36-144,2-1,2 0,3-3,2 0,3-2,2-1,15 15,-23-38,1-1,0-2,3-1,0-1,1-2,1-1,1-1,1-2,2-1,51 21,1-3,1-5,12 0,-12-6,2-4,0-5,1-3,0-4,39-3,125-6,1-12,1-11,-107-3,-2-7,118-44,-259 74,95-25,1 4,0 5,2 4,61 2,388 8,-412 7,-1 1,-21 9,134 38,107 35,57 13,923 136,-952-189,-38-16,-46-13,-46-8,-47-2,-49 0,167 16,-276-23,0-2,0-3,-1-2,0-2,10-5,75-22,-1-6,13-13,-66 22,-1-3,-2-4,44-32,-102 55,-1-1,0-1,-2-1,0-1,-2-1,0-1,0-3,11-13,492-605,-148 189,-312 386,-4-3,-2-2,-5-3,-2-2,-4-2,20-55,-34 47,-3-1,-5-1,-4-2,-4 1,-4-2,-4 0,-4 0,-5 0,-8-49,1 50,-4 1,-4 0,-4 2,-4 0,-4 1,-4 2,-8-9,20 57,-3 1,0 1,-3 1,-1 2,-2 0,-1 2,-1 2,-2 0,-15-9,-315-215,299 198,59 54,0 0,0 0,0 0,-1 1,1 0,0 1,-1-1,1 1,-1 0,0 1,1 0,-1 0,1 0,-1 1,0 0,-9-1,-71 3,63-3</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3:52:17.132"/>
    </inkml:context>
    <inkml:brush xml:id="br0">
      <inkml:brushProperty name="width" value="0.05" units="cm"/>
      <inkml:brushProperty name="height" value="0.05" units="cm"/>
      <inkml:brushProperty name="ignorePressure" value="1"/>
    </inkml:brush>
  </inkml:definitions>
  <inkml:trace contextRef="#ctx0" brushRef="#br0">1269 169,'-21'-1,"0"1,0 1,0 0,0 2,1 1,-1 0,1 1,0 2,0 0,-17 9,-14 14,2 3,-23 21,-94 76,5 8,-119 136,246-239,1 2,3 1,1 1,2 2,1 1,-12 31,32-62,2 1,-1-1,2 1,-1 0,2 0,-1 1,2-1,0 0,0 1,1-1,1 0,0 1,0-1,1 0,1 1,11 21,0 0,3-2,1 0,1-1,1 0,2-2,1 0,1-2,2-1,12 10,89 84,-20-27,5-4,3-5,4-5,3-5,3-6,94 35,-122-67,1-4,2-4,0-5,24-1,410 38,-434-51,875 84,-702-63,1-11,74-13,-68-24,245-51,287-85,512-164,-1086 257,420-79,255 5,-699 110,115 6,-145 12,159-26,-287 24,1-2,53-18,-90 22,-1 0,0-1,0-1,-1-1,0-1,-1-1,0 0,-1-1,14-14,-12 8,-1 0,0-1,-2-1,0 0,-1-1,-1-1,-2 0,9-22,-17 32,0 0,0 0,-1-1,-1 1,0 0,-1-1,-1 1,0-1,0 1,-1 0,-4-13,-5-9,-1 0,-2 0,-12-22,-10-14,-2 1,-3 3,-3 1,-3 2,-3 2,-3 2,-2 3,-3 1,24 29,-1 1,0 1,-2 2,-1 2,-1 2,-40-15,-39-7,-91-18,-64-7,-2 12,-114-1,-8 9,154 28,-174 13,297 5,-853 13,617-2,-1840 35,1873-45,26-1,29 0,35-1,32 1,32-1,-700 1,833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5:58:25.198"/>
    </inkml:context>
    <inkml:brush xml:id="br0">
      <inkml:brushProperty name="width" value="0.1" units="cm"/>
      <inkml:brushProperty name="height" value="0.1" units="cm"/>
      <inkml:brushProperty name="ignorePressure" value="1"/>
    </inkml:brush>
  </inkml:definitions>
  <inkml:trace contextRef="#ctx0" brushRef="#br0">1 1,'0'-1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5:58:25.198"/>
    </inkml:context>
    <inkml:brush xml:id="br0">
      <inkml:brushProperty name="width" value="0.1" units="cm"/>
      <inkml:brushProperty name="height" value="0.1" units="cm"/>
      <inkml:brushProperty name="ignorePressure" value="1"/>
    </inkml:brush>
  </inkml:definitions>
  <inkml:trace contextRef="#ctx0" brushRef="#br0">1 1,'0'-1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5:58:25.198"/>
    </inkml:context>
    <inkml:brush xml:id="br0">
      <inkml:brushProperty name="width" value="0.1" units="cm"/>
      <inkml:brushProperty name="height" value="0.1" units="cm"/>
      <inkml:brushProperty name="ignorePressure" value="1"/>
    </inkml:brush>
  </inkml:definitions>
  <inkml:trace contextRef="#ctx0" brushRef="#br0">1 1,'0'-1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5:58:25.198"/>
    </inkml:context>
    <inkml:brush xml:id="br0">
      <inkml:brushProperty name="width" value="0.1" units="cm"/>
      <inkml:brushProperty name="height" value="0.1" units="cm"/>
      <inkml:brushProperty name="ignorePressure" value="1"/>
    </inkml:brush>
  </inkml:definitions>
  <inkml:trace contextRef="#ctx0" brushRef="#br0">1 1,'0'-1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5:58:25.198"/>
    </inkml:context>
    <inkml:brush xml:id="br0">
      <inkml:brushProperty name="width" value="0.1" units="cm"/>
      <inkml:brushProperty name="height" value="0.1" units="cm"/>
      <inkml:brushProperty name="ignorePressure" value="1"/>
    </inkml:brush>
  </inkml:definitions>
  <inkml:trace contextRef="#ctx0" brushRef="#br0">1 1,'0'-1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6:14:52.601"/>
    </inkml:context>
    <inkml:brush xml:id="br0">
      <inkml:brushProperty name="width" value="0.1" units="cm"/>
      <inkml:brushProperty name="height" value="0.1" units="cm"/>
      <inkml:brushProperty name="ignorePressure" value="1"/>
    </inkml:brush>
  </inkml:definitions>
  <inkml:trace contextRef="#ctx0" brushRef="#br0">26297 315,'-17'2,"1"1,-1 0,1 1,0 1,0 0,0 1,1 1,0 0,0 1,0 1,9-6,-68 38,-71 29,-362 140,-561 192,-304 89,-104 14,-187 26,5-34,151-83,236-104,262-97,235-84,192-65,129-46,89-29,68-15,53-4,-219-20,180 36,-112 5,-81 5,-50-1,-75-13,-44-27,110-24,-292-86,208 0,53-20,60-4,62 2,62 11,64 13,60 18,45 12,36 7,121 76,-18-13,-2 4,-20-7,0 13,-2 4,-1 5,-2 4,-1 4,-4 4,-32-10,-1-6,3-6,-91-45,140 52,2-3,1-5,2-3,-41-34,114 77,0 0,0-1,1 0,0-1,0 0,0 0,1 0,0-1,1 0,-1 0,1 0,1-1,-2-5,-1-1,0-1,-1 1,0 0,-1 1,-1 0,-1-1,-112-142,-75-70,85 107,-5 6,-97-72,172 153,-57-46,3-4,-31-38,124 115,0 0,1 0,-1 0,1-1,1 1,-1-1,1 1,0-1,0 0,1 0,0 0,1 0,-1 0,1 0,0 0,1 0,0 0,0-2,1-34,-8 19,7 24,-1 0,0-1,0 1,0 0,0-1,0 1,-1 0,1-1,0 1,0 0,0-1,0 1,0 0,0 0,0-1,-1 1,1 0,0-1,0 1,0 0,-1 0,1-1,0 1,0 0,-1 0,1 0,0 0,0-1,-1 1,1 0,0 0,-1 0,1 0,0 0,0 0,-1 0,1 0,0 0,-1 0,1 0,0 0,-1 0,1 0,0 0,-1 0,1 0,0 0,-1 0,1 0,0 0,0 1,-1-1,1 0,0 0,0 0,-1 1,1-1,0 0,0 0,-1 0,1 1,0-1,0 0,0 1,0-1,-1 0,1 1,-7 13,1 0,0 1,1-1,1 1,0 1,1-1,1 0,0 1,1 14,1 280,0-107,0-201,1 0,-1 0,0 0,0 0,0 0,-1 0,1 0,0 0,-1 0,1 0,-1 0,0 0,0-1,0 1,1 0,-2 0,1-1,0 1,0-1,0 1,-1-1,1 1,-1-1,1 0,-1 0,1 0,-1 0,0 0,0 0,0 0,1 0,-1-1,0 1,0-1,0 1,0-1,0 0,0 0,-2 0,2-1,0 0,0-1,0 1,0-1,1 1,-1-1,0 0,1 0,-1 0,1 0,0 0,-1 0,1 0,0 0,0-1,0 1,1 0,-1-1,0 1,1 0,0-1,0 1,-1-1,1 0,-2-31,0 0,2 0,1 1,2-1,4-12,-6 36,49-376,-46 279,-2 104,-1 1,1-1,-1 0,1 1,0-1,0 1,0 0,0-1,0 1,1 0,-1 0,1 1,-1-1,1 0,0 1,-1 0,1-1,0 1,0 0,0 1,0-1,0 0,0 1,0 0,0-1,0 1,1 1,-1-1,0 0,0 1,0-1,2 2,-1-2,70 3,0 3,-1 3,-1 4,20 8,39 24,-121-40,-1 0,0 1,0 1,-1 0,1 0,-2 0,1 1,3 5,44 38,68 8,-121-59,-1 1,1-1,0 1,-1 0,1-1,0 1,-1 0,1 0,-1 0,1 0,-1 0,1 1,-1-1,0 0,0 1,0-1,0 0,0 1,0 0,0-1,0 1,0-1,-1 1,1 0,-1 0,1-1,-1 1,0 0,0 0,0 0,0-1,0 1,0 0,0 0,0 0,-1-1,1 1,-1 0,1 0,-1-1,0 1,-7 12,0-1,-1-1,-1 1,0-2,0 1,-2-1,-11 9,21-18,-151 101,-125 107,270-203,-1-1,0 0,0 0,0-1,-1 0,0-1,0 0,0 0,0-1,0-1,-1 0,0 0,1-1,-1 0,-5-1,2-1,8 2,1-1,0-1,-1 1,1-1,0 0,-1 0,1 0,0-1,0 0,0 0,0 0,0-1,1 1,-1-2,0 0,-1 1,1-1,-1 1,0 0,0 0,0 0,-1 1,1 0,0 0,-1 1,1-1,-1 2,0-1,1 1,-2 0,-11-1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9:51:25.270"/>
    </inkml:context>
    <inkml:brush xml:id="br0">
      <inkml:brushProperty name="width" value="0.05" units="cm"/>
      <inkml:brushProperty name="height" value="0.05" units="cm"/>
      <inkml:brushProperty name="ignorePressure" value="1"/>
    </inkml:brush>
  </inkml:definitions>
  <inkml:trace contextRef="#ctx0" brushRef="#br0">1 4451,'0'-6,"0"4,0 0,0 1,0-1,0 0,0 0,0 1,0-1,1 0,-1 1,1-1,-1 0,1 1,0-1,-1 1,1-1,0 1,0-1,0 1,0 0,0-1,0 1,1 0,-1-1,44-22,59-9,74-12,71-14,45-9,72-28,-4-16,101-57,-242 73,-171 71,-1-2,0-2,-3-3,0-1,-2-2,-2-2,-1-2,-3-2,20-26,22-45,-5-4,-6-2,10-32,-21 36,-4-2,-6-3,-6-2,-4-1,17-106,-3-147,-43 315,3 1,2 0,2 1,4 1,1 1,3 1,11-14,-34 67,14-30,1 1,1 0,2 2,1 0,2 1,0 1,2 1,23-19,-5 16,0 2,2 2,1 2,1 2,1 2,0 2,11 0,52-14,2 6,0 4,2 5,77 1,467 12,-424 7,1660-1,-1411-4,-421-2,-58 2,-3 1,0 1,0-1,0 0,0 0,0 1,0-1,0 0,0 0,0 0,0 0,0 0,0-1,0 1,0 0,0 0,0-1,0 1,0 0,0-1,-1 1,1-1,0 1,0-1,0 0,-1 1,1-1,0 0,-1 0,1 1,0-1,-1 0,1 0,-1 0,1 0,-1 1,0-1,1 0,-1 0,0 0,0 0,0 0,1 0,-1 0,-3-3,1 0,0 1,-1 0,0-1,0 1,0 0,0 1,0-1,0 0,-1 1,0 0,1 0,-4-2,-32-19,-1 2,-1 2,-1 1,-5 0,-475-184,420 157,3-4,-24-20,47 17,66 35,36 9,48 3,45 4,896 8,-994-7,0 2,-1 0,1 1,-1 1,0 1,0 1,0 0,-1 2,0 0,12 8,-26-14,0 1,0 0,0 0,0 0,-1 1,1 0,-1 0,0 0,0 0,-1 0,1 1,-1 0,0 0,0 0,0 0,-1 0,1 0,-2 1,1-1,0 1,-1 1,1 5,0-1,-2 1,1 0,-1-1,-1 1,0 0,-1-1,0 1,-1-1,0 0,0 1,-2-1,1-1,-6 9,-4 7,10-17,-1 0,0 0,-1-1,0 1,0-1,-1 0,0-1,0 0,-41 30,-1-3,-1-2,-9 2,-2 3,2 3,-25 24,-5 3,-184 119,157-109,-25 2,-79 43,184-107</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9:51:25.270"/>
    </inkml:context>
    <inkml:brush xml:id="br0">
      <inkml:brushProperty name="width" value="0.05" units="cm"/>
      <inkml:brushProperty name="height" value="0.05" units="cm"/>
      <inkml:brushProperty name="ignorePressure" value="1"/>
    </inkml:brush>
  </inkml:definitions>
  <inkml:trace contextRef="#ctx0" brushRef="#br0">1 4451,'0'-6,"0"4,0 0,0 1,0-1,0 0,0 0,0 1,0-1,1 0,-1 1,1-1,-1 0,1 1,0-1,-1 1,1-1,0 1,0-1,0 1,0 0,0-1,0 1,1 0,-1-1,44-22,59-9,74-12,71-14,45-9,72-28,-4-16,101-57,-242 73,-171 71,-1-2,0-2,-3-3,0-1,-2-2,-2-2,-1-2,-3-2,20-26,22-45,-5-4,-6-2,10-32,-21 36,-4-2,-6-3,-6-2,-4-1,17-106,-3-147,-43 315,3 1,2 0,2 1,4 1,1 1,3 1,11-14,-34 67,14-30,1 1,1 0,2 2,1 0,2 1,0 1,2 1,23-19,-5 16,0 2,2 2,1 2,1 2,1 2,0 2,11 0,52-14,2 6,0 4,2 5,77 1,467 12,-424 7,1660-1,-1411-4,-421-2,-58 2,-3 1,0 1,0-1,0 0,0 0,0 1,0-1,0 0,0 0,0 0,0 0,0 0,0-1,0 1,0 0,0 0,0-1,0 1,0 0,0-1,-1 1,1-1,0 1,0-1,0 0,-1 1,1-1,0 0,-1 0,1 1,0-1,-1 0,1 0,-1 0,1 0,-1 1,0-1,1 0,-1 0,0 0,0 0,0 0,1 0,-1 0,-3-3,1 0,0 1,-1 0,0-1,0 1,0 0,0 1,0-1,0 0,-1 1,0 0,1 0,-4-2,-32-19,-1 2,-1 2,-1 1,-5 0,-475-184,420 157,3-4,-24-20,47 17,66 35,36 9,48 3,45 4,896 8,-994-7,0 2,-1 0,1 1,-1 1,0 1,0 1,0 0,-1 2,0 0,12 8,-26-14,0 1,0 0,0 0,0 0,-1 1,1 0,-1 0,0 0,0 0,-1 0,1 1,-1 0,0 0,0 0,0 0,-1 0,1 0,-2 1,1-1,0 1,-1 1,1 5,0-1,-2 1,1 0,-1-1,-1 1,0 0,-1-1,0 1,-1-1,0 0,0 1,-2-1,1-1,-6 9,-4 7,10-17,-1 0,0 0,-1-1,0 1,0-1,-1 0,0-1,0 0,-41 30,-1-3,-1-2,-9 2,-2 3,2 3,-25 24,-5 3,-184 119,157-109,-25 2,-79 43,184-107</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9:51:25.270"/>
    </inkml:context>
    <inkml:brush xml:id="br0">
      <inkml:brushProperty name="width" value="0.05" units="cm"/>
      <inkml:brushProperty name="height" value="0.05" units="cm"/>
      <inkml:brushProperty name="ignorePressure" value="1"/>
    </inkml:brush>
  </inkml:definitions>
  <inkml:trace contextRef="#ctx0" brushRef="#br0">1 4451,'0'-6,"0"4,0 0,0 1,0-1,0 0,0 0,0 1,0-1,1 0,-1 1,1-1,-1 0,1 1,0-1,-1 1,1-1,0 1,0-1,0 1,0 0,0-1,0 1,1 0,-1-1,44-22,59-9,74-12,71-14,45-9,72-28,-4-16,101-57,-242 73,-171 71,-1-2,0-2,-3-3,0-1,-2-2,-2-2,-1-2,-3-2,20-26,22-45,-5-4,-6-2,10-32,-21 36,-4-2,-6-3,-6-2,-4-1,17-106,-3-147,-43 315,3 1,2 0,2 1,4 1,1 1,3 1,11-14,-34 67,14-30,1 1,1 0,2 2,1 0,2 1,0 1,2 1,23-19,-5 16,0 2,2 2,1 2,1 2,1 2,0 2,11 0,52-14,2 6,0 4,2 5,77 1,467 12,-424 7,1660-1,-1411-4,-421-2,-58 2,-3 1,0 1,0-1,0 0,0 0,0 1,0-1,0 0,0 0,0 0,0 0,0 0,0-1,0 1,0 0,0 0,0-1,0 1,0 0,0-1,-1 1,1-1,0 1,0-1,0 0,-1 1,1-1,0 0,-1 0,1 1,0-1,-1 0,1 0,-1 0,1 0,-1 1,0-1,1 0,-1 0,0 0,0 0,0 0,1 0,-1 0,-3-3,1 0,0 1,-1 0,0-1,0 1,0 0,0 1,0-1,0 0,-1 1,0 0,1 0,-4-2,-32-19,-1 2,-1 2,-1 1,-5 0,-475-184,420 157,3-4,-24-20,47 17,66 35,36 9,48 3,45 4,896 8,-994-7,0 2,-1 0,1 1,-1 1,0 1,0 1,0 0,-1 2,0 0,12 8,-26-14,0 1,0 0,0 0,0 0,-1 1,1 0,-1 0,0 0,0 0,-1 0,1 1,-1 0,0 0,0 0,0 0,-1 0,1 0,-2 1,1-1,0 1,-1 1,1 5,0-1,-2 1,1 0,-1-1,-1 1,0 0,-1-1,0 1,-1-1,0 0,0 1,-2-1,1-1,-6 9,-4 7,10-17,-1 0,0 0,-1-1,0 1,0-1,-1 0,0-1,0 0,-41 30,-1-3,-1-2,-9 2,-2 3,2 3,-25 24,-5 3,-184 119,157-109,-25 2,-79 43,184-107</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9:51:25.270"/>
    </inkml:context>
    <inkml:brush xml:id="br0">
      <inkml:brushProperty name="width" value="0.05" units="cm"/>
      <inkml:brushProperty name="height" value="0.05" units="cm"/>
      <inkml:brushProperty name="ignorePressure" value="1"/>
    </inkml:brush>
  </inkml:definitions>
  <inkml:trace contextRef="#ctx0" brushRef="#br0">1 4451,'0'-6,"0"4,0 0,0 1,0-1,0 0,0 0,0 1,0-1,1 0,-1 1,1-1,-1 0,1 1,0-1,-1 1,1-1,0 1,0-1,0 1,0 0,0-1,0 1,1 0,-1-1,44-22,59-9,74-12,71-14,45-9,72-28,-4-16,101-57,-242 73,-171 71,-1-2,0-2,-3-3,0-1,-2-2,-2-2,-1-2,-3-2,20-26,22-45,-5-4,-6-2,10-32,-21 36,-4-2,-6-3,-6-2,-4-1,17-106,-3-147,-43 315,3 1,2 0,2 1,4 1,1 1,3 1,11-14,-34 67,14-30,1 1,1 0,2 2,1 0,2 1,0 1,2 1,23-19,-5 16,0 2,2 2,1 2,1 2,1 2,0 2,11 0,52-14,2 6,0 4,2 5,77 1,467 12,-424 7,1660-1,-1411-4,-421-2,-58 2,-3 1,0 1,0-1,0 0,0 0,0 1,0-1,0 0,0 0,0 0,0 0,0 0,0-1,0 1,0 0,0 0,0-1,0 1,0 0,0-1,-1 1,1-1,0 1,0-1,0 0,-1 1,1-1,0 0,-1 0,1 1,0-1,-1 0,1 0,-1 0,1 0,-1 1,0-1,1 0,-1 0,0 0,0 0,0 0,1 0,-1 0,-3-3,1 0,0 1,-1 0,0-1,0 1,0 0,0 1,0-1,0 0,-1 1,0 0,1 0,-4-2,-32-19,-1 2,-1 2,-1 1,-5 0,-475-184,420 157,3-4,-24-20,47 17,66 35,36 9,48 3,45 4,896 8,-994-7,0 2,-1 0,1 1,-1 1,0 1,0 1,0 0,-1 2,0 0,12 8,-26-14,0 1,0 0,0 0,0 0,-1 1,1 0,-1 0,0 0,0 0,-1 0,1 1,-1 0,0 0,0 0,0 0,-1 0,1 0,-2 1,1-1,0 1,-1 1,1 5,0-1,-2 1,1 0,-1-1,-1 1,0 0,-1-1,0 1,-1-1,0 0,0 1,-2-1,1-1,-6 9,-4 7,10-17,-1 0,0 0,-1-1,0 1,0-1,-1 0,0-1,0 0,-41 30,-1-3,-1-2,-9 2,-2 3,2 3,-25 24,-5 3,-184 119,157-109,-25 2,-79 43,184-107</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5:58:25.198"/>
    </inkml:context>
    <inkml:brush xml:id="br0">
      <inkml:brushProperty name="width" value="0.1" units="cm"/>
      <inkml:brushProperty name="height" value="0.1" units="cm"/>
      <inkml:brushProperty name="ignorePressure" value="1"/>
    </inkml:brush>
  </inkml:definitions>
  <inkml:trace contextRef="#ctx0" brushRef="#br0">1 1,'0'-1</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21T12:42:35.528"/>
    </inkml:context>
    <inkml:brush xml:id="br0">
      <inkml:brushProperty name="width" value="0.05" units="cm"/>
      <inkml:brushProperty name="height" value="0.05" units="cm"/>
      <inkml:brushProperty name="ignorePressure" value="1"/>
    </inkml:brush>
  </inkml:definitions>
  <inkml:trace contextRef="#ctx0" brushRef="#br0">0 0,'0'0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7377F-E49C-4C9B-B003-155406BB483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4BDFBD-5609-4738-B943-0A495666B4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3495747-970F-44D6-BD65-D69D984F2001}"/>
              </a:ext>
            </a:extLst>
          </p:cNvPr>
          <p:cNvSpPr>
            <a:spLocks noGrp="1"/>
          </p:cNvSpPr>
          <p:nvPr>
            <p:ph type="dt" sz="half" idx="10"/>
          </p:nvPr>
        </p:nvSpPr>
        <p:spPr/>
        <p:txBody>
          <a:bodyPr/>
          <a:lstStyle/>
          <a:p>
            <a:fld id="{39E14DFA-3896-4764-9783-D4674C791ACD}" type="datetimeFigureOut">
              <a:rPr lang="en-US" smtClean="0"/>
              <a:t>5/26/2020</a:t>
            </a:fld>
            <a:endParaRPr lang="en-US" dirty="0"/>
          </a:p>
        </p:txBody>
      </p:sp>
      <p:sp>
        <p:nvSpPr>
          <p:cNvPr id="5" name="Footer Placeholder 4">
            <a:extLst>
              <a:ext uri="{FF2B5EF4-FFF2-40B4-BE49-F238E27FC236}">
                <a16:creationId xmlns:a16="http://schemas.microsoft.com/office/drawing/2014/main" id="{881897D0-CF8A-4AED-9236-5734A9D8A00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D87C369-22DC-41DE-83A6-06F5E640A909}"/>
              </a:ext>
            </a:extLst>
          </p:cNvPr>
          <p:cNvSpPr>
            <a:spLocks noGrp="1"/>
          </p:cNvSpPr>
          <p:nvPr>
            <p:ph type="sldNum" sz="quarter" idx="12"/>
          </p:nvPr>
        </p:nvSpPr>
        <p:spPr/>
        <p:txBody>
          <a:bodyPr/>
          <a:lstStyle/>
          <a:p>
            <a:fld id="{C6189104-B4CB-4482-B124-C1554F8BDF85}" type="slidenum">
              <a:rPr lang="en-US" smtClean="0"/>
              <a:t>‹#›</a:t>
            </a:fld>
            <a:endParaRPr lang="en-US" dirty="0"/>
          </a:p>
        </p:txBody>
      </p:sp>
    </p:spTree>
    <p:extLst>
      <p:ext uri="{BB962C8B-B14F-4D97-AF65-F5344CB8AC3E}">
        <p14:creationId xmlns:p14="http://schemas.microsoft.com/office/powerpoint/2010/main" val="2052914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70D17-CBE8-4C31-B973-D1382568AC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B2CB6D-E42D-42BE-81F6-FE6A81AE88E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058C21-7B17-44B7-88EA-1639E73B4016}"/>
              </a:ext>
            </a:extLst>
          </p:cNvPr>
          <p:cNvSpPr>
            <a:spLocks noGrp="1"/>
          </p:cNvSpPr>
          <p:nvPr>
            <p:ph type="dt" sz="half" idx="10"/>
          </p:nvPr>
        </p:nvSpPr>
        <p:spPr/>
        <p:txBody>
          <a:bodyPr/>
          <a:lstStyle/>
          <a:p>
            <a:fld id="{39E14DFA-3896-4764-9783-D4674C791ACD}" type="datetimeFigureOut">
              <a:rPr lang="en-US" smtClean="0"/>
              <a:t>5/26/2020</a:t>
            </a:fld>
            <a:endParaRPr lang="en-US" dirty="0"/>
          </a:p>
        </p:txBody>
      </p:sp>
      <p:sp>
        <p:nvSpPr>
          <p:cNvPr id="5" name="Footer Placeholder 4">
            <a:extLst>
              <a:ext uri="{FF2B5EF4-FFF2-40B4-BE49-F238E27FC236}">
                <a16:creationId xmlns:a16="http://schemas.microsoft.com/office/drawing/2014/main" id="{9BEE54AF-CE05-449A-B347-AA32DB91140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6522A8A-DF53-465C-A151-46A6C250807A}"/>
              </a:ext>
            </a:extLst>
          </p:cNvPr>
          <p:cNvSpPr>
            <a:spLocks noGrp="1"/>
          </p:cNvSpPr>
          <p:nvPr>
            <p:ph type="sldNum" sz="quarter" idx="12"/>
          </p:nvPr>
        </p:nvSpPr>
        <p:spPr/>
        <p:txBody>
          <a:bodyPr/>
          <a:lstStyle/>
          <a:p>
            <a:fld id="{C6189104-B4CB-4482-B124-C1554F8BDF85}" type="slidenum">
              <a:rPr lang="en-US" smtClean="0"/>
              <a:t>‹#›</a:t>
            </a:fld>
            <a:endParaRPr lang="en-US" dirty="0"/>
          </a:p>
        </p:txBody>
      </p:sp>
    </p:spTree>
    <p:extLst>
      <p:ext uri="{BB962C8B-B14F-4D97-AF65-F5344CB8AC3E}">
        <p14:creationId xmlns:p14="http://schemas.microsoft.com/office/powerpoint/2010/main" val="1182597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69429-F60B-4E91-AFA8-DC9A6917D59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38B30B-C2F5-4B6E-BE85-9C7B8760DCA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3722F99-81AB-4FF4-9BF8-B47A96BB1F1A}"/>
              </a:ext>
            </a:extLst>
          </p:cNvPr>
          <p:cNvSpPr>
            <a:spLocks noGrp="1"/>
          </p:cNvSpPr>
          <p:nvPr>
            <p:ph type="dt" sz="half" idx="10"/>
          </p:nvPr>
        </p:nvSpPr>
        <p:spPr/>
        <p:txBody>
          <a:bodyPr/>
          <a:lstStyle/>
          <a:p>
            <a:fld id="{39E14DFA-3896-4764-9783-D4674C791ACD}" type="datetimeFigureOut">
              <a:rPr lang="en-US" smtClean="0"/>
              <a:t>5/26/2020</a:t>
            </a:fld>
            <a:endParaRPr lang="en-US" dirty="0"/>
          </a:p>
        </p:txBody>
      </p:sp>
      <p:sp>
        <p:nvSpPr>
          <p:cNvPr id="5" name="Footer Placeholder 4">
            <a:extLst>
              <a:ext uri="{FF2B5EF4-FFF2-40B4-BE49-F238E27FC236}">
                <a16:creationId xmlns:a16="http://schemas.microsoft.com/office/drawing/2014/main" id="{3C1D089A-D24F-4F46-AB53-00E2C7D3628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B70F413-E8D7-4A3D-904A-60094EA4DD1A}"/>
              </a:ext>
            </a:extLst>
          </p:cNvPr>
          <p:cNvSpPr>
            <a:spLocks noGrp="1"/>
          </p:cNvSpPr>
          <p:nvPr>
            <p:ph type="sldNum" sz="quarter" idx="12"/>
          </p:nvPr>
        </p:nvSpPr>
        <p:spPr/>
        <p:txBody>
          <a:bodyPr/>
          <a:lstStyle/>
          <a:p>
            <a:fld id="{C6189104-B4CB-4482-B124-C1554F8BDF85}" type="slidenum">
              <a:rPr lang="en-US" smtClean="0"/>
              <a:t>‹#›</a:t>
            </a:fld>
            <a:endParaRPr lang="en-US" dirty="0"/>
          </a:p>
        </p:txBody>
      </p:sp>
    </p:spTree>
    <p:extLst>
      <p:ext uri="{BB962C8B-B14F-4D97-AF65-F5344CB8AC3E}">
        <p14:creationId xmlns:p14="http://schemas.microsoft.com/office/powerpoint/2010/main" val="469390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A6CEF-8FC7-48E3-B1F6-9115B7D231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99E7A7-BCFE-4AA8-A734-702FFD716C2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2FB4A1-638B-47DC-A50E-00ED91F7CE4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0784A99-5AA4-43ED-95F4-89F4B13249BF}"/>
              </a:ext>
            </a:extLst>
          </p:cNvPr>
          <p:cNvSpPr>
            <a:spLocks noGrp="1"/>
          </p:cNvSpPr>
          <p:nvPr>
            <p:ph type="dt" sz="half" idx="10"/>
          </p:nvPr>
        </p:nvSpPr>
        <p:spPr/>
        <p:txBody>
          <a:bodyPr/>
          <a:lstStyle/>
          <a:p>
            <a:fld id="{39E14DFA-3896-4764-9783-D4674C791ACD}" type="datetimeFigureOut">
              <a:rPr lang="en-US" smtClean="0"/>
              <a:t>5/26/2020</a:t>
            </a:fld>
            <a:endParaRPr lang="en-US" dirty="0"/>
          </a:p>
        </p:txBody>
      </p:sp>
      <p:sp>
        <p:nvSpPr>
          <p:cNvPr id="6" name="Footer Placeholder 5">
            <a:extLst>
              <a:ext uri="{FF2B5EF4-FFF2-40B4-BE49-F238E27FC236}">
                <a16:creationId xmlns:a16="http://schemas.microsoft.com/office/drawing/2014/main" id="{409038C1-A03B-447A-9E02-11C4878C9DB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24333D5-8035-4D6A-95A9-BB4FF9E09E9B}"/>
              </a:ext>
            </a:extLst>
          </p:cNvPr>
          <p:cNvSpPr>
            <a:spLocks noGrp="1"/>
          </p:cNvSpPr>
          <p:nvPr>
            <p:ph type="sldNum" sz="quarter" idx="12"/>
          </p:nvPr>
        </p:nvSpPr>
        <p:spPr/>
        <p:txBody>
          <a:bodyPr/>
          <a:lstStyle/>
          <a:p>
            <a:fld id="{C6189104-B4CB-4482-B124-C1554F8BDF85}" type="slidenum">
              <a:rPr lang="en-US" smtClean="0"/>
              <a:t>‹#›</a:t>
            </a:fld>
            <a:endParaRPr lang="en-US" dirty="0"/>
          </a:p>
        </p:txBody>
      </p:sp>
    </p:spTree>
    <p:extLst>
      <p:ext uri="{BB962C8B-B14F-4D97-AF65-F5344CB8AC3E}">
        <p14:creationId xmlns:p14="http://schemas.microsoft.com/office/powerpoint/2010/main" val="1947983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93C47-CD5F-41B2-8A91-39E363E2E22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E860F5-F460-4091-AAF4-47A6EDD947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B7D3A6C-6827-498F-B597-79F9E637796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95BBE3-597E-4C3D-8894-B0A45291B3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F5EB5BC-6D7C-4434-8C19-371DBBF5A04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E4091D5-4C03-44BF-A881-5822DCC991FC}"/>
              </a:ext>
            </a:extLst>
          </p:cNvPr>
          <p:cNvSpPr>
            <a:spLocks noGrp="1"/>
          </p:cNvSpPr>
          <p:nvPr>
            <p:ph type="dt" sz="half" idx="10"/>
          </p:nvPr>
        </p:nvSpPr>
        <p:spPr/>
        <p:txBody>
          <a:bodyPr/>
          <a:lstStyle/>
          <a:p>
            <a:fld id="{39E14DFA-3896-4764-9783-D4674C791ACD}" type="datetimeFigureOut">
              <a:rPr lang="en-US" smtClean="0"/>
              <a:t>5/26/2020</a:t>
            </a:fld>
            <a:endParaRPr lang="en-US" dirty="0"/>
          </a:p>
        </p:txBody>
      </p:sp>
      <p:sp>
        <p:nvSpPr>
          <p:cNvPr id="8" name="Footer Placeholder 7">
            <a:extLst>
              <a:ext uri="{FF2B5EF4-FFF2-40B4-BE49-F238E27FC236}">
                <a16:creationId xmlns:a16="http://schemas.microsoft.com/office/drawing/2014/main" id="{36CCE977-EAB7-4711-86C7-5B257572E51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FEFF1A3-9DCC-4456-988F-BD3389203C97}"/>
              </a:ext>
            </a:extLst>
          </p:cNvPr>
          <p:cNvSpPr>
            <a:spLocks noGrp="1"/>
          </p:cNvSpPr>
          <p:nvPr>
            <p:ph type="sldNum" sz="quarter" idx="12"/>
          </p:nvPr>
        </p:nvSpPr>
        <p:spPr/>
        <p:txBody>
          <a:bodyPr/>
          <a:lstStyle/>
          <a:p>
            <a:fld id="{C6189104-B4CB-4482-B124-C1554F8BDF85}" type="slidenum">
              <a:rPr lang="en-US" smtClean="0"/>
              <a:t>‹#›</a:t>
            </a:fld>
            <a:endParaRPr lang="en-US" dirty="0"/>
          </a:p>
        </p:txBody>
      </p:sp>
    </p:spTree>
    <p:extLst>
      <p:ext uri="{BB962C8B-B14F-4D97-AF65-F5344CB8AC3E}">
        <p14:creationId xmlns:p14="http://schemas.microsoft.com/office/powerpoint/2010/main" val="2117109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B9BCC-7B04-461B-A5CC-E788C4D999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D9F7B38-E70E-4E0C-9C83-59A67C0B8082}"/>
              </a:ext>
            </a:extLst>
          </p:cNvPr>
          <p:cNvSpPr>
            <a:spLocks noGrp="1"/>
          </p:cNvSpPr>
          <p:nvPr>
            <p:ph type="dt" sz="half" idx="10"/>
          </p:nvPr>
        </p:nvSpPr>
        <p:spPr/>
        <p:txBody>
          <a:bodyPr/>
          <a:lstStyle/>
          <a:p>
            <a:fld id="{39E14DFA-3896-4764-9783-D4674C791ACD}" type="datetimeFigureOut">
              <a:rPr lang="en-US" smtClean="0"/>
              <a:t>5/26/2020</a:t>
            </a:fld>
            <a:endParaRPr lang="en-US" dirty="0"/>
          </a:p>
        </p:txBody>
      </p:sp>
      <p:sp>
        <p:nvSpPr>
          <p:cNvPr id="4" name="Footer Placeholder 3">
            <a:extLst>
              <a:ext uri="{FF2B5EF4-FFF2-40B4-BE49-F238E27FC236}">
                <a16:creationId xmlns:a16="http://schemas.microsoft.com/office/drawing/2014/main" id="{5074B8F3-4E90-4085-853E-837058BC4EB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CA7FA70-7F7C-4EE7-B12B-DB86EB63D314}"/>
              </a:ext>
            </a:extLst>
          </p:cNvPr>
          <p:cNvSpPr>
            <a:spLocks noGrp="1"/>
          </p:cNvSpPr>
          <p:nvPr>
            <p:ph type="sldNum" sz="quarter" idx="12"/>
          </p:nvPr>
        </p:nvSpPr>
        <p:spPr/>
        <p:txBody>
          <a:bodyPr/>
          <a:lstStyle/>
          <a:p>
            <a:fld id="{C6189104-B4CB-4482-B124-C1554F8BDF85}" type="slidenum">
              <a:rPr lang="en-US" smtClean="0"/>
              <a:t>‹#›</a:t>
            </a:fld>
            <a:endParaRPr lang="en-US" dirty="0"/>
          </a:p>
        </p:txBody>
      </p:sp>
    </p:spTree>
    <p:extLst>
      <p:ext uri="{BB962C8B-B14F-4D97-AF65-F5344CB8AC3E}">
        <p14:creationId xmlns:p14="http://schemas.microsoft.com/office/powerpoint/2010/main" val="4274095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F68886-4B58-40F1-AE3F-5A9470618DD6}"/>
              </a:ext>
            </a:extLst>
          </p:cNvPr>
          <p:cNvSpPr>
            <a:spLocks noGrp="1"/>
          </p:cNvSpPr>
          <p:nvPr>
            <p:ph type="dt" sz="half" idx="10"/>
          </p:nvPr>
        </p:nvSpPr>
        <p:spPr/>
        <p:txBody>
          <a:bodyPr/>
          <a:lstStyle/>
          <a:p>
            <a:fld id="{39E14DFA-3896-4764-9783-D4674C791ACD}" type="datetimeFigureOut">
              <a:rPr lang="en-US" smtClean="0"/>
              <a:t>5/26/2020</a:t>
            </a:fld>
            <a:endParaRPr lang="en-US" dirty="0"/>
          </a:p>
        </p:txBody>
      </p:sp>
      <p:sp>
        <p:nvSpPr>
          <p:cNvPr id="3" name="Footer Placeholder 2">
            <a:extLst>
              <a:ext uri="{FF2B5EF4-FFF2-40B4-BE49-F238E27FC236}">
                <a16:creationId xmlns:a16="http://schemas.microsoft.com/office/drawing/2014/main" id="{6FB4FD7A-87BD-4881-B57A-3FC3D192ED0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FD03C17-DA80-4226-B195-45AE70793087}"/>
              </a:ext>
            </a:extLst>
          </p:cNvPr>
          <p:cNvSpPr>
            <a:spLocks noGrp="1"/>
          </p:cNvSpPr>
          <p:nvPr>
            <p:ph type="sldNum" sz="quarter" idx="12"/>
          </p:nvPr>
        </p:nvSpPr>
        <p:spPr/>
        <p:txBody>
          <a:bodyPr/>
          <a:lstStyle/>
          <a:p>
            <a:fld id="{C6189104-B4CB-4482-B124-C1554F8BDF85}" type="slidenum">
              <a:rPr lang="en-US" smtClean="0"/>
              <a:t>‹#›</a:t>
            </a:fld>
            <a:endParaRPr lang="en-US" dirty="0"/>
          </a:p>
        </p:txBody>
      </p:sp>
    </p:spTree>
    <p:extLst>
      <p:ext uri="{BB962C8B-B14F-4D97-AF65-F5344CB8AC3E}">
        <p14:creationId xmlns:p14="http://schemas.microsoft.com/office/powerpoint/2010/main" val="4227260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245EA-4D8F-41AC-9842-94478158BE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C7CC0C-7AC6-4270-83A5-D04F2158FE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A07B52-1333-4702-84C7-2EE593AB28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4CB3D73-0C5C-4190-8D2C-55B87B151B91}"/>
              </a:ext>
            </a:extLst>
          </p:cNvPr>
          <p:cNvSpPr>
            <a:spLocks noGrp="1"/>
          </p:cNvSpPr>
          <p:nvPr>
            <p:ph type="dt" sz="half" idx="10"/>
          </p:nvPr>
        </p:nvSpPr>
        <p:spPr/>
        <p:txBody>
          <a:bodyPr/>
          <a:lstStyle/>
          <a:p>
            <a:fld id="{39E14DFA-3896-4764-9783-D4674C791ACD}" type="datetimeFigureOut">
              <a:rPr lang="en-US" smtClean="0"/>
              <a:t>5/26/2020</a:t>
            </a:fld>
            <a:endParaRPr lang="en-US" dirty="0"/>
          </a:p>
        </p:txBody>
      </p:sp>
      <p:sp>
        <p:nvSpPr>
          <p:cNvPr id="6" name="Footer Placeholder 5">
            <a:extLst>
              <a:ext uri="{FF2B5EF4-FFF2-40B4-BE49-F238E27FC236}">
                <a16:creationId xmlns:a16="http://schemas.microsoft.com/office/drawing/2014/main" id="{7146D6AE-14FF-4F20-ABED-9C7634D84AE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CA845AC-0945-4946-A55A-5EA0818A065C}"/>
              </a:ext>
            </a:extLst>
          </p:cNvPr>
          <p:cNvSpPr>
            <a:spLocks noGrp="1"/>
          </p:cNvSpPr>
          <p:nvPr>
            <p:ph type="sldNum" sz="quarter" idx="12"/>
          </p:nvPr>
        </p:nvSpPr>
        <p:spPr/>
        <p:txBody>
          <a:bodyPr/>
          <a:lstStyle/>
          <a:p>
            <a:fld id="{C6189104-B4CB-4482-B124-C1554F8BDF85}" type="slidenum">
              <a:rPr lang="en-US" smtClean="0"/>
              <a:t>‹#›</a:t>
            </a:fld>
            <a:endParaRPr lang="en-US" dirty="0"/>
          </a:p>
        </p:txBody>
      </p:sp>
    </p:spTree>
    <p:extLst>
      <p:ext uri="{BB962C8B-B14F-4D97-AF65-F5344CB8AC3E}">
        <p14:creationId xmlns:p14="http://schemas.microsoft.com/office/powerpoint/2010/main" val="611229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2E88D-5EB5-487B-8E62-4B22559A60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925E97-4A74-4888-BB30-387C7A15D9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0EA8B44-DE83-40DF-8489-0DA2DCE1A1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FC1C970-0C85-43DE-9257-E3A83EA1A9E4}"/>
              </a:ext>
            </a:extLst>
          </p:cNvPr>
          <p:cNvSpPr>
            <a:spLocks noGrp="1"/>
          </p:cNvSpPr>
          <p:nvPr>
            <p:ph type="dt" sz="half" idx="10"/>
          </p:nvPr>
        </p:nvSpPr>
        <p:spPr/>
        <p:txBody>
          <a:bodyPr/>
          <a:lstStyle/>
          <a:p>
            <a:fld id="{39E14DFA-3896-4764-9783-D4674C791ACD}" type="datetimeFigureOut">
              <a:rPr lang="en-US" smtClean="0"/>
              <a:t>5/26/2020</a:t>
            </a:fld>
            <a:endParaRPr lang="en-US" dirty="0"/>
          </a:p>
        </p:txBody>
      </p:sp>
      <p:sp>
        <p:nvSpPr>
          <p:cNvPr id="6" name="Footer Placeholder 5">
            <a:extLst>
              <a:ext uri="{FF2B5EF4-FFF2-40B4-BE49-F238E27FC236}">
                <a16:creationId xmlns:a16="http://schemas.microsoft.com/office/drawing/2014/main" id="{CB4BDC00-AAC1-46DA-8DD0-46A063F6594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38A908D-43F2-49B9-9FFC-49AD14D763CC}"/>
              </a:ext>
            </a:extLst>
          </p:cNvPr>
          <p:cNvSpPr>
            <a:spLocks noGrp="1"/>
          </p:cNvSpPr>
          <p:nvPr>
            <p:ph type="sldNum" sz="quarter" idx="12"/>
          </p:nvPr>
        </p:nvSpPr>
        <p:spPr/>
        <p:txBody>
          <a:bodyPr/>
          <a:lstStyle/>
          <a:p>
            <a:fld id="{C6189104-B4CB-4482-B124-C1554F8BDF85}" type="slidenum">
              <a:rPr lang="en-US" smtClean="0"/>
              <a:t>‹#›</a:t>
            </a:fld>
            <a:endParaRPr lang="en-US" dirty="0"/>
          </a:p>
        </p:txBody>
      </p:sp>
    </p:spTree>
    <p:extLst>
      <p:ext uri="{BB962C8B-B14F-4D97-AF65-F5344CB8AC3E}">
        <p14:creationId xmlns:p14="http://schemas.microsoft.com/office/powerpoint/2010/main" val="762584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4B1ED-D817-4AD1-A478-E4EAA529105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0167FCF-FC8B-4FA4-B0E0-BDDE023A46D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433855-A567-4E60-AB16-7B20A503C881}"/>
              </a:ext>
            </a:extLst>
          </p:cNvPr>
          <p:cNvSpPr>
            <a:spLocks noGrp="1"/>
          </p:cNvSpPr>
          <p:nvPr>
            <p:ph type="dt" sz="half" idx="10"/>
          </p:nvPr>
        </p:nvSpPr>
        <p:spPr/>
        <p:txBody>
          <a:bodyPr/>
          <a:lstStyle/>
          <a:p>
            <a:fld id="{39E14DFA-3896-4764-9783-D4674C791ACD}" type="datetimeFigureOut">
              <a:rPr lang="en-US" smtClean="0"/>
              <a:t>5/26/2020</a:t>
            </a:fld>
            <a:endParaRPr lang="en-US" dirty="0"/>
          </a:p>
        </p:txBody>
      </p:sp>
      <p:sp>
        <p:nvSpPr>
          <p:cNvPr id="5" name="Footer Placeholder 4">
            <a:extLst>
              <a:ext uri="{FF2B5EF4-FFF2-40B4-BE49-F238E27FC236}">
                <a16:creationId xmlns:a16="http://schemas.microsoft.com/office/drawing/2014/main" id="{ECB81259-E04D-446C-99AE-033A7768875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7FF735D-CD19-41FD-AD72-70D9DDB27CE4}"/>
              </a:ext>
            </a:extLst>
          </p:cNvPr>
          <p:cNvSpPr>
            <a:spLocks noGrp="1"/>
          </p:cNvSpPr>
          <p:nvPr>
            <p:ph type="sldNum" sz="quarter" idx="12"/>
          </p:nvPr>
        </p:nvSpPr>
        <p:spPr/>
        <p:txBody>
          <a:bodyPr/>
          <a:lstStyle/>
          <a:p>
            <a:fld id="{C6189104-B4CB-4482-B124-C1554F8BDF85}" type="slidenum">
              <a:rPr lang="en-US" smtClean="0"/>
              <a:t>‹#›</a:t>
            </a:fld>
            <a:endParaRPr lang="en-US" dirty="0"/>
          </a:p>
        </p:txBody>
      </p:sp>
    </p:spTree>
    <p:extLst>
      <p:ext uri="{BB962C8B-B14F-4D97-AF65-F5344CB8AC3E}">
        <p14:creationId xmlns:p14="http://schemas.microsoft.com/office/powerpoint/2010/main" val="1781647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D218B1-326C-49DE-954E-F50C6BF6A9B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FA8A82-D73C-4AC2-936B-37F4D6305C7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CF4115-BB9B-45FE-A553-B04ED48CC907}"/>
              </a:ext>
            </a:extLst>
          </p:cNvPr>
          <p:cNvSpPr>
            <a:spLocks noGrp="1"/>
          </p:cNvSpPr>
          <p:nvPr>
            <p:ph type="dt" sz="half" idx="10"/>
          </p:nvPr>
        </p:nvSpPr>
        <p:spPr/>
        <p:txBody>
          <a:bodyPr/>
          <a:lstStyle/>
          <a:p>
            <a:fld id="{39E14DFA-3896-4764-9783-D4674C791ACD}" type="datetimeFigureOut">
              <a:rPr lang="en-US" smtClean="0"/>
              <a:t>5/26/2020</a:t>
            </a:fld>
            <a:endParaRPr lang="en-US" dirty="0"/>
          </a:p>
        </p:txBody>
      </p:sp>
      <p:sp>
        <p:nvSpPr>
          <p:cNvPr id="5" name="Footer Placeholder 4">
            <a:extLst>
              <a:ext uri="{FF2B5EF4-FFF2-40B4-BE49-F238E27FC236}">
                <a16:creationId xmlns:a16="http://schemas.microsoft.com/office/drawing/2014/main" id="{9718E2B0-FF94-42EF-BEC2-5E1A63DE79A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7A4E47D-6BF1-4511-83F4-F0A3BA8A10D7}"/>
              </a:ext>
            </a:extLst>
          </p:cNvPr>
          <p:cNvSpPr>
            <a:spLocks noGrp="1"/>
          </p:cNvSpPr>
          <p:nvPr>
            <p:ph type="sldNum" sz="quarter" idx="12"/>
          </p:nvPr>
        </p:nvSpPr>
        <p:spPr/>
        <p:txBody>
          <a:bodyPr/>
          <a:lstStyle/>
          <a:p>
            <a:fld id="{C6189104-B4CB-4482-B124-C1554F8BDF85}" type="slidenum">
              <a:rPr lang="en-US" smtClean="0"/>
              <a:t>‹#›</a:t>
            </a:fld>
            <a:endParaRPr lang="en-US" dirty="0"/>
          </a:p>
        </p:txBody>
      </p:sp>
    </p:spTree>
    <p:extLst>
      <p:ext uri="{BB962C8B-B14F-4D97-AF65-F5344CB8AC3E}">
        <p14:creationId xmlns:p14="http://schemas.microsoft.com/office/powerpoint/2010/main" val="1862184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alpha val="5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959D33-4E85-469D-92E4-3A77345D9C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DE8F96-76C8-41EE-8157-4C71BC08A8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5CB623-A236-4F25-B321-7C52177206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E14DFA-3896-4764-9783-D4674C791ACD}" type="datetimeFigureOut">
              <a:rPr lang="en-US" smtClean="0"/>
              <a:t>5/26/2020</a:t>
            </a:fld>
            <a:endParaRPr lang="en-US" dirty="0"/>
          </a:p>
        </p:txBody>
      </p:sp>
      <p:sp>
        <p:nvSpPr>
          <p:cNvPr id="5" name="Footer Placeholder 4">
            <a:extLst>
              <a:ext uri="{FF2B5EF4-FFF2-40B4-BE49-F238E27FC236}">
                <a16:creationId xmlns:a16="http://schemas.microsoft.com/office/drawing/2014/main" id="{FE359A09-2313-4DE7-A50A-E3D461ACDE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EA39B75-BEE4-4216-A469-452F28B515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189104-B4CB-4482-B124-C1554F8BDF85}" type="slidenum">
              <a:rPr lang="en-US" smtClean="0"/>
              <a:t>‹#›</a:t>
            </a:fld>
            <a:endParaRPr lang="en-US" dirty="0"/>
          </a:p>
        </p:txBody>
      </p:sp>
    </p:spTree>
    <p:extLst>
      <p:ext uri="{BB962C8B-B14F-4D97-AF65-F5344CB8AC3E}">
        <p14:creationId xmlns:p14="http://schemas.microsoft.com/office/powerpoint/2010/main" val="32874875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3.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4.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5.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6.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customXml" Target="../ink/ink8.xml"/><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png"/><Relationship Id="rId7" Type="http://schemas.openxmlformats.org/officeDocument/2006/relationships/customXml" Target="../ink/ink11.xml"/><Relationship Id="rId2" Type="http://schemas.openxmlformats.org/officeDocument/2006/relationships/customXml" Target="../ink/ink9.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customXml" Target="../ink/ink10.xml"/><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png"/><Relationship Id="rId7" Type="http://schemas.openxmlformats.org/officeDocument/2006/relationships/customXml" Target="../ink/ink14.xml"/><Relationship Id="rId2" Type="http://schemas.openxmlformats.org/officeDocument/2006/relationships/customXml" Target="../ink/ink1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customXml" Target="../ink/ink13.xml"/><Relationship Id="rId10" Type="http://schemas.openxmlformats.org/officeDocument/2006/relationships/image" Target="../media/image11.png"/><Relationship Id="rId4" Type="http://schemas.openxmlformats.org/officeDocument/2006/relationships/image" Target="../media/image8.jpg"/><Relationship Id="rId9" Type="http://schemas.openxmlformats.org/officeDocument/2006/relationships/customXml" Target="../ink/ink15.xml"/></Relationships>
</file>

<file path=ppt/slides/_rels/slide1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png"/><Relationship Id="rId7" Type="http://schemas.openxmlformats.org/officeDocument/2006/relationships/customXml" Target="../ink/ink18.xml"/><Relationship Id="rId12" Type="http://schemas.openxmlformats.org/officeDocument/2006/relationships/image" Target="../media/image12.png"/><Relationship Id="rId2" Type="http://schemas.openxmlformats.org/officeDocument/2006/relationships/customXml" Target="../ink/ink16.xml"/><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customXml" Target="../ink/ink20.xml"/><Relationship Id="rId5" Type="http://schemas.openxmlformats.org/officeDocument/2006/relationships/customXml" Target="../ink/ink17.xml"/><Relationship Id="rId10" Type="http://schemas.openxmlformats.org/officeDocument/2006/relationships/image" Target="../media/image11.png"/><Relationship Id="rId4" Type="http://schemas.openxmlformats.org/officeDocument/2006/relationships/image" Target="../media/image8.jpg"/><Relationship Id="rId9" Type="http://schemas.openxmlformats.org/officeDocument/2006/relationships/customXml" Target="../ink/ink19.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2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2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2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24.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customXml" Target="../ink/ink25.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26.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customXml" Target="../ink/ink27.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28.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customXml" Target="../ink/ink29.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30.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customXml" Target="../ink/ink3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4.png"/><Relationship Id="rId2" Type="http://schemas.openxmlformats.org/officeDocument/2006/relationships/customXml" Target="../ink/ink32.xml"/><Relationship Id="rId1" Type="http://schemas.openxmlformats.org/officeDocument/2006/relationships/slideLayout" Target="../slideLayouts/slideLayout7.xml"/><Relationship Id="rId6" Type="http://schemas.openxmlformats.org/officeDocument/2006/relationships/customXml" Target="../ink/ink34.xml"/><Relationship Id="rId5" Type="http://schemas.openxmlformats.org/officeDocument/2006/relationships/image" Target="../media/image13.png"/><Relationship Id="rId4" Type="http://schemas.openxmlformats.org/officeDocument/2006/relationships/customXml" Target="../ink/ink33.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3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3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37.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customXml" Target="../ink/ink38.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3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customXml" Target="../ink/ink40.xml"/><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customXml" Target="../ink/ink41.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customXml" Target="../ink/ink42.xml"/><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customXml" Target="../ink/ink43.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4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45.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customXml" Target="../ink/ink46.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4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4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4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customXml" Target="../ink/ink50.xml"/><Relationship Id="rId2" Type="http://schemas.openxmlformats.org/officeDocument/2006/relationships/image" Target="../media/image19.jp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customXml" Target="../ink/ink51.xml"/><Relationship Id="rId2" Type="http://schemas.openxmlformats.org/officeDocument/2006/relationships/image" Target="../media/image21.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5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5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5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5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5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57.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customXml" Target="../ink/ink58.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5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6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6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6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6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gabrosej@gvsu.edu" TargetMode="External"/><Relationship Id="rId1" Type="http://schemas.openxmlformats.org/officeDocument/2006/relationships/slideLayout" Target="../slideLayouts/slideLayout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336F5-C90D-48CC-AD16-9D96B2C2499B}"/>
              </a:ext>
            </a:extLst>
          </p:cNvPr>
          <p:cNvSpPr>
            <a:spLocks noGrp="1"/>
          </p:cNvSpPr>
          <p:nvPr>
            <p:ph type="ctrTitle"/>
          </p:nvPr>
        </p:nvSpPr>
        <p:spPr/>
        <p:txBody>
          <a:bodyPr/>
          <a:lstStyle/>
          <a:p>
            <a:r>
              <a:rPr lang="en-US" dirty="0"/>
              <a:t>Team-Based Learning in a Statistical Consulting Course</a:t>
            </a:r>
          </a:p>
        </p:txBody>
      </p:sp>
      <p:sp>
        <p:nvSpPr>
          <p:cNvPr id="3" name="Subtitle 2">
            <a:extLst>
              <a:ext uri="{FF2B5EF4-FFF2-40B4-BE49-F238E27FC236}">
                <a16:creationId xmlns:a16="http://schemas.microsoft.com/office/drawing/2014/main" id="{F865443A-CE12-477A-9664-DD2C08D3645C}"/>
              </a:ext>
            </a:extLst>
          </p:cNvPr>
          <p:cNvSpPr>
            <a:spLocks noGrp="1"/>
          </p:cNvSpPr>
          <p:nvPr>
            <p:ph type="subTitle" idx="1"/>
          </p:nvPr>
        </p:nvSpPr>
        <p:spPr/>
        <p:txBody>
          <a:bodyPr/>
          <a:lstStyle/>
          <a:p>
            <a:r>
              <a:rPr lang="en-US" dirty="0"/>
              <a:t>John Gabrosek, </a:t>
            </a:r>
          </a:p>
          <a:p>
            <a:r>
              <a:rPr lang="en-US" dirty="0"/>
              <a:t>Grand Valley State University, </a:t>
            </a:r>
          </a:p>
          <a:p>
            <a:r>
              <a:rPr lang="en-US" dirty="0"/>
              <a:t>Department of Statistics</a:t>
            </a:r>
          </a:p>
        </p:txBody>
      </p:sp>
      <p:pic>
        <p:nvPicPr>
          <p:cNvPr id="7" name="Picture 6">
            <a:extLst>
              <a:ext uri="{FF2B5EF4-FFF2-40B4-BE49-F238E27FC236}">
                <a16:creationId xmlns:a16="http://schemas.microsoft.com/office/drawing/2014/main" id="{3817B055-5DA7-4C56-8789-71B15C0097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71958" y="4743465"/>
            <a:ext cx="2981856" cy="1832486"/>
          </a:xfrm>
          <a:prstGeom prst="rect">
            <a:avLst/>
          </a:prstGeom>
        </p:spPr>
      </p:pic>
      <p:pic>
        <p:nvPicPr>
          <p:cNvPr id="9" name="Picture 8">
            <a:extLst>
              <a:ext uri="{FF2B5EF4-FFF2-40B4-BE49-F238E27FC236}">
                <a16:creationId xmlns:a16="http://schemas.microsoft.com/office/drawing/2014/main" id="{56CC177A-2203-4B5D-81A2-6D5AE90F0C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547" y="4993773"/>
            <a:ext cx="2589497" cy="1662666"/>
          </a:xfrm>
          <a:prstGeom prst="rect">
            <a:avLst/>
          </a:prstGeom>
        </p:spPr>
      </p:pic>
    </p:spTree>
    <p:extLst>
      <p:ext uri="{BB962C8B-B14F-4D97-AF65-F5344CB8AC3E}">
        <p14:creationId xmlns:p14="http://schemas.microsoft.com/office/powerpoint/2010/main" val="3827623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778924" y="1191491"/>
            <a:ext cx="8994371" cy="769441"/>
          </a:xfrm>
          <a:prstGeom prst="rect">
            <a:avLst/>
          </a:prstGeom>
          <a:noFill/>
        </p:spPr>
        <p:txBody>
          <a:bodyPr wrap="square" rtlCol="0">
            <a:spAutoFit/>
          </a:bodyPr>
          <a:lstStyle/>
          <a:p>
            <a:r>
              <a:rPr lang="en-US" sz="4400" dirty="0"/>
              <a:t>What is Team-Based Learning (TBL)?</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Tree>
    <p:extLst>
      <p:ext uri="{BB962C8B-B14F-4D97-AF65-F5344CB8AC3E}">
        <p14:creationId xmlns:p14="http://schemas.microsoft.com/office/powerpoint/2010/main" val="2491660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86034" y="919886"/>
            <a:ext cx="9123529" cy="5447645"/>
          </a:xfrm>
          <a:prstGeom prst="rect">
            <a:avLst/>
          </a:prstGeom>
          <a:noFill/>
        </p:spPr>
        <p:txBody>
          <a:bodyPr wrap="square" rtlCol="0">
            <a:spAutoFit/>
          </a:bodyPr>
          <a:lstStyle/>
          <a:p>
            <a:r>
              <a:rPr lang="en-US" sz="3600" i="1" dirty="0"/>
              <a:t>(TBL is) a special form of small group learning using a specific sequence of individual work, group work, and immediate feedback to create a motivational framework in which students increasingly hold each other accountable for coming to class prepared and contributing to discussion.</a:t>
            </a:r>
          </a:p>
          <a:p>
            <a:endParaRPr lang="en-US" sz="3600" i="1" dirty="0"/>
          </a:p>
          <a:p>
            <a:r>
              <a:rPr lang="en-US" sz="3600" i="1" dirty="0"/>
              <a:t>	- Michael Sweet (2010)</a:t>
            </a:r>
          </a:p>
          <a:p>
            <a:endParaRPr lang="en-US" sz="2400" i="1" dirty="0"/>
          </a:p>
        </p:txBody>
      </p:sp>
    </p:spTree>
    <p:extLst>
      <p:ext uri="{BB962C8B-B14F-4D97-AF65-F5344CB8AC3E}">
        <p14:creationId xmlns:p14="http://schemas.microsoft.com/office/powerpoint/2010/main" val="851240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14740" y="812311"/>
            <a:ext cx="9123529" cy="5078313"/>
          </a:xfrm>
          <a:prstGeom prst="rect">
            <a:avLst/>
          </a:prstGeom>
          <a:noFill/>
        </p:spPr>
        <p:txBody>
          <a:bodyPr wrap="square" rtlCol="0">
            <a:spAutoFit/>
          </a:bodyPr>
          <a:lstStyle/>
          <a:p>
            <a:r>
              <a:rPr lang="en-US" sz="3600" i="1" dirty="0"/>
              <a:t>TBL isn’t a method that you sprinkle over your existing lecture course.  It requires a complete rethinking of your overall course goals, a focused redevelopment of your course materials, and a commitment to take that adventuresome plunge into learning-centered teaching.</a:t>
            </a:r>
          </a:p>
          <a:p>
            <a:endParaRPr lang="en-US" sz="3600" i="1" dirty="0"/>
          </a:p>
          <a:p>
            <a:r>
              <a:rPr lang="en-US" sz="3600" i="1" dirty="0"/>
              <a:t>	- Jim Sibley et. al (2014)</a:t>
            </a:r>
          </a:p>
        </p:txBody>
      </p:sp>
    </p:spTree>
    <p:extLst>
      <p:ext uri="{BB962C8B-B14F-4D97-AF65-F5344CB8AC3E}">
        <p14:creationId xmlns:p14="http://schemas.microsoft.com/office/powerpoint/2010/main" val="3865345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778924" y="820950"/>
            <a:ext cx="8994371" cy="769441"/>
          </a:xfrm>
          <a:prstGeom prst="rect">
            <a:avLst/>
          </a:prstGeom>
          <a:noFill/>
        </p:spPr>
        <p:txBody>
          <a:bodyPr wrap="square" rtlCol="0">
            <a:spAutoFit/>
          </a:bodyPr>
          <a:lstStyle/>
          <a:p>
            <a:r>
              <a:rPr lang="en-US" sz="4400" dirty="0"/>
              <a:t>What do I want my students to know?</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pic>
        <p:nvPicPr>
          <p:cNvPr id="3" name="Picture 2">
            <a:extLst>
              <a:ext uri="{FF2B5EF4-FFF2-40B4-BE49-F238E27FC236}">
                <a16:creationId xmlns:a16="http://schemas.microsoft.com/office/drawing/2014/main" id="{D52300C7-C01B-4534-A218-229EBB9733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5576" y="1894018"/>
            <a:ext cx="5153025" cy="4143032"/>
          </a:xfrm>
          <a:prstGeom prst="rect">
            <a:avLst/>
          </a:prstGeom>
        </p:spPr>
      </p:pic>
    </p:spTree>
    <p:extLst>
      <p:ext uri="{BB962C8B-B14F-4D97-AF65-F5344CB8AC3E}">
        <p14:creationId xmlns:p14="http://schemas.microsoft.com/office/powerpoint/2010/main" val="3746365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814782" y="928539"/>
            <a:ext cx="8994371" cy="1446550"/>
          </a:xfrm>
          <a:prstGeom prst="rect">
            <a:avLst/>
          </a:prstGeom>
          <a:noFill/>
        </p:spPr>
        <p:txBody>
          <a:bodyPr wrap="square" rtlCol="0">
            <a:spAutoFit/>
          </a:bodyPr>
          <a:lstStyle/>
          <a:p>
            <a:r>
              <a:rPr lang="en-US" sz="4400" dirty="0"/>
              <a:t>What do I want my students to be able to do?</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pic>
        <p:nvPicPr>
          <p:cNvPr id="8" name="Picture 7">
            <a:extLst>
              <a:ext uri="{FF2B5EF4-FFF2-40B4-BE49-F238E27FC236}">
                <a16:creationId xmlns:a16="http://schemas.microsoft.com/office/drawing/2014/main" id="{F7EA8E2D-DFCE-4FAC-9D4B-14DADA2097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0800" y="2599111"/>
            <a:ext cx="5922262" cy="3520795"/>
          </a:xfrm>
          <a:prstGeom prst="rect">
            <a:avLst/>
          </a:prstGeom>
        </p:spPr>
      </p:pic>
    </p:spTree>
    <p:extLst>
      <p:ext uri="{BB962C8B-B14F-4D97-AF65-F5344CB8AC3E}">
        <p14:creationId xmlns:p14="http://schemas.microsoft.com/office/powerpoint/2010/main" val="3878785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820760" y="814974"/>
            <a:ext cx="8994371" cy="769441"/>
          </a:xfrm>
          <a:prstGeom prst="rect">
            <a:avLst/>
          </a:prstGeom>
          <a:noFill/>
        </p:spPr>
        <p:txBody>
          <a:bodyPr wrap="square" rtlCol="0">
            <a:spAutoFit/>
          </a:bodyPr>
          <a:lstStyle/>
          <a:p>
            <a:pPr algn="ctr"/>
            <a:r>
              <a:rPr lang="en-US" sz="4400" dirty="0"/>
              <a:t>List Learning Objectives  </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pic>
        <p:nvPicPr>
          <p:cNvPr id="12" name="Picture 11">
            <a:extLst>
              <a:ext uri="{FF2B5EF4-FFF2-40B4-BE49-F238E27FC236}">
                <a16:creationId xmlns:a16="http://schemas.microsoft.com/office/drawing/2014/main" id="{E7CC9CA1-A5C4-4D44-968D-494F8B2FB2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97474" y="2023144"/>
            <a:ext cx="4757270" cy="4757270"/>
          </a:xfrm>
          <a:prstGeom prst="rect">
            <a:avLst/>
          </a:prstGeom>
        </p:spPr>
      </p:pic>
    </p:spTree>
    <p:extLst>
      <p:ext uri="{BB962C8B-B14F-4D97-AF65-F5344CB8AC3E}">
        <p14:creationId xmlns:p14="http://schemas.microsoft.com/office/powerpoint/2010/main" val="1779003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778924" y="1191491"/>
            <a:ext cx="8994371" cy="1446550"/>
          </a:xfrm>
          <a:prstGeom prst="rect">
            <a:avLst/>
          </a:prstGeom>
          <a:noFill/>
        </p:spPr>
        <p:txBody>
          <a:bodyPr wrap="square" rtlCol="0">
            <a:spAutoFit/>
          </a:bodyPr>
          <a:lstStyle/>
          <a:p>
            <a:pPr algn="ctr"/>
            <a:r>
              <a:rPr lang="en-US" sz="4400" dirty="0"/>
              <a:t>Organize Learning Objectives into Learning Modules </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pic>
        <p:nvPicPr>
          <p:cNvPr id="3" name="Picture 2">
            <a:extLst>
              <a:ext uri="{FF2B5EF4-FFF2-40B4-BE49-F238E27FC236}">
                <a16:creationId xmlns:a16="http://schemas.microsoft.com/office/drawing/2014/main" id="{80D53A3E-C940-4A8C-8F96-1BA891D362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9533" y="2987488"/>
            <a:ext cx="6276629" cy="3514912"/>
          </a:xfrm>
          <a:prstGeom prst="rect">
            <a:avLst/>
          </a:prstGeom>
        </p:spPr>
      </p:pic>
    </p:spTree>
    <p:extLst>
      <p:ext uri="{BB962C8B-B14F-4D97-AF65-F5344CB8AC3E}">
        <p14:creationId xmlns:p14="http://schemas.microsoft.com/office/powerpoint/2010/main" val="1191545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778924" y="1191491"/>
            <a:ext cx="8994371" cy="769441"/>
          </a:xfrm>
          <a:prstGeom prst="rect">
            <a:avLst/>
          </a:prstGeom>
          <a:noFill/>
        </p:spPr>
        <p:txBody>
          <a:bodyPr wrap="square" rtlCol="0">
            <a:spAutoFit/>
          </a:bodyPr>
          <a:lstStyle/>
          <a:p>
            <a:pPr algn="ctr"/>
            <a:r>
              <a:rPr lang="en-US" sz="4400" dirty="0"/>
              <a:t>We Wish It Was</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pic>
        <p:nvPicPr>
          <p:cNvPr id="9" name="Picture 8">
            <a:extLst>
              <a:ext uri="{FF2B5EF4-FFF2-40B4-BE49-F238E27FC236}">
                <a16:creationId xmlns:a16="http://schemas.microsoft.com/office/drawing/2014/main" id="{E84FA725-F6AD-4940-A710-BB6F179A3E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4296" y="2070566"/>
            <a:ext cx="4340692" cy="4340692"/>
          </a:xfrm>
          <a:prstGeom prst="rect">
            <a:avLst/>
          </a:prstGeom>
        </p:spPr>
      </p:pic>
    </p:spTree>
    <p:extLst>
      <p:ext uri="{BB962C8B-B14F-4D97-AF65-F5344CB8AC3E}">
        <p14:creationId xmlns:p14="http://schemas.microsoft.com/office/powerpoint/2010/main" val="2054666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778924" y="1191491"/>
            <a:ext cx="8994371" cy="769441"/>
          </a:xfrm>
          <a:prstGeom prst="rect">
            <a:avLst/>
          </a:prstGeom>
          <a:noFill/>
        </p:spPr>
        <p:txBody>
          <a:bodyPr wrap="square" rtlCol="0">
            <a:spAutoFit/>
          </a:bodyPr>
          <a:lstStyle/>
          <a:p>
            <a:pPr algn="ctr"/>
            <a:r>
              <a:rPr lang="en-US" sz="4400" dirty="0"/>
              <a:t>We Wish It Was</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pic>
        <p:nvPicPr>
          <p:cNvPr id="9" name="Picture 8">
            <a:extLst>
              <a:ext uri="{FF2B5EF4-FFF2-40B4-BE49-F238E27FC236}">
                <a16:creationId xmlns:a16="http://schemas.microsoft.com/office/drawing/2014/main" id="{E84FA725-F6AD-4940-A710-BB6F179A3E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4296" y="2070566"/>
            <a:ext cx="4340692" cy="4340692"/>
          </a:xfrm>
          <a:prstGeom prst="rect">
            <a:avLst/>
          </a:prstGeom>
        </p:spPr>
      </p:pic>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85B289E1-A1FE-4E83-887C-4DA325F83C63}"/>
                  </a:ext>
                </a:extLst>
              </p14:cNvPr>
              <p14:cNvContentPartPr/>
              <p14:nvPr/>
            </p14:nvContentPartPr>
            <p14:xfrm>
              <a:off x="4287666" y="2000132"/>
              <a:ext cx="3920040" cy="858960"/>
            </p14:xfrm>
          </p:contentPart>
        </mc:Choice>
        <mc:Fallback xmlns="">
          <p:pic>
            <p:nvPicPr>
              <p:cNvPr id="3" name="Ink 2">
                <a:extLst>
                  <a:ext uri="{FF2B5EF4-FFF2-40B4-BE49-F238E27FC236}">
                    <a16:creationId xmlns:a16="http://schemas.microsoft.com/office/drawing/2014/main" id="{85B289E1-A1FE-4E83-887C-4DA325F83C63}"/>
                  </a:ext>
                </a:extLst>
              </p:cNvPr>
              <p:cNvPicPr/>
              <p:nvPr/>
            </p:nvPicPr>
            <p:blipFill>
              <a:blip r:embed="rId6"/>
              <a:stretch>
                <a:fillRect/>
              </a:stretch>
            </p:blipFill>
            <p:spPr>
              <a:xfrm>
                <a:off x="4278666" y="1991492"/>
                <a:ext cx="3937680" cy="876600"/>
              </a:xfrm>
              <a:prstGeom prst="rect">
                <a:avLst/>
              </a:prstGeom>
            </p:spPr>
          </p:pic>
        </mc:Fallback>
      </mc:AlternateContent>
      <p:sp>
        <p:nvSpPr>
          <p:cNvPr id="2" name="TextBox 1">
            <a:extLst>
              <a:ext uri="{FF2B5EF4-FFF2-40B4-BE49-F238E27FC236}">
                <a16:creationId xmlns:a16="http://schemas.microsoft.com/office/drawing/2014/main" id="{CCAC79FC-8E91-4440-93F5-99F8BBB9F826}"/>
              </a:ext>
            </a:extLst>
          </p:cNvPr>
          <p:cNvSpPr txBox="1"/>
          <p:nvPr/>
        </p:nvSpPr>
        <p:spPr>
          <a:xfrm>
            <a:off x="8337176" y="2127624"/>
            <a:ext cx="2951297" cy="461665"/>
          </a:xfrm>
          <a:prstGeom prst="rect">
            <a:avLst/>
          </a:prstGeom>
          <a:noFill/>
        </p:spPr>
        <p:txBody>
          <a:bodyPr wrap="square" rtlCol="0">
            <a:spAutoFit/>
          </a:bodyPr>
          <a:lstStyle/>
          <a:p>
            <a:r>
              <a:rPr lang="en-US" sz="2400" dirty="0"/>
              <a:t>LM 1 Consultant Skills</a:t>
            </a:r>
          </a:p>
        </p:txBody>
      </p:sp>
    </p:spTree>
    <p:extLst>
      <p:ext uri="{BB962C8B-B14F-4D97-AF65-F5344CB8AC3E}">
        <p14:creationId xmlns:p14="http://schemas.microsoft.com/office/powerpoint/2010/main" val="3544746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778924" y="1191491"/>
            <a:ext cx="8994371" cy="769441"/>
          </a:xfrm>
          <a:prstGeom prst="rect">
            <a:avLst/>
          </a:prstGeom>
          <a:noFill/>
        </p:spPr>
        <p:txBody>
          <a:bodyPr wrap="square" rtlCol="0">
            <a:spAutoFit/>
          </a:bodyPr>
          <a:lstStyle/>
          <a:p>
            <a:pPr algn="ctr"/>
            <a:r>
              <a:rPr lang="en-US" sz="4400" dirty="0"/>
              <a:t>We Wish It Was</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pic>
        <p:nvPicPr>
          <p:cNvPr id="9" name="Picture 8">
            <a:extLst>
              <a:ext uri="{FF2B5EF4-FFF2-40B4-BE49-F238E27FC236}">
                <a16:creationId xmlns:a16="http://schemas.microsoft.com/office/drawing/2014/main" id="{E84FA725-F6AD-4940-A710-BB6F179A3E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4296" y="2070566"/>
            <a:ext cx="4340692" cy="4340692"/>
          </a:xfrm>
          <a:prstGeom prst="rect">
            <a:avLst/>
          </a:prstGeom>
        </p:spPr>
      </p:pic>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85B289E1-A1FE-4E83-887C-4DA325F83C63}"/>
                  </a:ext>
                </a:extLst>
              </p14:cNvPr>
              <p14:cNvContentPartPr/>
              <p14:nvPr/>
            </p14:nvContentPartPr>
            <p14:xfrm>
              <a:off x="4287666" y="2000132"/>
              <a:ext cx="3920040" cy="858960"/>
            </p14:xfrm>
          </p:contentPart>
        </mc:Choice>
        <mc:Fallback xmlns="">
          <p:pic>
            <p:nvPicPr>
              <p:cNvPr id="3" name="Ink 2">
                <a:extLst>
                  <a:ext uri="{FF2B5EF4-FFF2-40B4-BE49-F238E27FC236}">
                    <a16:creationId xmlns:a16="http://schemas.microsoft.com/office/drawing/2014/main" id="{85B289E1-A1FE-4E83-887C-4DA325F83C63}"/>
                  </a:ext>
                </a:extLst>
              </p:cNvPr>
              <p:cNvPicPr/>
              <p:nvPr/>
            </p:nvPicPr>
            <p:blipFill>
              <a:blip r:embed="rId6"/>
              <a:stretch>
                <a:fillRect/>
              </a:stretch>
            </p:blipFill>
            <p:spPr>
              <a:xfrm>
                <a:off x="4278666" y="1991492"/>
                <a:ext cx="3937680" cy="876600"/>
              </a:xfrm>
              <a:prstGeom prst="rect">
                <a:avLst/>
              </a:prstGeom>
            </p:spPr>
          </p:pic>
        </mc:Fallback>
      </mc:AlternateContent>
      <p:sp>
        <p:nvSpPr>
          <p:cNvPr id="2" name="TextBox 1">
            <a:extLst>
              <a:ext uri="{FF2B5EF4-FFF2-40B4-BE49-F238E27FC236}">
                <a16:creationId xmlns:a16="http://schemas.microsoft.com/office/drawing/2014/main" id="{CCAC79FC-8E91-4440-93F5-99F8BBB9F826}"/>
              </a:ext>
            </a:extLst>
          </p:cNvPr>
          <p:cNvSpPr txBox="1"/>
          <p:nvPr/>
        </p:nvSpPr>
        <p:spPr>
          <a:xfrm>
            <a:off x="8337176" y="2127624"/>
            <a:ext cx="2951297" cy="461665"/>
          </a:xfrm>
          <a:prstGeom prst="rect">
            <a:avLst/>
          </a:prstGeom>
          <a:noFill/>
        </p:spPr>
        <p:txBody>
          <a:bodyPr wrap="square" rtlCol="0">
            <a:spAutoFit/>
          </a:bodyPr>
          <a:lstStyle/>
          <a:p>
            <a:r>
              <a:rPr lang="en-US" sz="2400" dirty="0"/>
              <a:t>LM 1 Consultant Skills</a:t>
            </a:r>
          </a:p>
        </p:txBody>
      </p:sp>
      <mc:AlternateContent xmlns:mc="http://schemas.openxmlformats.org/markup-compatibility/2006" xmlns:p14="http://schemas.microsoft.com/office/powerpoint/2010/main">
        <mc:Choice Requires="p14">
          <p:contentPart p14:bwMode="auto" r:id="rId7">
            <p14:nvContentPartPr>
              <p14:cNvPr id="4" name="Ink 3">
                <a:extLst>
                  <a:ext uri="{FF2B5EF4-FFF2-40B4-BE49-F238E27FC236}">
                    <a16:creationId xmlns:a16="http://schemas.microsoft.com/office/drawing/2014/main" id="{E530FB6B-6099-4760-A4D7-858BDBABEFD1}"/>
                  </a:ext>
                </a:extLst>
              </p14:cNvPr>
              <p14:cNvContentPartPr/>
              <p14:nvPr/>
            </p14:nvContentPartPr>
            <p14:xfrm>
              <a:off x="4091466" y="2670452"/>
              <a:ext cx="4176000" cy="1262880"/>
            </p14:xfrm>
          </p:contentPart>
        </mc:Choice>
        <mc:Fallback xmlns="">
          <p:pic>
            <p:nvPicPr>
              <p:cNvPr id="4" name="Ink 3">
                <a:extLst>
                  <a:ext uri="{FF2B5EF4-FFF2-40B4-BE49-F238E27FC236}">
                    <a16:creationId xmlns:a16="http://schemas.microsoft.com/office/drawing/2014/main" id="{E530FB6B-6099-4760-A4D7-858BDBABEFD1}"/>
                  </a:ext>
                </a:extLst>
              </p:cNvPr>
              <p:cNvPicPr/>
              <p:nvPr/>
            </p:nvPicPr>
            <p:blipFill>
              <a:blip r:embed="rId8"/>
              <a:stretch>
                <a:fillRect/>
              </a:stretch>
            </p:blipFill>
            <p:spPr>
              <a:xfrm>
                <a:off x="4082826" y="2661452"/>
                <a:ext cx="4193640" cy="1280520"/>
              </a:xfrm>
              <a:prstGeom prst="rect">
                <a:avLst/>
              </a:prstGeom>
            </p:spPr>
          </p:pic>
        </mc:Fallback>
      </mc:AlternateContent>
      <p:sp>
        <p:nvSpPr>
          <p:cNvPr id="6" name="TextBox 5">
            <a:extLst>
              <a:ext uri="{FF2B5EF4-FFF2-40B4-BE49-F238E27FC236}">
                <a16:creationId xmlns:a16="http://schemas.microsoft.com/office/drawing/2014/main" id="{83EAB927-614F-48F9-BC73-512DE21FE81F}"/>
              </a:ext>
            </a:extLst>
          </p:cNvPr>
          <p:cNvSpPr txBox="1"/>
          <p:nvPr/>
        </p:nvSpPr>
        <p:spPr>
          <a:xfrm>
            <a:off x="8337176" y="2970306"/>
            <a:ext cx="3095812" cy="461665"/>
          </a:xfrm>
          <a:prstGeom prst="rect">
            <a:avLst/>
          </a:prstGeom>
          <a:noFill/>
        </p:spPr>
        <p:txBody>
          <a:bodyPr wrap="square" rtlCol="0">
            <a:spAutoFit/>
          </a:bodyPr>
          <a:lstStyle/>
          <a:p>
            <a:r>
              <a:rPr lang="en-US" sz="2400" dirty="0"/>
              <a:t>LM 2 Technical Writing</a:t>
            </a:r>
          </a:p>
        </p:txBody>
      </p:sp>
    </p:spTree>
    <p:extLst>
      <p:ext uri="{BB962C8B-B14F-4D97-AF65-F5344CB8AC3E}">
        <p14:creationId xmlns:p14="http://schemas.microsoft.com/office/powerpoint/2010/main" val="401937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778924" y="1191491"/>
            <a:ext cx="8994371" cy="769441"/>
          </a:xfrm>
          <a:prstGeom prst="rect">
            <a:avLst/>
          </a:prstGeom>
          <a:noFill/>
        </p:spPr>
        <p:txBody>
          <a:bodyPr wrap="square" rtlCol="0">
            <a:spAutoFit/>
          </a:bodyPr>
          <a:lstStyle/>
          <a:p>
            <a:pPr algn="ctr"/>
            <a:r>
              <a:rPr lang="en-US" sz="4400" dirty="0"/>
              <a:t>We Wish It Was</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pic>
        <p:nvPicPr>
          <p:cNvPr id="9" name="Picture 8">
            <a:extLst>
              <a:ext uri="{FF2B5EF4-FFF2-40B4-BE49-F238E27FC236}">
                <a16:creationId xmlns:a16="http://schemas.microsoft.com/office/drawing/2014/main" id="{E84FA725-F6AD-4940-A710-BB6F179A3E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4296" y="2070566"/>
            <a:ext cx="4340692" cy="4340692"/>
          </a:xfrm>
          <a:prstGeom prst="rect">
            <a:avLst/>
          </a:prstGeom>
        </p:spPr>
      </p:pic>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85B289E1-A1FE-4E83-887C-4DA325F83C63}"/>
                  </a:ext>
                </a:extLst>
              </p14:cNvPr>
              <p14:cNvContentPartPr/>
              <p14:nvPr/>
            </p14:nvContentPartPr>
            <p14:xfrm>
              <a:off x="4287666" y="2000132"/>
              <a:ext cx="3920040" cy="858960"/>
            </p14:xfrm>
          </p:contentPart>
        </mc:Choice>
        <mc:Fallback xmlns="">
          <p:pic>
            <p:nvPicPr>
              <p:cNvPr id="3" name="Ink 2">
                <a:extLst>
                  <a:ext uri="{FF2B5EF4-FFF2-40B4-BE49-F238E27FC236}">
                    <a16:creationId xmlns:a16="http://schemas.microsoft.com/office/drawing/2014/main" id="{85B289E1-A1FE-4E83-887C-4DA325F83C63}"/>
                  </a:ext>
                </a:extLst>
              </p:cNvPr>
              <p:cNvPicPr/>
              <p:nvPr/>
            </p:nvPicPr>
            <p:blipFill>
              <a:blip r:embed="rId6"/>
              <a:stretch>
                <a:fillRect/>
              </a:stretch>
            </p:blipFill>
            <p:spPr>
              <a:xfrm>
                <a:off x="4278666" y="1991492"/>
                <a:ext cx="3937680" cy="876600"/>
              </a:xfrm>
              <a:prstGeom prst="rect">
                <a:avLst/>
              </a:prstGeom>
            </p:spPr>
          </p:pic>
        </mc:Fallback>
      </mc:AlternateContent>
      <p:sp>
        <p:nvSpPr>
          <p:cNvPr id="2" name="TextBox 1">
            <a:extLst>
              <a:ext uri="{FF2B5EF4-FFF2-40B4-BE49-F238E27FC236}">
                <a16:creationId xmlns:a16="http://schemas.microsoft.com/office/drawing/2014/main" id="{CCAC79FC-8E91-4440-93F5-99F8BBB9F826}"/>
              </a:ext>
            </a:extLst>
          </p:cNvPr>
          <p:cNvSpPr txBox="1"/>
          <p:nvPr/>
        </p:nvSpPr>
        <p:spPr>
          <a:xfrm>
            <a:off x="8337176" y="2127624"/>
            <a:ext cx="2951297" cy="461665"/>
          </a:xfrm>
          <a:prstGeom prst="rect">
            <a:avLst/>
          </a:prstGeom>
          <a:noFill/>
        </p:spPr>
        <p:txBody>
          <a:bodyPr wrap="square" rtlCol="0">
            <a:spAutoFit/>
          </a:bodyPr>
          <a:lstStyle/>
          <a:p>
            <a:r>
              <a:rPr lang="en-US" sz="2400" dirty="0"/>
              <a:t>LM 1 Consultant Skills</a:t>
            </a:r>
          </a:p>
        </p:txBody>
      </p:sp>
      <mc:AlternateContent xmlns:mc="http://schemas.openxmlformats.org/markup-compatibility/2006" xmlns:p14="http://schemas.microsoft.com/office/powerpoint/2010/main">
        <mc:Choice Requires="p14">
          <p:contentPart p14:bwMode="auto" r:id="rId7">
            <p14:nvContentPartPr>
              <p14:cNvPr id="4" name="Ink 3">
                <a:extLst>
                  <a:ext uri="{FF2B5EF4-FFF2-40B4-BE49-F238E27FC236}">
                    <a16:creationId xmlns:a16="http://schemas.microsoft.com/office/drawing/2014/main" id="{E530FB6B-6099-4760-A4D7-858BDBABEFD1}"/>
                  </a:ext>
                </a:extLst>
              </p14:cNvPr>
              <p14:cNvContentPartPr/>
              <p14:nvPr/>
            </p14:nvContentPartPr>
            <p14:xfrm>
              <a:off x="4091466" y="2670452"/>
              <a:ext cx="4176000" cy="1262880"/>
            </p14:xfrm>
          </p:contentPart>
        </mc:Choice>
        <mc:Fallback xmlns="">
          <p:pic>
            <p:nvPicPr>
              <p:cNvPr id="4" name="Ink 3">
                <a:extLst>
                  <a:ext uri="{FF2B5EF4-FFF2-40B4-BE49-F238E27FC236}">
                    <a16:creationId xmlns:a16="http://schemas.microsoft.com/office/drawing/2014/main" id="{E530FB6B-6099-4760-A4D7-858BDBABEFD1}"/>
                  </a:ext>
                </a:extLst>
              </p:cNvPr>
              <p:cNvPicPr/>
              <p:nvPr/>
            </p:nvPicPr>
            <p:blipFill>
              <a:blip r:embed="rId8"/>
              <a:stretch>
                <a:fillRect/>
              </a:stretch>
            </p:blipFill>
            <p:spPr>
              <a:xfrm>
                <a:off x="4082826" y="2661452"/>
                <a:ext cx="4193640" cy="1280520"/>
              </a:xfrm>
              <a:prstGeom prst="rect">
                <a:avLst/>
              </a:prstGeom>
            </p:spPr>
          </p:pic>
        </mc:Fallback>
      </mc:AlternateContent>
      <p:sp>
        <p:nvSpPr>
          <p:cNvPr id="6" name="TextBox 5">
            <a:extLst>
              <a:ext uri="{FF2B5EF4-FFF2-40B4-BE49-F238E27FC236}">
                <a16:creationId xmlns:a16="http://schemas.microsoft.com/office/drawing/2014/main" id="{83EAB927-614F-48F9-BC73-512DE21FE81F}"/>
              </a:ext>
            </a:extLst>
          </p:cNvPr>
          <p:cNvSpPr txBox="1"/>
          <p:nvPr/>
        </p:nvSpPr>
        <p:spPr>
          <a:xfrm>
            <a:off x="8337176" y="2970306"/>
            <a:ext cx="3095812" cy="461665"/>
          </a:xfrm>
          <a:prstGeom prst="rect">
            <a:avLst/>
          </a:prstGeom>
          <a:noFill/>
        </p:spPr>
        <p:txBody>
          <a:bodyPr wrap="square" rtlCol="0">
            <a:spAutoFit/>
          </a:bodyPr>
          <a:lstStyle/>
          <a:p>
            <a:r>
              <a:rPr lang="en-US" sz="2400" dirty="0"/>
              <a:t>LM 2 Technical Writing</a:t>
            </a:r>
          </a:p>
        </p:txBody>
      </p:sp>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0A2AEB0A-8111-4251-B87B-0394B6D23B62}"/>
                  </a:ext>
                </a:extLst>
              </p14:cNvPr>
              <p14:cNvContentPartPr/>
              <p14:nvPr/>
            </p14:nvContentPartPr>
            <p14:xfrm>
              <a:off x="3910026" y="3854132"/>
              <a:ext cx="4203720" cy="1703520"/>
            </p14:xfrm>
          </p:contentPart>
        </mc:Choice>
        <mc:Fallback xmlns="">
          <p:pic>
            <p:nvPicPr>
              <p:cNvPr id="8" name="Ink 7">
                <a:extLst>
                  <a:ext uri="{FF2B5EF4-FFF2-40B4-BE49-F238E27FC236}">
                    <a16:creationId xmlns:a16="http://schemas.microsoft.com/office/drawing/2014/main" id="{0A2AEB0A-8111-4251-B87B-0394B6D23B62}"/>
                  </a:ext>
                </a:extLst>
              </p:cNvPr>
              <p:cNvPicPr/>
              <p:nvPr/>
            </p:nvPicPr>
            <p:blipFill>
              <a:blip r:embed="rId10"/>
              <a:stretch>
                <a:fillRect/>
              </a:stretch>
            </p:blipFill>
            <p:spPr>
              <a:xfrm>
                <a:off x="3901026" y="3845492"/>
                <a:ext cx="4221360" cy="1721160"/>
              </a:xfrm>
              <a:prstGeom prst="rect">
                <a:avLst/>
              </a:prstGeom>
            </p:spPr>
          </p:pic>
        </mc:Fallback>
      </mc:AlternateContent>
      <p:sp>
        <p:nvSpPr>
          <p:cNvPr id="10" name="TextBox 9">
            <a:extLst>
              <a:ext uri="{FF2B5EF4-FFF2-40B4-BE49-F238E27FC236}">
                <a16:creationId xmlns:a16="http://schemas.microsoft.com/office/drawing/2014/main" id="{9D4EAE70-5E56-4DEA-851E-253607FB7013}"/>
              </a:ext>
            </a:extLst>
          </p:cNvPr>
          <p:cNvSpPr txBox="1"/>
          <p:nvPr/>
        </p:nvSpPr>
        <p:spPr>
          <a:xfrm>
            <a:off x="8384988" y="4135718"/>
            <a:ext cx="2761130" cy="461665"/>
          </a:xfrm>
          <a:prstGeom prst="rect">
            <a:avLst/>
          </a:prstGeom>
          <a:noFill/>
        </p:spPr>
        <p:txBody>
          <a:bodyPr wrap="square" rtlCol="0">
            <a:spAutoFit/>
          </a:bodyPr>
          <a:lstStyle/>
          <a:p>
            <a:r>
              <a:rPr lang="en-US" sz="2400" dirty="0"/>
              <a:t>LM 3 Data Analysis</a:t>
            </a:r>
          </a:p>
        </p:txBody>
      </p:sp>
    </p:spTree>
    <p:extLst>
      <p:ext uri="{BB962C8B-B14F-4D97-AF65-F5344CB8AC3E}">
        <p14:creationId xmlns:p14="http://schemas.microsoft.com/office/powerpoint/2010/main" val="379022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778924" y="1191491"/>
            <a:ext cx="8994371" cy="769441"/>
          </a:xfrm>
          <a:prstGeom prst="rect">
            <a:avLst/>
          </a:prstGeom>
          <a:noFill/>
        </p:spPr>
        <p:txBody>
          <a:bodyPr wrap="square" rtlCol="0">
            <a:spAutoFit/>
          </a:bodyPr>
          <a:lstStyle/>
          <a:p>
            <a:pPr algn="ctr"/>
            <a:r>
              <a:rPr lang="en-US" sz="4400" dirty="0"/>
              <a:t>We Wish It Was</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pic>
        <p:nvPicPr>
          <p:cNvPr id="9" name="Picture 8">
            <a:extLst>
              <a:ext uri="{FF2B5EF4-FFF2-40B4-BE49-F238E27FC236}">
                <a16:creationId xmlns:a16="http://schemas.microsoft.com/office/drawing/2014/main" id="{E84FA725-F6AD-4940-A710-BB6F179A3E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4296" y="2070566"/>
            <a:ext cx="4340692" cy="4340692"/>
          </a:xfrm>
          <a:prstGeom prst="rect">
            <a:avLst/>
          </a:prstGeom>
        </p:spPr>
      </p:pic>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85B289E1-A1FE-4E83-887C-4DA325F83C63}"/>
                  </a:ext>
                </a:extLst>
              </p14:cNvPr>
              <p14:cNvContentPartPr/>
              <p14:nvPr/>
            </p14:nvContentPartPr>
            <p14:xfrm>
              <a:off x="4287666" y="2000132"/>
              <a:ext cx="3920040" cy="858960"/>
            </p14:xfrm>
          </p:contentPart>
        </mc:Choice>
        <mc:Fallback xmlns="">
          <p:pic>
            <p:nvPicPr>
              <p:cNvPr id="3" name="Ink 2">
                <a:extLst>
                  <a:ext uri="{FF2B5EF4-FFF2-40B4-BE49-F238E27FC236}">
                    <a16:creationId xmlns:a16="http://schemas.microsoft.com/office/drawing/2014/main" id="{85B289E1-A1FE-4E83-887C-4DA325F83C63}"/>
                  </a:ext>
                </a:extLst>
              </p:cNvPr>
              <p:cNvPicPr/>
              <p:nvPr/>
            </p:nvPicPr>
            <p:blipFill>
              <a:blip r:embed="rId6"/>
              <a:stretch>
                <a:fillRect/>
              </a:stretch>
            </p:blipFill>
            <p:spPr>
              <a:xfrm>
                <a:off x="4278666" y="1991492"/>
                <a:ext cx="3937680" cy="876600"/>
              </a:xfrm>
              <a:prstGeom prst="rect">
                <a:avLst/>
              </a:prstGeom>
            </p:spPr>
          </p:pic>
        </mc:Fallback>
      </mc:AlternateContent>
      <p:sp>
        <p:nvSpPr>
          <p:cNvPr id="2" name="TextBox 1">
            <a:extLst>
              <a:ext uri="{FF2B5EF4-FFF2-40B4-BE49-F238E27FC236}">
                <a16:creationId xmlns:a16="http://schemas.microsoft.com/office/drawing/2014/main" id="{CCAC79FC-8E91-4440-93F5-99F8BBB9F826}"/>
              </a:ext>
            </a:extLst>
          </p:cNvPr>
          <p:cNvSpPr txBox="1"/>
          <p:nvPr/>
        </p:nvSpPr>
        <p:spPr>
          <a:xfrm>
            <a:off x="8337176" y="2127624"/>
            <a:ext cx="2951297" cy="461665"/>
          </a:xfrm>
          <a:prstGeom prst="rect">
            <a:avLst/>
          </a:prstGeom>
          <a:noFill/>
        </p:spPr>
        <p:txBody>
          <a:bodyPr wrap="square" rtlCol="0">
            <a:spAutoFit/>
          </a:bodyPr>
          <a:lstStyle/>
          <a:p>
            <a:r>
              <a:rPr lang="en-US" sz="2400" dirty="0"/>
              <a:t>LM 1 Consultant Skills</a:t>
            </a:r>
          </a:p>
        </p:txBody>
      </p:sp>
      <mc:AlternateContent xmlns:mc="http://schemas.openxmlformats.org/markup-compatibility/2006" xmlns:p14="http://schemas.microsoft.com/office/powerpoint/2010/main">
        <mc:Choice Requires="p14">
          <p:contentPart p14:bwMode="auto" r:id="rId7">
            <p14:nvContentPartPr>
              <p14:cNvPr id="4" name="Ink 3">
                <a:extLst>
                  <a:ext uri="{FF2B5EF4-FFF2-40B4-BE49-F238E27FC236}">
                    <a16:creationId xmlns:a16="http://schemas.microsoft.com/office/drawing/2014/main" id="{E530FB6B-6099-4760-A4D7-858BDBABEFD1}"/>
                  </a:ext>
                </a:extLst>
              </p14:cNvPr>
              <p14:cNvContentPartPr/>
              <p14:nvPr/>
            </p14:nvContentPartPr>
            <p14:xfrm>
              <a:off x="4091466" y="2670452"/>
              <a:ext cx="4176000" cy="1262880"/>
            </p14:xfrm>
          </p:contentPart>
        </mc:Choice>
        <mc:Fallback xmlns="">
          <p:pic>
            <p:nvPicPr>
              <p:cNvPr id="4" name="Ink 3">
                <a:extLst>
                  <a:ext uri="{FF2B5EF4-FFF2-40B4-BE49-F238E27FC236}">
                    <a16:creationId xmlns:a16="http://schemas.microsoft.com/office/drawing/2014/main" id="{E530FB6B-6099-4760-A4D7-858BDBABEFD1}"/>
                  </a:ext>
                </a:extLst>
              </p:cNvPr>
              <p:cNvPicPr/>
              <p:nvPr/>
            </p:nvPicPr>
            <p:blipFill>
              <a:blip r:embed="rId8"/>
              <a:stretch>
                <a:fillRect/>
              </a:stretch>
            </p:blipFill>
            <p:spPr>
              <a:xfrm>
                <a:off x="4082826" y="2661452"/>
                <a:ext cx="4193640" cy="1280520"/>
              </a:xfrm>
              <a:prstGeom prst="rect">
                <a:avLst/>
              </a:prstGeom>
            </p:spPr>
          </p:pic>
        </mc:Fallback>
      </mc:AlternateContent>
      <p:sp>
        <p:nvSpPr>
          <p:cNvPr id="6" name="TextBox 5">
            <a:extLst>
              <a:ext uri="{FF2B5EF4-FFF2-40B4-BE49-F238E27FC236}">
                <a16:creationId xmlns:a16="http://schemas.microsoft.com/office/drawing/2014/main" id="{83EAB927-614F-48F9-BC73-512DE21FE81F}"/>
              </a:ext>
            </a:extLst>
          </p:cNvPr>
          <p:cNvSpPr txBox="1"/>
          <p:nvPr/>
        </p:nvSpPr>
        <p:spPr>
          <a:xfrm>
            <a:off x="8337176" y="2970306"/>
            <a:ext cx="3095812" cy="461665"/>
          </a:xfrm>
          <a:prstGeom prst="rect">
            <a:avLst/>
          </a:prstGeom>
          <a:noFill/>
        </p:spPr>
        <p:txBody>
          <a:bodyPr wrap="square" rtlCol="0">
            <a:spAutoFit/>
          </a:bodyPr>
          <a:lstStyle/>
          <a:p>
            <a:r>
              <a:rPr lang="en-US" sz="2400" dirty="0"/>
              <a:t>LM 2 Technical Writing</a:t>
            </a:r>
          </a:p>
        </p:txBody>
      </p:sp>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0A2AEB0A-8111-4251-B87B-0394B6D23B62}"/>
                  </a:ext>
                </a:extLst>
              </p14:cNvPr>
              <p14:cNvContentPartPr/>
              <p14:nvPr/>
            </p14:nvContentPartPr>
            <p14:xfrm>
              <a:off x="3910026" y="3854132"/>
              <a:ext cx="4203720" cy="1703520"/>
            </p14:xfrm>
          </p:contentPart>
        </mc:Choice>
        <mc:Fallback xmlns="">
          <p:pic>
            <p:nvPicPr>
              <p:cNvPr id="8" name="Ink 7">
                <a:extLst>
                  <a:ext uri="{FF2B5EF4-FFF2-40B4-BE49-F238E27FC236}">
                    <a16:creationId xmlns:a16="http://schemas.microsoft.com/office/drawing/2014/main" id="{0A2AEB0A-8111-4251-B87B-0394B6D23B62}"/>
                  </a:ext>
                </a:extLst>
              </p:cNvPr>
              <p:cNvPicPr/>
              <p:nvPr/>
            </p:nvPicPr>
            <p:blipFill>
              <a:blip r:embed="rId10"/>
              <a:stretch>
                <a:fillRect/>
              </a:stretch>
            </p:blipFill>
            <p:spPr>
              <a:xfrm>
                <a:off x="3901026" y="3845492"/>
                <a:ext cx="4221360" cy="1721160"/>
              </a:xfrm>
              <a:prstGeom prst="rect">
                <a:avLst/>
              </a:prstGeom>
            </p:spPr>
          </p:pic>
        </mc:Fallback>
      </mc:AlternateContent>
      <p:sp>
        <p:nvSpPr>
          <p:cNvPr id="10" name="TextBox 9">
            <a:extLst>
              <a:ext uri="{FF2B5EF4-FFF2-40B4-BE49-F238E27FC236}">
                <a16:creationId xmlns:a16="http://schemas.microsoft.com/office/drawing/2014/main" id="{9D4EAE70-5E56-4DEA-851E-253607FB7013}"/>
              </a:ext>
            </a:extLst>
          </p:cNvPr>
          <p:cNvSpPr txBox="1"/>
          <p:nvPr/>
        </p:nvSpPr>
        <p:spPr>
          <a:xfrm>
            <a:off x="8384988" y="4135718"/>
            <a:ext cx="2761130" cy="461665"/>
          </a:xfrm>
          <a:prstGeom prst="rect">
            <a:avLst/>
          </a:prstGeom>
          <a:noFill/>
        </p:spPr>
        <p:txBody>
          <a:bodyPr wrap="square" rtlCol="0">
            <a:spAutoFit/>
          </a:bodyPr>
          <a:lstStyle/>
          <a:p>
            <a:r>
              <a:rPr lang="en-US" sz="2400" dirty="0"/>
              <a:t>LM 3 Data Analysis</a:t>
            </a:r>
          </a:p>
        </p:txBody>
      </p:sp>
      <mc:AlternateContent xmlns:mc="http://schemas.openxmlformats.org/markup-compatibility/2006" xmlns:p14="http://schemas.microsoft.com/office/powerpoint/2010/main">
        <mc:Choice Requires="p14">
          <p:contentPart p14:bwMode="auto" r:id="rId11">
            <p14:nvContentPartPr>
              <p14:cNvPr id="12" name="Ink 11">
                <a:extLst>
                  <a:ext uri="{FF2B5EF4-FFF2-40B4-BE49-F238E27FC236}">
                    <a16:creationId xmlns:a16="http://schemas.microsoft.com/office/drawing/2014/main" id="{55D5E602-90BE-4852-9B63-E312E3A3B3EF}"/>
                  </a:ext>
                </a:extLst>
              </p14:cNvPr>
              <p14:cNvContentPartPr/>
              <p14:nvPr/>
            </p14:nvContentPartPr>
            <p14:xfrm>
              <a:off x="4115226" y="5407532"/>
              <a:ext cx="3852720" cy="1002240"/>
            </p14:xfrm>
          </p:contentPart>
        </mc:Choice>
        <mc:Fallback xmlns="">
          <p:pic>
            <p:nvPicPr>
              <p:cNvPr id="12" name="Ink 11">
                <a:extLst>
                  <a:ext uri="{FF2B5EF4-FFF2-40B4-BE49-F238E27FC236}">
                    <a16:creationId xmlns:a16="http://schemas.microsoft.com/office/drawing/2014/main" id="{55D5E602-90BE-4852-9B63-E312E3A3B3EF}"/>
                  </a:ext>
                </a:extLst>
              </p:cNvPr>
              <p:cNvPicPr/>
              <p:nvPr/>
            </p:nvPicPr>
            <p:blipFill>
              <a:blip r:embed="rId12"/>
              <a:stretch>
                <a:fillRect/>
              </a:stretch>
            </p:blipFill>
            <p:spPr>
              <a:xfrm>
                <a:off x="4106226" y="5398532"/>
                <a:ext cx="3870360" cy="1019880"/>
              </a:xfrm>
              <a:prstGeom prst="rect">
                <a:avLst/>
              </a:prstGeom>
            </p:spPr>
          </p:pic>
        </mc:Fallback>
      </mc:AlternateContent>
      <p:sp>
        <p:nvSpPr>
          <p:cNvPr id="13" name="TextBox 12">
            <a:extLst>
              <a:ext uri="{FF2B5EF4-FFF2-40B4-BE49-F238E27FC236}">
                <a16:creationId xmlns:a16="http://schemas.microsoft.com/office/drawing/2014/main" id="{695C0DE0-D2A6-4E63-A597-BC723A0408BF}"/>
              </a:ext>
            </a:extLst>
          </p:cNvPr>
          <p:cNvSpPr txBox="1"/>
          <p:nvPr/>
        </p:nvSpPr>
        <p:spPr>
          <a:xfrm>
            <a:off x="8426824" y="5456518"/>
            <a:ext cx="3006164" cy="461665"/>
          </a:xfrm>
          <a:prstGeom prst="rect">
            <a:avLst/>
          </a:prstGeom>
          <a:noFill/>
        </p:spPr>
        <p:txBody>
          <a:bodyPr wrap="square" rtlCol="0">
            <a:spAutoFit/>
          </a:bodyPr>
          <a:lstStyle/>
          <a:p>
            <a:r>
              <a:rPr lang="en-US" sz="2400" dirty="0"/>
              <a:t>LM 4 Client Reports</a:t>
            </a:r>
          </a:p>
        </p:txBody>
      </p:sp>
    </p:spTree>
    <p:extLst>
      <p:ext uri="{BB962C8B-B14F-4D97-AF65-F5344CB8AC3E}">
        <p14:creationId xmlns:p14="http://schemas.microsoft.com/office/powerpoint/2010/main" val="607496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778924" y="1191491"/>
            <a:ext cx="8994371" cy="769441"/>
          </a:xfrm>
          <a:prstGeom prst="rect">
            <a:avLst/>
          </a:prstGeom>
          <a:noFill/>
        </p:spPr>
        <p:txBody>
          <a:bodyPr wrap="square" rtlCol="0">
            <a:spAutoFit/>
          </a:bodyPr>
          <a:lstStyle/>
          <a:p>
            <a:pPr algn="ctr"/>
            <a:r>
              <a:rPr lang="en-US" sz="4400" dirty="0"/>
              <a:t>Reality Is More Like</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8" name="Oval 7">
            <a:extLst>
              <a:ext uri="{FF2B5EF4-FFF2-40B4-BE49-F238E27FC236}">
                <a16:creationId xmlns:a16="http://schemas.microsoft.com/office/drawing/2014/main" id="{9335C0F6-D8CA-4E22-8454-E60A3DCE1185}"/>
              </a:ext>
            </a:extLst>
          </p:cNvPr>
          <p:cNvSpPr/>
          <p:nvPr/>
        </p:nvSpPr>
        <p:spPr>
          <a:xfrm>
            <a:off x="4566386" y="2134249"/>
            <a:ext cx="2384612" cy="2444377"/>
          </a:xfrm>
          <a:prstGeom prst="ellipse">
            <a:avLst/>
          </a:prstGeom>
          <a:solidFill>
            <a:srgbClr val="FF000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972BB989-E834-4423-8BE6-8A28E9A05EDA}"/>
              </a:ext>
            </a:extLst>
          </p:cNvPr>
          <p:cNvSpPr/>
          <p:nvPr/>
        </p:nvSpPr>
        <p:spPr>
          <a:xfrm>
            <a:off x="5420420" y="3824660"/>
            <a:ext cx="2288988" cy="2157506"/>
          </a:xfrm>
          <a:prstGeom prst="ellipse">
            <a:avLst/>
          </a:prstGeom>
          <a:solidFill>
            <a:srgbClr val="00B050">
              <a:alpha val="2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7FE7EEFC-7AA7-4C90-A729-E6BF9F01D9E3}"/>
              </a:ext>
            </a:extLst>
          </p:cNvPr>
          <p:cNvSpPr/>
          <p:nvPr/>
        </p:nvSpPr>
        <p:spPr>
          <a:xfrm>
            <a:off x="3956548" y="3824660"/>
            <a:ext cx="2384612" cy="2067859"/>
          </a:xfrm>
          <a:prstGeom prst="ellipse">
            <a:avLst/>
          </a:prstGeom>
          <a:solidFill>
            <a:schemeClr val="accent2">
              <a:alpha val="5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18392FAD-D0C3-4568-8844-E214DB4CEB0F}"/>
              </a:ext>
            </a:extLst>
          </p:cNvPr>
          <p:cNvSpPr/>
          <p:nvPr/>
        </p:nvSpPr>
        <p:spPr>
          <a:xfrm>
            <a:off x="5326481" y="2857350"/>
            <a:ext cx="2639197" cy="2241176"/>
          </a:xfrm>
          <a:prstGeom prst="ellipse">
            <a:avLst/>
          </a:prstGeom>
          <a:solidFill>
            <a:srgbClr val="0070C0">
              <a:alpha val="5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C7E4E037-9369-4C23-8D3F-E34EA6ECDEBF}"/>
              </a:ext>
            </a:extLst>
          </p:cNvPr>
          <p:cNvSpPr txBox="1"/>
          <p:nvPr/>
        </p:nvSpPr>
        <p:spPr>
          <a:xfrm>
            <a:off x="2026024" y="2109059"/>
            <a:ext cx="3122830" cy="461665"/>
          </a:xfrm>
          <a:prstGeom prst="rect">
            <a:avLst/>
          </a:prstGeom>
          <a:noFill/>
        </p:spPr>
        <p:txBody>
          <a:bodyPr wrap="square" rtlCol="0">
            <a:spAutoFit/>
          </a:bodyPr>
          <a:lstStyle/>
          <a:p>
            <a:r>
              <a:rPr lang="en-US" sz="2400" dirty="0"/>
              <a:t>LM 1 Consultant Skills</a:t>
            </a:r>
          </a:p>
        </p:txBody>
      </p:sp>
      <p:sp>
        <p:nvSpPr>
          <p:cNvPr id="15" name="TextBox 14">
            <a:extLst>
              <a:ext uri="{FF2B5EF4-FFF2-40B4-BE49-F238E27FC236}">
                <a16:creationId xmlns:a16="http://schemas.microsoft.com/office/drawing/2014/main" id="{BA8EE21D-2630-42AF-916B-7524A6E0EA45}"/>
              </a:ext>
            </a:extLst>
          </p:cNvPr>
          <p:cNvSpPr txBox="1"/>
          <p:nvPr/>
        </p:nvSpPr>
        <p:spPr>
          <a:xfrm>
            <a:off x="8229600" y="2626518"/>
            <a:ext cx="3101788" cy="461665"/>
          </a:xfrm>
          <a:prstGeom prst="rect">
            <a:avLst/>
          </a:prstGeom>
          <a:noFill/>
        </p:spPr>
        <p:txBody>
          <a:bodyPr wrap="square" rtlCol="0">
            <a:spAutoFit/>
          </a:bodyPr>
          <a:lstStyle/>
          <a:p>
            <a:r>
              <a:rPr lang="en-US" sz="2400" dirty="0"/>
              <a:t>LM 2 Technical Writing</a:t>
            </a:r>
          </a:p>
        </p:txBody>
      </p:sp>
      <p:sp>
        <p:nvSpPr>
          <p:cNvPr id="16" name="TextBox 15">
            <a:extLst>
              <a:ext uri="{FF2B5EF4-FFF2-40B4-BE49-F238E27FC236}">
                <a16:creationId xmlns:a16="http://schemas.microsoft.com/office/drawing/2014/main" id="{88019155-D378-46D8-94B0-4BCB6FC89B8B}"/>
              </a:ext>
            </a:extLst>
          </p:cNvPr>
          <p:cNvSpPr txBox="1"/>
          <p:nvPr/>
        </p:nvSpPr>
        <p:spPr>
          <a:xfrm>
            <a:off x="7709408" y="5010774"/>
            <a:ext cx="2898827" cy="461665"/>
          </a:xfrm>
          <a:prstGeom prst="rect">
            <a:avLst/>
          </a:prstGeom>
          <a:noFill/>
        </p:spPr>
        <p:txBody>
          <a:bodyPr wrap="square" rtlCol="0">
            <a:spAutoFit/>
          </a:bodyPr>
          <a:lstStyle/>
          <a:p>
            <a:r>
              <a:rPr lang="en-US" sz="2400" dirty="0"/>
              <a:t>LM 3 Data Analysis</a:t>
            </a:r>
          </a:p>
        </p:txBody>
      </p:sp>
      <p:sp>
        <p:nvSpPr>
          <p:cNvPr id="17" name="TextBox 16">
            <a:extLst>
              <a:ext uri="{FF2B5EF4-FFF2-40B4-BE49-F238E27FC236}">
                <a16:creationId xmlns:a16="http://schemas.microsoft.com/office/drawing/2014/main" id="{A04F0B83-C597-4F6E-85EB-9CCD39B08313}"/>
              </a:ext>
            </a:extLst>
          </p:cNvPr>
          <p:cNvSpPr txBox="1"/>
          <p:nvPr/>
        </p:nvSpPr>
        <p:spPr>
          <a:xfrm>
            <a:off x="1414646" y="4549109"/>
            <a:ext cx="2522185" cy="461665"/>
          </a:xfrm>
          <a:prstGeom prst="rect">
            <a:avLst/>
          </a:prstGeom>
          <a:noFill/>
        </p:spPr>
        <p:txBody>
          <a:bodyPr wrap="square" rtlCol="0">
            <a:spAutoFit/>
          </a:bodyPr>
          <a:lstStyle/>
          <a:p>
            <a:r>
              <a:rPr lang="en-US" sz="2400" dirty="0"/>
              <a:t>LM 4 Client Report</a:t>
            </a:r>
          </a:p>
        </p:txBody>
      </p:sp>
    </p:spTree>
    <p:extLst>
      <p:ext uri="{BB962C8B-B14F-4D97-AF65-F5344CB8AC3E}">
        <p14:creationId xmlns:p14="http://schemas.microsoft.com/office/powerpoint/2010/main" val="17685285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778924" y="1191491"/>
            <a:ext cx="8994371" cy="769441"/>
          </a:xfrm>
          <a:prstGeom prst="rect">
            <a:avLst/>
          </a:prstGeom>
          <a:noFill/>
        </p:spPr>
        <p:txBody>
          <a:bodyPr wrap="square" rtlCol="0">
            <a:spAutoFit/>
          </a:bodyPr>
          <a:lstStyle/>
          <a:p>
            <a:pPr algn="ctr"/>
            <a:r>
              <a:rPr lang="en-US" sz="4400" dirty="0"/>
              <a:t>Team Structure in TBL</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2" name="TextBox 1">
            <a:extLst>
              <a:ext uri="{FF2B5EF4-FFF2-40B4-BE49-F238E27FC236}">
                <a16:creationId xmlns:a16="http://schemas.microsoft.com/office/drawing/2014/main" id="{13A20959-2EC5-4862-A58C-68C4654CDEF0}"/>
              </a:ext>
            </a:extLst>
          </p:cNvPr>
          <p:cNvSpPr txBox="1"/>
          <p:nvPr/>
        </p:nvSpPr>
        <p:spPr>
          <a:xfrm>
            <a:off x="1601585" y="2310938"/>
            <a:ext cx="9105208" cy="3416320"/>
          </a:xfrm>
          <a:prstGeom prst="rect">
            <a:avLst/>
          </a:prstGeom>
          <a:noFill/>
        </p:spPr>
        <p:txBody>
          <a:bodyPr wrap="square" rtlCol="0">
            <a:spAutoFit/>
          </a:bodyPr>
          <a:lstStyle/>
          <a:p>
            <a:pPr marL="285750" indent="-285750">
              <a:buFont typeface="Arial" panose="020B0604020202020204" pitchFamily="34" charset="0"/>
              <a:buChar char="•"/>
            </a:pPr>
            <a:r>
              <a:rPr lang="en-US" sz="2400" dirty="0"/>
              <a:t>Students are split into teams of 4-5</a:t>
            </a:r>
          </a:p>
          <a:p>
            <a:endParaRPr lang="en-US" sz="2400" dirty="0"/>
          </a:p>
          <a:p>
            <a:pPr marL="285750" indent="-285750">
              <a:buFont typeface="Arial" panose="020B0604020202020204" pitchFamily="34" charset="0"/>
              <a:buChar char="•"/>
            </a:pPr>
            <a:r>
              <a:rPr lang="en-US" sz="2400" dirty="0"/>
              <a:t>Teams are instructor chosen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Teams are persistent throughout the semester</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Teams are not required to meet outside of class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Teams are required to sit and work together in class EVERYDAY</a:t>
            </a:r>
          </a:p>
        </p:txBody>
      </p:sp>
    </p:spTree>
    <p:extLst>
      <p:ext uri="{BB962C8B-B14F-4D97-AF65-F5344CB8AC3E}">
        <p14:creationId xmlns:p14="http://schemas.microsoft.com/office/powerpoint/2010/main" val="2300404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778924" y="1191491"/>
            <a:ext cx="8994371" cy="769441"/>
          </a:xfrm>
          <a:prstGeom prst="rect">
            <a:avLst/>
          </a:prstGeom>
          <a:noFill/>
        </p:spPr>
        <p:txBody>
          <a:bodyPr wrap="square" rtlCol="0">
            <a:spAutoFit/>
          </a:bodyPr>
          <a:lstStyle/>
          <a:p>
            <a:pPr algn="ctr"/>
            <a:r>
              <a:rPr lang="en-US" sz="4400" dirty="0"/>
              <a:t>The Learning Module Process</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Tree>
    <p:extLst>
      <p:ext uri="{BB962C8B-B14F-4D97-AF65-F5344CB8AC3E}">
        <p14:creationId xmlns:p14="http://schemas.microsoft.com/office/powerpoint/2010/main" val="9540636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778924" y="1191491"/>
            <a:ext cx="8994371" cy="769441"/>
          </a:xfrm>
          <a:prstGeom prst="rect">
            <a:avLst/>
          </a:prstGeom>
          <a:noFill/>
        </p:spPr>
        <p:txBody>
          <a:bodyPr wrap="square" rtlCol="0">
            <a:spAutoFit/>
          </a:bodyPr>
          <a:lstStyle/>
          <a:p>
            <a:pPr algn="ctr"/>
            <a:r>
              <a:rPr lang="en-US" sz="4400" dirty="0"/>
              <a:t>The Learning Module Process</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2" name="Rectangle 1">
            <a:extLst>
              <a:ext uri="{FF2B5EF4-FFF2-40B4-BE49-F238E27FC236}">
                <a16:creationId xmlns:a16="http://schemas.microsoft.com/office/drawing/2014/main" id="{C0AC4949-AE52-42BB-87C7-962393A5137A}"/>
              </a:ext>
            </a:extLst>
          </p:cNvPr>
          <p:cNvSpPr/>
          <p:nvPr/>
        </p:nvSpPr>
        <p:spPr>
          <a:xfrm>
            <a:off x="583988" y="3101992"/>
            <a:ext cx="1466486" cy="1795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Readiness Assurance Process</a:t>
            </a:r>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7D5FD29E-4F92-4B57-A013-8E4EAC773CA6}"/>
                  </a:ext>
                </a:extLst>
              </p14:cNvPr>
              <p14:cNvContentPartPr/>
              <p14:nvPr/>
            </p14:nvContentPartPr>
            <p14:xfrm>
              <a:off x="5838885" y="-819405"/>
              <a:ext cx="360" cy="360"/>
            </p14:xfrm>
          </p:contentPart>
        </mc:Choice>
        <mc:Fallback xmlns="">
          <p:pic>
            <p:nvPicPr>
              <p:cNvPr id="3" name="Ink 2">
                <a:extLst>
                  <a:ext uri="{FF2B5EF4-FFF2-40B4-BE49-F238E27FC236}">
                    <a16:creationId xmlns:a16="http://schemas.microsoft.com/office/drawing/2014/main" id="{7D5FD29E-4F92-4B57-A013-8E4EAC773CA6}"/>
                  </a:ext>
                </a:extLst>
              </p:cNvPr>
              <p:cNvPicPr/>
              <p:nvPr/>
            </p:nvPicPr>
            <p:blipFill>
              <a:blip r:embed="rId5"/>
              <a:stretch>
                <a:fillRect/>
              </a:stretch>
            </p:blipFill>
            <p:spPr>
              <a:xfrm>
                <a:off x="5821245" y="-837405"/>
                <a:ext cx="36000" cy="36000"/>
              </a:xfrm>
              <a:prstGeom prst="rect">
                <a:avLst/>
              </a:prstGeom>
            </p:spPr>
          </p:pic>
        </mc:Fallback>
      </mc:AlternateContent>
    </p:spTree>
    <p:extLst>
      <p:ext uri="{BB962C8B-B14F-4D97-AF65-F5344CB8AC3E}">
        <p14:creationId xmlns:p14="http://schemas.microsoft.com/office/powerpoint/2010/main" val="1317671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778924" y="1191491"/>
            <a:ext cx="8994371" cy="769441"/>
          </a:xfrm>
          <a:prstGeom prst="rect">
            <a:avLst/>
          </a:prstGeom>
          <a:noFill/>
        </p:spPr>
        <p:txBody>
          <a:bodyPr wrap="square" rtlCol="0">
            <a:spAutoFit/>
          </a:bodyPr>
          <a:lstStyle/>
          <a:p>
            <a:pPr algn="ctr"/>
            <a:r>
              <a:rPr lang="en-US" sz="4400" dirty="0"/>
              <a:t>The Learning Module Process</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2" name="Rectangle 1">
            <a:extLst>
              <a:ext uri="{FF2B5EF4-FFF2-40B4-BE49-F238E27FC236}">
                <a16:creationId xmlns:a16="http://schemas.microsoft.com/office/drawing/2014/main" id="{C0AC4949-AE52-42BB-87C7-962393A5137A}"/>
              </a:ext>
            </a:extLst>
          </p:cNvPr>
          <p:cNvSpPr/>
          <p:nvPr/>
        </p:nvSpPr>
        <p:spPr>
          <a:xfrm>
            <a:off x="583988" y="3101992"/>
            <a:ext cx="1466486" cy="1795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Readiness Assurance Process</a:t>
            </a:r>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7D5FD29E-4F92-4B57-A013-8E4EAC773CA6}"/>
                  </a:ext>
                </a:extLst>
              </p14:cNvPr>
              <p14:cNvContentPartPr/>
              <p14:nvPr/>
            </p14:nvContentPartPr>
            <p14:xfrm>
              <a:off x="5838885" y="-819405"/>
              <a:ext cx="360" cy="360"/>
            </p14:xfrm>
          </p:contentPart>
        </mc:Choice>
        <mc:Fallback xmlns="">
          <p:pic>
            <p:nvPicPr>
              <p:cNvPr id="3" name="Ink 2">
                <a:extLst>
                  <a:ext uri="{FF2B5EF4-FFF2-40B4-BE49-F238E27FC236}">
                    <a16:creationId xmlns:a16="http://schemas.microsoft.com/office/drawing/2014/main" id="{7D5FD29E-4F92-4B57-A013-8E4EAC773CA6}"/>
                  </a:ext>
                </a:extLst>
              </p:cNvPr>
              <p:cNvPicPr/>
              <p:nvPr/>
            </p:nvPicPr>
            <p:blipFill>
              <a:blip r:embed="rId5"/>
              <a:stretch>
                <a:fillRect/>
              </a:stretch>
            </p:blipFill>
            <p:spPr>
              <a:xfrm>
                <a:off x="5821245" y="-837405"/>
                <a:ext cx="36000" cy="36000"/>
              </a:xfrm>
              <a:prstGeom prst="rect">
                <a:avLst/>
              </a:prstGeom>
            </p:spPr>
          </p:pic>
        </mc:Fallback>
      </mc:AlternateContent>
      <p:sp>
        <p:nvSpPr>
          <p:cNvPr id="11" name="Arrow: Right 10">
            <a:extLst>
              <a:ext uri="{FF2B5EF4-FFF2-40B4-BE49-F238E27FC236}">
                <a16:creationId xmlns:a16="http://schemas.microsoft.com/office/drawing/2014/main" id="{DD8FF966-112C-450B-86A2-BDF6EDC7F4A7}"/>
              </a:ext>
            </a:extLst>
          </p:cNvPr>
          <p:cNvSpPr/>
          <p:nvPr/>
        </p:nvSpPr>
        <p:spPr>
          <a:xfrm>
            <a:off x="2058283" y="3865259"/>
            <a:ext cx="867797" cy="3619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C799CCA7-7195-4DCE-B568-D1460C554E5A}"/>
              </a:ext>
            </a:extLst>
          </p:cNvPr>
          <p:cNvSpPr/>
          <p:nvPr/>
        </p:nvSpPr>
        <p:spPr>
          <a:xfrm>
            <a:off x="2933890" y="3050166"/>
            <a:ext cx="2801851" cy="189795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Team Application Process</a:t>
            </a:r>
          </a:p>
        </p:txBody>
      </p:sp>
    </p:spTree>
    <p:extLst>
      <p:ext uri="{BB962C8B-B14F-4D97-AF65-F5344CB8AC3E}">
        <p14:creationId xmlns:p14="http://schemas.microsoft.com/office/powerpoint/2010/main" val="2420120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778924" y="1191491"/>
            <a:ext cx="8994371" cy="769441"/>
          </a:xfrm>
          <a:prstGeom prst="rect">
            <a:avLst/>
          </a:prstGeom>
          <a:noFill/>
        </p:spPr>
        <p:txBody>
          <a:bodyPr wrap="square" rtlCol="0">
            <a:spAutoFit/>
          </a:bodyPr>
          <a:lstStyle/>
          <a:p>
            <a:pPr algn="ctr"/>
            <a:r>
              <a:rPr lang="en-US" sz="4400" dirty="0"/>
              <a:t>The Learning Module Process</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2" name="Rectangle 1">
            <a:extLst>
              <a:ext uri="{FF2B5EF4-FFF2-40B4-BE49-F238E27FC236}">
                <a16:creationId xmlns:a16="http://schemas.microsoft.com/office/drawing/2014/main" id="{C0AC4949-AE52-42BB-87C7-962393A5137A}"/>
              </a:ext>
            </a:extLst>
          </p:cNvPr>
          <p:cNvSpPr/>
          <p:nvPr/>
        </p:nvSpPr>
        <p:spPr>
          <a:xfrm>
            <a:off x="583988" y="3101992"/>
            <a:ext cx="1466486" cy="1795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Readiness Assurance Process</a:t>
            </a:r>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7D5FD29E-4F92-4B57-A013-8E4EAC773CA6}"/>
                  </a:ext>
                </a:extLst>
              </p14:cNvPr>
              <p14:cNvContentPartPr/>
              <p14:nvPr/>
            </p14:nvContentPartPr>
            <p14:xfrm>
              <a:off x="5838885" y="-819405"/>
              <a:ext cx="360" cy="360"/>
            </p14:xfrm>
          </p:contentPart>
        </mc:Choice>
        <mc:Fallback xmlns="">
          <p:pic>
            <p:nvPicPr>
              <p:cNvPr id="3" name="Ink 2">
                <a:extLst>
                  <a:ext uri="{FF2B5EF4-FFF2-40B4-BE49-F238E27FC236}">
                    <a16:creationId xmlns:a16="http://schemas.microsoft.com/office/drawing/2014/main" id="{7D5FD29E-4F92-4B57-A013-8E4EAC773CA6}"/>
                  </a:ext>
                </a:extLst>
              </p:cNvPr>
              <p:cNvPicPr/>
              <p:nvPr/>
            </p:nvPicPr>
            <p:blipFill>
              <a:blip r:embed="rId5"/>
              <a:stretch>
                <a:fillRect/>
              </a:stretch>
            </p:blipFill>
            <p:spPr>
              <a:xfrm>
                <a:off x="5821245" y="-837405"/>
                <a:ext cx="36000" cy="36000"/>
              </a:xfrm>
              <a:prstGeom prst="rect">
                <a:avLst/>
              </a:prstGeom>
            </p:spPr>
          </p:pic>
        </mc:Fallback>
      </mc:AlternateContent>
      <p:sp>
        <p:nvSpPr>
          <p:cNvPr id="11" name="Arrow: Right 10">
            <a:extLst>
              <a:ext uri="{FF2B5EF4-FFF2-40B4-BE49-F238E27FC236}">
                <a16:creationId xmlns:a16="http://schemas.microsoft.com/office/drawing/2014/main" id="{DD8FF966-112C-450B-86A2-BDF6EDC7F4A7}"/>
              </a:ext>
            </a:extLst>
          </p:cNvPr>
          <p:cNvSpPr/>
          <p:nvPr/>
        </p:nvSpPr>
        <p:spPr>
          <a:xfrm>
            <a:off x="2058283" y="3865259"/>
            <a:ext cx="867797" cy="3619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C799CCA7-7195-4DCE-B568-D1460C554E5A}"/>
              </a:ext>
            </a:extLst>
          </p:cNvPr>
          <p:cNvSpPr/>
          <p:nvPr/>
        </p:nvSpPr>
        <p:spPr>
          <a:xfrm>
            <a:off x="2933890" y="3050166"/>
            <a:ext cx="2801851" cy="189795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Team Application Process</a:t>
            </a:r>
          </a:p>
        </p:txBody>
      </p:sp>
      <p:sp>
        <p:nvSpPr>
          <p:cNvPr id="4" name="Arrow: Right 3">
            <a:extLst>
              <a:ext uri="{FF2B5EF4-FFF2-40B4-BE49-F238E27FC236}">
                <a16:creationId xmlns:a16="http://schemas.microsoft.com/office/drawing/2014/main" id="{B5AD6225-A144-48E4-8F95-E001D7F4F6A2}"/>
              </a:ext>
            </a:extLst>
          </p:cNvPr>
          <p:cNvSpPr/>
          <p:nvPr/>
        </p:nvSpPr>
        <p:spPr>
          <a:xfrm>
            <a:off x="5747761" y="3865259"/>
            <a:ext cx="942976" cy="36195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EE9BEB2-9083-4094-B362-337E1843BAF4}"/>
              </a:ext>
            </a:extLst>
          </p:cNvPr>
          <p:cNvSpPr/>
          <p:nvPr/>
        </p:nvSpPr>
        <p:spPr>
          <a:xfrm>
            <a:off x="6734927" y="3099414"/>
            <a:ext cx="2523183" cy="189363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Culminating Experience</a:t>
            </a:r>
          </a:p>
        </p:txBody>
      </p:sp>
    </p:spTree>
    <p:extLst>
      <p:ext uri="{BB962C8B-B14F-4D97-AF65-F5344CB8AC3E}">
        <p14:creationId xmlns:p14="http://schemas.microsoft.com/office/powerpoint/2010/main" val="3183187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778924" y="1191491"/>
            <a:ext cx="8994371" cy="769441"/>
          </a:xfrm>
          <a:prstGeom prst="rect">
            <a:avLst/>
          </a:prstGeom>
          <a:noFill/>
        </p:spPr>
        <p:txBody>
          <a:bodyPr wrap="square" rtlCol="0">
            <a:spAutoFit/>
          </a:bodyPr>
          <a:lstStyle/>
          <a:p>
            <a:pPr algn="ctr"/>
            <a:r>
              <a:rPr lang="en-US" sz="4400" dirty="0"/>
              <a:t>The Learning Module Process</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2" name="Rectangle 1">
            <a:extLst>
              <a:ext uri="{FF2B5EF4-FFF2-40B4-BE49-F238E27FC236}">
                <a16:creationId xmlns:a16="http://schemas.microsoft.com/office/drawing/2014/main" id="{C0AC4949-AE52-42BB-87C7-962393A5137A}"/>
              </a:ext>
            </a:extLst>
          </p:cNvPr>
          <p:cNvSpPr/>
          <p:nvPr/>
        </p:nvSpPr>
        <p:spPr>
          <a:xfrm>
            <a:off x="583988" y="3101992"/>
            <a:ext cx="1466486" cy="1795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Readiness Assurance Process</a:t>
            </a:r>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7D5FD29E-4F92-4B57-A013-8E4EAC773CA6}"/>
                  </a:ext>
                </a:extLst>
              </p14:cNvPr>
              <p14:cNvContentPartPr/>
              <p14:nvPr/>
            </p14:nvContentPartPr>
            <p14:xfrm>
              <a:off x="5838885" y="-819405"/>
              <a:ext cx="360" cy="360"/>
            </p14:xfrm>
          </p:contentPart>
        </mc:Choice>
        <mc:Fallback xmlns="">
          <p:pic>
            <p:nvPicPr>
              <p:cNvPr id="3" name="Ink 2">
                <a:extLst>
                  <a:ext uri="{FF2B5EF4-FFF2-40B4-BE49-F238E27FC236}">
                    <a16:creationId xmlns:a16="http://schemas.microsoft.com/office/drawing/2014/main" id="{7D5FD29E-4F92-4B57-A013-8E4EAC773CA6}"/>
                  </a:ext>
                </a:extLst>
              </p:cNvPr>
              <p:cNvPicPr/>
              <p:nvPr/>
            </p:nvPicPr>
            <p:blipFill>
              <a:blip r:embed="rId5"/>
              <a:stretch>
                <a:fillRect/>
              </a:stretch>
            </p:blipFill>
            <p:spPr>
              <a:xfrm>
                <a:off x="5821245" y="-837405"/>
                <a:ext cx="36000" cy="36000"/>
              </a:xfrm>
              <a:prstGeom prst="rect">
                <a:avLst/>
              </a:prstGeom>
            </p:spPr>
          </p:pic>
        </mc:Fallback>
      </mc:AlternateContent>
      <p:sp>
        <p:nvSpPr>
          <p:cNvPr id="11" name="Arrow: Right 10">
            <a:extLst>
              <a:ext uri="{FF2B5EF4-FFF2-40B4-BE49-F238E27FC236}">
                <a16:creationId xmlns:a16="http://schemas.microsoft.com/office/drawing/2014/main" id="{DD8FF966-112C-450B-86A2-BDF6EDC7F4A7}"/>
              </a:ext>
            </a:extLst>
          </p:cNvPr>
          <p:cNvSpPr/>
          <p:nvPr/>
        </p:nvSpPr>
        <p:spPr>
          <a:xfrm>
            <a:off x="2058283" y="3865259"/>
            <a:ext cx="867797" cy="3619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C799CCA7-7195-4DCE-B568-D1460C554E5A}"/>
              </a:ext>
            </a:extLst>
          </p:cNvPr>
          <p:cNvSpPr/>
          <p:nvPr/>
        </p:nvSpPr>
        <p:spPr>
          <a:xfrm>
            <a:off x="2933890" y="3050166"/>
            <a:ext cx="2801851" cy="189795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Team Application Process</a:t>
            </a:r>
          </a:p>
        </p:txBody>
      </p:sp>
      <p:sp>
        <p:nvSpPr>
          <p:cNvPr id="4" name="Arrow: Right 3">
            <a:extLst>
              <a:ext uri="{FF2B5EF4-FFF2-40B4-BE49-F238E27FC236}">
                <a16:creationId xmlns:a16="http://schemas.microsoft.com/office/drawing/2014/main" id="{B5AD6225-A144-48E4-8F95-E001D7F4F6A2}"/>
              </a:ext>
            </a:extLst>
          </p:cNvPr>
          <p:cNvSpPr/>
          <p:nvPr/>
        </p:nvSpPr>
        <p:spPr>
          <a:xfrm>
            <a:off x="5747761" y="3865259"/>
            <a:ext cx="942976" cy="36195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EE9BEB2-9083-4094-B362-337E1843BAF4}"/>
              </a:ext>
            </a:extLst>
          </p:cNvPr>
          <p:cNvSpPr/>
          <p:nvPr/>
        </p:nvSpPr>
        <p:spPr>
          <a:xfrm>
            <a:off x="6734927" y="3099414"/>
            <a:ext cx="2523183" cy="189363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Culminating Experience</a:t>
            </a:r>
          </a:p>
        </p:txBody>
      </p:sp>
      <p:sp>
        <p:nvSpPr>
          <p:cNvPr id="8" name="Arrow: Right 7">
            <a:extLst>
              <a:ext uri="{FF2B5EF4-FFF2-40B4-BE49-F238E27FC236}">
                <a16:creationId xmlns:a16="http://schemas.microsoft.com/office/drawing/2014/main" id="{C35744B4-6D68-4A21-8777-9ECD963DC5A7}"/>
              </a:ext>
            </a:extLst>
          </p:cNvPr>
          <p:cNvSpPr/>
          <p:nvPr/>
        </p:nvSpPr>
        <p:spPr>
          <a:xfrm>
            <a:off x="9258110" y="3819726"/>
            <a:ext cx="616941" cy="393469"/>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7D20896D-F737-4DC6-89CF-E269ADCA50D8}"/>
              </a:ext>
            </a:extLst>
          </p:cNvPr>
          <p:cNvSpPr/>
          <p:nvPr/>
        </p:nvSpPr>
        <p:spPr>
          <a:xfrm>
            <a:off x="9906814" y="3099414"/>
            <a:ext cx="1732961" cy="1893639"/>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Reflection</a:t>
            </a:r>
          </a:p>
        </p:txBody>
      </p:sp>
    </p:spTree>
    <p:extLst>
      <p:ext uri="{BB962C8B-B14F-4D97-AF65-F5344CB8AC3E}">
        <p14:creationId xmlns:p14="http://schemas.microsoft.com/office/powerpoint/2010/main" val="2311402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778924" y="1191491"/>
            <a:ext cx="8994371" cy="769441"/>
          </a:xfrm>
          <a:prstGeom prst="rect">
            <a:avLst/>
          </a:prstGeom>
          <a:noFill/>
        </p:spPr>
        <p:txBody>
          <a:bodyPr wrap="square" rtlCol="0">
            <a:spAutoFit/>
          </a:bodyPr>
          <a:lstStyle/>
          <a:p>
            <a:pPr algn="ctr"/>
            <a:r>
              <a:rPr lang="en-US" sz="4400" dirty="0"/>
              <a:t>The Learning Module Process</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2" name="Rectangle 1">
            <a:extLst>
              <a:ext uri="{FF2B5EF4-FFF2-40B4-BE49-F238E27FC236}">
                <a16:creationId xmlns:a16="http://schemas.microsoft.com/office/drawing/2014/main" id="{C0AC4949-AE52-42BB-87C7-962393A5137A}"/>
              </a:ext>
            </a:extLst>
          </p:cNvPr>
          <p:cNvSpPr/>
          <p:nvPr/>
        </p:nvSpPr>
        <p:spPr>
          <a:xfrm>
            <a:off x="583988" y="3101992"/>
            <a:ext cx="1466486" cy="1795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Readiness Assurance Process</a:t>
            </a:r>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7D5FD29E-4F92-4B57-A013-8E4EAC773CA6}"/>
                  </a:ext>
                </a:extLst>
              </p14:cNvPr>
              <p14:cNvContentPartPr/>
              <p14:nvPr/>
            </p14:nvContentPartPr>
            <p14:xfrm>
              <a:off x="5838885" y="-819405"/>
              <a:ext cx="360" cy="360"/>
            </p14:xfrm>
          </p:contentPart>
        </mc:Choice>
        <mc:Fallback xmlns="">
          <p:pic>
            <p:nvPicPr>
              <p:cNvPr id="3" name="Ink 2">
                <a:extLst>
                  <a:ext uri="{FF2B5EF4-FFF2-40B4-BE49-F238E27FC236}">
                    <a16:creationId xmlns:a16="http://schemas.microsoft.com/office/drawing/2014/main" id="{7D5FD29E-4F92-4B57-A013-8E4EAC773CA6}"/>
                  </a:ext>
                </a:extLst>
              </p:cNvPr>
              <p:cNvPicPr/>
              <p:nvPr/>
            </p:nvPicPr>
            <p:blipFill>
              <a:blip r:embed="rId5"/>
              <a:stretch>
                <a:fillRect/>
              </a:stretch>
            </p:blipFill>
            <p:spPr>
              <a:xfrm>
                <a:off x="5821245" y="-837405"/>
                <a:ext cx="36000" cy="36000"/>
              </a:xfrm>
              <a:prstGeom prst="rect">
                <a:avLst/>
              </a:prstGeom>
            </p:spPr>
          </p:pic>
        </mc:Fallback>
      </mc:AlternateContent>
      <p:sp>
        <p:nvSpPr>
          <p:cNvPr id="11" name="Arrow: Right 10">
            <a:extLst>
              <a:ext uri="{FF2B5EF4-FFF2-40B4-BE49-F238E27FC236}">
                <a16:creationId xmlns:a16="http://schemas.microsoft.com/office/drawing/2014/main" id="{DD8FF966-112C-450B-86A2-BDF6EDC7F4A7}"/>
              </a:ext>
            </a:extLst>
          </p:cNvPr>
          <p:cNvSpPr/>
          <p:nvPr/>
        </p:nvSpPr>
        <p:spPr>
          <a:xfrm>
            <a:off x="2058283" y="3865259"/>
            <a:ext cx="867797" cy="3619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C799CCA7-7195-4DCE-B568-D1460C554E5A}"/>
              </a:ext>
            </a:extLst>
          </p:cNvPr>
          <p:cNvSpPr/>
          <p:nvPr/>
        </p:nvSpPr>
        <p:spPr>
          <a:xfrm>
            <a:off x="2933890" y="3050166"/>
            <a:ext cx="2801851" cy="189795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Team Application Process</a:t>
            </a:r>
          </a:p>
        </p:txBody>
      </p:sp>
      <p:sp>
        <p:nvSpPr>
          <p:cNvPr id="4" name="Arrow: Right 3">
            <a:extLst>
              <a:ext uri="{FF2B5EF4-FFF2-40B4-BE49-F238E27FC236}">
                <a16:creationId xmlns:a16="http://schemas.microsoft.com/office/drawing/2014/main" id="{B5AD6225-A144-48E4-8F95-E001D7F4F6A2}"/>
              </a:ext>
            </a:extLst>
          </p:cNvPr>
          <p:cNvSpPr/>
          <p:nvPr/>
        </p:nvSpPr>
        <p:spPr>
          <a:xfrm>
            <a:off x="5747761" y="3865259"/>
            <a:ext cx="942976" cy="36195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EE9BEB2-9083-4094-B362-337E1843BAF4}"/>
              </a:ext>
            </a:extLst>
          </p:cNvPr>
          <p:cNvSpPr/>
          <p:nvPr/>
        </p:nvSpPr>
        <p:spPr>
          <a:xfrm>
            <a:off x="6734927" y="3099414"/>
            <a:ext cx="2523183" cy="189363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Culminating Experience</a:t>
            </a:r>
          </a:p>
        </p:txBody>
      </p:sp>
      <p:sp>
        <p:nvSpPr>
          <p:cNvPr id="8" name="Arrow: Right 7">
            <a:extLst>
              <a:ext uri="{FF2B5EF4-FFF2-40B4-BE49-F238E27FC236}">
                <a16:creationId xmlns:a16="http://schemas.microsoft.com/office/drawing/2014/main" id="{C35744B4-6D68-4A21-8777-9ECD963DC5A7}"/>
              </a:ext>
            </a:extLst>
          </p:cNvPr>
          <p:cNvSpPr/>
          <p:nvPr/>
        </p:nvSpPr>
        <p:spPr>
          <a:xfrm>
            <a:off x="9258110" y="3819726"/>
            <a:ext cx="616941" cy="393469"/>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7D20896D-F737-4DC6-89CF-E269ADCA50D8}"/>
              </a:ext>
            </a:extLst>
          </p:cNvPr>
          <p:cNvSpPr/>
          <p:nvPr/>
        </p:nvSpPr>
        <p:spPr>
          <a:xfrm>
            <a:off x="9906814" y="3099414"/>
            <a:ext cx="1732961" cy="1893639"/>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Reflection</a:t>
            </a:r>
          </a:p>
        </p:txBody>
      </p:sp>
      <mc:AlternateContent xmlns:mc="http://schemas.openxmlformats.org/markup-compatibility/2006" xmlns:p14="http://schemas.microsoft.com/office/powerpoint/2010/main">
        <mc:Choice Requires="p14">
          <p:contentPart p14:bwMode="auto" r:id="rId6">
            <p14:nvContentPartPr>
              <p14:cNvPr id="10" name="Ink 9">
                <a:extLst>
                  <a:ext uri="{FF2B5EF4-FFF2-40B4-BE49-F238E27FC236}">
                    <a16:creationId xmlns:a16="http://schemas.microsoft.com/office/drawing/2014/main" id="{575B16BD-FA9B-4E00-85A1-FADFBEC87EC1}"/>
                  </a:ext>
                </a:extLst>
              </p14:cNvPr>
              <p14:cNvContentPartPr/>
              <p14:nvPr/>
            </p14:nvContentPartPr>
            <p14:xfrm>
              <a:off x="1328411" y="4890720"/>
              <a:ext cx="9466920" cy="1537920"/>
            </p14:xfrm>
          </p:contentPart>
        </mc:Choice>
        <mc:Fallback xmlns="">
          <p:pic>
            <p:nvPicPr>
              <p:cNvPr id="10" name="Ink 9">
                <a:extLst>
                  <a:ext uri="{FF2B5EF4-FFF2-40B4-BE49-F238E27FC236}">
                    <a16:creationId xmlns:a16="http://schemas.microsoft.com/office/drawing/2014/main" id="{575B16BD-FA9B-4E00-85A1-FADFBEC87EC1}"/>
                  </a:ext>
                </a:extLst>
              </p:cNvPr>
              <p:cNvPicPr/>
              <p:nvPr/>
            </p:nvPicPr>
            <p:blipFill>
              <a:blip r:embed="rId7"/>
              <a:stretch>
                <a:fillRect/>
              </a:stretch>
            </p:blipFill>
            <p:spPr>
              <a:xfrm>
                <a:off x="1310771" y="4872720"/>
                <a:ext cx="9502560" cy="1573560"/>
              </a:xfrm>
              <a:prstGeom prst="rect">
                <a:avLst/>
              </a:prstGeom>
            </p:spPr>
          </p:pic>
        </mc:Fallback>
      </mc:AlternateContent>
    </p:spTree>
    <p:extLst>
      <p:ext uri="{BB962C8B-B14F-4D97-AF65-F5344CB8AC3E}">
        <p14:creationId xmlns:p14="http://schemas.microsoft.com/office/powerpoint/2010/main" val="29004196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778924" y="1191491"/>
            <a:ext cx="8994371" cy="769441"/>
          </a:xfrm>
          <a:prstGeom prst="rect">
            <a:avLst/>
          </a:prstGeom>
          <a:noFill/>
        </p:spPr>
        <p:txBody>
          <a:bodyPr wrap="square" rtlCol="0">
            <a:spAutoFit/>
          </a:bodyPr>
          <a:lstStyle/>
          <a:p>
            <a:pPr algn="ctr"/>
            <a:r>
              <a:rPr lang="en-US" sz="4400" dirty="0"/>
              <a:t>LM 1 Consultant Skills</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Tree>
    <p:extLst>
      <p:ext uri="{BB962C8B-B14F-4D97-AF65-F5344CB8AC3E}">
        <p14:creationId xmlns:p14="http://schemas.microsoft.com/office/powerpoint/2010/main" val="15336094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388399" y="1124816"/>
            <a:ext cx="8994371" cy="769441"/>
          </a:xfrm>
          <a:prstGeom prst="rect">
            <a:avLst/>
          </a:prstGeom>
          <a:noFill/>
        </p:spPr>
        <p:txBody>
          <a:bodyPr wrap="square" rtlCol="0">
            <a:spAutoFit/>
          </a:bodyPr>
          <a:lstStyle/>
          <a:p>
            <a:pPr algn="ctr"/>
            <a:r>
              <a:rPr lang="en-US" sz="4400" dirty="0"/>
              <a:t>LM 1 Consultant Skills</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2" name="Rectangle 1">
            <a:extLst>
              <a:ext uri="{FF2B5EF4-FFF2-40B4-BE49-F238E27FC236}">
                <a16:creationId xmlns:a16="http://schemas.microsoft.com/office/drawing/2014/main" id="{C0AC4949-AE52-42BB-87C7-962393A5137A}"/>
              </a:ext>
            </a:extLst>
          </p:cNvPr>
          <p:cNvSpPr/>
          <p:nvPr/>
        </p:nvSpPr>
        <p:spPr>
          <a:xfrm>
            <a:off x="285750" y="2952750"/>
            <a:ext cx="1559315" cy="17824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Readiness Assurance Process</a:t>
            </a:r>
          </a:p>
        </p:txBody>
      </p:sp>
    </p:spTree>
    <p:extLst>
      <p:ext uri="{BB962C8B-B14F-4D97-AF65-F5344CB8AC3E}">
        <p14:creationId xmlns:p14="http://schemas.microsoft.com/office/powerpoint/2010/main" val="30957356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388399" y="1124816"/>
            <a:ext cx="8994371" cy="769441"/>
          </a:xfrm>
          <a:prstGeom prst="rect">
            <a:avLst/>
          </a:prstGeom>
          <a:noFill/>
        </p:spPr>
        <p:txBody>
          <a:bodyPr wrap="square" rtlCol="0">
            <a:spAutoFit/>
          </a:bodyPr>
          <a:lstStyle/>
          <a:p>
            <a:pPr algn="ctr"/>
            <a:r>
              <a:rPr lang="en-US" sz="4400" dirty="0"/>
              <a:t>LM 1 Consultant Skills</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2" name="Rectangle 1">
            <a:extLst>
              <a:ext uri="{FF2B5EF4-FFF2-40B4-BE49-F238E27FC236}">
                <a16:creationId xmlns:a16="http://schemas.microsoft.com/office/drawing/2014/main" id="{C0AC4949-AE52-42BB-87C7-962393A5137A}"/>
              </a:ext>
            </a:extLst>
          </p:cNvPr>
          <p:cNvSpPr/>
          <p:nvPr/>
        </p:nvSpPr>
        <p:spPr>
          <a:xfrm>
            <a:off x="285750" y="2952750"/>
            <a:ext cx="1559315" cy="17824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Readiness Assurance Process</a:t>
            </a:r>
          </a:p>
        </p:txBody>
      </p:sp>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17D88CA1-6007-400D-9AD9-FC1AB937393C}"/>
                  </a:ext>
                </a:extLst>
              </p14:cNvPr>
              <p14:cNvContentPartPr/>
              <p14:nvPr/>
            </p14:nvContentPartPr>
            <p14:xfrm>
              <a:off x="1894725" y="2350035"/>
              <a:ext cx="3060360" cy="1602720"/>
            </p14:xfrm>
          </p:contentPart>
        </mc:Choice>
        <mc:Fallback xmlns="">
          <p:pic>
            <p:nvPicPr>
              <p:cNvPr id="12" name="Ink 11">
                <a:extLst>
                  <a:ext uri="{FF2B5EF4-FFF2-40B4-BE49-F238E27FC236}">
                    <a16:creationId xmlns:a16="http://schemas.microsoft.com/office/drawing/2014/main" id="{17D88CA1-6007-400D-9AD9-FC1AB937393C}"/>
                  </a:ext>
                </a:extLst>
              </p:cNvPr>
              <p:cNvPicPr/>
              <p:nvPr/>
            </p:nvPicPr>
            <p:blipFill>
              <a:blip r:embed="rId5"/>
              <a:stretch>
                <a:fillRect/>
              </a:stretch>
            </p:blipFill>
            <p:spPr>
              <a:xfrm>
                <a:off x="1886085" y="2341035"/>
                <a:ext cx="3078000" cy="1620360"/>
              </a:xfrm>
              <a:prstGeom prst="rect">
                <a:avLst/>
              </a:prstGeom>
            </p:spPr>
          </p:pic>
        </mc:Fallback>
      </mc:AlternateContent>
      <p:sp>
        <p:nvSpPr>
          <p:cNvPr id="13" name="TextBox 12">
            <a:extLst>
              <a:ext uri="{FF2B5EF4-FFF2-40B4-BE49-F238E27FC236}">
                <a16:creationId xmlns:a16="http://schemas.microsoft.com/office/drawing/2014/main" id="{C9753373-0A53-4E9B-A55C-AC6DAAF7370B}"/>
              </a:ext>
            </a:extLst>
          </p:cNvPr>
          <p:cNvSpPr txBox="1"/>
          <p:nvPr/>
        </p:nvSpPr>
        <p:spPr>
          <a:xfrm>
            <a:off x="5191645" y="2111861"/>
            <a:ext cx="4676775" cy="830997"/>
          </a:xfrm>
          <a:prstGeom prst="rect">
            <a:avLst/>
          </a:prstGeom>
          <a:noFill/>
        </p:spPr>
        <p:txBody>
          <a:bodyPr wrap="square" rtlCol="0">
            <a:spAutoFit/>
          </a:bodyPr>
          <a:lstStyle/>
          <a:p>
            <a:r>
              <a:rPr lang="en-US" sz="2400" dirty="0"/>
              <a:t>Determine what readings, videos, etc. students can do ahead of time</a:t>
            </a:r>
          </a:p>
        </p:txBody>
      </p:sp>
    </p:spTree>
    <p:extLst>
      <p:ext uri="{BB962C8B-B14F-4D97-AF65-F5344CB8AC3E}">
        <p14:creationId xmlns:p14="http://schemas.microsoft.com/office/powerpoint/2010/main" val="3979868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388399" y="1124816"/>
            <a:ext cx="8994371" cy="769441"/>
          </a:xfrm>
          <a:prstGeom prst="rect">
            <a:avLst/>
          </a:prstGeom>
          <a:noFill/>
        </p:spPr>
        <p:txBody>
          <a:bodyPr wrap="square" rtlCol="0">
            <a:spAutoFit/>
          </a:bodyPr>
          <a:lstStyle/>
          <a:p>
            <a:pPr algn="ctr"/>
            <a:r>
              <a:rPr lang="en-US" sz="4400" dirty="0"/>
              <a:t>LM 1 Consultant Skills</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3" name="TextBox 2">
            <a:extLst>
              <a:ext uri="{FF2B5EF4-FFF2-40B4-BE49-F238E27FC236}">
                <a16:creationId xmlns:a16="http://schemas.microsoft.com/office/drawing/2014/main" id="{9C54EBC7-CB9E-456A-A09A-2CAF1287A3B3}"/>
              </a:ext>
            </a:extLst>
          </p:cNvPr>
          <p:cNvSpPr txBox="1"/>
          <p:nvPr/>
        </p:nvSpPr>
        <p:spPr>
          <a:xfrm>
            <a:off x="1030777" y="2275786"/>
            <a:ext cx="9986357" cy="3970318"/>
          </a:xfrm>
          <a:prstGeom prst="rect">
            <a:avLst/>
          </a:prstGeom>
          <a:noFill/>
        </p:spPr>
        <p:txBody>
          <a:bodyPr wrap="square" rtlCol="0">
            <a:spAutoFit/>
          </a:bodyPr>
          <a:lstStyle/>
          <a:p>
            <a:pPr>
              <a:buNone/>
            </a:pPr>
            <a:r>
              <a:rPr lang="en-CA" sz="2400" dirty="0"/>
              <a:t>JSM 2014 (Boston): Communicating Statistical Findings to Consulting Clients Operating in a Decision-Making Climate:  Best and Worst Practices</a:t>
            </a:r>
          </a:p>
          <a:p>
            <a:pPr algn="ctr">
              <a:buNone/>
            </a:pPr>
            <a:endParaRPr lang="en-CA" sz="2400" dirty="0"/>
          </a:p>
          <a:p>
            <a:pPr>
              <a:buNone/>
            </a:pPr>
            <a:r>
              <a:rPr lang="en-CA" sz="2400" i="1" dirty="0"/>
              <a:t>Panelists: </a:t>
            </a:r>
            <a:r>
              <a:rPr lang="en-CA" sz="2400" dirty="0"/>
              <a:t>Michael Greene, Deloitte Consulting; John H. Schuenemeyer, Southwest Statistical </a:t>
            </a:r>
          </a:p>
          <a:p>
            <a:pPr>
              <a:buNone/>
            </a:pPr>
            <a:endParaRPr lang="en-CA" sz="2400" i="1" dirty="0"/>
          </a:p>
          <a:p>
            <a:pPr>
              <a:buNone/>
            </a:pPr>
            <a:r>
              <a:rPr lang="en-CA" sz="2400" i="1" dirty="0"/>
              <a:t>Consulting: </a:t>
            </a:r>
            <a:r>
              <a:rPr lang="en-CA" sz="2400" dirty="0"/>
              <a:t>Ralph M. Turner, HealthCore; MaryJo O. Smith, Ypsilon Associates </a:t>
            </a:r>
          </a:p>
          <a:p>
            <a:pPr>
              <a:buNone/>
            </a:pPr>
            <a:endParaRPr lang="en-CA" sz="2400" i="1" dirty="0"/>
          </a:p>
          <a:p>
            <a:pPr>
              <a:buNone/>
            </a:pPr>
            <a:r>
              <a:rPr lang="en-CA" sz="2400" i="1" dirty="0"/>
              <a:t>Organizer/Chair: </a:t>
            </a:r>
            <a:r>
              <a:rPr lang="en-CA" sz="2400" dirty="0"/>
              <a:t>Isabella R. Ghement </a:t>
            </a:r>
            <a:endParaRPr lang="en-CA" sz="2400" i="1" dirty="0"/>
          </a:p>
          <a:p>
            <a:pPr algn="ctr">
              <a:buNone/>
            </a:pPr>
            <a:endParaRPr lang="en-CA" b="1" dirty="0"/>
          </a:p>
          <a:p>
            <a:endParaRPr lang="en-US" dirty="0"/>
          </a:p>
        </p:txBody>
      </p:sp>
    </p:spTree>
    <p:extLst>
      <p:ext uri="{BB962C8B-B14F-4D97-AF65-F5344CB8AC3E}">
        <p14:creationId xmlns:p14="http://schemas.microsoft.com/office/powerpoint/2010/main" val="14342550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2000"/>
            <a:lum/>
          </a:blip>
          <a:srcRect/>
          <a:stretch>
            <a:fillRect t="-7000" b="-7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388399" y="1124816"/>
            <a:ext cx="8994371" cy="769441"/>
          </a:xfrm>
          <a:prstGeom prst="rect">
            <a:avLst/>
          </a:prstGeom>
          <a:noFill/>
        </p:spPr>
        <p:txBody>
          <a:bodyPr wrap="square" rtlCol="0">
            <a:spAutoFit/>
          </a:bodyPr>
          <a:lstStyle/>
          <a:p>
            <a:pPr algn="ctr"/>
            <a:r>
              <a:rPr lang="en-US" sz="4400" dirty="0"/>
              <a:t>LM 1 Consultant Skills</a:t>
            </a:r>
          </a:p>
        </p:txBody>
      </p:sp>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4"/>
              <a:stretch>
                <a:fillRect/>
              </a:stretch>
            </p:blipFill>
            <p:spPr>
              <a:xfrm>
                <a:off x="6352931" y="3188193"/>
                <a:ext cx="18000" cy="18000"/>
              </a:xfrm>
              <a:prstGeom prst="rect">
                <a:avLst/>
              </a:prstGeom>
            </p:spPr>
          </p:pic>
        </mc:Fallback>
      </mc:AlternateContent>
      <p:sp>
        <p:nvSpPr>
          <p:cNvPr id="2" name="Rectangle 1">
            <a:extLst>
              <a:ext uri="{FF2B5EF4-FFF2-40B4-BE49-F238E27FC236}">
                <a16:creationId xmlns:a16="http://schemas.microsoft.com/office/drawing/2014/main" id="{C0AC4949-AE52-42BB-87C7-962393A5137A}"/>
              </a:ext>
            </a:extLst>
          </p:cNvPr>
          <p:cNvSpPr/>
          <p:nvPr/>
        </p:nvSpPr>
        <p:spPr>
          <a:xfrm>
            <a:off x="285750" y="2952750"/>
            <a:ext cx="1559315" cy="17824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Readiness Assurance Process</a:t>
            </a:r>
          </a:p>
        </p:txBody>
      </p:sp>
      <mc:AlternateContent xmlns:mc="http://schemas.openxmlformats.org/markup-compatibility/2006">
        <mc:Choice xmlns:p14="http://schemas.microsoft.com/office/powerpoint/2010/main" Requires="p14">
          <p:contentPart p14:bwMode="auto" r:id="rId5">
            <p14:nvContentPartPr>
              <p14:cNvPr id="12" name="Ink 11">
                <a:extLst>
                  <a:ext uri="{FF2B5EF4-FFF2-40B4-BE49-F238E27FC236}">
                    <a16:creationId xmlns:a16="http://schemas.microsoft.com/office/drawing/2014/main" id="{17D88CA1-6007-400D-9AD9-FC1AB937393C}"/>
                  </a:ext>
                </a:extLst>
              </p14:cNvPr>
              <p14:cNvContentPartPr/>
              <p14:nvPr/>
            </p14:nvContentPartPr>
            <p14:xfrm>
              <a:off x="1894725" y="2395833"/>
              <a:ext cx="3060360" cy="1602720"/>
            </p14:xfrm>
          </p:contentPart>
        </mc:Choice>
        <mc:Fallback>
          <p:pic>
            <p:nvPicPr>
              <p:cNvPr id="12" name="Ink 11">
                <a:extLst>
                  <a:ext uri="{FF2B5EF4-FFF2-40B4-BE49-F238E27FC236}">
                    <a16:creationId xmlns:a16="http://schemas.microsoft.com/office/drawing/2014/main" id="{17D88CA1-6007-400D-9AD9-FC1AB937393C}"/>
                  </a:ext>
                </a:extLst>
              </p:cNvPr>
              <p:cNvPicPr/>
              <p:nvPr/>
            </p:nvPicPr>
            <p:blipFill>
              <a:blip r:embed="rId6"/>
              <a:stretch>
                <a:fillRect/>
              </a:stretch>
            </p:blipFill>
            <p:spPr>
              <a:xfrm>
                <a:off x="1885725" y="2386833"/>
                <a:ext cx="3078000" cy="1620360"/>
              </a:xfrm>
              <a:prstGeom prst="rect">
                <a:avLst/>
              </a:prstGeom>
            </p:spPr>
          </p:pic>
        </mc:Fallback>
      </mc:AlternateContent>
      <p:sp>
        <p:nvSpPr>
          <p:cNvPr id="13" name="TextBox 12">
            <a:extLst>
              <a:ext uri="{FF2B5EF4-FFF2-40B4-BE49-F238E27FC236}">
                <a16:creationId xmlns:a16="http://schemas.microsoft.com/office/drawing/2014/main" id="{C9753373-0A53-4E9B-A55C-AC6DAAF7370B}"/>
              </a:ext>
            </a:extLst>
          </p:cNvPr>
          <p:cNvSpPr txBox="1"/>
          <p:nvPr/>
        </p:nvSpPr>
        <p:spPr>
          <a:xfrm>
            <a:off x="5191645" y="2111861"/>
            <a:ext cx="4689417" cy="2308324"/>
          </a:xfrm>
          <a:prstGeom prst="rect">
            <a:avLst/>
          </a:prstGeom>
          <a:noFill/>
        </p:spPr>
        <p:txBody>
          <a:bodyPr wrap="square" rtlCol="0">
            <a:spAutoFit/>
          </a:bodyPr>
          <a:lstStyle/>
          <a:p>
            <a:r>
              <a:rPr lang="en-US" sz="2400" dirty="0"/>
              <a:t>Determine what readings, videos, etc. students can do ahead of time</a:t>
            </a:r>
          </a:p>
          <a:p>
            <a:endParaRPr lang="en-US" sz="2400" dirty="0"/>
          </a:p>
          <a:p>
            <a:endParaRPr lang="en-US" sz="2400" dirty="0"/>
          </a:p>
          <a:p>
            <a:r>
              <a:rPr lang="en-US" sz="2400" dirty="0"/>
              <a:t>Individual Readiness Assurance Test (I-RAT)</a:t>
            </a:r>
          </a:p>
        </p:txBody>
      </p:sp>
    </p:spTree>
    <p:extLst>
      <p:ext uri="{BB962C8B-B14F-4D97-AF65-F5344CB8AC3E}">
        <p14:creationId xmlns:p14="http://schemas.microsoft.com/office/powerpoint/2010/main" val="4373692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7000" b="-7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388399" y="1124816"/>
            <a:ext cx="8994371" cy="769441"/>
          </a:xfrm>
          <a:prstGeom prst="rect">
            <a:avLst/>
          </a:prstGeom>
          <a:noFill/>
        </p:spPr>
        <p:txBody>
          <a:bodyPr wrap="square" rtlCol="0">
            <a:spAutoFit/>
          </a:bodyPr>
          <a:lstStyle/>
          <a:p>
            <a:pPr algn="ctr"/>
            <a:r>
              <a:rPr lang="en-US" sz="4400" dirty="0"/>
              <a:t>LM 1 Consultant Skills</a:t>
            </a:r>
          </a:p>
        </p:txBody>
      </p:sp>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4"/>
              <a:stretch>
                <a:fillRect/>
              </a:stretch>
            </p:blipFill>
            <p:spPr>
              <a:xfrm>
                <a:off x="6352931" y="3188193"/>
                <a:ext cx="18000" cy="18000"/>
              </a:xfrm>
              <a:prstGeom prst="rect">
                <a:avLst/>
              </a:prstGeom>
            </p:spPr>
          </p:pic>
        </mc:Fallback>
      </mc:AlternateContent>
      <p:sp>
        <p:nvSpPr>
          <p:cNvPr id="2" name="Rectangle 1">
            <a:extLst>
              <a:ext uri="{FF2B5EF4-FFF2-40B4-BE49-F238E27FC236}">
                <a16:creationId xmlns:a16="http://schemas.microsoft.com/office/drawing/2014/main" id="{C0AC4949-AE52-42BB-87C7-962393A5137A}"/>
              </a:ext>
            </a:extLst>
          </p:cNvPr>
          <p:cNvSpPr/>
          <p:nvPr/>
        </p:nvSpPr>
        <p:spPr>
          <a:xfrm>
            <a:off x="285750" y="2952750"/>
            <a:ext cx="1559315" cy="17824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Readiness Assurance Process</a:t>
            </a:r>
          </a:p>
        </p:txBody>
      </p:sp>
      <mc:AlternateContent xmlns:mc="http://schemas.openxmlformats.org/markup-compatibility/2006" xmlns:p14="http://schemas.microsoft.com/office/powerpoint/2010/main">
        <mc:Choice Requires="p14">
          <p:contentPart p14:bwMode="auto" r:id="rId5">
            <p14:nvContentPartPr>
              <p14:cNvPr id="12" name="Ink 11">
                <a:extLst>
                  <a:ext uri="{FF2B5EF4-FFF2-40B4-BE49-F238E27FC236}">
                    <a16:creationId xmlns:a16="http://schemas.microsoft.com/office/drawing/2014/main" id="{17D88CA1-6007-400D-9AD9-FC1AB937393C}"/>
                  </a:ext>
                </a:extLst>
              </p14:cNvPr>
              <p14:cNvContentPartPr/>
              <p14:nvPr/>
            </p14:nvContentPartPr>
            <p14:xfrm>
              <a:off x="1894725" y="2350035"/>
              <a:ext cx="3060360" cy="1602720"/>
            </p14:xfrm>
          </p:contentPart>
        </mc:Choice>
        <mc:Fallback xmlns="">
          <p:pic>
            <p:nvPicPr>
              <p:cNvPr id="12" name="Ink 11">
                <a:extLst>
                  <a:ext uri="{FF2B5EF4-FFF2-40B4-BE49-F238E27FC236}">
                    <a16:creationId xmlns:a16="http://schemas.microsoft.com/office/drawing/2014/main" id="{17D88CA1-6007-400D-9AD9-FC1AB937393C}"/>
                  </a:ext>
                </a:extLst>
              </p:cNvPr>
              <p:cNvPicPr/>
              <p:nvPr/>
            </p:nvPicPr>
            <p:blipFill>
              <a:blip r:embed="rId6"/>
              <a:stretch>
                <a:fillRect/>
              </a:stretch>
            </p:blipFill>
            <p:spPr>
              <a:xfrm>
                <a:off x="1886085" y="2341035"/>
                <a:ext cx="3078000" cy="1620360"/>
              </a:xfrm>
              <a:prstGeom prst="rect">
                <a:avLst/>
              </a:prstGeom>
            </p:spPr>
          </p:pic>
        </mc:Fallback>
      </mc:AlternateContent>
      <p:sp>
        <p:nvSpPr>
          <p:cNvPr id="13" name="TextBox 12">
            <a:extLst>
              <a:ext uri="{FF2B5EF4-FFF2-40B4-BE49-F238E27FC236}">
                <a16:creationId xmlns:a16="http://schemas.microsoft.com/office/drawing/2014/main" id="{C9753373-0A53-4E9B-A55C-AC6DAAF7370B}"/>
              </a:ext>
            </a:extLst>
          </p:cNvPr>
          <p:cNvSpPr txBox="1"/>
          <p:nvPr/>
        </p:nvSpPr>
        <p:spPr>
          <a:xfrm>
            <a:off x="5191645" y="2111861"/>
            <a:ext cx="4689417" cy="3046988"/>
          </a:xfrm>
          <a:prstGeom prst="rect">
            <a:avLst/>
          </a:prstGeom>
          <a:noFill/>
        </p:spPr>
        <p:txBody>
          <a:bodyPr wrap="square" rtlCol="0">
            <a:spAutoFit/>
          </a:bodyPr>
          <a:lstStyle/>
          <a:p>
            <a:r>
              <a:rPr lang="en-US" sz="2400" dirty="0"/>
              <a:t>Determine what readings, videos, etc. students can do ahead of time</a:t>
            </a:r>
          </a:p>
          <a:p>
            <a:endParaRPr lang="en-US" sz="2400" dirty="0"/>
          </a:p>
          <a:p>
            <a:r>
              <a:rPr lang="en-US" sz="2400" dirty="0"/>
              <a:t>Individual Readiness Assurance Test (I-RAT)</a:t>
            </a:r>
          </a:p>
          <a:p>
            <a:endParaRPr lang="en-US" sz="2400" dirty="0"/>
          </a:p>
          <a:p>
            <a:r>
              <a:rPr lang="en-US" sz="2400" dirty="0"/>
              <a:t>Team Readiness Assurance Test     (T-RAT)</a:t>
            </a:r>
          </a:p>
        </p:txBody>
      </p:sp>
    </p:spTree>
    <p:extLst>
      <p:ext uri="{BB962C8B-B14F-4D97-AF65-F5344CB8AC3E}">
        <p14:creationId xmlns:p14="http://schemas.microsoft.com/office/powerpoint/2010/main" val="22073209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388399" y="1124816"/>
            <a:ext cx="8994371" cy="769441"/>
          </a:xfrm>
          <a:prstGeom prst="rect">
            <a:avLst/>
          </a:prstGeom>
          <a:noFill/>
        </p:spPr>
        <p:txBody>
          <a:bodyPr wrap="square" rtlCol="0">
            <a:spAutoFit/>
          </a:bodyPr>
          <a:lstStyle/>
          <a:p>
            <a:pPr algn="ctr"/>
            <a:r>
              <a:rPr lang="en-US" sz="4400" dirty="0"/>
              <a:t>LM 1 Consultant Skills</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6" name="Rectangle 5">
            <a:extLst>
              <a:ext uri="{FF2B5EF4-FFF2-40B4-BE49-F238E27FC236}">
                <a16:creationId xmlns:a16="http://schemas.microsoft.com/office/drawing/2014/main" id="{C28FD388-E131-49E4-9B18-CE58ECDDED7C}"/>
              </a:ext>
            </a:extLst>
          </p:cNvPr>
          <p:cNvSpPr/>
          <p:nvPr/>
        </p:nvSpPr>
        <p:spPr>
          <a:xfrm>
            <a:off x="489948" y="2695489"/>
            <a:ext cx="1924845" cy="189795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Team Application Process</a:t>
            </a:r>
          </a:p>
        </p:txBody>
      </p:sp>
    </p:spTree>
    <p:extLst>
      <p:ext uri="{BB962C8B-B14F-4D97-AF65-F5344CB8AC3E}">
        <p14:creationId xmlns:p14="http://schemas.microsoft.com/office/powerpoint/2010/main" val="27519278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388399" y="1124816"/>
            <a:ext cx="8994371" cy="769441"/>
          </a:xfrm>
          <a:prstGeom prst="rect">
            <a:avLst/>
          </a:prstGeom>
          <a:noFill/>
        </p:spPr>
        <p:txBody>
          <a:bodyPr wrap="square" rtlCol="0">
            <a:spAutoFit/>
          </a:bodyPr>
          <a:lstStyle/>
          <a:p>
            <a:pPr algn="ctr"/>
            <a:r>
              <a:rPr lang="en-US" sz="4400" dirty="0"/>
              <a:t>LM 1 Consultant Skills</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17D88CA1-6007-400D-9AD9-FC1AB937393C}"/>
                  </a:ext>
                </a:extLst>
              </p14:cNvPr>
              <p14:cNvContentPartPr/>
              <p14:nvPr/>
            </p14:nvContentPartPr>
            <p14:xfrm>
              <a:off x="1894725" y="2350035"/>
              <a:ext cx="3060360" cy="1602720"/>
            </p14:xfrm>
          </p:contentPart>
        </mc:Choice>
        <mc:Fallback xmlns="">
          <p:pic>
            <p:nvPicPr>
              <p:cNvPr id="12" name="Ink 11">
                <a:extLst>
                  <a:ext uri="{FF2B5EF4-FFF2-40B4-BE49-F238E27FC236}">
                    <a16:creationId xmlns:a16="http://schemas.microsoft.com/office/drawing/2014/main" id="{17D88CA1-6007-400D-9AD9-FC1AB937393C}"/>
                  </a:ext>
                </a:extLst>
              </p:cNvPr>
              <p:cNvPicPr/>
              <p:nvPr/>
            </p:nvPicPr>
            <p:blipFill>
              <a:blip r:embed="rId5"/>
              <a:stretch>
                <a:fillRect/>
              </a:stretch>
            </p:blipFill>
            <p:spPr>
              <a:xfrm>
                <a:off x="1886085" y="2341035"/>
                <a:ext cx="3078000" cy="1620360"/>
              </a:xfrm>
              <a:prstGeom prst="rect">
                <a:avLst/>
              </a:prstGeom>
            </p:spPr>
          </p:pic>
        </mc:Fallback>
      </mc:AlternateContent>
      <p:sp>
        <p:nvSpPr>
          <p:cNvPr id="13" name="TextBox 12">
            <a:extLst>
              <a:ext uri="{FF2B5EF4-FFF2-40B4-BE49-F238E27FC236}">
                <a16:creationId xmlns:a16="http://schemas.microsoft.com/office/drawing/2014/main" id="{C9753373-0A53-4E9B-A55C-AC6DAAF7370B}"/>
              </a:ext>
            </a:extLst>
          </p:cNvPr>
          <p:cNvSpPr txBox="1"/>
          <p:nvPr/>
        </p:nvSpPr>
        <p:spPr>
          <a:xfrm>
            <a:off x="5191645" y="2111861"/>
            <a:ext cx="4676775" cy="830997"/>
          </a:xfrm>
          <a:prstGeom prst="rect">
            <a:avLst/>
          </a:prstGeom>
          <a:noFill/>
        </p:spPr>
        <p:txBody>
          <a:bodyPr wrap="square" rtlCol="0">
            <a:spAutoFit/>
          </a:bodyPr>
          <a:lstStyle/>
          <a:p>
            <a:r>
              <a:rPr lang="en-US" sz="2400" dirty="0"/>
              <a:t>Determine team activities to spend class time on</a:t>
            </a:r>
          </a:p>
        </p:txBody>
      </p:sp>
      <p:sp>
        <p:nvSpPr>
          <p:cNvPr id="8" name="Rectangle 7">
            <a:extLst>
              <a:ext uri="{FF2B5EF4-FFF2-40B4-BE49-F238E27FC236}">
                <a16:creationId xmlns:a16="http://schemas.microsoft.com/office/drawing/2014/main" id="{9BE93D85-F55C-43A2-8CCC-BF78566EA020}"/>
              </a:ext>
            </a:extLst>
          </p:cNvPr>
          <p:cNvSpPr/>
          <p:nvPr/>
        </p:nvSpPr>
        <p:spPr>
          <a:xfrm>
            <a:off x="489948" y="2695489"/>
            <a:ext cx="1924845" cy="189795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Team Application Process</a:t>
            </a:r>
          </a:p>
        </p:txBody>
      </p:sp>
    </p:spTree>
    <p:extLst>
      <p:ext uri="{BB962C8B-B14F-4D97-AF65-F5344CB8AC3E}">
        <p14:creationId xmlns:p14="http://schemas.microsoft.com/office/powerpoint/2010/main" val="3806463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388399" y="1124816"/>
            <a:ext cx="8994371" cy="769441"/>
          </a:xfrm>
          <a:prstGeom prst="rect">
            <a:avLst/>
          </a:prstGeom>
          <a:noFill/>
        </p:spPr>
        <p:txBody>
          <a:bodyPr wrap="square" rtlCol="0">
            <a:spAutoFit/>
          </a:bodyPr>
          <a:lstStyle/>
          <a:p>
            <a:pPr algn="ctr"/>
            <a:r>
              <a:rPr lang="en-US" sz="4400" dirty="0"/>
              <a:t>LM 1 Consultant Skills</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3" name="TextBox 2">
            <a:extLst>
              <a:ext uri="{FF2B5EF4-FFF2-40B4-BE49-F238E27FC236}">
                <a16:creationId xmlns:a16="http://schemas.microsoft.com/office/drawing/2014/main" id="{9C54EBC7-CB9E-456A-A09A-2CAF1287A3B3}"/>
              </a:ext>
            </a:extLst>
          </p:cNvPr>
          <p:cNvSpPr txBox="1"/>
          <p:nvPr/>
        </p:nvSpPr>
        <p:spPr>
          <a:xfrm>
            <a:off x="1030777" y="2275786"/>
            <a:ext cx="9986357" cy="3970318"/>
          </a:xfrm>
          <a:prstGeom prst="rect">
            <a:avLst/>
          </a:prstGeom>
          <a:noFill/>
        </p:spPr>
        <p:txBody>
          <a:bodyPr wrap="square" rtlCol="0">
            <a:spAutoFit/>
          </a:bodyPr>
          <a:lstStyle/>
          <a:p>
            <a:pPr>
              <a:buNone/>
            </a:pPr>
            <a:r>
              <a:rPr lang="en-CA" sz="2400" dirty="0"/>
              <a:t>Activity 1.1 Ideal Traits of a Statistical Consultant</a:t>
            </a:r>
          </a:p>
          <a:p>
            <a:pPr>
              <a:buNone/>
            </a:pPr>
            <a:endParaRPr lang="en-CA" sz="2400" dirty="0"/>
          </a:p>
          <a:p>
            <a:pPr>
              <a:buNone/>
            </a:pPr>
            <a:r>
              <a:rPr lang="en-CA" sz="2400" dirty="0"/>
              <a:t>Activity 1.2 Developing Good Listening Skills</a:t>
            </a:r>
          </a:p>
          <a:p>
            <a:pPr>
              <a:buNone/>
            </a:pPr>
            <a:endParaRPr lang="en-CA" sz="2400" dirty="0"/>
          </a:p>
          <a:p>
            <a:pPr>
              <a:buNone/>
            </a:pPr>
            <a:r>
              <a:rPr lang="en-CA" sz="2400" dirty="0"/>
              <a:t>Activity 1.3 Developing Good Questioning Skills</a:t>
            </a:r>
          </a:p>
          <a:p>
            <a:pPr>
              <a:buNone/>
            </a:pPr>
            <a:endParaRPr lang="en-CA" sz="2400" dirty="0"/>
          </a:p>
          <a:p>
            <a:pPr>
              <a:buNone/>
            </a:pPr>
            <a:r>
              <a:rPr lang="en-CA" sz="2400" dirty="0"/>
              <a:t>Activity 1.4 A Successful Consulting Session Video</a:t>
            </a:r>
          </a:p>
          <a:p>
            <a:pPr>
              <a:buNone/>
            </a:pPr>
            <a:endParaRPr lang="en-CA" sz="2400" dirty="0"/>
          </a:p>
          <a:p>
            <a:pPr>
              <a:buNone/>
            </a:pPr>
            <a:r>
              <a:rPr lang="en-CA" sz="2400" dirty="0"/>
              <a:t>Activity 1.5  A Consulting Session Goes Off The Rails</a:t>
            </a:r>
          </a:p>
          <a:p>
            <a:pPr algn="ctr">
              <a:buNone/>
            </a:pPr>
            <a:endParaRPr lang="en-CA" b="1" dirty="0"/>
          </a:p>
          <a:p>
            <a:endParaRPr lang="en-US" dirty="0"/>
          </a:p>
        </p:txBody>
      </p:sp>
    </p:spTree>
    <p:extLst>
      <p:ext uri="{BB962C8B-B14F-4D97-AF65-F5344CB8AC3E}">
        <p14:creationId xmlns:p14="http://schemas.microsoft.com/office/powerpoint/2010/main" val="9200154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3025900" y="897710"/>
            <a:ext cx="6672061" cy="1446550"/>
          </a:xfrm>
          <a:prstGeom prst="rect">
            <a:avLst/>
          </a:prstGeom>
          <a:noFill/>
        </p:spPr>
        <p:txBody>
          <a:bodyPr wrap="square" rtlCol="0">
            <a:spAutoFit/>
          </a:bodyPr>
          <a:lstStyle/>
          <a:p>
            <a:pPr>
              <a:buNone/>
            </a:pPr>
            <a:r>
              <a:rPr lang="en-CA" sz="4400" dirty="0"/>
              <a:t>Activity 1.3 Developing Good Questioning Skills</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3" name="TextBox 2">
            <a:extLst>
              <a:ext uri="{FF2B5EF4-FFF2-40B4-BE49-F238E27FC236}">
                <a16:creationId xmlns:a16="http://schemas.microsoft.com/office/drawing/2014/main" id="{93AE734A-C664-446C-AFF1-DEA1E1E8609D}"/>
              </a:ext>
            </a:extLst>
          </p:cNvPr>
          <p:cNvSpPr txBox="1"/>
          <p:nvPr/>
        </p:nvSpPr>
        <p:spPr>
          <a:xfrm>
            <a:off x="2054601" y="2870988"/>
            <a:ext cx="7779273" cy="1200329"/>
          </a:xfrm>
          <a:prstGeom prst="rect">
            <a:avLst/>
          </a:prstGeom>
          <a:noFill/>
        </p:spPr>
        <p:txBody>
          <a:bodyPr wrap="square" rtlCol="0">
            <a:spAutoFit/>
          </a:bodyPr>
          <a:lstStyle/>
          <a:p>
            <a:r>
              <a:rPr lang="en-US" sz="2400" dirty="0"/>
              <a:t>Read an excerpt from the paper, “The Effect of Moonlight on Activity Patterns of Adult and Juvenile Prairie Rattlesnakes (Crotalus viridis viridis)” by Jennifer A. Clarke et al.</a:t>
            </a:r>
            <a:endParaRPr lang="en-US" dirty="0"/>
          </a:p>
        </p:txBody>
      </p:sp>
    </p:spTree>
    <p:extLst>
      <p:ext uri="{BB962C8B-B14F-4D97-AF65-F5344CB8AC3E}">
        <p14:creationId xmlns:p14="http://schemas.microsoft.com/office/powerpoint/2010/main" val="5718969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3" name="TextBox 2">
            <a:extLst>
              <a:ext uri="{FF2B5EF4-FFF2-40B4-BE49-F238E27FC236}">
                <a16:creationId xmlns:a16="http://schemas.microsoft.com/office/drawing/2014/main" id="{93AE734A-C664-446C-AFF1-DEA1E1E8609D}"/>
              </a:ext>
            </a:extLst>
          </p:cNvPr>
          <p:cNvSpPr txBox="1"/>
          <p:nvPr/>
        </p:nvSpPr>
        <p:spPr>
          <a:xfrm>
            <a:off x="2079485" y="2706250"/>
            <a:ext cx="7779273" cy="2308324"/>
          </a:xfrm>
          <a:prstGeom prst="rect">
            <a:avLst/>
          </a:prstGeom>
          <a:noFill/>
        </p:spPr>
        <p:txBody>
          <a:bodyPr wrap="square" rtlCol="0">
            <a:spAutoFit/>
          </a:bodyPr>
          <a:lstStyle/>
          <a:p>
            <a:r>
              <a:rPr lang="en-US" sz="2400" dirty="0"/>
              <a:t>After reading this short excerpt you should be able to: </a:t>
            </a:r>
          </a:p>
          <a:p>
            <a:endParaRPr lang="en-US" sz="2400" dirty="0"/>
          </a:p>
          <a:p>
            <a:pPr marL="342900" indent="-342900">
              <a:buFont typeface="Arial" panose="020B0604020202020204" pitchFamily="34" charset="0"/>
              <a:buChar char="•"/>
            </a:pPr>
            <a:r>
              <a:rPr lang="en-US" sz="2400" dirty="0"/>
              <a:t>Identify the individuals under study,</a:t>
            </a:r>
          </a:p>
          <a:p>
            <a:pPr marL="342900" indent="-342900">
              <a:buFont typeface="Arial" panose="020B0604020202020204" pitchFamily="34" charset="0"/>
              <a:buChar char="•"/>
            </a:pPr>
            <a:r>
              <a:rPr lang="en-US" sz="2400" dirty="0"/>
              <a:t>Explain the research hypothesis, and</a:t>
            </a:r>
          </a:p>
          <a:p>
            <a:pPr marL="342900" indent="-342900">
              <a:buFont typeface="Arial" panose="020B0604020202020204" pitchFamily="34" charset="0"/>
              <a:buChar char="•"/>
            </a:pPr>
            <a:r>
              <a:rPr lang="en-US" sz="2400" dirty="0"/>
              <a:t>Explain the idea of snakes spending time near “cover” in this experiment.</a:t>
            </a:r>
            <a:endParaRPr lang="en-US" dirty="0"/>
          </a:p>
        </p:txBody>
      </p:sp>
      <p:sp>
        <p:nvSpPr>
          <p:cNvPr id="9" name="TextBox 8">
            <a:extLst>
              <a:ext uri="{FF2B5EF4-FFF2-40B4-BE49-F238E27FC236}">
                <a16:creationId xmlns:a16="http://schemas.microsoft.com/office/drawing/2014/main" id="{E6470093-5627-4802-93E5-E816A543E593}"/>
              </a:ext>
            </a:extLst>
          </p:cNvPr>
          <p:cNvSpPr txBox="1"/>
          <p:nvPr/>
        </p:nvSpPr>
        <p:spPr>
          <a:xfrm>
            <a:off x="3025900" y="897710"/>
            <a:ext cx="6672061" cy="1446550"/>
          </a:xfrm>
          <a:prstGeom prst="rect">
            <a:avLst/>
          </a:prstGeom>
          <a:noFill/>
        </p:spPr>
        <p:txBody>
          <a:bodyPr wrap="square" rtlCol="0">
            <a:spAutoFit/>
          </a:bodyPr>
          <a:lstStyle/>
          <a:p>
            <a:pPr>
              <a:buNone/>
            </a:pPr>
            <a:r>
              <a:rPr lang="en-CA" sz="4400" dirty="0"/>
              <a:t>Activity 1.3 Developing Good Questioning Skills</a:t>
            </a:r>
          </a:p>
        </p:txBody>
      </p:sp>
    </p:spTree>
    <p:extLst>
      <p:ext uri="{BB962C8B-B14F-4D97-AF65-F5344CB8AC3E}">
        <p14:creationId xmlns:p14="http://schemas.microsoft.com/office/powerpoint/2010/main" val="26320800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16000" b="-16000"/>
          </a:stretch>
        </a:blipFill>
        <a:effectLst/>
      </p:bgPr>
    </p:bg>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4"/>
              <a:stretch>
                <a:fillRect/>
              </a:stretch>
            </p:blipFill>
            <p:spPr>
              <a:xfrm>
                <a:off x="6352931" y="3188193"/>
                <a:ext cx="18000" cy="18000"/>
              </a:xfrm>
              <a:prstGeom prst="rect">
                <a:avLst/>
              </a:prstGeom>
            </p:spPr>
          </p:pic>
        </mc:Fallback>
      </mc:AlternateContent>
      <p:sp>
        <p:nvSpPr>
          <p:cNvPr id="3" name="TextBox 2">
            <a:extLst>
              <a:ext uri="{FF2B5EF4-FFF2-40B4-BE49-F238E27FC236}">
                <a16:creationId xmlns:a16="http://schemas.microsoft.com/office/drawing/2014/main" id="{93AE734A-C664-446C-AFF1-DEA1E1E8609D}"/>
              </a:ext>
            </a:extLst>
          </p:cNvPr>
          <p:cNvSpPr txBox="1"/>
          <p:nvPr/>
        </p:nvSpPr>
        <p:spPr>
          <a:xfrm>
            <a:off x="3025900" y="2748085"/>
            <a:ext cx="7779273" cy="2585323"/>
          </a:xfrm>
          <a:prstGeom prst="rect">
            <a:avLst/>
          </a:prstGeom>
          <a:blipFill dpi="0" rotWithShape="1">
            <a:blip r:embed="rId5">
              <a:alphaModFix amt="40000"/>
            </a:blip>
            <a:srcRect/>
            <a:tile tx="0" ty="0" sx="100000" sy="100000" flip="none" algn="tl"/>
          </a:blipFill>
        </p:spPr>
        <p:txBody>
          <a:bodyPr wrap="square" rtlCol="0">
            <a:spAutoFit/>
          </a:bodyPr>
          <a:lstStyle/>
          <a:p>
            <a:pPr lvl="0"/>
            <a:r>
              <a:rPr lang="en-US" sz="2400" dirty="0"/>
              <a:t>Who/What are the individuals under study?</a:t>
            </a:r>
          </a:p>
          <a:p>
            <a:pPr lvl="0"/>
            <a:endParaRPr lang="en-US" sz="2400" dirty="0"/>
          </a:p>
          <a:p>
            <a:pPr marL="457200" lvl="0" indent="-457200">
              <a:buAutoNum type="alphaUcPeriod"/>
            </a:pPr>
            <a:r>
              <a:rPr lang="en-US" sz="2400" dirty="0"/>
              <a:t>Snakes</a:t>
            </a:r>
          </a:p>
          <a:p>
            <a:pPr marL="457200" lvl="0" indent="-457200">
              <a:buAutoNum type="alphaUcPeriod"/>
            </a:pPr>
            <a:r>
              <a:rPr lang="en-US" sz="2400" dirty="0"/>
              <a:t>Adult mongooses</a:t>
            </a:r>
          </a:p>
          <a:p>
            <a:pPr marL="457200" lvl="0" indent="-457200">
              <a:buAutoNum type="alphaUcPeriod"/>
            </a:pPr>
            <a:r>
              <a:rPr lang="en-US" sz="2400" dirty="0"/>
              <a:t>habu (</a:t>
            </a:r>
            <a:r>
              <a:rPr lang="en-US" sz="2400" i="1" dirty="0"/>
              <a:t>Trimeresurus flavoviridis</a:t>
            </a:r>
            <a:r>
              <a:rPr lang="en-US" sz="2400" dirty="0"/>
              <a:t>) </a:t>
            </a:r>
          </a:p>
          <a:p>
            <a:pPr marL="457200" lvl="0" indent="-457200">
              <a:buAutoNum type="alphaUcPeriod"/>
            </a:pPr>
            <a:r>
              <a:rPr lang="en-US" sz="2400" dirty="0"/>
              <a:t>Adult and juvenile prairie rattlesnakes</a:t>
            </a:r>
          </a:p>
          <a:p>
            <a:endParaRPr lang="en-US" dirty="0"/>
          </a:p>
        </p:txBody>
      </p:sp>
      <p:sp>
        <p:nvSpPr>
          <p:cNvPr id="9" name="TextBox 8">
            <a:extLst>
              <a:ext uri="{FF2B5EF4-FFF2-40B4-BE49-F238E27FC236}">
                <a16:creationId xmlns:a16="http://schemas.microsoft.com/office/drawing/2014/main" id="{67C96591-1303-40FE-ADC3-A1B47DDEE3D8}"/>
              </a:ext>
            </a:extLst>
          </p:cNvPr>
          <p:cNvSpPr txBox="1"/>
          <p:nvPr/>
        </p:nvSpPr>
        <p:spPr>
          <a:xfrm>
            <a:off x="3025900" y="897710"/>
            <a:ext cx="6672061" cy="1446550"/>
          </a:xfrm>
          <a:prstGeom prst="rect">
            <a:avLst/>
          </a:prstGeom>
          <a:noFill/>
        </p:spPr>
        <p:txBody>
          <a:bodyPr wrap="square" rtlCol="0">
            <a:spAutoFit/>
          </a:bodyPr>
          <a:lstStyle/>
          <a:p>
            <a:pPr>
              <a:buNone/>
            </a:pPr>
            <a:r>
              <a:rPr lang="en-CA" sz="4400" dirty="0"/>
              <a:t>Activity 1.3 Developing Good Questioning Skills</a:t>
            </a:r>
          </a:p>
        </p:txBody>
      </p:sp>
    </p:spTree>
    <p:extLst>
      <p:ext uri="{BB962C8B-B14F-4D97-AF65-F5344CB8AC3E}">
        <p14:creationId xmlns:p14="http://schemas.microsoft.com/office/powerpoint/2010/main" val="39068162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18000" b="-18000"/>
          </a:stretch>
        </a:blipFill>
        <a:effectLst/>
      </p:bgPr>
    </p:bg>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4"/>
              <a:stretch>
                <a:fillRect/>
              </a:stretch>
            </p:blipFill>
            <p:spPr>
              <a:xfrm>
                <a:off x="6352931" y="3188193"/>
                <a:ext cx="18000" cy="18000"/>
              </a:xfrm>
              <a:prstGeom prst="rect">
                <a:avLst/>
              </a:prstGeom>
            </p:spPr>
          </p:pic>
        </mc:Fallback>
      </mc:AlternateContent>
      <p:sp>
        <p:nvSpPr>
          <p:cNvPr id="3" name="TextBox 2">
            <a:extLst>
              <a:ext uri="{FF2B5EF4-FFF2-40B4-BE49-F238E27FC236}">
                <a16:creationId xmlns:a16="http://schemas.microsoft.com/office/drawing/2014/main" id="{93AE734A-C664-446C-AFF1-DEA1E1E8609D}"/>
              </a:ext>
            </a:extLst>
          </p:cNvPr>
          <p:cNvSpPr txBox="1"/>
          <p:nvPr/>
        </p:nvSpPr>
        <p:spPr>
          <a:xfrm>
            <a:off x="2372333" y="2766015"/>
            <a:ext cx="7779273" cy="1569660"/>
          </a:xfrm>
          <a:prstGeom prst="rect">
            <a:avLst/>
          </a:prstGeom>
          <a:noFill/>
        </p:spPr>
        <p:txBody>
          <a:bodyPr wrap="square" rtlCol="0">
            <a:spAutoFit/>
          </a:bodyPr>
          <a:lstStyle/>
          <a:p>
            <a:pPr lvl="0"/>
            <a:r>
              <a:rPr lang="en-US" sz="2400" dirty="0"/>
              <a:t>In the paper reporting results of the study, it mentions that  predation threat and reproductive condition were controlled.  Write a sentence or two explaining what this means and why this was done.</a:t>
            </a:r>
          </a:p>
        </p:txBody>
      </p:sp>
      <p:sp>
        <p:nvSpPr>
          <p:cNvPr id="9" name="TextBox 8">
            <a:extLst>
              <a:ext uri="{FF2B5EF4-FFF2-40B4-BE49-F238E27FC236}">
                <a16:creationId xmlns:a16="http://schemas.microsoft.com/office/drawing/2014/main" id="{5F83446B-0ED0-4949-A04D-9A3A311DEEEB}"/>
              </a:ext>
            </a:extLst>
          </p:cNvPr>
          <p:cNvSpPr txBox="1"/>
          <p:nvPr/>
        </p:nvSpPr>
        <p:spPr>
          <a:xfrm>
            <a:off x="3025900" y="897710"/>
            <a:ext cx="6672061" cy="1446550"/>
          </a:xfrm>
          <a:prstGeom prst="rect">
            <a:avLst/>
          </a:prstGeom>
          <a:noFill/>
        </p:spPr>
        <p:txBody>
          <a:bodyPr wrap="square" rtlCol="0">
            <a:spAutoFit/>
          </a:bodyPr>
          <a:lstStyle/>
          <a:p>
            <a:pPr>
              <a:buNone/>
            </a:pPr>
            <a:r>
              <a:rPr lang="en-CA" sz="4400" dirty="0"/>
              <a:t>Activity 1.3 Developing Good Questioning Skills</a:t>
            </a:r>
          </a:p>
        </p:txBody>
      </p:sp>
    </p:spTree>
    <p:extLst>
      <p:ext uri="{BB962C8B-B14F-4D97-AF65-F5344CB8AC3E}">
        <p14:creationId xmlns:p14="http://schemas.microsoft.com/office/powerpoint/2010/main" val="34075077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3" name="TextBox 2">
            <a:extLst>
              <a:ext uri="{FF2B5EF4-FFF2-40B4-BE49-F238E27FC236}">
                <a16:creationId xmlns:a16="http://schemas.microsoft.com/office/drawing/2014/main" id="{9C54EBC7-CB9E-456A-A09A-2CAF1287A3B3}"/>
              </a:ext>
            </a:extLst>
          </p:cNvPr>
          <p:cNvSpPr txBox="1"/>
          <p:nvPr/>
        </p:nvSpPr>
        <p:spPr>
          <a:xfrm>
            <a:off x="1440329" y="2885386"/>
            <a:ext cx="9167906" cy="2123658"/>
          </a:xfrm>
          <a:prstGeom prst="rect">
            <a:avLst/>
          </a:prstGeom>
          <a:noFill/>
        </p:spPr>
        <p:txBody>
          <a:bodyPr wrap="square" rtlCol="0">
            <a:spAutoFit/>
          </a:bodyPr>
          <a:lstStyle/>
          <a:p>
            <a:r>
              <a:rPr lang="en-US" sz="2400" dirty="0"/>
              <a:t>You now have some basic knowledge of the research design and what the client wants to know.  I want your team to brainstorm a series of questions to ask the client.  Here is the process I want you to use.  It is a part of a process known as Design Thinking.</a:t>
            </a:r>
          </a:p>
          <a:p>
            <a:pPr algn="ctr">
              <a:buNone/>
            </a:pPr>
            <a:endParaRPr lang="en-CA" b="1" dirty="0"/>
          </a:p>
          <a:p>
            <a:endParaRPr lang="en-US" dirty="0"/>
          </a:p>
        </p:txBody>
      </p:sp>
      <p:sp>
        <p:nvSpPr>
          <p:cNvPr id="6" name="TextBox 5">
            <a:extLst>
              <a:ext uri="{FF2B5EF4-FFF2-40B4-BE49-F238E27FC236}">
                <a16:creationId xmlns:a16="http://schemas.microsoft.com/office/drawing/2014/main" id="{EA00FCAA-6B06-4C98-887C-8600BC7E0489}"/>
              </a:ext>
            </a:extLst>
          </p:cNvPr>
          <p:cNvSpPr txBox="1"/>
          <p:nvPr/>
        </p:nvSpPr>
        <p:spPr>
          <a:xfrm>
            <a:off x="3025900" y="897710"/>
            <a:ext cx="6672061" cy="1446550"/>
          </a:xfrm>
          <a:prstGeom prst="rect">
            <a:avLst/>
          </a:prstGeom>
          <a:noFill/>
        </p:spPr>
        <p:txBody>
          <a:bodyPr wrap="square" rtlCol="0">
            <a:spAutoFit/>
          </a:bodyPr>
          <a:lstStyle/>
          <a:p>
            <a:pPr>
              <a:buNone/>
            </a:pPr>
            <a:r>
              <a:rPr lang="en-CA" sz="4400" dirty="0"/>
              <a:t>Activity 1.3 Developing Good Questioning Skills</a:t>
            </a:r>
          </a:p>
        </p:txBody>
      </p:sp>
    </p:spTree>
    <p:extLst>
      <p:ext uri="{BB962C8B-B14F-4D97-AF65-F5344CB8AC3E}">
        <p14:creationId xmlns:p14="http://schemas.microsoft.com/office/powerpoint/2010/main" val="20827466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3" name="TextBox 2">
            <a:extLst>
              <a:ext uri="{FF2B5EF4-FFF2-40B4-BE49-F238E27FC236}">
                <a16:creationId xmlns:a16="http://schemas.microsoft.com/office/drawing/2014/main" id="{9C54EBC7-CB9E-456A-A09A-2CAF1287A3B3}"/>
              </a:ext>
            </a:extLst>
          </p:cNvPr>
          <p:cNvSpPr txBox="1"/>
          <p:nvPr/>
        </p:nvSpPr>
        <p:spPr>
          <a:xfrm>
            <a:off x="1024800" y="2885386"/>
            <a:ext cx="9986357" cy="2585323"/>
          </a:xfrm>
          <a:prstGeom prst="rect">
            <a:avLst/>
          </a:prstGeom>
          <a:noFill/>
        </p:spPr>
        <p:txBody>
          <a:bodyPr wrap="square" rtlCol="0">
            <a:spAutoFit/>
          </a:bodyPr>
          <a:lstStyle/>
          <a:p>
            <a:pPr lvl="0"/>
            <a:r>
              <a:rPr lang="en-US" sz="2400" dirty="0"/>
              <a:t>Each team has been given several pads of post-its.  Working individually and without speaking, write out a question that you want to know on a post-it.  Keep writing questions as fast as you can – </a:t>
            </a:r>
            <a:r>
              <a:rPr lang="en-US" sz="2400" b="1" dirty="0"/>
              <a:t>one question per post-it note</a:t>
            </a:r>
            <a:r>
              <a:rPr lang="en-US" sz="2400" dirty="0"/>
              <a:t>.  Don’t worry about the “quality” of the question.  I just want you to get your thoughts down quickly.  After you write a question, place the post-it to the side on the desk.  </a:t>
            </a:r>
            <a:r>
              <a:rPr lang="en-US" sz="2400" b="1" dirty="0"/>
              <a:t>You have 3 minutes for this.  </a:t>
            </a:r>
            <a:endParaRPr lang="en-CA" b="1" dirty="0"/>
          </a:p>
          <a:p>
            <a:endParaRPr lang="en-US" dirty="0"/>
          </a:p>
        </p:txBody>
      </p:sp>
      <p:sp>
        <p:nvSpPr>
          <p:cNvPr id="6" name="TextBox 5">
            <a:extLst>
              <a:ext uri="{FF2B5EF4-FFF2-40B4-BE49-F238E27FC236}">
                <a16:creationId xmlns:a16="http://schemas.microsoft.com/office/drawing/2014/main" id="{EA00FCAA-6B06-4C98-887C-8600BC7E0489}"/>
              </a:ext>
            </a:extLst>
          </p:cNvPr>
          <p:cNvSpPr txBox="1"/>
          <p:nvPr/>
        </p:nvSpPr>
        <p:spPr>
          <a:xfrm>
            <a:off x="3025900" y="897710"/>
            <a:ext cx="6672061" cy="1446550"/>
          </a:xfrm>
          <a:prstGeom prst="rect">
            <a:avLst/>
          </a:prstGeom>
          <a:noFill/>
        </p:spPr>
        <p:txBody>
          <a:bodyPr wrap="square" rtlCol="0">
            <a:spAutoFit/>
          </a:bodyPr>
          <a:lstStyle/>
          <a:p>
            <a:pPr>
              <a:buNone/>
            </a:pPr>
            <a:r>
              <a:rPr lang="en-CA" sz="4400" dirty="0"/>
              <a:t>Activity 1.3 Developing Good Questioning Skills</a:t>
            </a:r>
          </a:p>
        </p:txBody>
      </p:sp>
    </p:spTree>
    <p:extLst>
      <p:ext uri="{BB962C8B-B14F-4D97-AF65-F5344CB8AC3E}">
        <p14:creationId xmlns:p14="http://schemas.microsoft.com/office/powerpoint/2010/main" val="35330663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3" name="TextBox 2">
            <a:extLst>
              <a:ext uri="{FF2B5EF4-FFF2-40B4-BE49-F238E27FC236}">
                <a16:creationId xmlns:a16="http://schemas.microsoft.com/office/drawing/2014/main" id="{9C54EBC7-CB9E-456A-A09A-2CAF1287A3B3}"/>
              </a:ext>
            </a:extLst>
          </p:cNvPr>
          <p:cNvSpPr txBox="1"/>
          <p:nvPr/>
        </p:nvSpPr>
        <p:spPr>
          <a:xfrm>
            <a:off x="1024800" y="2532774"/>
            <a:ext cx="9986357" cy="4339650"/>
          </a:xfrm>
          <a:prstGeom prst="rect">
            <a:avLst/>
          </a:prstGeom>
          <a:noFill/>
        </p:spPr>
        <p:txBody>
          <a:bodyPr wrap="square" rtlCol="0">
            <a:spAutoFit/>
          </a:bodyPr>
          <a:lstStyle/>
          <a:p>
            <a:pPr lvl="0"/>
            <a:r>
              <a:rPr lang="en-US" sz="2400" dirty="0"/>
              <a:t>Now as a team, do the following: </a:t>
            </a:r>
            <a:r>
              <a:rPr lang="en-US" sz="2400" b="1" dirty="0"/>
              <a:t>You have 10 minutes for this. </a:t>
            </a:r>
            <a:r>
              <a:rPr lang="en-US" sz="2400" dirty="0"/>
              <a:t> </a:t>
            </a:r>
          </a:p>
          <a:p>
            <a:pPr marL="342900" lvl="0" indent="-342900">
              <a:buFont typeface="Arial" panose="020B0604020202020204" pitchFamily="34" charset="0"/>
              <a:buChar char="•"/>
            </a:pPr>
            <a:r>
              <a:rPr lang="en-US" sz="2400" dirty="0"/>
              <a:t>On your team whiteboard write the numbers 1, 2, 3 at the top. </a:t>
            </a:r>
          </a:p>
          <a:p>
            <a:pPr marL="342900" lvl="0" indent="-342900">
              <a:buFont typeface="Arial" panose="020B0604020202020204" pitchFamily="34" charset="0"/>
              <a:buChar char="•"/>
            </a:pPr>
            <a:r>
              <a:rPr lang="en-US" sz="2400" dirty="0"/>
              <a:t>Go through each question one at a time.  The person who wrote the question reads it EXACTLY as written. </a:t>
            </a:r>
          </a:p>
          <a:p>
            <a:pPr marL="342900" lvl="0" indent="-342900">
              <a:buFont typeface="Arial" panose="020B0604020202020204" pitchFamily="34" charset="0"/>
              <a:buChar char="•"/>
            </a:pPr>
            <a:r>
              <a:rPr lang="en-US" sz="2400" dirty="0"/>
              <a:t>After the writer of the question has read it aloud, team members can ask for clarification.  Keep this short.  You are not re-writing the question. </a:t>
            </a:r>
          </a:p>
          <a:p>
            <a:pPr marL="342900" lvl="0" indent="-342900">
              <a:buFont typeface="Arial" panose="020B0604020202020204" pitchFamily="34" charset="0"/>
              <a:buChar char="•"/>
            </a:pPr>
            <a:r>
              <a:rPr lang="en-US" sz="2400" dirty="0"/>
              <a:t>After clarification, as a team decide on a rating of the question where 1 = must know, 2 = nice to know, but not essential, or 3 = do not need to know.</a:t>
            </a:r>
          </a:p>
          <a:p>
            <a:pPr marL="342900" lvl="0" indent="-342900">
              <a:buFont typeface="Arial" panose="020B0604020202020204" pitchFamily="34" charset="0"/>
              <a:buChar char="•"/>
            </a:pPr>
            <a:r>
              <a:rPr lang="en-US" sz="2400" dirty="0"/>
              <a:t>When you are done rating the question move the post-it to the appropriate place on the team whiteboard.</a:t>
            </a:r>
          </a:p>
          <a:p>
            <a:pPr algn="ctr">
              <a:buNone/>
            </a:pPr>
            <a:endParaRPr lang="en-CA" b="1" dirty="0"/>
          </a:p>
          <a:p>
            <a:endParaRPr lang="en-US" dirty="0"/>
          </a:p>
        </p:txBody>
      </p:sp>
      <p:sp>
        <p:nvSpPr>
          <p:cNvPr id="6" name="TextBox 5">
            <a:extLst>
              <a:ext uri="{FF2B5EF4-FFF2-40B4-BE49-F238E27FC236}">
                <a16:creationId xmlns:a16="http://schemas.microsoft.com/office/drawing/2014/main" id="{EA00FCAA-6B06-4C98-887C-8600BC7E0489}"/>
              </a:ext>
            </a:extLst>
          </p:cNvPr>
          <p:cNvSpPr txBox="1"/>
          <p:nvPr/>
        </p:nvSpPr>
        <p:spPr>
          <a:xfrm>
            <a:off x="3025900" y="897710"/>
            <a:ext cx="6672061" cy="1446550"/>
          </a:xfrm>
          <a:prstGeom prst="rect">
            <a:avLst/>
          </a:prstGeom>
          <a:noFill/>
        </p:spPr>
        <p:txBody>
          <a:bodyPr wrap="square" rtlCol="0">
            <a:spAutoFit/>
          </a:bodyPr>
          <a:lstStyle/>
          <a:p>
            <a:pPr>
              <a:buNone/>
            </a:pPr>
            <a:r>
              <a:rPr lang="en-CA" sz="4400" dirty="0"/>
              <a:t>Activity 1.3 Developing Good Questioning Skills</a:t>
            </a:r>
          </a:p>
        </p:txBody>
      </p:sp>
    </p:spTree>
    <p:extLst>
      <p:ext uri="{BB962C8B-B14F-4D97-AF65-F5344CB8AC3E}">
        <p14:creationId xmlns:p14="http://schemas.microsoft.com/office/powerpoint/2010/main" val="28198139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3" name="TextBox 2">
            <a:extLst>
              <a:ext uri="{FF2B5EF4-FFF2-40B4-BE49-F238E27FC236}">
                <a16:creationId xmlns:a16="http://schemas.microsoft.com/office/drawing/2014/main" id="{9C54EBC7-CB9E-456A-A09A-2CAF1287A3B3}"/>
              </a:ext>
            </a:extLst>
          </p:cNvPr>
          <p:cNvSpPr txBox="1"/>
          <p:nvPr/>
        </p:nvSpPr>
        <p:spPr>
          <a:xfrm>
            <a:off x="1350683" y="2885386"/>
            <a:ext cx="9395012" cy="1846659"/>
          </a:xfrm>
          <a:prstGeom prst="rect">
            <a:avLst/>
          </a:prstGeom>
          <a:noFill/>
        </p:spPr>
        <p:txBody>
          <a:bodyPr wrap="square" rtlCol="0">
            <a:spAutoFit/>
          </a:bodyPr>
          <a:lstStyle/>
          <a:p>
            <a:pPr lvl="0"/>
            <a:r>
              <a:rPr lang="en-US" sz="2400" dirty="0"/>
              <a:t>As a team, place the questions within each Rating into the order you would want to ask them.  This may put the most important question first, but it may not.  You may move questions to a different rating if you want to.  </a:t>
            </a:r>
            <a:r>
              <a:rPr lang="en-US" sz="2400" b="1" dirty="0"/>
              <a:t>You have 5 minutes for this.  </a:t>
            </a:r>
            <a:endParaRPr lang="en-CA" b="1" dirty="0"/>
          </a:p>
          <a:p>
            <a:endParaRPr lang="en-US" dirty="0"/>
          </a:p>
        </p:txBody>
      </p:sp>
      <p:sp>
        <p:nvSpPr>
          <p:cNvPr id="6" name="TextBox 5">
            <a:extLst>
              <a:ext uri="{FF2B5EF4-FFF2-40B4-BE49-F238E27FC236}">
                <a16:creationId xmlns:a16="http://schemas.microsoft.com/office/drawing/2014/main" id="{EA00FCAA-6B06-4C98-887C-8600BC7E0489}"/>
              </a:ext>
            </a:extLst>
          </p:cNvPr>
          <p:cNvSpPr txBox="1"/>
          <p:nvPr/>
        </p:nvSpPr>
        <p:spPr>
          <a:xfrm>
            <a:off x="3025900" y="897710"/>
            <a:ext cx="6672061" cy="1446550"/>
          </a:xfrm>
          <a:prstGeom prst="rect">
            <a:avLst/>
          </a:prstGeom>
          <a:noFill/>
        </p:spPr>
        <p:txBody>
          <a:bodyPr wrap="square" rtlCol="0">
            <a:spAutoFit/>
          </a:bodyPr>
          <a:lstStyle/>
          <a:p>
            <a:pPr>
              <a:buNone/>
            </a:pPr>
            <a:r>
              <a:rPr lang="en-CA" sz="4400" dirty="0"/>
              <a:t>Activity 1.3 Developing Good Questioning Skills</a:t>
            </a:r>
          </a:p>
        </p:txBody>
      </p:sp>
    </p:spTree>
    <p:extLst>
      <p:ext uri="{BB962C8B-B14F-4D97-AF65-F5344CB8AC3E}">
        <p14:creationId xmlns:p14="http://schemas.microsoft.com/office/powerpoint/2010/main" val="24142592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3" name="TextBox 2">
            <a:extLst>
              <a:ext uri="{FF2B5EF4-FFF2-40B4-BE49-F238E27FC236}">
                <a16:creationId xmlns:a16="http://schemas.microsoft.com/office/drawing/2014/main" id="{9C54EBC7-CB9E-456A-A09A-2CAF1287A3B3}"/>
              </a:ext>
            </a:extLst>
          </p:cNvPr>
          <p:cNvSpPr txBox="1"/>
          <p:nvPr/>
        </p:nvSpPr>
        <p:spPr>
          <a:xfrm>
            <a:off x="1024800" y="2885386"/>
            <a:ext cx="9986357" cy="2215991"/>
          </a:xfrm>
          <a:prstGeom prst="rect">
            <a:avLst/>
          </a:prstGeom>
          <a:noFill/>
        </p:spPr>
        <p:txBody>
          <a:bodyPr wrap="square" rtlCol="0">
            <a:spAutoFit/>
          </a:bodyPr>
          <a:lstStyle/>
          <a:p>
            <a:pPr lvl="0"/>
            <a:r>
              <a:rPr lang="en-US" sz="2400" dirty="0"/>
              <a:t>Finally, on this handout write your top five Rating 1 questions.  Now is the time to polish up the questions.  Remember that it is nice if you have a mix of closed-ended questions and open-ended questions that invite an explanation. Have your Writer come up to the classroom whiteboard and write the 5 questions.  </a:t>
            </a:r>
            <a:r>
              <a:rPr lang="en-US" sz="2400" b="1" dirty="0"/>
              <a:t>You have 10 minutes for this.  </a:t>
            </a:r>
            <a:endParaRPr lang="en-CA" b="1" dirty="0"/>
          </a:p>
          <a:p>
            <a:endParaRPr lang="en-US" dirty="0"/>
          </a:p>
        </p:txBody>
      </p:sp>
      <p:sp>
        <p:nvSpPr>
          <p:cNvPr id="6" name="TextBox 5">
            <a:extLst>
              <a:ext uri="{FF2B5EF4-FFF2-40B4-BE49-F238E27FC236}">
                <a16:creationId xmlns:a16="http://schemas.microsoft.com/office/drawing/2014/main" id="{EA00FCAA-6B06-4C98-887C-8600BC7E0489}"/>
              </a:ext>
            </a:extLst>
          </p:cNvPr>
          <p:cNvSpPr txBox="1"/>
          <p:nvPr/>
        </p:nvSpPr>
        <p:spPr>
          <a:xfrm>
            <a:off x="3025900" y="897710"/>
            <a:ext cx="6672061" cy="1446550"/>
          </a:xfrm>
          <a:prstGeom prst="rect">
            <a:avLst/>
          </a:prstGeom>
          <a:noFill/>
        </p:spPr>
        <p:txBody>
          <a:bodyPr wrap="square" rtlCol="0">
            <a:spAutoFit/>
          </a:bodyPr>
          <a:lstStyle/>
          <a:p>
            <a:pPr>
              <a:buNone/>
            </a:pPr>
            <a:r>
              <a:rPr lang="en-CA" sz="4400" dirty="0"/>
              <a:t>Activity 1.3 Developing Good Questioning Skills</a:t>
            </a:r>
          </a:p>
        </p:txBody>
      </p:sp>
    </p:spTree>
    <p:extLst>
      <p:ext uri="{BB962C8B-B14F-4D97-AF65-F5344CB8AC3E}">
        <p14:creationId xmlns:p14="http://schemas.microsoft.com/office/powerpoint/2010/main" val="22233983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A0B759-EE53-483C-9796-6C0738947F8B}"/>
              </a:ext>
            </a:extLst>
          </p:cNvPr>
          <p:cNvSpPr txBox="1"/>
          <p:nvPr/>
        </p:nvSpPr>
        <p:spPr>
          <a:xfrm>
            <a:off x="1778924" y="1191491"/>
            <a:ext cx="8994371" cy="769441"/>
          </a:xfrm>
          <a:prstGeom prst="rect">
            <a:avLst/>
          </a:prstGeom>
          <a:noFill/>
        </p:spPr>
        <p:txBody>
          <a:bodyPr wrap="square" rtlCol="0">
            <a:spAutoFit/>
          </a:bodyPr>
          <a:lstStyle/>
          <a:p>
            <a:pPr algn="ctr"/>
            <a:r>
              <a:rPr lang="en-US" sz="4400" dirty="0"/>
              <a:t>The Learning Module Process</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2" name="Rectangle 1">
            <a:extLst>
              <a:ext uri="{FF2B5EF4-FFF2-40B4-BE49-F238E27FC236}">
                <a16:creationId xmlns:a16="http://schemas.microsoft.com/office/drawing/2014/main" id="{C0AC4949-AE52-42BB-87C7-962393A5137A}"/>
              </a:ext>
            </a:extLst>
          </p:cNvPr>
          <p:cNvSpPr/>
          <p:nvPr/>
        </p:nvSpPr>
        <p:spPr>
          <a:xfrm>
            <a:off x="583988" y="3101992"/>
            <a:ext cx="1466486" cy="1795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Readiness Assurance Process</a:t>
            </a:r>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7D5FD29E-4F92-4B57-A013-8E4EAC773CA6}"/>
                  </a:ext>
                </a:extLst>
              </p14:cNvPr>
              <p14:cNvContentPartPr/>
              <p14:nvPr/>
            </p14:nvContentPartPr>
            <p14:xfrm>
              <a:off x="5838885" y="-819405"/>
              <a:ext cx="360" cy="360"/>
            </p14:xfrm>
          </p:contentPart>
        </mc:Choice>
        <mc:Fallback xmlns="">
          <p:pic>
            <p:nvPicPr>
              <p:cNvPr id="3" name="Ink 2">
                <a:extLst>
                  <a:ext uri="{FF2B5EF4-FFF2-40B4-BE49-F238E27FC236}">
                    <a16:creationId xmlns:a16="http://schemas.microsoft.com/office/drawing/2014/main" id="{7D5FD29E-4F92-4B57-A013-8E4EAC773CA6}"/>
                  </a:ext>
                </a:extLst>
              </p:cNvPr>
              <p:cNvPicPr/>
              <p:nvPr/>
            </p:nvPicPr>
            <p:blipFill>
              <a:blip r:embed="rId5"/>
              <a:stretch>
                <a:fillRect/>
              </a:stretch>
            </p:blipFill>
            <p:spPr>
              <a:xfrm>
                <a:off x="5821245" y="-837405"/>
                <a:ext cx="36000" cy="36000"/>
              </a:xfrm>
              <a:prstGeom prst="rect">
                <a:avLst/>
              </a:prstGeom>
            </p:spPr>
          </p:pic>
        </mc:Fallback>
      </mc:AlternateContent>
      <p:sp>
        <p:nvSpPr>
          <p:cNvPr id="11" name="Arrow: Right 10">
            <a:extLst>
              <a:ext uri="{FF2B5EF4-FFF2-40B4-BE49-F238E27FC236}">
                <a16:creationId xmlns:a16="http://schemas.microsoft.com/office/drawing/2014/main" id="{DD8FF966-112C-450B-86A2-BDF6EDC7F4A7}"/>
              </a:ext>
            </a:extLst>
          </p:cNvPr>
          <p:cNvSpPr/>
          <p:nvPr/>
        </p:nvSpPr>
        <p:spPr>
          <a:xfrm>
            <a:off x="2058283" y="3865259"/>
            <a:ext cx="867797" cy="3619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C799CCA7-7195-4DCE-B568-D1460C554E5A}"/>
              </a:ext>
            </a:extLst>
          </p:cNvPr>
          <p:cNvSpPr/>
          <p:nvPr/>
        </p:nvSpPr>
        <p:spPr>
          <a:xfrm>
            <a:off x="2933890" y="3050166"/>
            <a:ext cx="2801851" cy="189795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Team Application Process</a:t>
            </a:r>
          </a:p>
        </p:txBody>
      </p:sp>
      <p:sp>
        <p:nvSpPr>
          <p:cNvPr id="4" name="Arrow: Right 3">
            <a:extLst>
              <a:ext uri="{FF2B5EF4-FFF2-40B4-BE49-F238E27FC236}">
                <a16:creationId xmlns:a16="http://schemas.microsoft.com/office/drawing/2014/main" id="{B5AD6225-A144-48E4-8F95-E001D7F4F6A2}"/>
              </a:ext>
            </a:extLst>
          </p:cNvPr>
          <p:cNvSpPr/>
          <p:nvPr/>
        </p:nvSpPr>
        <p:spPr>
          <a:xfrm>
            <a:off x="5747761" y="3865259"/>
            <a:ext cx="942976" cy="36195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EE9BEB2-9083-4094-B362-337E1843BAF4}"/>
              </a:ext>
            </a:extLst>
          </p:cNvPr>
          <p:cNvSpPr/>
          <p:nvPr/>
        </p:nvSpPr>
        <p:spPr>
          <a:xfrm>
            <a:off x="6734927" y="3099414"/>
            <a:ext cx="2523183" cy="189363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Culminating Experience</a:t>
            </a:r>
          </a:p>
        </p:txBody>
      </p:sp>
      <p:sp>
        <p:nvSpPr>
          <p:cNvPr id="8" name="Arrow: Right 7">
            <a:extLst>
              <a:ext uri="{FF2B5EF4-FFF2-40B4-BE49-F238E27FC236}">
                <a16:creationId xmlns:a16="http://schemas.microsoft.com/office/drawing/2014/main" id="{C35744B4-6D68-4A21-8777-9ECD963DC5A7}"/>
              </a:ext>
            </a:extLst>
          </p:cNvPr>
          <p:cNvSpPr/>
          <p:nvPr/>
        </p:nvSpPr>
        <p:spPr>
          <a:xfrm>
            <a:off x="9258110" y="3819726"/>
            <a:ext cx="616941" cy="393469"/>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7D20896D-F737-4DC6-89CF-E269ADCA50D8}"/>
              </a:ext>
            </a:extLst>
          </p:cNvPr>
          <p:cNvSpPr/>
          <p:nvPr/>
        </p:nvSpPr>
        <p:spPr>
          <a:xfrm>
            <a:off x="9906814" y="3099414"/>
            <a:ext cx="1732961" cy="1893639"/>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Reflection</a:t>
            </a:r>
          </a:p>
        </p:txBody>
      </p:sp>
    </p:spTree>
    <p:extLst>
      <p:ext uri="{BB962C8B-B14F-4D97-AF65-F5344CB8AC3E}">
        <p14:creationId xmlns:p14="http://schemas.microsoft.com/office/powerpoint/2010/main" val="101131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6" name="TextBox 5">
            <a:extLst>
              <a:ext uri="{FF2B5EF4-FFF2-40B4-BE49-F238E27FC236}">
                <a16:creationId xmlns:a16="http://schemas.microsoft.com/office/drawing/2014/main" id="{EA00FCAA-6B06-4C98-887C-8600BC7E0489}"/>
              </a:ext>
            </a:extLst>
          </p:cNvPr>
          <p:cNvSpPr txBox="1"/>
          <p:nvPr/>
        </p:nvSpPr>
        <p:spPr>
          <a:xfrm>
            <a:off x="3025900" y="778181"/>
            <a:ext cx="6930899" cy="769441"/>
          </a:xfrm>
          <a:prstGeom prst="rect">
            <a:avLst/>
          </a:prstGeom>
          <a:noFill/>
        </p:spPr>
        <p:txBody>
          <a:bodyPr wrap="square" rtlCol="0">
            <a:spAutoFit/>
          </a:bodyPr>
          <a:lstStyle/>
          <a:p>
            <a:pPr>
              <a:buNone/>
            </a:pPr>
            <a:r>
              <a:rPr lang="en-CA" sz="4400" dirty="0"/>
              <a:t>Examples of LM Assessments</a:t>
            </a:r>
          </a:p>
        </p:txBody>
      </p:sp>
      <p:sp>
        <p:nvSpPr>
          <p:cNvPr id="2" name="TextBox 1">
            <a:extLst>
              <a:ext uri="{FF2B5EF4-FFF2-40B4-BE49-F238E27FC236}">
                <a16:creationId xmlns:a16="http://schemas.microsoft.com/office/drawing/2014/main" id="{FACC2878-D398-40C4-8981-E42B729EB25D}"/>
              </a:ext>
            </a:extLst>
          </p:cNvPr>
          <p:cNvSpPr txBox="1"/>
          <p:nvPr/>
        </p:nvSpPr>
        <p:spPr>
          <a:xfrm>
            <a:off x="1458260" y="1786964"/>
            <a:ext cx="9950823" cy="4893647"/>
          </a:xfrm>
          <a:prstGeom prst="rect">
            <a:avLst/>
          </a:prstGeom>
          <a:noFill/>
        </p:spPr>
        <p:txBody>
          <a:bodyPr wrap="square" rtlCol="0">
            <a:spAutoFit/>
          </a:bodyPr>
          <a:lstStyle/>
          <a:p>
            <a:pPr marL="285750" indent="-285750">
              <a:buFont typeface="Arial" panose="020B0604020202020204" pitchFamily="34" charset="0"/>
              <a:buChar char="•"/>
            </a:pPr>
            <a:r>
              <a:rPr lang="en-US" sz="2400" dirty="0"/>
              <a:t>Journal Entries</a:t>
            </a:r>
          </a:p>
          <a:p>
            <a:endParaRPr lang="en-US" sz="2400" dirty="0"/>
          </a:p>
          <a:p>
            <a:r>
              <a:rPr lang="en-US" sz="2400" dirty="0"/>
              <a:t>In class we spoke about the desirable traits of a statistical consultant.  Complete the following in your journal entry:</a:t>
            </a:r>
          </a:p>
          <a:p>
            <a:r>
              <a:rPr lang="en-US" sz="2400" dirty="0"/>
              <a:t> </a:t>
            </a:r>
          </a:p>
          <a:p>
            <a:pPr lvl="0"/>
            <a:r>
              <a:rPr lang="en-US" sz="2400" dirty="0"/>
              <a:t>Item 1 – Identify two traits for which you feel you need the least improvement.  For each identified trait, explain why you feel that you need very little improvement on the trait.</a:t>
            </a:r>
          </a:p>
          <a:p>
            <a:r>
              <a:rPr lang="en-US" sz="2400" dirty="0"/>
              <a:t> </a:t>
            </a:r>
          </a:p>
          <a:p>
            <a:pPr lvl="0"/>
            <a:r>
              <a:rPr lang="en-US" sz="2400" dirty="0"/>
              <a:t>Item 2 – Identify two traits for which you feel you need the most improvement.  For each identified trait, explain why you feel that you need improvement on the trait.</a:t>
            </a:r>
          </a:p>
          <a:p>
            <a:endParaRPr lang="en-US" sz="2400" dirty="0"/>
          </a:p>
        </p:txBody>
      </p:sp>
    </p:spTree>
    <p:extLst>
      <p:ext uri="{BB962C8B-B14F-4D97-AF65-F5344CB8AC3E}">
        <p14:creationId xmlns:p14="http://schemas.microsoft.com/office/powerpoint/2010/main" val="16264151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6" name="TextBox 5">
            <a:extLst>
              <a:ext uri="{FF2B5EF4-FFF2-40B4-BE49-F238E27FC236}">
                <a16:creationId xmlns:a16="http://schemas.microsoft.com/office/drawing/2014/main" id="{EA00FCAA-6B06-4C98-887C-8600BC7E0489}"/>
              </a:ext>
            </a:extLst>
          </p:cNvPr>
          <p:cNvSpPr txBox="1"/>
          <p:nvPr/>
        </p:nvSpPr>
        <p:spPr>
          <a:xfrm>
            <a:off x="3025900" y="897710"/>
            <a:ext cx="6930899" cy="769441"/>
          </a:xfrm>
          <a:prstGeom prst="rect">
            <a:avLst/>
          </a:prstGeom>
          <a:noFill/>
        </p:spPr>
        <p:txBody>
          <a:bodyPr wrap="square" rtlCol="0">
            <a:spAutoFit/>
          </a:bodyPr>
          <a:lstStyle/>
          <a:p>
            <a:pPr>
              <a:buNone/>
            </a:pPr>
            <a:r>
              <a:rPr lang="en-CA" sz="4400" dirty="0"/>
              <a:t>Examples of LM Assessments</a:t>
            </a:r>
          </a:p>
        </p:txBody>
      </p:sp>
      <p:sp>
        <p:nvSpPr>
          <p:cNvPr id="2" name="TextBox 1">
            <a:extLst>
              <a:ext uri="{FF2B5EF4-FFF2-40B4-BE49-F238E27FC236}">
                <a16:creationId xmlns:a16="http://schemas.microsoft.com/office/drawing/2014/main" id="{FACC2878-D398-40C4-8981-E42B729EB25D}"/>
              </a:ext>
            </a:extLst>
          </p:cNvPr>
          <p:cNvSpPr txBox="1"/>
          <p:nvPr/>
        </p:nvSpPr>
        <p:spPr>
          <a:xfrm>
            <a:off x="1392518" y="2008094"/>
            <a:ext cx="9950823" cy="4154984"/>
          </a:xfrm>
          <a:prstGeom prst="rect">
            <a:avLst/>
          </a:prstGeom>
          <a:noFill/>
        </p:spPr>
        <p:txBody>
          <a:bodyPr wrap="square" rtlCol="0">
            <a:spAutoFit/>
          </a:bodyPr>
          <a:lstStyle/>
          <a:p>
            <a:pPr marL="285750" indent="-285750">
              <a:buFont typeface="Arial" panose="020B0604020202020204" pitchFamily="34" charset="0"/>
              <a:buChar char="•"/>
            </a:pPr>
            <a:r>
              <a:rPr lang="en-US" sz="2400" dirty="0"/>
              <a:t>Statistical Consulting Center Observation and Paper</a:t>
            </a:r>
          </a:p>
          <a:p>
            <a:endParaRPr lang="en-US" sz="2400" dirty="0"/>
          </a:p>
          <a:p>
            <a:r>
              <a:rPr lang="en-US" sz="2400" dirty="0"/>
              <a:t>The Statistical Consulting Center (SCC) provides statistical assistance to all GVSU faculty, staff, and students.  Each student in STA 419 is required to attend and write about a consulting session in the SCC.  </a:t>
            </a:r>
          </a:p>
          <a:p>
            <a:endParaRPr lang="en-US" sz="2400" dirty="0"/>
          </a:p>
          <a:p>
            <a:r>
              <a:rPr lang="en-US" sz="2400" dirty="0"/>
              <a:t>Area 1: Follow Instructions and Meet Deadlines – 10 points</a:t>
            </a:r>
          </a:p>
          <a:p>
            <a:r>
              <a:rPr lang="en-US" sz="2400" dirty="0"/>
              <a:t>Area 2: Report Form up to Non-Verbal Aspects – 20 points</a:t>
            </a:r>
          </a:p>
          <a:p>
            <a:r>
              <a:rPr lang="en-US" sz="2400" dirty="0"/>
              <a:t>Area 3: Non-Verbal Aspects – 35 points</a:t>
            </a:r>
          </a:p>
          <a:p>
            <a:r>
              <a:rPr lang="en-US" sz="2400" dirty="0"/>
              <a:t>Area 4: Questioning and Listening Skills – 35 points</a:t>
            </a:r>
          </a:p>
          <a:p>
            <a:endParaRPr lang="en-US" sz="2400" dirty="0"/>
          </a:p>
        </p:txBody>
      </p:sp>
    </p:spTree>
    <p:extLst>
      <p:ext uri="{BB962C8B-B14F-4D97-AF65-F5344CB8AC3E}">
        <p14:creationId xmlns:p14="http://schemas.microsoft.com/office/powerpoint/2010/main" val="5385938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6" name="TextBox 5">
            <a:extLst>
              <a:ext uri="{FF2B5EF4-FFF2-40B4-BE49-F238E27FC236}">
                <a16:creationId xmlns:a16="http://schemas.microsoft.com/office/drawing/2014/main" id="{EA00FCAA-6B06-4C98-887C-8600BC7E0489}"/>
              </a:ext>
            </a:extLst>
          </p:cNvPr>
          <p:cNvSpPr txBox="1"/>
          <p:nvPr/>
        </p:nvSpPr>
        <p:spPr>
          <a:xfrm>
            <a:off x="3025900" y="897710"/>
            <a:ext cx="6930899" cy="769441"/>
          </a:xfrm>
          <a:prstGeom prst="rect">
            <a:avLst/>
          </a:prstGeom>
          <a:noFill/>
        </p:spPr>
        <p:txBody>
          <a:bodyPr wrap="square" rtlCol="0">
            <a:spAutoFit/>
          </a:bodyPr>
          <a:lstStyle/>
          <a:p>
            <a:pPr>
              <a:buNone/>
            </a:pPr>
            <a:r>
              <a:rPr lang="en-CA" sz="4400" dirty="0"/>
              <a:t>Examples of LM Assessments</a:t>
            </a:r>
          </a:p>
        </p:txBody>
      </p:sp>
      <p:sp>
        <p:nvSpPr>
          <p:cNvPr id="2" name="TextBox 1">
            <a:extLst>
              <a:ext uri="{FF2B5EF4-FFF2-40B4-BE49-F238E27FC236}">
                <a16:creationId xmlns:a16="http://schemas.microsoft.com/office/drawing/2014/main" id="{FACC2878-D398-40C4-8981-E42B729EB25D}"/>
              </a:ext>
            </a:extLst>
          </p:cNvPr>
          <p:cNvSpPr txBox="1"/>
          <p:nvPr/>
        </p:nvSpPr>
        <p:spPr>
          <a:xfrm>
            <a:off x="1392518" y="2008094"/>
            <a:ext cx="9950823" cy="4154984"/>
          </a:xfrm>
          <a:prstGeom prst="rect">
            <a:avLst/>
          </a:prstGeom>
          <a:noFill/>
        </p:spPr>
        <p:txBody>
          <a:bodyPr wrap="square" rtlCol="0">
            <a:spAutoFit/>
          </a:bodyPr>
          <a:lstStyle/>
          <a:p>
            <a:pPr marL="285750" indent="-285750">
              <a:buFont typeface="Arial" panose="020B0604020202020204" pitchFamily="34" charset="0"/>
              <a:buChar char="•"/>
            </a:pPr>
            <a:r>
              <a:rPr lang="en-US" sz="2400" dirty="0"/>
              <a:t>Data Analysis Paper</a:t>
            </a:r>
          </a:p>
          <a:p>
            <a:endParaRPr lang="en-US" sz="2400" dirty="0"/>
          </a:p>
          <a:p>
            <a:r>
              <a:rPr lang="en-US" sz="2400" dirty="0"/>
              <a:t>In Activity 3.2 you chose a data set and did some brainstorming on how to analyze the data set.  You will turn in two products.</a:t>
            </a:r>
          </a:p>
          <a:p>
            <a:endParaRPr lang="en-US" sz="2400" dirty="0"/>
          </a:p>
          <a:p>
            <a:r>
              <a:rPr lang="en-US" sz="2400" dirty="0"/>
              <a:t>Product 1 – Program Code</a:t>
            </a:r>
          </a:p>
          <a:p>
            <a:r>
              <a:rPr lang="en-US" sz="2400" dirty="0"/>
              <a:t> </a:t>
            </a:r>
          </a:p>
          <a:p>
            <a:r>
              <a:rPr lang="en-US" sz="2400" dirty="0"/>
              <a:t>Product 2 – Data Analysis Write-up</a:t>
            </a:r>
          </a:p>
          <a:p>
            <a:r>
              <a:rPr lang="en-US" sz="2400" dirty="0"/>
              <a:t> </a:t>
            </a:r>
          </a:p>
          <a:p>
            <a:r>
              <a:rPr lang="en-US" sz="2400" dirty="0"/>
              <a:t>You are permitted two pages (that’s all!) to answer your goals.  </a:t>
            </a:r>
          </a:p>
          <a:p>
            <a:endParaRPr lang="en-US" sz="2400" dirty="0"/>
          </a:p>
        </p:txBody>
      </p:sp>
    </p:spTree>
    <p:extLst>
      <p:ext uri="{BB962C8B-B14F-4D97-AF65-F5344CB8AC3E}">
        <p14:creationId xmlns:p14="http://schemas.microsoft.com/office/powerpoint/2010/main" val="23642352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6" name="TextBox 5">
            <a:extLst>
              <a:ext uri="{FF2B5EF4-FFF2-40B4-BE49-F238E27FC236}">
                <a16:creationId xmlns:a16="http://schemas.microsoft.com/office/drawing/2014/main" id="{EA00FCAA-6B06-4C98-887C-8600BC7E0489}"/>
              </a:ext>
            </a:extLst>
          </p:cNvPr>
          <p:cNvSpPr txBox="1"/>
          <p:nvPr/>
        </p:nvSpPr>
        <p:spPr>
          <a:xfrm>
            <a:off x="3025900" y="897710"/>
            <a:ext cx="6930899" cy="769441"/>
          </a:xfrm>
          <a:prstGeom prst="rect">
            <a:avLst/>
          </a:prstGeom>
          <a:noFill/>
        </p:spPr>
        <p:txBody>
          <a:bodyPr wrap="square" rtlCol="0">
            <a:spAutoFit/>
          </a:bodyPr>
          <a:lstStyle/>
          <a:p>
            <a:pPr>
              <a:buNone/>
            </a:pPr>
            <a:r>
              <a:rPr lang="en-CA" sz="4400" dirty="0"/>
              <a:t>Examples of LM Assessments</a:t>
            </a:r>
          </a:p>
        </p:txBody>
      </p:sp>
      <p:sp>
        <p:nvSpPr>
          <p:cNvPr id="2" name="TextBox 1">
            <a:extLst>
              <a:ext uri="{FF2B5EF4-FFF2-40B4-BE49-F238E27FC236}">
                <a16:creationId xmlns:a16="http://schemas.microsoft.com/office/drawing/2014/main" id="{FACC2878-D398-40C4-8981-E42B729EB25D}"/>
              </a:ext>
            </a:extLst>
          </p:cNvPr>
          <p:cNvSpPr txBox="1"/>
          <p:nvPr/>
        </p:nvSpPr>
        <p:spPr>
          <a:xfrm>
            <a:off x="1392518" y="2008094"/>
            <a:ext cx="9950823" cy="4154984"/>
          </a:xfrm>
          <a:prstGeom prst="rect">
            <a:avLst/>
          </a:prstGeom>
          <a:noFill/>
        </p:spPr>
        <p:txBody>
          <a:bodyPr wrap="square" rtlCol="0">
            <a:spAutoFit/>
          </a:bodyPr>
          <a:lstStyle/>
          <a:p>
            <a:pPr marL="285750" indent="-285750">
              <a:buFont typeface="Arial" panose="020B0604020202020204" pitchFamily="34" charset="0"/>
              <a:buChar char="•"/>
            </a:pPr>
            <a:r>
              <a:rPr lang="en-US" sz="2400" dirty="0"/>
              <a:t>Client Report</a:t>
            </a:r>
          </a:p>
          <a:p>
            <a:endParaRPr lang="en-US" sz="2400" dirty="0"/>
          </a:p>
          <a:p>
            <a:r>
              <a:rPr lang="en-US" sz="2400" dirty="0"/>
              <a:t>Your final client report will have four major sections: “Introduction”, “Methods”, “Results”, and “Conclusions/Discussion”. </a:t>
            </a:r>
          </a:p>
          <a:p>
            <a:r>
              <a:rPr lang="en-US" sz="2400" dirty="0"/>
              <a:t> </a:t>
            </a:r>
          </a:p>
          <a:p>
            <a:r>
              <a:rPr lang="en-US" sz="2400" dirty="0"/>
              <a:t>You will turn in the following:</a:t>
            </a:r>
          </a:p>
          <a:p>
            <a:pPr marL="342900" lvl="0" indent="-342900">
              <a:buFontTx/>
              <a:buChar char="-"/>
            </a:pPr>
            <a:r>
              <a:rPr lang="en-US" sz="2400" dirty="0"/>
              <a:t>An electronic version of the final client report.</a:t>
            </a:r>
          </a:p>
          <a:p>
            <a:pPr marL="342900" lvl="0" indent="-342900">
              <a:buFontTx/>
              <a:buChar char="-"/>
            </a:pPr>
            <a:r>
              <a:rPr lang="en-US" sz="2400" dirty="0"/>
              <a:t>All data files.  </a:t>
            </a:r>
          </a:p>
          <a:p>
            <a:pPr marL="342900" lvl="0" indent="-342900">
              <a:buFontTx/>
              <a:buChar char="-"/>
            </a:pPr>
            <a:r>
              <a:rPr lang="en-US" sz="2400" dirty="0"/>
              <a:t>All SAS or R programs.</a:t>
            </a:r>
          </a:p>
          <a:p>
            <a:pPr marL="342900" lvl="0" indent="-342900">
              <a:buFontTx/>
              <a:buChar char="-"/>
            </a:pPr>
            <a:r>
              <a:rPr lang="en-US" sz="2400" dirty="0"/>
              <a:t>One color, hard copy of the final client report for me to grade.</a:t>
            </a:r>
          </a:p>
          <a:p>
            <a:endParaRPr lang="en-US" sz="2400" dirty="0"/>
          </a:p>
        </p:txBody>
      </p:sp>
    </p:spTree>
    <p:extLst>
      <p:ext uri="{BB962C8B-B14F-4D97-AF65-F5344CB8AC3E}">
        <p14:creationId xmlns:p14="http://schemas.microsoft.com/office/powerpoint/2010/main" val="3974513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E012992-5771-4168-9877-C28B8139E0AF}"/>
                  </a:ext>
                </a:extLst>
              </p14:cNvPr>
              <p14:cNvContentPartPr/>
              <p14:nvPr/>
            </p14:nvContentPartPr>
            <p14:xfrm>
              <a:off x="6361931" y="3197193"/>
              <a:ext cx="360" cy="360"/>
            </p14:xfrm>
          </p:contentPart>
        </mc:Choice>
        <mc:Fallback xmlns="">
          <p:pic>
            <p:nvPicPr>
              <p:cNvPr id="7" name="Ink 6">
                <a:extLst>
                  <a:ext uri="{FF2B5EF4-FFF2-40B4-BE49-F238E27FC236}">
                    <a16:creationId xmlns:a16="http://schemas.microsoft.com/office/drawing/2014/main" id="{FE012992-5771-4168-9877-C28B8139E0AF}"/>
                  </a:ext>
                </a:extLst>
              </p:cNvPr>
              <p:cNvPicPr/>
              <p:nvPr/>
            </p:nvPicPr>
            <p:blipFill>
              <a:blip r:embed="rId3"/>
              <a:stretch>
                <a:fillRect/>
              </a:stretch>
            </p:blipFill>
            <p:spPr>
              <a:xfrm>
                <a:off x="6352931" y="3188193"/>
                <a:ext cx="18000" cy="18000"/>
              </a:xfrm>
              <a:prstGeom prst="rect">
                <a:avLst/>
              </a:prstGeom>
            </p:spPr>
          </p:pic>
        </mc:Fallback>
      </mc:AlternateContent>
      <p:sp>
        <p:nvSpPr>
          <p:cNvPr id="3" name="TextBox 2">
            <a:extLst>
              <a:ext uri="{FF2B5EF4-FFF2-40B4-BE49-F238E27FC236}">
                <a16:creationId xmlns:a16="http://schemas.microsoft.com/office/drawing/2014/main" id="{93AE734A-C664-446C-AFF1-DEA1E1E8609D}"/>
              </a:ext>
            </a:extLst>
          </p:cNvPr>
          <p:cNvSpPr txBox="1"/>
          <p:nvPr/>
        </p:nvSpPr>
        <p:spPr>
          <a:xfrm>
            <a:off x="2145226" y="2240086"/>
            <a:ext cx="7779273" cy="3785652"/>
          </a:xfrm>
          <a:prstGeom prst="rect">
            <a:avLst/>
          </a:prstGeom>
          <a:noFill/>
        </p:spPr>
        <p:txBody>
          <a:bodyPr wrap="square" rtlCol="0">
            <a:spAutoFit/>
          </a:bodyPr>
          <a:lstStyle/>
          <a:p>
            <a:pPr marL="342900" indent="-342900">
              <a:buFont typeface="Arial" panose="020B0604020202020204" pitchFamily="34" charset="0"/>
              <a:buChar char="•"/>
            </a:pPr>
            <a:r>
              <a:rPr lang="en-US" sz="2400" dirty="0"/>
              <a:t>Students quickly began to discuss issues in teams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Responding to instructor questions is “lower stakes” since students are relaying a group answer</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Students realize the “smartest” student in other classes is not necessarily the best student in this class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Students with exemplary writing skills are able to bring those talents to the group</a:t>
            </a:r>
            <a:endParaRPr lang="en-US" dirty="0"/>
          </a:p>
        </p:txBody>
      </p:sp>
      <p:sp>
        <p:nvSpPr>
          <p:cNvPr id="9" name="TextBox 8">
            <a:extLst>
              <a:ext uri="{FF2B5EF4-FFF2-40B4-BE49-F238E27FC236}">
                <a16:creationId xmlns:a16="http://schemas.microsoft.com/office/drawing/2014/main" id="{E6470093-5627-4802-93E5-E816A543E593}"/>
              </a:ext>
            </a:extLst>
          </p:cNvPr>
          <p:cNvSpPr txBox="1"/>
          <p:nvPr/>
        </p:nvSpPr>
        <p:spPr>
          <a:xfrm>
            <a:off x="1697318" y="897710"/>
            <a:ext cx="8695764" cy="769441"/>
          </a:xfrm>
          <a:prstGeom prst="rect">
            <a:avLst/>
          </a:prstGeom>
          <a:noFill/>
        </p:spPr>
        <p:txBody>
          <a:bodyPr wrap="square" rtlCol="0">
            <a:spAutoFit/>
          </a:bodyPr>
          <a:lstStyle/>
          <a:p>
            <a:pPr>
              <a:buNone/>
            </a:pPr>
            <a:r>
              <a:rPr lang="en-CA" sz="4400" dirty="0"/>
              <a:t>Benefits of TBL in a Consulting Class</a:t>
            </a:r>
          </a:p>
        </p:txBody>
      </p:sp>
    </p:spTree>
    <p:extLst>
      <p:ext uri="{BB962C8B-B14F-4D97-AF65-F5344CB8AC3E}">
        <p14:creationId xmlns:p14="http://schemas.microsoft.com/office/powerpoint/2010/main" val="743682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336F5-C90D-48CC-AD16-9D96B2C2499B}"/>
              </a:ext>
            </a:extLst>
          </p:cNvPr>
          <p:cNvSpPr>
            <a:spLocks noGrp="1"/>
          </p:cNvSpPr>
          <p:nvPr>
            <p:ph type="ctrTitle"/>
          </p:nvPr>
        </p:nvSpPr>
        <p:spPr>
          <a:xfrm>
            <a:off x="1524000" y="1122363"/>
            <a:ext cx="9144000" cy="1220413"/>
          </a:xfrm>
        </p:spPr>
        <p:txBody>
          <a:bodyPr/>
          <a:lstStyle/>
          <a:p>
            <a:r>
              <a:rPr lang="en-US" dirty="0"/>
              <a:t>Questions, please</a:t>
            </a:r>
          </a:p>
        </p:txBody>
      </p:sp>
      <p:sp>
        <p:nvSpPr>
          <p:cNvPr id="3" name="Subtitle 2">
            <a:extLst>
              <a:ext uri="{FF2B5EF4-FFF2-40B4-BE49-F238E27FC236}">
                <a16:creationId xmlns:a16="http://schemas.microsoft.com/office/drawing/2014/main" id="{F865443A-CE12-477A-9664-DD2C08D3645C}"/>
              </a:ext>
            </a:extLst>
          </p:cNvPr>
          <p:cNvSpPr>
            <a:spLocks noGrp="1"/>
          </p:cNvSpPr>
          <p:nvPr>
            <p:ph type="subTitle" idx="1"/>
          </p:nvPr>
        </p:nvSpPr>
        <p:spPr>
          <a:xfrm>
            <a:off x="1524000" y="2468282"/>
            <a:ext cx="9144000" cy="1966259"/>
          </a:xfrm>
        </p:spPr>
        <p:txBody>
          <a:bodyPr/>
          <a:lstStyle/>
          <a:p>
            <a:r>
              <a:rPr lang="en-US" dirty="0"/>
              <a:t>John Gabrosek, </a:t>
            </a:r>
          </a:p>
          <a:p>
            <a:r>
              <a:rPr lang="en-US" dirty="0">
                <a:hlinkClick r:id="rId2"/>
              </a:rPr>
              <a:t>gabrosej@gvsu.edu</a:t>
            </a:r>
            <a:r>
              <a:rPr lang="en-US" dirty="0"/>
              <a:t> </a:t>
            </a:r>
          </a:p>
          <a:p>
            <a:r>
              <a:rPr lang="en-US" dirty="0"/>
              <a:t>Grand Valley State University, </a:t>
            </a:r>
          </a:p>
          <a:p>
            <a:r>
              <a:rPr lang="en-US" dirty="0"/>
              <a:t>Department of Statistics</a:t>
            </a:r>
          </a:p>
        </p:txBody>
      </p:sp>
      <p:pic>
        <p:nvPicPr>
          <p:cNvPr id="7" name="Picture 6">
            <a:extLst>
              <a:ext uri="{FF2B5EF4-FFF2-40B4-BE49-F238E27FC236}">
                <a16:creationId xmlns:a16="http://schemas.microsoft.com/office/drawing/2014/main" id="{3817B055-5DA7-4C56-8789-71B15C0097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1958" y="4743465"/>
            <a:ext cx="2981856" cy="1832486"/>
          </a:xfrm>
          <a:prstGeom prst="rect">
            <a:avLst/>
          </a:prstGeom>
        </p:spPr>
      </p:pic>
      <p:pic>
        <p:nvPicPr>
          <p:cNvPr id="9" name="Picture 8">
            <a:extLst>
              <a:ext uri="{FF2B5EF4-FFF2-40B4-BE49-F238E27FC236}">
                <a16:creationId xmlns:a16="http://schemas.microsoft.com/office/drawing/2014/main" id="{56CC177A-2203-4B5D-81A2-6D5AE90F0C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0547" y="4993773"/>
            <a:ext cx="2589497" cy="1662666"/>
          </a:xfrm>
          <a:prstGeom prst="rect">
            <a:avLst/>
          </a:prstGeom>
        </p:spPr>
      </p:pic>
    </p:spTree>
    <p:extLst>
      <p:ext uri="{BB962C8B-B14F-4D97-AF65-F5344CB8AC3E}">
        <p14:creationId xmlns:p14="http://schemas.microsoft.com/office/powerpoint/2010/main" val="31121680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457</TotalTime>
  <Words>1572</Words>
  <Application>Microsoft Office PowerPoint</Application>
  <PresentationFormat>Widescreen</PresentationFormat>
  <Paragraphs>194</Paragraphs>
  <Slides>46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Calibri</vt:lpstr>
      <vt:lpstr>Calibri Light</vt:lpstr>
      <vt:lpstr>Office Theme</vt:lpstr>
      <vt:lpstr>Team-Based Learning in a Statistical Consulting Course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please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Team-Based Learning in a Statistical Consulting Course</dc:title>
  <dc:creator>John Gabrosek</dc:creator>
  <cp:lastModifiedBy>John Gabrosek</cp:lastModifiedBy>
  <cp:revision>57</cp:revision>
  <dcterms:created xsi:type="dcterms:W3CDTF">2020-05-21T12:26:48Z</dcterms:created>
  <dcterms:modified xsi:type="dcterms:W3CDTF">2020-05-26T15:01:53Z</dcterms:modified>
</cp:coreProperties>
</file>