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9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1.xml" ContentType="application/vnd.openxmlformats-officedocument.drawingml.chartshapes+xml"/>
  <Override PartName="/ppt/notesSlides/notesSlide10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2.xml" ContentType="application/vnd.openxmlformats-officedocument.drawingml.chartshapes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3.xml" ContentType="application/vnd.openxmlformats-officedocument.drawingml.chartshapes+xml"/>
  <Override PartName="/ppt/notesSlides/notesSlide11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2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45"/>
  </p:notesMasterIdLst>
  <p:handoutMasterIdLst>
    <p:handoutMasterId r:id="rId46"/>
  </p:handoutMasterIdLst>
  <p:sldIdLst>
    <p:sldId id="256" r:id="rId6"/>
    <p:sldId id="336" r:id="rId7"/>
    <p:sldId id="386" r:id="rId8"/>
    <p:sldId id="384" r:id="rId9"/>
    <p:sldId id="385" r:id="rId10"/>
    <p:sldId id="367" r:id="rId11"/>
    <p:sldId id="359" r:id="rId12"/>
    <p:sldId id="360" r:id="rId13"/>
    <p:sldId id="262" r:id="rId14"/>
    <p:sldId id="264" r:id="rId15"/>
    <p:sldId id="364" r:id="rId16"/>
    <p:sldId id="412" r:id="rId17"/>
    <p:sldId id="413" r:id="rId18"/>
    <p:sldId id="391" r:id="rId19"/>
    <p:sldId id="393" r:id="rId20"/>
    <p:sldId id="394" r:id="rId21"/>
    <p:sldId id="375" r:id="rId22"/>
    <p:sldId id="387" r:id="rId23"/>
    <p:sldId id="373" r:id="rId24"/>
    <p:sldId id="388" r:id="rId25"/>
    <p:sldId id="362" r:id="rId26"/>
    <p:sldId id="378" r:id="rId27"/>
    <p:sldId id="398" r:id="rId28"/>
    <p:sldId id="410" r:id="rId29"/>
    <p:sldId id="379" r:id="rId30"/>
    <p:sldId id="363" r:id="rId31"/>
    <p:sldId id="345" r:id="rId32"/>
    <p:sldId id="382" r:id="rId33"/>
    <p:sldId id="399" r:id="rId34"/>
    <p:sldId id="406" r:id="rId35"/>
    <p:sldId id="407" r:id="rId36"/>
    <p:sldId id="370" r:id="rId37"/>
    <p:sldId id="408" r:id="rId38"/>
    <p:sldId id="368" r:id="rId39"/>
    <p:sldId id="409" r:id="rId40"/>
    <p:sldId id="272" r:id="rId41"/>
    <p:sldId id="374" r:id="rId42"/>
    <p:sldId id="372" r:id="rId43"/>
    <p:sldId id="279" r:id="rId44"/>
  </p:sldIdLst>
  <p:sldSz cx="9144000" cy="6858000" type="screen4x3"/>
  <p:notesSz cx="7010400" cy="9296400"/>
  <p:custDataLst>
    <p:tags r:id="rId4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84" userDrawn="1">
          <p15:clr>
            <a:srgbClr val="A4A3A4"/>
          </p15:clr>
        </p15:guide>
        <p15:guide id="2" pos="4320" userDrawn="1">
          <p15:clr>
            <a:srgbClr val="A4A3A4"/>
          </p15:clr>
        </p15:guide>
        <p15:guide id="3" orient="horz" pos="144" userDrawn="1">
          <p15:clr>
            <a:srgbClr val="A4A3A4"/>
          </p15:clr>
        </p15:guide>
        <p15:guide id="4" pos="120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7CBF"/>
    <a:srgbClr val="629BC2"/>
    <a:srgbClr val="E2804A"/>
    <a:srgbClr val="E58C5B"/>
    <a:srgbClr val="EBE115"/>
    <a:srgbClr val="E4D61C"/>
    <a:srgbClr val="E2AA1E"/>
    <a:srgbClr val="52A4D2"/>
    <a:srgbClr val="E5715B"/>
    <a:srgbClr val="EBA6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545" autoAdjust="0"/>
  </p:normalViewPr>
  <p:slideViewPr>
    <p:cSldViewPr>
      <p:cViewPr varScale="1">
        <p:scale>
          <a:sx n="87" d="100"/>
          <a:sy n="87" d="100"/>
        </p:scale>
        <p:origin x="1338" y="84"/>
      </p:cViewPr>
      <p:guideLst>
        <p:guide orient="horz" pos="3984"/>
        <p:guide pos="4320"/>
        <p:guide orient="horz" pos="144"/>
        <p:guide pos="120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tags" Target="tags/tag1.xml"/><Relationship Id="rId50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presProps" Target="presProps.xml"/><Relationship Id="rId8" Type="http://schemas.openxmlformats.org/officeDocument/2006/relationships/slide" Target="slides/slide3.xml"/><Relationship Id="rId51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1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2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3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EBE11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904-4718-B7EE-74C231579426}"/>
              </c:ext>
            </c:extLst>
          </c:dPt>
          <c:dPt>
            <c:idx val="1"/>
            <c:bubble3D val="0"/>
            <c:spPr>
              <a:solidFill>
                <a:srgbClr val="629BC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904-4718-B7EE-74C231579426}"/>
              </c:ext>
            </c:extLst>
          </c:dPt>
          <c:dPt>
            <c:idx val="2"/>
            <c:bubble3D val="0"/>
            <c:spPr>
              <a:solidFill>
                <a:srgbClr val="E2804A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904-4718-B7EE-74C231579426}"/>
              </c:ext>
            </c:extLst>
          </c:dPt>
          <c:dPt>
            <c:idx val="3"/>
            <c:bubble3D val="0"/>
            <c:spPr>
              <a:solidFill>
                <a:srgbClr val="C27CB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904-4718-B7EE-74C231579426}"/>
              </c:ext>
            </c:extLst>
          </c:dPt>
          <c:cat>
            <c:strRef>
              <c:f>Sheet1!$A$2:$A$5</c:f>
              <c:strCache>
                <c:ptCount val="4"/>
                <c:pt idx="0">
                  <c:v>Public</c:v>
                </c:pt>
                <c:pt idx="1">
                  <c:v>ESI</c:v>
                </c:pt>
                <c:pt idx="2">
                  <c:v>NonGroup</c:v>
                </c:pt>
                <c:pt idx="3">
                  <c:v>Market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64</c:v>
                </c:pt>
                <c:pt idx="1">
                  <c:v>1</c:v>
                </c:pt>
                <c:pt idx="2">
                  <c:v>5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904-4718-B7EE-74C2315794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Records</c:v>
                </c:pt>
              </c:strCache>
            </c:strRef>
          </c:tx>
          <c:dPt>
            <c:idx val="0"/>
            <c:bubble3D val="0"/>
            <c:spPr>
              <a:solidFill>
                <a:srgbClr val="EBE11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5D3-49FB-81E9-D745675CA511}"/>
              </c:ext>
            </c:extLst>
          </c:dPt>
          <c:dPt>
            <c:idx val="1"/>
            <c:bubble3D val="0"/>
            <c:spPr>
              <a:solidFill>
                <a:srgbClr val="629BC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5D3-49FB-81E9-D745675CA511}"/>
              </c:ext>
            </c:extLst>
          </c:dPt>
          <c:dPt>
            <c:idx val="2"/>
            <c:bubble3D val="0"/>
            <c:spPr>
              <a:solidFill>
                <a:srgbClr val="E2804A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5D3-49FB-81E9-D745675CA511}"/>
              </c:ext>
            </c:extLst>
          </c:dPt>
          <c:dPt>
            <c:idx val="3"/>
            <c:bubble3D val="0"/>
            <c:spPr>
              <a:solidFill>
                <a:srgbClr val="C27CB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5D3-49FB-81E9-D745675CA511}"/>
              </c:ext>
            </c:extLst>
          </c:dPt>
          <c:cat>
            <c:strRef>
              <c:f>Sheet1!$A$2:$A$5</c:f>
              <c:strCache>
                <c:ptCount val="4"/>
                <c:pt idx="0">
                  <c:v>Public</c:v>
                </c:pt>
                <c:pt idx="1">
                  <c:v>ESI</c:v>
                </c:pt>
                <c:pt idx="2">
                  <c:v>NonGroup</c:v>
                </c:pt>
                <c:pt idx="3">
                  <c:v>Market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18</c:v>
                </c:pt>
                <c:pt idx="1">
                  <c:v>1</c:v>
                </c:pt>
                <c:pt idx="2">
                  <c:v>1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5D3-49FB-81E9-D745675CA5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Records</c:v>
                </c:pt>
              </c:strCache>
            </c:strRef>
          </c:tx>
          <c:dPt>
            <c:idx val="0"/>
            <c:bubble3D val="0"/>
            <c:spPr>
              <a:solidFill>
                <a:srgbClr val="EBE11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3C4-45ED-9E68-C5183EF1B524}"/>
              </c:ext>
            </c:extLst>
          </c:dPt>
          <c:dPt>
            <c:idx val="1"/>
            <c:bubble3D val="0"/>
            <c:spPr>
              <a:solidFill>
                <a:srgbClr val="629BC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3C4-45ED-9E68-C5183EF1B524}"/>
              </c:ext>
            </c:extLst>
          </c:dPt>
          <c:dPt>
            <c:idx val="2"/>
            <c:bubble3D val="0"/>
            <c:spPr>
              <a:solidFill>
                <a:srgbClr val="E2804A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3C4-45ED-9E68-C5183EF1B524}"/>
              </c:ext>
            </c:extLst>
          </c:dPt>
          <c:dPt>
            <c:idx val="3"/>
            <c:bubble3D val="0"/>
            <c:spPr>
              <a:solidFill>
                <a:srgbClr val="C27CB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3C4-45ED-9E68-C5183EF1B524}"/>
              </c:ext>
            </c:extLst>
          </c:dPt>
          <c:cat>
            <c:strRef>
              <c:f>Sheet1!$A$2:$A$5</c:f>
              <c:strCache>
                <c:ptCount val="4"/>
                <c:pt idx="0">
                  <c:v>Public</c:v>
                </c:pt>
                <c:pt idx="1">
                  <c:v>ESI</c:v>
                </c:pt>
                <c:pt idx="2">
                  <c:v>NonGroup</c:v>
                </c:pt>
                <c:pt idx="3">
                  <c:v>Market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3C4-45ED-9E68-C5183EF1B5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PubSkew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Marketplace Coverage</c:v>
                </c:pt>
                <c:pt idx="1">
                  <c:v>Public Coverage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65.73</c:v>
                </c:pt>
                <c:pt idx="1">
                  <c:v>16.75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67-4060-91D2-B6ECC1FC5F9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MktSkew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Marketplace Coverage</c:v>
                </c:pt>
                <c:pt idx="1">
                  <c:v>Public Coverage</c:v>
                </c:pt>
              </c:strCache>
            </c:strRef>
          </c:cat>
          <c:val>
            <c:numRef>
              <c:f>Sheet1!$C$2:$C$3</c:f>
              <c:numCache>
                <c:formatCode>0.00</c:formatCode>
                <c:ptCount val="2"/>
                <c:pt idx="0" formatCode="General">
                  <c:v>34.83</c:v>
                </c:pt>
                <c:pt idx="1">
                  <c:v>17.93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067-4060-91D2-B6ECC1FC5F9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Hybrid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Marketplace Coverage</c:v>
                </c:pt>
                <c:pt idx="1">
                  <c:v>Public Coverage</c:v>
                </c:pt>
              </c:strCache>
            </c:strRef>
          </c:cat>
          <c:val>
            <c:numRef>
              <c:f>Sheet1!$D$2:$D$3</c:f>
              <c:numCache>
                <c:formatCode>0.00</c:formatCode>
                <c:ptCount val="2"/>
                <c:pt idx="0">
                  <c:v>42.7</c:v>
                </c:pt>
                <c:pt idx="1">
                  <c:v>16.78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067-4060-91D2-B6ECC1FC5F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38325488"/>
        <c:axId val="538325816"/>
      </c:barChart>
      <c:catAx>
        <c:axId val="538325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8325816"/>
        <c:crosses val="autoZero"/>
        <c:auto val="1"/>
        <c:lblAlgn val="ctr"/>
        <c:lblOffset val="100"/>
        <c:noMultiLvlLbl val="0"/>
      </c:catAx>
      <c:valAx>
        <c:axId val="538325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8325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49982404977155631"/>
          <c:y val="5.178831554743156E-2"/>
          <c:w val="0.4447963449013318"/>
          <c:h val="0.131656180132272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PubSkew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Marketplace Coverage</c:v>
                </c:pt>
                <c:pt idx="1">
                  <c:v>Public Coverage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65.73</c:v>
                </c:pt>
                <c:pt idx="1">
                  <c:v>16.75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67-4060-91D2-B6ECC1FC5F9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MktSkew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Marketplace Coverage</c:v>
                </c:pt>
                <c:pt idx="1">
                  <c:v>Public Coverage</c:v>
                </c:pt>
              </c:strCache>
            </c:strRef>
          </c:cat>
          <c:val>
            <c:numRef>
              <c:f>Sheet1!$C$2:$C$3</c:f>
              <c:numCache>
                <c:formatCode>0.00</c:formatCode>
                <c:ptCount val="2"/>
                <c:pt idx="0" formatCode="General">
                  <c:v>34.83</c:v>
                </c:pt>
                <c:pt idx="1">
                  <c:v>17.93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067-4060-91D2-B6ECC1FC5F9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Hybrid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Marketplace Coverage</c:v>
                </c:pt>
                <c:pt idx="1">
                  <c:v>Public Coverage</c:v>
                </c:pt>
              </c:strCache>
            </c:strRef>
          </c:cat>
          <c:val>
            <c:numRef>
              <c:f>Sheet1!$D$2:$D$3</c:f>
              <c:numCache>
                <c:formatCode>0.00</c:formatCode>
                <c:ptCount val="2"/>
                <c:pt idx="0">
                  <c:v>42.7</c:v>
                </c:pt>
                <c:pt idx="1">
                  <c:v>16.78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067-4060-91D2-B6ECC1FC5F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38325488"/>
        <c:axId val="538325816"/>
      </c:barChart>
      <c:catAx>
        <c:axId val="538325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8325816"/>
        <c:crosses val="autoZero"/>
        <c:auto val="1"/>
        <c:lblAlgn val="ctr"/>
        <c:lblOffset val="100"/>
        <c:noMultiLvlLbl val="0"/>
      </c:catAx>
      <c:valAx>
        <c:axId val="538325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8325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49982404977155631"/>
          <c:y val="5.178831554743156E-2"/>
          <c:w val="0.4447963449013318"/>
          <c:h val="0.131656180132272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PubSkew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Marketplace Coverage</c:v>
                </c:pt>
                <c:pt idx="1">
                  <c:v>Public Coverage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65.73</c:v>
                </c:pt>
                <c:pt idx="1">
                  <c:v>16.75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67-4060-91D2-B6ECC1FC5F9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MktSkew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Marketplace Coverage</c:v>
                </c:pt>
                <c:pt idx="1">
                  <c:v>Public Coverage</c:v>
                </c:pt>
              </c:strCache>
            </c:strRef>
          </c:cat>
          <c:val>
            <c:numRef>
              <c:f>Sheet1!$C$2:$C$3</c:f>
              <c:numCache>
                <c:formatCode>0.00</c:formatCode>
                <c:ptCount val="2"/>
                <c:pt idx="0" formatCode="General">
                  <c:v>34.83</c:v>
                </c:pt>
                <c:pt idx="1">
                  <c:v>17.93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067-4060-91D2-B6ECC1FC5F9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Hybrid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Marketplace Coverage</c:v>
                </c:pt>
                <c:pt idx="1">
                  <c:v>Public Coverage</c:v>
                </c:pt>
              </c:strCache>
            </c:strRef>
          </c:cat>
          <c:val>
            <c:numRef>
              <c:f>Sheet1!$D$2:$D$3</c:f>
              <c:numCache>
                <c:formatCode>0.00</c:formatCode>
                <c:ptCount val="2"/>
                <c:pt idx="0">
                  <c:v>42.7</c:v>
                </c:pt>
                <c:pt idx="1">
                  <c:v>16.78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067-4060-91D2-B6ECC1FC5F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38325488"/>
        <c:axId val="538325816"/>
      </c:barChart>
      <c:catAx>
        <c:axId val="538325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8325816"/>
        <c:crosses val="autoZero"/>
        <c:auto val="1"/>
        <c:lblAlgn val="ctr"/>
        <c:lblOffset val="100"/>
        <c:noMultiLvlLbl val="0"/>
      </c:catAx>
      <c:valAx>
        <c:axId val="538325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8325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49982404977155631"/>
          <c:y val="5.178831554743156E-2"/>
          <c:w val="0.4447963449013318"/>
          <c:h val="0.131656180132272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PubSkew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Marketplace Coverage</c:v>
                </c:pt>
                <c:pt idx="1">
                  <c:v>Public Coverage</c:v>
                </c:pt>
              </c:strCache>
            </c:strRef>
          </c:cat>
          <c:val>
            <c:numRef>
              <c:f>Sheet1!$B$2:$B$3</c:f>
              <c:numCache>
                <c:formatCode>0.00</c:formatCode>
                <c:ptCount val="2"/>
                <c:pt idx="0">
                  <c:v>12.56</c:v>
                </c:pt>
                <c:pt idx="1">
                  <c:v>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FA-4576-AD9F-5E5AADB4E5A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MktSkew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Marketplace Coverage</c:v>
                </c:pt>
                <c:pt idx="1">
                  <c:v>Public Coverage</c:v>
                </c:pt>
              </c:strCache>
            </c:strRef>
          </c:cat>
          <c:val>
            <c:numRef>
              <c:f>Sheet1!$C$2:$C$3</c:f>
              <c:numCache>
                <c:formatCode>0.00</c:formatCode>
                <c:ptCount val="2"/>
                <c:pt idx="0">
                  <c:v>14.55</c:v>
                </c:pt>
                <c:pt idx="1">
                  <c:v>1.78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EFA-4576-AD9F-5E5AADB4E5A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Hybrid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Marketplace Coverage</c:v>
                </c:pt>
                <c:pt idx="1">
                  <c:v>Public Coverage</c:v>
                </c:pt>
              </c:strCache>
            </c:strRef>
          </c:cat>
          <c:val>
            <c:numRef>
              <c:f>Sheet1!$D$2:$D$3</c:f>
              <c:numCache>
                <c:formatCode>0.00</c:formatCode>
                <c:ptCount val="2"/>
                <c:pt idx="0">
                  <c:v>12.1</c:v>
                </c:pt>
                <c:pt idx="1">
                  <c:v>2.08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EFA-4576-AD9F-5E5AADB4E5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9286232"/>
        <c:axId val="400880040"/>
      </c:barChart>
      <c:catAx>
        <c:axId val="399286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880040"/>
        <c:crosses val="autoZero"/>
        <c:auto val="1"/>
        <c:lblAlgn val="ctr"/>
        <c:lblOffset val="100"/>
        <c:noMultiLvlLbl val="0"/>
      </c:catAx>
      <c:valAx>
        <c:axId val="400880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286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5446534460970154"/>
          <c:y val="8.3931530151704736E-2"/>
          <c:w val="0.40804461942257214"/>
          <c:h val="9.390090020621025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PubSkew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Marketplace Coverage</c:v>
                </c:pt>
                <c:pt idx="1">
                  <c:v>Public Coverage</c:v>
                </c:pt>
              </c:strCache>
            </c:strRef>
          </c:cat>
          <c:val>
            <c:numRef>
              <c:f>Sheet1!$B$2:$B$3</c:f>
              <c:numCache>
                <c:formatCode>0.00</c:formatCode>
                <c:ptCount val="2"/>
                <c:pt idx="0">
                  <c:v>12.56</c:v>
                </c:pt>
                <c:pt idx="1">
                  <c:v>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FA-4576-AD9F-5E5AADB4E5A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MktSkew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Marketplace Coverage</c:v>
                </c:pt>
                <c:pt idx="1">
                  <c:v>Public Coverage</c:v>
                </c:pt>
              </c:strCache>
            </c:strRef>
          </c:cat>
          <c:val>
            <c:numRef>
              <c:f>Sheet1!$C$2:$C$3</c:f>
              <c:numCache>
                <c:formatCode>0.00</c:formatCode>
                <c:ptCount val="2"/>
                <c:pt idx="0">
                  <c:v>14.55</c:v>
                </c:pt>
                <c:pt idx="1">
                  <c:v>1.78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EFA-4576-AD9F-5E5AADB4E5A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Hybrid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Marketplace Coverage</c:v>
                </c:pt>
                <c:pt idx="1">
                  <c:v>Public Coverage</c:v>
                </c:pt>
              </c:strCache>
            </c:strRef>
          </c:cat>
          <c:val>
            <c:numRef>
              <c:f>Sheet1!$D$2:$D$3</c:f>
              <c:numCache>
                <c:formatCode>0.00</c:formatCode>
                <c:ptCount val="2"/>
                <c:pt idx="0">
                  <c:v>12.1</c:v>
                </c:pt>
                <c:pt idx="1">
                  <c:v>2.08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EFA-4576-AD9F-5E5AADB4E5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9286232"/>
        <c:axId val="400880040"/>
      </c:barChart>
      <c:catAx>
        <c:axId val="399286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880040"/>
        <c:crosses val="autoZero"/>
        <c:auto val="1"/>
        <c:lblAlgn val="ctr"/>
        <c:lblOffset val="100"/>
        <c:noMultiLvlLbl val="0"/>
      </c:catAx>
      <c:valAx>
        <c:axId val="400880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286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5446534460970154"/>
          <c:y val="8.3931530151704736E-2"/>
          <c:w val="0.40804461942257214"/>
          <c:h val="9.390090020621025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aseline="0" dirty="0" smtClean="0"/>
              <a:t>Population (yellow) versus Algorithm Estimates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AdRecs</c:v>
                </c:pt>
              </c:strCache>
            </c:strRef>
          </c:tx>
          <c:spPr>
            <a:solidFill>
              <a:srgbClr val="FFFF00"/>
            </a:solidFill>
            <a:ln w="15875">
              <a:solidFill>
                <a:schemeClr val="accent1"/>
              </a:solidFill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Marketplace coverage</c:v>
                </c:pt>
                <c:pt idx="1">
                  <c:v>Public coverage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0.26</c:v>
                </c:pt>
                <c:pt idx="1">
                  <c:v>25.91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A3-4067-AF54-A039B19ABB5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PubSkew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Marketplace coverage</c:v>
                </c:pt>
                <c:pt idx="1">
                  <c:v>Public coverage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0.7</c:v>
                </c:pt>
                <c:pt idx="1">
                  <c:v>23.17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A3-4067-AF54-A039B19ABB5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MktSkew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Marketplace coverage</c:v>
                </c:pt>
                <c:pt idx="1">
                  <c:v>Public coverage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1.38</c:v>
                </c:pt>
                <c:pt idx="1">
                  <c:v>22.48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5A3-4067-AF54-A039B19ABB5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Hybrid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Marketplace coverage</c:v>
                </c:pt>
                <c:pt idx="1">
                  <c:v>Public coverage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1.01</c:v>
                </c:pt>
                <c:pt idx="1">
                  <c:v>22.86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5A3-4067-AF54-A039B19ABB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5972152"/>
        <c:axId val="215973136"/>
      </c:barChart>
      <c:catAx>
        <c:axId val="215972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5973136"/>
        <c:crosses val="autoZero"/>
        <c:auto val="1"/>
        <c:lblAlgn val="ctr"/>
        <c:lblOffset val="100"/>
        <c:noMultiLvlLbl val="0"/>
      </c:catAx>
      <c:valAx>
        <c:axId val="215973136"/>
        <c:scaling>
          <c:orientation val="minMax"/>
          <c:max val="3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5972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aseline="0" dirty="0" smtClean="0"/>
              <a:t>Population (yellow) versus Algorithm Estimates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AdRecs</c:v>
                </c:pt>
              </c:strCache>
            </c:strRef>
          </c:tx>
          <c:spPr>
            <a:solidFill>
              <a:srgbClr val="FFFF00"/>
            </a:solidFill>
            <a:ln w="15875">
              <a:solidFill>
                <a:schemeClr val="accent1"/>
              </a:solidFill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Private</c:v>
                </c:pt>
                <c:pt idx="1">
                  <c:v>ESI</c:v>
                </c:pt>
                <c:pt idx="2">
                  <c:v>NongMkt</c:v>
                </c:pt>
                <c:pt idx="3">
                  <c:v>Nong  </c:v>
                </c:pt>
                <c:pt idx="4">
                  <c:v>Mkt</c:v>
                </c:pt>
                <c:pt idx="5">
                  <c:v>Public</c:v>
                </c:pt>
                <c:pt idx="6">
                  <c:v>Insured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65.569999999999993</c:v>
                </c:pt>
                <c:pt idx="1">
                  <c:v>62.05</c:v>
                </c:pt>
                <c:pt idx="2">
                  <c:v>3.51</c:v>
                </c:pt>
                <c:pt idx="3">
                  <c:v>3.26</c:v>
                </c:pt>
                <c:pt idx="4">
                  <c:v>0.26</c:v>
                </c:pt>
                <c:pt idx="5">
                  <c:v>25.91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A3-4067-AF54-A039B19ABB5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PubSkew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Private</c:v>
                </c:pt>
                <c:pt idx="1">
                  <c:v>ESI</c:v>
                </c:pt>
                <c:pt idx="2">
                  <c:v>NongMkt</c:v>
                </c:pt>
                <c:pt idx="3">
                  <c:v>Nong  </c:v>
                </c:pt>
                <c:pt idx="4">
                  <c:v>Mkt</c:v>
                </c:pt>
                <c:pt idx="5">
                  <c:v>Public</c:v>
                </c:pt>
                <c:pt idx="6">
                  <c:v>Insured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73.12</c:v>
                </c:pt>
                <c:pt idx="1">
                  <c:v>69.62</c:v>
                </c:pt>
                <c:pt idx="2">
                  <c:v>4.6500000000000004</c:v>
                </c:pt>
                <c:pt idx="3">
                  <c:v>3.95</c:v>
                </c:pt>
                <c:pt idx="4">
                  <c:v>0.7</c:v>
                </c:pt>
                <c:pt idx="5">
                  <c:v>23.17</c:v>
                </c:pt>
                <c:pt idx="6">
                  <c:v>98.23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A3-4067-AF54-A039B19ABB5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MktSkew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Private</c:v>
                </c:pt>
                <c:pt idx="1">
                  <c:v>ESI</c:v>
                </c:pt>
                <c:pt idx="2">
                  <c:v>NongMkt</c:v>
                </c:pt>
                <c:pt idx="3">
                  <c:v>Nong  </c:v>
                </c:pt>
                <c:pt idx="4">
                  <c:v>Mkt</c:v>
                </c:pt>
                <c:pt idx="5">
                  <c:v>Public</c:v>
                </c:pt>
                <c:pt idx="6">
                  <c:v>Insured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73.8</c:v>
                </c:pt>
                <c:pt idx="1">
                  <c:v>69.62</c:v>
                </c:pt>
                <c:pt idx="2">
                  <c:v>5.34</c:v>
                </c:pt>
                <c:pt idx="3">
                  <c:v>3.95</c:v>
                </c:pt>
                <c:pt idx="4">
                  <c:v>1.38</c:v>
                </c:pt>
                <c:pt idx="5">
                  <c:v>22.48</c:v>
                </c:pt>
                <c:pt idx="6">
                  <c:v>98.23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5A3-4067-AF54-A039B19ABB5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Hybrid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Private</c:v>
                </c:pt>
                <c:pt idx="1">
                  <c:v>ESI</c:v>
                </c:pt>
                <c:pt idx="2">
                  <c:v>NongMkt</c:v>
                </c:pt>
                <c:pt idx="3">
                  <c:v>Nong  </c:v>
                </c:pt>
                <c:pt idx="4">
                  <c:v>Mkt</c:v>
                </c:pt>
                <c:pt idx="5">
                  <c:v>Public</c:v>
                </c:pt>
                <c:pt idx="6">
                  <c:v>Insured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73.430000000000007</c:v>
                </c:pt>
                <c:pt idx="1">
                  <c:v>69.62</c:v>
                </c:pt>
                <c:pt idx="2">
                  <c:v>4.96</c:v>
                </c:pt>
                <c:pt idx="3">
                  <c:v>3.95</c:v>
                </c:pt>
                <c:pt idx="4">
                  <c:v>1.01</c:v>
                </c:pt>
                <c:pt idx="5">
                  <c:v>22.86</c:v>
                </c:pt>
                <c:pt idx="6">
                  <c:v>98.23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5A3-4067-AF54-A039B19ABB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5972152"/>
        <c:axId val="215973136"/>
      </c:barChart>
      <c:catAx>
        <c:axId val="215972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5973136"/>
        <c:crosses val="autoZero"/>
        <c:auto val="1"/>
        <c:lblAlgn val="ctr"/>
        <c:lblOffset val="100"/>
        <c:noMultiLvlLbl val="0"/>
      </c:catAx>
      <c:valAx>
        <c:axId val="215973136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5972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0.55746</cdr:x>
      <cdr:y>0.55559</cdr:y>
    </cdr:from>
    <cdr:to>
      <cdr:x>0.94635</cdr:x>
      <cdr:y>0.93994</cdr:y>
    </cdr:to>
    <cdr:sp macro="" textlink="">
      <cdr:nvSpPr>
        <cdr:cNvPr id="2" name="Oval 1"/>
        <cdr:cNvSpPr/>
      </cdr:nvSpPr>
      <cdr:spPr>
        <a:xfrm xmlns:a="http://schemas.openxmlformats.org/drawingml/2006/main">
          <a:off x="4587658" y="2514600"/>
          <a:ext cx="3200409" cy="1739554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76200">
          <a:solidFill>
            <a:srgbClr val="00B05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n-US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0.06672</cdr:x>
      <cdr:y>0.03367</cdr:y>
    </cdr:from>
    <cdr:to>
      <cdr:x>0.28894</cdr:x>
      <cdr:y>0.87548</cdr:y>
    </cdr:to>
    <cdr:sp macro="" textlink="">
      <cdr:nvSpPr>
        <cdr:cNvPr id="2" name="Oval 1"/>
        <cdr:cNvSpPr/>
      </cdr:nvSpPr>
      <cdr:spPr>
        <a:xfrm xmlns:a="http://schemas.openxmlformats.org/drawingml/2006/main">
          <a:off x="549058" y="152400"/>
          <a:ext cx="1828782" cy="3810000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76200">
          <a:solidFill>
            <a:srgbClr val="FF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n-US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0.08333</cdr:x>
      <cdr:y>0.04542</cdr:y>
    </cdr:from>
    <cdr:to>
      <cdr:x>0.38889</cdr:x>
      <cdr:y>0.95458</cdr:y>
    </cdr:to>
    <cdr:sp macro="" textlink="">
      <cdr:nvSpPr>
        <cdr:cNvPr id="2" name="Oval 1"/>
        <cdr:cNvSpPr/>
      </cdr:nvSpPr>
      <cdr:spPr>
        <a:xfrm xmlns:a="http://schemas.openxmlformats.org/drawingml/2006/main">
          <a:off x="685800" y="205581"/>
          <a:ext cx="2514637" cy="4114800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76200">
          <a:solidFill>
            <a:srgbClr val="FF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n-US"/>
        </a:p>
      </cdr:txBody>
    </cdr:sp>
  </cdr:relSizeAnchor>
  <cdr:relSizeAnchor xmlns:cdr="http://schemas.openxmlformats.org/drawingml/2006/chartDrawing">
    <cdr:from>
      <cdr:x>0.55556</cdr:x>
      <cdr:y>0.53876</cdr:y>
    </cdr:from>
    <cdr:to>
      <cdr:x>0.81482</cdr:x>
      <cdr:y>0.93266</cdr:y>
    </cdr:to>
    <cdr:sp macro="" textlink="">
      <cdr:nvSpPr>
        <cdr:cNvPr id="5" name="Oval 4"/>
        <cdr:cNvSpPr/>
      </cdr:nvSpPr>
      <cdr:spPr>
        <a:xfrm xmlns:a="http://schemas.openxmlformats.org/drawingml/2006/main">
          <a:off x="4572000" y="2438400"/>
          <a:ext cx="2133607" cy="1782777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76200">
          <a:solidFill>
            <a:srgbClr val="FF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n-US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255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552" y="0"/>
            <a:ext cx="3037254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6E96F65-E310-4127-A16D-36B36FED64D7}" type="datetimeFigureOut">
              <a:rPr lang="en-US" smtClean="0"/>
              <a:t>5/18/2018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255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552" y="8829967"/>
            <a:ext cx="3037254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714262C-6DA3-462C-B641-FC368873B8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13345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884" tIns="46942" rIns="93884" bIns="4694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884" tIns="46942" rIns="93884" bIns="46942" rtlCol="0"/>
          <a:lstStyle>
            <a:lvl1pPr algn="r">
              <a:defRPr sz="1200"/>
            </a:lvl1pPr>
          </a:lstStyle>
          <a:p>
            <a:fld id="{DED525F6-A870-4B5D-8B33-CCB3C9074D08}" type="datetimeFigureOut">
              <a:rPr lang="en-US" smtClean="0"/>
              <a:t>5/18/2018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884" tIns="46942" rIns="93884" bIns="4694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884" tIns="46942" rIns="93884" bIns="46942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9"/>
            <a:ext cx="3037840" cy="466433"/>
          </a:xfrm>
          <a:prstGeom prst="rect">
            <a:avLst/>
          </a:prstGeom>
        </p:spPr>
        <p:txBody>
          <a:bodyPr vert="horz" lIns="93884" tIns="46942" rIns="93884" bIns="4694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9"/>
            <a:ext cx="3037840" cy="466433"/>
          </a:xfrm>
          <a:prstGeom prst="rect">
            <a:avLst/>
          </a:prstGeom>
        </p:spPr>
        <p:txBody>
          <a:bodyPr vert="horz" lIns="93884" tIns="46942" rIns="93884" bIns="46942" rtlCol="0" anchor="b"/>
          <a:lstStyle>
            <a:lvl1pPr algn="r">
              <a:defRPr sz="1200"/>
            </a:lvl1pPr>
          </a:lstStyle>
          <a:p>
            <a:fld id="{5E3DD6F0-B6B6-4C57-BC9F-640EF1E0A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08927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DD6F0-B6B6-4C57-BC9F-640EF1E0A5D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0331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DD6F0-B6B6-4C57-BC9F-640EF1E0A5D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3581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DD6F0-B6B6-4C57-BC9F-640EF1E0A5D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6337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DD6F0-B6B6-4C57-BC9F-640EF1E0A5D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0963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DD6F0-B6B6-4C57-BC9F-640EF1E0A5D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2308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DD6F0-B6B6-4C57-BC9F-640EF1E0A5D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8329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DD6F0-B6B6-4C57-BC9F-640EF1E0A5DF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6865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DD6F0-B6B6-4C57-BC9F-640EF1E0A5DF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9742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DD6F0-B6B6-4C57-BC9F-640EF1E0A5DF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6636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DD6F0-B6B6-4C57-BC9F-640EF1E0A5DF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1491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DD6F0-B6B6-4C57-BC9F-640EF1E0A5DF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4396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DD6F0-B6B6-4C57-BC9F-640EF1E0A5DF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6311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DD6F0-B6B6-4C57-BC9F-640EF1E0A5DF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5459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Table 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DD6F0-B6B6-4C57-BC9F-640EF1E0A5DF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2978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Table 10. Among those Where General Source of Coverage was Reported as Direct or Government/State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DD6F0-B6B6-4C57-BC9F-640EF1E0A5DF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2990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DD6F0-B6B6-4C57-BC9F-640EF1E0A5DF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722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68A5C4-149D-4D66-BABE-E6DD2BE69C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034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68A5C4-149D-4D66-BABE-E6DD2BE69C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903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68A5C4-149D-4D66-BABE-E6DD2BE69C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07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68A5C4-149D-4D66-BABE-E6DD2BE69C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190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68A5C4-149D-4D66-BABE-E6DD2BE69C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571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jpe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5700"/>
            <a:ext cx="9144000" cy="6223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4953000" y="6259967"/>
            <a:ext cx="4076700" cy="528183"/>
            <a:chOff x="3948840" y="6129867"/>
            <a:chExt cx="5080860" cy="658283"/>
          </a:xfrm>
        </p:grpSpPr>
        <p:pic>
          <p:nvPicPr>
            <p:cNvPr id="4" name="Picture 3"/>
            <p:cNvPicPr>
              <a:picLocks noChangeAspect="1"/>
            </p:cNvPicPr>
            <p:nvPr userDrawn="1"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059" t="40000" r="35621" b="40000"/>
            <a:stretch/>
          </p:blipFill>
          <p:spPr>
            <a:xfrm>
              <a:off x="8343900" y="6138445"/>
              <a:ext cx="685800" cy="649705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9233" y="6235700"/>
              <a:ext cx="1346200" cy="53510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48840" y="6173524"/>
              <a:ext cx="1757693" cy="596778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15000" y="6129867"/>
              <a:ext cx="1265766" cy="6328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68828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5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i="0" kern="1200" baseline="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mailto:Joanne.pascale@census.gov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52400" y="914400"/>
            <a:ext cx="9677400" cy="28194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5240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Using Enrollment Records to Guide Categorization of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Health Insurance Coverage Type </a:t>
            </a:r>
            <a:r>
              <a:rPr lang="en-US" dirty="0" smtClean="0">
                <a:solidFill>
                  <a:schemeClr val="bg1"/>
                </a:solidFill>
              </a:rPr>
              <a:t>Post-ACA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886200"/>
            <a:ext cx="7848600" cy="2362200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Joanne </a:t>
            </a:r>
            <a:r>
              <a:rPr lang="en-US" dirty="0">
                <a:solidFill>
                  <a:schemeClr val="tx1"/>
                </a:solidFill>
              </a:rPr>
              <a:t>Pascale, US Census Bureau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Kathleen </a:t>
            </a:r>
            <a:r>
              <a:rPr lang="en-US" dirty="0">
                <a:solidFill>
                  <a:schemeClr val="tx1"/>
                </a:solidFill>
              </a:rPr>
              <a:t>Call, State Health Access Data Assistance </a:t>
            </a:r>
            <a:r>
              <a:rPr lang="en-US" dirty="0" smtClean="0">
                <a:solidFill>
                  <a:schemeClr val="tx1"/>
                </a:solidFill>
              </a:rPr>
              <a:t>Center</a:t>
            </a:r>
          </a:p>
          <a:p>
            <a:r>
              <a:rPr lang="en-US" dirty="0">
                <a:solidFill>
                  <a:schemeClr val="tx1"/>
                </a:solidFill>
              </a:rPr>
              <a:t>Angela Fertig, Medica Research </a:t>
            </a:r>
            <a:r>
              <a:rPr lang="en-US" dirty="0" smtClean="0">
                <a:solidFill>
                  <a:schemeClr val="tx1"/>
                </a:solidFill>
              </a:rPr>
              <a:t>Institute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Symposium on Data Science &amp; Statistics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May 19, 2018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sz="2500" i="1" dirty="0"/>
              <a:t>Any views expressed are those of the </a:t>
            </a:r>
            <a:r>
              <a:rPr lang="en-US" sz="2500" i="1" dirty="0" smtClean="0"/>
              <a:t>authors </a:t>
            </a:r>
            <a:r>
              <a:rPr lang="en-US" sz="2500" i="1" dirty="0"/>
              <a:t>and not necessarily those of the U.S. Census </a:t>
            </a:r>
            <a:r>
              <a:rPr lang="en-US" sz="2500" i="1" dirty="0" smtClean="0"/>
              <a:t>Bureau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86685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82000" cy="1630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Pre-ACA Typical Health Insurance Coverage Type Classifications from Surveys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133600"/>
            <a:ext cx="8229600" cy="4144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1.  Private</a:t>
            </a:r>
          </a:p>
          <a:p>
            <a:pPr marL="914400" lvl="1" indent="-514350">
              <a:buAutoNum type="alphaLcPeriod"/>
            </a:pPr>
            <a:r>
              <a:rPr lang="en-US" dirty="0" smtClean="0"/>
              <a:t>Employer-sponsored insurance (ESI)</a:t>
            </a:r>
          </a:p>
          <a:p>
            <a:pPr marL="914400" lvl="1" indent="-514350">
              <a:buAutoNum type="alphaLcPeriod"/>
            </a:pPr>
            <a:r>
              <a:rPr lang="en-US" dirty="0" smtClean="0"/>
              <a:t>Non-group purchased on the individual market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2.  Public</a:t>
            </a:r>
          </a:p>
          <a:p>
            <a:pPr marL="400050" lvl="1" indent="0">
              <a:buNone/>
            </a:pPr>
            <a:r>
              <a:rPr lang="en-US" dirty="0" smtClean="0"/>
              <a:t>a.	Medicaid (for low income)</a:t>
            </a:r>
          </a:p>
          <a:p>
            <a:pPr marL="400050" lvl="1" indent="0">
              <a:buNone/>
            </a:pPr>
            <a:r>
              <a:rPr lang="en-US" dirty="0" smtClean="0"/>
              <a:t>b.	Medicare (for 65+)</a:t>
            </a:r>
          </a:p>
          <a:p>
            <a:pPr marL="400050" lvl="1" indent="0">
              <a:buNone/>
            </a:pPr>
            <a:r>
              <a:rPr lang="en-US" dirty="0" smtClean="0"/>
              <a:t>c.	Military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47136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ACA Marketplace Coverage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Private </a:t>
            </a:r>
            <a:r>
              <a:rPr lang="en-US" dirty="0"/>
              <a:t>non-group coverage </a:t>
            </a:r>
            <a:endParaRPr lang="en-US" dirty="0" smtClean="0"/>
          </a:p>
          <a:p>
            <a:r>
              <a:rPr lang="en-US" dirty="0" smtClean="0"/>
              <a:t>Multiple pathways to obtaining coverage</a:t>
            </a:r>
          </a:p>
          <a:p>
            <a:pPr lvl="1"/>
            <a:r>
              <a:rPr lang="en-US" dirty="0" smtClean="0"/>
              <a:t>Marketplace/portal, aka healthcare.gov</a:t>
            </a:r>
          </a:p>
          <a:p>
            <a:pPr lvl="1"/>
            <a:r>
              <a:rPr lang="en-US" dirty="0" smtClean="0"/>
              <a:t>Brokers</a:t>
            </a:r>
          </a:p>
          <a:p>
            <a:pPr lvl="1"/>
            <a:r>
              <a:rPr lang="en-US" dirty="0" smtClean="0"/>
              <a:t>Community-based organizations</a:t>
            </a:r>
            <a:endParaRPr lang="en-US" dirty="0"/>
          </a:p>
          <a:p>
            <a:r>
              <a:rPr lang="en-US" dirty="0" smtClean="0"/>
              <a:t>Some </a:t>
            </a:r>
            <a:r>
              <a:rPr lang="en-US" dirty="0"/>
              <a:t>qualify for subsidies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350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Post-ACA with Marketplace Coverage in the Mix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752600"/>
            <a:ext cx="7696200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1.  Private</a:t>
            </a:r>
          </a:p>
          <a:p>
            <a:pPr marL="914400" lvl="1" indent="-514350">
              <a:buAutoNum type="alphaLcPeriod"/>
            </a:pPr>
            <a:r>
              <a:rPr lang="en-US" dirty="0" smtClean="0"/>
              <a:t>Employer-sponsored insurance (ESI)</a:t>
            </a:r>
          </a:p>
          <a:p>
            <a:pPr marL="914400" lvl="1" indent="-514350">
              <a:buAutoNum type="alphaLcPeriod"/>
            </a:pPr>
            <a:r>
              <a:rPr lang="en-US" dirty="0" smtClean="0"/>
              <a:t>Non-group purchased on the individual market</a:t>
            </a:r>
          </a:p>
          <a:p>
            <a:pPr marL="1314450" lvl="2" indent="-514350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Outside the marketplace</a:t>
            </a:r>
          </a:p>
          <a:p>
            <a:pPr marL="1314450" lvl="2" indent="-514350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On the marketplace/portal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2.  Public</a:t>
            </a:r>
          </a:p>
          <a:p>
            <a:pPr marL="400050" lvl="1" indent="0">
              <a:buNone/>
            </a:pPr>
            <a:r>
              <a:rPr lang="en-US" dirty="0" smtClean="0"/>
              <a:t>a.	Medicaid</a:t>
            </a:r>
          </a:p>
          <a:p>
            <a:pPr marL="400050" lvl="1" indent="0">
              <a:buNone/>
            </a:pPr>
            <a:r>
              <a:rPr lang="en-US" dirty="0" smtClean="0"/>
              <a:t>b.	Medicare</a:t>
            </a:r>
          </a:p>
          <a:p>
            <a:pPr marL="400050" lvl="1" indent="0">
              <a:buNone/>
            </a:pPr>
            <a:r>
              <a:rPr lang="en-US" dirty="0" smtClean="0"/>
              <a:t>c.	Military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32211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Post-ACA with Marketplace Coverage in the Mix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752600"/>
            <a:ext cx="7696200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1.  Private</a:t>
            </a:r>
          </a:p>
          <a:p>
            <a:pPr marL="914400" lvl="1" indent="-514350">
              <a:buAutoNum type="alphaLcPeriod"/>
            </a:pPr>
            <a:r>
              <a:rPr lang="en-US" dirty="0" smtClean="0"/>
              <a:t>Employer-sponsored insurance (ESI)</a:t>
            </a:r>
          </a:p>
          <a:p>
            <a:pPr marL="914400" lvl="1" indent="-514350">
              <a:buAutoNum type="alphaLcPeriod"/>
            </a:pPr>
            <a:r>
              <a:rPr lang="en-US" dirty="0" smtClean="0"/>
              <a:t>Non-group purchased on the individual market</a:t>
            </a:r>
          </a:p>
          <a:p>
            <a:pPr marL="1314450" lvl="2" indent="-514350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Outside the marketplace</a:t>
            </a:r>
          </a:p>
          <a:p>
            <a:pPr marL="1314450" lvl="2" indent="-514350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On the marketplace/portal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2.  Public</a:t>
            </a:r>
          </a:p>
          <a:p>
            <a:pPr marL="400050" lvl="1" indent="0">
              <a:buNone/>
            </a:pPr>
            <a:r>
              <a:rPr lang="en-US" dirty="0" smtClean="0"/>
              <a:t>a.	Medicaid</a:t>
            </a:r>
          </a:p>
          <a:p>
            <a:pPr marL="400050" lvl="1" indent="0">
              <a:buNone/>
            </a:pPr>
            <a:r>
              <a:rPr lang="en-US" dirty="0" smtClean="0"/>
              <a:t>b.	Medicare</a:t>
            </a:r>
          </a:p>
          <a:p>
            <a:pPr marL="400050" lvl="1" indent="0">
              <a:buNone/>
            </a:pPr>
            <a:r>
              <a:rPr lang="en-US" dirty="0" smtClean="0"/>
              <a:t>c.	Military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5" name="Oval 4"/>
          <p:cNvSpPr/>
          <p:nvPr/>
        </p:nvSpPr>
        <p:spPr>
          <a:xfrm>
            <a:off x="609600" y="3352800"/>
            <a:ext cx="5791200" cy="2057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926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82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Ambiguity Between Marketplace and Medicaid/Public Coverage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25963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term ‘marketplace’ has a dual meaning:</a:t>
            </a:r>
          </a:p>
          <a:p>
            <a:pPr lvl="1"/>
            <a:r>
              <a:rPr lang="en-US" dirty="0" smtClean="0"/>
              <a:t>Portal for shopping for the coverage (e.g.: healthcare.gov)</a:t>
            </a:r>
            <a:endParaRPr lang="en-US" dirty="0"/>
          </a:p>
          <a:p>
            <a:pPr lvl="1"/>
            <a:r>
              <a:rPr lang="en-US" dirty="0" smtClean="0"/>
              <a:t>The coverage itself</a:t>
            </a:r>
          </a:p>
          <a:p>
            <a:pPr marL="457200" lvl="1" indent="0">
              <a:buNone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Both marketplace and public coverage are available on the portal</a:t>
            </a:r>
          </a:p>
          <a:p>
            <a:pPr marL="914400" lvl="1" indent="-514350"/>
            <a:r>
              <a:rPr lang="en-US" dirty="0"/>
              <a:t>b</a:t>
            </a:r>
            <a:r>
              <a:rPr lang="en-US" dirty="0" smtClean="0"/>
              <a:t>road spectrum from fully-subsidized public to fully-unsubsidized private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Private/public blurry line:</a:t>
            </a:r>
          </a:p>
          <a:p>
            <a:pPr lvl="1"/>
            <a:r>
              <a:rPr lang="en-US" dirty="0" smtClean="0"/>
              <a:t>Some marketplace coverage has $0 premium</a:t>
            </a:r>
          </a:p>
          <a:p>
            <a:pPr lvl="1"/>
            <a:r>
              <a:rPr lang="en-US" dirty="0" smtClean="0"/>
              <a:t>Some Medicaid requires enrollees to pay part of premium</a:t>
            </a:r>
          </a:p>
        </p:txBody>
      </p:sp>
    </p:spTree>
    <p:extLst>
      <p:ext uri="{BB962C8B-B14F-4D97-AF65-F5344CB8AC3E}">
        <p14:creationId xmlns:p14="http://schemas.microsoft.com/office/powerpoint/2010/main" val="1865310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4582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Post-ACA Landscape Saddled Questions with Ambiguity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4525963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What is the coverage called?</a:t>
            </a:r>
          </a:p>
          <a:p>
            <a:pPr lvl="1"/>
            <a:r>
              <a:rPr lang="en-US" dirty="0" smtClean="0"/>
              <a:t>“Marketplace” could mean Medicaid (if they got the coverage on healthcare.gov) or marketplace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Did you get coverage on the marketplace?</a:t>
            </a:r>
          </a:p>
          <a:p>
            <a:pPr lvl="1"/>
            <a:r>
              <a:rPr lang="en-US" dirty="0" smtClean="0"/>
              <a:t>“Yes” could mean Medicaid or marketplace</a:t>
            </a:r>
          </a:p>
          <a:p>
            <a:pPr lvl="1"/>
            <a:r>
              <a:rPr lang="en-US" dirty="0" smtClean="0"/>
              <a:t>“No” does not mean they don’t have marketplace coverage; they could have got it from a broker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Is there a monthly premium?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Is the premium subsidized?</a:t>
            </a:r>
          </a:p>
          <a:p>
            <a:pPr lvl="1"/>
            <a:r>
              <a:rPr lang="en-US" dirty="0" smtClean="0"/>
              <a:t>“Yes” to either could mean marketplace or Medicaid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253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Upshot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70037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Due to this ambiguity, in many cases:</a:t>
            </a:r>
          </a:p>
          <a:p>
            <a:r>
              <a:rPr lang="en-US" dirty="0" smtClean="0"/>
              <a:t>no one question identifies coverage type</a:t>
            </a:r>
          </a:p>
          <a:p>
            <a:r>
              <a:rPr lang="en-US" dirty="0" smtClean="0"/>
              <a:t>some patterns of response across several questions could define multiple types of coverage</a:t>
            </a:r>
          </a:p>
          <a:p>
            <a:pPr marL="0" indent="0">
              <a:buNone/>
            </a:pPr>
            <a:endParaRPr lang="en-US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sz="5400" dirty="0" smtClean="0">
                <a:sym typeface="Wingdings" panose="05000000000000000000" pitchFamily="2" charset="2"/>
              </a:rPr>
              <a:t> </a:t>
            </a:r>
            <a:r>
              <a:rPr lang="en-US" sz="5400" dirty="0" smtClean="0"/>
              <a:t>Need an algorithm for harnessing survey data to classify coverage type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425588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Autofit/>
          </a:bodyPr>
          <a:lstStyle/>
          <a:p>
            <a:r>
              <a:rPr lang="en-US" sz="4000" dirty="0" smtClean="0"/>
              <a:t>Supervised Machine Learning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02163"/>
          </a:xfrm>
        </p:spPr>
        <p:txBody>
          <a:bodyPr>
            <a:noAutofit/>
          </a:bodyPr>
          <a:lstStyle/>
          <a:p>
            <a:r>
              <a:rPr lang="en-US" sz="2800" dirty="0" smtClean="0"/>
              <a:t>Start </a:t>
            </a:r>
            <a:r>
              <a:rPr lang="en-US" sz="2800" dirty="0"/>
              <a:t>with enrollment records from a private health plan that offers </a:t>
            </a:r>
            <a:r>
              <a:rPr lang="en-US" sz="2800" dirty="0" smtClean="0"/>
              <a:t>range of private and public coverage</a:t>
            </a:r>
            <a:endParaRPr lang="en-US" sz="2400" dirty="0"/>
          </a:p>
          <a:p>
            <a:r>
              <a:rPr lang="en-US" sz="2800" dirty="0"/>
              <a:t>Use records as sample </a:t>
            </a:r>
            <a:r>
              <a:rPr lang="en-US" sz="2800" dirty="0" smtClean="0"/>
              <a:t>in a telephone survey that includes a health insurance module</a:t>
            </a:r>
          </a:p>
          <a:p>
            <a:r>
              <a:rPr lang="en-US" sz="2800" dirty="0" smtClean="0"/>
              <a:t>Identify survey items useful as “features” (variables) in a classification scheme to categorize coverage type</a:t>
            </a:r>
          </a:p>
          <a:p>
            <a:r>
              <a:rPr lang="en-US" sz="2800" dirty="0" smtClean="0"/>
              <a:t>Create an algorithm to classify coverage type</a:t>
            </a:r>
          </a:p>
          <a:p>
            <a:r>
              <a:rPr lang="en-US" sz="2800" dirty="0" smtClean="0"/>
              <a:t>Calculate reporting accuracy metrics </a:t>
            </a:r>
          </a:p>
        </p:txBody>
      </p:sp>
    </p:spTree>
    <p:extLst>
      <p:ext uri="{BB962C8B-B14F-4D97-AF65-F5344CB8AC3E}">
        <p14:creationId xmlns:p14="http://schemas.microsoft.com/office/powerpoint/2010/main" val="2142639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Reverse Record Check Study (“CHIME”) Data Collection Methods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Sample: phone numbers of enrollees from private health insurance company records; random sample drawn from multiple strata: </a:t>
            </a:r>
            <a:endParaRPr lang="en-US" dirty="0"/>
          </a:p>
          <a:p>
            <a:pPr lvl="1"/>
            <a:r>
              <a:rPr lang="en-US" dirty="0"/>
              <a:t>Employer-sponsored insurance (ESI)</a:t>
            </a:r>
          </a:p>
          <a:p>
            <a:pPr lvl="1"/>
            <a:r>
              <a:rPr lang="en-US" dirty="0"/>
              <a:t>Non-group (direct purchase/outside marketplace)</a:t>
            </a:r>
          </a:p>
          <a:p>
            <a:pPr lvl="1"/>
            <a:r>
              <a:rPr lang="en-US" dirty="0"/>
              <a:t>Marketplace (unsubsidized and subsidized)</a:t>
            </a:r>
          </a:p>
          <a:p>
            <a:pPr lvl="1"/>
            <a:r>
              <a:rPr lang="en-US" dirty="0" smtClean="0"/>
              <a:t>Public</a:t>
            </a:r>
          </a:p>
          <a:p>
            <a:r>
              <a:rPr lang="en-US" dirty="0" smtClean="0"/>
              <a:t>15-minute </a:t>
            </a:r>
            <a:r>
              <a:rPr lang="en-US" dirty="0"/>
              <a:t>phone survey conducted in Spring, 2015</a:t>
            </a:r>
          </a:p>
          <a:p>
            <a:r>
              <a:rPr lang="en-US" dirty="0"/>
              <a:t>Content: </a:t>
            </a:r>
            <a:r>
              <a:rPr lang="en-US" dirty="0" smtClean="0"/>
              <a:t>abbreviated Current Population Survey (CPS ASEC) </a:t>
            </a:r>
            <a:endParaRPr lang="en-US" dirty="0"/>
          </a:p>
          <a:p>
            <a:r>
              <a:rPr lang="en-US" dirty="0" smtClean="0"/>
              <a:t>Data </a:t>
            </a:r>
            <a:r>
              <a:rPr lang="en-US" dirty="0"/>
              <a:t>collected on all household </a:t>
            </a:r>
            <a:r>
              <a:rPr lang="en-US" dirty="0" smtClean="0"/>
              <a:t>members</a:t>
            </a:r>
          </a:p>
          <a:p>
            <a:r>
              <a:rPr lang="en-US" dirty="0" smtClean="0"/>
              <a:t>Response rate = 22%</a:t>
            </a:r>
            <a:endParaRPr lang="en-US" dirty="0"/>
          </a:p>
          <a:p>
            <a:r>
              <a:rPr lang="en-US" dirty="0" smtClean="0"/>
              <a:t>Health plan enrollment </a:t>
            </a:r>
            <a:r>
              <a:rPr lang="en-US" dirty="0"/>
              <a:t>file sent post-data collection</a:t>
            </a:r>
          </a:p>
          <a:p>
            <a:r>
              <a:rPr lang="en-US" dirty="0"/>
              <a:t>Records matched to survey at </a:t>
            </a:r>
            <a:r>
              <a:rPr lang="en-US" dirty="0" smtClean="0"/>
              <a:t>person-level</a:t>
            </a:r>
          </a:p>
          <a:p>
            <a:r>
              <a:rPr lang="en-US" dirty="0" smtClean="0"/>
              <a:t>Final person-level matched file n=1,989</a:t>
            </a:r>
          </a:p>
          <a:p>
            <a:r>
              <a:rPr lang="en-US" dirty="0" smtClean="0"/>
              <a:t>Weighted data to health plan population totals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676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57200"/>
            <a:ext cx="8763000" cy="5668963"/>
          </a:xfrm>
        </p:spPr>
      </p:pic>
    </p:spTree>
    <p:extLst>
      <p:ext uri="{BB962C8B-B14F-4D97-AF65-F5344CB8AC3E}">
        <p14:creationId xmlns:p14="http://schemas.microsoft.com/office/powerpoint/2010/main" val="2318297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57200"/>
            <a:ext cx="8763000" cy="5668963"/>
          </a:xfrm>
        </p:spPr>
      </p:pic>
      <p:sp>
        <p:nvSpPr>
          <p:cNvPr id="4" name="Up Arrow 3"/>
          <p:cNvSpPr/>
          <p:nvPr/>
        </p:nvSpPr>
        <p:spPr>
          <a:xfrm>
            <a:off x="4544568" y="3505200"/>
            <a:ext cx="484632" cy="12192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Left Arrow 4"/>
          <p:cNvSpPr/>
          <p:nvPr/>
        </p:nvSpPr>
        <p:spPr>
          <a:xfrm>
            <a:off x="6477000" y="1524000"/>
            <a:ext cx="1295400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413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57200"/>
            <a:ext cx="8763000" cy="5668963"/>
          </a:xfrm>
        </p:spPr>
      </p:pic>
      <p:sp>
        <p:nvSpPr>
          <p:cNvPr id="6" name="Oval 5"/>
          <p:cNvSpPr/>
          <p:nvPr/>
        </p:nvSpPr>
        <p:spPr>
          <a:xfrm>
            <a:off x="2286000" y="2590800"/>
            <a:ext cx="1981200" cy="7620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029200" y="2577697"/>
            <a:ext cx="1981200" cy="7620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678168" y="3305397"/>
            <a:ext cx="1981200" cy="7620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768084" y="4636462"/>
            <a:ext cx="1981200" cy="7620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143500" y="4011044"/>
            <a:ext cx="1981200" cy="7620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284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Feature Refinement for </a:t>
            </a:r>
            <a:br>
              <a:rPr lang="en-US" dirty="0" smtClean="0"/>
            </a:br>
            <a:r>
              <a:rPr lang="en-US" dirty="0" err="1" smtClean="0"/>
              <a:t>GovPath</a:t>
            </a:r>
            <a:r>
              <a:rPr lang="en-US" dirty="0" smtClean="0"/>
              <a:t> and </a:t>
            </a:r>
            <a:r>
              <a:rPr lang="en-US" dirty="0" err="1" smtClean="0"/>
              <a:t>DirPath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Create all possible permutations from the 5 key questions on coverage (n=150+ permutations):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err="1" smtClean="0"/>
              <a:t>GovType</a:t>
            </a:r>
            <a:endParaRPr lang="en-US" dirty="0" smtClean="0"/>
          </a:p>
          <a:p>
            <a:pPr marL="914400" lvl="1" indent="-514350">
              <a:buFont typeface="+mj-lt"/>
              <a:buAutoNum type="arabicPeriod"/>
            </a:pPr>
            <a:r>
              <a:rPr lang="en-US" dirty="0" err="1" smtClean="0"/>
              <a:t>GovPlan</a:t>
            </a:r>
            <a:endParaRPr lang="en-US" dirty="0" smtClean="0"/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Portal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Premium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Subsidy</a:t>
            </a:r>
          </a:p>
          <a:p>
            <a:r>
              <a:rPr lang="en-US" dirty="0" smtClean="0"/>
              <a:t>Examine distribution of enrollment records within each permutation </a:t>
            </a:r>
          </a:p>
          <a:p>
            <a:r>
              <a:rPr lang="en-US" dirty="0" smtClean="0"/>
              <a:t>Collapse permutations where:</a:t>
            </a:r>
          </a:p>
          <a:p>
            <a:pPr marL="914400" lvl="1" indent="-514350"/>
            <a:r>
              <a:rPr lang="en-US" dirty="0"/>
              <a:t>Substantive answers are similar (e.g.: don’t know/refused) and </a:t>
            </a:r>
          </a:p>
          <a:p>
            <a:pPr marL="914400" lvl="1" indent="-514350"/>
            <a:r>
              <a:rPr lang="en-US" dirty="0"/>
              <a:t>Enrollment record </a:t>
            </a:r>
            <a:r>
              <a:rPr lang="en-US" dirty="0" smtClean="0"/>
              <a:t>distribution </a:t>
            </a:r>
            <a:r>
              <a:rPr lang="en-US" dirty="0"/>
              <a:t>is </a:t>
            </a:r>
            <a:r>
              <a:rPr lang="en-US" dirty="0" smtClean="0"/>
              <a:t>similar across permutations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1749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Reduction Example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8037125"/>
              </p:ext>
            </p:extLst>
          </p:nvPr>
        </p:nvGraphicFramePr>
        <p:xfrm>
          <a:off x="457200" y="1600200"/>
          <a:ext cx="6172199" cy="4051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131">
                  <a:extLst>
                    <a:ext uri="{9D8B030D-6E8A-4147-A177-3AD203B41FA5}">
                      <a16:colId xmlns:a16="http://schemas.microsoft.com/office/drawing/2014/main" val="124914806"/>
                    </a:ext>
                  </a:extLst>
                </a:gridCol>
                <a:gridCol w="649705">
                  <a:extLst>
                    <a:ext uri="{9D8B030D-6E8A-4147-A177-3AD203B41FA5}">
                      <a16:colId xmlns:a16="http://schemas.microsoft.com/office/drawing/2014/main" val="3585438887"/>
                    </a:ext>
                  </a:extLst>
                </a:gridCol>
                <a:gridCol w="1136985">
                  <a:extLst>
                    <a:ext uri="{9D8B030D-6E8A-4147-A177-3AD203B41FA5}">
                      <a16:colId xmlns:a16="http://schemas.microsoft.com/office/drawing/2014/main" val="1014658698"/>
                    </a:ext>
                  </a:extLst>
                </a:gridCol>
                <a:gridCol w="1218198">
                  <a:extLst>
                    <a:ext uri="{9D8B030D-6E8A-4147-A177-3AD203B41FA5}">
                      <a16:colId xmlns:a16="http://schemas.microsoft.com/office/drawing/2014/main" val="1992078702"/>
                    </a:ext>
                  </a:extLst>
                </a:gridCol>
                <a:gridCol w="907381">
                  <a:extLst>
                    <a:ext uri="{9D8B030D-6E8A-4147-A177-3AD203B41FA5}">
                      <a16:colId xmlns:a16="http://schemas.microsoft.com/office/drawing/2014/main" val="72032749"/>
                    </a:ext>
                  </a:extLst>
                </a:gridCol>
                <a:gridCol w="814753">
                  <a:extLst>
                    <a:ext uri="{9D8B030D-6E8A-4147-A177-3AD203B41FA5}">
                      <a16:colId xmlns:a16="http://schemas.microsoft.com/office/drawing/2014/main" val="779186014"/>
                    </a:ext>
                  </a:extLst>
                </a:gridCol>
                <a:gridCol w="633046">
                  <a:extLst>
                    <a:ext uri="{9D8B030D-6E8A-4147-A177-3AD203B41FA5}">
                      <a16:colId xmlns:a16="http://schemas.microsoft.com/office/drawing/2014/main" val="3248134541"/>
                    </a:ext>
                  </a:extLst>
                </a:gridCol>
              </a:tblGrid>
              <a:tr h="3683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Perm</a:t>
                      </a:r>
                      <a:endParaRPr lang="en-US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Freq</a:t>
                      </a:r>
                      <a:endParaRPr lang="en-US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GovType</a:t>
                      </a:r>
                      <a:endParaRPr lang="en-US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GovPlan</a:t>
                      </a:r>
                      <a:endParaRPr lang="en-US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Portal</a:t>
                      </a:r>
                      <a:endParaRPr lang="en-US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Prem</a:t>
                      </a:r>
                      <a:endParaRPr lang="en-US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Subs</a:t>
                      </a:r>
                      <a:endParaRPr lang="en-US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213402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Public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Medicaid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n/a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644081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Public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Medicaid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n/a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010082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Public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Medicaid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D/R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n/a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8664707"/>
                  </a:ext>
                </a:extLst>
              </a:tr>
              <a:tr h="368300">
                <a:tc gridSpan="7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5021142"/>
                  </a:ext>
                </a:extLst>
              </a:tr>
              <a:tr h="368300">
                <a:tc gridSpan="7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6186319"/>
                  </a:ext>
                </a:extLst>
              </a:tr>
              <a:tr h="368300">
                <a:tc gridSpan="7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2176371"/>
                  </a:ext>
                </a:extLst>
              </a:tr>
              <a:tr h="368300">
                <a:tc gridSpan="7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3141485"/>
                  </a:ext>
                </a:extLst>
              </a:tr>
              <a:tr h="368300">
                <a:tc gridSpan="7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945731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Perm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 smtClean="0">
                          <a:solidFill>
                            <a:schemeClr val="bg1"/>
                          </a:solidFill>
                        </a:rPr>
                        <a:t>Freq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 smtClean="0">
                          <a:solidFill>
                            <a:schemeClr val="bg1"/>
                          </a:solidFill>
                        </a:rPr>
                        <a:t>GovType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 smtClean="0">
                          <a:solidFill>
                            <a:schemeClr val="bg1"/>
                          </a:solidFill>
                        </a:rPr>
                        <a:t>GovPlan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Portal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 smtClean="0">
                          <a:solidFill>
                            <a:schemeClr val="bg1"/>
                          </a:solidFill>
                        </a:rPr>
                        <a:t>Prem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Subs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8532945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r>
                        <a:rPr lang="en-US" dirty="0" smtClean="0"/>
                        <a:t>ABC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Public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Medicaid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Y,N,D/R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n/a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145948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2000" y="3758467"/>
            <a:ext cx="3252000" cy="1118333"/>
          </a:xfrm>
          <a:prstGeom prst="rect">
            <a:avLst/>
          </a:prstGeom>
        </p:spPr>
      </p:pic>
      <p:graphicFrame>
        <p:nvGraphicFramePr>
          <p:cNvPr id="7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6787559"/>
              </p:ext>
            </p:extLst>
          </p:nvPr>
        </p:nvGraphicFramePr>
        <p:xfrm>
          <a:off x="6626269" y="1127919"/>
          <a:ext cx="1752600" cy="1401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9" name="Curved Connector 8"/>
          <p:cNvCxnSpPr/>
          <p:nvPr/>
        </p:nvCxnSpPr>
        <p:spPr>
          <a:xfrm flipV="1">
            <a:off x="6629399" y="1732876"/>
            <a:ext cx="441284" cy="400724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010603"/>
              </p:ext>
            </p:extLst>
          </p:nvPr>
        </p:nvGraphicFramePr>
        <p:xfrm>
          <a:off x="7612171" y="2284380"/>
          <a:ext cx="920663" cy="121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3931806"/>
              </p:ext>
            </p:extLst>
          </p:nvPr>
        </p:nvGraphicFramePr>
        <p:xfrm>
          <a:off x="6929504" y="3150242"/>
          <a:ext cx="842896" cy="706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12" name="Curved Connector 11"/>
          <p:cNvCxnSpPr/>
          <p:nvPr/>
        </p:nvCxnSpPr>
        <p:spPr>
          <a:xfrm>
            <a:off x="6574468" y="2544762"/>
            <a:ext cx="1197932" cy="507999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urved Connector 16"/>
          <p:cNvCxnSpPr/>
          <p:nvPr/>
        </p:nvCxnSpPr>
        <p:spPr>
          <a:xfrm rot="16200000" flipH="1">
            <a:off x="6587924" y="2918071"/>
            <a:ext cx="623856" cy="547164"/>
          </a:xfrm>
          <a:prstGeom prst="curvedConnector3">
            <a:avLst>
              <a:gd name="adj1" fmla="val 9618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Down Arrow 28"/>
          <p:cNvSpPr/>
          <p:nvPr/>
        </p:nvSpPr>
        <p:spPr>
          <a:xfrm>
            <a:off x="3505200" y="3124200"/>
            <a:ext cx="484632" cy="1752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389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Feature Selection for </a:t>
            </a:r>
            <a:br>
              <a:rPr lang="en-US" dirty="0" smtClean="0"/>
            </a:br>
            <a:r>
              <a:rPr lang="en-US" dirty="0" smtClean="0"/>
              <a:t>Algorithm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ym typeface="Wingdings" panose="05000000000000000000" pitchFamily="2" charset="2"/>
              </a:rPr>
              <a:t>Data </a:t>
            </a:r>
            <a:r>
              <a:rPr lang="en-US" dirty="0">
                <a:sym typeface="Wingdings" panose="05000000000000000000" pitchFamily="2" charset="2"/>
              </a:rPr>
              <a:t>reduced to </a:t>
            </a:r>
            <a:r>
              <a:rPr lang="en-US" dirty="0" smtClean="0">
                <a:sym typeface="Wingdings" panose="05000000000000000000" pitchFamily="2" charset="2"/>
              </a:rPr>
              <a:t>5 features/variables; 4 with only two collapsed response categories: </a:t>
            </a:r>
          </a:p>
          <a:p>
            <a:pPr lvl="1"/>
            <a:r>
              <a:rPr lang="en-US" dirty="0" err="1" smtClean="0"/>
              <a:t>GovType</a:t>
            </a:r>
            <a:r>
              <a:rPr lang="en-US" dirty="0"/>
              <a:t>: Public, </a:t>
            </a:r>
            <a:r>
              <a:rPr lang="en-US" dirty="0" smtClean="0"/>
              <a:t>Other/D/R</a:t>
            </a:r>
            <a:endParaRPr lang="en-US" dirty="0"/>
          </a:p>
          <a:p>
            <a:pPr lvl="1"/>
            <a:r>
              <a:rPr lang="en-US" dirty="0" err="1"/>
              <a:t>GovPlan</a:t>
            </a:r>
            <a:r>
              <a:rPr lang="en-US" dirty="0"/>
              <a:t>: Public, Market, </a:t>
            </a:r>
            <a:r>
              <a:rPr lang="en-US" dirty="0" smtClean="0"/>
              <a:t>Other/D/R</a:t>
            </a:r>
            <a:endParaRPr lang="en-US" dirty="0"/>
          </a:p>
          <a:p>
            <a:pPr lvl="1"/>
            <a:r>
              <a:rPr lang="en-US" dirty="0"/>
              <a:t>Marketplace: Yes, No/D/R</a:t>
            </a:r>
          </a:p>
          <a:p>
            <a:pPr lvl="1"/>
            <a:r>
              <a:rPr lang="en-US" dirty="0"/>
              <a:t>Premium: Yes, No/D/R</a:t>
            </a:r>
          </a:p>
          <a:p>
            <a:pPr lvl="1"/>
            <a:r>
              <a:rPr lang="en-US" dirty="0"/>
              <a:t>Subsidy: Yes/D/R, No</a:t>
            </a:r>
          </a:p>
          <a:p>
            <a:pPr marL="0" indent="0">
              <a:buNone/>
            </a:pPr>
            <a:r>
              <a:rPr lang="en-US" dirty="0" smtClean="0">
                <a:sym typeface="Wingdings" panose="05000000000000000000" pitchFamily="2" charset="2"/>
              </a:rPr>
              <a:t> 11 total permutations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586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81000"/>
            <a:ext cx="8839200" cy="5745163"/>
          </a:xfrm>
        </p:spPr>
      </p:pic>
    </p:spTree>
    <p:extLst>
      <p:ext uri="{BB962C8B-B14F-4D97-AF65-F5344CB8AC3E}">
        <p14:creationId xmlns:p14="http://schemas.microsoft.com/office/powerpoint/2010/main" val="4040593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81000"/>
            <a:ext cx="8839200" cy="5745163"/>
          </a:xfrm>
        </p:spPr>
      </p:pic>
      <p:sp>
        <p:nvSpPr>
          <p:cNvPr id="3" name="Freeform 2"/>
          <p:cNvSpPr/>
          <p:nvPr/>
        </p:nvSpPr>
        <p:spPr>
          <a:xfrm>
            <a:off x="302106" y="755780"/>
            <a:ext cx="4195249" cy="4637314"/>
          </a:xfrm>
          <a:custGeom>
            <a:avLst/>
            <a:gdLst>
              <a:gd name="connsiteX0" fmla="*/ 4195249 w 4195249"/>
              <a:gd name="connsiteY0" fmla="*/ 0 h 4637314"/>
              <a:gd name="connsiteX1" fmla="*/ 173755 w 4195249"/>
              <a:gd name="connsiteY1" fmla="*/ 914400 h 4637314"/>
              <a:gd name="connsiteX2" fmla="*/ 1106816 w 4195249"/>
              <a:gd name="connsiteY2" fmla="*/ 4637314 h 4637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95249" h="4637314">
                <a:moveTo>
                  <a:pt x="4195249" y="0"/>
                </a:moveTo>
                <a:cubicBezTo>
                  <a:pt x="2441871" y="70757"/>
                  <a:pt x="688494" y="141514"/>
                  <a:pt x="173755" y="914400"/>
                </a:cubicBezTo>
                <a:cubicBezTo>
                  <a:pt x="-340984" y="1687286"/>
                  <a:pt x="382916" y="3162300"/>
                  <a:pt x="1106816" y="4637314"/>
                </a:cubicBezTo>
              </a:path>
            </a:pathLst>
          </a:cu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1908556" y="703847"/>
            <a:ext cx="2598130" cy="4950504"/>
          </a:xfrm>
          <a:custGeom>
            <a:avLst/>
            <a:gdLst>
              <a:gd name="connsiteX0" fmla="*/ 2598130 w 2598130"/>
              <a:gd name="connsiteY0" fmla="*/ 61263 h 4950504"/>
              <a:gd name="connsiteX1" fmla="*/ 162840 w 2598130"/>
              <a:gd name="connsiteY1" fmla="*/ 686414 h 4950504"/>
              <a:gd name="connsiteX2" fmla="*/ 424097 w 2598130"/>
              <a:gd name="connsiteY2" fmla="*/ 4950504 h 4950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98130" h="4950504">
                <a:moveTo>
                  <a:pt x="2598130" y="61263"/>
                </a:moveTo>
                <a:cubicBezTo>
                  <a:pt x="1561654" y="-33598"/>
                  <a:pt x="525179" y="-128459"/>
                  <a:pt x="162840" y="686414"/>
                </a:cubicBezTo>
                <a:cubicBezTo>
                  <a:pt x="-199499" y="1501287"/>
                  <a:pt x="112299" y="3225895"/>
                  <a:pt x="424097" y="4950504"/>
                </a:cubicBezTo>
              </a:path>
            </a:pathLst>
          </a:cu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3135221" y="755780"/>
            <a:ext cx="1352803" cy="4954555"/>
          </a:xfrm>
          <a:custGeom>
            <a:avLst/>
            <a:gdLst>
              <a:gd name="connsiteX0" fmla="*/ 1352803 w 1352803"/>
              <a:gd name="connsiteY0" fmla="*/ 0 h 4954555"/>
              <a:gd name="connsiteX1" fmla="*/ 130493 w 1352803"/>
              <a:gd name="connsiteY1" fmla="*/ 1651518 h 4954555"/>
              <a:gd name="connsiteX2" fmla="*/ 93171 w 1352803"/>
              <a:gd name="connsiteY2" fmla="*/ 4954555 h 4954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52803" h="4954555">
                <a:moveTo>
                  <a:pt x="1352803" y="0"/>
                </a:moveTo>
                <a:cubicBezTo>
                  <a:pt x="846617" y="412879"/>
                  <a:pt x="340432" y="825759"/>
                  <a:pt x="130493" y="1651518"/>
                </a:cubicBezTo>
                <a:cubicBezTo>
                  <a:pt x="-79446" y="2477277"/>
                  <a:pt x="6862" y="3715916"/>
                  <a:pt x="93171" y="4954555"/>
                </a:cubicBezTo>
              </a:path>
            </a:pathLst>
          </a:cu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4506686" y="765110"/>
            <a:ext cx="3878159" cy="5019870"/>
          </a:xfrm>
          <a:custGeom>
            <a:avLst/>
            <a:gdLst>
              <a:gd name="connsiteX0" fmla="*/ 0 w 3878159"/>
              <a:gd name="connsiteY0" fmla="*/ 0 h 5019870"/>
              <a:gd name="connsiteX1" fmla="*/ 3610947 w 3878159"/>
              <a:gd name="connsiteY1" fmla="*/ 1567543 h 5019870"/>
              <a:gd name="connsiteX2" fmla="*/ 3331028 w 3878159"/>
              <a:gd name="connsiteY2" fmla="*/ 5019870 h 5019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878159" h="5019870">
                <a:moveTo>
                  <a:pt x="0" y="0"/>
                </a:moveTo>
                <a:cubicBezTo>
                  <a:pt x="1527888" y="365449"/>
                  <a:pt x="3055776" y="730898"/>
                  <a:pt x="3610947" y="1567543"/>
                </a:cubicBezTo>
                <a:cubicBezTo>
                  <a:pt x="4166118" y="2404188"/>
                  <a:pt x="3748573" y="3712029"/>
                  <a:pt x="3331028" y="5019870"/>
                </a:cubicBezTo>
              </a:path>
            </a:pathLst>
          </a:cu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4478694" y="701559"/>
            <a:ext cx="2815770" cy="4784841"/>
          </a:xfrm>
          <a:custGeom>
            <a:avLst/>
            <a:gdLst>
              <a:gd name="connsiteX0" fmla="*/ 0 w 2815770"/>
              <a:gd name="connsiteY0" fmla="*/ 54221 h 4784841"/>
              <a:gd name="connsiteX1" fmla="*/ 2640563 w 2815770"/>
              <a:gd name="connsiteY1" fmla="*/ 670041 h 4784841"/>
              <a:gd name="connsiteX2" fmla="*/ 2351314 w 2815770"/>
              <a:gd name="connsiteY2" fmla="*/ 4784841 h 4784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15770" h="4784841">
                <a:moveTo>
                  <a:pt x="0" y="54221"/>
                </a:moveTo>
                <a:cubicBezTo>
                  <a:pt x="1124338" y="-32088"/>
                  <a:pt x="2248677" y="-118396"/>
                  <a:pt x="2640563" y="670041"/>
                </a:cubicBezTo>
                <a:cubicBezTo>
                  <a:pt x="3032449" y="1458478"/>
                  <a:pt x="2691881" y="3121659"/>
                  <a:pt x="2351314" y="4784841"/>
                </a:cubicBezTo>
              </a:path>
            </a:pathLst>
          </a:cu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4469363" y="709127"/>
            <a:ext cx="1707502" cy="5075853"/>
          </a:xfrm>
          <a:custGeom>
            <a:avLst/>
            <a:gdLst>
              <a:gd name="connsiteX0" fmla="*/ 0 w 1707502"/>
              <a:gd name="connsiteY0" fmla="*/ 0 h 5075853"/>
              <a:gd name="connsiteX1" fmla="*/ 1035698 w 1707502"/>
              <a:gd name="connsiteY1" fmla="*/ 2351314 h 5075853"/>
              <a:gd name="connsiteX2" fmla="*/ 1707502 w 1707502"/>
              <a:gd name="connsiteY2" fmla="*/ 5075853 h 5075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07502" h="5075853">
                <a:moveTo>
                  <a:pt x="0" y="0"/>
                </a:moveTo>
                <a:cubicBezTo>
                  <a:pt x="375557" y="752669"/>
                  <a:pt x="751114" y="1505339"/>
                  <a:pt x="1035698" y="2351314"/>
                </a:cubicBezTo>
                <a:cubicBezTo>
                  <a:pt x="1320282" y="3197289"/>
                  <a:pt x="1513892" y="4136571"/>
                  <a:pt x="1707502" y="5075853"/>
                </a:cubicBezTo>
              </a:path>
            </a:pathLst>
          </a:cu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977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Unambiguous Cases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Six paths can be collapsed further:</a:t>
            </a:r>
          </a:p>
          <a:p>
            <a:pPr lvl="1"/>
            <a:r>
              <a:rPr lang="en-US" dirty="0" smtClean="0"/>
              <a:t>I</a:t>
            </a:r>
            <a:r>
              <a:rPr lang="en-US" dirty="0"/>
              <a:t>F</a:t>
            </a:r>
            <a:r>
              <a:rPr lang="en-US" dirty="0" smtClean="0"/>
              <a:t>:</a:t>
            </a:r>
          </a:p>
          <a:p>
            <a:pPr lvl="2"/>
            <a:r>
              <a:rPr lang="en-US" dirty="0" err="1" smtClean="0"/>
              <a:t>GovPlan</a:t>
            </a:r>
            <a:r>
              <a:rPr lang="en-US" dirty="0" smtClean="0"/>
              <a:t>=Public OR </a:t>
            </a:r>
          </a:p>
          <a:p>
            <a:pPr lvl="2"/>
            <a:r>
              <a:rPr lang="en-US" dirty="0" err="1" smtClean="0"/>
              <a:t>GovPlan</a:t>
            </a:r>
            <a:r>
              <a:rPr lang="en-US" dirty="0" smtClean="0"/>
              <a:t>=(Market or Other) and Premium=No </a:t>
            </a:r>
          </a:p>
          <a:p>
            <a:pPr lvl="1"/>
            <a:r>
              <a:rPr lang="en-US" dirty="0" smtClean="0"/>
              <a:t>THEN: 97% or more are public enrollees, according to records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Those six paths add up to 96.9% in </a:t>
            </a:r>
            <a:r>
              <a:rPr lang="en-US" dirty="0" err="1" smtClean="0"/>
              <a:t>GovPath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3701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81000"/>
            <a:ext cx="8839200" cy="5745163"/>
          </a:xfrm>
        </p:spPr>
      </p:pic>
      <p:sp>
        <p:nvSpPr>
          <p:cNvPr id="2" name="Oval 1"/>
          <p:cNvSpPr/>
          <p:nvPr/>
        </p:nvSpPr>
        <p:spPr>
          <a:xfrm>
            <a:off x="381000" y="3962400"/>
            <a:ext cx="685800" cy="4572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3581400" y="3962400"/>
            <a:ext cx="1981200" cy="6096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8077200" y="4038600"/>
            <a:ext cx="685800" cy="10668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4343400" y="4419600"/>
            <a:ext cx="1295400" cy="6858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165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2514600" y="4038600"/>
            <a:ext cx="838200" cy="8382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52400"/>
            <a:ext cx="8610600" cy="5973763"/>
          </a:xfrm>
        </p:spPr>
      </p:pic>
      <p:sp>
        <p:nvSpPr>
          <p:cNvPr id="6" name="Oval 5"/>
          <p:cNvSpPr/>
          <p:nvPr/>
        </p:nvSpPr>
        <p:spPr>
          <a:xfrm>
            <a:off x="381000" y="3352800"/>
            <a:ext cx="2286000" cy="10668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048000" y="2895600"/>
            <a:ext cx="685800" cy="4572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0809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Ambiguous Cases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Cell sizes in some paths are vanishingly small (&lt;5)</a:t>
            </a:r>
          </a:p>
          <a:p>
            <a:r>
              <a:rPr lang="en-US" dirty="0" smtClean="0"/>
              <a:t>Enrollment data are mixed</a:t>
            </a:r>
          </a:p>
          <a:p>
            <a:r>
              <a:rPr lang="en-US" dirty="0" smtClean="0"/>
              <a:t>ESI heavily weighted due to prevalence in population</a:t>
            </a:r>
          </a:p>
          <a:p>
            <a:r>
              <a:rPr lang="en-US" dirty="0" smtClean="0"/>
              <a:t>Priority is to correctly categorize private versus public; then correctly categorize type of private</a:t>
            </a:r>
          </a:p>
          <a:p>
            <a:r>
              <a:rPr lang="en-US" dirty="0" smtClean="0"/>
              <a:t>Marketplace:</a:t>
            </a:r>
          </a:p>
          <a:p>
            <a:pPr lvl="1"/>
            <a:r>
              <a:rPr lang="en-US" dirty="0"/>
              <a:t>Marketplace coverage most difficult to define on paper</a:t>
            </a:r>
          </a:p>
          <a:p>
            <a:pPr lvl="1"/>
            <a:r>
              <a:rPr lang="en-US" dirty="0" smtClean="0"/>
              <a:t>Few actual marketplace cases (n=147)</a:t>
            </a:r>
          </a:p>
          <a:p>
            <a:pPr lvl="1"/>
            <a:r>
              <a:rPr lang="en-US" dirty="0" smtClean="0"/>
              <a:t>Marketplace enrollees highly diverse in reporting patterns </a:t>
            </a:r>
          </a:p>
        </p:txBody>
      </p:sp>
    </p:spTree>
    <p:extLst>
      <p:ext uri="{BB962C8B-B14F-4D97-AF65-F5344CB8AC3E}">
        <p14:creationId xmlns:p14="http://schemas.microsoft.com/office/powerpoint/2010/main" val="23325399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81000"/>
            <a:ext cx="8610600" cy="5745163"/>
          </a:xfrm>
        </p:spPr>
      </p:pic>
      <p:sp>
        <p:nvSpPr>
          <p:cNvPr id="5" name="Freeform 4"/>
          <p:cNvSpPr/>
          <p:nvPr/>
        </p:nvSpPr>
        <p:spPr>
          <a:xfrm>
            <a:off x="4495800" y="762000"/>
            <a:ext cx="2857986" cy="4136571"/>
          </a:xfrm>
          <a:custGeom>
            <a:avLst/>
            <a:gdLst>
              <a:gd name="connsiteX0" fmla="*/ 0 w 2884423"/>
              <a:gd name="connsiteY0" fmla="*/ 0 h 4282751"/>
              <a:gd name="connsiteX1" fmla="*/ 2631233 w 2884423"/>
              <a:gd name="connsiteY1" fmla="*/ 1688841 h 4282751"/>
              <a:gd name="connsiteX2" fmla="*/ 2631233 w 2884423"/>
              <a:gd name="connsiteY2" fmla="*/ 4282751 h 4282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84423" h="4282751">
                <a:moveTo>
                  <a:pt x="0" y="0"/>
                </a:moveTo>
                <a:cubicBezTo>
                  <a:pt x="1096347" y="487524"/>
                  <a:pt x="2192694" y="975049"/>
                  <a:pt x="2631233" y="1688841"/>
                </a:cubicBezTo>
                <a:cubicBezTo>
                  <a:pt x="3069772" y="2402633"/>
                  <a:pt x="2850502" y="3342692"/>
                  <a:pt x="2631233" y="4282751"/>
                </a:cubicBezTo>
              </a:path>
            </a:pathLst>
          </a:custGeom>
          <a:noFill/>
          <a:ln w="63500">
            <a:solidFill>
              <a:srgbClr val="C27C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4343400" y="761999"/>
            <a:ext cx="2160903" cy="3856653"/>
          </a:xfrm>
          <a:custGeom>
            <a:avLst/>
            <a:gdLst>
              <a:gd name="connsiteX0" fmla="*/ 80541 w 2143473"/>
              <a:gd name="connsiteY0" fmla="*/ 0 h 3993502"/>
              <a:gd name="connsiteX1" fmla="*/ 2142607 w 2143473"/>
              <a:gd name="connsiteY1" fmla="*/ 625151 h 3993502"/>
              <a:gd name="connsiteX2" fmla="*/ 332468 w 2143473"/>
              <a:gd name="connsiteY2" fmla="*/ 2379306 h 3993502"/>
              <a:gd name="connsiteX3" fmla="*/ 5897 w 2143473"/>
              <a:gd name="connsiteY3" fmla="*/ 3993502 h 3993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3473" h="3993502">
                <a:moveTo>
                  <a:pt x="80541" y="0"/>
                </a:moveTo>
                <a:cubicBezTo>
                  <a:pt x="1090580" y="114300"/>
                  <a:pt x="2100619" y="228600"/>
                  <a:pt x="2142607" y="625151"/>
                </a:cubicBezTo>
                <a:cubicBezTo>
                  <a:pt x="2184595" y="1021702"/>
                  <a:pt x="688586" y="1817914"/>
                  <a:pt x="332468" y="2379306"/>
                </a:cubicBezTo>
                <a:cubicBezTo>
                  <a:pt x="-23650" y="2940698"/>
                  <a:pt x="-8877" y="3467100"/>
                  <a:pt x="5897" y="3993502"/>
                </a:cubicBezTo>
              </a:path>
            </a:pathLst>
          </a:custGeom>
          <a:noFill/>
          <a:ln w="190500">
            <a:solidFill>
              <a:srgbClr val="C27C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4488024" y="634877"/>
            <a:ext cx="2021329" cy="4011768"/>
          </a:xfrm>
          <a:custGeom>
            <a:avLst/>
            <a:gdLst>
              <a:gd name="connsiteX0" fmla="*/ 0 w 2021329"/>
              <a:gd name="connsiteY0" fmla="*/ 18266 h 4011768"/>
              <a:gd name="connsiteX1" fmla="*/ 1996752 w 2021329"/>
              <a:gd name="connsiteY1" fmla="*/ 606094 h 4011768"/>
              <a:gd name="connsiteX2" fmla="*/ 933062 w 2021329"/>
              <a:gd name="connsiteY2" fmla="*/ 4011768 h 4011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21329" h="4011768">
                <a:moveTo>
                  <a:pt x="0" y="18266"/>
                </a:moveTo>
                <a:cubicBezTo>
                  <a:pt x="920621" y="-20612"/>
                  <a:pt x="1841242" y="-59490"/>
                  <a:pt x="1996752" y="606094"/>
                </a:cubicBezTo>
                <a:cubicBezTo>
                  <a:pt x="2152262" y="1271678"/>
                  <a:pt x="1542662" y="2641723"/>
                  <a:pt x="933062" y="4011768"/>
                </a:cubicBezTo>
              </a:path>
            </a:pathLst>
          </a:custGeom>
          <a:noFill/>
          <a:ln w="31750">
            <a:solidFill>
              <a:srgbClr val="C27C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4450702" y="577923"/>
            <a:ext cx="2207440" cy="4917808"/>
          </a:xfrm>
          <a:custGeom>
            <a:avLst/>
            <a:gdLst>
              <a:gd name="connsiteX0" fmla="*/ 0 w 2207440"/>
              <a:gd name="connsiteY0" fmla="*/ 84550 h 4917808"/>
              <a:gd name="connsiteX1" fmla="*/ 2080727 w 2207440"/>
              <a:gd name="connsiteY1" fmla="*/ 653718 h 4917808"/>
              <a:gd name="connsiteX2" fmla="*/ 1800808 w 2207440"/>
              <a:gd name="connsiteY2" fmla="*/ 4917808 h 4917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07440" h="4917808">
                <a:moveTo>
                  <a:pt x="0" y="84550"/>
                </a:moveTo>
                <a:cubicBezTo>
                  <a:pt x="890296" y="-33638"/>
                  <a:pt x="1780592" y="-151825"/>
                  <a:pt x="2080727" y="653718"/>
                </a:cubicBezTo>
                <a:cubicBezTo>
                  <a:pt x="2380862" y="1459261"/>
                  <a:pt x="2090835" y="3188534"/>
                  <a:pt x="1800808" y="4917808"/>
                </a:cubicBezTo>
              </a:path>
            </a:pathLst>
          </a:custGeom>
          <a:noFill/>
          <a:ln>
            <a:solidFill>
              <a:srgbClr val="C27C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4355051" y="700766"/>
            <a:ext cx="4146353" cy="4002833"/>
          </a:xfrm>
          <a:custGeom>
            <a:avLst/>
            <a:gdLst>
              <a:gd name="connsiteX0" fmla="*/ 0 w 4146353"/>
              <a:gd name="connsiteY0" fmla="*/ 0 h 4002833"/>
              <a:gd name="connsiteX1" fmla="*/ 3629608 w 4146353"/>
              <a:gd name="connsiteY1" fmla="*/ 1558212 h 4002833"/>
              <a:gd name="connsiteX2" fmla="*/ 4040155 w 4146353"/>
              <a:gd name="connsiteY2" fmla="*/ 4002833 h 4002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46353" h="4002833">
                <a:moveTo>
                  <a:pt x="0" y="0"/>
                </a:moveTo>
                <a:cubicBezTo>
                  <a:pt x="1478124" y="445536"/>
                  <a:pt x="2956249" y="891073"/>
                  <a:pt x="3629608" y="1558212"/>
                </a:cubicBezTo>
                <a:cubicBezTo>
                  <a:pt x="4302967" y="2225351"/>
                  <a:pt x="4171561" y="3114092"/>
                  <a:pt x="4040155" y="4002833"/>
                </a:cubicBezTo>
              </a:path>
            </a:pathLst>
          </a:custGeom>
          <a:noFill/>
          <a:ln w="63500">
            <a:solidFill>
              <a:srgbClr val="C27C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709127" y="647626"/>
            <a:ext cx="3760236" cy="3849729"/>
          </a:xfrm>
          <a:custGeom>
            <a:avLst/>
            <a:gdLst>
              <a:gd name="connsiteX0" fmla="*/ 3760236 w 3760236"/>
              <a:gd name="connsiteY0" fmla="*/ 5517 h 3849729"/>
              <a:gd name="connsiteX1" fmla="*/ 1110342 w 3760236"/>
              <a:gd name="connsiteY1" fmla="*/ 612007 h 3849729"/>
              <a:gd name="connsiteX2" fmla="*/ 0 w 3760236"/>
              <a:gd name="connsiteY2" fmla="*/ 3849729 h 3849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60236" h="3849729">
                <a:moveTo>
                  <a:pt x="3760236" y="5517"/>
                </a:moveTo>
                <a:cubicBezTo>
                  <a:pt x="2748642" y="-11589"/>
                  <a:pt x="1737048" y="-28695"/>
                  <a:pt x="1110342" y="612007"/>
                </a:cubicBezTo>
                <a:cubicBezTo>
                  <a:pt x="483636" y="1252709"/>
                  <a:pt x="241818" y="2551219"/>
                  <a:pt x="0" y="3849729"/>
                </a:cubicBezTo>
              </a:path>
            </a:pathLst>
          </a:custGeom>
          <a:noFill/>
          <a:ln>
            <a:solidFill>
              <a:srgbClr val="C27C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589085" y="596547"/>
            <a:ext cx="2917601" cy="4292694"/>
          </a:xfrm>
          <a:custGeom>
            <a:avLst/>
            <a:gdLst>
              <a:gd name="connsiteX0" fmla="*/ 2917601 w 2917601"/>
              <a:gd name="connsiteY0" fmla="*/ 37935 h 4292694"/>
              <a:gd name="connsiteX1" fmla="*/ 183731 w 2917601"/>
              <a:gd name="connsiteY1" fmla="*/ 616433 h 4292694"/>
              <a:gd name="connsiteX2" fmla="*/ 472980 w 2917601"/>
              <a:gd name="connsiteY2" fmla="*/ 4292694 h 4292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17601" h="4292694">
                <a:moveTo>
                  <a:pt x="2917601" y="37935"/>
                </a:moveTo>
                <a:cubicBezTo>
                  <a:pt x="1754384" y="-27379"/>
                  <a:pt x="591168" y="-92693"/>
                  <a:pt x="183731" y="616433"/>
                </a:cubicBezTo>
                <a:cubicBezTo>
                  <a:pt x="-223706" y="1325559"/>
                  <a:pt x="124637" y="2809126"/>
                  <a:pt x="472980" y="4292694"/>
                </a:cubicBezTo>
              </a:path>
            </a:pathLst>
          </a:custGeom>
          <a:noFill/>
          <a:ln w="31750">
            <a:solidFill>
              <a:srgbClr val="C27C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0369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2514600" y="4038600"/>
            <a:ext cx="838200" cy="8382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52400"/>
            <a:ext cx="8610600" cy="5973763"/>
          </a:xfrm>
        </p:spPr>
      </p:pic>
      <p:sp>
        <p:nvSpPr>
          <p:cNvPr id="22" name="Freeform 21"/>
          <p:cNvSpPr/>
          <p:nvPr/>
        </p:nvSpPr>
        <p:spPr>
          <a:xfrm>
            <a:off x="1382563" y="926926"/>
            <a:ext cx="3201963" cy="2755726"/>
          </a:xfrm>
          <a:custGeom>
            <a:avLst/>
            <a:gdLst>
              <a:gd name="connsiteX0" fmla="*/ 3201963 w 3201963"/>
              <a:gd name="connsiteY0" fmla="*/ 0 h 2755726"/>
              <a:gd name="connsiteX1" fmla="*/ 95508 w 3201963"/>
              <a:gd name="connsiteY1" fmla="*/ 1528175 h 2755726"/>
              <a:gd name="connsiteX2" fmla="*/ 734336 w 3201963"/>
              <a:gd name="connsiteY2" fmla="*/ 2755726 h 2755726"/>
              <a:gd name="connsiteX3" fmla="*/ 734336 w 3201963"/>
              <a:gd name="connsiteY3" fmla="*/ 2755726 h 275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1963" h="2755726">
                <a:moveTo>
                  <a:pt x="3201963" y="0"/>
                </a:moveTo>
                <a:cubicBezTo>
                  <a:pt x="1854371" y="534443"/>
                  <a:pt x="506779" y="1068887"/>
                  <a:pt x="95508" y="1528175"/>
                </a:cubicBezTo>
                <a:cubicBezTo>
                  <a:pt x="-315763" y="1987463"/>
                  <a:pt x="734336" y="2755726"/>
                  <a:pt x="734336" y="2755726"/>
                </a:cubicBezTo>
                <a:lnTo>
                  <a:pt x="734336" y="2755726"/>
                </a:lnTo>
              </a:path>
            </a:pathLst>
          </a:custGeom>
          <a:noFill/>
          <a:ln w="101600">
            <a:solidFill>
              <a:srgbClr val="C27C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663879" y="914400"/>
            <a:ext cx="3870543" cy="2855934"/>
          </a:xfrm>
          <a:custGeom>
            <a:avLst/>
            <a:gdLst>
              <a:gd name="connsiteX0" fmla="*/ 3870543 w 3870543"/>
              <a:gd name="connsiteY0" fmla="*/ 0 h 2855934"/>
              <a:gd name="connsiteX1" fmla="*/ 876822 w 3870543"/>
              <a:gd name="connsiteY1" fmla="*/ 1578279 h 2855934"/>
              <a:gd name="connsiteX2" fmla="*/ 0 w 3870543"/>
              <a:gd name="connsiteY2" fmla="*/ 2855934 h 2855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870543" h="2855934">
                <a:moveTo>
                  <a:pt x="3870543" y="0"/>
                </a:moveTo>
                <a:cubicBezTo>
                  <a:pt x="2696227" y="551145"/>
                  <a:pt x="1521912" y="1102290"/>
                  <a:pt x="876822" y="1578279"/>
                </a:cubicBezTo>
                <a:cubicBezTo>
                  <a:pt x="231732" y="2054268"/>
                  <a:pt x="115866" y="2455101"/>
                  <a:pt x="0" y="2855934"/>
                </a:cubicBezTo>
              </a:path>
            </a:pathLst>
          </a:custGeom>
          <a:noFill/>
          <a:ln w="203200">
            <a:solidFill>
              <a:srgbClr val="C27C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>
            <a:off x="4572000" y="864296"/>
            <a:ext cx="3382027" cy="3156559"/>
          </a:xfrm>
          <a:custGeom>
            <a:avLst/>
            <a:gdLst>
              <a:gd name="connsiteX0" fmla="*/ 0 w 3382027"/>
              <a:gd name="connsiteY0" fmla="*/ 0 h 3156559"/>
              <a:gd name="connsiteX1" fmla="*/ 2605414 w 3382027"/>
              <a:gd name="connsiteY1" fmla="*/ 1590805 h 3156559"/>
              <a:gd name="connsiteX2" fmla="*/ 3382027 w 3382027"/>
              <a:gd name="connsiteY2" fmla="*/ 3156559 h 3156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82027" h="3156559">
                <a:moveTo>
                  <a:pt x="0" y="0"/>
                </a:moveTo>
                <a:cubicBezTo>
                  <a:pt x="1020871" y="532356"/>
                  <a:pt x="2041743" y="1064712"/>
                  <a:pt x="2605414" y="1590805"/>
                </a:cubicBezTo>
                <a:cubicBezTo>
                  <a:pt x="3169085" y="2116898"/>
                  <a:pt x="3275556" y="2636728"/>
                  <a:pt x="3382027" y="3156559"/>
                </a:cubicBezTo>
              </a:path>
            </a:pathLst>
          </a:custGeom>
          <a:noFill/>
          <a:ln w="50800">
            <a:solidFill>
              <a:srgbClr val="C27C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5529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Alternative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7033"/>
            <a:ext cx="8382000" cy="4525963"/>
          </a:xfrm>
        </p:spPr>
        <p:txBody>
          <a:bodyPr>
            <a:normAutofit fontScale="70000" lnSpcReduction="20000"/>
          </a:bodyPr>
          <a:lstStyle/>
          <a:p>
            <a:pPr marL="514350" indent="-457200"/>
            <a:r>
              <a:rPr lang="en-US" dirty="0" smtClean="0">
                <a:sym typeface="Wingdings" panose="05000000000000000000" pitchFamily="2" charset="2"/>
              </a:rPr>
              <a:t>Given small cell sizes, mixed enrollment data, ambiguity of survey answers, range of reporting patterns among marketplace enrollees:</a:t>
            </a:r>
          </a:p>
          <a:p>
            <a:pPr marL="914400" lvl="1" indent="-457200">
              <a:buFont typeface="Wingdings" panose="05000000000000000000" pitchFamily="2" charset="2"/>
              <a:buChar char="è"/>
            </a:pPr>
            <a:r>
              <a:rPr lang="en-US" dirty="0" smtClean="0">
                <a:sym typeface="Wingdings" panose="05000000000000000000" pitchFamily="2" charset="2"/>
              </a:rPr>
              <a:t>No clear coverage type assignment for some paths </a:t>
            </a:r>
            <a:endParaRPr lang="en-US" dirty="0">
              <a:sym typeface="Wingdings" panose="05000000000000000000" pitchFamily="2" charset="2"/>
            </a:endParaRPr>
          </a:p>
          <a:p>
            <a:pPr marL="514350" indent="-457200"/>
            <a:r>
              <a:rPr lang="en-US" dirty="0" smtClean="0">
                <a:sym typeface="Wingdings" panose="05000000000000000000" pitchFamily="2" charset="2"/>
              </a:rPr>
              <a:t>Developed three alternatives for ambiguous paths:</a:t>
            </a:r>
          </a:p>
          <a:p>
            <a:pPr marL="914400" lvl="1" indent="-457200"/>
            <a:r>
              <a:rPr lang="en-US" dirty="0" smtClean="0">
                <a:sym typeface="Wingdings" panose="05000000000000000000" pitchFamily="2" charset="2"/>
              </a:rPr>
              <a:t>“</a:t>
            </a:r>
            <a:r>
              <a:rPr lang="en-US" dirty="0" err="1" smtClean="0">
                <a:sym typeface="Wingdings" panose="05000000000000000000" pitchFamily="2" charset="2"/>
              </a:rPr>
              <a:t>PubSkew</a:t>
            </a:r>
            <a:r>
              <a:rPr lang="en-US" dirty="0" smtClean="0">
                <a:sym typeface="Wingdings" panose="05000000000000000000" pitchFamily="2" charset="2"/>
              </a:rPr>
              <a:t>”</a:t>
            </a:r>
          </a:p>
          <a:p>
            <a:pPr marL="914400" lvl="1" indent="-457200"/>
            <a:r>
              <a:rPr lang="en-US" dirty="0" smtClean="0">
                <a:sym typeface="Wingdings" panose="05000000000000000000" pitchFamily="2" charset="2"/>
              </a:rPr>
              <a:t>“</a:t>
            </a:r>
            <a:r>
              <a:rPr lang="en-US" dirty="0" err="1" smtClean="0">
                <a:sym typeface="Wingdings" panose="05000000000000000000" pitchFamily="2" charset="2"/>
              </a:rPr>
              <a:t>MktSkew</a:t>
            </a:r>
            <a:r>
              <a:rPr lang="en-US" dirty="0" smtClean="0">
                <a:sym typeface="Wingdings" panose="05000000000000000000" pitchFamily="2" charset="2"/>
              </a:rPr>
              <a:t>”</a:t>
            </a:r>
          </a:p>
          <a:p>
            <a:pPr marL="914400" lvl="1" indent="-457200"/>
            <a:r>
              <a:rPr lang="en-US" dirty="0" smtClean="0">
                <a:sym typeface="Wingdings" panose="05000000000000000000" pitchFamily="2" charset="2"/>
              </a:rPr>
              <a:t>“Hybrid”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Calculated reporting accuracy metrics, which </a:t>
            </a:r>
            <a:r>
              <a:rPr lang="en-US" dirty="0">
                <a:sym typeface="Wingdings" panose="05000000000000000000" pitchFamily="2" charset="2"/>
              </a:rPr>
              <a:t>account for </a:t>
            </a:r>
            <a:r>
              <a:rPr lang="en-US" dirty="0" smtClean="0">
                <a:sym typeface="Wingdings" panose="05000000000000000000" pitchFamily="2" charset="2"/>
              </a:rPr>
              <a:t>relative prevalence of coverage types in </a:t>
            </a:r>
            <a:r>
              <a:rPr lang="en-US" dirty="0">
                <a:sym typeface="Wingdings" panose="05000000000000000000" pitchFamily="2" charset="2"/>
              </a:rPr>
              <a:t>the </a:t>
            </a:r>
            <a:r>
              <a:rPr lang="en-US" dirty="0" smtClean="0">
                <a:sym typeface="Wingdings" panose="05000000000000000000" pitchFamily="2" charset="2"/>
              </a:rPr>
              <a:t>population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Analysts can </a:t>
            </a:r>
            <a:r>
              <a:rPr lang="en-US" dirty="0">
                <a:sym typeface="Wingdings" panose="05000000000000000000" pitchFamily="2" charset="2"/>
              </a:rPr>
              <a:t>see trade-offs </a:t>
            </a:r>
            <a:r>
              <a:rPr lang="en-US" dirty="0" smtClean="0">
                <a:sym typeface="Wingdings" panose="05000000000000000000" pitchFamily="2" charset="2"/>
              </a:rPr>
              <a:t>across: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Reporting accuracy metrics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Individual </a:t>
            </a:r>
            <a:r>
              <a:rPr lang="en-US" dirty="0">
                <a:sym typeface="Wingdings" panose="05000000000000000000" pitchFamily="2" charset="2"/>
              </a:rPr>
              <a:t>and aggregated </a:t>
            </a:r>
            <a:r>
              <a:rPr lang="en-US" dirty="0" smtClean="0">
                <a:sym typeface="Wingdings" panose="05000000000000000000" pitchFamily="2" charset="2"/>
              </a:rPr>
              <a:t>coverage types</a:t>
            </a:r>
          </a:p>
          <a:p>
            <a:pPr marL="457200" lvl="1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pPr marL="57150" indent="0">
              <a:buNone/>
            </a:pPr>
            <a:r>
              <a:rPr lang="en-US" dirty="0">
                <a:sym typeface="Wingdings" panose="05000000000000000000" pitchFamily="2" charset="2"/>
              </a:rPr>
              <a:t> </a:t>
            </a:r>
            <a:r>
              <a:rPr lang="en-US" dirty="0" smtClean="0">
                <a:sym typeface="Wingdings" panose="05000000000000000000" pitchFamily="2" charset="2"/>
              </a:rPr>
              <a:t>Allows analyst to </a:t>
            </a:r>
            <a:r>
              <a:rPr lang="en-US" dirty="0">
                <a:sym typeface="Wingdings" panose="05000000000000000000" pitchFamily="2" charset="2"/>
              </a:rPr>
              <a:t>decide which algorithm is best suited for </a:t>
            </a:r>
            <a:r>
              <a:rPr lang="en-US" dirty="0" smtClean="0">
                <a:sym typeface="Wingdings" panose="05000000000000000000" pitchFamily="2" charset="2"/>
              </a:rPr>
              <a:t>purpose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1458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914400"/>
            <a:ext cx="8610600" cy="5211763"/>
          </a:xfrm>
        </p:spPr>
      </p:pic>
    </p:spTree>
    <p:extLst>
      <p:ext uri="{BB962C8B-B14F-4D97-AF65-F5344CB8AC3E}">
        <p14:creationId xmlns:p14="http://schemas.microsoft.com/office/powerpoint/2010/main" val="26528773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8558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Reporting Accuracy Metrics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Under-reporting</a:t>
            </a:r>
          </a:p>
          <a:p>
            <a:pPr lvl="1"/>
            <a:r>
              <a:rPr lang="en-US" dirty="0" smtClean="0"/>
              <a:t>among </a:t>
            </a:r>
            <a:r>
              <a:rPr lang="en-US" dirty="0"/>
              <a:t>those enrolled in </a:t>
            </a:r>
            <a:r>
              <a:rPr lang="en-US" dirty="0" err="1"/>
              <a:t>Cov</a:t>
            </a:r>
            <a:r>
              <a:rPr lang="en-US" dirty="0"/>
              <a:t> Type X, how many reported </a:t>
            </a:r>
            <a:r>
              <a:rPr lang="en-US" dirty="0" err="1"/>
              <a:t>Cov</a:t>
            </a:r>
            <a:r>
              <a:rPr lang="en-US" dirty="0"/>
              <a:t> Type X</a:t>
            </a:r>
            <a:r>
              <a:rPr lang="en-US" dirty="0" smtClean="0"/>
              <a:t>?</a:t>
            </a:r>
          </a:p>
          <a:p>
            <a:r>
              <a:rPr lang="en-US" dirty="0" smtClean="0"/>
              <a:t>Over-reporting</a:t>
            </a:r>
          </a:p>
          <a:p>
            <a:pPr lvl="1"/>
            <a:r>
              <a:rPr lang="en-US" dirty="0" smtClean="0"/>
              <a:t>among </a:t>
            </a:r>
            <a:r>
              <a:rPr lang="en-US" dirty="0"/>
              <a:t>those reporting </a:t>
            </a:r>
            <a:r>
              <a:rPr lang="en-US" dirty="0" err="1"/>
              <a:t>Cov</a:t>
            </a:r>
            <a:r>
              <a:rPr lang="en-US" dirty="0"/>
              <a:t> Type X, how many were enrolled in </a:t>
            </a:r>
            <a:r>
              <a:rPr lang="en-US" dirty="0" err="1"/>
              <a:t>Cov</a:t>
            </a:r>
            <a:r>
              <a:rPr lang="en-US" dirty="0"/>
              <a:t> Type </a:t>
            </a:r>
            <a:r>
              <a:rPr lang="en-US" dirty="0" smtClean="0"/>
              <a:t>X according to records?</a:t>
            </a:r>
          </a:p>
          <a:p>
            <a:r>
              <a:rPr lang="en-US" dirty="0" smtClean="0"/>
              <a:t>Prevalence</a:t>
            </a:r>
          </a:p>
          <a:p>
            <a:pPr lvl="1"/>
            <a:r>
              <a:rPr lang="en-US" dirty="0" smtClean="0"/>
              <a:t>how </a:t>
            </a:r>
            <a:r>
              <a:rPr lang="en-US" dirty="0"/>
              <a:t>does </a:t>
            </a:r>
            <a:r>
              <a:rPr lang="en-US" dirty="0" smtClean="0"/>
              <a:t>point estimate of </a:t>
            </a:r>
            <a:r>
              <a:rPr lang="en-US" dirty="0" err="1"/>
              <a:t>Cov</a:t>
            </a:r>
            <a:r>
              <a:rPr lang="en-US" dirty="0"/>
              <a:t> Type X </a:t>
            </a:r>
            <a:r>
              <a:rPr lang="en-US" dirty="0" smtClean="0"/>
              <a:t>from survey compare to population estimate from records?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8993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Under-Reporting Trade-Offs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6034162"/>
              </p:ext>
            </p:extLst>
          </p:nvPr>
        </p:nvGraphicFramePr>
        <p:xfrm>
          <a:off x="441542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236691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Effect of Algorithm Choice has Little Effect on Public Coverage 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0929394"/>
              </p:ext>
            </p:extLst>
          </p:nvPr>
        </p:nvGraphicFramePr>
        <p:xfrm>
          <a:off x="441542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927673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05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…but Marketplace Under-reporting is High Under </a:t>
            </a:r>
            <a:r>
              <a:rPr lang="en-US" dirty="0" err="1" smtClean="0"/>
              <a:t>PubSkew</a:t>
            </a:r>
            <a:r>
              <a:rPr lang="en-US" dirty="0" smtClean="0"/>
              <a:t> 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7844758"/>
              </p:ext>
            </p:extLst>
          </p:nvPr>
        </p:nvGraphicFramePr>
        <p:xfrm>
          <a:off x="441542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676897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Over-Reporting Trade-Offs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887605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65063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534400" cy="114300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PubSkew</a:t>
            </a:r>
            <a:r>
              <a:rPr lang="en-US" dirty="0" smtClean="0"/>
              <a:t> and </a:t>
            </a:r>
            <a:r>
              <a:rPr lang="en-US" dirty="0" err="1" smtClean="0"/>
              <a:t>MktSkew</a:t>
            </a:r>
            <a:r>
              <a:rPr lang="en-US" dirty="0" smtClean="0"/>
              <a:t> get Higher Over-reporting of their Skew 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7472210"/>
              </p:ext>
            </p:extLst>
          </p:nvPr>
        </p:nvGraphicFramePr>
        <p:xfrm>
          <a:off x="457200" y="16764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102538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Point Estimate versus Population Prevalence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7985271"/>
              </p:ext>
            </p:extLst>
          </p:nvPr>
        </p:nvGraphicFramePr>
        <p:xfrm>
          <a:off x="457200" y="1417638"/>
          <a:ext cx="8229600" cy="470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070675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Point Estimate versus Population Prevalence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5513327"/>
              </p:ext>
            </p:extLst>
          </p:nvPr>
        </p:nvGraphicFramePr>
        <p:xfrm>
          <a:off x="457200" y="1417638"/>
          <a:ext cx="8229600" cy="470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21262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76200" y="1219200"/>
            <a:ext cx="9372600" cy="16002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Thank you!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81400"/>
            <a:ext cx="8229600" cy="25447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/>
              <a:t>Contact Information:</a:t>
            </a:r>
          </a:p>
          <a:p>
            <a:pPr marL="0" indent="0" algn="ctr">
              <a:buNone/>
            </a:pPr>
            <a:r>
              <a:rPr lang="en-US" sz="2400" dirty="0" smtClean="0"/>
              <a:t>Joanne Pascale</a:t>
            </a:r>
          </a:p>
          <a:p>
            <a:pPr marL="0" indent="0" algn="ctr">
              <a:buNone/>
            </a:pPr>
            <a:r>
              <a:rPr lang="en-US" sz="2400" dirty="0" smtClean="0">
                <a:hlinkClick r:id="rId3"/>
              </a:rPr>
              <a:t>Joanne.Pascale@census.gov</a:t>
            </a:r>
            <a:endParaRPr lang="en-US" sz="2400" dirty="0" smtClean="0"/>
          </a:p>
          <a:p>
            <a:pPr marL="0" indent="0" algn="ctr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26243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General Source of Coverage Reported by </a:t>
            </a:r>
            <a:r>
              <a:rPr lang="en-US" dirty="0" smtClean="0"/>
              <a:t>Strata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8137732"/>
              </p:ext>
            </p:extLst>
          </p:nvPr>
        </p:nvGraphicFramePr>
        <p:xfrm>
          <a:off x="609598" y="1752599"/>
          <a:ext cx="7924804" cy="4191001"/>
        </p:xfrm>
        <a:graphic>
          <a:graphicData uri="http://schemas.openxmlformats.org/drawingml/2006/table">
            <a:tbl>
              <a:tblPr/>
              <a:tblGrid>
                <a:gridCol w="19362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34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5132">
                  <a:extLst>
                    <a:ext uri="{9D8B030D-6E8A-4147-A177-3AD203B41FA5}">
                      <a16:colId xmlns:a16="http://schemas.microsoft.com/office/drawing/2014/main" val="2499606504"/>
                    </a:ext>
                  </a:extLst>
                </a:gridCol>
                <a:gridCol w="14593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53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753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9431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General Source Reported in Survey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Coverage Type According to Enrollment Records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807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Non-group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Market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Market/</a:t>
                      </a:r>
                      <a:r>
                        <a:rPr lang="en-US" sz="16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Unsub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Market/Subs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Medicaid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6539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ESI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6539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Direct 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purchase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B8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40%</a:t>
                      </a:r>
                      <a:endParaRPr lang="en-US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B8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45%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B8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39%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B8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6539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</a:t>
                      </a:r>
                      <a:r>
                        <a:rPr lang="en-US" sz="2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Govt</a:t>
                      </a:r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/State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42%</a:t>
                      </a:r>
                      <a:endParaRPr lang="en-US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B8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27%</a:t>
                      </a:r>
                      <a:endParaRPr lang="en-US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B8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48%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B8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83%</a:t>
                      </a:r>
                      <a:endParaRPr lang="en-US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B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6539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Other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8%</a:t>
                      </a:r>
                      <a:endParaRPr lang="en-US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B8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B8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9%</a:t>
                      </a:r>
                      <a:endParaRPr lang="en-US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B8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2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12%</a:t>
                      </a:r>
                      <a:endParaRPr lang="en-US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B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6539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Medicare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798364"/>
                  </a:ext>
                </a:extLst>
              </a:tr>
              <a:tr h="446539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Military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3015115"/>
                  </a:ext>
                </a:extLst>
              </a:tr>
              <a:tr h="54426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Uninsured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8118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Marketplace, Premium and Subsidy Reporting by Strata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3343940"/>
              </p:ext>
            </p:extLst>
          </p:nvPr>
        </p:nvGraphicFramePr>
        <p:xfrm>
          <a:off x="457200" y="1524000"/>
          <a:ext cx="8077200" cy="4571999"/>
        </p:xfrm>
        <a:graphic>
          <a:graphicData uri="http://schemas.openxmlformats.org/drawingml/2006/table">
            <a:tbl>
              <a:tblPr/>
              <a:tblGrid>
                <a:gridCol w="1752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19259"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Data Reported in Survey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Coverage Type According to Enrollment Records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3652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Non-group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Market/ </a:t>
                      </a:r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en-US" sz="16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Unsub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Market/ </a:t>
                      </a:r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Subs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Medicaid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45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Marketplace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Yes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4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B8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046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D/R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545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Premium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Yes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B8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B8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B8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54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B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046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D/R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545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Subsidy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Yes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B8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B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54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B8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B8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54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D/R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6569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en-US" sz="3600" dirty="0">
                <a:cs typeface="Arial" pitchFamily="34" charset="0"/>
              </a:rPr>
              <a:t>Premium and Subsidy </a:t>
            </a:r>
            <a:br>
              <a:rPr lang="en-US" altLang="en-US" sz="3600" dirty="0">
                <a:cs typeface="Arial" pitchFamily="34" charset="0"/>
              </a:rPr>
            </a:br>
            <a:r>
              <a:rPr lang="en-US" altLang="en-US" sz="3600" dirty="0">
                <a:cs typeface="Arial" pitchFamily="34" charset="0"/>
              </a:rPr>
              <a:t>Verbatim Questions</a:t>
            </a:r>
            <a:endParaRPr lang="en-US" sz="3600" dirty="0"/>
          </a:p>
        </p:txBody>
      </p:sp>
      <p:sp>
        <p:nvSpPr>
          <p:cNvPr id="5" name="Content Placeholder 5"/>
          <p:cNvSpPr>
            <a:spLocks noGrp="1"/>
          </p:cNvSpPr>
          <p:nvPr>
            <p:ph idx="1"/>
          </p:nvPr>
        </p:nvSpPr>
        <p:spPr>
          <a:xfrm>
            <a:off x="609600" y="1905000"/>
            <a:ext cx="7772400" cy="115183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indent="0">
              <a:buNone/>
              <a:defRPr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Is there a monthly premium for this plan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?</a:t>
            </a:r>
          </a:p>
          <a:p>
            <a:pPr marL="0" indent="0">
              <a:buNone/>
              <a:defRPr/>
            </a:pPr>
            <a:r>
              <a:rPr lang="en-US" sz="1400" b="1" dirty="0" smtClean="0"/>
              <a:t>READ </a:t>
            </a:r>
            <a:r>
              <a:rPr lang="en-US" sz="1400" b="1" dirty="0"/>
              <a:t>IF NECESSARY:</a:t>
            </a:r>
            <a:r>
              <a:rPr lang="en-US" sz="1400" dirty="0"/>
              <a:t> A monthly premium is a fixed amount of money people pay each month to have health coverage. It does not include copays or other expenses such as prescription costs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6" name="Rectangle 5"/>
          <p:cNvSpPr/>
          <p:nvPr/>
        </p:nvSpPr>
        <p:spPr>
          <a:xfrm>
            <a:off x="609600" y="3733800"/>
            <a:ext cx="7772400" cy="18288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anchor="ctr"/>
          <a:lstStyle/>
          <a:p>
            <a:pPr>
              <a:defRPr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Is the cost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of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the premium subsidized based on family income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?</a:t>
            </a:r>
          </a:p>
          <a:p>
            <a:r>
              <a:rPr lang="en-US" sz="1400" b="1" dirty="0" smtClean="0"/>
              <a:t>READ </a:t>
            </a:r>
            <a:r>
              <a:rPr lang="en-US" sz="1400" b="1" dirty="0"/>
              <a:t>IF NECESSARY:</a:t>
            </a:r>
            <a:r>
              <a:rPr lang="en-US" sz="1400" dirty="0"/>
              <a:t> A monthly premium is a fixed amount of money people pay each month to have health coverage. It does not include copays or other expenses such as prescription costs.</a:t>
            </a:r>
          </a:p>
          <a:p>
            <a:r>
              <a:rPr lang="en-US" sz="1400" b="1" dirty="0" smtClean="0"/>
              <a:t>READ </a:t>
            </a:r>
            <a:r>
              <a:rPr lang="en-US" sz="1400" b="1" dirty="0"/>
              <a:t>IF NECESSARY: </a:t>
            </a:r>
            <a:r>
              <a:rPr lang="en-US" sz="1400" dirty="0"/>
              <a:t>Subsidized health coverage is insurance with a reduced premium. Low and middle income families are eligible to receive tax credits that allow them to pay lower premiums for insurance bought through healthcare exchanges or marketplaces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4495800" y="3056839"/>
            <a:ext cx="0" cy="676961"/>
          </a:xfrm>
          <a:prstGeom prst="straightConnector1">
            <a:avLst/>
          </a:prstGeom>
          <a:ln w="3175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24"/>
          <p:cNvSpPr txBox="1">
            <a:spLocks noChangeArrowheads="1"/>
          </p:cNvSpPr>
          <p:nvPr/>
        </p:nvSpPr>
        <p:spPr bwMode="auto">
          <a:xfrm>
            <a:off x="4495800" y="3249127"/>
            <a:ext cx="560338" cy="369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>
            <a:spAutoFit/>
          </a:bodyPr>
          <a:lstStyle>
            <a:lvl1pPr eaLnBrk="0" hangingPunct="0">
              <a:defRPr sz="4300">
                <a:solidFill>
                  <a:srgbClr val="000000"/>
                </a:solidFill>
                <a:latin typeface="Gill Sans" charset="0"/>
                <a:ea typeface="MS PGothic" pitchFamily="34" charset="-128"/>
                <a:sym typeface="Gill Sans" charset="0"/>
              </a:defRPr>
            </a:lvl1pPr>
            <a:lvl2pPr marL="742950" indent="-285750" eaLnBrk="0" hangingPunct="0">
              <a:defRPr sz="4300">
                <a:solidFill>
                  <a:srgbClr val="000000"/>
                </a:solidFill>
                <a:latin typeface="Gill Sans" charset="0"/>
                <a:ea typeface="MS PGothic" pitchFamily="34" charset="-128"/>
                <a:sym typeface="Gill Sans" charset="0"/>
              </a:defRPr>
            </a:lvl2pPr>
            <a:lvl3pPr marL="1143000" indent="-228600" eaLnBrk="0" hangingPunct="0">
              <a:defRPr sz="4300">
                <a:solidFill>
                  <a:srgbClr val="000000"/>
                </a:solidFill>
                <a:latin typeface="Gill Sans" charset="0"/>
                <a:ea typeface="MS PGothic" pitchFamily="34" charset="-128"/>
                <a:sym typeface="Gill Sans" charset="0"/>
              </a:defRPr>
            </a:lvl3pPr>
            <a:lvl4pPr marL="1600200" indent="-228600" eaLnBrk="0" hangingPunct="0">
              <a:defRPr sz="4300">
                <a:solidFill>
                  <a:srgbClr val="000000"/>
                </a:solidFill>
                <a:latin typeface="Gill Sans" charset="0"/>
                <a:ea typeface="MS PGothic" pitchFamily="34" charset="-128"/>
                <a:sym typeface="Gill Sans" charset="0"/>
              </a:defRPr>
            </a:lvl4pPr>
            <a:lvl5pPr marL="2057400" indent="-228600" eaLnBrk="0" hangingPunct="0">
              <a:defRPr sz="4300">
                <a:solidFill>
                  <a:srgbClr val="000000"/>
                </a:solidFill>
                <a:latin typeface="Gill Sans" charset="0"/>
                <a:ea typeface="MS PGothic" pitchFamily="34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0000"/>
                </a:solidFill>
                <a:latin typeface="Gill Sans" charset="0"/>
                <a:ea typeface="MS PGothic" pitchFamily="34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0000"/>
                </a:solidFill>
                <a:latin typeface="Gill Sans" charset="0"/>
                <a:ea typeface="MS PGothic" pitchFamily="34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0000"/>
                </a:solidFill>
                <a:latin typeface="Gill Sans" charset="0"/>
                <a:ea typeface="MS PGothic" pitchFamily="34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0000"/>
                </a:solidFill>
                <a:latin typeface="Gill Sans" charset="0"/>
                <a:ea typeface="MS PGothic" pitchFamily="34" charset="-128"/>
                <a:sym typeface="Gill Sans" charset="0"/>
              </a:defRPr>
            </a:lvl9pPr>
          </a:lstStyle>
          <a:p>
            <a:pPr eaLnBrk="1" hangingPunct="1"/>
            <a:r>
              <a:rPr lang="en-US" altLang="en-US" sz="1800" dirty="0">
                <a:latin typeface="Arial" pitchFamily="34" charset="0"/>
                <a:cs typeface="Arial" pitchFamily="34" charset="0"/>
              </a:rPr>
              <a:t>Yes</a:t>
            </a:r>
          </a:p>
        </p:txBody>
      </p:sp>
    </p:spTree>
    <p:extLst>
      <p:ext uri="{BB962C8B-B14F-4D97-AF65-F5344CB8AC3E}">
        <p14:creationId xmlns:p14="http://schemas.microsoft.com/office/powerpoint/2010/main" val="3167556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  <p:tag name="_AMO_REPORTCONTROLSVISIBLE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3B1F9FA5B2E847971EAB42F3EC9A01" ma:contentTypeVersion="1" ma:contentTypeDescription="Create a new document." ma:contentTypeScope="" ma:versionID="1c5faaff316f9855ec4d2e1d55b0a4fe">
  <xsd:schema xmlns:xsd="http://www.w3.org/2001/XMLSchema" xmlns:xs="http://www.w3.org/2001/XMLSchema" xmlns:p="http://schemas.microsoft.com/office/2006/metadata/properties" xmlns:ns1="http://schemas.microsoft.com/sharepoint/v3" xmlns:ns2="8557a95a-962d-47e7-8af1-548f79049771" targetNamespace="http://schemas.microsoft.com/office/2006/metadata/properties" ma:root="true" ma:fieldsID="187551ad75eab5ea22da3d5cccd8299b" ns1:_="" ns2:_="">
    <xsd:import namespace="http://schemas.microsoft.com/sharepoint/v3"/>
    <xsd:import namespace="8557a95a-962d-47e7-8af1-548f79049771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11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12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57a95a-962d-47e7-8af1-548f79049771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  <_dlc_DocId xmlns="8557a95a-962d-47e7-8af1-548f79049771">3J7TJ2AYAA5W-134-23</_dlc_DocId>
    <_dlc_DocIdUrl xmlns="8557a95a-962d-47e7-8af1-548f79049771">
      <Url>https://collab.ecm.census.gov/div/cnmp/intranet/CIDB/_layouts/DocIdRedir.aspx?ID=3J7TJ2AYAA5W-134-23</Url>
      <Description>3J7TJ2AYAA5W-134-23</Description>
    </_dlc_DocIdUrl>
  </documentManagement>
</p:properties>
</file>

<file path=customXml/itemProps1.xml><?xml version="1.0" encoding="utf-8"?>
<ds:datastoreItem xmlns:ds="http://schemas.openxmlformats.org/officeDocument/2006/customXml" ds:itemID="{8D6BE672-552D-4B41-B715-11919008EFF2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018E7632-063A-41A2-B16E-9249E9146F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8557a95a-962d-47e7-8af1-548f7904977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DC1FD65-A99F-4CCD-9872-CB470DA5CD11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95FE943B-F310-4702-8772-8D4872CB95A1}">
  <ds:schemaRefs>
    <ds:schemaRef ds:uri="http://purl.org/dc/terms/"/>
    <ds:schemaRef ds:uri="http://www.w3.org/XML/1998/namespace"/>
    <ds:schemaRef ds:uri="http://purl.org/dc/dcmitype/"/>
    <ds:schemaRef ds:uri="http://schemas.microsoft.com/office/2006/documentManagement/types"/>
    <ds:schemaRef ds:uri="8557a95a-962d-47e7-8af1-548f79049771"/>
    <ds:schemaRef ds:uri="http://schemas.microsoft.com/office/2006/metadata/properties"/>
    <ds:schemaRef ds:uri="http://schemas.microsoft.com/sharepoint/v3"/>
    <ds:schemaRef ds:uri="http://purl.org/dc/elements/1.1/"/>
    <ds:schemaRef ds:uri="http://schemas.microsoft.com/office/infopath/2007/PartnerControl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5497</TotalTime>
  <Words>1387</Words>
  <Application>Microsoft Office PowerPoint</Application>
  <PresentationFormat>On-screen Show (4:3)</PresentationFormat>
  <Paragraphs>338</Paragraphs>
  <Slides>39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6" baseType="lpstr">
      <vt:lpstr>MS PGothic</vt:lpstr>
      <vt:lpstr>Arial</vt:lpstr>
      <vt:lpstr>Calibri</vt:lpstr>
      <vt:lpstr>Gill Sans</vt:lpstr>
      <vt:lpstr>Times New Roman</vt:lpstr>
      <vt:lpstr>Wingdings</vt:lpstr>
      <vt:lpstr>Office Theme</vt:lpstr>
      <vt:lpstr>Using Enrollment Records to Guide Categorization of Health Insurance Coverage Type Post-ACA</vt:lpstr>
      <vt:lpstr>Pre-ACA Typical Health Insurance Coverage Type Classifications from Surveys</vt:lpstr>
      <vt:lpstr>ACA Marketplace Coverage</vt:lpstr>
      <vt:lpstr>Post-ACA with Marketplace Coverage in the Mix</vt:lpstr>
      <vt:lpstr>Post-ACA with Marketplace Coverage in the Mix</vt:lpstr>
      <vt:lpstr>Ambiguity Between Marketplace and Medicaid/Public Coverage</vt:lpstr>
      <vt:lpstr>Post-ACA Landscape Saddled Questions with Ambiguity</vt:lpstr>
      <vt:lpstr>Upshot</vt:lpstr>
      <vt:lpstr>Supervised Machine Learning</vt:lpstr>
      <vt:lpstr>Reverse Record Check Study (“CHIME”) Data Collection Methods</vt:lpstr>
      <vt:lpstr>PowerPoint Presentation</vt:lpstr>
      <vt:lpstr>PowerPoint Presentation</vt:lpstr>
      <vt:lpstr>PowerPoint Presentation</vt:lpstr>
      <vt:lpstr>Feature Refinement for  GovPath and DirPath</vt:lpstr>
      <vt:lpstr>Data Reduction Example</vt:lpstr>
      <vt:lpstr>Feature Selection for  Algorithm Development</vt:lpstr>
      <vt:lpstr>PowerPoint Presentation</vt:lpstr>
      <vt:lpstr>PowerPoint Presentation</vt:lpstr>
      <vt:lpstr>Unambiguous Cases</vt:lpstr>
      <vt:lpstr>PowerPoint Presentation</vt:lpstr>
      <vt:lpstr>PowerPoint Presentation</vt:lpstr>
      <vt:lpstr>Ambiguous Cases</vt:lpstr>
      <vt:lpstr>PowerPoint Presentation</vt:lpstr>
      <vt:lpstr>PowerPoint Presentation</vt:lpstr>
      <vt:lpstr>Three Alternative Algorithms</vt:lpstr>
      <vt:lpstr>PowerPoint Presentation</vt:lpstr>
      <vt:lpstr>Results</vt:lpstr>
      <vt:lpstr>Reporting Accuracy Metrics</vt:lpstr>
      <vt:lpstr>Under-Reporting Trade-Offs</vt:lpstr>
      <vt:lpstr>Effect of Algorithm Choice has Little Effect on Public Coverage </vt:lpstr>
      <vt:lpstr>…but Marketplace Under-reporting is High Under PubSkew </vt:lpstr>
      <vt:lpstr>Over-Reporting Trade-Offs</vt:lpstr>
      <vt:lpstr>PubSkew and MktSkew get Higher Over-reporting of their Skew </vt:lpstr>
      <vt:lpstr>Point Estimate versus Population Prevalence</vt:lpstr>
      <vt:lpstr>Point Estimate versus Population Prevalence</vt:lpstr>
      <vt:lpstr>Thank you!</vt:lpstr>
      <vt:lpstr>General Source of Coverage Reported by Strata</vt:lpstr>
      <vt:lpstr>Marketplace, Premium and Subsidy Reporting by Strata</vt:lpstr>
      <vt:lpstr>Premium and Subsidy  Verbatim Questions</vt:lpstr>
    </vt:vector>
  </TitlesOfParts>
  <Company>U.S. Department of Commerce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johns225</dc:creator>
  <cp:lastModifiedBy>Joanne Pascale (CENSUS/CSM FED)</cp:lastModifiedBy>
  <cp:revision>391</cp:revision>
  <cp:lastPrinted>2018-05-11T00:01:24Z</cp:lastPrinted>
  <dcterms:created xsi:type="dcterms:W3CDTF">2014-02-21T16:52:57Z</dcterms:created>
  <dcterms:modified xsi:type="dcterms:W3CDTF">2018-05-19T02:11:00Z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0x010100743B1F9FA5B2E847971EAB42F3EC9A01</vt:lpwstr>
  </property>
  <property fmtid="{D5CDD505-2E9C-101B-9397-08002B2CF9AE}" pid="3" name="_dlc_DocIdItemGuid">
    <vt:lpwstr>552bcee6-2873-4c5e-8d80-f932545cbf90</vt:lpwstr>
  </property>
</Properties>
</file>