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1"/>
  </p:notesMasterIdLst>
  <p:handoutMasterIdLst>
    <p:handoutMasterId r:id="rId12"/>
  </p:handoutMasterIdLst>
  <p:sldIdLst>
    <p:sldId id="288" r:id="rId2"/>
    <p:sldId id="449" r:id="rId3"/>
    <p:sldId id="574" r:id="rId4"/>
    <p:sldId id="575" r:id="rId5"/>
    <p:sldId id="568" r:id="rId6"/>
    <p:sldId id="572" r:id="rId7"/>
    <p:sldId id="569" r:id="rId8"/>
    <p:sldId id="571" r:id="rId9"/>
    <p:sldId id="573" r:id="rId10"/>
  </p:sldIdLst>
  <p:sldSz cx="9144000" cy="5143500" type="screen16x9"/>
  <p:notesSz cx="9296400" cy="70104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D5AA"/>
    <a:srgbClr val="663300"/>
    <a:srgbClr val="00800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6723" autoAdjust="0"/>
    <p:restoredTop sz="86007" autoAdjust="0"/>
  </p:normalViewPr>
  <p:slideViewPr>
    <p:cSldViewPr>
      <p:cViewPr>
        <p:scale>
          <a:sx n="170" d="100"/>
          <a:sy n="170" d="100"/>
        </p:scale>
        <p:origin x="-1842" y="-432"/>
      </p:cViewPr>
      <p:guideLst>
        <p:guide orient="horz" pos="162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1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9BF4126-C531-42E1-816A-B130E8BA2F17}" type="datetimeFigureOut">
              <a:rPr lang="en-US" smtClean="0"/>
              <a:pPr/>
              <a:t>11/11/2016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1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5933096-8D6A-40C4-A604-6396C3FE30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73664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1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E4DD115-8C2E-486D-8CB5-95F6BB2A834A}" type="datetimeFigureOut">
              <a:rPr lang="en-US" smtClean="0"/>
              <a:pPr/>
              <a:t>11/11/2016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1" y="3329940"/>
            <a:ext cx="7437120" cy="31546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1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50C15C8-4F88-4FF8-A2B5-3483D034A6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50897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11400" y="525463"/>
            <a:ext cx="46736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0585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11400" y="525463"/>
            <a:ext cx="46736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600BF0-91A7-402A-A766-7909399CD1E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25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11400" y="525463"/>
            <a:ext cx="46736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600BF0-91A7-402A-A766-7909399CD1E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25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Questions associate</a:t>
            </a:r>
            <a:r>
              <a:rPr lang="en-US" baseline="0" dirty="0" smtClean="0"/>
              <a:t> with constructs in the same configuration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Questions load onto construct similarly</a:t>
            </a:r>
          </a:p>
          <a:p>
            <a:endParaRPr lang="en-US" baseline="0" dirty="0" smtClean="0"/>
          </a:p>
          <a:p>
            <a:r>
              <a:rPr lang="en-US" baseline="0" dirty="0" smtClean="0"/>
              <a:t>Questions are similar difficultly and leniency </a:t>
            </a:r>
          </a:p>
          <a:p>
            <a:endParaRPr lang="en-US" baseline="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454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Questions associate</a:t>
            </a:r>
            <a:r>
              <a:rPr lang="en-US" baseline="0" dirty="0" smtClean="0"/>
              <a:t> with constructs in the same configuration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Questions load onto construct similarly</a:t>
            </a:r>
          </a:p>
          <a:p>
            <a:endParaRPr lang="en-US" baseline="0" dirty="0" smtClean="0"/>
          </a:p>
          <a:p>
            <a:r>
              <a:rPr lang="en-US" baseline="0" dirty="0" smtClean="0"/>
              <a:t>Questions are similar difficultly and leniency </a:t>
            </a:r>
          </a:p>
          <a:p>
            <a:endParaRPr lang="en-US" baseline="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4546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Questions associate</a:t>
            </a:r>
            <a:r>
              <a:rPr lang="en-US" baseline="0" dirty="0" smtClean="0"/>
              <a:t> with constructs in the same configuration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Questions load onto construct similarly</a:t>
            </a:r>
          </a:p>
          <a:p>
            <a:endParaRPr lang="en-US" baseline="0" dirty="0" smtClean="0"/>
          </a:p>
          <a:p>
            <a:r>
              <a:rPr lang="en-US" baseline="0" dirty="0" smtClean="0"/>
              <a:t>Questions are similar difficultly and leniency </a:t>
            </a:r>
          </a:p>
          <a:p>
            <a:endParaRPr lang="en-US" baseline="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454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0"/>
          <p:cNvSpPr>
            <a:spLocks noGrp="1"/>
          </p:cNvSpPr>
          <p:nvPr>
            <p:ph type="ctrTitle"/>
          </p:nvPr>
        </p:nvSpPr>
        <p:spPr>
          <a:xfrm>
            <a:off x="685800" y="742951"/>
            <a:ext cx="7772400" cy="1957388"/>
          </a:xfrm>
        </p:spPr>
        <p:txBody>
          <a:bodyPr anchor="b" anchorCtr="0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>
              <a:bevelT w="38100" h="38100"/>
              <a:contourClr>
                <a:srgbClr val="FFFFFF"/>
              </a:contourClr>
            </a:sp3d>
          </a:bodyPr>
          <a:lstStyle>
            <a:lvl1pPr algn="ctr">
              <a:defRPr lang="en-US" sz="4400" dirty="0" smtClean="0">
                <a:ln w="9525">
                  <a:noFill/>
                </a:ln>
                <a:effectLst>
                  <a:outerShdw blurRad="50800" dist="38100" dir="822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4" name="Rectangle 26"/>
          <p:cNvSpPr>
            <a:spLocks noGrp="1"/>
          </p:cNvSpPr>
          <p:nvPr>
            <p:ph type="subTitle" idx="1"/>
          </p:nvPr>
        </p:nvSpPr>
        <p:spPr>
          <a:xfrm>
            <a:off x="1371600" y="2743201"/>
            <a:ext cx="6400800" cy="1475317"/>
          </a:xfrm>
        </p:spPr>
        <p:txBody>
          <a:bodyPr>
            <a:normAutofit/>
          </a:bodyPr>
          <a:lstStyle>
            <a:lvl1pPr marL="0" indent="0" algn="ctr">
              <a:buNone/>
              <a:defRPr lang="en-US" sz="2300" b="0">
                <a:solidFill>
                  <a:schemeClr val="tx2"/>
                </a:solidFill>
                <a:effectLst/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C6FD30AE-3F4F-4C1A-807C-0BF972B73F0A}" type="datetime1">
              <a:rPr lang="en-US" smtClean="0"/>
              <a:t>11/11/2016</a:t>
            </a:fld>
            <a:endParaRPr lang="en-US"/>
          </a:p>
        </p:txBody>
      </p:sp>
      <p:sp>
        <p:nvSpPr>
          <p:cNvPr id="9" name="Rectangle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23B462A0-92D8-4605-91F3-BCECF5F010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Rectangle 2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r>
              <a:rPr lang="en-US" smtClean="0"/>
              <a:t>of 9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8E09-CC0E-43FC-AA4C-731D98463A31}" type="datetime1">
              <a:rPr lang="en-US" smtClean="0"/>
              <a:t>11/11/2016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of 9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62A0-92D8-4605-91F3-BCECF5F010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722313" y="2014045"/>
            <a:ext cx="7772400" cy="2334632"/>
          </a:xfrm>
        </p:spPr>
        <p:txBody>
          <a:bodyPr anchor="t">
            <a:normAutofit/>
          </a:bodyPr>
          <a:lstStyle>
            <a:lvl1pPr algn="ctr">
              <a:buNone/>
              <a:defRPr lang="en-US" sz="4500" b="1" dirty="0">
                <a:solidFill>
                  <a:schemeClr val="tx2">
                    <a:shade val="85000"/>
                    <a:satMod val="1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>
          <a:xfrm>
            <a:off x="722313" y="846699"/>
            <a:ext cx="7772400" cy="1132284"/>
          </a:xfrm>
        </p:spPr>
        <p:txBody>
          <a:bodyPr anchor="b">
            <a:normAutofit/>
          </a:bodyPr>
          <a:lstStyle>
            <a:lvl1pPr algn="ctr">
              <a:buNone/>
              <a:defRPr lang="en-US" sz="1800" b="0" smtClean="0">
                <a:solidFill>
                  <a:schemeClr val="tx2"/>
                </a:solidFill>
              </a:defRPr>
            </a:lvl1pPr>
            <a:lvl2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7D7CD-3511-4405-9B94-9BFD161E7CD6}" type="datetime1">
              <a:rPr lang="en-US" smtClean="0"/>
              <a:t>11/11/2016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of 9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62A0-92D8-4605-91F3-BCECF5F010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B2453-C62F-4E8B-A94C-C720B72AA52A}" type="datetime1">
              <a:rPr lang="en-US" smtClean="0"/>
              <a:t>11/11/2016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of 9</a:t>
            </a: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62A0-92D8-4605-91F3-BCECF5F010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>
            <a:noAutofit/>
          </a:bodyPr>
          <a:lstStyle>
            <a:lvl1pPr marL="0" indent="0" algn="l">
              <a:buNone/>
              <a:defRPr sz="1700" b="1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>
            <a:noAutofit/>
          </a:bodyPr>
          <a:lstStyle>
            <a:lvl1pPr marL="0" indent="0" algn="l">
              <a:buNone/>
              <a:defRPr sz="1700" b="1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A4687-1F11-4D49-9DFA-203722BCC59F}" type="datetime1">
              <a:rPr lang="en-US" smtClean="0"/>
              <a:t>11/11/2016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of 9</a:t>
            </a:r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62A0-92D8-4605-91F3-BCECF5F010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217B0-2128-4328-9511-B32CEBC51853}" type="datetime1">
              <a:rPr lang="en-US" smtClean="0"/>
              <a:t>11/11/2016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of 9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62A0-92D8-4605-91F3-BCECF5F010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1E6F5-B1C9-46DA-A5AC-A333901E1A0E}" type="datetime1">
              <a:rPr lang="en-US" smtClean="0"/>
              <a:t>11/11/2016</a:t>
            </a:fld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of 9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62A0-92D8-4605-91F3-BCECF5F010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>
            <a:normAutofit/>
          </a:bodyPr>
          <a:lstStyle>
            <a:lvl1pPr algn="ctr">
              <a:defRPr sz="1800" b="1">
                <a:solidFill>
                  <a:schemeClr val="tx2"/>
                </a:solidFill>
                <a:effectLst>
                  <a:outerShdw blurRad="38100" dist="25400" dir="8220000" algn="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31601-9233-4B13-9257-95DA36B4035C}" type="datetime1">
              <a:rPr lang="en-US" smtClean="0"/>
              <a:t>11/11/2016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of 9</a:t>
            </a: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62A0-92D8-4605-91F3-BCECF5F010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7729" y="796978"/>
            <a:ext cx="4599432" cy="2983230"/>
          </a:xfrm>
          <a:prstGeom prst="rect">
            <a:avLst/>
          </a:prstGeom>
          <a:solidFill>
            <a:schemeClr val="tx2">
              <a:shade val="15000"/>
            </a:schemeClr>
          </a:solidFill>
          <a:ln w="63500">
            <a:noFill/>
            <a:miter lim="800000"/>
          </a:ln>
          <a:effectLst>
            <a:outerShdw blurRad="63500" dist="25400" dir="7200000" algn="t" rotWithShape="0">
              <a:prstClr val="black">
                <a:alpha val="45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34290" tIns="34290" rIns="34290" bIns="34290" rtlCol="0" anchor="ctr">
            <a:normAutofit/>
          </a:bodyPr>
          <a:lstStyle/>
          <a:p>
            <a:pPr marL="0" indent="-205740" algn="l"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en-US" sz="15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5514536" y="3257550"/>
            <a:ext cx="3048000" cy="532394"/>
          </a:xfrm>
        </p:spPr>
        <p:txBody>
          <a:bodyPr anchor="t">
            <a:noAutofit/>
          </a:bodyPr>
          <a:lstStyle>
            <a:lvl1pPr algn="l">
              <a:buNone/>
              <a:defRPr sz="1700" b="1">
                <a:solidFill>
                  <a:schemeClr val="tx2"/>
                </a:solidFill>
                <a:effectLst>
                  <a:outerShdw blurRad="38100" dist="25400" dir="8220000" algn="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pic" idx="1"/>
          </p:nvPr>
        </p:nvSpPr>
        <p:spPr>
          <a:xfrm>
            <a:off x="739646" y="916993"/>
            <a:ext cx="4575601" cy="2743200"/>
          </a:xfrm>
          <a:solidFill>
            <a:schemeClr val="tx2">
              <a:shade val="75000"/>
            </a:schemeClr>
          </a:solidFill>
          <a:ln w="63500">
            <a:noFill/>
            <a:miter lim="800000"/>
          </a:ln>
          <a:effec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>
            <a:lvl1pPr>
              <a:buNone/>
              <a:defRPr sz="2400"/>
            </a:lvl1pPr>
          </a:lstStyle>
          <a:p>
            <a:r>
              <a:rPr lang="en-US" sz="1500" smtClean="0"/>
              <a:t>Click icon to add picture</a:t>
            </a:r>
            <a:endParaRPr lang="en-US" sz="1500" dirty="0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5514536" y="1028700"/>
            <a:ext cx="3044952" cy="2197565"/>
          </a:xfrm>
        </p:spPr>
        <p:txBody>
          <a:bodyPr bIns="0" anchor="b">
            <a:normAutofit/>
          </a:bodyPr>
          <a:lstStyle>
            <a:lvl1pPr marL="0" marR="0" indent="0" algn="l">
              <a:buFontTx/>
              <a:buNone/>
              <a:defRPr sz="1000">
                <a:solidFill>
                  <a:schemeClr val="tx1">
                    <a:tint val="95000"/>
                  </a:schemeClr>
                </a:solidFill>
              </a:defRPr>
            </a:lvl1pPr>
            <a:lvl2pPr marL="345281" marR="0" indent="-84535">
              <a:buFontTx/>
              <a:buNone/>
              <a:defRPr sz="900"/>
            </a:lvl2pPr>
            <a:lvl3pPr marL="685800" marR="0" indent="-88106">
              <a:buFontTx/>
              <a:buNone/>
              <a:defRPr sz="800"/>
            </a:lvl3pPr>
            <a:lvl4pPr marL="987029" marR="0" indent="-84535">
              <a:buFontTx/>
              <a:buNone/>
              <a:defRPr sz="700"/>
            </a:lvl4pPr>
            <a:lvl5pPr marL="1283494" marR="0" indent="-88106">
              <a:buFontTx/>
              <a:buNone/>
              <a:defRPr sz="7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FD7D-DB20-4459-9CDB-F757ACA0576C}" type="datetime1">
              <a:rPr lang="en-US" smtClean="0"/>
              <a:t>11/11/2016</a:t>
            </a:fld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of 9</a:t>
            </a:r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62A0-92D8-4605-91F3-BCECF5F010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63FDE-05E6-4A70-9E73-48E67AFE4194}" type="datetime1">
              <a:rPr lang="en-US" smtClean="0"/>
              <a:t>11/11/2016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of 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62A0-92D8-4605-91F3-BCECF5F010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0BE23-1D1C-46D8-80C5-74971FD9B03C}" type="datetime1">
              <a:rPr lang="en-US" smtClean="0"/>
              <a:t>11/11/2016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of 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62A0-92D8-4605-91F3-BCECF5F010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D5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57250"/>
          </a:xfrm>
          <a:prstGeom prst="rect">
            <a:avLst/>
          </a:prstGeom>
        </p:spPr>
        <p:txBody>
          <a:bodyPr lIns="68580" tIns="34290" rIns="68580" bIns="34290" anchor="b" anchorCtr="0">
            <a:normAutofit/>
            <a:scene3d>
              <a:camera prst="orthographicFront"/>
              <a:lightRig rig="soft" dir="t">
                <a:rot lat="0" lon="0" rev="2100000"/>
              </a:lightRig>
            </a:scene3d>
            <a:sp3d prstMaterial="matt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11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lIns="34290" tIns="34290" rIns="34290" bIns="3429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7" name="Rectangle 22"/>
          <p:cNvSpPr>
            <a:spLocks noGrp="1"/>
          </p:cNvSpPr>
          <p:nvPr>
            <p:ph type="dt" sz="half" idx="2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 lIns="68580" tIns="34290" rIns="68580" bIns="34290" anchor="b" anchorCtr="0"/>
          <a:lstStyle>
            <a:lvl1pPr>
              <a:defRPr lang="en-US" sz="900" smtClean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fld id="{7D189B73-91CA-4646-BC3D-84882270D628}" type="datetime1">
              <a:rPr lang="en-US" smtClean="0"/>
              <a:t>11/11/2016</a:t>
            </a:fld>
            <a:endParaRPr lang="en-US"/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3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</p:spPr>
        <p:txBody>
          <a:bodyPr lIns="68580" tIns="34290" rIns="68580" bIns="34290" anchor="b" anchorCtr="0"/>
          <a:lstStyle>
            <a:lvl1pPr algn="ctr">
              <a:defRPr lang="en-US" sz="900" smtClean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rPr lang="en-US" smtClean="0"/>
              <a:t>of 9</a:t>
            </a:r>
            <a:endParaRPr lang="en-US"/>
          </a:p>
        </p:txBody>
      </p:sp>
      <p:sp>
        <p:nvSpPr>
          <p:cNvPr id="13" name="Rectangle 15"/>
          <p:cNvSpPr>
            <a:spLocks noGrp="1"/>
          </p:cNvSpPr>
          <p:nvPr>
            <p:ph type="sldNum" sz="quarter" idx="4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 lIns="68580" tIns="34290" rIns="68580" bIns="34290" anchor="b" anchorCtr="0"/>
          <a:lstStyle>
            <a:lvl1pPr algn="r">
              <a:defRPr lang="en-US" sz="900" smtClean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fld id="{23B462A0-92D8-4605-91F3-BCECF5F010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defPPr>
        <a:defRPr sz="3300">
          <a:solidFill>
            <a:schemeClr val="tx2">
              <a:shade val="85000"/>
              <a:satMod val="150000"/>
            </a:schemeClr>
          </a:solidFill>
          <a:latin typeface="+mj-lt"/>
          <a:ea typeface="+mj-ea"/>
          <a:cs typeface="+mj-cs"/>
        </a:defRPr>
      </a:defPPr>
      <a:lvl1pPr algn="ctr" eaLnBrk="1" hangingPunct="1">
        <a:buNone/>
        <a:defRPr lang="en-US" sz="3600" b="1" strike="noStrike" kern="1200" baseline="0" dirty="0" smtClean="0">
          <a:solidFill>
            <a:schemeClr val="tx2">
              <a:shade val="85000"/>
              <a:satMod val="150000"/>
            </a:schemeClr>
          </a:solidFill>
          <a:effectLst>
            <a:outerShdw blurRad="63500" dist="38100" dir="8220000" algn="tl" rotWithShape="0">
              <a:srgbClr val="000000">
                <a:alpha val="30000"/>
              </a:srgbClr>
            </a:outerShdw>
          </a:effectLst>
          <a:latin typeface="+mj-lt"/>
          <a:ea typeface="+mj-lt"/>
          <a:cs typeface="+mj-lt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indent="-205740" algn="l" eaLnBrk="1" hangingPunct="1">
        <a:buClr>
          <a:schemeClr val="accent1"/>
        </a:buClr>
        <a:buSzPct val="80000"/>
        <a:buFont typeface="Wingdings 2" pitchFamily="18" charset="2"/>
        <a:buChar char=""/>
        <a:defRPr sz="2100">
          <a:solidFill>
            <a:schemeClr val="tx1"/>
          </a:solidFill>
          <a:latin typeface="+mn-lt"/>
          <a:ea typeface="+mn-lt"/>
          <a:cs typeface="+mn-lt"/>
        </a:defRPr>
      </a:lvl1pPr>
      <a:lvl2pPr marL="418338" indent="-171450" algn="l" eaLnBrk="1" hangingPunct="1">
        <a:buClr>
          <a:schemeClr val="tx2"/>
        </a:buClr>
        <a:buFont typeface="Wingdings 2" pitchFamily="18" charset="2"/>
        <a:buChar char=""/>
        <a:defRPr sz="1700">
          <a:solidFill>
            <a:schemeClr val="tx1"/>
          </a:solidFill>
          <a:latin typeface="+mn-lt"/>
          <a:ea typeface="+mn-lt"/>
          <a:cs typeface="+mn-lt"/>
        </a:defRPr>
      </a:lvl2pPr>
      <a:lvl3pPr marL="610362" indent="-171450" algn="l" eaLnBrk="1" hangingPunct="1">
        <a:buClr>
          <a:schemeClr val="accent1"/>
        </a:buClr>
        <a:buFont typeface="Wingdings 2" pitchFamily="18" charset="2"/>
        <a:buChar char=""/>
        <a:defRPr sz="1500">
          <a:solidFill>
            <a:schemeClr val="tx1"/>
          </a:solidFill>
          <a:latin typeface="+mn-lt"/>
          <a:ea typeface="+mn-lt"/>
          <a:cs typeface="+mn-lt"/>
        </a:defRPr>
      </a:lvl3pPr>
      <a:lvl4pPr marL="802386" indent="-171450" algn="l" eaLnBrk="1" hangingPunct="1">
        <a:buClr>
          <a:schemeClr val="tx2"/>
        </a:buClr>
        <a:buFont typeface="Wingdings 2" pitchFamily="18" charset="2"/>
        <a:buChar char=""/>
        <a:defRPr sz="1400">
          <a:solidFill>
            <a:schemeClr val="tx1"/>
          </a:solidFill>
          <a:latin typeface="+mn-lt"/>
          <a:ea typeface="+mn-lt"/>
          <a:cs typeface="+mn-lt"/>
        </a:defRPr>
      </a:lvl4pPr>
      <a:lvl5pPr marL="987552" indent="-171450" algn="l" eaLnBrk="1" hangingPunct="1">
        <a:buClr>
          <a:schemeClr val="accent1"/>
        </a:buClr>
        <a:buFont typeface="Wingdings 2" pitchFamily="18" charset="2"/>
        <a:buChar char=""/>
        <a:defRPr sz="1400">
          <a:solidFill>
            <a:schemeClr val="tx1"/>
          </a:solidFill>
          <a:latin typeface="+mn-lt"/>
          <a:ea typeface="+mn-lt"/>
          <a:cs typeface="+mn-lt"/>
        </a:defRPr>
      </a:lvl5pPr>
      <a:lvl6pPr marL="1179576" indent="-171450" algn="l" eaLnBrk="1" hangingPunct="1">
        <a:buClr>
          <a:schemeClr val="tx2"/>
        </a:buClr>
        <a:buFont typeface="Wingdings 2" pitchFamily="18" charset="2"/>
        <a:buChar char=""/>
        <a:defRPr lang="en-US" sz="1200" baseline="0" smtClean="0">
          <a:latin typeface="+mn-lt"/>
        </a:defRPr>
      </a:lvl6pPr>
      <a:lvl7pPr marL="1364742" indent="-171450" algn="l" eaLnBrk="1" hangingPunct="1">
        <a:buClr>
          <a:schemeClr val="accent1"/>
        </a:buClr>
        <a:buFont typeface="Wingdings 2" pitchFamily="18" charset="2"/>
        <a:buChar char=""/>
        <a:defRPr lang="en-US" sz="1200" baseline="0" smtClean="0">
          <a:latin typeface="+mn-lt"/>
        </a:defRPr>
      </a:lvl7pPr>
      <a:lvl8pPr marL="1549908" indent="-171450" algn="l" eaLnBrk="1" hangingPunct="1">
        <a:buClr>
          <a:schemeClr val="tx2"/>
        </a:buClr>
        <a:buFont typeface="Wingdings 2" pitchFamily="18" charset="2"/>
        <a:buChar char=""/>
        <a:defRPr sz="1200" baseline="0">
          <a:latin typeface="+mn-lt"/>
        </a:defRPr>
      </a:lvl8pPr>
      <a:lvl9pPr marL="1735074" indent="-171450" algn="l" eaLnBrk="1" hangingPunct="1">
        <a:buClr>
          <a:schemeClr val="accent1"/>
        </a:buClr>
        <a:buFont typeface="Wingdings 2" pitchFamily="18" charset="2"/>
        <a:buChar char=""/>
        <a:defRPr sz="1100" baseline="0">
          <a:latin typeface="+mn-lt"/>
        </a:defRPr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342900" eaLnBrk="1" hangingPunct="1"/>
      <a:lvl3pPr marL="685800" eaLnBrk="1" hangingPunct="1"/>
      <a:lvl4pPr marL="1028700" eaLnBrk="1" hangingPunct="1"/>
      <a:lvl5pPr marL="1371600" eaLnBrk="1" hangingPunct="1"/>
      <a:lvl6pPr marL="1714500" eaLnBrk="1" hangingPunct="1"/>
      <a:lvl7pPr marL="2057400" eaLnBrk="1" hangingPunct="1"/>
      <a:lvl8pPr marL="2400300" eaLnBrk="1" hangingPunct="1"/>
      <a:lvl9pPr marL="27432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gif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flatcat/3555774083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emf"/><Relationship Id="rId4" Type="http://schemas.openxmlformats.org/officeDocument/2006/relationships/package" Target="../embeddings/Microsoft_Word_Document1.doc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571" y="1123950"/>
            <a:ext cx="7543800" cy="857250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chemeClr val="accent2"/>
                </a:solidFill>
              </a:rPr>
              <a:t>Measurement </a:t>
            </a:r>
            <a:r>
              <a:rPr lang="en-US" sz="3200" dirty="0">
                <a:solidFill>
                  <a:schemeClr val="accent2"/>
                </a:solidFill>
              </a:rPr>
              <a:t>of Wildlife Value Orientations among diverse audiences: </a:t>
            </a:r>
            <a:r>
              <a:rPr lang="en-US" sz="3100" dirty="0">
                <a:effectLst/>
              </a:rPr>
              <a:t>A </a:t>
            </a:r>
            <a:r>
              <a:rPr lang="en-US" sz="3100" dirty="0" smtClean="0">
                <a:effectLst/>
              </a:rPr>
              <a:t>multi-group confirmatory factor analysis among </a:t>
            </a:r>
            <a:r>
              <a:rPr lang="en-US" sz="3100" dirty="0">
                <a:effectLst/>
              </a:rPr>
              <a:t>Hispanic and Non-Hispanic White </a:t>
            </a:r>
            <a:r>
              <a:rPr lang="en-US" sz="3100" dirty="0" smtClean="0">
                <a:effectLst/>
              </a:rPr>
              <a:t>communities</a:t>
            </a:r>
            <a:endParaRPr lang="en-US" sz="3100" dirty="0">
              <a:effectLst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610451"/>
            <a:ext cx="2362200" cy="236220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5715000" y="2915200"/>
            <a:ext cx="3244799" cy="2125138"/>
            <a:chOff x="4666673" y="3033675"/>
            <a:chExt cx="3244799" cy="2125138"/>
          </a:xfrm>
        </p:grpSpPr>
        <p:grpSp>
          <p:nvGrpSpPr>
            <p:cNvPr id="7" name="Group 6"/>
            <p:cNvGrpSpPr/>
            <p:nvPr/>
          </p:nvGrpSpPr>
          <p:grpSpPr>
            <a:xfrm>
              <a:off x="4666673" y="3033675"/>
              <a:ext cx="3244799" cy="2125138"/>
              <a:chOff x="4917278" y="4119491"/>
              <a:chExt cx="4326398" cy="2833517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4917278" y="4119491"/>
                <a:ext cx="4326398" cy="10669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200" b="1" dirty="0">
                    <a:solidFill>
                      <a:schemeClr val="accent3"/>
                    </a:solidFill>
                  </a:rPr>
                  <a:t>Loren Chase, PhD</a:t>
                </a:r>
              </a:p>
              <a:p>
                <a:endParaRPr lang="en-US" b="1" dirty="0">
                  <a:solidFill>
                    <a:srgbClr val="000099"/>
                  </a:solidFill>
                </a:endParaRPr>
              </a:p>
            </p:txBody>
          </p:sp>
          <p:pic>
            <p:nvPicPr>
              <p:cNvPr id="9" name="Picture 8"/>
              <p:cNvPicPr>
                <a:picLocks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312" b="98754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30658" y="5119683"/>
                <a:ext cx="357187" cy="336550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0" b="100000" l="0" r="100000">
                            <a14:foregroundMark x1="54260" y1="23009" x2="59193" y2="72566"/>
                            <a14:foregroundMark x1="71749" y1="25664" x2="71749" y2="66372"/>
                            <a14:foregroundMark x1="85202" y1="50442" x2="16592" y2="34513"/>
                            <a14:foregroundMark x1="21525" y1="44248" x2="43946" y2="6504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30658" y="6252696"/>
                <a:ext cx="307597" cy="304800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46987" y="5795496"/>
                <a:ext cx="457200" cy="457200"/>
              </a:xfrm>
              <a:prstGeom prst="rect">
                <a:avLst/>
              </a:prstGeom>
            </p:spPr>
          </p:pic>
          <p:sp>
            <p:nvSpPr>
              <p:cNvPr id="13" name="Rectangle 12"/>
              <p:cNvSpPr/>
              <p:nvPr/>
            </p:nvSpPr>
            <p:spPr>
              <a:xfrm>
                <a:off x="6483728" y="4737018"/>
                <a:ext cx="2618666" cy="22159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700" b="1" dirty="0" err="1" smtClean="0"/>
                  <a:t>LorenChase</a:t>
                </a:r>
                <a:endParaRPr lang="en-US" sz="1700" b="1" dirty="0" smtClean="0"/>
              </a:p>
              <a:p>
                <a:r>
                  <a:rPr lang="en-US" sz="1700" b="1" dirty="0" smtClean="0"/>
                  <a:t>@</a:t>
                </a:r>
                <a:r>
                  <a:rPr lang="en-US" sz="1700" b="1" dirty="0" err="1" smtClean="0"/>
                  <a:t>InjoyTheSilence</a:t>
                </a:r>
                <a:endParaRPr lang="en-US" sz="1700" b="1" dirty="0"/>
              </a:p>
              <a:p>
                <a:r>
                  <a:rPr lang="en-US" sz="1700" b="1" dirty="0" err="1"/>
                  <a:t>HDofWildlife</a:t>
                </a:r>
                <a:endParaRPr lang="en-US" sz="1700" b="1" dirty="0"/>
              </a:p>
              <a:p>
                <a:r>
                  <a:rPr lang="en-US" sz="1700" b="1" dirty="0"/>
                  <a:t>623.236.7518</a:t>
                </a:r>
              </a:p>
              <a:p>
                <a:r>
                  <a:rPr lang="en-US" sz="1700" b="1" dirty="0"/>
                  <a:t>Lchase@azgfd.gov</a:t>
                </a:r>
              </a:p>
              <a:p>
                <a:endParaRPr lang="en-US" sz="1700" b="1" dirty="0">
                  <a:solidFill>
                    <a:srgbClr val="000099"/>
                  </a:solidFill>
                </a:endParaRPr>
              </a:p>
            </p:txBody>
          </p:sp>
        </p:grpSp>
        <p:pic>
          <p:nvPicPr>
            <p:cNvPr id="1026" name="Picture 2" descr="https://cdn0.iconfinder.com/data/icons/social-flat-rounded-rects/512/linkedin-512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3806" y="3555220"/>
              <a:ext cx="228600" cy="228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http://www.danieltomberlin.net/wp-content/uploads/2014/09/youtube-icon-transparent-background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7340" y="4036233"/>
              <a:ext cx="259434" cy="2594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2EE6E-B911-4693-B480-2CC2B80B7041}" type="slidenum">
              <a:rPr lang="en-US" smtClean="0"/>
              <a:t>1</a:t>
            </a:fld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42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714875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Different cultures may perceive and interpret wildlife differently </a:t>
            </a:r>
            <a:r>
              <a:rPr lang="en-US" dirty="0"/>
              <a:t/>
            </a:r>
            <a:br>
              <a:rPr lang="en-US" dirty="0"/>
            </a:br>
            <a:endParaRPr lang="en-US" b="0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" t="1991" r="1735" b="1762"/>
          <a:stretch/>
        </p:blipFill>
        <p:spPr>
          <a:xfrm rot="120000">
            <a:off x="1307559" y="794006"/>
            <a:ext cx="2194560" cy="2194560"/>
          </a:xfrm>
          <a:prstGeom prst="rect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12700" stA="30000" endPos="30000" dist="5000" dir="5400000" sy="-100000" algn="bl" rotWithShape="0"/>
          </a:effectLst>
          <a:scene3d>
            <a:camera prst="perspectiveContrastingLeftFacing">
              <a:rot lat="180000" lon="20400000" rev="30000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Picture 4"/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14" r="4751"/>
          <a:stretch/>
        </p:blipFill>
        <p:spPr>
          <a:xfrm rot="-120000">
            <a:off x="5676359" y="794006"/>
            <a:ext cx="2194560" cy="2194560"/>
          </a:xfrm>
          <a:prstGeom prst="rect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12700" stA="30000" endPos="30000" dist="5000" dir="5400000" sy="-100000" algn="bl" rotWithShape="0"/>
          </a:effectLst>
          <a:scene3d>
            <a:camera prst="perspectiveContrastingLeftFacing">
              <a:rot lat="180000" lon="1200000" rev="2130000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cxnSp>
        <p:nvCxnSpPr>
          <p:cNvPr id="6" name="Straight Arrow Connector 5"/>
          <p:cNvCxnSpPr/>
          <p:nvPr/>
        </p:nvCxnSpPr>
        <p:spPr>
          <a:xfrm>
            <a:off x="3575309" y="1962150"/>
            <a:ext cx="1905000" cy="0"/>
          </a:xfrm>
          <a:prstGeom prst="straightConnector1">
            <a:avLst/>
          </a:prstGeom>
          <a:ln w="666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295400" y="314193"/>
            <a:ext cx="22188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accent2"/>
                </a:solidFill>
              </a:rPr>
              <a:t>Domination</a:t>
            </a:r>
            <a:endParaRPr lang="en-US" sz="3200" dirty="0">
              <a:solidFill>
                <a:schemeClr val="accent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65256" y="276446"/>
            <a:ext cx="20168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accent2"/>
                </a:solidFill>
              </a:rPr>
              <a:t>Mutualism</a:t>
            </a:r>
            <a:endParaRPr lang="en-US" sz="3200" dirty="0">
              <a:solidFill>
                <a:schemeClr val="accent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33500" y="3026193"/>
            <a:ext cx="276550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Hunting is acceptable</a:t>
            </a:r>
          </a:p>
          <a:p>
            <a:r>
              <a:rPr lang="en-US" dirty="0" smtClean="0"/>
              <a:t>Animals are for the use of humans</a:t>
            </a:r>
          </a:p>
          <a:p>
            <a:r>
              <a:rPr lang="en-US" dirty="0" smtClean="0"/>
              <a:t>Humans have priority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980860" y="3105150"/>
            <a:ext cx="158569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Animal have rights</a:t>
            </a:r>
          </a:p>
          <a:p>
            <a:r>
              <a:rPr lang="en-US" dirty="0" smtClean="0"/>
              <a:t>Emotional bonds</a:t>
            </a:r>
          </a:p>
          <a:p>
            <a:r>
              <a:rPr lang="en-US" dirty="0" smtClean="0"/>
              <a:t>Companionship</a:t>
            </a:r>
            <a:endParaRPr lang="en-US" dirty="0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457200" y="-332867"/>
            <a:ext cx="8229600" cy="857250"/>
          </a:xfrm>
          <a:prstGeom prst="rect">
            <a:avLst/>
          </a:prstGeom>
        </p:spPr>
        <p:txBody>
          <a:bodyPr lIns="68580" tIns="34290" rIns="68580" bIns="34290" anchor="b" anchorCtr="0">
            <a:normAutofit fontScale="97500"/>
            <a:scene3d>
              <a:camera prst="orthographicFront"/>
              <a:lightRig rig="soft" dir="t">
                <a:rot lat="0" lon="0" rev="2100000"/>
              </a:lightRig>
            </a:scene3d>
            <a:sp3d prstMaterial="matte">
              <a:bevelT w="38100" h="38100"/>
            </a:sp3d>
          </a:bodyPr>
          <a:lstStyle>
            <a:defPPr>
              <a:defRPr sz="3300">
                <a:solidFill>
                  <a:schemeClr val="tx2">
                    <a:shade val="85000"/>
                    <a:satMod val="150000"/>
                  </a:schemeClr>
                </a:solidFill>
                <a:latin typeface="+mj-lt"/>
                <a:ea typeface="+mj-ea"/>
                <a:cs typeface="+mj-cs"/>
              </a:defRPr>
            </a:defPPr>
            <a:lvl1pPr algn="ctr" eaLnBrk="1" hangingPunct="1">
              <a:buNone/>
              <a:defRPr lang="en-US" sz="3600" b="1" strike="noStrike" kern="1200" baseline="0" dirty="0" smtClean="0">
                <a:solidFill>
                  <a:schemeClr val="tx2">
                    <a:shade val="85000"/>
                    <a:satMod val="150000"/>
                  </a:schemeClr>
                </a:solidFill>
                <a:effectLst>
                  <a:outerShdw blurRad="63500" dist="38100" dir="822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lt"/>
                <a:cs typeface="+mj-lt"/>
              </a:defRPr>
            </a:lvl1pPr>
          </a:lstStyle>
          <a:p>
            <a:pPr defTabSz="914400"/>
            <a:r>
              <a:rPr lang="en-US" dirty="0" smtClean="0"/>
              <a:t>Wildlife Value Orientations</a:t>
            </a:r>
            <a:endParaRPr lang="en-US" b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62A0-92D8-4605-91F3-BCECF5F01092}" type="slidenum">
              <a:rPr lang="en-US" smtClean="0"/>
              <a:pPr/>
              <a:t>2</a:t>
            </a:fld>
            <a:r>
              <a:rPr lang="en-US" dirty="0" smtClean="0"/>
              <a:t> of 9</a:t>
            </a:r>
          </a:p>
        </p:txBody>
      </p:sp>
    </p:spTree>
    <p:extLst>
      <p:ext uri="{BB962C8B-B14F-4D97-AF65-F5344CB8AC3E}">
        <p14:creationId xmlns:p14="http://schemas.microsoft.com/office/powerpoint/2010/main" val="22587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806472" y="1893297"/>
            <a:ext cx="1517650" cy="1253672"/>
          </a:xfrm>
          <a:prstGeom prst="ellipse">
            <a:avLst/>
          </a:prstGeom>
          <a:gradFill>
            <a:gsLst>
              <a:gs pos="0">
                <a:schemeClr val="bg2">
                  <a:tint val="57000"/>
                  <a:satMod val="400000"/>
                </a:schemeClr>
              </a:gs>
              <a:gs pos="100000">
                <a:schemeClr val="accent3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Domination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778337" y="1956108"/>
            <a:ext cx="1676400" cy="1253672"/>
          </a:xfrm>
          <a:prstGeom prst="ellipse">
            <a:avLst/>
          </a:prstGeom>
          <a:gradFill>
            <a:gsLst>
              <a:gs pos="0">
                <a:schemeClr val="bg2">
                  <a:tint val="57000"/>
                  <a:satMod val="400000"/>
                </a:schemeClr>
              </a:gs>
              <a:gs pos="100000">
                <a:schemeClr val="accent3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Mutualism</a:t>
            </a:r>
          </a:p>
        </p:txBody>
      </p:sp>
      <p:sp>
        <p:nvSpPr>
          <p:cNvPr id="7" name="Oval 6"/>
          <p:cNvSpPr/>
          <p:nvPr/>
        </p:nvSpPr>
        <p:spPr>
          <a:xfrm>
            <a:off x="2189680" y="3436038"/>
            <a:ext cx="1266371" cy="876300"/>
          </a:xfrm>
          <a:prstGeom prst="ellipse">
            <a:avLst/>
          </a:prstGeom>
          <a:gradFill>
            <a:gsLst>
              <a:gs pos="0">
                <a:schemeClr val="bg2">
                  <a:tint val="57000"/>
                  <a:satMod val="400000"/>
                </a:schemeClr>
              </a:gs>
              <a:gs pos="100000">
                <a:schemeClr val="accent3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Appropriate</a:t>
            </a:r>
          </a:p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Use 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235944" y="754826"/>
            <a:ext cx="1173842" cy="876300"/>
          </a:xfrm>
          <a:prstGeom prst="ellipse">
            <a:avLst/>
          </a:prstGeom>
          <a:gradFill>
            <a:gsLst>
              <a:gs pos="0">
                <a:schemeClr val="bg2">
                  <a:tint val="57000"/>
                  <a:satMod val="400000"/>
                </a:schemeClr>
              </a:gs>
              <a:gs pos="100000">
                <a:schemeClr val="accent3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Hunting</a:t>
            </a:r>
          </a:p>
        </p:txBody>
      </p:sp>
      <p:sp>
        <p:nvSpPr>
          <p:cNvPr id="9" name="Oval 8"/>
          <p:cNvSpPr/>
          <p:nvPr/>
        </p:nvSpPr>
        <p:spPr>
          <a:xfrm>
            <a:off x="5767688" y="831857"/>
            <a:ext cx="1304471" cy="876300"/>
          </a:xfrm>
          <a:prstGeom prst="ellipse">
            <a:avLst/>
          </a:prstGeom>
          <a:gradFill>
            <a:gsLst>
              <a:gs pos="0">
                <a:schemeClr val="bg2">
                  <a:tint val="57000"/>
                  <a:satMod val="400000"/>
                </a:schemeClr>
              </a:gs>
              <a:gs pos="100000">
                <a:schemeClr val="accent3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Social Affiliation 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817582" y="3506145"/>
            <a:ext cx="1204685" cy="768054"/>
          </a:xfrm>
          <a:prstGeom prst="ellipse">
            <a:avLst/>
          </a:prstGeom>
          <a:gradFill>
            <a:gsLst>
              <a:gs pos="0">
                <a:schemeClr val="bg2">
                  <a:tint val="57000"/>
                  <a:satMod val="400000"/>
                </a:schemeClr>
              </a:gs>
              <a:gs pos="100000">
                <a:schemeClr val="accent3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Caring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7158" y="4235231"/>
            <a:ext cx="1371600" cy="533400"/>
          </a:xfrm>
          <a:prstGeom prst="rect">
            <a:avLst/>
          </a:prstGeom>
          <a:gradFill>
            <a:gsLst>
              <a:gs pos="0">
                <a:schemeClr val="bg2">
                  <a:tint val="57000"/>
                  <a:satMod val="400000"/>
                </a:schemeClr>
              </a:gs>
              <a:gs pos="100000">
                <a:schemeClr val="accent5">
                  <a:alpha val="41000"/>
                </a:schemeClr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Human benefit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7158" y="3607488"/>
            <a:ext cx="1371600" cy="533400"/>
          </a:xfrm>
          <a:prstGeom prst="rect">
            <a:avLst/>
          </a:prstGeom>
          <a:gradFill>
            <a:gsLst>
              <a:gs pos="0">
                <a:schemeClr val="bg2">
                  <a:tint val="57000"/>
                  <a:satMod val="400000"/>
                </a:schemeClr>
              </a:gs>
              <a:gs pos="100000">
                <a:schemeClr val="accent5">
                  <a:alpha val="41000"/>
                </a:schemeClr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Human priority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14415" y="2979744"/>
            <a:ext cx="1371600" cy="533400"/>
          </a:xfrm>
          <a:prstGeom prst="rect">
            <a:avLst/>
          </a:prstGeom>
          <a:gradFill>
            <a:gsLst>
              <a:gs pos="0">
                <a:schemeClr val="bg2">
                  <a:tint val="57000"/>
                  <a:satMod val="400000"/>
                </a:schemeClr>
              </a:gs>
              <a:gs pos="100000">
                <a:schemeClr val="accent5">
                  <a:alpha val="41000"/>
                </a:schemeClr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Human use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14415" y="1890267"/>
            <a:ext cx="1371600" cy="533400"/>
          </a:xfrm>
          <a:prstGeom prst="rect">
            <a:avLst/>
          </a:prstGeom>
          <a:gradFill>
            <a:gsLst>
              <a:gs pos="0">
                <a:schemeClr val="bg2">
                  <a:tint val="57000"/>
                  <a:satMod val="400000"/>
                </a:schemeClr>
              </a:gs>
              <a:gs pos="100000">
                <a:schemeClr val="accent5">
                  <a:alpha val="41000"/>
                </a:schemeClr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Hunting rights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96272" y="1274921"/>
            <a:ext cx="1371600" cy="533400"/>
          </a:xfrm>
          <a:prstGeom prst="rect">
            <a:avLst/>
          </a:prstGeom>
          <a:gradFill>
            <a:gsLst>
              <a:gs pos="0">
                <a:schemeClr val="bg2">
                  <a:tint val="57000"/>
                  <a:satMod val="400000"/>
                </a:schemeClr>
              </a:gs>
              <a:gs pos="100000">
                <a:schemeClr val="accent5">
                  <a:alpha val="41000"/>
                </a:schemeClr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Hunt disrespectful*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07158" y="659576"/>
            <a:ext cx="1371600" cy="533400"/>
          </a:xfrm>
          <a:prstGeom prst="rect">
            <a:avLst/>
          </a:prstGeom>
          <a:gradFill>
            <a:gsLst>
              <a:gs pos="0">
                <a:schemeClr val="bg2">
                  <a:tint val="57000"/>
                  <a:satMod val="400000"/>
                </a:schemeClr>
              </a:gs>
              <a:gs pos="100000">
                <a:schemeClr val="accent5">
                  <a:alpha val="41000"/>
                </a:schemeClr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Hunt is cruel*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07158" y="44231"/>
            <a:ext cx="1371600" cy="533400"/>
          </a:xfrm>
          <a:prstGeom prst="rect">
            <a:avLst/>
          </a:prstGeom>
          <a:gradFill>
            <a:gsLst>
              <a:gs pos="0">
                <a:schemeClr val="bg2">
                  <a:tint val="57000"/>
                  <a:satMod val="400000"/>
                </a:schemeClr>
              </a:gs>
              <a:gs pos="100000">
                <a:schemeClr val="accent5">
                  <a:alpha val="41000"/>
                </a:schemeClr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Abundant hunting</a:t>
            </a:r>
            <a:endParaRPr lang="en-US" dirty="0">
              <a:solidFill>
                <a:schemeClr val="tx2"/>
              </a:solidFill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8869572" y="306017"/>
            <a:ext cx="399506" cy="4210050"/>
            <a:chOff x="984771" y="5848350"/>
            <a:chExt cx="399506" cy="4210050"/>
          </a:xfrm>
        </p:grpSpPr>
        <p:cxnSp>
          <p:nvCxnSpPr>
            <p:cNvPr id="18" name="Straight Arrow Connector 17"/>
            <p:cNvCxnSpPr/>
            <p:nvPr/>
          </p:nvCxnSpPr>
          <p:spPr>
            <a:xfrm flipH="1">
              <a:off x="995657" y="5848350"/>
              <a:ext cx="381000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H="1">
              <a:off x="1003277" y="6457950"/>
              <a:ext cx="381000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H="1">
              <a:off x="984771" y="7098090"/>
              <a:ext cx="381000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H="1">
              <a:off x="995657" y="7713436"/>
              <a:ext cx="381000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H="1">
              <a:off x="1003277" y="8802913"/>
              <a:ext cx="381000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H="1">
              <a:off x="1003277" y="9430657"/>
              <a:ext cx="381000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H="1">
              <a:off x="995657" y="10058400"/>
              <a:ext cx="381000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 flipH="1">
            <a:off x="7520735" y="39317"/>
            <a:ext cx="1366679" cy="4724400"/>
            <a:chOff x="7456714" y="198120"/>
            <a:chExt cx="1389743" cy="4724400"/>
          </a:xfrm>
        </p:grpSpPr>
        <p:sp>
          <p:nvSpPr>
            <p:cNvPr id="28" name="Rectangle 27"/>
            <p:cNvSpPr/>
            <p:nvPr/>
          </p:nvSpPr>
          <p:spPr>
            <a:xfrm>
              <a:off x="7467600" y="4389120"/>
              <a:ext cx="1371600" cy="533400"/>
            </a:xfrm>
            <a:prstGeom prst="rect">
              <a:avLst/>
            </a:prstGeom>
            <a:gradFill>
              <a:gsLst>
                <a:gs pos="0">
                  <a:schemeClr val="bg2">
                    <a:tint val="57000"/>
                    <a:satMod val="400000"/>
                  </a:schemeClr>
                </a:gs>
                <a:gs pos="100000">
                  <a:schemeClr val="accent5">
                    <a:alpha val="41000"/>
                  </a:schemeClr>
                </a:gs>
              </a:gsLst>
              <a:path path="circle">
                <a:fillToRect l="50000" t="50000" r="50000" b="50000"/>
              </a:path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>
                  <a:solidFill>
                    <a:schemeClr val="tx2"/>
                  </a:solidFill>
                </a:rPr>
                <a:t>Companionship</a:t>
              </a:r>
              <a:endParaRPr lang="en-US" sz="1300" dirty="0">
                <a:solidFill>
                  <a:schemeClr val="tx2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467600" y="3761377"/>
              <a:ext cx="1371600" cy="533400"/>
            </a:xfrm>
            <a:prstGeom prst="rect">
              <a:avLst/>
            </a:prstGeom>
            <a:gradFill>
              <a:gsLst>
                <a:gs pos="0">
                  <a:schemeClr val="bg2">
                    <a:tint val="57000"/>
                    <a:satMod val="400000"/>
                  </a:schemeClr>
                </a:gs>
                <a:gs pos="100000">
                  <a:schemeClr val="accent5">
                    <a:alpha val="41000"/>
                  </a:schemeClr>
                </a:gs>
              </a:gsLst>
              <a:path path="circle">
                <a:fillToRect l="50000" t="50000" r="50000" b="50000"/>
              </a:path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2"/>
                  </a:solidFill>
                </a:rPr>
                <a:t>Emotional connection</a:t>
              </a:r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474857" y="3133633"/>
              <a:ext cx="1371600" cy="533400"/>
            </a:xfrm>
            <a:prstGeom prst="rect">
              <a:avLst/>
            </a:prstGeom>
            <a:gradFill>
              <a:gsLst>
                <a:gs pos="0">
                  <a:schemeClr val="bg2">
                    <a:tint val="57000"/>
                    <a:satMod val="400000"/>
                  </a:schemeClr>
                </a:gs>
                <a:gs pos="100000">
                  <a:schemeClr val="accent5">
                    <a:alpha val="41000"/>
                  </a:schemeClr>
                </a:gs>
              </a:gsLst>
              <a:path path="circle">
                <a:fillToRect l="50000" t="50000" r="50000" b="50000"/>
              </a:path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2"/>
                  </a:solidFill>
                </a:rPr>
                <a:t>Care for animals</a:t>
              </a:r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474857" y="2044156"/>
              <a:ext cx="1371600" cy="533400"/>
            </a:xfrm>
            <a:prstGeom prst="rect">
              <a:avLst/>
            </a:prstGeom>
            <a:gradFill>
              <a:gsLst>
                <a:gs pos="0">
                  <a:schemeClr val="bg2">
                    <a:tint val="57000"/>
                    <a:satMod val="400000"/>
                  </a:schemeClr>
                </a:gs>
                <a:gs pos="100000">
                  <a:schemeClr val="accent5">
                    <a:alpha val="41000"/>
                  </a:schemeClr>
                </a:gs>
              </a:gsLst>
              <a:path path="circle">
                <a:fillToRect l="50000" t="50000" r="50000" b="50000"/>
              </a:path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2"/>
                  </a:solidFill>
                </a:rPr>
                <a:t>Familial affiliation</a:t>
              </a:r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456714" y="1428810"/>
              <a:ext cx="1371600" cy="533400"/>
            </a:xfrm>
            <a:prstGeom prst="rect">
              <a:avLst/>
            </a:prstGeom>
            <a:gradFill>
              <a:gsLst>
                <a:gs pos="0">
                  <a:schemeClr val="bg2">
                    <a:tint val="57000"/>
                    <a:satMod val="400000"/>
                  </a:schemeClr>
                </a:gs>
                <a:gs pos="100000">
                  <a:schemeClr val="accent5">
                    <a:alpha val="41000"/>
                  </a:schemeClr>
                </a:gs>
              </a:gsLst>
              <a:path path="circle">
                <a:fillToRect l="50000" t="50000" r="50000" b="50000"/>
              </a:path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2"/>
                  </a:solidFill>
                </a:rPr>
                <a:t>Analogous rights</a:t>
              </a:r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467600" y="813465"/>
              <a:ext cx="1371600" cy="533400"/>
            </a:xfrm>
            <a:prstGeom prst="rect">
              <a:avLst/>
            </a:prstGeom>
            <a:gradFill>
              <a:gsLst>
                <a:gs pos="0">
                  <a:schemeClr val="bg2">
                    <a:tint val="57000"/>
                    <a:satMod val="400000"/>
                  </a:schemeClr>
                </a:gs>
                <a:gs pos="100000">
                  <a:schemeClr val="accent5">
                    <a:alpha val="41000"/>
                  </a:schemeClr>
                </a:gs>
              </a:gsLst>
              <a:path path="circle">
                <a:fillToRect l="50000" t="50000" r="50000" b="50000"/>
              </a:path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2"/>
                  </a:solidFill>
                </a:rPr>
                <a:t>Extended family</a:t>
              </a:r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467600" y="198120"/>
              <a:ext cx="1371600" cy="533400"/>
            </a:xfrm>
            <a:prstGeom prst="rect">
              <a:avLst/>
            </a:prstGeom>
            <a:gradFill>
              <a:gsLst>
                <a:gs pos="0">
                  <a:schemeClr val="bg2">
                    <a:tint val="57000"/>
                    <a:satMod val="400000"/>
                  </a:schemeClr>
                </a:gs>
                <a:gs pos="100000">
                  <a:schemeClr val="accent5">
                    <a:alpha val="41000"/>
                  </a:schemeClr>
                </a:gs>
              </a:gsLst>
              <a:path path="circle">
                <a:fillToRect l="50000" t="50000" r="50000" b="50000"/>
              </a:path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2"/>
                  </a:solidFill>
                </a:rPr>
                <a:t>Co-living w/ out fear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cxnSp>
        <p:nvCxnSpPr>
          <p:cNvPr id="42" name="Straight Arrow Connector 41"/>
          <p:cNvCxnSpPr>
            <a:stCxn id="28" idx="3"/>
            <a:endCxn id="10" idx="5"/>
          </p:cNvCxnSpPr>
          <p:nvPr/>
        </p:nvCxnSpPr>
        <p:spPr>
          <a:xfrm flipH="1" flipV="1">
            <a:off x="6845845" y="4161720"/>
            <a:ext cx="682027" cy="335297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29" idx="3"/>
            <a:endCxn id="10" idx="6"/>
          </p:cNvCxnSpPr>
          <p:nvPr/>
        </p:nvCxnSpPr>
        <p:spPr>
          <a:xfrm flipH="1">
            <a:off x="7022267" y="3869274"/>
            <a:ext cx="505605" cy="20898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30" idx="3"/>
            <a:endCxn id="10" idx="7"/>
          </p:cNvCxnSpPr>
          <p:nvPr/>
        </p:nvCxnSpPr>
        <p:spPr>
          <a:xfrm flipH="1">
            <a:off x="6845845" y="3241530"/>
            <a:ext cx="674890" cy="377094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32" idx="3"/>
          </p:cNvCxnSpPr>
          <p:nvPr/>
        </p:nvCxnSpPr>
        <p:spPr>
          <a:xfrm flipH="1" flipV="1">
            <a:off x="7022267" y="1422347"/>
            <a:ext cx="516310" cy="114360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3" idx="3"/>
          </p:cNvCxnSpPr>
          <p:nvPr/>
        </p:nvCxnSpPr>
        <p:spPr>
          <a:xfrm flipH="1">
            <a:off x="7022267" y="921362"/>
            <a:ext cx="505605" cy="202588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34" idx="3"/>
            <a:endCxn id="9" idx="7"/>
          </p:cNvCxnSpPr>
          <p:nvPr/>
        </p:nvCxnSpPr>
        <p:spPr>
          <a:xfrm flipH="1">
            <a:off x="6881124" y="306017"/>
            <a:ext cx="646748" cy="654171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31" idx="3"/>
            <a:endCxn id="9" idx="5"/>
          </p:cNvCxnSpPr>
          <p:nvPr/>
        </p:nvCxnSpPr>
        <p:spPr>
          <a:xfrm flipH="1" flipV="1">
            <a:off x="6881124" y="1579826"/>
            <a:ext cx="639611" cy="572227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12" idx="3"/>
            <a:endCxn id="7" idx="1"/>
          </p:cNvCxnSpPr>
          <p:nvPr/>
        </p:nvCxnSpPr>
        <p:spPr>
          <a:xfrm>
            <a:off x="1686015" y="3246444"/>
            <a:ext cx="689121" cy="317925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11" idx="3"/>
            <a:endCxn id="7" idx="2"/>
          </p:cNvCxnSpPr>
          <p:nvPr/>
        </p:nvCxnSpPr>
        <p:spPr>
          <a:xfrm>
            <a:off x="1678758" y="3874188"/>
            <a:ext cx="510922" cy="0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6" idx="3"/>
            <a:endCxn id="7" idx="3"/>
          </p:cNvCxnSpPr>
          <p:nvPr/>
        </p:nvCxnSpPr>
        <p:spPr>
          <a:xfrm flipV="1">
            <a:off x="1678758" y="4184007"/>
            <a:ext cx="696378" cy="317924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15" idx="3"/>
          </p:cNvCxnSpPr>
          <p:nvPr/>
        </p:nvCxnSpPr>
        <p:spPr>
          <a:xfrm>
            <a:off x="1678758" y="926276"/>
            <a:ext cx="570362" cy="122441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 flipV="1">
            <a:off x="1686015" y="1352550"/>
            <a:ext cx="563105" cy="278577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>
            <a:stCxn id="13" idx="3"/>
            <a:endCxn id="8" idx="3"/>
          </p:cNvCxnSpPr>
          <p:nvPr/>
        </p:nvCxnSpPr>
        <p:spPr>
          <a:xfrm flipV="1">
            <a:off x="1686015" y="1502795"/>
            <a:ext cx="721834" cy="654172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16" idx="3"/>
            <a:endCxn id="8" idx="1"/>
          </p:cNvCxnSpPr>
          <p:nvPr/>
        </p:nvCxnSpPr>
        <p:spPr>
          <a:xfrm>
            <a:off x="1678758" y="310931"/>
            <a:ext cx="729091" cy="572226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>
            <a:stCxn id="10" idx="1"/>
            <a:endCxn id="5" idx="4"/>
          </p:cNvCxnSpPr>
          <p:nvPr/>
        </p:nvCxnSpPr>
        <p:spPr>
          <a:xfrm flipH="1" flipV="1">
            <a:off x="5616537" y="3209780"/>
            <a:ext cx="377467" cy="408844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>
            <a:stCxn id="8" idx="5"/>
            <a:endCxn id="4" idx="0"/>
          </p:cNvCxnSpPr>
          <p:nvPr/>
        </p:nvCxnSpPr>
        <p:spPr>
          <a:xfrm>
            <a:off x="3237881" y="1502795"/>
            <a:ext cx="327416" cy="390502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>
            <a:stCxn id="7" idx="7"/>
            <a:endCxn id="4" idx="4"/>
          </p:cNvCxnSpPr>
          <p:nvPr/>
        </p:nvCxnSpPr>
        <p:spPr>
          <a:xfrm flipV="1">
            <a:off x="3270595" y="3146969"/>
            <a:ext cx="294702" cy="417400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>
            <a:stCxn id="9" idx="3"/>
            <a:endCxn id="5" idx="0"/>
          </p:cNvCxnSpPr>
          <p:nvPr/>
        </p:nvCxnSpPr>
        <p:spPr>
          <a:xfrm flipH="1">
            <a:off x="5616537" y="1579826"/>
            <a:ext cx="342186" cy="376282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/>
          <p:cNvCxnSpPr/>
          <p:nvPr/>
        </p:nvCxnSpPr>
        <p:spPr>
          <a:xfrm flipH="1" flipV="1">
            <a:off x="4324122" y="2500348"/>
            <a:ext cx="454215" cy="16755"/>
          </a:xfrm>
          <a:prstGeom prst="straightConnector1">
            <a:avLst/>
          </a:prstGeom>
          <a:ln w="57150">
            <a:solidFill>
              <a:srgbClr val="6633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itle 1"/>
          <p:cNvSpPr>
            <a:spLocks noGrp="1"/>
          </p:cNvSpPr>
          <p:nvPr>
            <p:ph type="title"/>
          </p:nvPr>
        </p:nvSpPr>
        <p:spPr>
          <a:xfrm>
            <a:off x="457200" y="214387"/>
            <a:ext cx="8229600" cy="857250"/>
          </a:xfrm>
        </p:spPr>
        <p:txBody>
          <a:bodyPr>
            <a:noAutofit/>
          </a:bodyPr>
          <a:lstStyle/>
          <a:p>
            <a:r>
              <a:rPr lang="en-US" sz="2400" dirty="0" smtClean="0"/>
              <a:t>Factor Structure</a:t>
            </a:r>
            <a:br>
              <a:rPr lang="en-US" sz="2400" dirty="0" smtClean="0"/>
            </a:br>
            <a:r>
              <a:rPr lang="en-US" sz="2400" dirty="0" smtClean="0"/>
              <a:t>for the two WVOs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b="0" dirty="0"/>
          </a:p>
        </p:txBody>
      </p:sp>
      <p:grpSp>
        <p:nvGrpSpPr>
          <p:cNvPr id="166" name="Group 165"/>
          <p:cNvGrpSpPr/>
          <p:nvPr/>
        </p:nvGrpSpPr>
        <p:grpSpPr>
          <a:xfrm rot="18243917">
            <a:off x="6476638" y="2408910"/>
            <a:ext cx="182880" cy="182880"/>
            <a:chOff x="4152900" y="3358628"/>
            <a:chExt cx="211455" cy="182880"/>
          </a:xfrm>
        </p:grpSpPr>
        <p:sp>
          <p:nvSpPr>
            <p:cNvPr id="162" name="Arc 161"/>
            <p:cNvSpPr/>
            <p:nvPr/>
          </p:nvSpPr>
          <p:spPr>
            <a:xfrm>
              <a:off x="4181475" y="3358628"/>
              <a:ext cx="182880" cy="182880"/>
            </a:xfrm>
            <a:prstGeom prst="arc">
              <a:avLst>
                <a:gd name="adj1" fmla="val 16200000"/>
                <a:gd name="adj2" fmla="val 9254966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4" name="Straight Arrow Connector 163"/>
            <p:cNvCxnSpPr/>
            <p:nvPr/>
          </p:nvCxnSpPr>
          <p:spPr>
            <a:xfrm flipH="1" flipV="1">
              <a:off x="4152900" y="3413986"/>
              <a:ext cx="38100" cy="7216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0" name="Group 169"/>
          <p:cNvGrpSpPr/>
          <p:nvPr/>
        </p:nvGrpSpPr>
        <p:grpSpPr>
          <a:xfrm>
            <a:off x="3131217" y="4220898"/>
            <a:ext cx="211455" cy="182880"/>
            <a:chOff x="4152900" y="3358628"/>
            <a:chExt cx="211455" cy="182880"/>
          </a:xfrm>
        </p:grpSpPr>
        <p:sp>
          <p:nvSpPr>
            <p:cNvPr id="171" name="Arc 170"/>
            <p:cNvSpPr/>
            <p:nvPr/>
          </p:nvSpPr>
          <p:spPr>
            <a:xfrm>
              <a:off x="4181475" y="3358628"/>
              <a:ext cx="182880" cy="182880"/>
            </a:xfrm>
            <a:prstGeom prst="arc">
              <a:avLst>
                <a:gd name="adj1" fmla="val 16200000"/>
                <a:gd name="adj2" fmla="val 9254966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2" name="Straight Arrow Connector 171"/>
            <p:cNvCxnSpPr/>
            <p:nvPr/>
          </p:nvCxnSpPr>
          <p:spPr>
            <a:xfrm flipH="1" flipV="1">
              <a:off x="4152900" y="3413986"/>
              <a:ext cx="38100" cy="7216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3" name="Group 172"/>
          <p:cNvGrpSpPr/>
          <p:nvPr/>
        </p:nvGrpSpPr>
        <p:grpSpPr>
          <a:xfrm flipH="1">
            <a:off x="5878522" y="4140888"/>
            <a:ext cx="182880" cy="182880"/>
            <a:chOff x="4152900" y="3358628"/>
            <a:chExt cx="211455" cy="182880"/>
          </a:xfrm>
        </p:grpSpPr>
        <p:sp>
          <p:nvSpPr>
            <p:cNvPr id="174" name="Arc 173"/>
            <p:cNvSpPr/>
            <p:nvPr/>
          </p:nvSpPr>
          <p:spPr>
            <a:xfrm>
              <a:off x="4181475" y="3358628"/>
              <a:ext cx="182880" cy="182880"/>
            </a:xfrm>
            <a:prstGeom prst="arc">
              <a:avLst>
                <a:gd name="adj1" fmla="val 16200000"/>
                <a:gd name="adj2" fmla="val 9254966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5" name="Straight Arrow Connector 174"/>
            <p:cNvCxnSpPr/>
            <p:nvPr/>
          </p:nvCxnSpPr>
          <p:spPr>
            <a:xfrm flipH="1" flipV="1">
              <a:off x="4152900" y="3413986"/>
              <a:ext cx="38100" cy="7216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6" name="Group 175"/>
          <p:cNvGrpSpPr/>
          <p:nvPr/>
        </p:nvGrpSpPr>
        <p:grpSpPr>
          <a:xfrm flipH="1" flipV="1">
            <a:off x="5848007" y="791717"/>
            <a:ext cx="182880" cy="182880"/>
            <a:chOff x="4152900" y="3358628"/>
            <a:chExt cx="211455" cy="182880"/>
          </a:xfrm>
        </p:grpSpPr>
        <p:sp>
          <p:nvSpPr>
            <p:cNvPr id="177" name="Arc 176"/>
            <p:cNvSpPr/>
            <p:nvPr/>
          </p:nvSpPr>
          <p:spPr>
            <a:xfrm>
              <a:off x="4181475" y="3358628"/>
              <a:ext cx="182880" cy="182880"/>
            </a:xfrm>
            <a:prstGeom prst="arc">
              <a:avLst>
                <a:gd name="adj1" fmla="val 16200000"/>
                <a:gd name="adj2" fmla="val 9254966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8" name="Straight Arrow Connector 177"/>
            <p:cNvCxnSpPr/>
            <p:nvPr/>
          </p:nvCxnSpPr>
          <p:spPr>
            <a:xfrm flipH="1" flipV="1">
              <a:off x="4152900" y="3413986"/>
              <a:ext cx="38100" cy="7216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9" name="Group 178"/>
          <p:cNvGrpSpPr/>
          <p:nvPr/>
        </p:nvGrpSpPr>
        <p:grpSpPr>
          <a:xfrm flipV="1">
            <a:off x="3131217" y="693707"/>
            <a:ext cx="182880" cy="182880"/>
            <a:chOff x="4152900" y="3358628"/>
            <a:chExt cx="211455" cy="182880"/>
          </a:xfrm>
        </p:grpSpPr>
        <p:sp>
          <p:nvSpPr>
            <p:cNvPr id="180" name="Arc 179"/>
            <p:cNvSpPr/>
            <p:nvPr/>
          </p:nvSpPr>
          <p:spPr>
            <a:xfrm>
              <a:off x="4181475" y="3358628"/>
              <a:ext cx="182880" cy="182880"/>
            </a:xfrm>
            <a:prstGeom prst="arc">
              <a:avLst>
                <a:gd name="adj1" fmla="val 16200000"/>
                <a:gd name="adj2" fmla="val 9254966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1" name="Straight Arrow Connector 180"/>
            <p:cNvCxnSpPr/>
            <p:nvPr/>
          </p:nvCxnSpPr>
          <p:spPr>
            <a:xfrm flipH="1" flipV="1">
              <a:off x="4152900" y="3413986"/>
              <a:ext cx="38100" cy="7216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363766" y="4683919"/>
            <a:ext cx="2133600" cy="357188"/>
          </a:xfrm>
        </p:spPr>
        <p:txBody>
          <a:bodyPr/>
          <a:lstStyle/>
          <a:p>
            <a:fld id="{23B462A0-92D8-4605-91F3-BCECF5F01092}" type="slidenum">
              <a:rPr lang="en-US" smtClean="0"/>
              <a:pPr/>
              <a:t>3</a:t>
            </a:fld>
            <a:r>
              <a:rPr lang="en-US" dirty="0" smtClean="0"/>
              <a:t> of 9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3978273" y="4768631"/>
            <a:ext cx="13949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*Reverse coded</a:t>
            </a:r>
            <a:endParaRPr lang="en-US" dirty="0">
              <a:solidFill>
                <a:schemeClr val="tx2"/>
              </a:solidFill>
            </a:endParaRPr>
          </a:p>
        </p:txBody>
      </p:sp>
      <p:grpSp>
        <p:nvGrpSpPr>
          <p:cNvPr id="83" name="Group 82"/>
          <p:cNvGrpSpPr/>
          <p:nvPr/>
        </p:nvGrpSpPr>
        <p:grpSpPr>
          <a:xfrm flipH="1">
            <a:off x="-59229" y="291881"/>
            <a:ext cx="451371" cy="4210050"/>
            <a:chOff x="984771" y="5848350"/>
            <a:chExt cx="399506" cy="4210050"/>
          </a:xfrm>
        </p:grpSpPr>
        <p:cxnSp>
          <p:nvCxnSpPr>
            <p:cNvPr id="84" name="Straight Arrow Connector 83"/>
            <p:cNvCxnSpPr/>
            <p:nvPr/>
          </p:nvCxnSpPr>
          <p:spPr>
            <a:xfrm flipH="1">
              <a:off x="995657" y="5848350"/>
              <a:ext cx="381000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/>
            <p:nvPr/>
          </p:nvCxnSpPr>
          <p:spPr>
            <a:xfrm flipH="1">
              <a:off x="1003277" y="6457950"/>
              <a:ext cx="381000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 flipH="1">
              <a:off x="984771" y="7098090"/>
              <a:ext cx="381000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>
            <a:xfrm flipH="1">
              <a:off x="995657" y="7713436"/>
              <a:ext cx="381000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 flipH="1">
              <a:off x="1003277" y="8802913"/>
              <a:ext cx="381000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/>
            <p:cNvCxnSpPr/>
            <p:nvPr/>
          </p:nvCxnSpPr>
          <p:spPr>
            <a:xfrm flipH="1">
              <a:off x="1003277" y="9430657"/>
              <a:ext cx="381000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/>
            <p:nvPr/>
          </p:nvCxnSpPr>
          <p:spPr>
            <a:xfrm flipH="1">
              <a:off x="995657" y="10058400"/>
              <a:ext cx="381000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2" name="Group 181"/>
          <p:cNvGrpSpPr/>
          <p:nvPr/>
        </p:nvGrpSpPr>
        <p:grpSpPr>
          <a:xfrm rot="18243917">
            <a:off x="2685390" y="2389858"/>
            <a:ext cx="182880" cy="182880"/>
            <a:chOff x="4152900" y="3358628"/>
            <a:chExt cx="211455" cy="182880"/>
          </a:xfrm>
          <a:scene3d>
            <a:camera prst="orthographicFront">
              <a:rot lat="0" lon="0" rev="10800000"/>
            </a:camera>
            <a:lightRig rig="threePt" dir="t"/>
          </a:scene3d>
        </p:grpSpPr>
        <p:sp>
          <p:nvSpPr>
            <p:cNvPr id="183" name="Arc 182"/>
            <p:cNvSpPr/>
            <p:nvPr/>
          </p:nvSpPr>
          <p:spPr>
            <a:xfrm>
              <a:off x="4181475" y="3358628"/>
              <a:ext cx="182880" cy="182880"/>
            </a:xfrm>
            <a:prstGeom prst="arc">
              <a:avLst>
                <a:gd name="adj1" fmla="val 16200000"/>
                <a:gd name="adj2" fmla="val 9254966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4" name="Straight Arrow Connector 183"/>
            <p:cNvCxnSpPr/>
            <p:nvPr/>
          </p:nvCxnSpPr>
          <p:spPr>
            <a:xfrm flipH="1" flipV="1">
              <a:off x="4152900" y="3413986"/>
              <a:ext cx="38100" cy="7216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4257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571" y="2343150"/>
            <a:ext cx="4152243" cy="2331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8" y="2343150"/>
            <a:ext cx="4152243" cy="2331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39452" y="1411400"/>
            <a:ext cx="218681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smtClean="0"/>
              <a:t>Hispanic</a:t>
            </a:r>
            <a:endParaRPr lang="en-US" sz="4400" dirty="0"/>
          </a:p>
        </p:txBody>
      </p:sp>
      <p:sp>
        <p:nvSpPr>
          <p:cNvPr id="60" name="TextBox 59"/>
          <p:cNvSpPr txBox="1"/>
          <p:nvPr/>
        </p:nvSpPr>
        <p:spPr>
          <a:xfrm>
            <a:off x="5236013" y="819150"/>
            <a:ext cx="333136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smtClean="0"/>
              <a:t>Non-Hispanic</a:t>
            </a:r>
          </a:p>
          <a:p>
            <a:pPr algn="ctr"/>
            <a:r>
              <a:rPr lang="en-US" sz="4400" dirty="0" smtClean="0"/>
              <a:t>White</a:t>
            </a:r>
            <a:endParaRPr lang="en-US" sz="4400" dirty="0"/>
          </a:p>
        </p:txBody>
      </p:sp>
      <p:grpSp>
        <p:nvGrpSpPr>
          <p:cNvPr id="64" name="Group 63"/>
          <p:cNvGrpSpPr/>
          <p:nvPr/>
        </p:nvGrpSpPr>
        <p:grpSpPr>
          <a:xfrm>
            <a:off x="228600" y="2900210"/>
            <a:ext cx="1372019" cy="1217022"/>
            <a:chOff x="6858000" y="4736592"/>
            <a:chExt cx="2438400" cy="2121408"/>
          </a:xfrm>
        </p:grpSpPr>
        <p:pic>
          <p:nvPicPr>
            <p:cNvPr id="65" name="Picture 4" descr="http://farm4.staticflickr.com/3365/3555774083_ee1e7bfb55.jp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655" b="98851" l="10000" r="994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0" y="4736592"/>
              <a:ext cx="2438400" cy="2121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6" name="TextBox 65"/>
            <p:cNvSpPr txBox="1"/>
            <p:nvPr/>
          </p:nvSpPr>
          <p:spPr>
            <a:xfrm rot="21092425">
              <a:off x="7314131" y="5601060"/>
              <a:ext cx="1602332" cy="536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/>
                <a:t>α </a:t>
              </a:r>
              <a:r>
                <a:rPr lang="en-US" dirty="0" smtClean="0"/>
                <a:t> =.61</a:t>
              </a:r>
              <a:endParaRPr lang="en-US" dirty="0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2739131" y="2900210"/>
            <a:ext cx="1372019" cy="1217022"/>
            <a:chOff x="6858000" y="4736592"/>
            <a:chExt cx="2438400" cy="2121408"/>
          </a:xfrm>
        </p:grpSpPr>
        <p:pic>
          <p:nvPicPr>
            <p:cNvPr id="69" name="Picture 4" descr="http://farm4.staticflickr.com/3365/3555774083_ee1e7bfb55.jp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655" b="98851" l="10000" r="994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0" y="4736592"/>
              <a:ext cx="2438400" cy="2121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0" name="TextBox 69"/>
            <p:cNvSpPr txBox="1"/>
            <p:nvPr/>
          </p:nvSpPr>
          <p:spPr>
            <a:xfrm rot="21092425">
              <a:off x="7314131" y="5601060"/>
              <a:ext cx="1602332" cy="536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/>
                <a:t>α </a:t>
              </a:r>
              <a:r>
                <a:rPr lang="en-US" dirty="0" smtClean="0"/>
                <a:t> =.81</a:t>
              </a:r>
              <a:endParaRPr lang="en-US" dirty="0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5029200" y="2805165"/>
            <a:ext cx="1372019" cy="1217022"/>
            <a:chOff x="6858000" y="4736592"/>
            <a:chExt cx="2438400" cy="2121408"/>
          </a:xfrm>
        </p:grpSpPr>
        <p:pic>
          <p:nvPicPr>
            <p:cNvPr id="72" name="Picture 4" descr="http://farm4.staticflickr.com/3365/3555774083_ee1e7bfb55.jp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655" b="98851" l="10000" r="994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0" y="4736592"/>
              <a:ext cx="2438400" cy="2121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TextBox 72"/>
            <p:cNvSpPr txBox="1"/>
            <p:nvPr/>
          </p:nvSpPr>
          <p:spPr>
            <a:xfrm rot="21092425">
              <a:off x="7314131" y="5601060"/>
              <a:ext cx="1602332" cy="536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/>
                <a:t>α </a:t>
              </a:r>
              <a:r>
                <a:rPr lang="en-US" dirty="0" smtClean="0"/>
                <a:t> =..73</a:t>
              </a:r>
              <a:endParaRPr lang="en-US" dirty="0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7543800" y="2782983"/>
            <a:ext cx="1372019" cy="1217022"/>
            <a:chOff x="6858000" y="4736592"/>
            <a:chExt cx="2438400" cy="2121408"/>
          </a:xfrm>
        </p:grpSpPr>
        <p:pic>
          <p:nvPicPr>
            <p:cNvPr id="78" name="Picture 4" descr="http://farm4.staticflickr.com/3365/3555774083_ee1e7bfb55.jp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655" b="98851" l="10000" r="994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0" y="4736592"/>
              <a:ext cx="2438400" cy="2121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TextBox 78"/>
            <p:cNvSpPr txBox="1"/>
            <p:nvPr/>
          </p:nvSpPr>
          <p:spPr>
            <a:xfrm rot="21092425">
              <a:off x="7314131" y="5601060"/>
              <a:ext cx="1602332" cy="536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/>
                <a:t>α </a:t>
              </a:r>
              <a:r>
                <a:rPr lang="en-US" dirty="0" smtClean="0"/>
                <a:t> =.83</a:t>
              </a:r>
              <a:endParaRPr lang="en-US" dirty="0"/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62A0-92D8-4605-91F3-BCECF5F01092}" type="slidenum">
              <a:rPr lang="en-US" smtClean="0"/>
              <a:pPr/>
              <a:t>4</a:t>
            </a:fld>
            <a:r>
              <a:rPr lang="en-US" dirty="0" smtClean="0"/>
              <a:t> of 9</a:t>
            </a:r>
            <a:endParaRPr lang="en-US" dirty="0"/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-117345" y="-95250"/>
            <a:ext cx="1515065" cy="857250"/>
          </a:xfrm>
        </p:spPr>
        <p:txBody>
          <a:bodyPr>
            <a:noAutofit/>
          </a:bodyPr>
          <a:lstStyle/>
          <a:p>
            <a:r>
              <a:rPr lang="en-US" sz="2400" dirty="0" smtClean="0"/>
              <a:t>Problem: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b="0" dirty="0"/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1194806" y="285750"/>
            <a:ext cx="4139193" cy="857250"/>
          </a:xfrm>
          <a:prstGeom prst="rect">
            <a:avLst/>
          </a:prstGeom>
        </p:spPr>
        <p:txBody>
          <a:bodyPr lIns="68580" tIns="34290" rIns="68580" bIns="34290" anchor="b" anchorCtr="0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>
              <a:bevelT w="38100" h="38100"/>
            </a:sp3d>
          </a:bodyPr>
          <a:lstStyle>
            <a:defPPr>
              <a:defRPr sz="3300">
                <a:solidFill>
                  <a:schemeClr val="tx2">
                    <a:shade val="85000"/>
                    <a:satMod val="150000"/>
                  </a:schemeClr>
                </a:solidFill>
                <a:latin typeface="+mj-lt"/>
                <a:ea typeface="+mj-ea"/>
                <a:cs typeface="+mj-cs"/>
              </a:defRPr>
            </a:defPPr>
            <a:lvl1pPr algn="ctr" eaLnBrk="1" hangingPunct="1">
              <a:buNone/>
              <a:defRPr lang="en-US" sz="3600" b="1" strike="noStrike" kern="1200" baseline="0" dirty="0" smtClean="0">
                <a:solidFill>
                  <a:schemeClr val="tx2">
                    <a:shade val="85000"/>
                    <a:satMod val="150000"/>
                  </a:schemeClr>
                </a:solidFill>
                <a:effectLst>
                  <a:outerShdw blurRad="63500" dist="38100" dir="822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lt"/>
                <a:cs typeface="+mj-lt"/>
              </a:defRPr>
            </a:lvl1pPr>
          </a:lstStyle>
          <a:p>
            <a:pPr algn="l" defTabSz="914400"/>
            <a:r>
              <a:rPr lang="en-US" sz="2400" dirty="0" smtClean="0">
                <a:solidFill>
                  <a:schemeClr val="accent2"/>
                </a:solidFill>
              </a:rPr>
              <a:t>WVO scale may not measure ethnicities the same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219434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4548349"/>
              </p:ext>
            </p:extLst>
          </p:nvPr>
        </p:nvGraphicFramePr>
        <p:xfrm>
          <a:off x="1905000" y="870578"/>
          <a:ext cx="6324600" cy="298926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95399"/>
                <a:gridCol w="1524000"/>
                <a:gridCol w="1219201"/>
                <a:gridCol w="2286000"/>
              </a:tblGrid>
              <a:tr h="119094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Hispanic</a:t>
                      </a:r>
                      <a:endParaRPr lang="en-US" sz="18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smtClean="0"/>
                        <a:t>Non-Hispanic</a:t>
                      </a:r>
                      <a:r>
                        <a:rPr lang="en-US" sz="1800" baseline="0" smtClean="0"/>
                        <a:t> White</a:t>
                      </a:r>
                      <a:endParaRPr lang="en-US" sz="18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NHST</a:t>
                      </a:r>
                      <a:endParaRPr lang="en-US" sz="14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BEST</a:t>
                      </a:r>
                      <a:endParaRPr lang="en-US" sz="1400" dirty="0" smtClean="0"/>
                    </a:p>
                    <a:p>
                      <a:pPr algn="ctr"/>
                      <a:r>
                        <a:rPr lang="en-US" sz="1100" dirty="0" smtClean="0"/>
                        <a:t>(Bayesian</a:t>
                      </a:r>
                      <a:r>
                        <a:rPr lang="en-US" sz="1100" baseline="0" dirty="0" smtClean="0"/>
                        <a:t> Estimation Supersedes the T test)</a:t>
                      </a:r>
                      <a:endParaRPr lang="en-US" sz="1100" dirty="0"/>
                    </a:p>
                  </a:txBody>
                  <a:tcPr anchor="b"/>
                </a:tc>
              </a:tr>
              <a:tr h="877775">
                <a:tc>
                  <a:txBody>
                    <a:bodyPr/>
                    <a:lstStyle/>
                    <a:p>
                      <a:r>
                        <a:rPr lang="en-US" sz="1400" i="1" smtClean="0"/>
                        <a:t>M </a:t>
                      </a:r>
                      <a:r>
                        <a:rPr lang="en-US" sz="1400" smtClean="0"/>
                        <a:t>= </a:t>
                      </a:r>
                      <a:r>
                        <a:rPr lang="en-US" sz="2000" smtClean="0"/>
                        <a:t>4.74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smtClean="0"/>
                        <a:t>M</a:t>
                      </a:r>
                      <a:r>
                        <a:rPr lang="en-US" sz="1400" smtClean="0"/>
                        <a:t> = </a:t>
                      </a:r>
                      <a:r>
                        <a:rPr lang="en-US" sz="2000" smtClean="0"/>
                        <a:t>5.11 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smtClean="0"/>
                        <a:t>t</a:t>
                      </a:r>
                      <a:r>
                        <a:rPr lang="en-US" sz="1400" baseline="-25000" smtClean="0"/>
                        <a:t>(2151)</a:t>
                      </a:r>
                      <a:r>
                        <a:rPr lang="en-US" sz="1400" smtClean="0"/>
                        <a:t> = 7.06</a:t>
                      </a:r>
                    </a:p>
                    <a:p>
                      <a:r>
                        <a:rPr lang="en-US" sz="1400" i="1" smtClean="0"/>
                        <a:t>p &lt; </a:t>
                      </a:r>
                      <a:r>
                        <a:rPr lang="en-US" sz="1400" smtClean="0"/>
                        <a:t>.001</a:t>
                      </a:r>
                    </a:p>
                    <a:p>
                      <a:r>
                        <a:rPr lang="en-US" sz="1400" i="1" smtClean="0"/>
                        <a:t>r</a:t>
                      </a:r>
                      <a:r>
                        <a:rPr lang="en-US" sz="1400" i="1" baseline="-25000" smtClean="0"/>
                        <a:t>pb</a:t>
                      </a:r>
                      <a:r>
                        <a:rPr lang="en-US" sz="1400" smtClean="0"/>
                        <a:t> = .17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</a:t>
                      </a:r>
                      <a:r>
                        <a:rPr lang="en-US" sz="1400" baseline="-25000" dirty="0" smtClean="0"/>
                        <a:t>∆</a:t>
                      </a:r>
                      <a:r>
                        <a:rPr lang="en-US" sz="1400" dirty="0" smtClean="0"/>
                        <a:t>= -.38;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100" dirty="0" smtClean="0"/>
                        <a:t>95% HDI (-.48 , -.28)</a:t>
                      </a:r>
                    </a:p>
                    <a:p>
                      <a:endParaRPr lang="en-US" sz="1100" dirty="0" smtClean="0"/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Effect: </a:t>
                      </a:r>
                      <a:r>
                        <a:rPr kumimoji="0" lang="el-GR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δ</a:t>
                      </a:r>
                      <a:r>
                        <a:rPr lang="en-US" sz="1400" dirty="0" smtClean="0"/>
                        <a:t>= .32; </a:t>
                      </a:r>
                      <a:r>
                        <a:rPr kumimoji="0" lang="en-US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95% HDI (.23,.41)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</a:tr>
              <a:tr h="816815">
                <a:tc>
                  <a:txBody>
                    <a:bodyPr/>
                    <a:lstStyle/>
                    <a:p>
                      <a:r>
                        <a:rPr lang="en-US" sz="1400" smtClean="0"/>
                        <a:t> </a:t>
                      </a:r>
                      <a:r>
                        <a:rPr lang="en-US" sz="1400" i="1" smtClean="0"/>
                        <a:t>M </a:t>
                      </a:r>
                      <a:r>
                        <a:rPr lang="en-US" sz="1400" smtClean="0"/>
                        <a:t>= </a:t>
                      </a:r>
                      <a:r>
                        <a:rPr lang="en-US" sz="2000" smtClean="0"/>
                        <a:t>5.67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smtClean="0"/>
                        <a:t>M </a:t>
                      </a:r>
                      <a:r>
                        <a:rPr lang="en-US" sz="1400" dirty="0" smtClean="0"/>
                        <a:t>= </a:t>
                      </a:r>
                      <a:r>
                        <a:rPr lang="en-US" sz="2000" dirty="0" smtClean="0"/>
                        <a:t>5.09 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smtClean="0"/>
                        <a:t>t</a:t>
                      </a:r>
                      <a:r>
                        <a:rPr lang="en-US" sz="1400" smtClean="0"/>
                        <a:t> </a:t>
                      </a:r>
                      <a:r>
                        <a:rPr lang="en-US" sz="1400" baseline="-25000" smtClean="0"/>
                        <a:t>(2258)</a:t>
                      </a:r>
                      <a:r>
                        <a:rPr lang="en-US" sz="1400" smtClean="0"/>
                        <a:t> = 10.56</a:t>
                      </a:r>
                    </a:p>
                    <a:p>
                      <a:r>
                        <a:rPr lang="en-US" sz="1400" i="1" smtClean="0"/>
                        <a:t>p &lt; </a:t>
                      </a:r>
                      <a:r>
                        <a:rPr lang="en-US" sz="1400" smtClean="0"/>
                        <a:t>.001</a:t>
                      </a:r>
                    </a:p>
                    <a:p>
                      <a:r>
                        <a:rPr lang="en-US" sz="1400" i="1" smtClean="0"/>
                        <a:t>r</a:t>
                      </a:r>
                      <a:r>
                        <a:rPr lang="en-US" sz="1400" i="1" baseline="-25000" smtClean="0"/>
                        <a:t>pb</a:t>
                      </a:r>
                      <a:r>
                        <a:rPr lang="en-US" sz="1400" smtClean="0"/>
                        <a:t> = .19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kumimoji="0" lang="en-US" sz="1400" b="0" i="0" u="none" strike="noStrike" kern="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∆</a:t>
                      </a:r>
                      <a:r>
                        <a:rPr kumimoji="0" lang="en-US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= .60; </a:t>
                      </a:r>
                      <a:r>
                        <a:rPr kumimoji="0" lang="en-US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95% HDI (.49,  .71)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Effect: </a:t>
                      </a:r>
                      <a:r>
                        <a:rPr kumimoji="0" lang="el-GR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δ</a:t>
                      </a:r>
                      <a:r>
                        <a:rPr kumimoji="0" lang="en-US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= .50; </a:t>
                      </a:r>
                      <a:r>
                        <a:rPr kumimoji="0" lang="en-US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95% HDI (.40,.59)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514600" y="3787391"/>
            <a:ext cx="18341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1-7 point Likert scale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096000" y="3790950"/>
                <a:ext cx="2285999" cy="608436"/>
              </a:xfrm>
              <a:prstGeom prst="rect">
                <a:avLst/>
              </a:prstGeom>
              <a:gradFill>
                <a:gsLst>
                  <a:gs pos="0">
                    <a:schemeClr val="bg2">
                      <a:alpha val="69000"/>
                    </a:schemeClr>
                  </a:gs>
                  <a:gs pos="25000">
                    <a:schemeClr val="bg1">
                      <a:lumMod val="95000"/>
                      <a:alpha val="70000"/>
                    </a:schemeClr>
                  </a:gs>
                </a:gsLst>
                <a:lin ang="5400000" scaled="0"/>
              </a:gradFill>
              <a:ln>
                <a:solidFill>
                  <a:schemeClr val="accent5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95% HDI does not include 0, </a:t>
                </a:r>
                <a:endParaRPr lang="en-US" i="1" dirty="0" smtClean="0">
                  <a:latin typeface="Times New Roman" panose="02020603050405020304" pitchFamily="18" charset="0"/>
                  <a:ea typeface="Cambria Math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credible difference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790950"/>
                <a:ext cx="2285999" cy="608436"/>
              </a:xfrm>
              <a:prstGeom prst="rect">
                <a:avLst/>
              </a:prstGeom>
              <a:blipFill rotWithShape="1">
                <a:blip r:embed="rId3"/>
                <a:stretch>
                  <a:fillRect l="-265" r="-1326" b="-5882"/>
                </a:stretch>
              </a:blip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62A0-92D8-4605-91F3-BCECF5F01092}" type="slidenum">
              <a:rPr lang="en-US" smtClean="0"/>
              <a:pPr/>
              <a:t>5</a:t>
            </a:fld>
            <a:r>
              <a:rPr lang="en-US" dirty="0" smtClean="0"/>
              <a:t> of 9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-117345" y="-95250"/>
            <a:ext cx="1515065" cy="857250"/>
          </a:xfrm>
        </p:spPr>
        <p:txBody>
          <a:bodyPr>
            <a:noAutofit/>
          </a:bodyPr>
          <a:lstStyle/>
          <a:p>
            <a:r>
              <a:rPr lang="en-US" sz="2400" dirty="0" smtClean="0"/>
              <a:t>Finding: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b="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194806" y="285750"/>
            <a:ext cx="4291593" cy="857250"/>
          </a:xfrm>
          <a:prstGeom prst="rect">
            <a:avLst/>
          </a:prstGeom>
        </p:spPr>
        <p:txBody>
          <a:bodyPr lIns="68580" tIns="34290" rIns="68580" bIns="34290" anchor="b" anchorCtr="0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>
              <a:bevelT w="38100" h="38100"/>
            </a:sp3d>
          </a:bodyPr>
          <a:lstStyle>
            <a:defPPr>
              <a:defRPr sz="3300">
                <a:solidFill>
                  <a:schemeClr val="tx2">
                    <a:shade val="85000"/>
                    <a:satMod val="150000"/>
                  </a:schemeClr>
                </a:solidFill>
                <a:latin typeface="+mj-lt"/>
                <a:ea typeface="+mj-ea"/>
                <a:cs typeface="+mj-cs"/>
              </a:defRPr>
            </a:defPPr>
            <a:lvl1pPr algn="ctr" eaLnBrk="1" hangingPunct="1">
              <a:buNone/>
              <a:defRPr lang="en-US" sz="3600" b="1" strike="noStrike" kern="1200" baseline="0" dirty="0" smtClean="0">
                <a:solidFill>
                  <a:schemeClr val="tx2">
                    <a:shade val="85000"/>
                    <a:satMod val="150000"/>
                  </a:schemeClr>
                </a:solidFill>
                <a:effectLst>
                  <a:outerShdw blurRad="63500" dist="38100" dir="822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lt"/>
                <a:cs typeface="+mj-lt"/>
              </a:defRPr>
            </a:lvl1pPr>
          </a:lstStyle>
          <a:p>
            <a:pPr algn="l" defTabSz="914400"/>
            <a:r>
              <a:rPr lang="en-US" sz="2400" dirty="0" smtClean="0">
                <a:solidFill>
                  <a:schemeClr val="accent2"/>
                </a:solidFill>
              </a:rPr>
              <a:t>Hispanics are more Mutualistic and less Domination oriented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b="0" dirty="0"/>
          </a:p>
        </p:txBody>
      </p:sp>
      <p:sp>
        <p:nvSpPr>
          <p:cNvPr id="12" name="Rectangle 11"/>
          <p:cNvSpPr/>
          <p:nvPr/>
        </p:nvSpPr>
        <p:spPr>
          <a:xfrm>
            <a:off x="304800" y="4681835"/>
            <a:ext cx="60003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795339">
                    <a:shade val="85000"/>
                    <a:satMod val="150000"/>
                  </a:srgbClr>
                </a:solidFill>
                <a:effectLst>
                  <a:outerShdw blurRad="63500" dist="38100" dir="8220000" algn="tl" rotWithShape="0">
                    <a:srgbClr val="000000">
                      <a:alpha val="30000"/>
                    </a:srgbClr>
                  </a:outerShdw>
                </a:effectLst>
              </a:rPr>
              <a:t>But is it real OR an artifact of measurement?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" t="1991" r="1735" b="1762"/>
          <a:stretch/>
        </p:blipFill>
        <p:spPr>
          <a:xfrm rot="-120000">
            <a:off x="1202402" y="2111971"/>
            <a:ext cx="778957" cy="797157"/>
          </a:xfrm>
          <a:prstGeom prst="rect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12700" stA="30000" endPos="30000" dist="5000" dir="5400000" sy="-100000" algn="bl" rotWithShape="0"/>
          </a:effectLst>
          <a:scene3d>
            <a:camera prst="perspectiveContrastingLeftFacing">
              <a:rot lat="180000" lon="204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14" r="4751"/>
          <a:stretch/>
        </p:blipFill>
        <p:spPr>
          <a:xfrm rot="-120000">
            <a:off x="1244167" y="2972601"/>
            <a:ext cx="778957" cy="935385"/>
          </a:xfrm>
          <a:prstGeom prst="rect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12700" stA="30000" endPos="30000" dist="5000" dir="5400000" sy="-100000" algn="bl" rotWithShape="0"/>
          </a:effectLst>
          <a:scene3d>
            <a:camera prst="perspectiveContrastingLeftFacing">
              <a:rot lat="180000" lon="204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5746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474378" y="839439"/>
            <a:ext cx="1747593" cy="3056903"/>
            <a:chOff x="1017894" y="705293"/>
            <a:chExt cx="1747593" cy="4267768"/>
          </a:xfrm>
        </p:grpSpPr>
        <p:sp>
          <p:nvSpPr>
            <p:cNvPr id="2" name="TextBox 1"/>
            <p:cNvSpPr txBox="1"/>
            <p:nvPr/>
          </p:nvSpPr>
          <p:spPr>
            <a:xfrm>
              <a:off x="1017894" y="705293"/>
              <a:ext cx="17475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tx2"/>
                  </a:solidFill>
                </a:rPr>
                <a:t>Configural</a:t>
              </a:r>
              <a:endParaRPr 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594975" y="1953476"/>
              <a:ext cx="117051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tx2"/>
                  </a:solidFill>
                </a:rPr>
                <a:t>Metric</a:t>
              </a:r>
              <a:endParaRPr 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673521" y="3201659"/>
              <a:ext cx="109196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tx2"/>
                  </a:solidFill>
                </a:rPr>
                <a:t>Scalar</a:t>
              </a:r>
              <a:endParaRPr 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772908" y="4449841"/>
              <a:ext cx="9925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tx2"/>
                  </a:solidFill>
                </a:rPr>
                <a:t>Strict</a:t>
              </a:r>
              <a:endParaRPr lang="en-US" sz="28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309575" y="958780"/>
            <a:ext cx="3352800" cy="3043168"/>
            <a:chOff x="3556717" y="782237"/>
            <a:chExt cx="3352800" cy="4261775"/>
          </a:xfrm>
        </p:grpSpPr>
        <p:sp>
          <p:nvSpPr>
            <p:cNvPr id="3" name="Rectangle 2"/>
            <p:cNvSpPr/>
            <p:nvPr/>
          </p:nvSpPr>
          <p:spPr>
            <a:xfrm>
              <a:off x="3556717" y="782237"/>
              <a:ext cx="3352800" cy="517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dirty="0" smtClean="0">
                  <a:solidFill>
                    <a:schemeClr val="accent2"/>
                  </a:solidFill>
                </a:rPr>
                <a:t>Form</a:t>
              </a:r>
              <a:endParaRPr lang="en-US" sz="1800" dirty="0">
                <a:solidFill>
                  <a:schemeClr val="accent2"/>
                </a:solidFill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556717" y="2030420"/>
              <a:ext cx="1641796" cy="5172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dirty="0">
                  <a:solidFill>
                    <a:schemeClr val="accent2"/>
                  </a:solidFill>
                </a:rPr>
                <a:t>factor </a:t>
              </a:r>
              <a:r>
                <a:rPr lang="en-US" sz="1800" dirty="0" smtClean="0">
                  <a:solidFill>
                    <a:schemeClr val="accent2"/>
                  </a:solidFill>
                </a:rPr>
                <a:t>loadings</a:t>
              </a:r>
              <a:endParaRPr lang="en-US" sz="1800" dirty="0">
                <a:solidFill>
                  <a:schemeClr val="accent2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3556717" y="3278603"/>
              <a:ext cx="1173719" cy="5172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dirty="0" smtClean="0">
                  <a:solidFill>
                    <a:schemeClr val="accent2"/>
                  </a:solidFill>
                </a:rPr>
                <a:t>intercepts</a:t>
              </a:r>
              <a:endParaRPr lang="en-US" sz="1800" dirty="0">
                <a:solidFill>
                  <a:schemeClr val="accent2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556717" y="4526785"/>
              <a:ext cx="1463862" cy="5172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dirty="0" smtClean="0">
                  <a:solidFill>
                    <a:schemeClr val="accent2"/>
                  </a:solidFill>
                </a:rPr>
                <a:t>group </a:t>
              </a:r>
              <a:r>
                <a:rPr lang="en-US" sz="1800" dirty="0">
                  <a:solidFill>
                    <a:schemeClr val="accent2"/>
                  </a:solidFill>
                </a:rPr>
                <a:t>means</a:t>
              </a: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-1" y="54262"/>
            <a:ext cx="3221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tx2"/>
                </a:solidFill>
              </a:rPr>
              <a:t>Invariance Type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09575" y="67872"/>
            <a:ext cx="22108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accent2"/>
                </a:solidFill>
              </a:rPr>
              <a:t>Constraint</a:t>
            </a:r>
            <a:endParaRPr lang="en-US" sz="3600" dirty="0">
              <a:solidFill>
                <a:schemeClr val="accent2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28600" y="728717"/>
            <a:ext cx="553898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5050365" y="1052375"/>
            <a:ext cx="3224020" cy="3318905"/>
            <a:chOff x="5767580" y="843792"/>
            <a:chExt cx="3224020" cy="4633550"/>
          </a:xfrm>
        </p:grpSpPr>
        <p:sp>
          <p:nvSpPr>
            <p:cNvPr id="10" name="Rectangle 9"/>
            <p:cNvSpPr/>
            <p:nvPr/>
          </p:nvSpPr>
          <p:spPr>
            <a:xfrm>
              <a:off x="5767580" y="843792"/>
              <a:ext cx="322402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/>
                <a:t>Both groups construe the constructs similarly </a:t>
              </a:r>
              <a:endParaRPr lang="en-US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767580" y="2061197"/>
              <a:ext cx="322402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/>
                <a:t>Items load onto constructs similarly </a:t>
              </a:r>
              <a:endParaRPr lang="en-US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767580" y="4446087"/>
              <a:ext cx="3224020" cy="10312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/>
                <a:t>Item residuals are similar </a:t>
              </a:r>
            </a:p>
            <a:p>
              <a:endParaRPr lang="en-US" dirty="0"/>
            </a:p>
            <a:p>
              <a:endParaRPr lang="en-US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767580" y="3309380"/>
              <a:ext cx="322402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/>
                <a:t>Items intercepts are similar</a:t>
              </a:r>
              <a:endParaRPr lang="en-US" dirty="0"/>
            </a:p>
          </p:txBody>
        </p:sp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62A0-92D8-4605-91F3-BCECF5F01092}" type="slidenum">
              <a:rPr lang="en-US" smtClean="0"/>
              <a:pPr/>
              <a:t>6</a:t>
            </a:fld>
            <a:r>
              <a:rPr lang="en-US" dirty="0" smtClean="0"/>
              <a:t> of 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69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6903854"/>
              </p:ext>
            </p:extLst>
          </p:nvPr>
        </p:nvGraphicFramePr>
        <p:xfrm>
          <a:off x="609600" y="-400050"/>
          <a:ext cx="8534400" cy="56233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Document" r:id="rId4" imgW="6286442" imgH="4153164" progId="Word.Document.12">
                  <p:embed/>
                </p:oleObj>
              </mc:Choice>
              <mc:Fallback>
                <p:oleObj name="Document" r:id="rId4" imgW="6286442" imgH="415316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9600" y="-400050"/>
                        <a:ext cx="8534400" cy="56233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62A0-92D8-4605-91F3-BCECF5F01092}" type="slidenum">
              <a:rPr lang="en-US" smtClean="0"/>
              <a:pPr/>
              <a:t>7</a:t>
            </a:fld>
            <a:r>
              <a:rPr lang="en-US" dirty="0" smtClean="0"/>
              <a:t>  Of 9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117345" y="-95250"/>
            <a:ext cx="1515065" cy="857250"/>
          </a:xfrm>
        </p:spPr>
        <p:txBody>
          <a:bodyPr>
            <a:noAutofit/>
          </a:bodyPr>
          <a:lstStyle/>
          <a:p>
            <a:r>
              <a:rPr lang="en-US" sz="2400" dirty="0" smtClean="0"/>
              <a:t>Findings: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57507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804" b="91333" l="21277" r="97334">
                        <a14:foregroundMark x1="23593" y1="64039" x2="27713" y2="63686"/>
                        <a14:foregroundMark x1="27713" y1="63686" x2="30272" y2="64627"/>
                        <a14:foregroundMark x1="48613" y1="41098" x2="46566" y2="35686"/>
                        <a14:foregroundMark x1="94263" y1="67412" x2="95799" y2="61804"/>
                        <a14:foregroundMark x1="95799" y1="61804" x2="94775" y2="51176"/>
                        <a14:foregroundMark x1="94910" y1="51176" x2="94910" y2="45373"/>
                        <a14:foregroundMark x1="94910" y1="45373" x2="96310" y2="41843"/>
                        <a14:foregroundMark x1="95799" y1="42392" x2="96580" y2="40706"/>
                        <a14:foregroundMark x1="89766" y1="43333" x2="87988" y2="360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16" r="2659"/>
          <a:stretch/>
        </p:blipFill>
        <p:spPr bwMode="auto">
          <a:xfrm flipH="1">
            <a:off x="-1" y="-1170402"/>
            <a:ext cx="8686800" cy="7277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3D5AA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228600" y="58961"/>
            <a:ext cx="8614229" cy="4191169"/>
            <a:chOff x="228600" y="58961"/>
            <a:chExt cx="8614229" cy="4191169"/>
          </a:xfrm>
        </p:grpSpPr>
        <p:sp>
          <p:nvSpPr>
            <p:cNvPr id="2" name="TextBox 1"/>
            <p:cNvSpPr txBox="1"/>
            <p:nvPr/>
          </p:nvSpPr>
          <p:spPr>
            <a:xfrm>
              <a:off x="1075722" y="820579"/>
              <a:ext cx="150233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tx2"/>
                  </a:solidFill>
                </a:rPr>
                <a:t>Ethnicity</a:t>
              </a:r>
              <a:endParaRPr 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49561" y="2068762"/>
              <a:ext cx="22284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tx2"/>
                  </a:solidFill>
                </a:rPr>
                <a:t>Acculturation</a:t>
              </a:r>
              <a:endParaRPr 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05803" y="3316945"/>
              <a:ext cx="16722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tx2"/>
                  </a:solidFill>
                </a:rPr>
                <a:t>Language</a:t>
              </a:r>
              <a:endParaRPr 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3560346" y="897523"/>
              <a:ext cx="466925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dirty="0" smtClean="0">
                  <a:solidFill>
                    <a:schemeClr val="accent3"/>
                  </a:solidFill>
                </a:rPr>
                <a:t>The instrument may tentatively be used with Hispanics and Non-Hispanic Whites</a:t>
              </a:r>
              <a:endParaRPr lang="en-US" sz="1800" dirty="0">
                <a:solidFill>
                  <a:schemeClr val="accent3"/>
                </a:solidFill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556717" y="2030420"/>
              <a:ext cx="52824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dirty="0">
                  <a:solidFill>
                    <a:schemeClr val="accent3"/>
                  </a:solidFill>
                </a:rPr>
                <a:t>The instrument may tentatively be used with high </a:t>
              </a:r>
              <a:r>
                <a:rPr lang="en-US" sz="1800" dirty="0" smtClean="0">
                  <a:solidFill>
                    <a:schemeClr val="accent3"/>
                  </a:solidFill>
                </a:rPr>
                <a:t>acculturated Hispanics and low acculturated Hispanics</a:t>
              </a:r>
              <a:endParaRPr lang="en-US" sz="1800" dirty="0">
                <a:solidFill>
                  <a:schemeClr val="accent3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65165" y="58962"/>
              <a:ext cx="252344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smtClean="0"/>
                <a:t>Comparison</a:t>
              </a:r>
              <a:endParaRPr lang="en-US" sz="3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854877" y="58961"/>
              <a:ext cx="16145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smtClean="0"/>
                <a:t>Finding</a:t>
              </a:r>
              <a:endParaRPr lang="en-US" sz="3600" dirty="0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228600" y="728717"/>
              <a:ext cx="553898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>
            <a:xfrm>
              <a:off x="3560346" y="3326800"/>
              <a:ext cx="52824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dirty="0">
                  <a:solidFill>
                    <a:schemeClr val="accent3"/>
                  </a:solidFill>
                </a:rPr>
                <a:t>The instrument may tentatively be used with Spanish-speaking </a:t>
              </a:r>
              <a:r>
                <a:rPr lang="en-US" sz="1800" dirty="0" smtClean="0">
                  <a:solidFill>
                    <a:schemeClr val="accent3"/>
                  </a:solidFill>
                </a:rPr>
                <a:t>Hispanics and English-speaking Hispanics</a:t>
              </a:r>
              <a:endParaRPr lang="en-US" sz="1800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62A0-92D8-4605-91F3-BCECF5F01092}" type="slidenum">
              <a:rPr lang="en-US" smtClean="0"/>
              <a:pPr/>
              <a:t>8</a:t>
            </a:fld>
            <a:r>
              <a:rPr lang="en-US" dirty="0" smtClean="0"/>
              <a:t> of 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23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://userscontent2.emaze.com/images/e0b53d8a-59c8-4257-b7d8-776f3eb067ad/21dd99a4-13ec-463a-808f-5bc155250c0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66" y="51617"/>
            <a:ext cx="8230012" cy="5175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3D5AA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>
              <a:solidFill>
                <a:schemeClr val="tx2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49561" y="-6350"/>
            <a:ext cx="5867400" cy="4806706"/>
            <a:chOff x="228600" y="58962"/>
            <a:chExt cx="5867400" cy="4806706"/>
          </a:xfrm>
        </p:grpSpPr>
        <p:sp>
          <p:nvSpPr>
            <p:cNvPr id="2" name="TextBox 1"/>
            <p:cNvSpPr txBox="1"/>
            <p:nvPr/>
          </p:nvSpPr>
          <p:spPr>
            <a:xfrm>
              <a:off x="228600" y="895350"/>
              <a:ext cx="5867400" cy="3970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accent2"/>
                  </a:solidFill>
                </a:rPr>
                <a:t>WVOs may cautiously be applied to Hispanic* populations</a:t>
              </a:r>
            </a:p>
            <a:p>
              <a:pPr algn="ctr"/>
              <a:endParaRPr lang="en-US" sz="2800" dirty="0" smtClean="0">
                <a:solidFill>
                  <a:schemeClr val="accent2"/>
                </a:solidFill>
              </a:endParaRPr>
            </a:p>
            <a:p>
              <a:pPr algn="ctr"/>
              <a:r>
                <a:rPr lang="en-US" sz="2800" dirty="0" smtClean="0">
                  <a:solidFill>
                    <a:schemeClr val="accent2"/>
                  </a:solidFill>
                </a:rPr>
                <a:t>Hispanics are not monolithic</a:t>
              </a:r>
            </a:p>
            <a:p>
              <a:pPr algn="ctr"/>
              <a:endParaRPr lang="en-US" sz="2800" dirty="0" smtClean="0">
                <a:solidFill>
                  <a:schemeClr val="accent2"/>
                </a:solidFill>
              </a:endParaRPr>
            </a:p>
            <a:p>
              <a:pPr algn="ctr"/>
              <a:endParaRPr lang="en-US" sz="2800" dirty="0" smtClean="0">
                <a:solidFill>
                  <a:schemeClr val="accent2"/>
                </a:solidFill>
              </a:endParaRPr>
            </a:p>
            <a:p>
              <a:pPr algn="ctr"/>
              <a:r>
                <a:rPr lang="en-US" sz="2800" dirty="0">
                  <a:solidFill>
                    <a:schemeClr val="accent2"/>
                  </a:solidFill>
                </a:rPr>
                <a:t>conducting a MGCFA </a:t>
              </a:r>
              <a:r>
                <a:rPr lang="en-US" sz="2800" dirty="0" smtClean="0">
                  <a:solidFill>
                    <a:schemeClr val="accent2"/>
                  </a:solidFill>
                </a:rPr>
                <a:t>is a </a:t>
              </a:r>
              <a:r>
                <a:rPr lang="en-US" sz="2800" dirty="0">
                  <a:solidFill>
                    <a:schemeClr val="accent2"/>
                  </a:solidFill>
                </a:rPr>
                <a:t>necessary precondition when comparing WVOs across cultures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46925" y="58962"/>
              <a:ext cx="25599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smtClean="0"/>
                <a:t>Take Homes</a:t>
              </a:r>
              <a:endParaRPr lang="en-US" sz="3600" dirty="0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228600" y="728717"/>
              <a:ext cx="553898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62A0-92D8-4605-91F3-BCECF5F01092}" type="slidenum">
              <a:rPr lang="en-US" smtClean="0"/>
              <a:pPr/>
              <a:t>9</a:t>
            </a:fld>
            <a:r>
              <a:rPr lang="en-US" dirty="0" smtClean="0"/>
              <a:t> of 9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958830" y="971550"/>
            <a:ext cx="19319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91% of AZ Hispanics 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claim Mexican heritage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705600" y="2131983"/>
            <a:ext cx="243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There is more variance within ethnicities than between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705600" y="3790950"/>
            <a:ext cx="2438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We need to show them how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2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uman">
  <a:themeElements>
    <a:clrScheme name="Human">
      <a:dk1>
        <a:sysClr val="windowText" lastClr="000000"/>
      </a:dk1>
      <a:lt1>
        <a:sysClr val="window" lastClr="FFFFFF"/>
      </a:lt1>
      <a:dk2>
        <a:srgbClr val="795339"/>
      </a:dk2>
      <a:lt2>
        <a:srgbClr val="F7EEDD"/>
      </a:lt2>
      <a:accent1>
        <a:srgbClr val="AD2E27"/>
      </a:accent1>
      <a:accent2>
        <a:srgbClr val="3F3D66"/>
      </a:accent2>
      <a:accent3>
        <a:srgbClr val="17517A"/>
      </a:accent3>
      <a:accent4>
        <a:srgbClr val="877E48"/>
      </a:accent4>
      <a:accent5>
        <a:srgbClr val="AF8B1E"/>
      </a:accent5>
      <a:accent6>
        <a:srgbClr val="A35E21"/>
      </a:accent6>
      <a:hlink>
        <a:srgbClr val="9B7300"/>
      </a:hlink>
      <a:folHlink>
        <a:srgbClr val="D6A73B"/>
      </a:folHlink>
    </a:clrScheme>
    <a:fontScheme name="Human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Human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175000"/>
              </a:schemeClr>
            </a:gs>
            <a:gs pos="50000">
              <a:schemeClr val="phClr">
                <a:tint val="55000"/>
                <a:satMod val="200000"/>
              </a:schemeClr>
            </a:gs>
            <a:gs pos="70000">
              <a:schemeClr val="phClr">
                <a:tint val="70000"/>
                <a:satMod val="175000"/>
              </a:schemeClr>
            </a:gs>
            <a:gs pos="100000">
              <a:schemeClr val="phClr">
                <a:tint val="85000"/>
                <a:satMod val="175000"/>
              </a:schemeClr>
            </a:gs>
          </a:gsLst>
          <a:lin ang="8000000" scaled="1"/>
        </a:gradFill>
        <a:gradFill>
          <a:gsLst>
            <a:gs pos="0">
              <a:schemeClr val="phClr">
                <a:shade val="100000"/>
                <a:satMod val="140000"/>
              </a:schemeClr>
            </a:gs>
            <a:gs pos="40000">
              <a:schemeClr val="phClr">
                <a:shade val="65000"/>
                <a:satMod val="140000"/>
              </a:schemeClr>
            </a:gs>
            <a:gs pos="70000">
              <a:schemeClr val="phClr">
                <a:shade val="40000"/>
                <a:satMod val="115000"/>
              </a:schemeClr>
            </a:gs>
            <a:gs pos="100000">
              <a:schemeClr val="phClr">
                <a:shade val="20000"/>
                <a:satMod val="115000"/>
              </a:schemeClr>
            </a:gs>
          </a:gsLst>
          <a:lin ang="8000000" scaled="1"/>
        </a:gradFill>
      </a:fillStyleLst>
      <a:lnStyleLst>
        <a:ln w="5000" cap="rnd" cmpd="sng" algn="ctr">
          <a:solidFill>
            <a:schemeClr val="phClr"/>
          </a:solidFill>
          <a:prstDash val="solid"/>
        </a:ln>
        <a:ln w="12700" cap="rnd" cmpd="sng" algn="ctr">
          <a:solidFill>
            <a:schemeClr val="phClr"/>
          </a:solidFill>
          <a:prstDash val="solid"/>
        </a:ln>
        <a:ln w="2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9000" dist="25400" dir="9000000" rotWithShape="0">
              <a:srgbClr val="1A0000">
                <a:alpha val="35000"/>
              </a:srgbClr>
            </a:outerShdw>
          </a:effectLst>
        </a:effectStyle>
        <a:effectStyle>
          <a:effectLst>
            <a:outerShdw blurRad="39000" dist="25400" dir="9000000" rotWithShape="0">
              <a:srgbClr val="1A0000">
                <a:alpha val="40000"/>
              </a:srgbClr>
            </a:outerShdw>
          </a:effectLst>
        </a:effectStyle>
        <a:effectStyle>
          <a:effectLst>
            <a:outerShdw blurRad="39000" dist="25400" dir="90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rightRoom" dir="tr">
              <a:rot lat="0" lon="0" rev="3540000"/>
            </a:lightRig>
          </a:scene3d>
          <a:sp3d prstMaterial="matte">
            <a:bevelT w="190500" h="44450" prst="cross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275000"/>
              </a:schemeClr>
            </a:gs>
            <a:gs pos="3000">
              <a:schemeClr val="phClr">
                <a:tint val="87000"/>
                <a:satMod val="275000"/>
              </a:schemeClr>
            </a:gs>
            <a:gs pos="10000">
              <a:schemeClr val="phClr">
                <a:tint val="90000"/>
                <a:satMod val="275000"/>
              </a:schemeClr>
            </a:gs>
            <a:gs pos="70000">
              <a:schemeClr val="phClr">
                <a:shade val="38000"/>
                <a:satMod val="275000"/>
              </a:schemeClr>
            </a:gs>
            <a:gs pos="90000">
              <a:schemeClr val="phClr">
                <a:shade val="25000"/>
                <a:satMod val="300000"/>
              </a:schemeClr>
            </a:gs>
            <a:gs pos="100000">
              <a:schemeClr val="phClr">
                <a:shade val="22000"/>
                <a:satMod val="300000"/>
              </a:schemeClr>
            </a:gs>
          </a:gsLst>
          <a:path path="circle">
            <a:fillToRect l="60000" t="-3300" b="200000"/>
          </a:path>
        </a:gradFill>
        <a:gradFill rotWithShape="1">
          <a:gsLst>
            <a:gs pos="0">
              <a:schemeClr val="phClr">
                <a:tint val="57000"/>
                <a:satMod val="400000"/>
              </a:schemeClr>
            </a:gs>
            <a:gs pos="100000">
              <a:schemeClr val="phClr">
                <a:tint val="87000"/>
                <a:shade val="40000"/>
                <a:satMod val="5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Human</Template>
  <TotalTime>19659</TotalTime>
  <Words>458</Words>
  <Application>Microsoft Office PowerPoint</Application>
  <PresentationFormat>On-screen Show (16:9)</PresentationFormat>
  <Paragraphs>136</Paragraphs>
  <Slides>9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Human</vt:lpstr>
      <vt:lpstr>Document</vt:lpstr>
      <vt:lpstr>Measurement of Wildlife Value Orientations among diverse audiences: A multi-group confirmatory factor analysis among Hispanic and Non-Hispanic White communities</vt:lpstr>
      <vt:lpstr>Different cultures may perceive and interpret wildlife differently  </vt:lpstr>
      <vt:lpstr>Factor Structure for the two WVOs </vt:lpstr>
      <vt:lpstr>Problem: </vt:lpstr>
      <vt:lpstr>Finding: </vt:lpstr>
      <vt:lpstr>PowerPoint Presentation</vt:lpstr>
      <vt:lpstr>Findings: </vt:lpstr>
      <vt:lpstr>PowerPoint Presentation</vt:lpstr>
      <vt:lpstr>PowerPoint Presentation</vt:lpstr>
    </vt:vector>
  </TitlesOfParts>
  <Company>Arizona Game &amp; Fish Department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Subpopulations of Expo Attendees:</dc:title>
  <dc:creator>Hidden</dc:creator>
  <cp:lastModifiedBy>Loren Chase</cp:lastModifiedBy>
  <cp:revision>455</cp:revision>
  <cp:lastPrinted>2016-04-26T19:55:01Z</cp:lastPrinted>
  <dcterms:created xsi:type="dcterms:W3CDTF">2010-05-10T23:18:50Z</dcterms:created>
  <dcterms:modified xsi:type="dcterms:W3CDTF">2016-11-11T22:27:14Z</dcterms:modified>
</cp:coreProperties>
</file>