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4"/>
  </p:sldMasterIdLst>
  <p:notesMasterIdLst>
    <p:notesMasterId r:id="rId23"/>
  </p:notesMasterIdLst>
  <p:sldIdLst>
    <p:sldId id="417" r:id="rId5"/>
    <p:sldId id="418" r:id="rId6"/>
    <p:sldId id="465" r:id="rId7"/>
    <p:sldId id="420" r:id="rId8"/>
    <p:sldId id="475" r:id="rId9"/>
    <p:sldId id="474" r:id="rId10"/>
    <p:sldId id="476" r:id="rId11"/>
    <p:sldId id="477" r:id="rId12"/>
    <p:sldId id="478" r:id="rId13"/>
    <p:sldId id="466" r:id="rId14"/>
    <p:sldId id="467" r:id="rId15"/>
    <p:sldId id="468" r:id="rId16"/>
    <p:sldId id="442" r:id="rId17"/>
    <p:sldId id="471" r:id="rId18"/>
    <p:sldId id="470" r:id="rId19"/>
    <p:sldId id="472" r:id="rId20"/>
    <p:sldId id="266" r:id="rId21"/>
    <p:sldId id="469" r:id="rId22"/>
  </p:sldIdLst>
  <p:sldSz cx="9144000" cy="6858000" type="screen4x3"/>
  <p:notesSz cx="7010400" cy="9296400"/>
  <p:defaultTex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charset="-128"/>
        <a:cs typeface="+mn-cs"/>
      </a:defRPr>
    </a:lvl5pPr>
    <a:lvl6pPr marL="2286000" algn="l" defTabSz="914400" rtl="0" eaLnBrk="1" latinLnBrk="0" hangingPunct="1">
      <a:defRPr sz="2400" kern="1200">
        <a:solidFill>
          <a:schemeClr val="tx1"/>
        </a:solidFill>
        <a:latin typeface="Arial" pitchFamily="34" charset="0"/>
        <a:ea typeface="ＭＳ Ｐゴシック" charset="-128"/>
        <a:cs typeface="+mn-cs"/>
      </a:defRPr>
    </a:lvl6pPr>
    <a:lvl7pPr marL="2743200" algn="l" defTabSz="914400" rtl="0" eaLnBrk="1" latinLnBrk="0" hangingPunct="1">
      <a:defRPr sz="2400" kern="1200">
        <a:solidFill>
          <a:schemeClr val="tx1"/>
        </a:solidFill>
        <a:latin typeface="Arial" pitchFamily="34" charset="0"/>
        <a:ea typeface="ＭＳ Ｐゴシック" charset="-128"/>
        <a:cs typeface="+mn-cs"/>
      </a:defRPr>
    </a:lvl7pPr>
    <a:lvl8pPr marL="3200400" algn="l" defTabSz="914400" rtl="0" eaLnBrk="1" latinLnBrk="0" hangingPunct="1">
      <a:defRPr sz="2400" kern="1200">
        <a:solidFill>
          <a:schemeClr val="tx1"/>
        </a:solidFill>
        <a:latin typeface="Arial" pitchFamily="34" charset="0"/>
        <a:ea typeface="ＭＳ Ｐゴシック" charset="-128"/>
        <a:cs typeface="+mn-cs"/>
      </a:defRPr>
    </a:lvl8pPr>
    <a:lvl9pPr marL="3657600" algn="l" defTabSz="914400" rtl="0" eaLnBrk="1" latinLnBrk="0" hangingPunct="1">
      <a:defRPr sz="2400" kern="1200">
        <a:solidFill>
          <a:schemeClr val="tx1"/>
        </a:solidFill>
        <a:latin typeface="Arial" pitchFamily="34"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yson Croen" initials="AC" lastIdx="7" clrIdx="0">
    <p:extLst>
      <p:ext uri="{19B8F6BF-5375-455C-9EA6-DF929625EA0E}">
        <p15:presenceInfo xmlns:p15="http://schemas.microsoft.com/office/powerpoint/2012/main" userId="S-1-5-21-1606980848-1604221776-839522115-25021" providerId="AD"/>
      </p:ext>
    </p:extLst>
  </p:cmAuthor>
  <p:cmAuthor id="2" name="Rene Bautista" initials="RB" lastIdx="2" clrIdx="1">
    <p:extLst>
      <p:ext uri="{19B8F6BF-5375-455C-9EA6-DF929625EA0E}">
        <p15:presenceInfo xmlns:p15="http://schemas.microsoft.com/office/powerpoint/2012/main" userId="S-1-5-21-1606980848-1604221776-839522115-3811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CE1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09" autoAdjust="0"/>
    <p:restoredTop sz="76198" autoAdjust="0"/>
  </p:normalViewPr>
  <p:slideViewPr>
    <p:cSldViewPr>
      <p:cViewPr varScale="1">
        <p:scale>
          <a:sx n="42" d="100"/>
          <a:sy n="42" d="100"/>
        </p:scale>
        <p:origin x="1421" y="58"/>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2D605FA-EB71-4E56-9577-B26F58B38E90}" type="datetimeFigureOut">
              <a:rPr lang="en-US" smtClean="0"/>
              <a:t>10/18/2016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DCFE41A-1A43-44C8-A315-C4EF7D652A5E}" type="slidenum">
              <a:rPr lang="en-US" smtClean="0"/>
              <a:t>‹#›</a:t>
            </a:fld>
            <a:endParaRPr lang="en-US"/>
          </a:p>
        </p:txBody>
      </p:sp>
    </p:spTree>
    <p:extLst>
      <p:ext uri="{BB962C8B-B14F-4D97-AF65-F5344CB8AC3E}">
        <p14:creationId xmlns:p14="http://schemas.microsoft.com/office/powerpoint/2010/main" val="39565350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smtClean="0"/>
              <a:t>Thank you</a:t>
            </a:r>
            <a:r>
              <a:rPr lang="en-US" baseline="0" dirty="0" smtClean="0"/>
              <a:t> all for coming</a:t>
            </a:r>
          </a:p>
          <a:p>
            <a:endParaRPr lang="en-US" baseline="0" dirty="0" smtClean="0"/>
          </a:p>
          <a:p>
            <a:pPr marL="174708" indent="-174708">
              <a:buFont typeface="Arial" panose="020B0604020202020204" pitchFamily="34" charset="0"/>
              <a:buChar char="•"/>
            </a:pPr>
            <a:r>
              <a:rPr lang="en-US" baseline="0" dirty="0" smtClean="0"/>
              <a:t>COLLEAGUES</a:t>
            </a:r>
          </a:p>
        </p:txBody>
      </p:sp>
      <p:sp>
        <p:nvSpPr>
          <p:cNvPr id="4" name="Slide Number Placeholder 3"/>
          <p:cNvSpPr>
            <a:spLocks noGrp="1"/>
          </p:cNvSpPr>
          <p:nvPr>
            <p:ph type="sldNum" sz="quarter" idx="10"/>
          </p:nvPr>
        </p:nvSpPr>
        <p:spPr/>
        <p:txBody>
          <a:bodyPr/>
          <a:lstStyle/>
          <a:p>
            <a:fld id="{ADCFE41A-1A43-44C8-A315-C4EF7D652A5E}" type="slidenum">
              <a:rPr lang="en-US" smtClean="0"/>
              <a:t>1</a:t>
            </a:fld>
            <a:endParaRPr lang="en-US"/>
          </a:p>
        </p:txBody>
      </p:sp>
    </p:spTree>
    <p:extLst>
      <p:ext uri="{BB962C8B-B14F-4D97-AF65-F5344CB8AC3E}">
        <p14:creationId xmlns:p14="http://schemas.microsoft.com/office/powerpoint/2010/main" val="28963422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ADCFE41A-1A43-44C8-A315-C4EF7D652A5E}" type="slidenum">
              <a:rPr lang="en-US" smtClean="0"/>
              <a:t>2</a:t>
            </a:fld>
            <a:endParaRPr lang="en-US"/>
          </a:p>
        </p:txBody>
      </p:sp>
    </p:spTree>
    <p:extLst>
      <p:ext uri="{BB962C8B-B14F-4D97-AF65-F5344CB8AC3E}">
        <p14:creationId xmlns:p14="http://schemas.microsoft.com/office/powerpoint/2010/main" val="17499987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1800"/>
              </a:spcBef>
              <a:buFont typeface="Arial" panose="020B0604020202020204" pitchFamily="34" charset="0"/>
              <a:buChar char="•"/>
            </a:pPr>
            <a:r>
              <a:rPr lang="en-US" dirty="0" smtClean="0"/>
              <a:t>The </a:t>
            </a:r>
            <a:r>
              <a:rPr lang="en-US" b="1" dirty="0" smtClean="0"/>
              <a:t>National Survey of Children’s Health </a:t>
            </a:r>
            <a:r>
              <a:rPr lang="en-US" dirty="0" smtClean="0"/>
              <a:t>(NSCH) </a:t>
            </a:r>
          </a:p>
          <a:p>
            <a:pPr marL="171450" indent="-171450">
              <a:spcBef>
                <a:spcPts val="1800"/>
              </a:spcBef>
              <a:buFont typeface="Arial" panose="020B0604020202020204" pitchFamily="34" charset="0"/>
              <a:buChar char="•"/>
            </a:pPr>
            <a:endParaRPr lang="en-US" dirty="0" smtClean="0"/>
          </a:p>
          <a:p>
            <a:pPr marL="171450" indent="-171450">
              <a:spcBef>
                <a:spcPts val="1800"/>
              </a:spcBef>
              <a:buFont typeface="Arial" panose="020B0604020202020204" pitchFamily="34" charset="0"/>
              <a:buChar char="•"/>
            </a:pPr>
            <a:r>
              <a:rPr lang="en-US" dirty="0" smtClean="0"/>
              <a:t>Sponsored and directed by the Health Resources and Services Administration’s Maternal and Child Health Bureau (</a:t>
            </a:r>
            <a:r>
              <a:rPr lang="en-US" b="1" dirty="0" smtClean="0"/>
              <a:t>MCHB</a:t>
            </a:r>
            <a:r>
              <a:rPr lang="en-US" dirty="0" smtClean="0"/>
              <a:t>)</a:t>
            </a:r>
          </a:p>
          <a:p>
            <a:pPr marL="171450" indent="-171450">
              <a:spcBef>
                <a:spcPts val="1800"/>
              </a:spcBef>
              <a:buFont typeface="Arial" panose="020B0604020202020204" pitchFamily="34" charset="0"/>
              <a:buChar char="•"/>
            </a:pPr>
            <a:endParaRPr lang="en-US" dirty="0" smtClean="0"/>
          </a:p>
          <a:p>
            <a:pPr marL="171450" indent="-171450">
              <a:spcBef>
                <a:spcPts val="1800"/>
              </a:spcBef>
              <a:buFont typeface="Arial" panose="020B0604020202020204" pitchFamily="34" charset="0"/>
              <a:buChar char="•"/>
            </a:pPr>
            <a:r>
              <a:rPr lang="en-US" dirty="0" smtClean="0"/>
              <a:t>NSCH collects information on</a:t>
            </a:r>
            <a:r>
              <a:rPr lang="en-US" baseline="0" dirty="0" smtClean="0"/>
              <a:t> a range of health factors and asks about medical conditions ranging from asthma to autism spectrum disorders to migraines</a:t>
            </a:r>
            <a:endParaRPr lang="en-US" dirty="0" smtClean="0"/>
          </a:p>
          <a:p>
            <a:endParaRPr lang="en-US" dirty="0"/>
          </a:p>
        </p:txBody>
      </p:sp>
      <p:sp>
        <p:nvSpPr>
          <p:cNvPr id="4" name="Slide Number Placeholder 3"/>
          <p:cNvSpPr>
            <a:spLocks noGrp="1"/>
          </p:cNvSpPr>
          <p:nvPr>
            <p:ph type="sldNum" sz="quarter" idx="10"/>
          </p:nvPr>
        </p:nvSpPr>
        <p:spPr/>
        <p:txBody>
          <a:bodyPr/>
          <a:lstStyle/>
          <a:p>
            <a:fld id="{ADCFE41A-1A43-44C8-A315-C4EF7D652A5E}" type="slidenum">
              <a:rPr lang="en-US" smtClean="0"/>
              <a:t>3</a:t>
            </a:fld>
            <a:endParaRPr lang="en-US"/>
          </a:p>
        </p:txBody>
      </p:sp>
    </p:spTree>
    <p:extLst>
      <p:ext uri="{BB962C8B-B14F-4D97-AF65-F5344CB8AC3E}">
        <p14:creationId xmlns:p14="http://schemas.microsoft.com/office/powerpoint/2010/main" val="2286209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1800"/>
              </a:spcBef>
              <a:buFont typeface="Arial" panose="020B0604020202020204" pitchFamily="34" charset="0"/>
              <a:buChar char="•"/>
            </a:pPr>
            <a:endParaRPr lang="en-US" dirty="0" smtClean="0"/>
          </a:p>
        </p:txBody>
      </p:sp>
      <p:sp>
        <p:nvSpPr>
          <p:cNvPr id="4" name="Slide Number Placeholder 3"/>
          <p:cNvSpPr>
            <a:spLocks noGrp="1"/>
          </p:cNvSpPr>
          <p:nvPr>
            <p:ph type="sldNum" sz="quarter" idx="10"/>
          </p:nvPr>
        </p:nvSpPr>
        <p:spPr/>
        <p:txBody>
          <a:bodyPr/>
          <a:lstStyle/>
          <a:p>
            <a:fld id="{ADCFE41A-1A43-44C8-A315-C4EF7D652A5E}" type="slidenum">
              <a:rPr lang="en-US" smtClean="0"/>
              <a:t>4</a:t>
            </a:fld>
            <a:endParaRPr lang="en-US"/>
          </a:p>
        </p:txBody>
      </p:sp>
    </p:spTree>
    <p:extLst>
      <p:ext uri="{BB962C8B-B14F-4D97-AF65-F5344CB8AC3E}">
        <p14:creationId xmlns:p14="http://schemas.microsoft.com/office/powerpoint/2010/main" val="2901274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1800"/>
              </a:spcBef>
              <a:buFont typeface="Arial" panose="020B0604020202020204" pitchFamily="34" charset="0"/>
              <a:buChar char="•"/>
            </a:pPr>
            <a:endParaRPr lang="en-US" dirty="0" smtClean="0"/>
          </a:p>
        </p:txBody>
      </p:sp>
      <p:sp>
        <p:nvSpPr>
          <p:cNvPr id="4" name="Slide Number Placeholder 3"/>
          <p:cNvSpPr>
            <a:spLocks noGrp="1"/>
          </p:cNvSpPr>
          <p:nvPr>
            <p:ph type="sldNum" sz="quarter" idx="10"/>
          </p:nvPr>
        </p:nvSpPr>
        <p:spPr/>
        <p:txBody>
          <a:bodyPr/>
          <a:lstStyle/>
          <a:p>
            <a:fld id="{ADCFE41A-1A43-44C8-A315-C4EF7D652A5E}" type="slidenum">
              <a:rPr lang="en-US" smtClean="0"/>
              <a:t>5</a:t>
            </a:fld>
            <a:endParaRPr lang="en-US"/>
          </a:p>
        </p:txBody>
      </p:sp>
    </p:spTree>
    <p:extLst>
      <p:ext uri="{BB962C8B-B14F-4D97-AF65-F5344CB8AC3E}">
        <p14:creationId xmlns:p14="http://schemas.microsoft.com/office/powerpoint/2010/main" val="16975416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aseline="0" dirty="0" smtClean="0"/>
              <a:t>Tasked with:</a:t>
            </a:r>
          </a:p>
          <a:p>
            <a:pPr marL="171450" indent="-171450">
              <a:buFont typeface="Arial" panose="020B0604020202020204" pitchFamily="34" charset="0"/>
              <a:buChar char="•"/>
            </a:pPr>
            <a:r>
              <a:rPr lang="en-US" baseline="0" dirty="0" smtClean="0"/>
              <a:t>combining NSCH with National Survey of Children with Special Health Care Needs</a:t>
            </a:r>
          </a:p>
          <a:p>
            <a:pPr marL="174708" indent="-174708">
              <a:buFont typeface="Arial" panose="020B0604020202020204" pitchFamily="34" charset="0"/>
              <a:buChar char="•"/>
            </a:pPr>
            <a:endParaRPr lang="en-US" baseline="0" dirty="0" smtClean="0"/>
          </a:p>
          <a:p>
            <a:pPr marL="174708" indent="-174708">
              <a:buFont typeface="Arial" panose="020B0604020202020204" pitchFamily="34" charset="0"/>
              <a:buChar char="•"/>
            </a:pPr>
            <a:r>
              <a:rPr lang="en-US" baseline="0" dirty="0" smtClean="0"/>
              <a:t>Transitioning from RDD sampling to ABS sampling</a:t>
            </a:r>
          </a:p>
          <a:p>
            <a:pPr marL="174708" indent="-174708">
              <a:buFont typeface="Arial" panose="020B0604020202020204" pitchFamily="34" charset="0"/>
              <a:buChar char="•"/>
            </a:pPr>
            <a:endParaRPr lang="en-US" baseline="0" dirty="0" smtClean="0"/>
          </a:p>
          <a:p>
            <a:pPr marL="174708" indent="-174708">
              <a:buFont typeface="Arial" panose="020B0604020202020204" pitchFamily="34" charset="0"/>
              <a:buChar char="•"/>
            </a:pPr>
            <a:r>
              <a:rPr lang="en-US" baseline="0" dirty="0" smtClean="0"/>
              <a:t>and redesigning a phone survey to be administered via mail and web</a:t>
            </a:r>
            <a:endParaRPr lang="en-US" dirty="0"/>
          </a:p>
        </p:txBody>
      </p:sp>
      <p:sp>
        <p:nvSpPr>
          <p:cNvPr id="4" name="Slide Number Placeholder 3"/>
          <p:cNvSpPr>
            <a:spLocks noGrp="1"/>
          </p:cNvSpPr>
          <p:nvPr>
            <p:ph type="sldNum" sz="quarter" idx="10"/>
          </p:nvPr>
        </p:nvSpPr>
        <p:spPr/>
        <p:txBody>
          <a:bodyPr/>
          <a:lstStyle/>
          <a:p>
            <a:fld id="{ADCFE41A-1A43-44C8-A315-C4EF7D652A5E}" type="slidenum">
              <a:rPr lang="en-US" smtClean="0"/>
              <a:t>6</a:t>
            </a:fld>
            <a:endParaRPr lang="en-US"/>
          </a:p>
        </p:txBody>
      </p:sp>
    </p:spTree>
    <p:extLst>
      <p:ext uri="{BB962C8B-B14F-4D97-AF65-F5344CB8AC3E}">
        <p14:creationId xmlns:p14="http://schemas.microsoft.com/office/powerpoint/2010/main" val="24681643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1800"/>
              </a:spcBef>
              <a:buFont typeface="Arial" panose="020B0604020202020204" pitchFamily="34" charset="0"/>
              <a:buChar char="•"/>
            </a:pPr>
            <a:endParaRPr lang="en-US" dirty="0" smtClean="0"/>
          </a:p>
        </p:txBody>
      </p:sp>
      <p:sp>
        <p:nvSpPr>
          <p:cNvPr id="4" name="Slide Number Placeholder 3"/>
          <p:cNvSpPr>
            <a:spLocks noGrp="1"/>
          </p:cNvSpPr>
          <p:nvPr>
            <p:ph type="sldNum" sz="quarter" idx="10"/>
          </p:nvPr>
        </p:nvSpPr>
        <p:spPr/>
        <p:txBody>
          <a:bodyPr/>
          <a:lstStyle/>
          <a:p>
            <a:fld id="{ADCFE41A-1A43-44C8-A315-C4EF7D652A5E}" type="slidenum">
              <a:rPr lang="en-US" smtClean="0"/>
              <a:t>10</a:t>
            </a:fld>
            <a:endParaRPr lang="en-US"/>
          </a:p>
        </p:txBody>
      </p:sp>
    </p:spTree>
    <p:extLst>
      <p:ext uri="{BB962C8B-B14F-4D97-AF65-F5344CB8AC3E}">
        <p14:creationId xmlns:p14="http://schemas.microsoft.com/office/powerpoint/2010/main" val="1677734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aseline="0" dirty="0" smtClean="0"/>
              <a:t>Tasked with:</a:t>
            </a:r>
          </a:p>
          <a:p>
            <a:pPr marL="171450" indent="-171450">
              <a:buFont typeface="Arial" panose="020B0604020202020204" pitchFamily="34" charset="0"/>
              <a:buChar char="•"/>
            </a:pPr>
            <a:r>
              <a:rPr lang="en-US" baseline="0" dirty="0" smtClean="0"/>
              <a:t>combining NSCH with National Survey of Children with Special Health Care Needs</a:t>
            </a:r>
          </a:p>
          <a:p>
            <a:pPr marL="174708" indent="-174708">
              <a:buFont typeface="Arial" panose="020B0604020202020204" pitchFamily="34" charset="0"/>
              <a:buChar char="•"/>
            </a:pPr>
            <a:endParaRPr lang="en-US" baseline="0" dirty="0" smtClean="0"/>
          </a:p>
          <a:p>
            <a:pPr marL="174708" indent="-174708">
              <a:buFont typeface="Arial" panose="020B0604020202020204" pitchFamily="34" charset="0"/>
              <a:buChar char="•"/>
            </a:pPr>
            <a:r>
              <a:rPr lang="en-US" baseline="0" dirty="0" smtClean="0"/>
              <a:t>Transitioning from RDD sampling to ABS sampling</a:t>
            </a:r>
          </a:p>
          <a:p>
            <a:pPr marL="174708" indent="-174708">
              <a:buFont typeface="Arial" panose="020B0604020202020204" pitchFamily="34" charset="0"/>
              <a:buChar char="•"/>
            </a:pPr>
            <a:endParaRPr lang="en-US" baseline="0" dirty="0" smtClean="0"/>
          </a:p>
          <a:p>
            <a:pPr marL="174708" indent="-174708">
              <a:buFont typeface="Arial" panose="020B0604020202020204" pitchFamily="34" charset="0"/>
              <a:buChar char="•"/>
            </a:pPr>
            <a:r>
              <a:rPr lang="en-US" baseline="0" dirty="0" smtClean="0"/>
              <a:t>and redesigning a phone survey to be administered via mail and web</a:t>
            </a:r>
            <a:endParaRPr lang="en-US" dirty="0"/>
          </a:p>
        </p:txBody>
      </p:sp>
      <p:sp>
        <p:nvSpPr>
          <p:cNvPr id="4" name="Slide Number Placeholder 3"/>
          <p:cNvSpPr>
            <a:spLocks noGrp="1"/>
          </p:cNvSpPr>
          <p:nvPr>
            <p:ph type="sldNum" sz="quarter" idx="10"/>
          </p:nvPr>
        </p:nvSpPr>
        <p:spPr/>
        <p:txBody>
          <a:bodyPr/>
          <a:lstStyle/>
          <a:p>
            <a:fld id="{ADCFE41A-1A43-44C8-A315-C4EF7D652A5E}" type="slidenum">
              <a:rPr lang="en-US" smtClean="0"/>
              <a:t>11</a:t>
            </a:fld>
            <a:endParaRPr lang="en-US"/>
          </a:p>
        </p:txBody>
      </p:sp>
    </p:spTree>
    <p:extLst>
      <p:ext uri="{BB962C8B-B14F-4D97-AF65-F5344CB8AC3E}">
        <p14:creationId xmlns:p14="http://schemas.microsoft.com/office/powerpoint/2010/main" val="21888341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endParaRPr lang="en-US" baseline="0" dirty="0" smtClean="0"/>
          </a:p>
        </p:txBody>
      </p:sp>
      <p:sp>
        <p:nvSpPr>
          <p:cNvPr id="4" name="Slide Number Placeholder 3"/>
          <p:cNvSpPr>
            <a:spLocks noGrp="1"/>
          </p:cNvSpPr>
          <p:nvPr>
            <p:ph type="sldNum" sz="quarter" idx="10"/>
          </p:nvPr>
        </p:nvSpPr>
        <p:spPr/>
        <p:txBody>
          <a:bodyPr/>
          <a:lstStyle/>
          <a:p>
            <a:fld id="{ADCFE41A-1A43-44C8-A315-C4EF7D652A5E}" type="slidenum">
              <a:rPr lang="en-US" smtClean="0"/>
              <a:t>12</a:t>
            </a:fld>
            <a:endParaRPr lang="en-US"/>
          </a:p>
        </p:txBody>
      </p:sp>
    </p:spTree>
    <p:extLst>
      <p:ext uri="{BB962C8B-B14F-4D97-AF65-F5344CB8AC3E}">
        <p14:creationId xmlns:p14="http://schemas.microsoft.com/office/powerpoint/2010/main" val="16200620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CFE41A-1A43-44C8-A315-C4EF7D652A5E}" type="slidenum">
              <a:rPr lang="en-US" smtClean="0"/>
              <a:t>13</a:t>
            </a:fld>
            <a:endParaRPr lang="en-US"/>
          </a:p>
        </p:txBody>
      </p:sp>
    </p:spTree>
    <p:extLst>
      <p:ext uri="{BB962C8B-B14F-4D97-AF65-F5344CB8AC3E}">
        <p14:creationId xmlns:p14="http://schemas.microsoft.com/office/powerpoint/2010/main" val="23482315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CFE41A-1A43-44C8-A315-C4EF7D652A5E}" type="slidenum">
              <a:rPr lang="en-US" smtClean="0"/>
              <a:t>14</a:t>
            </a:fld>
            <a:endParaRPr lang="en-US"/>
          </a:p>
        </p:txBody>
      </p:sp>
    </p:spTree>
    <p:extLst>
      <p:ext uri="{BB962C8B-B14F-4D97-AF65-F5344CB8AC3E}">
        <p14:creationId xmlns:p14="http://schemas.microsoft.com/office/powerpoint/2010/main" val="23023770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CFE41A-1A43-44C8-A315-C4EF7D652A5E}" type="slidenum">
              <a:rPr lang="en-US" smtClean="0"/>
              <a:t>15</a:t>
            </a:fld>
            <a:endParaRPr lang="en-US"/>
          </a:p>
        </p:txBody>
      </p:sp>
    </p:spTree>
    <p:extLst>
      <p:ext uri="{BB962C8B-B14F-4D97-AF65-F5344CB8AC3E}">
        <p14:creationId xmlns:p14="http://schemas.microsoft.com/office/powerpoint/2010/main" val="20076177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CFE41A-1A43-44C8-A315-C4EF7D652A5E}" type="slidenum">
              <a:rPr lang="en-US" smtClean="0"/>
              <a:t>16</a:t>
            </a:fld>
            <a:endParaRPr lang="en-US"/>
          </a:p>
        </p:txBody>
      </p:sp>
    </p:spTree>
    <p:extLst>
      <p:ext uri="{BB962C8B-B14F-4D97-AF65-F5344CB8AC3E}">
        <p14:creationId xmlns:p14="http://schemas.microsoft.com/office/powerpoint/2010/main" val="20188946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CFE41A-1A43-44C8-A315-C4EF7D652A5E}" type="slidenum">
              <a:rPr lang="en-US" smtClean="0"/>
              <a:t>17</a:t>
            </a:fld>
            <a:endParaRPr lang="en-US"/>
          </a:p>
        </p:txBody>
      </p:sp>
    </p:spTree>
    <p:extLst>
      <p:ext uri="{BB962C8B-B14F-4D97-AF65-F5344CB8AC3E}">
        <p14:creationId xmlns:p14="http://schemas.microsoft.com/office/powerpoint/2010/main" val="30434526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endParaRPr lang="en-US" baseline="0" dirty="0" smtClean="0"/>
          </a:p>
        </p:txBody>
      </p:sp>
      <p:sp>
        <p:nvSpPr>
          <p:cNvPr id="4" name="Slide Number Placeholder 3"/>
          <p:cNvSpPr>
            <a:spLocks noGrp="1"/>
          </p:cNvSpPr>
          <p:nvPr>
            <p:ph type="sldNum" sz="quarter" idx="10"/>
          </p:nvPr>
        </p:nvSpPr>
        <p:spPr/>
        <p:txBody>
          <a:bodyPr/>
          <a:lstStyle/>
          <a:p>
            <a:fld id="{ADCFE41A-1A43-44C8-A315-C4EF7D652A5E}" type="slidenum">
              <a:rPr lang="en-US" smtClean="0"/>
              <a:t>18</a:t>
            </a:fld>
            <a:endParaRPr lang="en-US"/>
          </a:p>
        </p:txBody>
      </p:sp>
    </p:spTree>
    <p:extLst>
      <p:ext uri="{BB962C8B-B14F-4D97-AF65-F5344CB8AC3E}">
        <p14:creationId xmlns:p14="http://schemas.microsoft.com/office/powerpoint/2010/main" val="2693956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Rectangle 1032"/>
          <p:cNvSpPr>
            <a:spLocks noChangeArrowheads="1"/>
          </p:cNvSpPr>
          <p:nvPr userDrawn="1"/>
        </p:nvSpPr>
        <p:spPr bwMode="auto">
          <a:xfrm>
            <a:off x="381000" y="2590800"/>
            <a:ext cx="8356600" cy="2667000"/>
          </a:xfrm>
          <a:prstGeom prst="rect">
            <a:avLst/>
          </a:prstGeom>
          <a:solidFill>
            <a:schemeClr val="accent2"/>
          </a:solidFill>
          <a:ln>
            <a:noFill/>
          </a:ln>
          <a:extLst/>
        </p:spPr>
        <p:txBody>
          <a:bodyPr wrap="none" anchor="ctr"/>
          <a:lstStyle/>
          <a:p>
            <a:endParaRPr lang="en-US"/>
          </a:p>
        </p:txBody>
      </p:sp>
      <p:sp>
        <p:nvSpPr>
          <p:cNvPr id="5" name="Rectangle 1032"/>
          <p:cNvSpPr>
            <a:spLocks noChangeArrowheads="1"/>
          </p:cNvSpPr>
          <p:nvPr userDrawn="1"/>
        </p:nvSpPr>
        <p:spPr bwMode="auto">
          <a:xfrm>
            <a:off x="381000" y="381000"/>
            <a:ext cx="8356600" cy="17526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pic>
        <p:nvPicPr>
          <p:cNvPr id="6" name="Picture 1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953000" y="5470525"/>
            <a:ext cx="3270250"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Subtitle 2"/>
          <p:cNvSpPr>
            <a:spLocks noGrp="1"/>
          </p:cNvSpPr>
          <p:nvPr>
            <p:ph type="subTitle" idx="1"/>
          </p:nvPr>
        </p:nvSpPr>
        <p:spPr>
          <a:xfrm>
            <a:off x="609600" y="3505200"/>
            <a:ext cx="8001000" cy="1295400"/>
          </a:xfrm>
        </p:spPr>
        <p:txBody>
          <a:bodyPr/>
          <a:lstStyle>
            <a:lvl1pPr marL="0" indent="0" algn="l">
              <a:buNone/>
              <a:defRPr sz="2400">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en-US" dirty="0"/>
          </a:p>
        </p:txBody>
      </p:sp>
      <p:sp>
        <p:nvSpPr>
          <p:cNvPr id="17" name="Text Placeholder 9"/>
          <p:cNvSpPr>
            <a:spLocks noGrp="1"/>
          </p:cNvSpPr>
          <p:nvPr>
            <p:ph type="body" sz="quarter" idx="11"/>
          </p:nvPr>
        </p:nvSpPr>
        <p:spPr>
          <a:xfrm>
            <a:off x="609600" y="5105400"/>
            <a:ext cx="4038600" cy="1524000"/>
          </a:xfrm>
        </p:spPr>
        <p:txBody>
          <a:bodyPr anchor="ctr"/>
          <a:lstStyle>
            <a:lvl1pPr marL="0" indent="0">
              <a:spcBef>
                <a:spcPts val="0"/>
              </a:spcBef>
              <a:buFontTx/>
              <a:buNone/>
              <a:defRPr sz="1400" b="1">
                <a:solidFill>
                  <a:srgbClr val="F3901D"/>
                </a:solidFill>
              </a:defRPr>
            </a:lvl1pPr>
            <a:lvl2pPr marL="0" indent="0">
              <a:spcBef>
                <a:spcPts val="0"/>
              </a:spcBef>
              <a:buFontTx/>
              <a:buNone/>
              <a:defRPr sz="1400">
                <a:solidFill>
                  <a:srgbClr val="F3901D"/>
                </a:solidFill>
              </a:defRPr>
            </a:lvl2pPr>
          </a:lstStyle>
          <a:p>
            <a:pPr lvl="0"/>
            <a:r>
              <a:rPr lang="en-US" dirty="0" smtClean="0"/>
              <a:t>Click to edit Master text styles</a:t>
            </a:r>
          </a:p>
        </p:txBody>
      </p:sp>
      <p:sp>
        <p:nvSpPr>
          <p:cNvPr id="18" name="Text Placeholder 14"/>
          <p:cNvSpPr>
            <a:spLocks noGrp="1"/>
          </p:cNvSpPr>
          <p:nvPr>
            <p:ph type="body" sz="quarter" idx="12"/>
          </p:nvPr>
        </p:nvSpPr>
        <p:spPr>
          <a:xfrm>
            <a:off x="609600" y="533400"/>
            <a:ext cx="8001000" cy="2819400"/>
          </a:xfrm>
        </p:spPr>
        <p:txBody>
          <a:bodyPr anchor="ctr"/>
          <a:lstStyle>
            <a:lvl1pPr marL="0" indent="0">
              <a:lnSpc>
                <a:spcPts val="3600"/>
              </a:lnSpc>
              <a:buFontTx/>
              <a:buNone/>
              <a:defRPr sz="3200">
                <a:solidFill>
                  <a:schemeClr val="tx2"/>
                </a:solidFill>
              </a:defRPr>
            </a:lvl1pPr>
            <a:lvl2pPr marL="457200" indent="0">
              <a:buNone/>
              <a:defRPr/>
            </a:lvl2pPr>
          </a:lstStyle>
          <a:p>
            <a:pPr lvl="0"/>
            <a:r>
              <a:rPr lang="en-US" smtClean="0"/>
              <a:t>Click to edit Master text styles</a:t>
            </a:r>
          </a:p>
        </p:txBody>
      </p:sp>
    </p:spTree>
    <p:extLst>
      <p:ext uri="{BB962C8B-B14F-4D97-AF65-F5344CB8AC3E}">
        <p14:creationId xmlns:p14="http://schemas.microsoft.com/office/powerpoint/2010/main" val="376991161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Line 9"/>
          <p:cNvSpPr>
            <a:spLocks noChangeShapeType="1"/>
          </p:cNvSpPr>
          <p:nvPr userDrawn="1"/>
        </p:nvSpPr>
        <p:spPr bwMode="auto">
          <a:xfrm>
            <a:off x="0" y="6248400"/>
            <a:ext cx="9144000" cy="0"/>
          </a:xfrm>
          <a:prstGeom prst="line">
            <a:avLst/>
          </a:prstGeom>
          <a:noFill/>
          <a:ln w="76200">
            <a:solidFill>
              <a:srgbClr val="CCCCCC"/>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 name="Content Placeholder 12"/>
          <p:cNvSpPr>
            <a:spLocks noGrp="1"/>
          </p:cNvSpPr>
          <p:nvPr>
            <p:ph sz="quarter" idx="12"/>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6" name="Footer Placeholder 4"/>
          <p:cNvSpPr>
            <a:spLocks noGrp="1"/>
          </p:cNvSpPr>
          <p:nvPr>
            <p:ph type="ftr" sz="quarter" idx="10"/>
          </p:nvPr>
        </p:nvSpPr>
        <p:spPr>
          <a:xfrm>
            <a:off x="2362200" y="6400800"/>
            <a:ext cx="6134100" cy="304800"/>
          </a:xfrm>
        </p:spPr>
        <p:txBody>
          <a:bodyPr/>
          <a:lstStyle>
            <a:lvl1pPr>
              <a:defRPr/>
            </a:lvl1pPr>
          </a:lstStyle>
          <a:p>
            <a:pPr>
              <a:defRPr/>
            </a:pPr>
            <a:r>
              <a:rPr lang="en-US" smtClean="0"/>
              <a:t>Footer Information Here</a:t>
            </a:r>
            <a:endParaRPr lang="en-US"/>
          </a:p>
        </p:txBody>
      </p:sp>
      <p:sp>
        <p:nvSpPr>
          <p:cNvPr id="19" name="Slide Number Placeholder 18"/>
          <p:cNvSpPr>
            <a:spLocks noGrp="1"/>
          </p:cNvSpPr>
          <p:nvPr>
            <p:ph type="sldNum" sz="quarter" idx="13"/>
          </p:nvPr>
        </p:nvSpPr>
        <p:spPr/>
        <p:txBody>
          <a:bodyPr/>
          <a:lstStyle/>
          <a:p>
            <a:fld id="{93688690-BBF5-4E3E-8BE7-B23C6D953C7E}" type="slidenum">
              <a:rPr lang="en-US" smtClean="0"/>
              <a:pPr/>
              <a:t>‹#›</a:t>
            </a:fld>
            <a:endParaRPr lang="en-US" dirty="0"/>
          </a:p>
        </p:txBody>
      </p:sp>
      <p:sp>
        <p:nvSpPr>
          <p:cNvPr id="21" name="Title 20"/>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84332488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w/ Subhead">
    <p:spTree>
      <p:nvGrpSpPr>
        <p:cNvPr id="1" name=""/>
        <p:cNvGrpSpPr/>
        <p:nvPr/>
      </p:nvGrpSpPr>
      <p:grpSpPr>
        <a:xfrm>
          <a:off x="0" y="0"/>
          <a:ext cx="0" cy="0"/>
          <a:chOff x="0" y="0"/>
          <a:chExt cx="0" cy="0"/>
        </a:xfrm>
      </p:grpSpPr>
      <p:sp>
        <p:nvSpPr>
          <p:cNvPr id="7" name="Text Placeholder 6"/>
          <p:cNvSpPr>
            <a:spLocks noGrp="1"/>
          </p:cNvSpPr>
          <p:nvPr>
            <p:ph type="body" sz="quarter" idx="11"/>
          </p:nvPr>
        </p:nvSpPr>
        <p:spPr>
          <a:xfrm>
            <a:off x="457200" y="1219200"/>
            <a:ext cx="8153400" cy="457200"/>
          </a:xfrm>
        </p:spPr>
        <p:txBody>
          <a:bodyPr/>
          <a:lstStyle>
            <a:lvl1pPr marL="0" indent="0">
              <a:buFontTx/>
              <a:buNone/>
              <a:defRPr sz="2000" b="1">
                <a:solidFill>
                  <a:srgbClr val="F3901D"/>
                </a:solidFill>
              </a:defRPr>
            </a:lvl1pPr>
            <a:lvl2pPr marL="457200" indent="0">
              <a:buFontTx/>
              <a:buNone/>
              <a:defRPr sz="2000" b="1">
                <a:solidFill>
                  <a:srgbClr val="F3901D"/>
                </a:solidFill>
              </a:defRPr>
            </a:lvl2pPr>
            <a:lvl3pPr marL="914400" indent="0">
              <a:buFontTx/>
              <a:buNone/>
              <a:defRPr sz="2000" b="1">
                <a:solidFill>
                  <a:srgbClr val="F3901D"/>
                </a:solidFill>
              </a:defRPr>
            </a:lvl3pPr>
            <a:lvl4pPr marL="1371600" indent="0">
              <a:buFontTx/>
              <a:buNone/>
              <a:defRPr sz="2000" b="1">
                <a:solidFill>
                  <a:srgbClr val="F3901D"/>
                </a:solidFill>
              </a:defRPr>
            </a:lvl4pPr>
            <a:lvl5pPr>
              <a:buFontTx/>
              <a:buNone/>
              <a:defRPr sz="2000" b="1">
                <a:solidFill>
                  <a:srgbClr val="F3901D"/>
                </a:solidFill>
              </a:defRPr>
            </a:lvl5pPr>
          </a:lstStyle>
          <a:p>
            <a:pPr lvl="0"/>
            <a:r>
              <a:rPr lang="en-US" smtClean="0"/>
              <a:t>Click to edit Master text styles</a:t>
            </a:r>
          </a:p>
        </p:txBody>
      </p:sp>
      <p:sp>
        <p:nvSpPr>
          <p:cNvPr id="11" name="Line 9"/>
          <p:cNvSpPr>
            <a:spLocks noChangeShapeType="1"/>
          </p:cNvSpPr>
          <p:nvPr userDrawn="1"/>
        </p:nvSpPr>
        <p:spPr bwMode="auto">
          <a:xfrm>
            <a:off x="0" y="6248400"/>
            <a:ext cx="9144000" cy="0"/>
          </a:xfrm>
          <a:prstGeom prst="line">
            <a:avLst/>
          </a:prstGeom>
          <a:noFill/>
          <a:ln w="76200">
            <a:solidFill>
              <a:srgbClr val="CCCCCC"/>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 name="Content Placeholder 13"/>
          <p:cNvSpPr>
            <a:spLocks noGrp="1"/>
          </p:cNvSpPr>
          <p:nvPr>
            <p:ph sz="quarter" idx="14"/>
          </p:nvPr>
        </p:nvSpPr>
        <p:spPr>
          <a:xfrm>
            <a:off x="457200" y="1752600"/>
            <a:ext cx="8229600"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Footer Placeholder 4"/>
          <p:cNvSpPr>
            <a:spLocks noGrp="1"/>
          </p:cNvSpPr>
          <p:nvPr>
            <p:ph type="ftr" sz="quarter" idx="10"/>
          </p:nvPr>
        </p:nvSpPr>
        <p:spPr>
          <a:xfrm>
            <a:off x="2362200" y="6400800"/>
            <a:ext cx="6134100" cy="304800"/>
          </a:xfrm>
        </p:spPr>
        <p:txBody>
          <a:bodyPr/>
          <a:lstStyle>
            <a:lvl1pPr>
              <a:defRPr/>
            </a:lvl1pPr>
          </a:lstStyle>
          <a:p>
            <a:pPr>
              <a:defRPr/>
            </a:pPr>
            <a:r>
              <a:rPr lang="en-US" smtClean="0"/>
              <a:t>Footer Information Here</a:t>
            </a:r>
            <a:endParaRPr lang="en-US"/>
          </a:p>
        </p:txBody>
      </p:sp>
      <p:sp>
        <p:nvSpPr>
          <p:cNvPr id="18" name="Slide Number Placeholder 17"/>
          <p:cNvSpPr>
            <a:spLocks noGrp="1"/>
          </p:cNvSpPr>
          <p:nvPr>
            <p:ph type="sldNum" sz="quarter" idx="15"/>
          </p:nvPr>
        </p:nvSpPr>
        <p:spPr/>
        <p:txBody>
          <a:bodyPr/>
          <a:lstStyle/>
          <a:p>
            <a:fld id="{93688690-BBF5-4E3E-8BE7-B23C6D953C7E}" type="slidenum">
              <a:rPr lang="en-US" smtClean="0"/>
              <a:pPr/>
              <a:t>‹#›</a:t>
            </a:fld>
            <a:endParaRPr lang="en-US" dirty="0"/>
          </a:p>
        </p:txBody>
      </p:sp>
      <p:sp>
        <p:nvSpPr>
          <p:cNvPr id="19" name="Title 1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2271349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or Compariso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219200"/>
            <a:ext cx="3886200" cy="4724400"/>
          </a:xfrm>
        </p:spPr>
        <p:txBody>
          <a:bodyPr/>
          <a:lstStyle>
            <a:lvl1pPr marL="182880" marR="0" indent="-182880" algn="l" defTabSz="914400" rtl="0" eaLnBrk="1" fontAlgn="base" latinLnBrk="0" hangingPunct="1">
              <a:lnSpc>
                <a:spcPct val="100000"/>
              </a:lnSpc>
              <a:spcBef>
                <a:spcPct val="20000"/>
              </a:spcBef>
              <a:spcAft>
                <a:spcPct val="0"/>
              </a:spcAft>
              <a:buClr>
                <a:srgbClr val="F3901D"/>
              </a:buClr>
              <a:buSzTx/>
              <a:buFont typeface="Arial" pitchFamily="34" charset="0"/>
              <a:buChar char="•"/>
              <a:tabLst/>
              <a:defRPr sz="2400"/>
            </a:lvl1pPr>
            <a:lvl2pPr marL="640080" marR="0" indent="-182880" algn="l" defTabSz="914400" rtl="0" eaLnBrk="1" fontAlgn="base" latinLnBrk="0" hangingPunct="1">
              <a:lnSpc>
                <a:spcPct val="100000"/>
              </a:lnSpc>
              <a:spcBef>
                <a:spcPct val="20000"/>
              </a:spcBef>
              <a:spcAft>
                <a:spcPct val="0"/>
              </a:spcAft>
              <a:buClrTx/>
              <a:buSzTx/>
              <a:buFont typeface="Arial" pitchFamily="34" charset="0"/>
              <a:buChar char="•"/>
              <a:tabLst/>
              <a:defRPr sz="2000"/>
            </a:lvl2pPr>
            <a:lvl3pPr marL="1143000" marR="0" indent="-228600" algn="l" defTabSz="914400" rtl="0" eaLnBrk="1" fontAlgn="base" latinLnBrk="0" hangingPunct="1">
              <a:lnSpc>
                <a:spcPct val="100000"/>
              </a:lnSpc>
              <a:spcBef>
                <a:spcPct val="20000"/>
              </a:spcBef>
              <a:spcAft>
                <a:spcPct val="0"/>
              </a:spcAft>
              <a:buClr>
                <a:srgbClr val="F3901D"/>
              </a:buClr>
              <a:buSzTx/>
              <a:buFont typeface="Arial" pitchFamily="34" charset="0"/>
              <a:buChar char="–"/>
              <a:tabLst/>
              <a:defRPr sz="2000"/>
            </a:lvl3pPr>
            <a:lvl4pPr marL="1600200" marR="0" indent="-228600" algn="l" defTabSz="914400" rtl="0" eaLnBrk="1" fontAlgn="base" latinLnBrk="0" hangingPunct="1">
              <a:lnSpc>
                <a:spcPct val="100000"/>
              </a:lnSpc>
              <a:spcBef>
                <a:spcPct val="20000"/>
              </a:spcBef>
              <a:spcAft>
                <a:spcPct val="0"/>
              </a:spcAft>
              <a:buClrTx/>
              <a:buSzTx/>
              <a:buFontTx/>
              <a:buChar char="–"/>
              <a:tabLst/>
              <a:defRPr sz="1800"/>
            </a:lvl4pPr>
            <a:lvl5pPr marL="1828800" marR="0" indent="0" algn="l" defTabSz="914400" rtl="0" eaLnBrk="1" fontAlgn="base" latinLnBrk="0" hangingPunct="1">
              <a:lnSpc>
                <a:spcPct val="100000"/>
              </a:lnSpc>
              <a:spcBef>
                <a:spcPct val="20000"/>
              </a:spcBef>
              <a:spcAft>
                <a:spcPct val="0"/>
              </a:spcAft>
              <a:buClrTx/>
              <a:buSzTx/>
              <a:buFontTx/>
              <a:buNone/>
              <a:tabLst/>
              <a:defRPr sz="1800"/>
            </a:lvl5pPr>
            <a:lvl6pPr>
              <a:defRPr sz="1800"/>
            </a:lvl6pPr>
            <a:lvl7pPr>
              <a:defRPr sz="1800"/>
            </a:lvl7pPr>
            <a:lvl8pPr>
              <a:defRPr sz="1800"/>
            </a:lvl8pPr>
            <a:lvl9pPr>
              <a:defRPr sz="1800"/>
            </a:lvl9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4" name="Content Placeholder 3"/>
          <p:cNvSpPr>
            <a:spLocks noGrp="1"/>
          </p:cNvSpPr>
          <p:nvPr>
            <p:ph sz="half" idx="2"/>
          </p:nvPr>
        </p:nvSpPr>
        <p:spPr>
          <a:xfrm>
            <a:off x="4648200" y="1219200"/>
            <a:ext cx="4038600" cy="4724400"/>
          </a:xfrm>
        </p:spPr>
        <p:txBody>
          <a:bodyPr/>
          <a:lstStyle>
            <a:lvl1pPr marL="182880" marR="0" indent="-182880" algn="l" defTabSz="914400" rtl="0" eaLnBrk="1" fontAlgn="base" latinLnBrk="0" hangingPunct="1">
              <a:lnSpc>
                <a:spcPct val="100000"/>
              </a:lnSpc>
              <a:spcBef>
                <a:spcPct val="20000"/>
              </a:spcBef>
              <a:spcAft>
                <a:spcPct val="0"/>
              </a:spcAft>
              <a:buClr>
                <a:srgbClr val="F3901D"/>
              </a:buClr>
              <a:buSzTx/>
              <a:buFont typeface="Arial" pitchFamily="34" charset="0"/>
              <a:buChar char="•"/>
              <a:tabLst/>
              <a:defRPr sz="2400"/>
            </a:lvl1pPr>
            <a:lvl2pPr marL="640080" marR="0" indent="-182880" algn="l" defTabSz="914400" rtl="0" eaLnBrk="1" fontAlgn="base" latinLnBrk="0" hangingPunct="1">
              <a:lnSpc>
                <a:spcPct val="100000"/>
              </a:lnSpc>
              <a:spcBef>
                <a:spcPct val="20000"/>
              </a:spcBef>
              <a:spcAft>
                <a:spcPct val="0"/>
              </a:spcAft>
              <a:buClrTx/>
              <a:buSzTx/>
              <a:buFont typeface="Arial" pitchFamily="34" charset="0"/>
              <a:buChar char="•"/>
              <a:tabLst/>
              <a:defRPr sz="2400"/>
            </a:lvl2pPr>
            <a:lvl3pPr marL="1143000" marR="0" indent="-228600" algn="l" defTabSz="914400" rtl="0" eaLnBrk="1" fontAlgn="base" latinLnBrk="0" hangingPunct="1">
              <a:lnSpc>
                <a:spcPct val="100000"/>
              </a:lnSpc>
              <a:spcBef>
                <a:spcPct val="20000"/>
              </a:spcBef>
              <a:spcAft>
                <a:spcPct val="0"/>
              </a:spcAft>
              <a:buClr>
                <a:srgbClr val="F3901D"/>
              </a:buClr>
              <a:buSzTx/>
              <a:buFont typeface="Arial" pitchFamily="34" charset="0"/>
              <a:buChar char="–"/>
              <a:tabLst/>
              <a:defRPr sz="2000"/>
            </a:lvl3pPr>
            <a:lvl4pPr marL="1600200" marR="0" indent="-228600" algn="l" defTabSz="914400" rtl="0" eaLnBrk="1" fontAlgn="base" latinLnBrk="0" hangingPunct="1">
              <a:lnSpc>
                <a:spcPct val="100000"/>
              </a:lnSpc>
              <a:spcBef>
                <a:spcPct val="20000"/>
              </a:spcBef>
              <a:spcAft>
                <a:spcPct val="0"/>
              </a:spcAft>
              <a:buClrTx/>
              <a:buSzTx/>
              <a:buFontTx/>
              <a:buChar char="–"/>
              <a:tabLst/>
              <a:defRPr sz="1800"/>
            </a:lvl4pPr>
            <a:lvl5pPr marL="1828800" marR="0" indent="0" algn="l" defTabSz="914400" rtl="0" eaLnBrk="1" fontAlgn="base" latinLnBrk="0" hangingPunct="1">
              <a:lnSpc>
                <a:spcPct val="100000"/>
              </a:lnSpc>
              <a:spcBef>
                <a:spcPct val="20000"/>
              </a:spcBef>
              <a:spcAft>
                <a:spcPct val="0"/>
              </a:spcAft>
              <a:buClrTx/>
              <a:buSzTx/>
              <a:buFontTx/>
              <a:buNone/>
              <a:tabLst/>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4"/>
          <p:cNvSpPr>
            <a:spLocks noGrp="1"/>
          </p:cNvSpPr>
          <p:nvPr>
            <p:ph type="ftr" sz="quarter" idx="10"/>
          </p:nvPr>
        </p:nvSpPr>
        <p:spPr/>
        <p:txBody>
          <a:bodyPr/>
          <a:lstStyle>
            <a:lvl1pPr>
              <a:defRPr/>
            </a:lvl1pPr>
          </a:lstStyle>
          <a:p>
            <a:pPr>
              <a:defRPr/>
            </a:pPr>
            <a:r>
              <a:rPr lang="en-US" smtClean="0"/>
              <a:t>Footer Information Here</a:t>
            </a:r>
            <a:endParaRPr lang="en-US"/>
          </a:p>
        </p:txBody>
      </p:sp>
      <p:sp>
        <p:nvSpPr>
          <p:cNvPr id="5" name="Slide Number Placeholder 4"/>
          <p:cNvSpPr>
            <a:spLocks noGrp="1"/>
          </p:cNvSpPr>
          <p:nvPr>
            <p:ph type="sldNum" sz="quarter" idx="11"/>
          </p:nvPr>
        </p:nvSpPr>
        <p:spPr/>
        <p:txBody>
          <a:bodyPr/>
          <a:lstStyle/>
          <a:p>
            <a:fld id="{93688690-BBF5-4E3E-8BE7-B23C6D953C7E}" type="slidenum">
              <a:rPr lang="en-US" smtClean="0"/>
              <a:pPr/>
              <a:t>‹#›</a:t>
            </a:fld>
            <a:endParaRPr lang="en-US" dirty="0"/>
          </a:p>
        </p:txBody>
      </p:sp>
      <p:sp>
        <p:nvSpPr>
          <p:cNvPr id="10" name="Title 9"/>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98411578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Paragraph">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marL="0" indent="0">
              <a:buFontTx/>
              <a:buNone/>
              <a:defRPr sz="2400"/>
            </a:lvl1pPr>
            <a:lvl2pPr marL="457200" indent="0">
              <a:buFontTx/>
              <a:buNone/>
              <a:defRPr/>
            </a:lvl2pPr>
            <a:lvl3pPr marL="914400" indent="0">
              <a:buFontTx/>
              <a:buNone/>
              <a:defRPr b="0">
                <a:solidFill>
                  <a:srgbClr val="F3901D"/>
                </a:solidFill>
              </a:defRPr>
            </a:lvl3pPr>
            <a:lvl4pPr marL="1371600" indent="0">
              <a:buFontTx/>
              <a:buNone/>
              <a:defRPr sz="1400" b="1"/>
            </a:lvl4pPr>
            <a:lvl5pPr>
              <a:buFontTx/>
              <a:buNone/>
              <a:defRPr sz="1400">
                <a:solidFill>
                  <a:schemeClr val="bg2">
                    <a:lumMod val="50000"/>
                  </a:schemeClr>
                </a:solidFill>
              </a:defRPr>
            </a:lvl5pPr>
          </a:lstStyle>
          <a:p>
            <a:pPr lvl="0"/>
            <a:r>
              <a:rPr lang="en-US" dirty="0" smtClean="0"/>
              <a:t>Click to edit Master text styles</a:t>
            </a:r>
          </a:p>
          <a:p>
            <a:pPr lvl="1"/>
            <a:r>
              <a:rPr lang="en-US" dirty="0" smtClean="0"/>
              <a:t>Second level</a:t>
            </a:r>
          </a:p>
        </p:txBody>
      </p:sp>
      <p:sp>
        <p:nvSpPr>
          <p:cNvPr id="4" name="Rectangle 5"/>
          <p:cNvSpPr>
            <a:spLocks noGrp="1" noChangeArrowheads="1"/>
          </p:cNvSpPr>
          <p:nvPr>
            <p:ph type="ftr" sz="quarter" idx="10"/>
          </p:nvPr>
        </p:nvSpPr>
        <p:spPr/>
        <p:txBody>
          <a:bodyPr/>
          <a:lstStyle>
            <a:lvl1pPr>
              <a:defRPr/>
            </a:lvl1pPr>
          </a:lstStyle>
          <a:p>
            <a:pPr>
              <a:defRPr/>
            </a:pPr>
            <a:r>
              <a:rPr lang="en-US" smtClean="0"/>
              <a:t>Footer Information Here</a:t>
            </a: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9" name="Slide Number Placeholder 8"/>
          <p:cNvSpPr>
            <a:spLocks noGrp="1"/>
          </p:cNvSpPr>
          <p:nvPr>
            <p:ph type="sldNum" sz="quarter" idx="11"/>
          </p:nvPr>
        </p:nvSpPr>
        <p:spPr/>
        <p:txBody>
          <a:bodyPr/>
          <a:lstStyle/>
          <a:p>
            <a:fld id="{93688690-BBF5-4E3E-8BE7-B23C6D953C7E}" type="slidenum">
              <a:rPr lang="en-US" smtClean="0"/>
              <a:pPr/>
              <a:t>‹#›</a:t>
            </a:fld>
            <a:endParaRPr lang="en-US" dirty="0"/>
          </a:p>
        </p:txBody>
      </p:sp>
    </p:spTree>
    <p:extLst>
      <p:ext uri="{BB962C8B-B14F-4D97-AF65-F5344CB8AC3E}">
        <p14:creationId xmlns:p14="http://schemas.microsoft.com/office/powerpoint/2010/main" val="54323281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pic>
        <p:nvPicPr>
          <p:cNvPr id="4" name="Picture 8" descr="NORC_ppt_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58000" y="2781300"/>
            <a:ext cx="2057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12"/>
          <p:cNvSpPr>
            <a:spLocks noChangeArrowheads="1"/>
          </p:cNvSpPr>
          <p:nvPr userDrawn="1"/>
        </p:nvSpPr>
        <p:spPr bwMode="auto">
          <a:xfrm>
            <a:off x="6248400" y="2438400"/>
            <a:ext cx="304800" cy="1143000"/>
          </a:xfrm>
          <a:prstGeom prst="rect">
            <a:avLst/>
          </a:prstGeom>
          <a:solidFill>
            <a:srgbClr val="F390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 name="Title 1"/>
          <p:cNvSpPr>
            <a:spLocks noGrp="1"/>
          </p:cNvSpPr>
          <p:nvPr>
            <p:ph type="title"/>
          </p:nvPr>
        </p:nvSpPr>
        <p:spPr>
          <a:xfrm>
            <a:off x="0" y="2438400"/>
            <a:ext cx="6180138" cy="1143000"/>
          </a:xfrm>
          <a:prstGeom prst="rect">
            <a:avLst/>
          </a:prstGeom>
          <a:solidFill>
            <a:schemeClr val="bg2"/>
          </a:solidFill>
        </p:spPr>
        <p:txBody>
          <a:bodyPr lIns="457200" tIns="0" rIns="274320" bIns="0" anchor="ctr" anchorCtr="0"/>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0" y="3810000"/>
            <a:ext cx="7772400" cy="1066800"/>
          </a:xfrm>
        </p:spPr>
        <p:txBody>
          <a:bodyPr anchor="ctr"/>
          <a:lstStyle>
            <a:lvl1pPr marL="0" indent="0">
              <a:buNone/>
              <a:defRPr sz="2000" b="1" baseline="0">
                <a:solidFill>
                  <a:srgbClr val="F3901D"/>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45084121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w/ Sidebar">
    <p:spTree>
      <p:nvGrpSpPr>
        <p:cNvPr id="1" name=""/>
        <p:cNvGrpSpPr/>
        <p:nvPr/>
      </p:nvGrpSpPr>
      <p:grpSpPr>
        <a:xfrm>
          <a:off x="0" y="0"/>
          <a:ext cx="0" cy="0"/>
          <a:chOff x="0" y="0"/>
          <a:chExt cx="0" cy="0"/>
        </a:xfrm>
      </p:grpSpPr>
      <p:sp>
        <p:nvSpPr>
          <p:cNvPr id="7" name="Rectangle 1032"/>
          <p:cNvSpPr>
            <a:spLocks noChangeArrowheads="1"/>
          </p:cNvSpPr>
          <p:nvPr userDrawn="1"/>
        </p:nvSpPr>
        <p:spPr bwMode="auto">
          <a:xfrm>
            <a:off x="6251575" y="1219200"/>
            <a:ext cx="301625" cy="4724400"/>
          </a:xfrm>
          <a:prstGeom prst="rect">
            <a:avLst/>
          </a:prstGeom>
          <a:solidFill>
            <a:srgbClr val="F3901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2" name="Subtitle 2"/>
          <p:cNvSpPr>
            <a:spLocks noGrp="1"/>
          </p:cNvSpPr>
          <p:nvPr>
            <p:ph type="subTitle" idx="11"/>
          </p:nvPr>
        </p:nvSpPr>
        <p:spPr>
          <a:xfrm>
            <a:off x="6705600" y="2362200"/>
            <a:ext cx="1981200" cy="3581400"/>
          </a:xfrm>
        </p:spPr>
        <p:txBody>
          <a:bodyPr/>
          <a:lstStyle>
            <a:lvl1pPr marL="0" indent="0" algn="l">
              <a:buNone/>
              <a:defRPr sz="180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en-US" dirty="0"/>
          </a:p>
        </p:txBody>
      </p:sp>
      <p:sp>
        <p:nvSpPr>
          <p:cNvPr id="4" name="Text Placeholder 3"/>
          <p:cNvSpPr>
            <a:spLocks noGrp="1"/>
          </p:cNvSpPr>
          <p:nvPr>
            <p:ph type="body" sz="quarter" idx="14"/>
          </p:nvPr>
        </p:nvSpPr>
        <p:spPr>
          <a:xfrm>
            <a:off x="6705600" y="1219200"/>
            <a:ext cx="1981200" cy="1066800"/>
          </a:xfrm>
        </p:spPr>
        <p:txBody>
          <a:bodyPr tIns="91440" bIns="0"/>
          <a:lstStyle>
            <a:lvl1pPr marL="0" indent="0">
              <a:lnSpc>
                <a:spcPts val="2500"/>
              </a:lnSpc>
              <a:spcBef>
                <a:spcPts val="0"/>
              </a:spcBef>
              <a:buFontTx/>
              <a:buNone/>
              <a:defRPr sz="1800" b="1" baseline="0">
                <a:solidFill>
                  <a:srgbClr val="F3901D"/>
                </a:solidFill>
              </a:defRPr>
            </a:lvl1pPr>
          </a:lstStyle>
          <a:p>
            <a:pPr lvl="0"/>
            <a:r>
              <a:rPr lang="en-US" dirty="0" smtClean="0"/>
              <a:t>Click to edit Master text styles</a:t>
            </a:r>
          </a:p>
        </p:txBody>
      </p:sp>
      <p:sp>
        <p:nvSpPr>
          <p:cNvPr id="13" name="Footer Placeholder 2"/>
          <p:cNvSpPr>
            <a:spLocks noGrp="1"/>
          </p:cNvSpPr>
          <p:nvPr>
            <p:ph type="ftr" sz="quarter" idx="15"/>
          </p:nvPr>
        </p:nvSpPr>
        <p:spPr/>
        <p:txBody>
          <a:bodyPr/>
          <a:lstStyle>
            <a:lvl1pPr>
              <a:defRPr/>
            </a:lvl1pPr>
          </a:lstStyle>
          <a:p>
            <a:pPr>
              <a:defRPr/>
            </a:pPr>
            <a:r>
              <a:rPr lang="en-US" smtClean="0"/>
              <a:t>Footer Information Here</a:t>
            </a:r>
            <a:endParaRPr lang="en-US"/>
          </a:p>
        </p:txBody>
      </p:sp>
      <p:sp>
        <p:nvSpPr>
          <p:cNvPr id="15" name="Rectangle 3"/>
          <p:cNvSpPr>
            <a:spLocks noGrp="1" noChangeArrowheads="1"/>
          </p:cNvSpPr>
          <p:nvPr>
            <p:ph idx="1"/>
          </p:nvPr>
        </p:nvSpPr>
        <p:spPr bwMode="auto">
          <a:xfrm>
            <a:off x="457200" y="1219200"/>
            <a:ext cx="5715000" cy="472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 name="Slide Number Placeholder 4"/>
          <p:cNvSpPr>
            <a:spLocks noGrp="1"/>
          </p:cNvSpPr>
          <p:nvPr>
            <p:ph type="sldNum" sz="quarter" idx="17"/>
          </p:nvPr>
        </p:nvSpPr>
        <p:spPr/>
        <p:txBody>
          <a:bodyPr/>
          <a:lstStyle/>
          <a:p>
            <a:fld id="{93688690-BBF5-4E3E-8BE7-B23C6D953C7E}" type="slidenum">
              <a:rPr lang="en-US" smtClean="0"/>
              <a:pPr/>
              <a:t>‹#›</a:t>
            </a:fld>
            <a:endParaRPr lang="en-US" dirty="0"/>
          </a:p>
        </p:txBody>
      </p:sp>
      <p:sp>
        <p:nvSpPr>
          <p:cNvPr id="17" name="Title 1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53648379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Picture w/ Sidebar">
    <p:spTree>
      <p:nvGrpSpPr>
        <p:cNvPr id="1" name=""/>
        <p:cNvGrpSpPr/>
        <p:nvPr/>
      </p:nvGrpSpPr>
      <p:grpSpPr>
        <a:xfrm>
          <a:off x="0" y="0"/>
          <a:ext cx="0" cy="0"/>
          <a:chOff x="0" y="0"/>
          <a:chExt cx="0" cy="0"/>
        </a:xfrm>
      </p:grpSpPr>
      <p:sp>
        <p:nvSpPr>
          <p:cNvPr id="6" name="Rectangle 1032"/>
          <p:cNvSpPr>
            <a:spLocks noChangeArrowheads="1"/>
          </p:cNvSpPr>
          <p:nvPr userDrawn="1"/>
        </p:nvSpPr>
        <p:spPr bwMode="auto">
          <a:xfrm>
            <a:off x="6251575" y="1219200"/>
            <a:ext cx="301625" cy="4724400"/>
          </a:xfrm>
          <a:prstGeom prst="rect">
            <a:avLst/>
          </a:prstGeom>
          <a:solidFill>
            <a:srgbClr val="F3901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5" name="Picture Placeholder 2"/>
          <p:cNvSpPr>
            <a:spLocks noGrp="1"/>
          </p:cNvSpPr>
          <p:nvPr>
            <p:ph type="pic" idx="1"/>
          </p:nvPr>
        </p:nvSpPr>
        <p:spPr>
          <a:xfrm>
            <a:off x="457200" y="1219201"/>
            <a:ext cx="5715000" cy="4724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14" name="Footer Placeholder 2"/>
          <p:cNvSpPr>
            <a:spLocks noGrp="1"/>
          </p:cNvSpPr>
          <p:nvPr>
            <p:ph type="ftr" sz="quarter" idx="15"/>
          </p:nvPr>
        </p:nvSpPr>
        <p:spPr/>
        <p:txBody>
          <a:bodyPr/>
          <a:lstStyle>
            <a:lvl1pPr>
              <a:defRPr/>
            </a:lvl1pPr>
          </a:lstStyle>
          <a:p>
            <a:pPr>
              <a:defRPr/>
            </a:pPr>
            <a:r>
              <a:rPr lang="en-US" smtClean="0"/>
              <a:t>Footer Information Here</a:t>
            </a:r>
            <a:endParaRPr lang="en-US"/>
          </a:p>
        </p:txBody>
      </p:sp>
      <p:sp>
        <p:nvSpPr>
          <p:cNvPr id="18" name="Subtitle 2"/>
          <p:cNvSpPr>
            <a:spLocks noGrp="1"/>
          </p:cNvSpPr>
          <p:nvPr>
            <p:ph type="subTitle" idx="11"/>
          </p:nvPr>
        </p:nvSpPr>
        <p:spPr>
          <a:xfrm>
            <a:off x="6705600" y="2362200"/>
            <a:ext cx="1981200" cy="3581400"/>
          </a:xfrm>
        </p:spPr>
        <p:txBody>
          <a:bodyPr/>
          <a:lstStyle>
            <a:lvl1pPr marL="0" indent="0" algn="l">
              <a:buNone/>
              <a:defRPr sz="180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en-US" dirty="0"/>
          </a:p>
        </p:txBody>
      </p:sp>
      <p:sp>
        <p:nvSpPr>
          <p:cNvPr id="19" name="Text Placeholder 3"/>
          <p:cNvSpPr>
            <a:spLocks noGrp="1"/>
          </p:cNvSpPr>
          <p:nvPr>
            <p:ph type="body" sz="quarter" idx="14"/>
          </p:nvPr>
        </p:nvSpPr>
        <p:spPr>
          <a:xfrm>
            <a:off x="6705600" y="1219200"/>
            <a:ext cx="1981200" cy="1066800"/>
          </a:xfrm>
        </p:spPr>
        <p:txBody>
          <a:bodyPr tIns="91440" bIns="0"/>
          <a:lstStyle>
            <a:lvl1pPr marL="0" indent="0">
              <a:lnSpc>
                <a:spcPts val="2500"/>
              </a:lnSpc>
              <a:spcBef>
                <a:spcPts val="0"/>
              </a:spcBef>
              <a:buFontTx/>
              <a:buNone/>
              <a:defRPr sz="1800" b="1" baseline="0">
                <a:solidFill>
                  <a:srgbClr val="F3901D"/>
                </a:solidFill>
              </a:defRPr>
            </a:lvl1pPr>
          </a:lstStyle>
          <a:p>
            <a:pPr lvl="0"/>
            <a:r>
              <a:rPr lang="en-US" dirty="0" smtClean="0"/>
              <a:t>Click to edit Master text styles</a:t>
            </a:r>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6"/>
          </p:nvPr>
        </p:nvSpPr>
        <p:spPr/>
        <p:txBody>
          <a:bodyPr/>
          <a:lstStyle/>
          <a:p>
            <a:fld id="{93688690-BBF5-4E3E-8BE7-B23C6D953C7E}" type="slidenum">
              <a:rPr lang="en-US" smtClean="0"/>
              <a:pPr/>
              <a:t>‹#›</a:t>
            </a:fld>
            <a:endParaRPr lang="en-US" dirty="0"/>
          </a:p>
        </p:txBody>
      </p:sp>
    </p:spTree>
    <p:extLst>
      <p:ext uri="{BB962C8B-B14F-4D97-AF65-F5344CB8AC3E}">
        <p14:creationId xmlns:p14="http://schemas.microsoft.com/office/powerpoint/2010/main" val="2425313534"/>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w/ Picture">
    <p:spTree>
      <p:nvGrpSpPr>
        <p:cNvPr id="1" name=""/>
        <p:cNvGrpSpPr/>
        <p:nvPr/>
      </p:nvGrpSpPr>
      <p:grpSpPr>
        <a:xfrm>
          <a:off x="0" y="0"/>
          <a:ext cx="0" cy="0"/>
          <a:chOff x="0" y="0"/>
          <a:chExt cx="0" cy="0"/>
        </a:xfrm>
      </p:grpSpPr>
      <p:sp>
        <p:nvSpPr>
          <p:cNvPr id="5" name="Picture Placeholder 2"/>
          <p:cNvSpPr>
            <a:spLocks noGrp="1"/>
          </p:cNvSpPr>
          <p:nvPr>
            <p:ph type="pic" idx="1"/>
          </p:nvPr>
        </p:nvSpPr>
        <p:spPr>
          <a:xfrm>
            <a:off x="6238876" y="1219201"/>
            <a:ext cx="2447924" cy="4724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10" name="Footer Placeholder 2"/>
          <p:cNvSpPr>
            <a:spLocks noGrp="1"/>
          </p:cNvSpPr>
          <p:nvPr>
            <p:ph type="ftr" sz="quarter" idx="14"/>
          </p:nvPr>
        </p:nvSpPr>
        <p:spPr/>
        <p:txBody>
          <a:bodyPr/>
          <a:lstStyle>
            <a:lvl1pPr>
              <a:defRPr/>
            </a:lvl1pPr>
          </a:lstStyle>
          <a:p>
            <a:pPr>
              <a:defRPr/>
            </a:pPr>
            <a:r>
              <a:rPr lang="en-US" smtClean="0"/>
              <a:t>Footer Information Here</a:t>
            </a:r>
            <a:endParaRPr lang="en-US"/>
          </a:p>
        </p:txBody>
      </p:sp>
      <p:sp>
        <p:nvSpPr>
          <p:cNvPr id="3" name="Content Placeholder 2"/>
          <p:cNvSpPr>
            <a:spLocks noGrp="1"/>
          </p:cNvSpPr>
          <p:nvPr>
            <p:ph sz="quarter" idx="16"/>
          </p:nvPr>
        </p:nvSpPr>
        <p:spPr>
          <a:xfrm>
            <a:off x="457200" y="1219200"/>
            <a:ext cx="5715000" cy="472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itle 3"/>
          <p:cNvSpPr>
            <a:spLocks noGrp="1"/>
          </p:cNvSpPr>
          <p:nvPr>
            <p:ph type="title"/>
          </p:nvPr>
        </p:nvSpPr>
        <p:spPr/>
        <p:txBody>
          <a:bodyPr/>
          <a:lstStyle/>
          <a:p>
            <a:r>
              <a:rPr lang="en-US" smtClean="0"/>
              <a:t>Click to edit Master title style</a:t>
            </a:r>
            <a:endParaRPr lang="en-US"/>
          </a:p>
        </p:txBody>
      </p:sp>
      <p:sp>
        <p:nvSpPr>
          <p:cNvPr id="18" name="Slide Number Placeholder 17"/>
          <p:cNvSpPr>
            <a:spLocks noGrp="1"/>
          </p:cNvSpPr>
          <p:nvPr>
            <p:ph type="sldNum" sz="quarter" idx="17"/>
          </p:nvPr>
        </p:nvSpPr>
        <p:spPr/>
        <p:txBody>
          <a:bodyPr/>
          <a:lstStyle/>
          <a:p>
            <a:fld id="{93688690-BBF5-4E3E-8BE7-B23C6D953C7E}" type="slidenum">
              <a:rPr lang="en-US" smtClean="0"/>
              <a:pPr/>
              <a:t>‹#›</a:t>
            </a:fld>
            <a:endParaRPr lang="en-US" dirty="0"/>
          </a:p>
        </p:txBody>
      </p:sp>
    </p:spTree>
    <p:extLst>
      <p:ext uri="{BB962C8B-B14F-4D97-AF65-F5344CB8AC3E}">
        <p14:creationId xmlns:p14="http://schemas.microsoft.com/office/powerpoint/2010/main" val="169935812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Picture no Caption">
    <p:spTree>
      <p:nvGrpSpPr>
        <p:cNvPr id="1" name=""/>
        <p:cNvGrpSpPr/>
        <p:nvPr/>
      </p:nvGrpSpPr>
      <p:grpSpPr>
        <a:xfrm>
          <a:off x="0" y="0"/>
          <a:ext cx="0" cy="0"/>
          <a:chOff x="0" y="0"/>
          <a:chExt cx="0" cy="0"/>
        </a:xfrm>
      </p:grpSpPr>
      <p:sp>
        <p:nvSpPr>
          <p:cNvPr id="5" name="Picture Placeholder 2"/>
          <p:cNvSpPr>
            <a:spLocks noGrp="1"/>
          </p:cNvSpPr>
          <p:nvPr>
            <p:ph type="pic" idx="1"/>
          </p:nvPr>
        </p:nvSpPr>
        <p:spPr>
          <a:xfrm>
            <a:off x="457200" y="1219200"/>
            <a:ext cx="8229600" cy="472440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9" name="Footer Placeholder 2"/>
          <p:cNvSpPr>
            <a:spLocks noGrp="1"/>
          </p:cNvSpPr>
          <p:nvPr>
            <p:ph type="ftr" sz="quarter" idx="10"/>
          </p:nvPr>
        </p:nvSpPr>
        <p:spPr/>
        <p:txBody>
          <a:bodyPr/>
          <a:lstStyle>
            <a:lvl1pPr>
              <a:defRPr/>
            </a:lvl1pPr>
          </a:lstStyle>
          <a:p>
            <a:pPr>
              <a:defRPr/>
            </a:pPr>
            <a:r>
              <a:rPr lang="en-US" smtClean="0"/>
              <a:t>Footer Information Here</a:t>
            </a: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1"/>
          </p:nvPr>
        </p:nvSpPr>
        <p:spPr/>
        <p:txBody>
          <a:bodyPr/>
          <a:lstStyle/>
          <a:p>
            <a:fld id="{93688690-BBF5-4E3E-8BE7-B23C6D953C7E}" type="slidenum">
              <a:rPr lang="en-US" smtClean="0"/>
              <a:pPr/>
              <a:t>‹#›</a:t>
            </a:fld>
            <a:endParaRPr lang="en-US" dirty="0"/>
          </a:p>
        </p:txBody>
      </p:sp>
    </p:spTree>
    <p:extLst>
      <p:ext uri="{BB962C8B-B14F-4D97-AF65-F5344CB8AC3E}">
        <p14:creationId xmlns:p14="http://schemas.microsoft.com/office/powerpoint/2010/main" val="56979799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hank You/Contact">
    <p:bg>
      <p:bgPr>
        <a:solidFill>
          <a:srgbClr val="F3901D"/>
        </a:solidFill>
        <a:effectLst/>
      </p:bgPr>
    </p:bg>
    <p:spTree>
      <p:nvGrpSpPr>
        <p:cNvPr id="1" name=""/>
        <p:cNvGrpSpPr/>
        <p:nvPr/>
      </p:nvGrpSpPr>
      <p:grpSpPr>
        <a:xfrm>
          <a:off x="0" y="0"/>
          <a:ext cx="0" cy="0"/>
          <a:chOff x="0" y="0"/>
          <a:chExt cx="0" cy="0"/>
        </a:xfrm>
      </p:grpSpPr>
      <p:sp>
        <p:nvSpPr>
          <p:cNvPr id="10" name="Rectangle 2"/>
          <p:cNvSpPr txBox="1">
            <a:spLocks noChangeArrowheads="1"/>
          </p:cNvSpPr>
          <p:nvPr userDrawn="1"/>
        </p:nvSpPr>
        <p:spPr bwMode="auto">
          <a:xfrm>
            <a:off x="0" y="2438400"/>
            <a:ext cx="9144000" cy="1143000"/>
          </a:xfrm>
          <a:prstGeom prst="rect">
            <a:avLst/>
          </a:prstGeom>
          <a:solidFill>
            <a:srgbClr val="333333"/>
          </a:solidFill>
          <a:ln>
            <a:noFill/>
          </a:ln>
        </p:spPr>
        <p:txBody>
          <a:bodyPr lIns="457200" tIns="91440" anchor="ctr"/>
          <a:lstStyle>
            <a:lvl1pPr algn="l" rtl="0" fontAlgn="base">
              <a:lnSpc>
                <a:spcPts val="3300"/>
              </a:lnSpc>
              <a:spcBef>
                <a:spcPct val="0"/>
              </a:spcBef>
              <a:spcAft>
                <a:spcPct val="0"/>
              </a:spcAft>
              <a:defRPr sz="3200">
                <a:solidFill>
                  <a:schemeClr val="tx2"/>
                </a:solidFill>
                <a:latin typeface="+mj-lt"/>
                <a:ea typeface="+mj-ea"/>
                <a:cs typeface="+mj-cs"/>
              </a:defRPr>
            </a:lvl1pPr>
            <a:lvl2pPr algn="l" rtl="0" fontAlgn="base">
              <a:spcBef>
                <a:spcPct val="0"/>
              </a:spcBef>
              <a:spcAft>
                <a:spcPct val="0"/>
              </a:spcAft>
              <a:defRPr sz="3200">
                <a:solidFill>
                  <a:schemeClr val="tx2"/>
                </a:solidFill>
                <a:latin typeface="Arial" charset="0"/>
                <a:ea typeface="ＭＳ Ｐゴシック" pitchFamily="-32" charset="-128"/>
              </a:defRPr>
            </a:lvl2pPr>
            <a:lvl3pPr algn="l" rtl="0" fontAlgn="base">
              <a:spcBef>
                <a:spcPct val="0"/>
              </a:spcBef>
              <a:spcAft>
                <a:spcPct val="0"/>
              </a:spcAft>
              <a:defRPr sz="3200">
                <a:solidFill>
                  <a:schemeClr val="tx2"/>
                </a:solidFill>
                <a:latin typeface="Arial" charset="0"/>
                <a:ea typeface="ＭＳ Ｐゴシック" pitchFamily="-32" charset="-128"/>
              </a:defRPr>
            </a:lvl3pPr>
            <a:lvl4pPr algn="l" rtl="0" fontAlgn="base">
              <a:spcBef>
                <a:spcPct val="0"/>
              </a:spcBef>
              <a:spcAft>
                <a:spcPct val="0"/>
              </a:spcAft>
              <a:defRPr sz="3200">
                <a:solidFill>
                  <a:schemeClr val="tx2"/>
                </a:solidFill>
                <a:latin typeface="Arial" charset="0"/>
                <a:ea typeface="ＭＳ Ｐゴシック" pitchFamily="-32" charset="-128"/>
              </a:defRPr>
            </a:lvl4pPr>
            <a:lvl5pPr algn="l" rtl="0" fontAlgn="base">
              <a:spcBef>
                <a:spcPct val="0"/>
              </a:spcBef>
              <a:spcAft>
                <a:spcPct val="0"/>
              </a:spcAft>
              <a:defRPr sz="3200">
                <a:solidFill>
                  <a:schemeClr val="tx2"/>
                </a:solidFill>
                <a:latin typeface="Arial" charset="0"/>
                <a:ea typeface="ＭＳ Ｐゴシック" pitchFamily="-32" charset="-128"/>
              </a:defRPr>
            </a:lvl5pPr>
            <a:lvl6pPr marL="457200" algn="l" rtl="0" fontAlgn="base">
              <a:spcBef>
                <a:spcPct val="0"/>
              </a:spcBef>
              <a:spcAft>
                <a:spcPct val="0"/>
              </a:spcAft>
              <a:defRPr sz="3200">
                <a:solidFill>
                  <a:schemeClr val="tx2"/>
                </a:solidFill>
                <a:latin typeface="Arial" charset="0"/>
                <a:ea typeface="ＭＳ Ｐゴシック" pitchFamily="-32" charset="-128"/>
              </a:defRPr>
            </a:lvl6pPr>
            <a:lvl7pPr marL="914400" algn="l" rtl="0" fontAlgn="base">
              <a:spcBef>
                <a:spcPct val="0"/>
              </a:spcBef>
              <a:spcAft>
                <a:spcPct val="0"/>
              </a:spcAft>
              <a:defRPr sz="3200">
                <a:solidFill>
                  <a:schemeClr val="tx2"/>
                </a:solidFill>
                <a:latin typeface="Arial" charset="0"/>
                <a:ea typeface="ＭＳ Ｐゴシック" pitchFamily="-32" charset="-128"/>
              </a:defRPr>
            </a:lvl7pPr>
            <a:lvl8pPr marL="1371600" algn="l" rtl="0" fontAlgn="base">
              <a:spcBef>
                <a:spcPct val="0"/>
              </a:spcBef>
              <a:spcAft>
                <a:spcPct val="0"/>
              </a:spcAft>
              <a:defRPr sz="3200">
                <a:solidFill>
                  <a:schemeClr val="tx2"/>
                </a:solidFill>
                <a:latin typeface="Arial" charset="0"/>
                <a:ea typeface="ＭＳ Ｐゴシック" pitchFamily="-32" charset="-128"/>
              </a:defRPr>
            </a:lvl8pPr>
            <a:lvl9pPr marL="1828800" algn="l" rtl="0" fontAlgn="base">
              <a:spcBef>
                <a:spcPct val="0"/>
              </a:spcBef>
              <a:spcAft>
                <a:spcPct val="0"/>
              </a:spcAft>
              <a:defRPr sz="3200">
                <a:solidFill>
                  <a:schemeClr val="tx2"/>
                </a:solidFill>
                <a:latin typeface="Arial" charset="0"/>
                <a:ea typeface="ＭＳ Ｐゴシック" pitchFamily="-32" charset="-128"/>
              </a:defRPr>
            </a:lvl9pPr>
          </a:lstStyle>
          <a:p>
            <a:pPr>
              <a:defRPr/>
            </a:pPr>
            <a:r>
              <a:rPr lang="en-US" dirty="0" smtClean="0">
                <a:solidFill>
                  <a:schemeClr val="bg1"/>
                </a:solidFill>
              </a:rPr>
              <a:t>Thank You!</a:t>
            </a:r>
          </a:p>
        </p:txBody>
      </p:sp>
      <p:pic>
        <p:nvPicPr>
          <p:cNvPr id="5" name="Picture 10"/>
          <p:cNvPicPr>
            <a:picLocks noChangeAspect="1"/>
          </p:cNvPicPr>
          <p:nvPr userDrawn="1"/>
        </p:nvPicPr>
        <p:blipFill>
          <a:blip r:embed="rId2">
            <a:extLst>
              <a:ext uri="{28A0092B-C50C-407E-A947-70E740481C1C}">
                <a14:useLocalDpi xmlns:a14="http://schemas.microsoft.com/office/drawing/2010/main" val="0"/>
              </a:ext>
            </a:extLst>
          </a:blip>
          <a:srcRect l="23235" t="34460" r="16724" b="37500"/>
          <a:stretch>
            <a:fillRect/>
          </a:stretch>
        </p:blipFill>
        <p:spPr bwMode="auto">
          <a:xfrm>
            <a:off x="6724650" y="2628900"/>
            <a:ext cx="2190750"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5"/>
          <p:cNvPicPr>
            <a:picLocks noChangeAspect="1"/>
          </p:cNvPicPr>
          <p:nvPr userDrawn="1"/>
        </p:nvPicPr>
        <p:blipFill>
          <a:blip r:embed="rId3">
            <a:extLst>
              <a:ext uri="{28A0092B-C50C-407E-A947-70E740481C1C}">
                <a14:useLocalDpi xmlns:a14="http://schemas.microsoft.com/office/drawing/2010/main" val="0"/>
              </a:ext>
            </a:extLst>
          </a:blip>
          <a:srcRect l="21086" t="40196" r="23738" b="43954"/>
          <a:stretch>
            <a:fillRect/>
          </a:stretch>
        </p:blipFill>
        <p:spPr bwMode="auto">
          <a:xfrm>
            <a:off x="2971800" y="5715000"/>
            <a:ext cx="3400425" cy="75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a:spLocks noChangeArrowheads="1"/>
          </p:cNvSpPr>
          <p:nvPr userDrawn="1"/>
        </p:nvSpPr>
        <p:spPr bwMode="auto">
          <a:xfrm>
            <a:off x="-1371600" y="1676400"/>
            <a:ext cx="18415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91440" bIns="0">
            <a:spAutoFit/>
          </a:bodyPr>
          <a:lstStyle>
            <a:lvl1pPr>
              <a:defRPr sz="2400">
                <a:solidFill>
                  <a:schemeClr val="tx1"/>
                </a:solidFill>
                <a:latin typeface="Arial" pitchFamily="34" charset="0"/>
                <a:ea typeface="ＭＳ Ｐゴシック" charset="-128"/>
              </a:defRPr>
            </a:lvl1pPr>
            <a:lvl2pPr marL="742950" indent="-285750">
              <a:defRPr sz="2400">
                <a:solidFill>
                  <a:schemeClr val="tx1"/>
                </a:solidFill>
                <a:latin typeface="Arial" pitchFamily="34" charset="0"/>
                <a:ea typeface="ＭＳ Ｐゴシック" charset="-128"/>
              </a:defRPr>
            </a:lvl2pPr>
            <a:lvl3pPr marL="1143000" indent="-228600">
              <a:defRPr sz="2400">
                <a:solidFill>
                  <a:schemeClr val="tx1"/>
                </a:solidFill>
                <a:latin typeface="Arial" pitchFamily="34" charset="0"/>
                <a:ea typeface="ＭＳ Ｐゴシック" charset="-128"/>
              </a:defRPr>
            </a:lvl3pPr>
            <a:lvl4pPr marL="1600200" indent="-228600">
              <a:defRPr sz="2400">
                <a:solidFill>
                  <a:schemeClr val="tx1"/>
                </a:solidFill>
                <a:latin typeface="Arial" pitchFamily="34" charset="0"/>
                <a:ea typeface="ＭＳ Ｐゴシック" charset="-128"/>
              </a:defRPr>
            </a:lvl4pPr>
            <a:lvl5pPr marL="2057400" indent="-228600">
              <a:defRPr sz="2400">
                <a:solidFill>
                  <a:schemeClr val="tx1"/>
                </a:solidFill>
                <a:latin typeface="Arial" pitchFamily="34" charset="0"/>
                <a:ea typeface="ＭＳ Ｐゴシック"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charset="-128"/>
              </a:defRPr>
            </a:lvl9pPr>
          </a:lstStyle>
          <a:p>
            <a:pPr>
              <a:lnSpc>
                <a:spcPts val="2500"/>
              </a:lnSpc>
              <a:defRPr/>
            </a:pPr>
            <a:endParaRPr lang="en-US" sz="1800" b="1" smtClean="0"/>
          </a:p>
        </p:txBody>
      </p:sp>
      <p:sp>
        <p:nvSpPr>
          <p:cNvPr id="3" name="Text Placeholder 2"/>
          <p:cNvSpPr>
            <a:spLocks noGrp="1"/>
          </p:cNvSpPr>
          <p:nvPr>
            <p:ph type="body" idx="1"/>
          </p:nvPr>
        </p:nvSpPr>
        <p:spPr>
          <a:xfrm>
            <a:off x="381000" y="381000"/>
            <a:ext cx="7772400" cy="1676400"/>
          </a:xfrm>
        </p:spPr>
        <p:txBody>
          <a:bodyPr anchor="ctr"/>
          <a:lstStyle>
            <a:lvl1pPr marL="0" indent="0">
              <a:buNone/>
              <a:defRPr sz="2000" baseline="0">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77071866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3"/>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33400" y="6373965"/>
            <a:ext cx="1625770" cy="395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Rectangle 3"/>
          <p:cNvSpPr>
            <a:spLocks noGrp="1" noChangeArrowheads="1"/>
          </p:cNvSpPr>
          <p:nvPr>
            <p:ph type="body" idx="1"/>
          </p:nvPr>
        </p:nvSpPr>
        <p:spPr bwMode="auto">
          <a:xfrm>
            <a:off x="457200" y="1219200"/>
            <a:ext cx="8229600" cy="472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29" name="Rectangle 5"/>
          <p:cNvSpPr>
            <a:spLocks noGrp="1" noChangeArrowheads="1"/>
          </p:cNvSpPr>
          <p:nvPr>
            <p:ph type="ftr" sz="quarter" idx="3"/>
          </p:nvPr>
        </p:nvSpPr>
        <p:spPr bwMode="auto">
          <a:xfrm>
            <a:off x="2362200" y="6400800"/>
            <a:ext cx="5867400"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none" lIns="91440" tIns="0" rIns="91440" bIns="45720" numCol="1" anchor="ctr" anchorCtr="0" compatLnSpc="1">
            <a:prstTxWarp prst="textNoShape">
              <a:avLst/>
            </a:prstTxWarp>
          </a:bodyPr>
          <a:lstStyle>
            <a:lvl1pPr>
              <a:defRPr sz="1000" b="0" i="0" baseline="0">
                <a:solidFill>
                  <a:srgbClr val="BEB5AB"/>
                </a:solidFill>
                <a:latin typeface="+mn-lt"/>
                <a:ea typeface="ＭＳ Ｐゴシック" pitchFamily="-32" charset="-128"/>
                <a:cs typeface="+mn-cs"/>
              </a:defRPr>
            </a:lvl1pPr>
          </a:lstStyle>
          <a:p>
            <a:pPr>
              <a:defRPr/>
            </a:pPr>
            <a:r>
              <a:rPr lang="en-US" smtClean="0"/>
              <a:t>Footer Information Here</a:t>
            </a:r>
            <a:endParaRPr lang="en-US" dirty="0"/>
          </a:p>
        </p:txBody>
      </p:sp>
      <p:sp>
        <p:nvSpPr>
          <p:cNvPr id="1030" name="Line 9"/>
          <p:cNvSpPr>
            <a:spLocks noChangeShapeType="1"/>
          </p:cNvSpPr>
          <p:nvPr/>
        </p:nvSpPr>
        <p:spPr bwMode="auto">
          <a:xfrm>
            <a:off x="0" y="6248400"/>
            <a:ext cx="9144000" cy="0"/>
          </a:xfrm>
          <a:prstGeom prst="line">
            <a:avLst/>
          </a:prstGeom>
          <a:noFill/>
          <a:ln w="76200">
            <a:solidFill>
              <a:srgbClr val="CCCCCC"/>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32" name="Rectangle 1"/>
          <p:cNvSpPr>
            <a:spLocks noChangeArrowheads="1"/>
          </p:cNvSpPr>
          <p:nvPr/>
        </p:nvSpPr>
        <p:spPr bwMode="auto">
          <a:xfrm>
            <a:off x="0" y="79375"/>
            <a:ext cx="304800" cy="831850"/>
          </a:xfrm>
          <a:prstGeom prst="rect">
            <a:avLst/>
          </a:prstGeom>
          <a:solidFill>
            <a:srgbClr val="F3901D"/>
          </a:solidFill>
          <a:ln w="9525">
            <a:noFill/>
            <a:round/>
            <a:headEnd/>
            <a:tailEnd/>
          </a:ln>
        </p:spPr>
        <p:txBody>
          <a:bodyPr/>
          <a:lstStyle/>
          <a:p>
            <a:endParaRPr lang="en-US"/>
          </a:p>
        </p:txBody>
      </p:sp>
      <p:sp>
        <p:nvSpPr>
          <p:cNvPr id="2" name="Title Placeholder 1"/>
          <p:cNvSpPr>
            <a:spLocks noGrp="1"/>
          </p:cNvSpPr>
          <p:nvPr>
            <p:ph type="title"/>
          </p:nvPr>
        </p:nvSpPr>
        <p:spPr>
          <a:xfrm>
            <a:off x="304800" y="79375"/>
            <a:ext cx="8382000" cy="831850"/>
          </a:xfrm>
          <a:prstGeom prst="rect">
            <a:avLst/>
          </a:prstGeom>
          <a:solidFill>
            <a:schemeClr val="bg2"/>
          </a:solidFill>
        </p:spPr>
        <p:txBody>
          <a:bodyPr vert="horz" lIns="228600" tIns="45720" rIns="91440" bIns="45720" rtlCol="0" anchor="ctr">
            <a:normAutofit/>
          </a:bodyPr>
          <a:lstStyle/>
          <a:p>
            <a:r>
              <a:rPr lang="en-US" smtClean="0"/>
              <a:t>Click to edit Master title style</a:t>
            </a:r>
            <a:endParaRPr lang="en-US"/>
          </a:p>
        </p:txBody>
      </p:sp>
      <p:sp>
        <p:nvSpPr>
          <p:cNvPr id="3" name="Slide Number Placeholder 2"/>
          <p:cNvSpPr>
            <a:spLocks noGrp="1"/>
          </p:cNvSpPr>
          <p:nvPr>
            <p:ph type="sldNum" sz="quarter" idx="4"/>
          </p:nvPr>
        </p:nvSpPr>
        <p:spPr>
          <a:xfrm>
            <a:off x="8229600" y="6400801"/>
            <a:ext cx="609600" cy="304800"/>
          </a:xfrm>
          <a:prstGeom prst="rect">
            <a:avLst/>
          </a:prstGeom>
        </p:spPr>
        <p:txBody>
          <a:bodyPr vert="horz" lIns="91440" tIns="45720" rIns="91440" bIns="45720" rtlCol="0" anchor="ctr"/>
          <a:lstStyle>
            <a:lvl1pPr algn="r">
              <a:defRPr sz="1200" b="1">
                <a:solidFill>
                  <a:schemeClr val="accent2"/>
                </a:solidFill>
              </a:defRPr>
            </a:lvl1pPr>
          </a:lstStyle>
          <a:p>
            <a:fld id="{93688690-BBF5-4E3E-8BE7-B23C6D953C7E}"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8" r:id="rId11"/>
  </p:sldLayoutIdLst>
  <p:timing>
    <p:tnLst>
      <p:par>
        <p:cTn id="1" dur="indefinite" restart="never" nodeType="tmRoot"/>
      </p:par>
    </p:tnLst>
  </p:timing>
  <p:hf hdr="0" ftr="0" dt="0"/>
  <p:txStyles>
    <p:titleStyle>
      <a:lvl1pPr algn="l" rtl="0" eaLnBrk="1" fontAlgn="base" hangingPunct="1">
        <a:lnSpc>
          <a:spcPts val="3600"/>
        </a:lnSpc>
        <a:spcBef>
          <a:spcPct val="0"/>
        </a:spcBef>
        <a:spcAft>
          <a:spcPct val="0"/>
        </a:spcAft>
        <a:defRPr sz="2400" b="1">
          <a:solidFill>
            <a:schemeClr val="tx2"/>
          </a:solidFill>
          <a:latin typeface="+mj-lt"/>
          <a:ea typeface="+mj-ea"/>
          <a:cs typeface="ＭＳ Ｐゴシック" charset="0"/>
        </a:defRPr>
      </a:lvl1pPr>
      <a:lvl2pPr algn="l" rtl="0" eaLnBrk="1" fontAlgn="base" hangingPunct="1">
        <a:lnSpc>
          <a:spcPts val="3600"/>
        </a:lnSpc>
        <a:spcBef>
          <a:spcPct val="0"/>
        </a:spcBef>
        <a:spcAft>
          <a:spcPct val="0"/>
        </a:spcAft>
        <a:defRPr sz="3200">
          <a:solidFill>
            <a:schemeClr val="tx2"/>
          </a:solidFill>
          <a:latin typeface="Arial" charset="0"/>
          <a:ea typeface="ＭＳ Ｐゴシック" pitchFamily="-32" charset="-128"/>
          <a:cs typeface="ＭＳ Ｐゴシック" charset="0"/>
        </a:defRPr>
      </a:lvl2pPr>
      <a:lvl3pPr algn="l" rtl="0" eaLnBrk="1" fontAlgn="base" hangingPunct="1">
        <a:lnSpc>
          <a:spcPts val="3600"/>
        </a:lnSpc>
        <a:spcBef>
          <a:spcPct val="0"/>
        </a:spcBef>
        <a:spcAft>
          <a:spcPct val="0"/>
        </a:spcAft>
        <a:defRPr sz="3200">
          <a:solidFill>
            <a:schemeClr val="tx2"/>
          </a:solidFill>
          <a:latin typeface="Arial" charset="0"/>
          <a:ea typeface="ＭＳ Ｐゴシック" pitchFamily="-32" charset="-128"/>
          <a:cs typeface="ＭＳ Ｐゴシック" charset="0"/>
        </a:defRPr>
      </a:lvl3pPr>
      <a:lvl4pPr algn="l" rtl="0" eaLnBrk="1" fontAlgn="base" hangingPunct="1">
        <a:lnSpc>
          <a:spcPts val="3600"/>
        </a:lnSpc>
        <a:spcBef>
          <a:spcPct val="0"/>
        </a:spcBef>
        <a:spcAft>
          <a:spcPct val="0"/>
        </a:spcAft>
        <a:defRPr sz="3200">
          <a:solidFill>
            <a:schemeClr val="tx2"/>
          </a:solidFill>
          <a:latin typeface="Arial" charset="0"/>
          <a:ea typeface="ＭＳ Ｐゴシック" pitchFamily="-32" charset="-128"/>
          <a:cs typeface="ＭＳ Ｐゴシック" charset="0"/>
        </a:defRPr>
      </a:lvl4pPr>
      <a:lvl5pPr algn="l" rtl="0" eaLnBrk="1" fontAlgn="base" hangingPunct="1">
        <a:lnSpc>
          <a:spcPts val="3600"/>
        </a:lnSpc>
        <a:spcBef>
          <a:spcPct val="0"/>
        </a:spcBef>
        <a:spcAft>
          <a:spcPct val="0"/>
        </a:spcAft>
        <a:defRPr sz="3200">
          <a:solidFill>
            <a:schemeClr val="tx2"/>
          </a:solidFill>
          <a:latin typeface="Arial" charset="0"/>
          <a:ea typeface="ＭＳ Ｐゴシック" pitchFamily="-32" charset="-128"/>
          <a:cs typeface="ＭＳ Ｐゴシック" charset="0"/>
        </a:defRPr>
      </a:lvl5pPr>
      <a:lvl6pPr marL="457200" algn="l" rtl="0" eaLnBrk="1" fontAlgn="base" hangingPunct="1">
        <a:spcBef>
          <a:spcPct val="0"/>
        </a:spcBef>
        <a:spcAft>
          <a:spcPct val="0"/>
        </a:spcAft>
        <a:defRPr sz="3200">
          <a:solidFill>
            <a:schemeClr val="tx2"/>
          </a:solidFill>
          <a:latin typeface="Arial" charset="0"/>
          <a:ea typeface="ＭＳ Ｐゴシック" pitchFamily="-32" charset="-128"/>
        </a:defRPr>
      </a:lvl6pPr>
      <a:lvl7pPr marL="914400" algn="l" rtl="0" eaLnBrk="1" fontAlgn="base" hangingPunct="1">
        <a:spcBef>
          <a:spcPct val="0"/>
        </a:spcBef>
        <a:spcAft>
          <a:spcPct val="0"/>
        </a:spcAft>
        <a:defRPr sz="3200">
          <a:solidFill>
            <a:schemeClr val="tx2"/>
          </a:solidFill>
          <a:latin typeface="Arial" charset="0"/>
          <a:ea typeface="ＭＳ Ｐゴシック" pitchFamily="-32" charset="-128"/>
        </a:defRPr>
      </a:lvl7pPr>
      <a:lvl8pPr marL="1371600" algn="l" rtl="0" eaLnBrk="1" fontAlgn="base" hangingPunct="1">
        <a:spcBef>
          <a:spcPct val="0"/>
        </a:spcBef>
        <a:spcAft>
          <a:spcPct val="0"/>
        </a:spcAft>
        <a:defRPr sz="3200">
          <a:solidFill>
            <a:schemeClr val="tx2"/>
          </a:solidFill>
          <a:latin typeface="Arial" charset="0"/>
          <a:ea typeface="ＭＳ Ｐゴシック" pitchFamily="-32" charset="-128"/>
        </a:defRPr>
      </a:lvl8pPr>
      <a:lvl9pPr marL="1828800" algn="l" rtl="0" eaLnBrk="1" fontAlgn="base" hangingPunct="1">
        <a:spcBef>
          <a:spcPct val="0"/>
        </a:spcBef>
        <a:spcAft>
          <a:spcPct val="0"/>
        </a:spcAft>
        <a:defRPr sz="3200">
          <a:solidFill>
            <a:schemeClr val="tx2"/>
          </a:solidFill>
          <a:latin typeface="Arial" charset="0"/>
          <a:ea typeface="ＭＳ Ｐゴシック" pitchFamily="-32" charset="-128"/>
        </a:defRPr>
      </a:lvl9pPr>
    </p:titleStyle>
    <p:bodyStyle>
      <a:lvl1pPr marL="182563" indent="-182563" algn="l" rtl="0" eaLnBrk="1" fontAlgn="base" hangingPunct="1">
        <a:spcBef>
          <a:spcPct val="20000"/>
        </a:spcBef>
        <a:spcAft>
          <a:spcPct val="0"/>
        </a:spcAft>
        <a:buClr>
          <a:srgbClr val="F3901D"/>
        </a:buClr>
        <a:buFont typeface="Arial" pitchFamily="34" charset="0"/>
        <a:buChar char="•"/>
        <a:defRPr sz="2400">
          <a:solidFill>
            <a:srgbClr val="666666"/>
          </a:solidFill>
          <a:latin typeface="+mn-lt"/>
          <a:ea typeface="+mn-ea"/>
          <a:cs typeface="ＭＳ Ｐゴシック" charset="0"/>
        </a:defRPr>
      </a:lvl1pPr>
      <a:lvl2pPr marL="639763" indent="-182563" algn="l" rtl="0" eaLnBrk="1" fontAlgn="base" hangingPunct="1">
        <a:spcBef>
          <a:spcPct val="20000"/>
        </a:spcBef>
        <a:spcAft>
          <a:spcPct val="0"/>
        </a:spcAft>
        <a:buFont typeface="Arial" pitchFamily="34" charset="0"/>
        <a:buChar char="•"/>
        <a:defRPr sz="2000">
          <a:solidFill>
            <a:srgbClr val="666666"/>
          </a:solidFill>
          <a:latin typeface="+mn-lt"/>
          <a:ea typeface="+mn-ea"/>
        </a:defRPr>
      </a:lvl2pPr>
      <a:lvl3pPr marL="1143000" indent="-228600" algn="l" rtl="0" eaLnBrk="1" fontAlgn="base" hangingPunct="1">
        <a:spcBef>
          <a:spcPct val="20000"/>
        </a:spcBef>
        <a:spcAft>
          <a:spcPct val="0"/>
        </a:spcAft>
        <a:buClr>
          <a:srgbClr val="F3901D"/>
        </a:buClr>
        <a:buFont typeface="Arial" pitchFamily="34" charset="0"/>
        <a:buChar char="–"/>
        <a:defRPr>
          <a:solidFill>
            <a:schemeClr val="accent1"/>
          </a:solidFill>
          <a:latin typeface="+mn-lt"/>
          <a:ea typeface="+mn-ea"/>
        </a:defRPr>
      </a:lvl3pPr>
      <a:lvl4pPr marL="1600200" indent="-228600" algn="l" rtl="0" eaLnBrk="1" fontAlgn="base" hangingPunct="1">
        <a:spcBef>
          <a:spcPct val="20000"/>
        </a:spcBef>
        <a:spcAft>
          <a:spcPct val="0"/>
        </a:spcAft>
        <a:buChar char="–"/>
        <a:defRPr sz="1400" b="1">
          <a:solidFill>
            <a:srgbClr val="666666"/>
          </a:solidFill>
          <a:latin typeface="+mn-lt"/>
          <a:ea typeface="+mn-ea"/>
        </a:defRPr>
      </a:lvl4pPr>
      <a:lvl5pPr marL="1828800" algn="l" rtl="0" eaLnBrk="1" fontAlgn="base" hangingPunct="1">
        <a:spcBef>
          <a:spcPct val="20000"/>
        </a:spcBef>
        <a:spcAft>
          <a:spcPct val="0"/>
        </a:spcAft>
        <a:defRPr sz="1400">
          <a:solidFill>
            <a:srgbClr val="666666"/>
          </a:solidFill>
          <a:latin typeface="+mn-lt"/>
          <a:ea typeface="+mn-ea"/>
        </a:defRPr>
      </a:lvl5pPr>
      <a:lvl6pPr marL="2514600" indent="-228600" algn="l" rtl="0" eaLnBrk="1" fontAlgn="base" hangingPunct="1">
        <a:spcBef>
          <a:spcPct val="20000"/>
        </a:spcBef>
        <a:spcAft>
          <a:spcPct val="0"/>
        </a:spcAft>
        <a:buChar char="»"/>
        <a:defRPr sz="2200">
          <a:solidFill>
            <a:srgbClr val="333333"/>
          </a:solidFill>
          <a:latin typeface="+mn-lt"/>
          <a:ea typeface="+mn-ea"/>
        </a:defRPr>
      </a:lvl6pPr>
      <a:lvl7pPr marL="2971800" indent="-228600" algn="l" rtl="0" eaLnBrk="1" fontAlgn="base" hangingPunct="1">
        <a:spcBef>
          <a:spcPct val="20000"/>
        </a:spcBef>
        <a:spcAft>
          <a:spcPct val="0"/>
        </a:spcAft>
        <a:buChar char="»"/>
        <a:defRPr sz="2200">
          <a:solidFill>
            <a:srgbClr val="333333"/>
          </a:solidFill>
          <a:latin typeface="+mn-lt"/>
          <a:ea typeface="+mn-ea"/>
        </a:defRPr>
      </a:lvl7pPr>
      <a:lvl8pPr marL="3429000" indent="-228600" algn="l" rtl="0" eaLnBrk="1" fontAlgn="base" hangingPunct="1">
        <a:spcBef>
          <a:spcPct val="20000"/>
        </a:spcBef>
        <a:spcAft>
          <a:spcPct val="0"/>
        </a:spcAft>
        <a:buChar char="»"/>
        <a:defRPr sz="2200">
          <a:solidFill>
            <a:srgbClr val="333333"/>
          </a:solidFill>
          <a:latin typeface="+mn-lt"/>
          <a:ea typeface="+mn-ea"/>
        </a:defRPr>
      </a:lvl8pPr>
      <a:lvl9pPr marL="3886200" indent="-228600" algn="l" rtl="0" eaLnBrk="1" fontAlgn="base" hangingPunct="1">
        <a:spcBef>
          <a:spcPct val="20000"/>
        </a:spcBef>
        <a:spcAft>
          <a:spcPct val="0"/>
        </a:spcAft>
        <a:buChar char="»"/>
        <a:defRPr sz="2200">
          <a:solidFill>
            <a:srgbClr val="333333"/>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533400" y="2743200"/>
            <a:ext cx="8001000" cy="2286000"/>
          </a:xfrm>
        </p:spPr>
        <p:txBody>
          <a:bodyPr/>
          <a:lstStyle/>
          <a:p>
            <a:r>
              <a:rPr lang="en-US" sz="1800" dirty="0" smtClean="0"/>
              <a:t>René </a:t>
            </a:r>
            <a:r>
              <a:rPr lang="en-US" sz="1800" dirty="0" smtClean="0"/>
              <a:t>Bautista, Michael Stern, Alyson Prater</a:t>
            </a:r>
            <a:endParaRPr lang="en-US" sz="1600" dirty="0" smtClean="0"/>
          </a:p>
          <a:p>
            <a:r>
              <a:rPr lang="en-US" sz="1600" dirty="0" smtClean="0"/>
              <a:t>NORC </a:t>
            </a:r>
            <a:r>
              <a:rPr lang="en-US" sz="1600" dirty="0"/>
              <a:t>at the University of Chicago</a:t>
            </a:r>
          </a:p>
          <a:p>
            <a:endParaRPr lang="en-US" sz="1800" dirty="0"/>
          </a:p>
        </p:txBody>
      </p:sp>
      <p:sp>
        <p:nvSpPr>
          <p:cNvPr id="3" name="Text Placeholder 2"/>
          <p:cNvSpPr>
            <a:spLocks noGrp="1"/>
          </p:cNvSpPr>
          <p:nvPr>
            <p:ph type="body" sz="quarter" idx="11"/>
          </p:nvPr>
        </p:nvSpPr>
        <p:spPr>
          <a:xfrm>
            <a:off x="547687" y="3505200"/>
            <a:ext cx="8062913" cy="1524000"/>
          </a:xfrm>
        </p:spPr>
        <p:txBody>
          <a:bodyPr/>
          <a:lstStyle/>
          <a:p>
            <a:r>
              <a:rPr lang="en-US" dirty="0">
                <a:solidFill>
                  <a:schemeClr val="bg1"/>
                </a:solidFill>
              </a:rPr>
              <a:t>International Conference on Questionnaire Design, Development, Evaluation, and Testing (QDET2)</a:t>
            </a:r>
          </a:p>
          <a:p>
            <a:r>
              <a:rPr lang="en-US" dirty="0" smtClean="0">
                <a:solidFill>
                  <a:schemeClr val="bg1"/>
                </a:solidFill>
              </a:rPr>
              <a:t>November, 2016</a:t>
            </a:r>
            <a:endParaRPr lang="en-US" dirty="0">
              <a:solidFill>
                <a:schemeClr val="bg1"/>
              </a:solidFill>
            </a:endParaRPr>
          </a:p>
          <a:p>
            <a:r>
              <a:rPr lang="en-US" dirty="0" smtClean="0">
                <a:solidFill>
                  <a:schemeClr val="bg1"/>
                </a:solidFill>
              </a:rPr>
              <a:t>Miami, </a:t>
            </a:r>
            <a:r>
              <a:rPr lang="en-US" dirty="0" smtClean="0">
                <a:solidFill>
                  <a:schemeClr val="bg1"/>
                </a:solidFill>
              </a:rPr>
              <a:t>FL</a:t>
            </a:r>
          </a:p>
        </p:txBody>
      </p:sp>
      <p:sp>
        <p:nvSpPr>
          <p:cNvPr id="4" name="Text Placeholder 3"/>
          <p:cNvSpPr>
            <a:spLocks noGrp="1"/>
          </p:cNvSpPr>
          <p:nvPr>
            <p:ph type="body" sz="quarter" idx="12"/>
          </p:nvPr>
        </p:nvSpPr>
        <p:spPr>
          <a:xfrm>
            <a:off x="381000" y="533400"/>
            <a:ext cx="8229600" cy="1143000"/>
          </a:xfrm>
        </p:spPr>
        <p:txBody>
          <a:bodyPr/>
          <a:lstStyle/>
          <a:p>
            <a:r>
              <a:rPr lang="en-US" b="1" dirty="0"/>
              <a:t>Questionnaire length and response rates</a:t>
            </a:r>
            <a:r>
              <a:rPr lang="en-US" b="1" dirty="0" smtClean="0"/>
              <a:t>: </a:t>
            </a:r>
            <a:r>
              <a:rPr lang="en-US" sz="2400" dirty="0" smtClean="0"/>
              <a:t>A </a:t>
            </a:r>
            <a:r>
              <a:rPr lang="en-US" sz="2400" dirty="0"/>
              <a:t>nationwide experiment across three modes of administration</a:t>
            </a:r>
          </a:p>
        </p:txBody>
      </p:sp>
    </p:spTree>
    <p:extLst>
      <p:ext uri="{BB962C8B-B14F-4D97-AF65-F5344CB8AC3E}">
        <p14:creationId xmlns:p14="http://schemas.microsoft.com/office/powerpoint/2010/main" val="30715790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4"/>
          </p:nvPr>
        </p:nvSpPr>
        <p:spPr>
          <a:xfrm>
            <a:off x="457200" y="1143000"/>
            <a:ext cx="8229600" cy="4800600"/>
          </a:xfrm>
        </p:spPr>
        <p:txBody>
          <a:bodyPr/>
          <a:lstStyle/>
          <a:p>
            <a:pPr marL="182563" lvl="1">
              <a:buClr>
                <a:srgbClr val="F3901D"/>
              </a:buClr>
            </a:pPr>
            <a:r>
              <a:rPr lang="en-US" sz="2400" dirty="0" smtClean="0"/>
              <a:t>Assess </a:t>
            </a:r>
            <a:r>
              <a:rPr lang="en-US" sz="2400" dirty="0"/>
              <a:t>the impact of </a:t>
            </a:r>
            <a:r>
              <a:rPr lang="en-US" sz="2400" u="sng" dirty="0"/>
              <a:t>questionnaire </a:t>
            </a:r>
            <a:r>
              <a:rPr lang="en-US" sz="2400" u="sng" dirty="0" smtClean="0"/>
              <a:t>length</a:t>
            </a:r>
            <a:r>
              <a:rPr lang="en-US" sz="2400" u="sng" dirty="0"/>
              <a:t> </a:t>
            </a:r>
            <a:r>
              <a:rPr lang="en-US" sz="2400" dirty="0" smtClean="0"/>
              <a:t>across three modes of data collection: </a:t>
            </a:r>
          </a:p>
          <a:p>
            <a:pPr marL="685800" lvl="2"/>
            <a:r>
              <a:rPr lang="en-US" sz="2400" dirty="0" smtClean="0">
                <a:cs typeface="ＭＳ Ｐゴシック" charset="0"/>
              </a:rPr>
              <a:t>Mail</a:t>
            </a:r>
          </a:p>
          <a:p>
            <a:pPr marL="685800" lvl="2"/>
            <a:r>
              <a:rPr lang="en-US" sz="2400" dirty="0" smtClean="0">
                <a:cs typeface="ＭＳ Ｐゴシック" charset="0"/>
              </a:rPr>
              <a:t>Web</a:t>
            </a:r>
          </a:p>
          <a:p>
            <a:pPr marL="685800" lvl="2"/>
            <a:r>
              <a:rPr lang="en-US" sz="2400" dirty="0">
                <a:cs typeface="ＭＳ Ｐゴシック" charset="0"/>
              </a:rPr>
              <a:t>P</a:t>
            </a:r>
            <a:r>
              <a:rPr lang="en-US" sz="2400" dirty="0" smtClean="0">
                <a:cs typeface="ＭＳ Ｐゴシック" charset="0"/>
              </a:rPr>
              <a:t>hone</a:t>
            </a:r>
            <a:endParaRPr lang="en-US" sz="2400" dirty="0">
              <a:cs typeface="ＭＳ Ｐゴシック" charset="0"/>
            </a:endParaRPr>
          </a:p>
          <a:p>
            <a:pPr marL="182563" lvl="1">
              <a:buClr>
                <a:srgbClr val="F3901D"/>
              </a:buClr>
            </a:pPr>
            <a:endParaRPr lang="en-US" sz="2400" dirty="0" smtClean="0">
              <a:cs typeface="ＭＳ Ｐゴシック" charset="0"/>
            </a:endParaRPr>
          </a:p>
          <a:p>
            <a:endParaRPr lang="en-US" dirty="0" smtClean="0"/>
          </a:p>
          <a:p>
            <a:endParaRPr lang="en-US" dirty="0" smtClean="0"/>
          </a:p>
          <a:p>
            <a:endParaRPr lang="en-US" dirty="0" smtClean="0"/>
          </a:p>
          <a:p>
            <a:endParaRPr lang="en-US" dirty="0"/>
          </a:p>
        </p:txBody>
      </p:sp>
      <p:sp>
        <p:nvSpPr>
          <p:cNvPr id="5" name="Slide Number Placeholder 4"/>
          <p:cNvSpPr>
            <a:spLocks noGrp="1"/>
          </p:cNvSpPr>
          <p:nvPr>
            <p:ph type="sldNum" sz="quarter" idx="15"/>
          </p:nvPr>
        </p:nvSpPr>
        <p:spPr/>
        <p:txBody>
          <a:bodyPr/>
          <a:lstStyle/>
          <a:p>
            <a:fld id="{93688690-BBF5-4E3E-8BE7-B23C6D953C7E}" type="slidenum">
              <a:rPr lang="en-US" smtClean="0"/>
              <a:pPr/>
              <a:t>2</a:t>
            </a:fld>
            <a:endParaRPr lang="en-US" dirty="0"/>
          </a:p>
        </p:txBody>
      </p:sp>
      <p:sp>
        <p:nvSpPr>
          <p:cNvPr id="6" name="Title 5"/>
          <p:cNvSpPr>
            <a:spLocks noGrp="1"/>
          </p:cNvSpPr>
          <p:nvPr>
            <p:ph type="title"/>
          </p:nvPr>
        </p:nvSpPr>
        <p:spPr>
          <a:xfrm>
            <a:off x="275968" y="82550"/>
            <a:ext cx="8382000" cy="831850"/>
          </a:xfrm>
        </p:spPr>
        <p:txBody>
          <a:bodyPr/>
          <a:lstStyle/>
          <a:p>
            <a:r>
              <a:rPr lang="en-US" dirty="0" smtClean="0"/>
              <a:t>Research Objective</a:t>
            </a:r>
            <a:endParaRPr lang="en-US" dirty="0"/>
          </a:p>
        </p:txBody>
      </p:sp>
    </p:spTree>
    <p:extLst>
      <p:ext uri="{BB962C8B-B14F-4D97-AF65-F5344CB8AC3E}">
        <p14:creationId xmlns:p14="http://schemas.microsoft.com/office/powerpoint/2010/main" val="22963455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533400" y="1066800"/>
            <a:ext cx="8153400" cy="457200"/>
          </a:xfrm>
        </p:spPr>
        <p:txBody>
          <a:bodyPr/>
          <a:lstStyle/>
          <a:p>
            <a:pPr>
              <a:spcBef>
                <a:spcPts val="1800"/>
              </a:spcBef>
            </a:pPr>
            <a:r>
              <a:rPr lang="en-US" dirty="0" smtClean="0">
                <a:solidFill>
                  <a:schemeClr val="tx1"/>
                </a:solidFill>
              </a:rPr>
              <a:t>Two major surveys combined into a single survey</a:t>
            </a:r>
          </a:p>
          <a:p>
            <a:pPr>
              <a:spcBef>
                <a:spcPts val="1800"/>
              </a:spcBef>
            </a:pPr>
            <a:endParaRPr lang="en-US" dirty="0">
              <a:solidFill>
                <a:schemeClr val="tx1"/>
              </a:solidFill>
            </a:endParaRPr>
          </a:p>
        </p:txBody>
      </p:sp>
      <p:graphicFrame>
        <p:nvGraphicFramePr>
          <p:cNvPr id="7" name="Content Placeholder 6"/>
          <p:cNvGraphicFramePr>
            <a:graphicFrameLocks noGrp="1"/>
          </p:cNvGraphicFramePr>
          <p:nvPr>
            <p:ph sz="quarter" idx="14"/>
            <p:extLst>
              <p:ext uri="{D42A27DB-BD31-4B8C-83A1-F6EECF244321}">
                <p14:modId xmlns:p14="http://schemas.microsoft.com/office/powerpoint/2010/main" val="2628974453"/>
              </p:ext>
            </p:extLst>
          </p:nvPr>
        </p:nvGraphicFramePr>
        <p:xfrm>
          <a:off x="457200" y="1828800"/>
          <a:ext cx="8229600" cy="4206240"/>
        </p:xfrm>
        <a:graphic>
          <a:graphicData uri="http://schemas.openxmlformats.org/drawingml/2006/table">
            <a:tbl>
              <a:tblPr firstRow="1" bandRow="1">
                <a:tableStyleId>{72833802-FEF1-4C79-8D5D-14CF1EAF98D9}</a:tableStyleId>
              </a:tblPr>
              <a:tblGrid>
                <a:gridCol w="4114800"/>
                <a:gridCol w="4114800"/>
              </a:tblGrid>
              <a:tr h="3708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t>National Survey of Children’s Health</a:t>
                      </a:r>
                    </a:p>
                    <a:p>
                      <a:pPr marL="0" marR="0" lvl="1"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t>(NSCH)</a:t>
                      </a:r>
                    </a:p>
                    <a:p>
                      <a:endParaRPr lang="en-US" sz="2400" b="1" kern="1200" dirty="0">
                        <a:solidFill>
                          <a:schemeClr val="lt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t>National Survey of Children with Special Health Care Needs </a:t>
                      </a:r>
                    </a:p>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t>(NS-CSHCN)</a:t>
                      </a:r>
                    </a:p>
                    <a:p>
                      <a:endParaRPr lang="en-US" sz="2400" b="1" kern="1200" dirty="0">
                        <a:solidFill>
                          <a:schemeClr val="lt1"/>
                        </a:solidFill>
                        <a:latin typeface="+mn-lt"/>
                        <a:ea typeface="+mn-ea"/>
                        <a:cs typeface="+mn-cs"/>
                      </a:endParaRPr>
                    </a:p>
                  </a:txBody>
                  <a:tcPr/>
                </a:tc>
              </a:tr>
              <a:tr h="370840">
                <a:tc>
                  <a:txBody>
                    <a:bodyPr/>
                    <a:lstStyle/>
                    <a:p>
                      <a:pPr marL="0" indent="0">
                        <a:buFont typeface="Arial" panose="020B0604020202020204" pitchFamily="34" charset="0"/>
                        <a:buNone/>
                      </a:pPr>
                      <a:r>
                        <a:rPr lang="en-US" sz="1800" dirty="0" smtClean="0"/>
                        <a:t>Key</a:t>
                      </a:r>
                      <a:r>
                        <a:rPr lang="en-US" sz="1800" baseline="0" dirty="0" smtClean="0"/>
                        <a:t> metrics:</a:t>
                      </a:r>
                      <a:endParaRPr lang="en-US" sz="1800" dirty="0" smtClean="0"/>
                    </a:p>
                    <a:p>
                      <a:pPr marL="285750" indent="-285750">
                        <a:buFont typeface="Arial" panose="020B0604020202020204" pitchFamily="34" charset="0"/>
                        <a:buChar char="•"/>
                      </a:pPr>
                      <a:r>
                        <a:rPr lang="en-US" sz="1800" dirty="0" smtClean="0"/>
                        <a:t>Physical health</a:t>
                      </a:r>
                    </a:p>
                    <a:p>
                      <a:pPr marL="285750" indent="-285750">
                        <a:buFont typeface="Arial" panose="020B0604020202020204" pitchFamily="34" charset="0"/>
                        <a:buChar char="•"/>
                      </a:pPr>
                      <a:r>
                        <a:rPr lang="en-US" sz="1800" dirty="0" smtClean="0"/>
                        <a:t>Mental health</a:t>
                      </a:r>
                    </a:p>
                    <a:p>
                      <a:pPr marL="285750" indent="-285750">
                        <a:buFont typeface="Arial" panose="020B0604020202020204" pitchFamily="34" charset="0"/>
                        <a:buChar char="•"/>
                      </a:pPr>
                      <a:r>
                        <a:rPr lang="en-US" sz="1800" dirty="0" smtClean="0"/>
                        <a:t>Access to quality health care</a:t>
                      </a:r>
                    </a:p>
                    <a:p>
                      <a:pPr marL="285750" indent="-285750">
                        <a:buFont typeface="Arial" panose="020B0604020202020204" pitchFamily="34" charset="0"/>
                        <a:buChar char="•"/>
                      </a:pPr>
                      <a:r>
                        <a:rPr lang="en-US" sz="1800" dirty="0" smtClean="0"/>
                        <a:t>Information on the child’s family</a:t>
                      </a:r>
                    </a:p>
                    <a:p>
                      <a:pPr marL="285750" indent="-285750">
                        <a:buFont typeface="Arial" panose="020B0604020202020204" pitchFamily="34" charset="0"/>
                        <a:buChar char="•"/>
                      </a:pPr>
                      <a:r>
                        <a:rPr lang="en-US" sz="1800" dirty="0" smtClean="0"/>
                        <a:t>Neighborhood and social context</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dirty="0" smtClean="0"/>
                        <a:t>Key</a:t>
                      </a:r>
                      <a:r>
                        <a:rPr lang="en-US" sz="1800" baseline="0" dirty="0" smtClean="0"/>
                        <a:t> metrics:</a:t>
                      </a:r>
                      <a:endParaRPr lang="en-US" sz="1800" dirty="0" smtClean="0"/>
                    </a:p>
                    <a:p>
                      <a:pPr marL="285750" indent="-285750">
                        <a:buFont typeface="Arial" panose="020B0604020202020204" pitchFamily="34" charset="0"/>
                        <a:buChar char="•"/>
                      </a:pPr>
                      <a:r>
                        <a:rPr lang="en-US" sz="1800" dirty="0" smtClean="0"/>
                        <a:t>Physical health</a:t>
                      </a:r>
                    </a:p>
                    <a:p>
                      <a:pPr marL="285750" indent="-285750">
                        <a:buFont typeface="Arial" panose="020B0604020202020204" pitchFamily="34" charset="0"/>
                        <a:buChar char="•"/>
                      </a:pPr>
                      <a:r>
                        <a:rPr lang="en-US" sz="1800" dirty="0" smtClean="0"/>
                        <a:t>Emotional health</a:t>
                      </a:r>
                    </a:p>
                    <a:p>
                      <a:pPr marL="285750" indent="-285750">
                        <a:buFont typeface="Arial" panose="020B0604020202020204" pitchFamily="34" charset="0"/>
                        <a:buChar char="•"/>
                      </a:pPr>
                      <a:r>
                        <a:rPr lang="en-US" sz="1800" dirty="0" smtClean="0"/>
                        <a:t>Behavioral health</a:t>
                      </a:r>
                    </a:p>
                    <a:p>
                      <a:pPr marL="285750" indent="-285750">
                        <a:buFont typeface="Arial" panose="020B0604020202020204" pitchFamily="34" charset="0"/>
                        <a:buChar char="•"/>
                      </a:pPr>
                      <a:r>
                        <a:rPr lang="en-US" sz="1800" b="1" dirty="0" smtClean="0"/>
                        <a:t>Chronic conditions</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1" dirty="0" smtClean="0"/>
                        <a:t>Access to medical services</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1" dirty="0" smtClean="0"/>
                        <a:t>Coordination of services</a:t>
                      </a:r>
                    </a:p>
                    <a:p>
                      <a:pPr marL="285750" indent="-285750">
                        <a:buFont typeface="Arial" panose="020B0604020202020204" pitchFamily="34" charset="0"/>
                        <a:buChar char="•"/>
                      </a:pPr>
                      <a:endParaRPr lang="en-US" b="1" dirty="0"/>
                    </a:p>
                  </a:txBody>
                  <a:tcPr/>
                </a:tc>
              </a:tr>
            </a:tbl>
          </a:graphicData>
        </a:graphic>
      </p:graphicFrame>
      <p:sp>
        <p:nvSpPr>
          <p:cNvPr id="5" name="Slide Number Placeholder 4"/>
          <p:cNvSpPr>
            <a:spLocks noGrp="1"/>
          </p:cNvSpPr>
          <p:nvPr>
            <p:ph type="sldNum" sz="quarter" idx="15"/>
          </p:nvPr>
        </p:nvSpPr>
        <p:spPr/>
        <p:txBody>
          <a:bodyPr/>
          <a:lstStyle/>
          <a:p>
            <a:fld id="{93688690-BBF5-4E3E-8BE7-B23C6D953C7E}" type="slidenum">
              <a:rPr lang="en-US" smtClean="0"/>
              <a:pPr/>
              <a:t>3</a:t>
            </a:fld>
            <a:endParaRPr lang="en-US" dirty="0"/>
          </a:p>
        </p:txBody>
      </p:sp>
      <p:sp>
        <p:nvSpPr>
          <p:cNvPr id="6" name="Title 5"/>
          <p:cNvSpPr>
            <a:spLocks noGrp="1"/>
          </p:cNvSpPr>
          <p:nvPr>
            <p:ph type="title"/>
          </p:nvPr>
        </p:nvSpPr>
        <p:spPr/>
        <p:txBody>
          <a:bodyPr/>
          <a:lstStyle/>
          <a:p>
            <a:r>
              <a:rPr lang="en-US" dirty="0" smtClean="0"/>
              <a:t>Context</a:t>
            </a:r>
            <a:endParaRPr lang="en-US" dirty="0"/>
          </a:p>
        </p:txBody>
      </p:sp>
    </p:spTree>
    <p:extLst>
      <p:ext uri="{BB962C8B-B14F-4D97-AF65-F5344CB8AC3E}">
        <p14:creationId xmlns:p14="http://schemas.microsoft.com/office/powerpoint/2010/main" val="8743461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304800" y="1219200"/>
            <a:ext cx="8305800" cy="4495800"/>
          </a:xfrm>
          <a:prstGeom prst="rect">
            <a:avLst/>
          </a:prstGeom>
        </p:spPr>
        <p:txBody>
          <a:bodyPr/>
          <a:lstStyle/>
          <a:p>
            <a:pPr>
              <a:spcBef>
                <a:spcPts val="1800"/>
              </a:spcBef>
            </a:pPr>
            <a:r>
              <a:rPr lang="en-US" sz="2200" dirty="0" smtClean="0"/>
              <a:t>Study s</a:t>
            </a:r>
            <a:r>
              <a:rPr lang="en-US" sz="2200" dirty="0" smtClean="0">
                <a:solidFill>
                  <a:schemeClr val="accent1"/>
                </a:solidFill>
              </a:rPr>
              <a:t>ponsored </a:t>
            </a:r>
            <a:r>
              <a:rPr lang="en-US" sz="2200" dirty="0">
                <a:solidFill>
                  <a:schemeClr val="accent1"/>
                </a:solidFill>
              </a:rPr>
              <a:t>and directed by the </a:t>
            </a:r>
            <a:r>
              <a:rPr lang="en-US" dirty="0"/>
              <a:t>Maternal and Child Health Bureau (MCHB) in the Health Resources and Services Administration (HRSA) an agency of the U.S. Department of Health and Human Services (HHS)</a:t>
            </a:r>
          </a:p>
          <a:p>
            <a:pPr>
              <a:spcBef>
                <a:spcPts val="1800"/>
              </a:spcBef>
            </a:pPr>
            <a:r>
              <a:rPr lang="en-US" sz="2200" dirty="0" smtClean="0"/>
              <a:t>NSCH </a:t>
            </a:r>
            <a:r>
              <a:rPr lang="en-US" sz="2200" dirty="0"/>
              <a:t>previously fielded by NORC as part of the State and </a:t>
            </a:r>
            <a:r>
              <a:rPr lang="en-US" sz="2200" dirty="0">
                <a:solidFill>
                  <a:schemeClr val="accent1"/>
                </a:solidFill>
              </a:rPr>
              <a:t>Local Area Integrated Telephone Survey (SLAITS</a:t>
            </a:r>
            <a:r>
              <a:rPr lang="en-US" sz="2200" dirty="0" smtClean="0">
                <a:solidFill>
                  <a:schemeClr val="accent1"/>
                </a:solidFill>
              </a:rPr>
              <a:t>)</a:t>
            </a:r>
            <a:endParaRPr lang="en-US" sz="2200" dirty="0">
              <a:solidFill>
                <a:schemeClr val="accent1"/>
              </a:solidFill>
            </a:endParaRPr>
          </a:p>
          <a:p>
            <a:pPr>
              <a:spcBef>
                <a:spcPts val="1800"/>
              </a:spcBef>
            </a:pPr>
            <a:r>
              <a:rPr lang="en-US" sz="2200" dirty="0">
                <a:solidFill>
                  <a:schemeClr val="accent1"/>
                </a:solidFill>
              </a:rPr>
              <a:t>Major </a:t>
            </a:r>
            <a:r>
              <a:rPr lang="en-US" sz="2200" dirty="0" smtClean="0">
                <a:solidFill>
                  <a:schemeClr val="accent1"/>
                </a:solidFill>
              </a:rPr>
              <a:t>re-design:</a:t>
            </a:r>
          </a:p>
          <a:p>
            <a:pPr>
              <a:spcBef>
                <a:spcPts val="1800"/>
              </a:spcBef>
            </a:pPr>
            <a:endParaRPr lang="en-US" sz="2200" dirty="0" smtClean="0">
              <a:solidFill>
                <a:schemeClr val="accent1"/>
              </a:solidFill>
            </a:endParaRPr>
          </a:p>
          <a:p>
            <a:pPr>
              <a:spcBef>
                <a:spcPts val="1800"/>
              </a:spcBef>
            </a:pPr>
            <a:endParaRPr lang="en-US" dirty="0"/>
          </a:p>
          <a:p>
            <a:pPr marL="182563" lvl="1">
              <a:spcBef>
                <a:spcPts val="1800"/>
              </a:spcBef>
              <a:buClr>
                <a:srgbClr val="F3901D"/>
              </a:buClr>
            </a:pPr>
            <a:endParaRPr lang="en-US" sz="2200" dirty="0"/>
          </a:p>
          <a:p>
            <a:endParaRPr lang="en-US" dirty="0" smtClean="0"/>
          </a:p>
          <a:p>
            <a:endParaRPr lang="en-US" dirty="0"/>
          </a:p>
        </p:txBody>
      </p:sp>
      <p:sp>
        <p:nvSpPr>
          <p:cNvPr id="3" name="Title 2"/>
          <p:cNvSpPr>
            <a:spLocks noGrp="1"/>
          </p:cNvSpPr>
          <p:nvPr>
            <p:ph type="title"/>
          </p:nvPr>
        </p:nvSpPr>
        <p:spPr/>
        <p:txBody>
          <a:bodyPr/>
          <a:lstStyle/>
          <a:p>
            <a:r>
              <a:rPr lang="en-US" dirty="0" smtClean="0"/>
              <a:t>Background of Study</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129447993"/>
              </p:ext>
            </p:extLst>
          </p:nvPr>
        </p:nvGraphicFramePr>
        <p:xfrm>
          <a:off x="1143000" y="4191000"/>
          <a:ext cx="6553200" cy="1356360"/>
        </p:xfrm>
        <a:graphic>
          <a:graphicData uri="http://schemas.openxmlformats.org/drawingml/2006/table">
            <a:tbl>
              <a:tblPr firstRow="1" bandRow="1">
                <a:tableStyleId>{2D5ABB26-0587-4C30-8999-92F81FD0307C}</a:tableStyleId>
              </a:tblPr>
              <a:tblGrid>
                <a:gridCol w="2184400"/>
                <a:gridCol w="2184400"/>
                <a:gridCol w="2184400"/>
              </a:tblGrid>
              <a:tr h="304800">
                <a:tc>
                  <a:txBody>
                    <a:bodyPr/>
                    <a:lstStyle/>
                    <a:p>
                      <a:r>
                        <a:rPr lang="en-US" sz="1800" dirty="0" smtClean="0"/>
                        <a:t>From:</a:t>
                      </a:r>
                      <a:endParaRPr lang="en-US" dirty="0"/>
                    </a:p>
                  </a:txBody>
                  <a:tcPr/>
                </a:tc>
                <a:tc>
                  <a:txBody>
                    <a:bodyPr/>
                    <a:lstStyle/>
                    <a:p>
                      <a:endParaRPr lang="en-US" dirty="0"/>
                    </a:p>
                  </a:txBody>
                  <a:tcPr/>
                </a:tc>
                <a:tc>
                  <a:txBody>
                    <a:bodyPr/>
                    <a:lstStyle/>
                    <a:p>
                      <a:r>
                        <a:rPr lang="en-US" sz="1800" dirty="0" smtClean="0"/>
                        <a:t>To:</a:t>
                      </a:r>
                      <a:endParaRPr lang="en-US" dirty="0"/>
                    </a:p>
                  </a:txBody>
                  <a:tcPr/>
                </a:tc>
              </a:tr>
              <a:tr h="990600">
                <a:tc>
                  <a:txBody>
                    <a:bodyPr/>
                    <a:lstStyle/>
                    <a:p>
                      <a:r>
                        <a:rPr lang="en-US" sz="2400" dirty="0" smtClean="0">
                          <a:solidFill>
                            <a:schemeClr val="accent1"/>
                          </a:solidFill>
                        </a:rPr>
                        <a:t>Phone</a:t>
                      </a:r>
                    </a:p>
                    <a:p>
                      <a:r>
                        <a:rPr lang="en-US" sz="2400" dirty="0" smtClean="0">
                          <a:solidFill>
                            <a:schemeClr val="accent1"/>
                          </a:solidFill>
                        </a:rPr>
                        <a:t>(aural mode)</a:t>
                      </a:r>
                      <a:endParaRPr lang="en-US" dirty="0"/>
                    </a:p>
                  </a:txBody>
                  <a:tcPr/>
                </a:tc>
                <a:tc>
                  <a:txBody>
                    <a:bodyPr/>
                    <a:lstStyle/>
                    <a:p>
                      <a:endParaRPr lang="en-US" dirty="0"/>
                    </a:p>
                  </a:txBody>
                  <a:tcPr/>
                </a:tc>
                <a:tc>
                  <a:txBody>
                    <a:bodyPr/>
                    <a:lstStyle/>
                    <a:p>
                      <a:r>
                        <a:rPr lang="en-US" sz="2400" dirty="0" smtClean="0">
                          <a:solidFill>
                            <a:schemeClr val="accent1"/>
                          </a:solidFill>
                        </a:rPr>
                        <a:t>Mail and web (visual mode)</a:t>
                      </a:r>
                      <a:endParaRPr lang="en-US" dirty="0"/>
                    </a:p>
                  </a:txBody>
                  <a:tcPr/>
                </a:tc>
              </a:tr>
            </a:tbl>
          </a:graphicData>
        </a:graphic>
      </p:graphicFrame>
      <p:sp>
        <p:nvSpPr>
          <p:cNvPr id="5" name="Right Arrow 4"/>
          <p:cNvSpPr/>
          <p:nvPr/>
        </p:nvSpPr>
        <p:spPr bwMode="auto">
          <a:xfrm>
            <a:off x="3581400" y="4572000"/>
            <a:ext cx="1143000" cy="609600"/>
          </a:xfrm>
          <a:prstGeom prst="rightArrow">
            <a:avLst/>
          </a:prstGeom>
          <a:ln>
            <a:headEnd type="none" w="med" len="med"/>
            <a:tailEnd type="none" w="med" len="med"/>
          </a:ln>
          <a:extLst/>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normalizeH="0" baseline="0" smtClean="0">
              <a:ln w="22225">
                <a:solidFill>
                  <a:schemeClr val="accent2"/>
                </a:solidFill>
                <a:prstDash val="solid"/>
              </a:ln>
              <a:solidFill>
                <a:schemeClr val="accent2">
                  <a:lumMod val="40000"/>
                  <a:lumOff val="60000"/>
                </a:schemeClr>
              </a:solidFill>
              <a:latin typeface="Arial" charset="0"/>
              <a:ea typeface="ＭＳ Ｐゴシック" pitchFamily="-32" charset="-128"/>
            </a:endParaRPr>
          </a:p>
        </p:txBody>
      </p:sp>
      <p:sp>
        <p:nvSpPr>
          <p:cNvPr id="6" name="Slide Number Placeholder 5"/>
          <p:cNvSpPr>
            <a:spLocks noGrp="1"/>
          </p:cNvSpPr>
          <p:nvPr>
            <p:ph type="sldNum" sz="quarter" idx="13"/>
          </p:nvPr>
        </p:nvSpPr>
        <p:spPr/>
        <p:txBody>
          <a:bodyPr/>
          <a:lstStyle/>
          <a:p>
            <a:fld id="{93688690-BBF5-4E3E-8BE7-B23C6D953C7E}" type="slidenum">
              <a:rPr lang="en-US" smtClean="0"/>
              <a:pPr/>
              <a:t>4</a:t>
            </a:fld>
            <a:endParaRPr lang="en-US" dirty="0"/>
          </a:p>
        </p:txBody>
      </p:sp>
    </p:spTree>
    <p:extLst>
      <p:ext uri="{BB962C8B-B14F-4D97-AF65-F5344CB8AC3E}">
        <p14:creationId xmlns:p14="http://schemas.microsoft.com/office/powerpoint/2010/main" val="27733807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304800" y="1219200"/>
            <a:ext cx="8305800" cy="5029200"/>
          </a:xfrm>
          <a:prstGeom prst="rect">
            <a:avLst/>
          </a:prstGeom>
        </p:spPr>
        <p:txBody>
          <a:bodyPr/>
          <a:lstStyle/>
          <a:p>
            <a:r>
              <a:rPr lang="en-US" dirty="0"/>
              <a:t>Screener </a:t>
            </a:r>
            <a:endParaRPr lang="en-US" dirty="0" smtClean="0"/>
          </a:p>
          <a:p>
            <a:pPr lvl="1"/>
            <a:r>
              <a:rPr lang="en-US" dirty="0" smtClean="0"/>
              <a:t>Prior </a:t>
            </a:r>
            <a:r>
              <a:rPr lang="en-US" dirty="0"/>
              <a:t>to topical re-designed questionnaire </a:t>
            </a:r>
          </a:p>
          <a:p>
            <a:r>
              <a:rPr lang="en-US" dirty="0"/>
              <a:t>3 Topical Questionnaires </a:t>
            </a:r>
            <a:endParaRPr lang="en-US" dirty="0" smtClean="0"/>
          </a:p>
          <a:p>
            <a:pPr lvl="1"/>
            <a:r>
              <a:rPr lang="en-US" dirty="0" smtClean="0"/>
              <a:t>3 </a:t>
            </a:r>
            <a:r>
              <a:rPr lang="en-US" dirty="0"/>
              <a:t>age </a:t>
            </a:r>
            <a:r>
              <a:rPr lang="en-US" dirty="0" smtClean="0"/>
              <a:t>groups: 0-5 </a:t>
            </a:r>
            <a:r>
              <a:rPr lang="en-US" dirty="0"/>
              <a:t>years, 6-11 years, 12-17 years </a:t>
            </a:r>
          </a:p>
          <a:p>
            <a:r>
              <a:rPr lang="en-US" dirty="0" smtClean="0"/>
              <a:t>Two versions: </a:t>
            </a:r>
            <a:r>
              <a:rPr lang="en-US" dirty="0"/>
              <a:t>English &amp; Spanish</a:t>
            </a:r>
          </a:p>
          <a:p>
            <a:r>
              <a:rPr lang="en-US" dirty="0"/>
              <a:t>Nationally representative </a:t>
            </a:r>
            <a:r>
              <a:rPr lang="en-US" dirty="0" smtClean="0"/>
              <a:t>sample: ABS sampling</a:t>
            </a:r>
            <a:endParaRPr lang="en-US" dirty="0"/>
          </a:p>
          <a:p>
            <a:pPr lvl="1"/>
            <a:r>
              <a:rPr lang="en-US" dirty="0">
                <a:solidFill>
                  <a:schemeClr val="accent1">
                    <a:lumMod val="75000"/>
                  </a:schemeClr>
                </a:solidFill>
              </a:rPr>
              <a:t>Included address and </a:t>
            </a:r>
            <a:r>
              <a:rPr lang="en-US" dirty="0" smtClean="0">
                <a:solidFill>
                  <a:schemeClr val="accent1">
                    <a:lumMod val="75000"/>
                  </a:schemeClr>
                </a:solidFill>
              </a:rPr>
              <a:t>phone </a:t>
            </a:r>
            <a:r>
              <a:rPr lang="en-US" dirty="0">
                <a:solidFill>
                  <a:schemeClr val="accent1">
                    <a:lumMod val="75000"/>
                  </a:schemeClr>
                </a:solidFill>
              </a:rPr>
              <a:t>number</a:t>
            </a:r>
          </a:p>
          <a:p>
            <a:pPr lvl="1"/>
            <a:r>
              <a:rPr lang="en-US" dirty="0">
                <a:solidFill>
                  <a:schemeClr val="accent1">
                    <a:lumMod val="75000"/>
                  </a:schemeClr>
                </a:solidFill>
              </a:rPr>
              <a:t>Included exact age flag indicating presence of child &lt;18 years old </a:t>
            </a:r>
          </a:p>
          <a:p>
            <a:pPr lvl="1"/>
            <a:r>
              <a:rPr lang="en-US" dirty="0">
                <a:solidFill>
                  <a:schemeClr val="accent1">
                    <a:lumMod val="75000"/>
                  </a:schemeClr>
                </a:solidFill>
              </a:rPr>
              <a:t>Sample randomly divided across modes:</a:t>
            </a:r>
          </a:p>
          <a:p>
            <a:pPr lvl="2"/>
            <a:r>
              <a:rPr lang="en-US" dirty="0">
                <a:solidFill>
                  <a:schemeClr val="tx1"/>
                </a:solidFill>
              </a:rPr>
              <a:t>Phone (</a:t>
            </a:r>
            <a:r>
              <a:rPr lang="en-US" dirty="0" smtClean="0">
                <a:solidFill>
                  <a:schemeClr val="tx1"/>
                </a:solidFill>
              </a:rPr>
              <a:t>N=9,066)</a:t>
            </a:r>
            <a:endParaRPr lang="en-US" dirty="0">
              <a:solidFill>
                <a:schemeClr val="tx1"/>
              </a:solidFill>
            </a:endParaRPr>
          </a:p>
          <a:p>
            <a:pPr lvl="2"/>
            <a:r>
              <a:rPr lang="en-US" dirty="0">
                <a:solidFill>
                  <a:schemeClr val="tx1"/>
                </a:solidFill>
              </a:rPr>
              <a:t>Mail (</a:t>
            </a:r>
            <a:r>
              <a:rPr lang="en-US" dirty="0" smtClean="0">
                <a:solidFill>
                  <a:schemeClr val="tx1"/>
                </a:solidFill>
              </a:rPr>
              <a:t>N=6,012)</a:t>
            </a:r>
            <a:endParaRPr lang="en-US" dirty="0">
              <a:solidFill>
                <a:schemeClr val="tx1"/>
              </a:solidFill>
            </a:endParaRPr>
          </a:p>
          <a:p>
            <a:pPr lvl="2"/>
            <a:r>
              <a:rPr lang="en-US" dirty="0">
                <a:solidFill>
                  <a:schemeClr val="tx1"/>
                </a:solidFill>
              </a:rPr>
              <a:t>Web (</a:t>
            </a:r>
            <a:r>
              <a:rPr lang="en-US" dirty="0" smtClean="0">
                <a:solidFill>
                  <a:schemeClr val="tx1"/>
                </a:solidFill>
              </a:rPr>
              <a:t>N=18,606)</a:t>
            </a:r>
            <a:endParaRPr lang="en-US" dirty="0">
              <a:solidFill>
                <a:schemeClr val="tx1"/>
              </a:solidFill>
            </a:endParaRPr>
          </a:p>
          <a:p>
            <a:pPr lvl="1"/>
            <a:r>
              <a:rPr lang="en-US" dirty="0">
                <a:solidFill>
                  <a:schemeClr val="accent1">
                    <a:lumMod val="75000"/>
                  </a:schemeClr>
                </a:solidFill>
              </a:rPr>
              <a:t>Data collection: January 7, </a:t>
            </a:r>
            <a:r>
              <a:rPr lang="en-US" dirty="0" smtClean="0">
                <a:solidFill>
                  <a:schemeClr val="accent1">
                    <a:lumMod val="75000"/>
                  </a:schemeClr>
                </a:solidFill>
              </a:rPr>
              <a:t>2015 - (Data </a:t>
            </a:r>
            <a:r>
              <a:rPr lang="en-US" dirty="0">
                <a:solidFill>
                  <a:schemeClr val="accent1">
                    <a:lumMod val="75000"/>
                  </a:schemeClr>
                </a:solidFill>
              </a:rPr>
              <a:t>as of April 14, 2015)</a:t>
            </a:r>
            <a:endParaRPr lang="en-US" sz="2200" dirty="0"/>
          </a:p>
          <a:p>
            <a:endParaRPr lang="en-US" dirty="0" smtClean="0"/>
          </a:p>
          <a:p>
            <a:endParaRPr lang="en-US" dirty="0"/>
          </a:p>
        </p:txBody>
      </p:sp>
      <p:sp>
        <p:nvSpPr>
          <p:cNvPr id="3" name="Title 2"/>
          <p:cNvSpPr>
            <a:spLocks noGrp="1"/>
          </p:cNvSpPr>
          <p:nvPr>
            <p:ph type="title"/>
          </p:nvPr>
        </p:nvSpPr>
        <p:spPr/>
        <p:txBody>
          <a:bodyPr/>
          <a:lstStyle/>
          <a:p>
            <a:r>
              <a:rPr lang="en-US" dirty="0" smtClean="0"/>
              <a:t>Survey Design</a:t>
            </a:r>
            <a:endParaRPr lang="en-US" dirty="0"/>
          </a:p>
        </p:txBody>
      </p:sp>
      <p:sp>
        <p:nvSpPr>
          <p:cNvPr id="4" name="Slide Number Placeholder 3"/>
          <p:cNvSpPr>
            <a:spLocks noGrp="1"/>
          </p:cNvSpPr>
          <p:nvPr>
            <p:ph type="sldNum" sz="quarter" idx="13"/>
          </p:nvPr>
        </p:nvSpPr>
        <p:spPr/>
        <p:txBody>
          <a:bodyPr/>
          <a:lstStyle/>
          <a:p>
            <a:fld id="{93688690-BBF5-4E3E-8BE7-B23C6D953C7E}" type="slidenum">
              <a:rPr lang="en-US" smtClean="0"/>
              <a:pPr/>
              <a:t>5</a:t>
            </a:fld>
            <a:endParaRPr lang="en-US" dirty="0"/>
          </a:p>
        </p:txBody>
      </p:sp>
    </p:spTree>
    <p:extLst>
      <p:ext uri="{BB962C8B-B14F-4D97-AF65-F5344CB8AC3E}">
        <p14:creationId xmlns:p14="http://schemas.microsoft.com/office/powerpoint/2010/main" val="1009565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Survey Design</a:t>
            </a:r>
          </a:p>
        </p:txBody>
      </p:sp>
      <p:sp>
        <p:nvSpPr>
          <p:cNvPr id="6" name="Content Placeholder 1"/>
          <p:cNvSpPr>
            <a:spLocks noGrp="1"/>
          </p:cNvSpPr>
          <p:nvPr>
            <p:ph idx="4294967295"/>
          </p:nvPr>
        </p:nvSpPr>
        <p:spPr>
          <a:xfrm>
            <a:off x="457200" y="1066800"/>
            <a:ext cx="8229600" cy="609600"/>
          </a:xfrm>
          <a:prstGeom prst="rect">
            <a:avLst/>
          </a:prstGeom>
        </p:spPr>
        <p:txBody>
          <a:bodyPr/>
          <a:lstStyle/>
          <a:p>
            <a:r>
              <a:rPr lang="en-US" dirty="0" smtClean="0">
                <a:solidFill>
                  <a:schemeClr val="accent1">
                    <a:lumMod val="75000"/>
                  </a:schemeClr>
                </a:solidFill>
              </a:rPr>
              <a:t>CATI</a:t>
            </a:r>
          </a:p>
          <a:p>
            <a:pPr lvl="1"/>
            <a:r>
              <a:rPr lang="en-US" dirty="0" smtClean="0">
                <a:solidFill>
                  <a:schemeClr val="accent1">
                    <a:lumMod val="75000"/>
                  </a:schemeClr>
                </a:solidFill>
              </a:rPr>
              <a:t>Initial letter mailing</a:t>
            </a:r>
          </a:p>
          <a:p>
            <a:pPr lvl="1"/>
            <a:r>
              <a:rPr lang="en-US" dirty="0" smtClean="0">
                <a:solidFill>
                  <a:schemeClr val="accent1">
                    <a:lumMod val="75000"/>
                  </a:schemeClr>
                </a:solidFill>
              </a:rPr>
              <a:t>$10 incentive for those who qualify</a:t>
            </a:r>
          </a:p>
          <a:p>
            <a:r>
              <a:rPr lang="en-US" dirty="0" smtClean="0">
                <a:solidFill>
                  <a:schemeClr val="accent1">
                    <a:lumMod val="75000"/>
                  </a:schemeClr>
                </a:solidFill>
              </a:rPr>
              <a:t>Web</a:t>
            </a:r>
          </a:p>
          <a:p>
            <a:pPr lvl="1"/>
            <a:r>
              <a:rPr lang="en-US" dirty="0" smtClean="0">
                <a:solidFill>
                  <a:schemeClr val="accent1">
                    <a:lumMod val="75000"/>
                  </a:schemeClr>
                </a:solidFill>
              </a:rPr>
              <a:t>Initial letter mailing ($1 incentive included)</a:t>
            </a:r>
          </a:p>
          <a:p>
            <a:pPr lvl="1"/>
            <a:r>
              <a:rPr lang="en-US" dirty="0" smtClean="0">
                <a:solidFill>
                  <a:schemeClr val="accent1">
                    <a:lumMod val="75000"/>
                  </a:schemeClr>
                </a:solidFill>
              </a:rPr>
              <a:t>Reminder postcard</a:t>
            </a:r>
          </a:p>
          <a:p>
            <a:r>
              <a:rPr lang="en-US" dirty="0" smtClean="0">
                <a:solidFill>
                  <a:schemeClr val="accent1">
                    <a:lumMod val="75000"/>
                  </a:schemeClr>
                </a:solidFill>
              </a:rPr>
              <a:t>Mail</a:t>
            </a:r>
          </a:p>
          <a:p>
            <a:pPr lvl="1"/>
            <a:r>
              <a:rPr lang="en-US" dirty="0" smtClean="0">
                <a:solidFill>
                  <a:schemeClr val="accent1">
                    <a:lumMod val="75000"/>
                  </a:schemeClr>
                </a:solidFill>
              </a:rPr>
              <a:t>Screener packet 1 ($1 incentive included)</a:t>
            </a:r>
          </a:p>
          <a:p>
            <a:pPr lvl="1"/>
            <a:r>
              <a:rPr lang="en-US" dirty="0" smtClean="0">
                <a:solidFill>
                  <a:schemeClr val="accent1">
                    <a:lumMod val="75000"/>
                  </a:schemeClr>
                </a:solidFill>
              </a:rPr>
              <a:t>Reminder postcard</a:t>
            </a:r>
          </a:p>
          <a:p>
            <a:pPr lvl="1"/>
            <a:r>
              <a:rPr lang="en-US" dirty="0" smtClean="0">
                <a:solidFill>
                  <a:schemeClr val="accent1">
                    <a:lumMod val="75000"/>
                  </a:schemeClr>
                </a:solidFill>
              </a:rPr>
              <a:t>Screener packet 2 </a:t>
            </a:r>
          </a:p>
          <a:p>
            <a:pPr lvl="1"/>
            <a:r>
              <a:rPr lang="en-US" dirty="0" smtClean="0">
                <a:solidFill>
                  <a:schemeClr val="accent1">
                    <a:lumMod val="75000"/>
                  </a:schemeClr>
                </a:solidFill>
              </a:rPr>
              <a:t>Topical packet 1 ($2 incentive included)</a:t>
            </a:r>
          </a:p>
          <a:p>
            <a:pPr lvl="1"/>
            <a:r>
              <a:rPr lang="en-US" dirty="0" smtClean="0">
                <a:solidFill>
                  <a:schemeClr val="accent1">
                    <a:lumMod val="75000"/>
                  </a:schemeClr>
                </a:solidFill>
              </a:rPr>
              <a:t>Reminder postcard </a:t>
            </a:r>
          </a:p>
          <a:p>
            <a:pPr lvl="1"/>
            <a:r>
              <a:rPr lang="en-US" dirty="0" smtClean="0">
                <a:solidFill>
                  <a:schemeClr val="accent1">
                    <a:lumMod val="75000"/>
                  </a:schemeClr>
                </a:solidFill>
              </a:rPr>
              <a:t>Topical packet 2 </a:t>
            </a:r>
          </a:p>
        </p:txBody>
      </p:sp>
      <p:sp>
        <p:nvSpPr>
          <p:cNvPr id="2" name="Slide Number Placeholder 1"/>
          <p:cNvSpPr>
            <a:spLocks noGrp="1"/>
          </p:cNvSpPr>
          <p:nvPr>
            <p:ph type="sldNum" sz="quarter" idx="13"/>
          </p:nvPr>
        </p:nvSpPr>
        <p:spPr/>
        <p:txBody>
          <a:bodyPr/>
          <a:lstStyle/>
          <a:p>
            <a:fld id="{93688690-BBF5-4E3E-8BE7-B23C6D953C7E}" type="slidenum">
              <a:rPr lang="en-US" smtClean="0"/>
              <a:pPr/>
              <a:t>6</a:t>
            </a:fld>
            <a:endParaRPr lang="en-US" dirty="0"/>
          </a:p>
        </p:txBody>
      </p:sp>
    </p:spTree>
    <p:extLst>
      <p:ext uri="{BB962C8B-B14F-4D97-AF65-F5344CB8AC3E}">
        <p14:creationId xmlns:p14="http://schemas.microsoft.com/office/powerpoint/2010/main" val="41323373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2"/>
          </p:nvPr>
        </p:nvSpPr>
        <p:spPr/>
        <p:txBody>
          <a:bodyPr/>
          <a:lstStyle/>
          <a:p>
            <a:r>
              <a:rPr lang="en-US" dirty="0"/>
              <a:t>Because the goal of the NSCH </a:t>
            </a:r>
            <a:r>
              <a:rPr lang="en-US" dirty="0" smtClean="0"/>
              <a:t>Re-design was to </a:t>
            </a:r>
            <a:r>
              <a:rPr lang="en-US" dirty="0"/>
              <a:t>create the best possible </a:t>
            </a:r>
            <a:r>
              <a:rPr lang="en-US" dirty="0" smtClean="0"/>
              <a:t>instrument through maximizing quality and completeness of data collected, </a:t>
            </a:r>
            <a:r>
              <a:rPr lang="en-US" dirty="0"/>
              <a:t>evaluations of questionnaire length </a:t>
            </a:r>
            <a:r>
              <a:rPr lang="en-US" dirty="0" smtClean="0"/>
              <a:t>were included</a:t>
            </a:r>
          </a:p>
          <a:p>
            <a:endParaRPr lang="en-US" dirty="0" smtClean="0"/>
          </a:p>
          <a:p>
            <a:r>
              <a:rPr lang="en-US" dirty="0" smtClean="0">
                <a:solidFill>
                  <a:schemeClr val="accent1">
                    <a:lumMod val="75000"/>
                  </a:schemeClr>
                </a:solidFill>
              </a:rPr>
              <a:t>All NSCH Re-design questionnaires </a:t>
            </a:r>
            <a:r>
              <a:rPr lang="en-US" dirty="0">
                <a:solidFill>
                  <a:schemeClr val="accent1">
                    <a:lumMod val="75000"/>
                  </a:schemeClr>
                </a:solidFill>
              </a:rPr>
              <a:t>were divided into two lengths</a:t>
            </a:r>
            <a:r>
              <a:rPr lang="en-US" dirty="0" smtClean="0">
                <a:solidFill>
                  <a:schemeClr val="accent1">
                    <a:lumMod val="75000"/>
                  </a:schemeClr>
                </a:solidFill>
              </a:rPr>
              <a:t>:</a:t>
            </a:r>
          </a:p>
          <a:p>
            <a:pPr lvl="1"/>
            <a:r>
              <a:rPr lang="en-US" dirty="0" smtClean="0">
                <a:solidFill>
                  <a:schemeClr val="accent1">
                    <a:lumMod val="75000"/>
                  </a:schemeClr>
                </a:solidFill>
              </a:rPr>
              <a:t>Long</a:t>
            </a:r>
          </a:p>
          <a:p>
            <a:pPr lvl="1"/>
            <a:r>
              <a:rPr lang="en-US" dirty="0" smtClean="0">
                <a:solidFill>
                  <a:schemeClr val="accent1">
                    <a:lumMod val="75000"/>
                  </a:schemeClr>
                </a:solidFill>
              </a:rPr>
              <a:t>Short</a:t>
            </a:r>
          </a:p>
          <a:p>
            <a:pPr lvl="1"/>
            <a:endParaRPr lang="en-US" dirty="0">
              <a:solidFill>
                <a:schemeClr val="accent1">
                  <a:lumMod val="75000"/>
                </a:schemeClr>
              </a:solidFill>
            </a:endParaRPr>
          </a:p>
          <a:p>
            <a:r>
              <a:rPr lang="en-US" dirty="0">
                <a:solidFill>
                  <a:schemeClr val="accent1">
                    <a:lumMod val="75000"/>
                  </a:schemeClr>
                </a:solidFill>
              </a:rPr>
              <a:t>Questions eliminated </a:t>
            </a:r>
            <a:r>
              <a:rPr lang="en-US" dirty="0" smtClean="0">
                <a:solidFill>
                  <a:schemeClr val="accent1">
                    <a:lumMod val="75000"/>
                  </a:schemeClr>
                </a:solidFill>
              </a:rPr>
              <a:t>for the </a:t>
            </a:r>
            <a:r>
              <a:rPr lang="en-US" dirty="0">
                <a:solidFill>
                  <a:schemeClr val="accent1">
                    <a:lumMod val="75000"/>
                  </a:schemeClr>
                </a:solidFill>
              </a:rPr>
              <a:t>short survey were not necessary to derive key indicators and were not essential to the survey</a:t>
            </a:r>
          </a:p>
          <a:p>
            <a:endParaRPr lang="en-US" dirty="0" smtClean="0">
              <a:solidFill>
                <a:schemeClr val="accent1">
                  <a:lumMod val="75000"/>
                </a:schemeClr>
              </a:solidFill>
            </a:endParaRPr>
          </a:p>
        </p:txBody>
      </p:sp>
      <p:sp>
        <p:nvSpPr>
          <p:cNvPr id="4" name="Slide Number Placeholder 3"/>
          <p:cNvSpPr>
            <a:spLocks noGrp="1"/>
          </p:cNvSpPr>
          <p:nvPr>
            <p:ph type="sldNum" sz="quarter" idx="13"/>
          </p:nvPr>
        </p:nvSpPr>
        <p:spPr/>
        <p:txBody>
          <a:bodyPr/>
          <a:lstStyle/>
          <a:p>
            <a:fld id="{93688690-BBF5-4E3E-8BE7-B23C6D953C7E}" type="slidenum">
              <a:rPr lang="en-US" smtClean="0"/>
              <a:pPr/>
              <a:t>7</a:t>
            </a:fld>
            <a:endParaRPr lang="en-US" dirty="0"/>
          </a:p>
        </p:txBody>
      </p:sp>
      <p:sp>
        <p:nvSpPr>
          <p:cNvPr id="5" name="Title 4"/>
          <p:cNvSpPr>
            <a:spLocks noGrp="1"/>
          </p:cNvSpPr>
          <p:nvPr>
            <p:ph type="title"/>
          </p:nvPr>
        </p:nvSpPr>
        <p:spPr/>
        <p:txBody>
          <a:bodyPr/>
          <a:lstStyle/>
          <a:p>
            <a:r>
              <a:rPr lang="en-US" dirty="0" smtClean="0"/>
              <a:t>Questionnaire Length </a:t>
            </a:r>
            <a:endParaRPr lang="en-US" dirty="0"/>
          </a:p>
        </p:txBody>
      </p:sp>
    </p:spTree>
    <p:extLst>
      <p:ext uri="{BB962C8B-B14F-4D97-AF65-F5344CB8AC3E}">
        <p14:creationId xmlns:p14="http://schemas.microsoft.com/office/powerpoint/2010/main" val="848379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2"/>
          </p:nvPr>
        </p:nvSpPr>
        <p:spPr/>
        <p:txBody>
          <a:bodyPr/>
          <a:lstStyle/>
          <a:p>
            <a:r>
              <a:rPr lang="en-US" dirty="0" smtClean="0"/>
              <a:t>Questions were removed from the following sections of the NSCH Re-design to create the short surveys:</a:t>
            </a:r>
          </a:p>
          <a:p>
            <a:endParaRPr lang="en-US" dirty="0" smtClean="0"/>
          </a:p>
          <a:p>
            <a:pPr lvl="1"/>
            <a:r>
              <a:rPr lang="en-US" dirty="0" smtClean="0"/>
              <a:t>Your Child’s General Health </a:t>
            </a:r>
            <a:endParaRPr lang="en-US" dirty="0"/>
          </a:p>
          <a:p>
            <a:pPr lvl="2"/>
            <a:r>
              <a:rPr lang="en-US" b="0" dirty="0" smtClean="0"/>
              <a:t>Ex: How well does each of these items describe your child?</a:t>
            </a:r>
          </a:p>
          <a:p>
            <a:pPr lvl="1"/>
            <a:r>
              <a:rPr lang="en-US" dirty="0" smtClean="0"/>
              <a:t>Health Care Services</a:t>
            </a:r>
          </a:p>
          <a:p>
            <a:pPr lvl="2"/>
            <a:r>
              <a:rPr lang="en-US" b="0" dirty="0" smtClean="0"/>
              <a:t>Ex:  Are you concerned about your child’s weight?</a:t>
            </a:r>
          </a:p>
          <a:p>
            <a:pPr lvl="1"/>
            <a:r>
              <a:rPr lang="en-US" dirty="0" smtClean="0"/>
              <a:t>Experience with Your Child’s Health Care Providers</a:t>
            </a:r>
          </a:p>
          <a:p>
            <a:pPr lvl="2"/>
            <a:r>
              <a:rPr lang="en-US" b="0" dirty="0" smtClean="0"/>
              <a:t>Ex: During </a:t>
            </a:r>
            <a:r>
              <a:rPr lang="en-US" b="0" dirty="0"/>
              <a:t>the past 12 months, were any decisions needed about your child’s health care services or treatment, such as whether to start or stop a prescription or therapy services, get a referral to a specialist, or have a medical procedure?</a:t>
            </a:r>
            <a:endParaRPr lang="en-US" b="0" dirty="0" smtClean="0"/>
          </a:p>
          <a:p>
            <a:pPr lvl="1"/>
            <a:endParaRPr lang="en-US" b="1" dirty="0">
              <a:solidFill>
                <a:schemeClr val="accent1">
                  <a:lumMod val="75000"/>
                </a:schemeClr>
              </a:solidFill>
            </a:endParaRPr>
          </a:p>
          <a:p>
            <a:pPr lvl="1"/>
            <a:endParaRPr lang="en-US" dirty="0" smtClean="0">
              <a:solidFill>
                <a:schemeClr val="accent1">
                  <a:lumMod val="75000"/>
                </a:schemeClr>
              </a:solidFill>
            </a:endParaRPr>
          </a:p>
          <a:p>
            <a:pPr lvl="1"/>
            <a:endParaRPr lang="en-US" dirty="0">
              <a:solidFill>
                <a:schemeClr val="accent1">
                  <a:lumMod val="75000"/>
                </a:schemeClr>
              </a:solidFill>
            </a:endParaRPr>
          </a:p>
          <a:p>
            <a:pPr lvl="1"/>
            <a:endParaRPr lang="en-US" dirty="0">
              <a:solidFill>
                <a:schemeClr val="accent1">
                  <a:lumMod val="75000"/>
                </a:schemeClr>
              </a:solidFill>
            </a:endParaRPr>
          </a:p>
        </p:txBody>
      </p:sp>
      <p:sp>
        <p:nvSpPr>
          <p:cNvPr id="4" name="Slide Number Placeholder 3"/>
          <p:cNvSpPr>
            <a:spLocks noGrp="1"/>
          </p:cNvSpPr>
          <p:nvPr>
            <p:ph type="sldNum" sz="quarter" idx="13"/>
          </p:nvPr>
        </p:nvSpPr>
        <p:spPr/>
        <p:txBody>
          <a:bodyPr/>
          <a:lstStyle/>
          <a:p>
            <a:fld id="{93688690-BBF5-4E3E-8BE7-B23C6D953C7E}" type="slidenum">
              <a:rPr lang="en-US" smtClean="0"/>
              <a:pPr/>
              <a:t>8</a:t>
            </a:fld>
            <a:endParaRPr lang="en-US" dirty="0"/>
          </a:p>
        </p:txBody>
      </p:sp>
      <p:sp>
        <p:nvSpPr>
          <p:cNvPr id="5" name="Title 4"/>
          <p:cNvSpPr>
            <a:spLocks noGrp="1"/>
          </p:cNvSpPr>
          <p:nvPr>
            <p:ph type="title"/>
          </p:nvPr>
        </p:nvSpPr>
        <p:spPr/>
        <p:txBody>
          <a:bodyPr/>
          <a:lstStyle/>
          <a:p>
            <a:r>
              <a:rPr lang="en-US" dirty="0" smtClean="0"/>
              <a:t>Questionnaire Length </a:t>
            </a:r>
            <a:endParaRPr lang="en-US" dirty="0"/>
          </a:p>
        </p:txBody>
      </p:sp>
    </p:spTree>
    <p:extLst>
      <p:ext uri="{BB962C8B-B14F-4D97-AF65-F5344CB8AC3E}">
        <p14:creationId xmlns:p14="http://schemas.microsoft.com/office/powerpoint/2010/main" val="33415344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2"/>
          </p:nvPr>
        </p:nvSpPr>
        <p:spPr/>
        <p:txBody>
          <a:bodyPr/>
          <a:lstStyle/>
          <a:p>
            <a:pPr lvl="1"/>
            <a:r>
              <a:rPr lang="en-US" dirty="0" smtClean="0"/>
              <a:t>Providing for your Child’s Health</a:t>
            </a:r>
          </a:p>
          <a:p>
            <a:pPr lvl="2"/>
            <a:r>
              <a:rPr lang="en-US" dirty="0" smtClean="0"/>
              <a:t>Ex: In </a:t>
            </a:r>
            <a:r>
              <a:rPr lang="en-US" dirty="0"/>
              <a:t>an average week, how many hours do you or other family members spend providing health care at home for your child? Care might include changing bandages, or giving medication and therapies when needed.</a:t>
            </a:r>
            <a:endParaRPr lang="en-US" dirty="0" smtClean="0"/>
          </a:p>
          <a:p>
            <a:pPr lvl="1"/>
            <a:r>
              <a:rPr lang="en-US" dirty="0" smtClean="0"/>
              <a:t>Your Child’s Schooling and Activities </a:t>
            </a:r>
            <a:endParaRPr lang="en-US" dirty="0"/>
          </a:p>
          <a:p>
            <a:pPr lvl="2"/>
            <a:r>
              <a:rPr lang="en-US" dirty="0" smtClean="0"/>
              <a:t>Ex: During </a:t>
            </a:r>
            <a:r>
              <a:rPr lang="en-US" dirty="0"/>
              <a:t>the past 12 months, how often did you attend events or activities that your child participated in? </a:t>
            </a:r>
            <a:endParaRPr lang="en-US" dirty="0" smtClean="0"/>
          </a:p>
          <a:p>
            <a:pPr lvl="1"/>
            <a:r>
              <a:rPr lang="en-US" dirty="0" smtClean="0"/>
              <a:t>About Your Child</a:t>
            </a:r>
          </a:p>
          <a:p>
            <a:pPr lvl="2"/>
            <a:r>
              <a:rPr lang="en-US" dirty="0" smtClean="0"/>
              <a:t>Ex: During </a:t>
            </a:r>
            <a:r>
              <a:rPr lang="en-US" dirty="0"/>
              <a:t>the past 12 months, was there someone that you could turn to for day-to-day emotional support  with parenting or raising children?</a:t>
            </a:r>
            <a:endParaRPr lang="en-US" dirty="0" smtClean="0"/>
          </a:p>
          <a:p>
            <a:pPr lvl="1"/>
            <a:r>
              <a:rPr lang="en-US" dirty="0" smtClean="0"/>
              <a:t>About Your Family and Household</a:t>
            </a:r>
          </a:p>
          <a:p>
            <a:pPr lvl="2"/>
            <a:r>
              <a:rPr lang="en-US" dirty="0" smtClean="0"/>
              <a:t>Ex: When </a:t>
            </a:r>
            <a:r>
              <a:rPr lang="en-US" dirty="0"/>
              <a:t>your family faces problems, how often are you likely to do each of the following?</a:t>
            </a:r>
          </a:p>
          <a:p>
            <a:pPr lvl="1"/>
            <a:endParaRPr lang="en-US" b="1" dirty="0">
              <a:solidFill>
                <a:schemeClr val="accent1">
                  <a:lumMod val="75000"/>
                </a:schemeClr>
              </a:solidFill>
            </a:endParaRPr>
          </a:p>
          <a:p>
            <a:pPr lvl="1"/>
            <a:endParaRPr lang="en-US" dirty="0" smtClean="0">
              <a:solidFill>
                <a:schemeClr val="accent1">
                  <a:lumMod val="75000"/>
                </a:schemeClr>
              </a:solidFill>
            </a:endParaRPr>
          </a:p>
          <a:p>
            <a:pPr lvl="1"/>
            <a:endParaRPr lang="en-US" dirty="0">
              <a:solidFill>
                <a:schemeClr val="accent1">
                  <a:lumMod val="75000"/>
                </a:schemeClr>
              </a:solidFill>
            </a:endParaRPr>
          </a:p>
          <a:p>
            <a:pPr lvl="1"/>
            <a:endParaRPr lang="en-US" dirty="0">
              <a:solidFill>
                <a:schemeClr val="accent1">
                  <a:lumMod val="75000"/>
                </a:schemeClr>
              </a:solidFill>
            </a:endParaRPr>
          </a:p>
        </p:txBody>
      </p:sp>
      <p:sp>
        <p:nvSpPr>
          <p:cNvPr id="4" name="Slide Number Placeholder 3"/>
          <p:cNvSpPr>
            <a:spLocks noGrp="1"/>
          </p:cNvSpPr>
          <p:nvPr>
            <p:ph type="sldNum" sz="quarter" idx="13"/>
          </p:nvPr>
        </p:nvSpPr>
        <p:spPr/>
        <p:txBody>
          <a:bodyPr/>
          <a:lstStyle/>
          <a:p>
            <a:fld id="{93688690-BBF5-4E3E-8BE7-B23C6D953C7E}" type="slidenum">
              <a:rPr lang="en-US" smtClean="0"/>
              <a:pPr/>
              <a:t>9</a:t>
            </a:fld>
            <a:endParaRPr lang="en-US" dirty="0"/>
          </a:p>
        </p:txBody>
      </p:sp>
      <p:sp>
        <p:nvSpPr>
          <p:cNvPr id="5" name="Title 4"/>
          <p:cNvSpPr>
            <a:spLocks noGrp="1"/>
          </p:cNvSpPr>
          <p:nvPr>
            <p:ph type="title"/>
          </p:nvPr>
        </p:nvSpPr>
        <p:spPr/>
        <p:txBody>
          <a:bodyPr/>
          <a:lstStyle/>
          <a:p>
            <a:r>
              <a:rPr lang="en-US" dirty="0" smtClean="0"/>
              <a:t>Questionnaire Length </a:t>
            </a:r>
            <a:endParaRPr lang="en-US" dirty="0"/>
          </a:p>
        </p:txBody>
      </p:sp>
    </p:spTree>
    <p:extLst>
      <p:ext uri="{BB962C8B-B14F-4D97-AF65-F5344CB8AC3E}">
        <p14:creationId xmlns:p14="http://schemas.microsoft.com/office/powerpoint/2010/main" val="33756149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304800" y="1066800"/>
            <a:ext cx="8763000" cy="914400"/>
          </a:xfrm>
          <a:prstGeom prst="rect">
            <a:avLst/>
          </a:prstGeom>
        </p:spPr>
        <p:txBody>
          <a:bodyPr/>
          <a:lstStyle/>
          <a:p>
            <a:r>
              <a:rPr lang="en-US" dirty="0" smtClean="0"/>
              <a:t>2 experimental versions of topical re-designed questionnaires:</a:t>
            </a:r>
          </a:p>
          <a:p>
            <a:pPr lvl="1"/>
            <a:r>
              <a:rPr lang="en-US" dirty="0" smtClean="0"/>
              <a:t>Long vs. Short </a:t>
            </a:r>
            <a:r>
              <a:rPr lang="en-US" b="1" dirty="0" smtClean="0"/>
              <a:t>(</a:t>
            </a:r>
            <a:r>
              <a:rPr lang="en-US" b="1" dirty="0" smtClean="0">
                <a:solidFill>
                  <a:srgbClr val="FF0000"/>
                </a:solidFill>
              </a:rPr>
              <a:t>~30% shorter</a:t>
            </a:r>
            <a:r>
              <a:rPr lang="en-US" dirty="0" smtClean="0"/>
              <a:t>)</a:t>
            </a:r>
          </a:p>
          <a:p>
            <a:endParaRPr lang="en-US" dirty="0"/>
          </a:p>
        </p:txBody>
      </p:sp>
      <p:sp>
        <p:nvSpPr>
          <p:cNvPr id="3" name="Title 2"/>
          <p:cNvSpPr>
            <a:spLocks noGrp="1"/>
          </p:cNvSpPr>
          <p:nvPr>
            <p:ph type="title"/>
          </p:nvPr>
        </p:nvSpPr>
        <p:spPr/>
        <p:txBody>
          <a:bodyPr/>
          <a:lstStyle/>
          <a:p>
            <a:r>
              <a:rPr lang="en-US" dirty="0" smtClean="0"/>
              <a:t>Experimental Design</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235696922"/>
              </p:ext>
            </p:extLst>
          </p:nvPr>
        </p:nvGraphicFramePr>
        <p:xfrm>
          <a:off x="1143000" y="1905000"/>
          <a:ext cx="7315200" cy="1584960"/>
        </p:xfrm>
        <a:graphic>
          <a:graphicData uri="http://schemas.openxmlformats.org/drawingml/2006/table">
            <a:tbl>
              <a:tblPr firstRow="1" bandRow="1">
                <a:tableStyleId>{9DCAF9ED-07DC-4A11-8D7F-57B35C25682E}</a:tableStyleId>
              </a:tblPr>
              <a:tblGrid>
                <a:gridCol w="1828800"/>
                <a:gridCol w="1828800"/>
                <a:gridCol w="1828800"/>
                <a:gridCol w="1828800"/>
              </a:tblGrid>
              <a:tr h="381000">
                <a:tc>
                  <a:txBody>
                    <a:bodyPr/>
                    <a:lstStyle/>
                    <a:p>
                      <a:endParaRPr lang="en-US" sz="2000" dirty="0"/>
                    </a:p>
                  </a:txBody>
                  <a:tcPr/>
                </a:tc>
                <a:tc>
                  <a:txBody>
                    <a:bodyPr/>
                    <a:lstStyle/>
                    <a:p>
                      <a:r>
                        <a:rPr lang="en-US" sz="2000" dirty="0" smtClean="0"/>
                        <a:t>0-5 </a:t>
                      </a:r>
                      <a:r>
                        <a:rPr lang="en-US" sz="2000" dirty="0" err="1" smtClean="0"/>
                        <a:t>yrs</a:t>
                      </a:r>
                      <a:endParaRPr lang="en-US" sz="2000" dirty="0"/>
                    </a:p>
                  </a:txBody>
                  <a:tcPr/>
                </a:tc>
                <a:tc>
                  <a:txBody>
                    <a:bodyPr/>
                    <a:lstStyle/>
                    <a:p>
                      <a:r>
                        <a:rPr lang="en-US" sz="2000" dirty="0" smtClean="0"/>
                        <a:t>6-11 </a:t>
                      </a:r>
                      <a:r>
                        <a:rPr lang="en-US" sz="2000" dirty="0" err="1" smtClean="0"/>
                        <a:t>yrs</a:t>
                      </a:r>
                      <a:endParaRPr lang="en-US" sz="2000" dirty="0"/>
                    </a:p>
                  </a:txBody>
                  <a:tcPr/>
                </a:tc>
                <a:tc>
                  <a:txBody>
                    <a:bodyPr/>
                    <a:lstStyle/>
                    <a:p>
                      <a:r>
                        <a:rPr lang="en-US" sz="2000" dirty="0" smtClean="0"/>
                        <a:t>12-17 </a:t>
                      </a:r>
                      <a:r>
                        <a:rPr lang="en-US" sz="2000" dirty="0" err="1" smtClean="0"/>
                        <a:t>yrs</a:t>
                      </a:r>
                      <a:endParaRPr lang="en-US" sz="2000" dirty="0"/>
                    </a:p>
                  </a:txBody>
                  <a:tcPr/>
                </a:tc>
              </a:tr>
              <a:tr h="380488">
                <a:tc>
                  <a:txBody>
                    <a:bodyPr/>
                    <a:lstStyle/>
                    <a:p>
                      <a:endParaRPr lang="en-US" sz="2000"/>
                    </a:p>
                  </a:txBody>
                  <a:tcPr/>
                </a:tc>
                <a:tc gridSpan="3">
                  <a:txBody>
                    <a:bodyPr/>
                    <a:lstStyle/>
                    <a:p>
                      <a:pPr algn="l"/>
                      <a:r>
                        <a:rPr lang="en-US" sz="2000" b="1" dirty="0" smtClean="0"/>
                        <a:t># of Questions in Questionnaire</a:t>
                      </a:r>
                      <a:endParaRPr lang="en-US" sz="2000" b="1" dirty="0"/>
                    </a:p>
                  </a:txBody>
                  <a:tcPr/>
                </a:tc>
                <a:tc hMerge="1">
                  <a:txBody>
                    <a:bodyPr/>
                    <a:lstStyle/>
                    <a:p>
                      <a:endParaRPr lang="en-US" dirty="0"/>
                    </a:p>
                  </a:txBody>
                  <a:tcPr/>
                </a:tc>
                <a:tc hMerge="1">
                  <a:txBody>
                    <a:bodyPr/>
                    <a:lstStyle/>
                    <a:p>
                      <a:endParaRPr lang="en-US" dirty="0"/>
                    </a:p>
                  </a:txBody>
                  <a:tcPr/>
                </a:tc>
              </a:tr>
              <a:tr h="380488">
                <a:tc>
                  <a:txBody>
                    <a:bodyPr/>
                    <a:lstStyle/>
                    <a:p>
                      <a:r>
                        <a:rPr lang="en-US" sz="2000" dirty="0" smtClean="0"/>
                        <a:t>Long</a:t>
                      </a:r>
                      <a:endParaRPr lang="en-US" sz="2000" dirty="0"/>
                    </a:p>
                  </a:txBody>
                  <a:tcPr/>
                </a:tc>
                <a:tc>
                  <a:txBody>
                    <a:bodyPr/>
                    <a:lstStyle/>
                    <a:p>
                      <a:r>
                        <a:rPr lang="en-US" sz="2000" dirty="0" smtClean="0"/>
                        <a:t>318</a:t>
                      </a:r>
                      <a:endParaRPr lang="en-US" sz="2000" dirty="0"/>
                    </a:p>
                  </a:txBody>
                  <a:tcPr/>
                </a:tc>
                <a:tc>
                  <a:txBody>
                    <a:bodyPr/>
                    <a:lstStyle/>
                    <a:p>
                      <a:r>
                        <a:rPr lang="en-US" sz="2000" dirty="0" smtClean="0"/>
                        <a:t>304</a:t>
                      </a:r>
                      <a:endParaRPr lang="en-US" sz="2000" dirty="0"/>
                    </a:p>
                  </a:txBody>
                  <a:tcPr/>
                </a:tc>
                <a:tc>
                  <a:txBody>
                    <a:bodyPr/>
                    <a:lstStyle/>
                    <a:p>
                      <a:r>
                        <a:rPr lang="en-US" sz="2000" dirty="0" smtClean="0"/>
                        <a:t>318</a:t>
                      </a:r>
                      <a:endParaRPr lang="en-US" sz="2000" dirty="0"/>
                    </a:p>
                  </a:txBody>
                  <a:tcPr/>
                </a:tc>
              </a:tr>
              <a:tr h="380488">
                <a:tc>
                  <a:txBody>
                    <a:bodyPr/>
                    <a:lstStyle/>
                    <a:p>
                      <a:r>
                        <a:rPr lang="en-US" sz="2000" dirty="0" smtClean="0"/>
                        <a:t>Short</a:t>
                      </a:r>
                      <a:endParaRPr lang="en-US" sz="2000" dirty="0"/>
                    </a:p>
                  </a:txBody>
                  <a:tcPr/>
                </a:tc>
                <a:tc>
                  <a:txBody>
                    <a:bodyPr/>
                    <a:lstStyle/>
                    <a:p>
                      <a:r>
                        <a:rPr lang="en-US" sz="2000" dirty="0" smtClean="0"/>
                        <a:t>235</a:t>
                      </a:r>
                      <a:endParaRPr lang="en-US" sz="2000" dirty="0"/>
                    </a:p>
                  </a:txBody>
                  <a:tcPr/>
                </a:tc>
                <a:tc>
                  <a:txBody>
                    <a:bodyPr/>
                    <a:lstStyle/>
                    <a:p>
                      <a:r>
                        <a:rPr lang="en-US" sz="2000" dirty="0" smtClean="0"/>
                        <a:t>215</a:t>
                      </a:r>
                      <a:endParaRPr lang="en-US" sz="2000" dirty="0"/>
                    </a:p>
                  </a:txBody>
                  <a:tcPr/>
                </a:tc>
                <a:tc>
                  <a:txBody>
                    <a:bodyPr/>
                    <a:lstStyle/>
                    <a:p>
                      <a:r>
                        <a:rPr lang="en-US" sz="2000" dirty="0" smtClean="0"/>
                        <a:t>230</a:t>
                      </a:r>
                      <a:endParaRPr lang="en-US" sz="2000" dirty="0"/>
                    </a:p>
                  </a:txBody>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438417269"/>
              </p:ext>
            </p:extLst>
          </p:nvPr>
        </p:nvGraphicFramePr>
        <p:xfrm>
          <a:off x="1676400" y="4343400"/>
          <a:ext cx="6096000" cy="1767840"/>
        </p:xfrm>
        <a:graphic>
          <a:graphicData uri="http://schemas.openxmlformats.org/drawingml/2006/table">
            <a:tbl>
              <a:tblPr firstRow="1" bandRow="1">
                <a:tableStyleId>{72833802-FEF1-4C79-8D5D-14CF1EAF98D9}</a:tableStyleId>
              </a:tblPr>
              <a:tblGrid>
                <a:gridCol w="2032000"/>
                <a:gridCol w="2032000"/>
                <a:gridCol w="2032000"/>
              </a:tblGrid>
              <a:tr h="370840">
                <a:tc>
                  <a:txBody>
                    <a:bodyPr/>
                    <a:lstStyle/>
                    <a:p>
                      <a:r>
                        <a:rPr lang="en-US" sz="2300" dirty="0" smtClean="0"/>
                        <a:t>Mode</a:t>
                      </a:r>
                      <a:endParaRPr lang="en-US" sz="2300" b="1" dirty="0"/>
                    </a:p>
                  </a:txBody>
                  <a:tcPr/>
                </a:tc>
                <a:tc gridSpan="2">
                  <a:txBody>
                    <a:bodyPr/>
                    <a:lstStyle/>
                    <a:p>
                      <a:pPr algn="ctr"/>
                      <a:r>
                        <a:rPr lang="en-US" sz="2300" dirty="0" smtClean="0"/>
                        <a:t>Experimental Condition</a:t>
                      </a:r>
                      <a:endParaRPr lang="en-US" sz="2300" dirty="0"/>
                    </a:p>
                  </a:txBody>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sz="2300" dirty="0" smtClean="0"/>
                        <a:t>Phone</a:t>
                      </a:r>
                      <a:endParaRPr lang="en-US" sz="2300" b="1" dirty="0"/>
                    </a:p>
                  </a:txBody>
                  <a:tcPr/>
                </a:tc>
                <a:tc>
                  <a:txBody>
                    <a:bodyPr/>
                    <a:lstStyle/>
                    <a:p>
                      <a:pPr algn="ctr"/>
                      <a:r>
                        <a:rPr lang="en-US" sz="2300" i="1" dirty="0" smtClean="0"/>
                        <a:t>Short</a:t>
                      </a:r>
                      <a:endParaRPr lang="en-US" sz="2300" i="1" dirty="0"/>
                    </a:p>
                  </a:txBody>
                  <a:tcPr/>
                </a:tc>
                <a:tc>
                  <a:txBody>
                    <a:bodyPr/>
                    <a:lstStyle/>
                    <a:p>
                      <a:pPr algn="ctr"/>
                      <a:r>
                        <a:rPr lang="en-US" sz="2300" i="1" dirty="0" smtClean="0"/>
                        <a:t>Long</a:t>
                      </a:r>
                      <a:endParaRPr lang="en-US" sz="2300" i="1" dirty="0"/>
                    </a:p>
                  </a:txBody>
                  <a:tcPr/>
                </a:tc>
              </a:tr>
              <a:tr h="370840">
                <a:tc>
                  <a:txBody>
                    <a:bodyPr/>
                    <a:lstStyle/>
                    <a:p>
                      <a:r>
                        <a:rPr lang="en-US" sz="2300" dirty="0" smtClean="0"/>
                        <a:t>Mail</a:t>
                      </a:r>
                      <a:endParaRPr lang="en-US" sz="2300" b="1" dirty="0"/>
                    </a:p>
                  </a:txBody>
                  <a:tcPr/>
                </a:tc>
                <a:tc>
                  <a:txBody>
                    <a:bodyPr/>
                    <a:lstStyle/>
                    <a:p>
                      <a:pPr algn="ctr"/>
                      <a:r>
                        <a:rPr lang="en-US" sz="2300" i="1" dirty="0" smtClean="0"/>
                        <a:t>Short</a:t>
                      </a:r>
                      <a:endParaRPr lang="en-US" sz="2300" i="1" dirty="0"/>
                    </a:p>
                  </a:txBody>
                  <a:tcPr/>
                </a:tc>
                <a:tc>
                  <a:txBody>
                    <a:bodyPr/>
                    <a:lstStyle/>
                    <a:p>
                      <a:pPr algn="ctr"/>
                      <a:r>
                        <a:rPr lang="en-US" sz="2300" i="1" dirty="0" smtClean="0"/>
                        <a:t>Long</a:t>
                      </a:r>
                      <a:endParaRPr lang="en-US" sz="2300" i="1" dirty="0"/>
                    </a:p>
                  </a:txBody>
                  <a:tcPr/>
                </a:tc>
              </a:tr>
              <a:tr h="370840">
                <a:tc>
                  <a:txBody>
                    <a:bodyPr/>
                    <a:lstStyle/>
                    <a:p>
                      <a:r>
                        <a:rPr lang="en-US" sz="2300" dirty="0" smtClean="0"/>
                        <a:t>Web</a:t>
                      </a:r>
                      <a:endParaRPr lang="en-US" sz="2300" b="1" dirty="0"/>
                    </a:p>
                  </a:txBody>
                  <a:tcPr/>
                </a:tc>
                <a:tc>
                  <a:txBody>
                    <a:bodyPr/>
                    <a:lstStyle/>
                    <a:p>
                      <a:pPr algn="ctr"/>
                      <a:r>
                        <a:rPr lang="en-US" sz="2300" i="1" dirty="0" smtClean="0"/>
                        <a:t>Short</a:t>
                      </a:r>
                      <a:endParaRPr lang="en-US" sz="2300" i="1" dirty="0"/>
                    </a:p>
                  </a:txBody>
                  <a:tcPr/>
                </a:tc>
                <a:tc>
                  <a:txBody>
                    <a:bodyPr/>
                    <a:lstStyle/>
                    <a:p>
                      <a:pPr algn="ctr"/>
                      <a:r>
                        <a:rPr lang="en-US" sz="2300" i="1" dirty="0" smtClean="0"/>
                        <a:t>Long</a:t>
                      </a:r>
                      <a:endParaRPr lang="en-US" sz="2300" i="1" dirty="0"/>
                    </a:p>
                  </a:txBody>
                  <a:tcPr/>
                </a:tc>
              </a:tr>
            </a:tbl>
          </a:graphicData>
        </a:graphic>
      </p:graphicFrame>
      <p:sp>
        <p:nvSpPr>
          <p:cNvPr id="6" name="Content Placeholder 1"/>
          <p:cNvSpPr>
            <a:spLocks noGrp="1"/>
          </p:cNvSpPr>
          <p:nvPr>
            <p:ph idx="4294967295"/>
          </p:nvPr>
        </p:nvSpPr>
        <p:spPr>
          <a:xfrm>
            <a:off x="381000" y="3733800"/>
            <a:ext cx="8229600" cy="609600"/>
          </a:xfrm>
          <a:prstGeom prst="rect">
            <a:avLst/>
          </a:prstGeom>
        </p:spPr>
        <p:txBody>
          <a:bodyPr/>
          <a:lstStyle/>
          <a:p>
            <a:r>
              <a:rPr lang="en-US" dirty="0" smtClean="0"/>
              <a:t>Mode by Type of Questionnaire</a:t>
            </a:r>
          </a:p>
        </p:txBody>
      </p:sp>
      <p:sp>
        <p:nvSpPr>
          <p:cNvPr id="7" name="Slide Number Placeholder 6"/>
          <p:cNvSpPr>
            <a:spLocks noGrp="1"/>
          </p:cNvSpPr>
          <p:nvPr>
            <p:ph type="sldNum" sz="quarter" idx="13"/>
          </p:nvPr>
        </p:nvSpPr>
        <p:spPr/>
        <p:txBody>
          <a:bodyPr/>
          <a:lstStyle/>
          <a:p>
            <a:fld id="{93688690-BBF5-4E3E-8BE7-B23C6D953C7E}" type="slidenum">
              <a:rPr lang="en-US" smtClean="0"/>
              <a:pPr/>
              <a:t>10</a:t>
            </a:fld>
            <a:endParaRPr lang="en-US" dirty="0"/>
          </a:p>
        </p:txBody>
      </p:sp>
    </p:spTree>
    <p:extLst>
      <p:ext uri="{BB962C8B-B14F-4D97-AF65-F5344CB8AC3E}">
        <p14:creationId xmlns:p14="http://schemas.microsoft.com/office/powerpoint/2010/main" val="3017469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Experimental Design </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775081377"/>
              </p:ext>
            </p:extLst>
          </p:nvPr>
        </p:nvGraphicFramePr>
        <p:xfrm>
          <a:off x="2209800" y="3200400"/>
          <a:ext cx="4800600" cy="2864245"/>
        </p:xfrm>
        <a:graphic>
          <a:graphicData uri="http://schemas.openxmlformats.org/drawingml/2006/table">
            <a:tbl>
              <a:tblPr firstRow="1" bandRow="1">
                <a:tableStyleId>{72833802-FEF1-4C79-8D5D-14CF1EAF98D9}</a:tableStyleId>
              </a:tblPr>
              <a:tblGrid>
                <a:gridCol w="1970690"/>
                <a:gridCol w="1351893"/>
                <a:gridCol w="1478017"/>
              </a:tblGrid>
              <a:tr h="735020">
                <a:tc>
                  <a:txBody>
                    <a:bodyPr/>
                    <a:lstStyle/>
                    <a:p>
                      <a:r>
                        <a:rPr lang="en-US" dirty="0" smtClean="0"/>
                        <a:t>Mode</a:t>
                      </a:r>
                      <a:endParaRPr lang="en-US" dirty="0"/>
                    </a:p>
                  </a:txBody>
                  <a:tcPr/>
                </a:tc>
                <a:tc gridSpan="2">
                  <a:txBody>
                    <a:bodyPr/>
                    <a:lstStyle/>
                    <a:p>
                      <a:r>
                        <a:rPr lang="en-US" dirty="0" smtClean="0"/>
                        <a:t>Type of Questionnaire</a:t>
                      </a:r>
                      <a:endParaRPr lang="en-US" dirty="0"/>
                    </a:p>
                  </a:txBody>
                  <a:tcPr/>
                </a:tc>
                <a:tc hMerge="1">
                  <a:txBody>
                    <a:bodyPr/>
                    <a:lstStyle/>
                    <a:p>
                      <a:endParaRPr lang="en-US" dirty="0"/>
                    </a:p>
                  </a:txBody>
                  <a:tcPr/>
                </a:tc>
              </a:tr>
              <a:tr h="425845">
                <a:tc>
                  <a:txBody>
                    <a:bodyPr/>
                    <a:lstStyle/>
                    <a:p>
                      <a:endParaRPr lang="en-US" dirty="0"/>
                    </a:p>
                  </a:txBody>
                  <a:tcPr/>
                </a:tc>
                <a:tc>
                  <a:txBody>
                    <a:bodyPr/>
                    <a:lstStyle/>
                    <a:p>
                      <a:pPr algn="ctr"/>
                      <a:r>
                        <a:rPr lang="en-US" u="sng" dirty="0" smtClean="0"/>
                        <a:t>Short </a:t>
                      </a:r>
                      <a:endParaRPr lang="en-US" b="1" u="sng" dirty="0"/>
                    </a:p>
                  </a:txBody>
                  <a:tcPr/>
                </a:tc>
                <a:tc>
                  <a:txBody>
                    <a:bodyPr/>
                    <a:lstStyle/>
                    <a:p>
                      <a:pPr algn="ctr"/>
                      <a:r>
                        <a:rPr lang="en-US" u="sng" dirty="0" smtClean="0"/>
                        <a:t>Long</a:t>
                      </a:r>
                      <a:endParaRPr lang="en-US" b="1" u="sng" dirty="0"/>
                    </a:p>
                  </a:txBody>
                  <a:tcPr/>
                </a:tc>
              </a:tr>
              <a:tr h="425845">
                <a:tc>
                  <a:txBody>
                    <a:bodyPr/>
                    <a:lstStyle/>
                    <a:p>
                      <a:r>
                        <a:rPr lang="en-US" dirty="0" smtClean="0"/>
                        <a:t>Phone</a:t>
                      </a:r>
                      <a:endParaRPr lang="en-US" b="1" dirty="0"/>
                    </a:p>
                  </a:txBody>
                  <a:tcPr/>
                </a:tc>
                <a:tc>
                  <a:txBody>
                    <a:bodyPr/>
                    <a:lstStyle/>
                    <a:p>
                      <a:pPr algn="ctr"/>
                      <a:r>
                        <a:rPr lang="en-US" dirty="0" smtClean="0"/>
                        <a:t>223</a:t>
                      </a:r>
                      <a:endParaRPr lang="en-US" dirty="0"/>
                    </a:p>
                  </a:txBody>
                  <a:tcPr/>
                </a:tc>
                <a:tc>
                  <a:txBody>
                    <a:bodyPr/>
                    <a:lstStyle/>
                    <a:p>
                      <a:pPr algn="ctr"/>
                      <a:r>
                        <a:rPr lang="en-US" dirty="0" smtClean="0"/>
                        <a:t>217</a:t>
                      </a:r>
                      <a:endParaRPr lang="en-US" dirty="0"/>
                    </a:p>
                  </a:txBody>
                  <a:tcPr/>
                </a:tc>
              </a:tr>
              <a:tr h="425845">
                <a:tc>
                  <a:txBody>
                    <a:bodyPr/>
                    <a:lstStyle/>
                    <a:p>
                      <a:r>
                        <a:rPr lang="en-US" dirty="0" smtClean="0"/>
                        <a:t>Mail</a:t>
                      </a:r>
                      <a:endParaRPr lang="en-US" b="1" dirty="0"/>
                    </a:p>
                  </a:txBody>
                  <a:tcPr/>
                </a:tc>
                <a:tc>
                  <a:txBody>
                    <a:bodyPr/>
                    <a:lstStyle/>
                    <a:p>
                      <a:pPr algn="ctr"/>
                      <a:r>
                        <a:rPr lang="en-US" dirty="0" smtClean="0"/>
                        <a:t>179</a:t>
                      </a:r>
                      <a:endParaRPr lang="en-US" dirty="0"/>
                    </a:p>
                  </a:txBody>
                  <a:tcPr/>
                </a:tc>
                <a:tc>
                  <a:txBody>
                    <a:bodyPr/>
                    <a:lstStyle/>
                    <a:p>
                      <a:pPr algn="ctr"/>
                      <a:r>
                        <a:rPr lang="en-US" dirty="0" smtClean="0"/>
                        <a:t>114</a:t>
                      </a:r>
                      <a:endParaRPr lang="en-US" dirty="0"/>
                    </a:p>
                  </a:txBody>
                  <a:tcPr/>
                </a:tc>
              </a:tr>
              <a:tr h="425845">
                <a:tc>
                  <a:txBody>
                    <a:bodyPr/>
                    <a:lstStyle/>
                    <a:p>
                      <a:r>
                        <a:rPr lang="en-US" dirty="0" smtClean="0"/>
                        <a:t>Web</a:t>
                      </a:r>
                      <a:endParaRPr lang="en-US" b="1" dirty="0"/>
                    </a:p>
                  </a:txBody>
                  <a:tcPr/>
                </a:tc>
                <a:tc>
                  <a:txBody>
                    <a:bodyPr/>
                    <a:lstStyle/>
                    <a:p>
                      <a:pPr algn="ctr"/>
                      <a:r>
                        <a:rPr lang="en-US" dirty="0" smtClean="0"/>
                        <a:t>538</a:t>
                      </a:r>
                      <a:endParaRPr lang="en-US" dirty="0"/>
                    </a:p>
                  </a:txBody>
                  <a:tcPr/>
                </a:tc>
                <a:tc>
                  <a:txBody>
                    <a:bodyPr/>
                    <a:lstStyle/>
                    <a:p>
                      <a:pPr algn="ctr"/>
                      <a:r>
                        <a:rPr lang="en-US" dirty="0" smtClean="0"/>
                        <a:t>494</a:t>
                      </a:r>
                      <a:endParaRPr lang="en-US" dirty="0"/>
                    </a:p>
                  </a:txBody>
                  <a:tcPr/>
                </a:tc>
              </a:tr>
              <a:tr h="425845">
                <a:tc>
                  <a:txBody>
                    <a:bodyPr/>
                    <a:lstStyle/>
                    <a:p>
                      <a:r>
                        <a:rPr lang="en-US" b="1" dirty="0" smtClean="0"/>
                        <a:t>Total</a:t>
                      </a:r>
                      <a:endParaRPr lang="en-US" b="1" dirty="0"/>
                    </a:p>
                  </a:txBody>
                  <a:tcPr/>
                </a:tc>
                <a:tc>
                  <a:txBody>
                    <a:bodyPr/>
                    <a:lstStyle/>
                    <a:p>
                      <a:pPr algn="ctr"/>
                      <a:r>
                        <a:rPr lang="en-US" b="1" dirty="0" smtClean="0"/>
                        <a:t>940</a:t>
                      </a:r>
                      <a:endParaRPr lang="en-US" b="1" dirty="0"/>
                    </a:p>
                  </a:txBody>
                  <a:tcPr/>
                </a:tc>
                <a:tc>
                  <a:txBody>
                    <a:bodyPr/>
                    <a:lstStyle/>
                    <a:p>
                      <a:pPr algn="ctr"/>
                      <a:r>
                        <a:rPr lang="en-US" b="1" dirty="0" smtClean="0"/>
                        <a:t>825</a:t>
                      </a:r>
                      <a:endParaRPr lang="en-US" b="1" dirty="0"/>
                    </a:p>
                  </a:txBody>
                  <a:tcPr/>
                </a:tc>
              </a:tr>
            </a:tbl>
          </a:graphicData>
        </a:graphic>
      </p:graphicFrame>
      <p:sp>
        <p:nvSpPr>
          <p:cNvPr id="6" name="Content Placeholder 1"/>
          <p:cNvSpPr>
            <a:spLocks noGrp="1"/>
          </p:cNvSpPr>
          <p:nvPr>
            <p:ph idx="4294967295"/>
          </p:nvPr>
        </p:nvSpPr>
        <p:spPr>
          <a:xfrm>
            <a:off x="457200" y="1066800"/>
            <a:ext cx="8229600" cy="914400"/>
          </a:xfrm>
          <a:prstGeom prst="rect">
            <a:avLst/>
          </a:prstGeom>
        </p:spPr>
        <p:txBody>
          <a:bodyPr/>
          <a:lstStyle/>
          <a:p>
            <a:r>
              <a:rPr lang="en-US" dirty="0" smtClean="0"/>
              <a:t>3 x 2 experiment (Mode by Type of Questionnaire)</a:t>
            </a:r>
          </a:p>
          <a:p>
            <a:pPr lvl="1"/>
            <a:r>
              <a:rPr lang="en-US" dirty="0" smtClean="0"/>
              <a:t>Participants </a:t>
            </a:r>
            <a:r>
              <a:rPr lang="en-US" dirty="0"/>
              <a:t>were given the same time estimate to complete </a:t>
            </a:r>
            <a:r>
              <a:rPr lang="en-US" dirty="0" smtClean="0"/>
              <a:t>long and short instrument in Web and Phone (</a:t>
            </a:r>
            <a:r>
              <a:rPr lang="en-US" dirty="0"/>
              <a:t>30 </a:t>
            </a:r>
            <a:r>
              <a:rPr lang="en-US" dirty="0" err="1"/>
              <a:t>mins</a:t>
            </a:r>
            <a:r>
              <a:rPr lang="en-US" dirty="0"/>
              <a:t>)</a:t>
            </a:r>
            <a:endParaRPr lang="en-US" dirty="0" smtClean="0"/>
          </a:p>
          <a:p>
            <a:r>
              <a:rPr lang="en-US" dirty="0" smtClean="0"/>
              <a:t>Actual number of completes (as of 4/14/2015)</a:t>
            </a:r>
            <a:endParaRPr lang="en-US" dirty="0"/>
          </a:p>
        </p:txBody>
      </p:sp>
      <p:sp>
        <p:nvSpPr>
          <p:cNvPr id="2" name="Slide Number Placeholder 1"/>
          <p:cNvSpPr>
            <a:spLocks noGrp="1"/>
          </p:cNvSpPr>
          <p:nvPr>
            <p:ph type="sldNum" sz="quarter" idx="13"/>
          </p:nvPr>
        </p:nvSpPr>
        <p:spPr/>
        <p:txBody>
          <a:bodyPr/>
          <a:lstStyle/>
          <a:p>
            <a:fld id="{93688690-BBF5-4E3E-8BE7-B23C6D953C7E}" type="slidenum">
              <a:rPr lang="en-US" smtClean="0"/>
              <a:pPr/>
              <a:t>11</a:t>
            </a:fld>
            <a:endParaRPr lang="en-US" dirty="0"/>
          </a:p>
        </p:txBody>
      </p:sp>
    </p:spTree>
    <p:extLst>
      <p:ext uri="{BB962C8B-B14F-4D97-AF65-F5344CB8AC3E}">
        <p14:creationId xmlns:p14="http://schemas.microsoft.com/office/powerpoint/2010/main" val="3505433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457200" y="1143000"/>
            <a:ext cx="7924800" cy="1981200"/>
          </a:xfrm>
          <a:prstGeom prst="rect">
            <a:avLst/>
          </a:prstGeom>
        </p:spPr>
        <p:txBody>
          <a:bodyPr/>
          <a:lstStyle/>
          <a:p>
            <a:r>
              <a:rPr lang="en-US" b="1" dirty="0" smtClean="0">
                <a:solidFill>
                  <a:schemeClr val="accent1">
                    <a:lumMod val="75000"/>
                  </a:schemeClr>
                </a:solidFill>
              </a:rPr>
              <a:t>Interview Completion Rate total</a:t>
            </a:r>
          </a:p>
          <a:p>
            <a:pPr lvl="1"/>
            <a:r>
              <a:rPr lang="en-US" dirty="0" smtClean="0">
                <a:solidFill>
                  <a:schemeClr val="accent1">
                    <a:lumMod val="75000"/>
                  </a:schemeClr>
                </a:solidFill>
              </a:rPr>
              <a:t>Proportion </a:t>
            </a:r>
            <a:r>
              <a:rPr lang="en-US" dirty="0">
                <a:solidFill>
                  <a:schemeClr val="accent1">
                    <a:lumMod val="75000"/>
                  </a:schemeClr>
                </a:solidFill>
              </a:rPr>
              <a:t>of identified eligible households that completed the interview.</a:t>
            </a:r>
          </a:p>
          <a:p>
            <a:r>
              <a:rPr lang="en-US" dirty="0" smtClean="0">
                <a:solidFill>
                  <a:schemeClr val="accent1">
                    <a:lumMod val="75000"/>
                  </a:schemeClr>
                </a:solidFill>
              </a:rPr>
              <a:t>Council of American Survey Research Organizations </a:t>
            </a:r>
            <a:r>
              <a:rPr lang="en-US" b="1" dirty="0" smtClean="0">
                <a:solidFill>
                  <a:schemeClr val="accent1">
                    <a:lumMod val="75000"/>
                  </a:schemeClr>
                </a:solidFill>
              </a:rPr>
              <a:t>(CASRO) response rate</a:t>
            </a:r>
          </a:p>
          <a:p>
            <a:pPr lvl="1"/>
            <a:r>
              <a:rPr lang="en-US" dirty="0">
                <a:solidFill>
                  <a:schemeClr val="accent1">
                    <a:lumMod val="75000"/>
                  </a:schemeClr>
                </a:solidFill>
              </a:rPr>
              <a:t>P</a:t>
            </a:r>
            <a:r>
              <a:rPr lang="en-US" dirty="0" smtClean="0">
                <a:solidFill>
                  <a:schemeClr val="accent1">
                    <a:lumMod val="75000"/>
                  </a:schemeClr>
                </a:solidFill>
              </a:rPr>
              <a:t>roduct </a:t>
            </a:r>
            <a:r>
              <a:rPr lang="en-US" dirty="0">
                <a:solidFill>
                  <a:schemeClr val="accent1">
                    <a:lumMod val="75000"/>
                  </a:schemeClr>
                </a:solidFill>
              </a:rPr>
              <a:t>of the resolution rate, </a:t>
            </a:r>
            <a:r>
              <a:rPr lang="en-US" dirty="0" smtClean="0">
                <a:solidFill>
                  <a:schemeClr val="accent1">
                    <a:lumMod val="75000"/>
                  </a:schemeClr>
                </a:solidFill>
              </a:rPr>
              <a:t>screener </a:t>
            </a:r>
            <a:r>
              <a:rPr lang="en-US" dirty="0">
                <a:solidFill>
                  <a:schemeClr val="accent1">
                    <a:lumMod val="75000"/>
                  </a:schemeClr>
                </a:solidFill>
              </a:rPr>
              <a:t>completion rate, and </a:t>
            </a:r>
            <a:r>
              <a:rPr lang="en-US" dirty="0" smtClean="0">
                <a:solidFill>
                  <a:schemeClr val="accent1">
                    <a:lumMod val="75000"/>
                  </a:schemeClr>
                </a:solidFill>
              </a:rPr>
              <a:t>interview </a:t>
            </a:r>
            <a:r>
              <a:rPr lang="en-US" dirty="0">
                <a:solidFill>
                  <a:schemeClr val="accent1">
                    <a:lumMod val="75000"/>
                  </a:schemeClr>
                </a:solidFill>
              </a:rPr>
              <a:t>completion </a:t>
            </a:r>
            <a:r>
              <a:rPr lang="en-US" dirty="0" smtClean="0">
                <a:solidFill>
                  <a:schemeClr val="accent1">
                    <a:lumMod val="75000"/>
                  </a:schemeClr>
                </a:solidFill>
              </a:rPr>
              <a:t>rate.</a:t>
            </a:r>
          </a:p>
          <a:p>
            <a:pPr lvl="2"/>
            <a:r>
              <a:rPr lang="en-US" dirty="0" smtClean="0">
                <a:solidFill>
                  <a:schemeClr val="accent1">
                    <a:lumMod val="75000"/>
                  </a:schemeClr>
                </a:solidFill>
              </a:rPr>
              <a:t>Resolution </a:t>
            </a:r>
            <a:r>
              <a:rPr lang="en-US" dirty="0">
                <a:solidFill>
                  <a:schemeClr val="accent1">
                    <a:lumMod val="75000"/>
                  </a:schemeClr>
                </a:solidFill>
              </a:rPr>
              <a:t>rate is the proportion of sample units that could be </a:t>
            </a:r>
            <a:r>
              <a:rPr lang="en-US" dirty="0" smtClean="0">
                <a:solidFill>
                  <a:schemeClr val="accent1">
                    <a:lumMod val="75000"/>
                  </a:schemeClr>
                </a:solidFill>
              </a:rPr>
              <a:t>determined to be either </a:t>
            </a:r>
            <a:r>
              <a:rPr lang="en-US" dirty="0">
                <a:solidFill>
                  <a:schemeClr val="accent1">
                    <a:lumMod val="75000"/>
                  </a:schemeClr>
                </a:solidFill>
              </a:rPr>
              <a:t>a household or a </a:t>
            </a:r>
            <a:r>
              <a:rPr lang="en-US" dirty="0" smtClean="0">
                <a:solidFill>
                  <a:schemeClr val="accent1">
                    <a:lumMod val="75000"/>
                  </a:schemeClr>
                </a:solidFill>
              </a:rPr>
              <a:t>non-household.</a:t>
            </a:r>
          </a:p>
          <a:p>
            <a:pPr lvl="2"/>
            <a:r>
              <a:rPr lang="en-US" dirty="0" smtClean="0">
                <a:solidFill>
                  <a:schemeClr val="accent1">
                    <a:lumMod val="75000"/>
                  </a:schemeClr>
                </a:solidFill>
              </a:rPr>
              <a:t>Screener </a:t>
            </a:r>
            <a:r>
              <a:rPr lang="en-US" dirty="0">
                <a:solidFill>
                  <a:schemeClr val="accent1">
                    <a:lumMod val="75000"/>
                  </a:schemeClr>
                </a:solidFill>
              </a:rPr>
              <a:t>completion rate is the proportion of determined households that were screened for household </a:t>
            </a:r>
            <a:r>
              <a:rPr lang="en-US" dirty="0" smtClean="0">
                <a:solidFill>
                  <a:schemeClr val="accent1">
                    <a:lumMod val="75000"/>
                  </a:schemeClr>
                </a:solidFill>
              </a:rPr>
              <a:t>eligibility.</a:t>
            </a:r>
          </a:p>
          <a:p>
            <a:pPr lvl="2"/>
            <a:r>
              <a:rPr lang="en-US" dirty="0" smtClean="0">
                <a:solidFill>
                  <a:schemeClr val="accent1">
                    <a:lumMod val="75000"/>
                  </a:schemeClr>
                </a:solidFill>
              </a:rPr>
              <a:t>Interview </a:t>
            </a:r>
            <a:r>
              <a:rPr lang="en-US" dirty="0">
                <a:solidFill>
                  <a:schemeClr val="accent1">
                    <a:lumMod val="75000"/>
                  </a:schemeClr>
                </a:solidFill>
              </a:rPr>
              <a:t>completion rate is the proportion of identified eligible households that completed the interview.</a:t>
            </a:r>
          </a:p>
          <a:p>
            <a:endParaRPr lang="en-US" dirty="0"/>
          </a:p>
        </p:txBody>
      </p:sp>
      <p:sp>
        <p:nvSpPr>
          <p:cNvPr id="3" name="Title 2"/>
          <p:cNvSpPr>
            <a:spLocks noGrp="1"/>
          </p:cNvSpPr>
          <p:nvPr>
            <p:ph type="title"/>
          </p:nvPr>
        </p:nvSpPr>
        <p:spPr/>
        <p:txBody>
          <a:bodyPr/>
          <a:lstStyle/>
          <a:p>
            <a:r>
              <a:rPr lang="en-US" dirty="0" smtClean="0"/>
              <a:t>Metrics (Production Rates):</a:t>
            </a:r>
            <a:endParaRPr lang="en-US" dirty="0"/>
          </a:p>
        </p:txBody>
      </p:sp>
      <p:sp>
        <p:nvSpPr>
          <p:cNvPr id="4" name="Slide Number Placeholder 3"/>
          <p:cNvSpPr>
            <a:spLocks noGrp="1"/>
          </p:cNvSpPr>
          <p:nvPr>
            <p:ph type="sldNum" sz="quarter" idx="13"/>
          </p:nvPr>
        </p:nvSpPr>
        <p:spPr/>
        <p:txBody>
          <a:bodyPr/>
          <a:lstStyle/>
          <a:p>
            <a:fld id="{93688690-BBF5-4E3E-8BE7-B23C6D953C7E}" type="slidenum">
              <a:rPr lang="en-US" smtClean="0"/>
              <a:pPr/>
              <a:t>12</a:t>
            </a:fld>
            <a:endParaRPr lang="en-US" dirty="0"/>
          </a:p>
        </p:txBody>
      </p:sp>
    </p:spTree>
    <p:extLst>
      <p:ext uri="{BB962C8B-B14F-4D97-AF65-F5344CB8AC3E}">
        <p14:creationId xmlns:p14="http://schemas.microsoft.com/office/powerpoint/2010/main" val="17513538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3"/>
          </p:nvPr>
        </p:nvSpPr>
        <p:spPr/>
        <p:txBody>
          <a:bodyPr/>
          <a:lstStyle/>
          <a:p>
            <a:fld id="{93688690-BBF5-4E3E-8BE7-B23C6D953C7E}" type="slidenum">
              <a:rPr lang="en-US" smtClean="0"/>
              <a:pPr/>
              <a:t>13</a:t>
            </a:fld>
            <a:endParaRPr lang="en-US" dirty="0"/>
          </a:p>
        </p:txBody>
      </p:sp>
      <p:sp>
        <p:nvSpPr>
          <p:cNvPr id="5" name="Title 4"/>
          <p:cNvSpPr>
            <a:spLocks noGrp="1"/>
          </p:cNvSpPr>
          <p:nvPr>
            <p:ph type="title"/>
          </p:nvPr>
        </p:nvSpPr>
        <p:spPr/>
        <p:txBody>
          <a:bodyPr/>
          <a:lstStyle/>
          <a:p>
            <a:r>
              <a:rPr lang="en-US" dirty="0" smtClean="0"/>
              <a:t>Results</a:t>
            </a:r>
            <a:endParaRPr lang="en-US" dirty="0"/>
          </a:p>
        </p:txBody>
      </p:sp>
      <p:sp>
        <p:nvSpPr>
          <p:cNvPr id="3" name="Content Placeholder 2"/>
          <p:cNvSpPr>
            <a:spLocks noGrp="1"/>
          </p:cNvSpPr>
          <p:nvPr>
            <p:ph sz="quarter" idx="12"/>
          </p:nvPr>
        </p:nvSpPr>
        <p:spPr>
          <a:xfrm>
            <a:off x="304800" y="1219200"/>
            <a:ext cx="8382000" cy="4724400"/>
          </a:xfrm>
        </p:spPr>
        <p:txBody>
          <a:bodyPr/>
          <a:lstStyle/>
          <a:p>
            <a:r>
              <a:rPr lang="en-US" dirty="0" smtClean="0"/>
              <a:t>Overall comparison of Short vs. Long</a:t>
            </a:r>
          </a:p>
          <a:p>
            <a:pPr lvl="1"/>
            <a:r>
              <a:rPr lang="en-US" dirty="0" smtClean="0"/>
              <a:t>Results from a two sample t-test</a:t>
            </a:r>
          </a:p>
          <a:p>
            <a:pPr lvl="2"/>
            <a:r>
              <a:rPr lang="en-US" dirty="0" smtClean="0"/>
              <a:t>Using </a:t>
            </a:r>
            <a:r>
              <a:rPr lang="en-US" i="1" dirty="0" smtClean="0"/>
              <a:t>p-value</a:t>
            </a:r>
            <a:r>
              <a:rPr lang="en-US" dirty="0" smtClean="0"/>
              <a:t>&lt;.10 as </a:t>
            </a:r>
            <a:r>
              <a:rPr lang="en-US" i="1" dirty="0" smtClean="0"/>
              <a:t>marginally significant</a:t>
            </a:r>
          </a:p>
          <a:p>
            <a:pPr lvl="2"/>
            <a:r>
              <a:rPr lang="en-US" dirty="0" smtClean="0"/>
              <a:t>Also, using conventional statistical levels (</a:t>
            </a:r>
            <a:r>
              <a:rPr lang="en-US" i="1" dirty="0"/>
              <a:t>p </a:t>
            </a:r>
            <a:r>
              <a:rPr lang="en-US" dirty="0"/>
              <a:t>&lt;.</a:t>
            </a:r>
            <a:r>
              <a:rPr lang="en-US" dirty="0" smtClean="0"/>
              <a:t>001; </a:t>
            </a:r>
            <a:r>
              <a:rPr lang="en-US" i="1" dirty="0" smtClean="0"/>
              <a:t>p </a:t>
            </a:r>
            <a:r>
              <a:rPr lang="en-US" dirty="0" smtClean="0"/>
              <a:t>&lt;.01; </a:t>
            </a:r>
            <a:r>
              <a:rPr lang="en-US" i="1" dirty="0"/>
              <a:t>p </a:t>
            </a:r>
            <a:r>
              <a:rPr lang="en-US" smtClean="0"/>
              <a:t>&lt;.05)</a:t>
            </a:r>
            <a:endParaRPr lang="en-US" dirty="0" smtClean="0"/>
          </a:p>
        </p:txBody>
      </p:sp>
      <p:graphicFrame>
        <p:nvGraphicFramePr>
          <p:cNvPr id="7" name="Table 6"/>
          <p:cNvGraphicFramePr>
            <a:graphicFrameLocks noGrp="1"/>
          </p:cNvGraphicFramePr>
          <p:nvPr>
            <p:extLst>
              <p:ext uri="{D42A27DB-BD31-4B8C-83A1-F6EECF244321}">
                <p14:modId xmlns:p14="http://schemas.microsoft.com/office/powerpoint/2010/main" val="1597332294"/>
              </p:ext>
            </p:extLst>
          </p:nvPr>
        </p:nvGraphicFramePr>
        <p:xfrm>
          <a:off x="475488" y="3581400"/>
          <a:ext cx="7924799" cy="2021840"/>
        </p:xfrm>
        <a:graphic>
          <a:graphicData uri="http://schemas.openxmlformats.org/drawingml/2006/table">
            <a:tbl>
              <a:tblPr firstRow="1" bandRow="1">
                <a:tableStyleId>{9DCAF9ED-07DC-4A11-8D7F-57B35C25682E}</a:tableStyleId>
              </a:tblPr>
              <a:tblGrid>
                <a:gridCol w="1836751"/>
                <a:gridCol w="1246367"/>
                <a:gridCol w="1336482"/>
                <a:gridCol w="1066800"/>
                <a:gridCol w="1335818"/>
                <a:gridCol w="1102581"/>
              </a:tblGrid>
              <a:tr h="370840">
                <a:tc>
                  <a:txBody>
                    <a:bodyPr/>
                    <a:lstStyle/>
                    <a:p>
                      <a:r>
                        <a:rPr lang="en-US" dirty="0" smtClean="0"/>
                        <a:t>Overall</a:t>
                      </a:r>
                      <a:endParaRPr lang="en-US" dirty="0"/>
                    </a:p>
                  </a:txBody>
                  <a:tcPr/>
                </a:tc>
                <a:tc>
                  <a:txBody>
                    <a:bodyPr/>
                    <a:lstStyle/>
                    <a:p>
                      <a:pPr algn="ctr"/>
                      <a:r>
                        <a:rPr lang="en-US" dirty="0" smtClean="0"/>
                        <a:t>Short</a:t>
                      </a:r>
                      <a:endParaRPr lang="en-US" dirty="0"/>
                    </a:p>
                  </a:txBody>
                  <a:tcPr/>
                </a:tc>
                <a:tc>
                  <a:txBody>
                    <a:bodyPr/>
                    <a:lstStyle/>
                    <a:p>
                      <a:pPr algn="ctr"/>
                      <a:r>
                        <a:rPr lang="en-US" dirty="0" smtClean="0"/>
                        <a:t>Long</a:t>
                      </a:r>
                      <a:endParaRPr lang="en-US" dirty="0"/>
                    </a:p>
                  </a:txBody>
                  <a:tcPr/>
                </a:tc>
                <a:tc>
                  <a:txBody>
                    <a:bodyPr/>
                    <a:lstStyle/>
                    <a:p>
                      <a:pPr algn="ctr"/>
                      <a:r>
                        <a:rPr lang="en-US" dirty="0" smtClean="0"/>
                        <a:t>Diff.</a:t>
                      </a:r>
                      <a:endParaRPr lang="en-US" dirty="0"/>
                    </a:p>
                  </a:txBody>
                  <a:tcPr/>
                </a:tc>
                <a:tc>
                  <a:txBody>
                    <a:bodyPr/>
                    <a:lstStyle/>
                    <a:p>
                      <a:pPr algn="ctr"/>
                      <a:r>
                        <a:rPr lang="en-US" dirty="0" smtClean="0"/>
                        <a:t>Sig.</a:t>
                      </a:r>
                      <a:endParaRPr lang="en-US" dirty="0"/>
                    </a:p>
                  </a:txBody>
                  <a:tcPr/>
                </a:tc>
                <a:tc>
                  <a:txBody>
                    <a:bodyPr/>
                    <a:lstStyle/>
                    <a:p>
                      <a:pPr algn="ctr"/>
                      <a:r>
                        <a:rPr lang="en-US" dirty="0" smtClean="0"/>
                        <a:t>p-value</a:t>
                      </a:r>
                      <a:endParaRPr lang="en-US" dirty="0"/>
                    </a:p>
                  </a:txBody>
                  <a:tcPr/>
                </a:tc>
              </a:tr>
              <a:tr h="370840">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r h="370840">
                <a:tc>
                  <a:txBody>
                    <a:bodyPr/>
                    <a:lstStyle/>
                    <a:p>
                      <a:r>
                        <a:rPr lang="en-US" dirty="0" smtClean="0"/>
                        <a:t>CASRO response</a:t>
                      </a:r>
                      <a:r>
                        <a:rPr lang="en-US" baseline="0" dirty="0" smtClean="0"/>
                        <a:t> rate</a:t>
                      </a:r>
                      <a:endParaRPr lang="en-US" dirty="0"/>
                    </a:p>
                  </a:txBody>
                  <a:tcPr/>
                </a:tc>
                <a:tc>
                  <a:txBody>
                    <a:bodyPr/>
                    <a:lstStyle/>
                    <a:p>
                      <a:pPr algn="ctr"/>
                      <a:r>
                        <a:rPr lang="en-US" dirty="0" smtClean="0"/>
                        <a:t>11%</a:t>
                      </a:r>
                      <a:endParaRPr lang="en-US" dirty="0"/>
                    </a:p>
                  </a:txBody>
                  <a:tcPr/>
                </a:tc>
                <a:tc>
                  <a:txBody>
                    <a:bodyPr/>
                    <a:lstStyle/>
                    <a:p>
                      <a:pPr algn="ctr"/>
                      <a:r>
                        <a:rPr lang="en-US" dirty="0" smtClean="0"/>
                        <a:t>10%</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1%</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i="1" dirty="0" smtClean="0">
                          <a:solidFill>
                            <a:srgbClr val="FF0000"/>
                          </a:solidFill>
                        </a:rPr>
                        <a:t>Marginally significant</a:t>
                      </a:r>
                      <a:r>
                        <a:rPr lang="en-US" i="1" baseline="0" dirty="0" smtClean="0">
                          <a:solidFill>
                            <a:srgbClr val="FF0000"/>
                          </a:solidFill>
                        </a:rPr>
                        <a:t> </a:t>
                      </a:r>
                      <a:endParaRPr lang="en-US" i="1" dirty="0" smtClean="0">
                        <a:solidFill>
                          <a:srgbClr val="FF0000"/>
                        </a:solidFill>
                      </a:endParaRPr>
                    </a:p>
                  </a:txBody>
                  <a:tcPr/>
                </a:tc>
                <a:tc>
                  <a:txBody>
                    <a:bodyPr/>
                    <a:lstStyle/>
                    <a:p>
                      <a:pPr algn="ctr"/>
                      <a:r>
                        <a:rPr lang="en-US" sz="1800" dirty="0" smtClean="0">
                          <a:effectLst/>
                        </a:rPr>
                        <a:t>&lt;.10</a:t>
                      </a:r>
                      <a:endParaRPr lang="en-US" dirty="0"/>
                    </a:p>
                  </a:txBody>
                  <a:tcPr/>
                </a:tc>
              </a:tr>
              <a:tr h="370840">
                <a:tc>
                  <a:txBody>
                    <a:bodyPr/>
                    <a:lstStyle/>
                    <a:p>
                      <a:r>
                        <a:rPr lang="en-US" dirty="0" smtClean="0"/>
                        <a:t>Interview</a:t>
                      </a:r>
                      <a:r>
                        <a:rPr lang="en-US" baseline="0" dirty="0" smtClean="0"/>
                        <a:t> </a:t>
                      </a:r>
                      <a:r>
                        <a:rPr lang="en-US" dirty="0" smtClean="0"/>
                        <a:t>completion rate</a:t>
                      </a:r>
                      <a:endParaRPr lang="en-US" dirty="0"/>
                    </a:p>
                  </a:txBody>
                  <a:tcPr/>
                </a:tc>
                <a:tc>
                  <a:txBody>
                    <a:bodyPr/>
                    <a:lstStyle/>
                    <a:p>
                      <a:pPr algn="ctr"/>
                      <a:r>
                        <a:rPr lang="en-US" dirty="0" smtClean="0"/>
                        <a:t>59%</a:t>
                      </a:r>
                      <a:endParaRPr lang="en-US" dirty="0"/>
                    </a:p>
                  </a:txBody>
                  <a:tcPr/>
                </a:tc>
                <a:tc>
                  <a:txBody>
                    <a:bodyPr/>
                    <a:lstStyle/>
                    <a:p>
                      <a:pPr algn="ctr"/>
                      <a:r>
                        <a:rPr lang="en-US" dirty="0" smtClean="0"/>
                        <a:t>56%</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3%</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rgbClr val="FF0000"/>
                          </a:solidFill>
                        </a:rPr>
                        <a:t>Significant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&lt;.001</a:t>
                      </a:r>
                    </a:p>
                  </a:txBody>
                  <a:tcPr/>
                </a:tc>
              </a:tr>
            </a:tbl>
          </a:graphicData>
        </a:graphic>
      </p:graphicFrame>
    </p:spTree>
    <p:extLst>
      <p:ext uri="{BB962C8B-B14F-4D97-AF65-F5344CB8AC3E}">
        <p14:creationId xmlns:p14="http://schemas.microsoft.com/office/powerpoint/2010/main" val="1810685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3"/>
          </p:nvPr>
        </p:nvSpPr>
        <p:spPr/>
        <p:txBody>
          <a:bodyPr/>
          <a:lstStyle/>
          <a:p>
            <a:fld id="{93688690-BBF5-4E3E-8BE7-B23C6D953C7E}" type="slidenum">
              <a:rPr lang="en-US" smtClean="0"/>
              <a:pPr/>
              <a:t>14</a:t>
            </a:fld>
            <a:endParaRPr lang="en-US" dirty="0"/>
          </a:p>
        </p:txBody>
      </p:sp>
      <p:sp>
        <p:nvSpPr>
          <p:cNvPr id="5" name="Title 4"/>
          <p:cNvSpPr>
            <a:spLocks noGrp="1"/>
          </p:cNvSpPr>
          <p:nvPr>
            <p:ph type="title"/>
          </p:nvPr>
        </p:nvSpPr>
        <p:spPr/>
        <p:txBody>
          <a:bodyPr/>
          <a:lstStyle/>
          <a:p>
            <a:r>
              <a:rPr lang="en-US" dirty="0" smtClean="0"/>
              <a:t>Results</a:t>
            </a:r>
            <a:endParaRPr lang="en-US" dirty="0"/>
          </a:p>
        </p:txBody>
      </p:sp>
      <p:sp>
        <p:nvSpPr>
          <p:cNvPr id="3" name="Content Placeholder 2"/>
          <p:cNvSpPr>
            <a:spLocks noGrp="1"/>
          </p:cNvSpPr>
          <p:nvPr>
            <p:ph sz="quarter" idx="12"/>
          </p:nvPr>
        </p:nvSpPr>
        <p:spPr/>
        <p:txBody>
          <a:bodyPr/>
          <a:lstStyle/>
          <a:p>
            <a:r>
              <a:rPr lang="en-US" dirty="0" smtClean="0"/>
              <a:t>Overall comparison of Short vs. Long by Mode</a:t>
            </a:r>
          </a:p>
          <a:p>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1793900980"/>
              </p:ext>
            </p:extLst>
          </p:nvPr>
        </p:nvGraphicFramePr>
        <p:xfrm>
          <a:off x="304800" y="1981200"/>
          <a:ext cx="8458199" cy="2763520"/>
        </p:xfrm>
        <a:graphic>
          <a:graphicData uri="http://schemas.openxmlformats.org/drawingml/2006/table">
            <a:tbl>
              <a:tblPr firstRow="1" bandRow="1">
                <a:tableStyleId>{21E4AEA4-8DFA-4A89-87EB-49C32662AFE0}</a:tableStyleId>
              </a:tblPr>
              <a:tblGrid>
                <a:gridCol w="2514600"/>
                <a:gridCol w="1143000"/>
                <a:gridCol w="1143000"/>
                <a:gridCol w="990600"/>
                <a:gridCol w="1676400"/>
                <a:gridCol w="990599"/>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CASRO Response Rate</a:t>
                      </a:r>
                    </a:p>
                  </a:txBody>
                  <a:tcPr/>
                </a:tc>
                <a:tc>
                  <a:txBody>
                    <a:bodyPr/>
                    <a:lstStyle/>
                    <a:p>
                      <a:pPr algn="ctr"/>
                      <a:r>
                        <a:rPr lang="en-US" dirty="0" smtClean="0"/>
                        <a:t>Short</a:t>
                      </a:r>
                      <a:endParaRPr lang="en-US" dirty="0"/>
                    </a:p>
                  </a:txBody>
                  <a:tcPr/>
                </a:tc>
                <a:tc>
                  <a:txBody>
                    <a:bodyPr/>
                    <a:lstStyle/>
                    <a:p>
                      <a:pPr algn="ctr"/>
                      <a:r>
                        <a:rPr lang="en-US" dirty="0" smtClean="0"/>
                        <a:t>Long</a:t>
                      </a:r>
                      <a:endParaRPr lang="en-US" dirty="0"/>
                    </a:p>
                  </a:txBody>
                  <a:tcPr/>
                </a:tc>
                <a:tc>
                  <a:txBody>
                    <a:bodyPr/>
                    <a:lstStyle/>
                    <a:p>
                      <a:pPr algn="ctr"/>
                      <a:r>
                        <a:rPr lang="en-US" dirty="0" smtClean="0"/>
                        <a:t>Diff.</a:t>
                      </a:r>
                      <a:endParaRPr lang="en-US" dirty="0"/>
                    </a:p>
                  </a:txBody>
                  <a:tcPr/>
                </a:tc>
                <a:tc>
                  <a:txBody>
                    <a:bodyPr/>
                    <a:lstStyle/>
                    <a:p>
                      <a:pPr algn="ctr"/>
                      <a:r>
                        <a:rPr lang="en-US" dirty="0" smtClean="0"/>
                        <a:t>Sig.</a:t>
                      </a:r>
                      <a:endParaRPr lang="en-US" dirty="0"/>
                    </a:p>
                  </a:txBody>
                  <a:tcPr/>
                </a:tc>
                <a:tc>
                  <a:txBody>
                    <a:bodyPr/>
                    <a:lstStyle/>
                    <a:p>
                      <a:pPr algn="ctr"/>
                      <a:r>
                        <a:rPr lang="en-US" dirty="0" smtClean="0"/>
                        <a:t>p-value</a:t>
                      </a:r>
                      <a:endParaRPr lang="en-US" dirty="0"/>
                    </a:p>
                  </a:txBody>
                  <a:tcPr/>
                </a:tc>
              </a:tr>
              <a:tr h="370840">
                <a:tc>
                  <a:txBody>
                    <a:bodyPr/>
                    <a:lstStyle/>
                    <a:p>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r>
              <a:tr h="370840">
                <a:tc>
                  <a:txBody>
                    <a:bodyPr/>
                    <a:lstStyle/>
                    <a:p>
                      <a:r>
                        <a:rPr lang="en-US" dirty="0" smtClean="0"/>
                        <a:t>Phone</a:t>
                      </a:r>
                      <a:endParaRPr lang="en-US" b="1" dirty="0"/>
                    </a:p>
                  </a:txBody>
                  <a:tcPr/>
                </a:tc>
                <a:tc>
                  <a:txBody>
                    <a:bodyPr/>
                    <a:lstStyle/>
                    <a:p>
                      <a:pPr algn="ctr"/>
                      <a:r>
                        <a:rPr lang="en-US" dirty="0" smtClean="0"/>
                        <a:t>16%</a:t>
                      </a:r>
                      <a:endParaRPr lang="en-US" dirty="0"/>
                    </a:p>
                  </a:txBody>
                  <a:tcPr/>
                </a:tc>
                <a:tc>
                  <a:txBody>
                    <a:bodyPr/>
                    <a:lstStyle/>
                    <a:p>
                      <a:pPr algn="ctr"/>
                      <a:r>
                        <a:rPr lang="en-US" dirty="0" smtClean="0"/>
                        <a:t>15%</a:t>
                      </a:r>
                      <a:endParaRPr lang="en-US" dirty="0"/>
                    </a:p>
                  </a:txBody>
                  <a:tcPr/>
                </a:tc>
                <a:tc>
                  <a:txBody>
                    <a:bodyPr/>
                    <a:lstStyle/>
                    <a:p>
                      <a:pPr algn="ctr"/>
                      <a:r>
                        <a:rPr lang="en-US" dirty="0" smtClean="0"/>
                        <a:t>1%</a:t>
                      </a:r>
                      <a:endParaRPr lang="en-US" dirty="0"/>
                    </a:p>
                  </a:txBody>
                  <a:tcPr/>
                </a:tc>
                <a:tc>
                  <a:txBody>
                    <a:bodyPr/>
                    <a:lstStyle/>
                    <a:p>
                      <a:pPr algn="ctr"/>
                      <a:r>
                        <a:rPr lang="en-US" dirty="0" smtClean="0"/>
                        <a:t>Not significant</a:t>
                      </a:r>
                      <a:endParaRPr lang="en-US" dirty="0"/>
                    </a:p>
                  </a:txBody>
                  <a:tcPr/>
                </a:tc>
                <a:tc>
                  <a:txBody>
                    <a:bodyPr/>
                    <a:lstStyle/>
                    <a:p>
                      <a:pPr algn="ctr"/>
                      <a:r>
                        <a:rPr lang="en-US" smtClean="0"/>
                        <a:t>&gt;.10</a:t>
                      </a:r>
                      <a:endParaRPr lang="en-US" dirty="0"/>
                    </a:p>
                  </a:txBody>
                  <a:tcPr/>
                </a:tc>
              </a:tr>
              <a:tr h="370840">
                <a:tc>
                  <a:txBody>
                    <a:bodyPr/>
                    <a:lstStyle/>
                    <a:p>
                      <a:r>
                        <a:rPr lang="en-US" dirty="0" smtClean="0"/>
                        <a:t>Mail</a:t>
                      </a:r>
                      <a:endParaRPr lang="en-US" b="1" dirty="0"/>
                    </a:p>
                  </a:txBody>
                  <a:tcPr/>
                </a:tc>
                <a:tc>
                  <a:txBody>
                    <a:bodyPr/>
                    <a:lstStyle/>
                    <a:p>
                      <a:pPr algn="ctr"/>
                      <a:r>
                        <a:rPr lang="en-US" dirty="0" smtClean="0"/>
                        <a:t>12%</a:t>
                      </a:r>
                      <a:endParaRPr lang="en-US" dirty="0"/>
                    </a:p>
                  </a:txBody>
                  <a:tcPr/>
                </a:tc>
                <a:tc>
                  <a:txBody>
                    <a:bodyPr/>
                    <a:lstStyle/>
                    <a:p>
                      <a:pPr algn="ctr"/>
                      <a:r>
                        <a:rPr lang="en-US" dirty="0" smtClean="0"/>
                        <a:t>12%</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0%</a:t>
                      </a:r>
                    </a:p>
                  </a:txBody>
                  <a:tcPr/>
                </a:tc>
                <a:tc>
                  <a:txBody>
                    <a:bodyPr/>
                    <a:lstStyle/>
                    <a:p>
                      <a:pPr algn="ctr"/>
                      <a:r>
                        <a:rPr lang="en-US" dirty="0" smtClean="0"/>
                        <a:t>Not significant</a:t>
                      </a:r>
                      <a:endParaRPr lang="en-US" dirty="0"/>
                    </a:p>
                  </a:txBody>
                  <a:tcPr/>
                </a:tc>
                <a:tc>
                  <a:txBody>
                    <a:bodyPr/>
                    <a:lstStyle/>
                    <a:p>
                      <a:pPr algn="ctr"/>
                      <a:r>
                        <a:rPr lang="en-US" smtClean="0"/>
                        <a:t>&gt;.10</a:t>
                      </a:r>
                      <a:endParaRPr lang="en-US" dirty="0"/>
                    </a:p>
                  </a:txBody>
                  <a:tcPr/>
                </a:tc>
              </a:tr>
              <a:tr h="370840">
                <a:tc>
                  <a:txBody>
                    <a:bodyPr/>
                    <a:lstStyle/>
                    <a:p>
                      <a:r>
                        <a:rPr lang="en-US" dirty="0" smtClean="0"/>
                        <a:t>Web</a:t>
                      </a:r>
                      <a:endParaRPr lang="en-US" b="1" dirty="0"/>
                    </a:p>
                  </a:txBody>
                  <a:tcPr/>
                </a:tc>
                <a:tc>
                  <a:txBody>
                    <a:bodyPr/>
                    <a:lstStyle/>
                    <a:p>
                      <a:pPr algn="ctr"/>
                      <a:r>
                        <a:rPr lang="en-US" dirty="0" smtClean="0"/>
                        <a:t>9%</a:t>
                      </a:r>
                      <a:endParaRPr lang="en-US" dirty="0"/>
                    </a:p>
                  </a:txBody>
                  <a:tcPr/>
                </a:tc>
                <a:tc>
                  <a:txBody>
                    <a:bodyPr/>
                    <a:lstStyle/>
                    <a:p>
                      <a:pPr algn="ctr"/>
                      <a:r>
                        <a:rPr lang="en-US" dirty="0" smtClean="0"/>
                        <a:t>8%</a:t>
                      </a:r>
                      <a:endParaRPr lang="en-US" dirty="0"/>
                    </a:p>
                  </a:txBody>
                  <a:tcPr/>
                </a:tc>
                <a:tc>
                  <a:txBody>
                    <a:bodyPr/>
                    <a:lstStyle/>
                    <a:p>
                      <a:pPr algn="ctr"/>
                      <a:r>
                        <a:rPr lang="en-US" dirty="0" smtClean="0"/>
                        <a:t>1%</a:t>
                      </a:r>
                      <a:endParaRPr lang="en-US" dirty="0"/>
                    </a:p>
                  </a:txBody>
                  <a:tcPr/>
                </a:tc>
                <a:tc>
                  <a:txBody>
                    <a:bodyPr/>
                    <a:lstStyle/>
                    <a:p>
                      <a:pPr algn="ctr"/>
                      <a:r>
                        <a:rPr lang="en-US" dirty="0" smtClean="0"/>
                        <a:t>Not significant</a:t>
                      </a:r>
                      <a:endParaRPr lang="en-US" dirty="0"/>
                    </a:p>
                  </a:txBody>
                  <a:tcPr/>
                </a:tc>
                <a:tc>
                  <a:txBody>
                    <a:bodyPr/>
                    <a:lstStyle/>
                    <a:p>
                      <a:pPr algn="ctr"/>
                      <a:r>
                        <a:rPr lang="en-US" dirty="0" smtClean="0"/>
                        <a:t>&gt;.10</a:t>
                      </a:r>
                      <a:endParaRPr lang="en-US" dirty="0"/>
                    </a:p>
                  </a:txBody>
                  <a:tcPr/>
                </a:tc>
              </a:tr>
              <a:tr h="370840">
                <a:tc>
                  <a:txBody>
                    <a:bodyPr/>
                    <a:lstStyle/>
                    <a:p>
                      <a:r>
                        <a:rPr lang="en-US" dirty="0" smtClean="0"/>
                        <a:t>Overall</a:t>
                      </a:r>
                      <a:endParaRPr lang="en-US" dirty="0"/>
                    </a:p>
                  </a:txBody>
                  <a:tcPr/>
                </a:tc>
                <a:tc>
                  <a:txBody>
                    <a:bodyPr/>
                    <a:lstStyle/>
                    <a:p>
                      <a:pPr algn="ctr"/>
                      <a:r>
                        <a:rPr lang="en-US" dirty="0" smtClean="0"/>
                        <a:t>11%</a:t>
                      </a:r>
                      <a:endParaRPr lang="en-US" dirty="0"/>
                    </a:p>
                  </a:txBody>
                  <a:tcPr/>
                </a:tc>
                <a:tc>
                  <a:txBody>
                    <a:bodyPr/>
                    <a:lstStyle/>
                    <a:p>
                      <a:pPr algn="ctr"/>
                      <a:r>
                        <a:rPr lang="en-US" dirty="0" smtClean="0"/>
                        <a:t>10%</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1%</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i="1" kern="1200" dirty="0" smtClean="0">
                          <a:solidFill>
                            <a:srgbClr val="FF0000"/>
                          </a:solidFill>
                          <a:latin typeface="+mn-lt"/>
                          <a:ea typeface="+mn-ea"/>
                          <a:cs typeface="+mn-cs"/>
                        </a:rPr>
                        <a:t>Marginally significant </a:t>
                      </a:r>
                    </a:p>
                  </a:txBody>
                  <a:tcPr/>
                </a:tc>
                <a:tc>
                  <a:txBody>
                    <a:bodyPr/>
                    <a:lstStyle/>
                    <a:p>
                      <a:pPr algn="ctr"/>
                      <a:r>
                        <a:rPr lang="en-US" sz="1800" dirty="0" smtClean="0">
                          <a:effectLst/>
                        </a:rPr>
                        <a:t>&lt;.10</a:t>
                      </a:r>
                      <a:endParaRPr lang="en-US" dirty="0"/>
                    </a:p>
                  </a:txBody>
                  <a:tcPr/>
                </a:tc>
              </a:tr>
            </a:tbl>
          </a:graphicData>
        </a:graphic>
      </p:graphicFrame>
    </p:spTree>
    <p:extLst>
      <p:ext uri="{BB962C8B-B14F-4D97-AF65-F5344CB8AC3E}">
        <p14:creationId xmlns:p14="http://schemas.microsoft.com/office/powerpoint/2010/main" val="24668362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3"/>
          </p:nvPr>
        </p:nvSpPr>
        <p:spPr/>
        <p:txBody>
          <a:bodyPr/>
          <a:lstStyle/>
          <a:p>
            <a:fld id="{93688690-BBF5-4E3E-8BE7-B23C6D953C7E}" type="slidenum">
              <a:rPr lang="en-US" smtClean="0"/>
              <a:pPr/>
              <a:t>15</a:t>
            </a:fld>
            <a:endParaRPr lang="en-US" dirty="0"/>
          </a:p>
        </p:txBody>
      </p:sp>
      <p:sp>
        <p:nvSpPr>
          <p:cNvPr id="5" name="Title 4"/>
          <p:cNvSpPr>
            <a:spLocks noGrp="1"/>
          </p:cNvSpPr>
          <p:nvPr>
            <p:ph type="title"/>
          </p:nvPr>
        </p:nvSpPr>
        <p:spPr/>
        <p:txBody>
          <a:bodyPr/>
          <a:lstStyle/>
          <a:p>
            <a:r>
              <a:rPr lang="en-US" dirty="0" smtClean="0"/>
              <a:t>Results</a:t>
            </a:r>
            <a:endParaRPr lang="en-US" dirty="0"/>
          </a:p>
        </p:txBody>
      </p:sp>
      <p:sp>
        <p:nvSpPr>
          <p:cNvPr id="3" name="Content Placeholder 2"/>
          <p:cNvSpPr>
            <a:spLocks noGrp="1"/>
          </p:cNvSpPr>
          <p:nvPr>
            <p:ph sz="quarter" idx="12"/>
          </p:nvPr>
        </p:nvSpPr>
        <p:spPr>
          <a:xfrm>
            <a:off x="304800" y="1219200"/>
            <a:ext cx="8382000" cy="4724400"/>
          </a:xfrm>
        </p:spPr>
        <p:txBody>
          <a:bodyPr/>
          <a:lstStyle/>
          <a:p>
            <a:r>
              <a:rPr lang="en-US" dirty="0" smtClean="0"/>
              <a:t>Overall comparison of Short vs. Long by Mode</a:t>
            </a:r>
          </a:p>
          <a:p>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22469177"/>
              </p:ext>
            </p:extLst>
          </p:nvPr>
        </p:nvGraphicFramePr>
        <p:xfrm>
          <a:off x="304800" y="1981200"/>
          <a:ext cx="8458199" cy="2809240"/>
        </p:xfrm>
        <a:graphic>
          <a:graphicData uri="http://schemas.openxmlformats.org/drawingml/2006/table">
            <a:tbl>
              <a:tblPr firstRow="1" bandRow="1">
                <a:tableStyleId>{21E4AEA4-8DFA-4A89-87EB-49C32662AFE0}</a:tableStyleId>
              </a:tblPr>
              <a:tblGrid>
                <a:gridCol w="2514600"/>
                <a:gridCol w="1143000"/>
                <a:gridCol w="1143000"/>
                <a:gridCol w="990600"/>
                <a:gridCol w="1676400"/>
                <a:gridCol w="990599"/>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Interview</a:t>
                      </a:r>
                      <a:r>
                        <a:rPr lang="en-US" baseline="0" dirty="0" smtClean="0"/>
                        <a:t> </a:t>
                      </a:r>
                      <a:r>
                        <a:rPr lang="en-US" dirty="0" smtClean="0"/>
                        <a:t>completion rate</a:t>
                      </a:r>
                    </a:p>
                  </a:txBody>
                  <a:tcPr/>
                </a:tc>
                <a:tc>
                  <a:txBody>
                    <a:bodyPr/>
                    <a:lstStyle/>
                    <a:p>
                      <a:pPr algn="ctr"/>
                      <a:r>
                        <a:rPr lang="en-US" dirty="0" smtClean="0"/>
                        <a:t>Short</a:t>
                      </a:r>
                      <a:endParaRPr lang="en-US" dirty="0"/>
                    </a:p>
                  </a:txBody>
                  <a:tcPr/>
                </a:tc>
                <a:tc>
                  <a:txBody>
                    <a:bodyPr/>
                    <a:lstStyle/>
                    <a:p>
                      <a:pPr algn="ctr"/>
                      <a:r>
                        <a:rPr lang="en-US" dirty="0" smtClean="0"/>
                        <a:t>Long</a:t>
                      </a:r>
                      <a:endParaRPr lang="en-US" dirty="0"/>
                    </a:p>
                  </a:txBody>
                  <a:tcPr/>
                </a:tc>
                <a:tc>
                  <a:txBody>
                    <a:bodyPr/>
                    <a:lstStyle/>
                    <a:p>
                      <a:pPr algn="ctr"/>
                      <a:r>
                        <a:rPr lang="en-US" dirty="0" smtClean="0"/>
                        <a:t>Diff.</a:t>
                      </a:r>
                      <a:endParaRPr lang="en-US" dirty="0"/>
                    </a:p>
                  </a:txBody>
                  <a:tcPr/>
                </a:tc>
                <a:tc>
                  <a:txBody>
                    <a:bodyPr/>
                    <a:lstStyle/>
                    <a:p>
                      <a:pPr algn="ctr"/>
                      <a:r>
                        <a:rPr lang="en-US" dirty="0" smtClean="0"/>
                        <a:t>Sig.</a:t>
                      </a:r>
                      <a:endParaRPr lang="en-US" dirty="0"/>
                    </a:p>
                  </a:txBody>
                  <a:tcPr/>
                </a:tc>
                <a:tc>
                  <a:txBody>
                    <a:bodyPr/>
                    <a:lstStyle/>
                    <a:p>
                      <a:pPr algn="ctr"/>
                      <a:r>
                        <a:rPr lang="en-US" dirty="0" smtClean="0"/>
                        <a:t>p-value</a:t>
                      </a:r>
                      <a:endParaRPr lang="en-US" dirty="0"/>
                    </a:p>
                  </a:txBody>
                  <a:tcPr/>
                </a:tc>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r h="360680">
                <a:tc>
                  <a:txBody>
                    <a:bodyPr/>
                    <a:lstStyle/>
                    <a:p>
                      <a:r>
                        <a:rPr lang="en-US" b="0" dirty="0" smtClean="0"/>
                        <a:t>Mail</a:t>
                      </a:r>
                      <a:endParaRPr lang="en-US" b="0" dirty="0"/>
                    </a:p>
                  </a:txBody>
                  <a:tcPr/>
                </a:tc>
                <a:tc>
                  <a:txBody>
                    <a:bodyPr/>
                    <a:lstStyle/>
                    <a:p>
                      <a:pPr algn="ctr"/>
                      <a:r>
                        <a:rPr lang="en-US" dirty="0" smtClean="0"/>
                        <a:t>45%</a:t>
                      </a:r>
                      <a:endParaRPr lang="en-US" dirty="0"/>
                    </a:p>
                  </a:txBody>
                  <a:tcPr/>
                </a:tc>
                <a:tc>
                  <a:txBody>
                    <a:bodyPr/>
                    <a:lstStyle/>
                    <a:p>
                      <a:pPr algn="ctr"/>
                      <a:r>
                        <a:rPr lang="en-US" dirty="0" smtClean="0"/>
                        <a:t>42%</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3%</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rgbClr val="FF0000"/>
                          </a:solidFill>
                        </a:rPr>
                        <a:t>Significant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&lt;.001</a:t>
                      </a:r>
                    </a:p>
                  </a:txBody>
                  <a:tcPr/>
                </a:tc>
              </a:tr>
              <a:tr h="604520">
                <a:tc>
                  <a:txBody>
                    <a:bodyPr/>
                    <a:lstStyle/>
                    <a:p>
                      <a:r>
                        <a:rPr lang="en-US" dirty="0" smtClean="0"/>
                        <a:t>Phone</a:t>
                      </a:r>
                      <a:endParaRPr lang="en-US" b="1" dirty="0"/>
                    </a:p>
                  </a:txBody>
                  <a:tcPr/>
                </a:tc>
                <a:tc>
                  <a:txBody>
                    <a:bodyPr/>
                    <a:lstStyle/>
                    <a:p>
                      <a:pPr algn="ctr"/>
                      <a:r>
                        <a:rPr lang="en-US" dirty="0" smtClean="0"/>
                        <a:t>56%</a:t>
                      </a:r>
                      <a:endParaRPr lang="en-US" dirty="0"/>
                    </a:p>
                  </a:txBody>
                  <a:tcPr/>
                </a:tc>
                <a:tc>
                  <a:txBody>
                    <a:bodyPr/>
                    <a:lstStyle/>
                    <a:p>
                      <a:pPr algn="ctr"/>
                      <a:r>
                        <a:rPr lang="en-US" dirty="0" smtClean="0"/>
                        <a:t>51%</a:t>
                      </a:r>
                      <a:endParaRPr lang="en-US" dirty="0"/>
                    </a:p>
                  </a:txBody>
                  <a:tcPr/>
                </a:tc>
                <a:tc>
                  <a:txBody>
                    <a:bodyPr/>
                    <a:lstStyle/>
                    <a:p>
                      <a:pPr algn="ctr"/>
                      <a:r>
                        <a:rPr lang="en-US" dirty="0" smtClean="0"/>
                        <a:t>5%</a:t>
                      </a:r>
                      <a:endParaRPr lang="en-US" dirty="0"/>
                    </a:p>
                  </a:txBody>
                  <a:tcPr/>
                </a:tc>
                <a:tc>
                  <a:txBody>
                    <a:bodyPr/>
                    <a:lstStyle/>
                    <a:p>
                      <a:pPr algn="ctr"/>
                      <a:r>
                        <a:rPr lang="en-US" sz="1800" i="1" kern="1200" dirty="0" smtClean="0">
                          <a:solidFill>
                            <a:srgbClr val="FF0000"/>
                          </a:solidFill>
                          <a:latin typeface="+mn-lt"/>
                          <a:ea typeface="+mn-ea"/>
                          <a:cs typeface="+mn-cs"/>
                        </a:rPr>
                        <a:t>Marginally significant </a:t>
                      </a:r>
                      <a:endParaRPr lang="en-US" sz="1800" i="1" kern="1200" dirty="0">
                        <a:solidFill>
                          <a:srgbClr val="FF0000"/>
                        </a:solidFill>
                        <a:latin typeface="+mn-lt"/>
                        <a:ea typeface="+mn-ea"/>
                        <a:cs typeface="+mn-cs"/>
                      </a:endParaRPr>
                    </a:p>
                  </a:txBody>
                  <a:tcPr/>
                </a:tc>
                <a:tc>
                  <a:txBody>
                    <a:bodyPr/>
                    <a:lstStyle/>
                    <a:p>
                      <a:pPr algn="ctr"/>
                      <a:r>
                        <a:rPr lang="en-US" sz="1800" dirty="0" smtClean="0">
                          <a:effectLst/>
                        </a:rPr>
                        <a:t>&lt;.10</a:t>
                      </a:r>
                      <a:endParaRPr lang="en-US" dirty="0"/>
                    </a:p>
                  </a:txBody>
                  <a:tcPr/>
                </a:tc>
              </a:tr>
              <a:tr h="421640">
                <a:tc>
                  <a:txBody>
                    <a:bodyPr/>
                    <a:lstStyle/>
                    <a:p>
                      <a:r>
                        <a:rPr lang="en-US" dirty="0" smtClean="0">
                          <a:solidFill>
                            <a:schemeClr val="tx1"/>
                          </a:solidFill>
                        </a:rPr>
                        <a:t>Web</a:t>
                      </a:r>
                      <a:endParaRPr lang="en-US" b="1" dirty="0">
                        <a:solidFill>
                          <a:schemeClr val="tx1"/>
                        </a:solidFill>
                      </a:endParaRPr>
                    </a:p>
                  </a:txBody>
                  <a:tcPr/>
                </a:tc>
                <a:tc>
                  <a:txBody>
                    <a:bodyPr/>
                    <a:lstStyle/>
                    <a:p>
                      <a:pPr algn="ctr"/>
                      <a:r>
                        <a:rPr lang="en-US" dirty="0" smtClean="0">
                          <a:solidFill>
                            <a:schemeClr val="tx1"/>
                          </a:solidFill>
                        </a:rPr>
                        <a:t>69%</a:t>
                      </a:r>
                      <a:endParaRPr lang="en-US" dirty="0">
                        <a:solidFill>
                          <a:schemeClr val="tx1"/>
                        </a:solidFill>
                      </a:endParaRPr>
                    </a:p>
                  </a:txBody>
                  <a:tcPr/>
                </a:tc>
                <a:tc>
                  <a:txBody>
                    <a:bodyPr/>
                    <a:lstStyle/>
                    <a:p>
                      <a:pPr algn="ctr"/>
                      <a:r>
                        <a:rPr lang="en-US" dirty="0" smtClean="0">
                          <a:solidFill>
                            <a:schemeClr val="tx1"/>
                          </a:solidFill>
                        </a:rPr>
                        <a:t>67%</a:t>
                      </a:r>
                      <a:endParaRPr lang="en-US" dirty="0">
                        <a:solidFill>
                          <a:schemeClr val="tx1"/>
                        </a:solidFill>
                      </a:endParaRPr>
                    </a:p>
                  </a:txBody>
                  <a:tcPr/>
                </a:tc>
                <a:tc>
                  <a:txBody>
                    <a:bodyPr/>
                    <a:lstStyle/>
                    <a:p>
                      <a:pPr algn="ctr"/>
                      <a:r>
                        <a:rPr lang="en-US" dirty="0" smtClean="0">
                          <a:solidFill>
                            <a:schemeClr val="tx1"/>
                          </a:solidFill>
                        </a:rPr>
                        <a:t>2%</a:t>
                      </a:r>
                      <a:endParaRPr lang="en-US" dirty="0">
                        <a:solidFill>
                          <a:schemeClr val="tx1"/>
                        </a:solidFill>
                      </a:endParaRPr>
                    </a:p>
                  </a:txBody>
                  <a:tcPr/>
                </a:tc>
                <a:tc>
                  <a:txBody>
                    <a:bodyPr/>
                    <a:lstStyle/>
                    <a:p>
                      <a:pPr algn="ctr"/>
                      <a:r>
                        <a:rPr lang="en-US" dirty="0" smtClean="0">
                          <a:solidFill>
                            <a:schemeClr val="tx1"/>
                          </a:solidFill>
                        </a:rPr>
                        <a:t>Not significant</a:t>
                      </a:r>
                      <a:endParaRPr lang="en-US" dirty="0">
                        <a:solidFill>
                          <a:schemeClr val="tx1"/>
                        </a:solidFill>
                      </a:endParaRPr>
                    </a:p>
                  </a:txBody>
                  <a:tcPr/>
                </a:tc>
                <a:tc>
                  <a:txBody>
                    <a:bodyPr/>
                    <a:lstStyle/>
                    <a:p>
                      <a:pPr algn="ctr"/>
                      <a:r>
                        <a:rPr lang="en-US" dirty="0" smtClean="0">
                          <a:solidFill>
                            <a:schemeClr val="tx1"/>
                          </a:solidFill>
                        </a:rPr>
                        <a:t>&gt;.10</a:t>
                      </a:r>
                      <a:endParaRPr lang="en-US" dirty="0">
                        <a:solidFill>
                          <a:schemeClr val="tx1"/>
                        </a:solidFill>
                      </a:endParaRPr>
                    </a:p>
                  </a:txBody>
                  <a:tcPr/>
                </a:tc>
              </a:tr>
              <a:tr h="370840">
                <a:tc>
                  <a:txBody>
                    <a:bodyPr/>
                    <a:lstStyle/>
                    <a:p>
                      <a:r>
                        <a:rPr lang="en-US" b="0" dirty="0" smtClean="0"/>
                        <a:t>Overall</a:t>
                      </a:r>
                      <a:endParaRPr lang="en-US" b="0" dirty="0"/>
                    </a:p>
                  </a:txBody>
                  <a:tcPr/>
                </a:tc>
                <a:tc>
                  <a:txBody>
                    <a:bodyPr/>
                    <a:lstStyle/>
                    <a:p>
                      <a:pPr algn="ctr"/>
                      <a:r>
                        <a:rPr lang="en-US" b="0" dirty="0" smtClean="0"/>
                        <a:t>59%</a:t>
                      </a:r>
                      <a:endParaRPr lang="en-US" b="0" dirty="0"/>
                    </a:p>
                  </a:txBody>
                  <a:tcPr/>
                </a:tc>
                <a:tc>
                  <a:txBody>
                    <a:bodyPr/>
                    <a:lstStyle/>
                    <a:p>
                      <a:pPr algn="ctr"/>
                      <a:r>
                        <a:rPr lang="en-US" b="0" dirty="0" smtClean="0"/>
                        <a:t>56%</a:t>
                      </a:r>
                      <a:endParaRPr lang="en-US" b="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0" dirty="0" smtClean="0"/>
                        <a:t>3%</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0" dirty="0" smtClean="0">
                          <a:solidFill>
                            <a:srgbClr val="FF0000"/>
                          </a:solidFill>
                        </a:rPr>
                        <a:t>Significant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0" dirty="0" smtClean="0"/>
                        <a:t>&lt;.001</a:t>
                      </a:r>
                    </a:p>
                  </a:txBody>
                  <a:tcPr/>
                </a:tc>
              </a:tr>
            </a:tbl>
          </a:graphicData>
        </a:graphic>
      </p:graphicFrame>
    </p:spTree>
    <p:extLst>
      <p:ext uri="{BB962C8B-B14F-4D97-AF65-F5344CB8AC3E}">
        <p14:creationId xmlns:p14="http://schemas.microsoft.com/office/powerpoint/2010/main" val="10181611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3"/>
          </p:nvPr>
        </p:nvSpPr>
        <p:spPr/>
        <p:txBody>
          <a:bodyPr/>
          <a:lstStyle/>
          <a:p>
            <a:fld id="{93688690-BBF5-4E3E-8BE7-B23C6D953C7E}" type="slidenum">
              <a:rPr lang="en-US" smtClean="0"/>
              <a:pPr/>
              <a:t>16</a:t>
            </a:fld>
            <a:endParaRPr lang="en-US" dirty="0"/>
          </a:p>
        </p:txBody>
      </p:sp>
      <p:sp>
        <p:nvSpPr>
          <p:cNvPr id="5" name="Title 4"/>
          <p:cNvSpPr>
            <a:spLocks noGrp="1"/>
          </p:cNvSpPr>
          <p:nvPr>
            <p:ph type="title"/>
          </p:nvPr>
        </p:nvSpPr>
        <p:spPr/>
        <p:txBody>
          <a:bodyPr/>
          <a:lstStyle/>
          <a:p>
            <a:r>
              <a:rPr lang="en-US" dirty="0" smtClean="0"/>
              <a:t>Discussion</a:t>
            </a:r>
            <a:endParaRPr lang="en-US" dirty="0"/>
          </a:p>
        </p:txBody>
      </p:sp>
      <p:sp>
        <p:nvSpPr>
          <p:cNvPr id="3" name="Content Placeholder 2"/>
          <p:cNvSpPr>
            <a:spLocks noGrp="1"/>
          </p:cNvSpPr>
          <p:nvPr>
            <p:ph sz="quarter" idx="12"/>
          </p:nvPr>
        </p:nvSpPr>
        <p:spPr>
          <a:xfrm>
            <a:off x="381000" y="989013"/>
            <a:ext cx="8229600" cy="2667000"/>
          </a:xfrm>
        </p:spPr>
        <p:txBody>
          <a:bodyPr/>
          <a:lstStyle/>
          <a:p>
            <a:r>
              <a:rPr lang="en-US" dirty="0" smtClean="0"/>
              <a:t>Questionnaire length</a:t>
            </a:r>
          </a:p>
          <a:p>
            <a:pPr lvl="1"/>
            <a:r>
              <a:rPr lang="en-US" dirty="0" smtClean="0"/>
              <a:t>Likely to have an impact on </a:t>
            </a:r>
            <a:r>
              <a:rPr lang="en-US" b="1" dirty="0" smtClean="0"/>
              <a:t>completion rates, </a:t>
            </a:r>
            <a:r>
              <a:rPr lang="en-US" dirty="0" smtClean="0"/>
              <a:t>but not likely to have an effect on </a:t>
            </a:r>
            <a:r>
              <a:rPr lang="en-US" b="1" dirty="0" smtClean="0"/>
              <a:t>response rates</a:t>
            </a:r>
          </a:p>
          <a:p>
            <a:r>
              <a:rPr lang="en-US" dirty="0" smtClean="0"/>
              <a:t>In terms of completion rate: </a:t>
            </a:r>
          </a:p>
          <a:p>
            <a:pPr lvl="1"/>
            <a:r>
              <a:rPr lang="en-US" dirty="0" smtClean="0"/>
              <a:t>Likely to have a </a:t>
            </a:r>
            <a:r>
              <a:rPr lang="en-US" i="1" dirty="0" smtClean="0"/>
              <a:t>marginally</a:t>
            </a:r>
            <a:r>
              <a:rPr lang="en-US" dirty="0" smtClean="0"/>
              <a:t> significant effect in phone (~5%)</a:t>
            </a:r>
          </a:p>
          <a:p>
            <a:pPr lvl="1"/>
            <a:r>
              <a:rPr lang="en-US" dirty="0"/>
              <a:t>Likely to have </a:t>
            </a:r>
            <a:r>
              <a:rPr lang="en-US" dirty="0" smtClean="0"/>
              <a:t>a statistically significant effect in mail (~3%)</a:t>
            </a:r>
            <a:endParaRPr lang="en-US" dirty="0"/>
          </a:p>
          <a:p>
            <a:pPr lvl="1"/>
            <a:endParaRPr lang="en-US" dirty="0" smtClean="0"/>
          </a:p>
          <a:p>
            <a:pPr lvl="1"/>
            <a:endParaRPr lang="en-US" dirty="0" smtClean="0"/>
          </a:p>
          <a:p>
            <a:pPr marL="0" indent="0">
              <a:buNone/>
            </a:pPr>
            <a:endParaRPr lang="en-US" dirty="0" smtClean="0"/>
          </a:p>
          <a:p>
            <a:endParaRPr lang="en-US" dirty="0"/>
          </a:p>
          <a:p>
            <a:endParaRPr lang="en-US" dirty="0" smtClean="0"/>
          </a:p>
          <a:p>
            <a:endParaRPr lang="en-US" dirty="0"/>
          </a:p>
        </p:txBody>
      </p:sp>
      <p:sp>
        <p:nvSpPr>
          <p:cNvPr id="2" name="Rounded Rectangle 1"/>
          <p:cNvSpPr/>
          <p:nvPr/>
        </p:nvSpPr>
        <p:spPr bwMode="auto">
          <a:xfrm>
            <a:off x="952500" y="4114800"/>
            <a:ext cx="7086600" cy="685800"/>
          </a:xfrm>
          <a:prstGeom prst="roundRect">
            <a:avLst/>
          </a:prstGeom>
          <a:gradFill flip="none" rotWithShape="1">
            <a:gsLst>
              <a:gs pos="100000">
                <a:srgbClr val="FF0000"/>
              </a:gs>
              <a:gs pos="50000">
                <a:schemeClr val="accent1">
                  <a:lumMod val="5000"/>
                  <a:lumOff val="95000"/>
                </a:schemeClr>
              </a:gs>
              <a:gs pos="100000">
                <a:schemeClr val="accent1">
                  <a:lumMod val="45000"/>
                  <a:lumOff val="55000"/>
                </a:schemeClr>
              </a:gs>
              <a:gs pos="10000">
                <a:srgbClr val="92D050"/>
              </a:gs>
              <a:gs pos="100000">
                <a:schemeClr val="accent1">
                  <a:lumMod val="30000"/>
                  <a:lumOff val="70000"/>
                </a:schemeClr>
              </a:gs>
            </a:gsLst>
            <a:lin ang="0" scaled="1"/>
            <a:tileRect/>
          </a:gra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32" charset="-128"/>
            </a:endParaRPr>
          </a:p>
        </p:txBody>
      </p:sp>
      <p:sp>
        <p:nvSpPr>
          <p:cNvPr id="6" name="TextBox 5"/>
          <p:cNvSpPr txBox="1"/>
          <p:nvPr/>
        </p:nvSpPr>
        <p:spPr>
          <a:xfrm>
            <a:off x="228600" y="5029198"/>
            <a:ext cx="2362200" cy="830997"/>
          </a:xfrm>
          <a:prstGeom prst="rect">
            <a:avLst/>
          </a:prstGeom>
          <a:noFill/>
          <a:ln>
            <a:noFill/>
          </a:ln>
        </p:spPr>
        <p:txBody>
          <a:bodyPr wrap="square" lIns="228600" rtlCol="0" anchor="ctr" anchorCtr="0">
            <a:spAutoFit/>
          </a:bodyPr>
          <a:lstStyle/>
          <a:p>
            <a:pPr algn="ctr"/>
            <a:r>
              <a:rPr lang="en-US" dirty="0" smtClean="0"/>
              <a:t>Web</a:t>
            </a:r>
          </a:p>
          <a:p>
            <a:pPr algn="ctr"/>
            <a:r>
              <a:rPr lang="en-US" dirty="0" smtClean="0"/>
              <a:t>(No effect)</a:t>
            </a:r>
          </a:p>
        </p:txBody>
      </p:sp>
      <p:sp>
        <p:nvSpPr>
          <p:cNvPr id="7" name="TextBox 6"/>
          <p:cNvSpPr txBox="1"/>
          <p:nvPr/>
        </p:nvSpPr>
        <p:spPr>
          <a:xfrm>
            <a:off x="3048000" y="4844533"/>
            <a:ext cx="2667000" cy="1200329"/>
          </a:xfrm>
          <a:prstGeom prst="rect">
            <a:avLst/>
          </a:prstGeom>
          <a:noFill/>
          <a:ln>
            <a:noFill/>
          </a:ln>
        </p:spPr>
        <p:txBody>
          <a:bodyPr wrap="square" lIns="228600" rtlCol="0" anchor="ctr" anchorCtr="0">
            <a:spAutoFit/>
          </a:bodyPr>
          <a:lstStyle/>
          <a:p>
            <a:pPr algn="ctr"/>
            <a:r>
              <a:rPr lang="en-US" dirty="0" smtClean="0"/>
              <a:t> Phone</a:t>
            </a:r>
          </a:p>
          <a:p>
            <a:pPr algn="ctr"/>
            <a:r>
              <a:rPr lang="en-US" dirty="0" smtClean="0"/>
              <a:t>(Marginally </a:t>
            </a:r>
            <a:r>
              <a:rPr lang="en-US" dirty="0"/>
              <a:t>s</a:t>
            </a:r>
            <a:r>
              <a:rPr lang="en-US" dirty="0" smtClean="0"/>
              <a:t>ignificant effect)</a:t>
            </a:r>
          </a:p>
        </p:txBody>
      </p:sp>
      <p:sp>
        <p:nvSpPr>
          <p:cNvPr id="9" name="TextBox 8"/>
          <p:cNvSpPr txBox="1"/>
          <p:nvPr/>
        </p:nvSpPr>
        <p:spPr>
          <a:xfrm>
            <a:off x="6172200" y="5084063"/>
            <a:ext cx="2819400" cy="830997"/>
          </a:xfrm>
          <a:prstGeom prst="rect">
            <a:avLst/>
          </a:prstGeom>
          <a:noFill/>
          <a:ln>
            <a:noFill/>
          </a:ln>
        </p:spPr>
        <p:txBody>
          <a:bodyPr wrap="square" lIns="228600" rtlCol="0" anchor="ctr" anchorCtr="0">
            <a:spAutoFit/>
          </a:bodyPr>
          <a:lstStyle/>
          <a:p>
            <a:pPr algn="ctr"/>
            <a:r>
              <a:rPr lang="en-US" dirty="0" smtClean="0"/>
              <a:t>Mail</a:t>
            </a:r>
          </a:p>
          <a:p>
            <a:pPr algn="ctr"/>
            <a:r>
              <a:rPr lang="en-US" dirty="0" smtClean="0"/>
              <a:t>(Significant effect)</a:t>
            </a:r>
          </a:p>
        </p:txBody>
      </p:sp>
      <p:cxnSp>
        <p:nvCxnSpPr>
          <p:cNvPr id="10" name="Straight Arrow Connector 9"/>
          <p:cNvCxnSpPr/>
          <p:nvPr/>
        </p:nvCxnSpPr>
        <p:spPr bwMode="auto">
          <a:xfrm>
            <a:off x="1066800" y="3962401"/>
            <a:ext cx="6972300" cy="34170"/>
          </a:xfrm>
          <a:prstGeom prst="straightConnector1">
            <a:avLst/>
          </a:prstGeom>
          <a:solidFill>
            <a:schemeClr val="accent1"/>
          </a:solidFill>
          <a:ln w="41275" cap="flat" cmpd="sng" algn="ctr">
            <a:solidFill>
              <a:schemeClr val="tx1"/>
            </a:solidFill>
            <a:prstDash val="solid"/>
            <a:round/>
            <a:headEnd type="triangl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TextBox 7"/>
          <p:cNvSpPr txBox="1"/>
          <p:nvPr/>
        </p:nvSpPr>
        <p:spPr>
          <a:xfrm>
            <a:off x="3162300" y="3502968"/>
            <a:ext cx="2667000" cy="461665"/>
          </a:xfrm>
          <a:prstGeom prst="rect">
            <a:avLst/>
          </a:prstGeom>
          <a:solidFill>
            <a:schemeClr val="bg2"/>
          </a:solidFill>
          <a:ln>
            <a:noFill/>
          </a:ln>
        </p:spPr>
        <p:txBody>
          <a:bodyPr wrap="square" lIns="228600" rtlCol="0" anchor="ctr" anchorCtr="0">
            <a:spAutoFit/>
          </a:bodyPr>
          <a:lstStyle/>
          <a:p>
            <a:pPr algn="ctr"/>
            <a:r>
              <a:rPr lang="en-US" dirty="0" smtClean="0"/>
              <a:t>Completion</a:t>
            </a:r>
          </a:p>
        </p:txBody>
      </p:sp>
    </p:spTree>
    <p:extLst>
      <p:ext uri="{BB962C8B-B14F-4D97-AF65-F5344CB8AC3E}">
        <p14:creationId xmlns:p14="http://schemas.microsoft.com/office/powerpoint/2010/main" val="830509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7" grpId="0"/>
      <p:bldP spid="9" grpId="0"/>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smtClean="0"/>
              <a:t>Bautista-Rene@norc.org</a:t>
            </a:r>
            <a:endParaRPr lang="en-US" dirty="0" smtClean="0"/>
          </a:p>
        </p:txBody>
      </p:sp>
    </p:spTree>
    <p:extLst>
      <p:ext uri="{BB962C8B-B14F-4D97-AF65-F5344CB8AC3E}">
        <p14:creationId xmlns:p14="http://schemas.microsoft.com/office/powerpoint/2010/main" val="36682988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4294967295"/>
              </p:nvPr>
            </p:nvSpPr>
            <p:spPr>
              <a:xfrm>
                <a:off x="381000" y="1371600"/>
                <a:ext cx="3886200" cy="4724400"/>
              </a:xfrm>
              <a:prstGeom prst="rect">
                <a:avLst/>
              </a:prstGeom>
            </p:spPr>
            <p:txBody>
              <a:bodyPr/>
              <a:lstStyle/>
              <a:p>
                <a:r>
                  <a:rPr lang="en-US" dirty="0" smtClean="0"/>
                  <a:t>Interview Completion Rate total:</a:t>
                </a:r>
              </a:p>
              <a:p>
                <a14:m>
                  <m:oMath xmlns:m="http://schemas.openxmlformats.org/officeDocument/2006/math">
                    <m:r>
                      <m:rPr>
                        <m:nor/>
                      </m:rPr>
                      <a:rPr lang="en-US" b="0" i="0" smtClean="0">
                        <a:solidFill>
                          <a:schemeClr val="tx1"/>
                        </a:solidFill>
                        <a:latin typeface="Cambria Math" panose="02040503050406030204" pitchFamily="18" charset="0"/>
                      </a:rPr>
                      <m:t>ICRT</m:t>
                    </m:r>
                    <m:r>
                      <m:rPr>
                        <m:nor/>
                      </m:rPr>
                      <a:rPr lang="en-US" b="0" i="0" smtClean="0">
                        <a:solidFill>
                          <a:schemeClr val="tx1"/>
                        </a:solidFill>
                        <a:latin typeface="Cambria Math" panose="02040503050406030204" pitchFamily="18" charset="0"/>
                      </a:rPr>
                      <m:t>=</m:t>
                    </m:r>
                    <m:box>
                      <m:boxPr>
                        <m:ctrlPr>
                          <a:rPr lang="en-US" b="0" i="1" smtClean="0">
                            <a:solidFill>
                              <a:schemeClr val="tx1"/>
                            </a:solidFill>
                            <a:latin typeface="Cambria Math" panose="02040503050406030204" pitchFamily="18" charset="0"/>
                          </a:rPr>
                        </m:ctrlPr>
                      </m:boxPr>
                      <m:e>
                        <m:argPr>
                          <m:argSz m:val="-1"/>
                        </m:argPr>
                        <m:f>
                          <m:fPr>
                            <m:ctrlPr>
                              <a:rPr lang="en-US" b="0" i="1" smtClean="0">
                                <a:solidFill>
                                  <a:schemeClr val="tx1"/>
                                </a:solidFill>
                                <a:latin typeface="Cambria Math" panose="02040503050406030204" pitchFamily="18" charset="0"/>
                              </a:rPr>
                            </m:ctrlPr>
                          </m:fPr>
                          <m:num>
                            <m:r>
                              <m:rPr>
                                <m:nor/>
                              </m:rPr>
                              <a:rPr lang="en-US" b="0" i="1" smtClean="0">
                                <a:solidFill>
                                  <a:schemeClr val="tx1"/>
                                </a:solidFill>
                                <a:latin typeface="Cambria Math" panose="02040503050406030204" pitchFamily="18" charset="0"/>
                              </a:rPr>
                              <m:t>C</m:t>
                            </m:r>
                          </m:num>
                          <m:den>
                            <m:r>
                              <m:rPr>
                                <m:nor/>
                              </m:rPr>
                              <a:rPr lang="en-US" b="0" i="1" smtClean="0">
                                <a:solidFill>
                                  <a:schemeClr val="tx1"/>
                                </a:solidFill>
                                <a:latin typeface="Cambria Math" panose="02040503050406030204" pitchFamily="18" charset="0"/>
                              </a:rPr>
                              <m:t>C</m:t>
                            </m:r>
                            <m:r>
                              <m:rPr>
                                <m:nor/>
                              </m:rPr>
                              <a:rPr lang="en-US" b="0" i="1" smtClean="0">
                                <a:solidFill>
                                  <a:schemeClr val="tx1"/>
                                </a:solidFill>
                                <a:latin typeface="Cambria Math" panose="02040503050406030204" pitchFamily="18" charset="0"/>
                              </a:rPr>
                              <m:t>+</m:t>
                            </m:r>
                            <m:r>
                              <m:rPr>
                                <m:nor/>
                              </m:rPr>
                              <a:rPr lang="en-US" i="1">
                                <a:solidFill>
                                  <a:schemeClr val="tx1"/>
                                </a:solidFill>
                                <a:latin typeface="Cambria Math" panose="02040503050406030204" pitchFamily="18" charset="0"/>
                              </a:rPr>
                              <m:t>M</m:t>
                            </m:r>
                            <m:r>
                              <m:rPr>
                                <m:nor/>
                              </m:rPr>
                              <a:rPr lang="en-US" i="1">
                                <a:solidFill>
                                  <a:schemeClr val="tx1"/>
                                </a:solidFill>
                                <a:latin typeface="Cambria Math" panose="02040503050406030204" pitchFamily="18" charset="0"/>
                              </a:rPr>
                              <m:t>+ </m:t>
                            </m:r>
                            <m:r>
                              <m:rPr>
                                <m:nor/>
                              </m:rPr>
                              <a:rPr lang="en-US" i="1">
                                <a:solidFill>
                                  <a:schemeClr val="tx1"/>
                                </a:solidFill>
                                <a:latin typeface="Cambria Math" panose="02040503050406030204" pitchFamily="18" charset="0"/>
                              </a:rPr>
                              <m:t>ER</m:t>
                            </m:r>
                            <m:r>
                              <m:rPr>
                                <m:nor/>
                              </m:rPr>
                              <a:rPr lang="en-US" i="1">
                                <a:solidFill>
                                  <a:schemeClr val="tx1"/>
                                </a:solidFill>
                                <a:latin typeface="Cambria Math" panose="02040503050406030204" pitchFamily="18" charset="0"/>
                              </a:rPr>
                              <m:t>+ </m:t>
                            </m:r>
                            <m:r>
                              <m:rPr>
                                <m:nor/>
                              </m:rPr>
                              <a:rPr lang="en-US" i="1" strike="sngStrike">
                                <a:solidFill>
                                  <a:schemeClr val="tx1">
                                    <a:lumMod val="60000"/>
                                    <a:lumOff val="40000"/>
                                  </a:schemeClr>
                                </a:solidFill>
                                <a:latin typeface="Cambria Math" panose="02040503050406030204" pitchFamily="18" charset="0"/>
                              </a:rPr>
                              <m:t>CP</m:t>
                            </m:r>
                            <m:r>
                              <m:rPr>
                                <m:nor/>
                              </m:rPr>
                              <a:rPr lang="en-US" i="1" strike="sngStrike">
                                <a:solidFill>
                                  <a:schemeClr val="tx1"/>
                                </a:solidFill>
                                <a:latin typeface="Cambria Math" panose="02040503050406030204" pitchFamily="18" charset="0"/>
                              </a:rPr>
                              <m:t>∗</m:t>
                            </m:r>
                          </m:den>
                        </m:f>
                      </m:e>
                    </m:box>
                    <m:r>
                      <m:rPr>
                        <m:nor/>
                      </m:rPr>
                      <a:rPr lang="en-US" b="0" i="0" smtClean="0">
                        <a:latin typeface="Cambria Math" panose="02040503050406030204" pitchFamily="18" charset="0"/>
                      </a:rPr>
                      <m:t> </m:t>
                    </m:r>
                  </m:oMath>
                </a14:m>
                <a:r>
                  <a:rPr lang="en-US" b="0" dirty="0" smtClean="0"/>
                  <a:t>,</a:t>
                </a:r>
              </a:p>
              <a:p>
                <a:r>
                  <a:rPr lang="en-US" dirty="0" smtClean="0"/>
                  <a:t>Where, </a:t>
                </a:r>
              </a:p>
              <a:p>
                <a:pPr lvl="1"/>
                <a:r>
                  <a:rPr lang="en-US" sz="1800" dirty="0"/>
                  <a:t>C: Completes</a:t>
                </a:r>
              </a:p>
              <a:p>
                <a:pPr lvl="1"/>
                <a:r>
                  <a:rPr lang="en-US" sz="1800" dirty="0" smtClean="0"/>
                  <a:t>M: </a:t>
                </a:r>
                <a:r>
                  <a:rPr lang="en-US" sz="1800" dirty="0"/>
                  <a:t>Eligible </a:t>
                </a:r>
                <a:r>
                  <a:rPr lang="en-US" sz="1800" dirty="0" smtClean="0"/>
                  <a:t>Household (but no </a:t>
                </a:r>
                <a:r>
                  <a:rPr lang="en-US" sz="1800" dirty="0"/>
                  <a:t>Year or Month </a:t>
                </a:r>
                <a:r>
                  <a:rPr lang="en-US" sz="1800" dirty="0" smtClean="0"/>
                  <a:t>Information to determine age group)</a:t>
                </a:r>
              </a:p>
              <a:p>
                <a:pPr lvl="1"/>
                <a:r>
                  <a:rPr lang="en-US" sz="1800" dirty="0" smtClean="0"/>
                  <a:t>ER: Eligible HH but </a:t>
                </a:r>
                <a:r>
                  <a:rPr lang="en-US" sz="1800" dirty="0"/>
                  <a:t>no </a:t>
                </a:r>
                <a:r>
                  <a:rPr lang="en-US" sz="1800" dirty="0" smtClean="0"/>
                  <a:t>completes</a:t>
                </a:r>
              </a:p>
              <a:p>
                <a:pPr lvl="1"/>
                <a:r>
                  <a:rPr lang="en-US" sz="1800" dirty="0" smtClean="0"/>
                  <a:t>*Not available:</a:t>
                </a:r>
              </a:p>
              <a:p>
                <a:pPr marL="457200" lvl="1" indent="0">
                  <a:buNone/>
                </a:pPr>
                <a:r>
                  <a:rPr lang="en-US" sz="1800" dirty="0" smtClean="0"/>
                  <a:t>CP: Eligible </a:t>
                </a:r>
                <a:r>
                  <a:rPr lang="en-US" sz="1800" dirty="0"/>
                  <a:t>and Member Selected, partial </a:t>
                </a:r>
                <a:r>
                  <a:rPr lang="en-US" sz="1800" dirty="0" smtClean="0"/>
                  <a:t>completes*</a:t>
                </a:r>
              </a:p>
              <a:p>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idx="4294967295"/>
              </p:nvPr>
            </p:nvSpPr>
            <p:spPr>
              <a:xfrm>
                <a:off x="381000" y="1371600"/>
                <a:ext cx="3886200" cy="4724400"/>
              </a:xfrm>
              <a:prstGeom prst="rect">
                <a:avLst/>
              </a:prstGeom>
              <a:blipFill rotWithShape="0">
                <a:blip r:embed="rId3"/>
                <a:stretch>
                  <a:fillRect l="-2198" t="-903" r="-942" b="-903"/>
                </a:stretch>
              </a:blipFill>
            </p:spPr>
            <p:txBody>
              <a:bodyPr/>
              <a:lstStyle/>
              <a:p>
                <a:r>
                  <a:rPr lang="en-US">
                    <a:noFill/>
                  </a:rPr>
                  <a:t> </a:t>
                </a:r>
              </a:p>
            </p:txBody>
          </p:sp>
        </mc:Fallback>
      </mc:AlternateContent>
      <p:sp>
        <p:nvSpPr>
          <p:cNvPr id="3" name="Title 2"/>
          <p:cNvSpPr>
            <a:spLocks noGrp="1"/>
          </p:cNvSpPr>
          <p:nvPr>
            <p:ph type="title"/>
          </p:nvPr>
        </p:nvSpPr>
        <p:spPr/>
        <p:txBody>
          <a:bodyPr/>
          <a:lstStyle/>
          <a:p>
            <a:r>
              <a:rPr lang="en-US" dirty="0" smtClean="0"/>
              <a:t>Metrics (Production Rates):</a:t>
            </a:r>
            <a:endParaRPr lang="en-US" dirty="0"/>
          </a:p>
        </p:txBody>
      </p:sp>
      <mc:AlternateContent xmlns:mc="http://schemas.openxmlformats.org/markup-compatibility/2006" xmlns:a14="http://schemas.microsoft.com/office/drawing/2010/main">
        <mc:Choice Requires="a14">
          <p:sp>
            <p:nvSpPr>
              <p:cNvPr id="4" name="Content Placeholder 1"/>
              <p:cNvSpPr>
                <a:spLocks noGrp="1"/>
              </p:cNvSpPr>
              <p:nvPr>
                <p:ph idx="4294967295"/>
              </p:nvPr>
            </p:nvSpPr>
            <p:spPr>
              <a:xfrm>
                <a:off x="4282440" y="1371600"/>
                <a:ext cx="4709160" cy="4724400"/>
              </a:xfrm>
              <a:prstGeom prst="rect">
                <a:avLst/>
              </a:prstGeom>
            </p:spPr>
            <p:txBody>
              <a:bodyPr/>
              <a:lstStyle/>
              <a:p>
                <a:r>
                  <a:rPr lang="en-US" dirty="0" smtClean="0"/>
                  <a:t>CASRO Response Rate:</a:t>
                </a:r>
              </a:p>
              <a:p>
                <a14:m>
                  <m:oMath xmlns:m="http://schemas.openxmlformats.org/officeDocument/2006/math">
                    <m:r>
                      <m:rPr>
                        <m:nor/>
                      </m:rPr>
                      <a:rPr lang="en-US" b="0" i="0" smtClean="0">
                        <a:latin typeface="Cambria Math" panose="02040503050406030204" pitchFamily="18" charset="0"/>
                      </a:rPr>
                      <m:t>CRR</m:t>
                    </m:r>
                    <m:r>
                      <m:rPr>
                        <m:nor/>
                      </m:rPr>
                      <a:rPr lang="en-US" b="0" i="0"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𝐶</m:t>
                        </m:r>
                      </m:num>
                      <m:den>
                        <m:r>
                          <a:rPr lang="en-US" i="1">
                            <a:latin typeface="Cambria Math" panose="02040503050406030204" pitchFamily="18" charset="0"/>
                          </a:rPr>
                          <m:t>𝐶</m:t>
                        </m:r>
                        <m:r>
                          <a:rPr lang="en-US" i="1">
                            <a:latin typeface="Cambria Math" panose="02040503050406030204" pitchFamily="18" charset="0"/>
                          </a:rPr>
                          <m:t>+</m:t>
                        </m:r>
                        <m:r>
                          <a:rPr lang="en-US" i="1">
                            <a:latin typeface="Cambria Math" panose="02040503050406030204" pitchFamily="18" charset="0"/>
                          </a:rPr>
                          <m:t>𝐶𝑃</m:t>
                        </m:r>
                        <m:r>
                          <a:rPr lang="en-US" i="1">
                            <a:latin typeface="Cambria Math" panose="02040503050406030204" pitchFamily="18" charset="0"/>
                          </a:rPr>
                          <m:t>+</m:t>
                        </m:r>
                        <m:r>
                          <a:rPr lang="en-US" i="1">
                            <a:latin typeface="Cambria Math" panose="02040503050406030204" pitchFamily="18" charset="0"/>
                          </a:rPr>
                          <m:t>𝐸𝑅</m:t>
                        </m:r>
                        <m:r>
                          <a:rPr lang="en-US" i="1">
                            <a:latin typeface="Cambria Math" panose="02040503050406030204" pitchFamily="18" charset="0"/>
                          </a:rPr>
                          <m:t>+</m:t>
                        </m:r>
                        <m:r>
                          <a:rPr lang="en-US" i="1">
                            <a:latin typeface="Cambria Math" panose="02040503050406030204" pitchFamily="18" charset="0"/>
                          </a:rPr>
                          <m:t>𝑀</m:t>
                        </m:r>
                        <m:r>
                          <a:rPr lang="en-US" i="1">
                            <a:latin typeface="Cambria Math" panose="02040503050406030204" pitchFamily="18" charset="0"/>
                          </a:rPr>
                          <m:t>+</m:t>
                        </m:r>
                        <m:r>
                          <a:rPr lang="en-US" i="1">
                            <a:latin typeface="Cambria Math" panose="02040503050406030204" pitchFamily="18" charset="0"/>
                          </a:rPr>
                          <m:t>𝑈</m:t>
                        </m:r>
                        <m:r>
                          <a:rPr lang="en-US" i="1">
                            <a:latin typeface="Cambria Math" panose="02040503050406030204" pitchFamily="18" charset="0"/>
                          </a:rPr>
                          <m:t>0∗</m:t>
                        </m:r>
                        <m:r>
                          <a:rPr lang="en-US" i="1">
                            <a:latin typeface="Cambria Math" panose="02040503050406030204" pitchFamily="18" charset="0"/>
                          </a:rPr>
                          <m:t>𝑒</m:t>
                        </m:r>
                        <m:r>
                          <a:rPr lang="en-US" i="1">
                            <a:latin typeface="Cambria Math" panose="02040503050406030204" pitchFamily="18" charset="0"/>
                          </a:rPr>
                          <m:t>2+</m:t>
                        </m:r>
                        <m:r>
                          <a:rPr lang="en-US" i="1">
                            <a:latin typeface="Cambria Math" panose="02040503050406030204" pitchFamily="18" charset="0"/>
                          </a:rPr>
                          <m:t>𝑈</m:t>
                        </m:r>
                        <m:r>
                          <a:rPr lang="en-US" i="1">
                            <a:latin typeface="Cambria Math" panose="02040503050406030204" pitchFamily="18" charset="0"/>
                          </a:rPr>
                          <m:t>2∗</m:t>
                        </m:r>
                        <m:r>
                          <a:rPr lang="en-US" i="1">
                            <a:latin typeface="Cambria Math" panose="02040503050406030204" pitchFamily="18" charset="0"/>
                          </a:rPr>
                          <m:t>𝑒</m:t>
                        </m:r>
                        <m:r>
                          <a:rPr lang="en-US" i="1">
                            <a:latin typeface="Cambria Math" panose="02040503050406030204" pitchFamily="18" charset="0"/>
                          </a:rPr>
                          <m:t>1∗</m:t>
                        </m:r>
                        <m:r>
                          <a:rPr lang="en-US" i="1">
                            <a:latin typeface="Cambria Math" panose="02040503050406030204" pitchFamily="18" charset="0"/>
                          </a:rPr>
                          <m:t>𝑒</m:t>
                        </m:r>
                        <m:r>
                          <a:rPr lang="en-US" i="1">
                            <a:latin typeface="Cambria Math" panose="02040503050406030204" pitchFamily="18" charset="0"/>
                          </a:rPr>
                          <m:t>2</m:t>
                        </m:r>
                      </m:den>
                    </m:f>
                    <m:r>
                      <m:rPr>
                        <m:nor/>
                      </m:rPr>
                      <a:rPr lang="en-US" b="0" i="0" smtClean="0">
                        <a:latin typeface="Cambria Math" panose="02040503050406030204" pitchFamily="18" charset="0"/>
                      </a:rPr>
                      <m:t> </m:t>
                    </m:r>
                  </m:oMath>
                </a14:m>
                <a:r>
                  <a:rPr lang="en-US" b="0" dirty="0" smtClean="0"/>
                  <a:t>,</a:t>
                </a:r>
              </a:p>
              <a:p>
                <a:pPr lvl="1"/>
                <a:r>
                  <a:rPr lang="en-US" dirty="0" smtClean="0"/>
                  <a:t>Where, </a:t>
                </a:r>
              </a:p>
              <a:p>
                <a:pPr lvl="2"/>
                <a:r>
                  <a:rPr lang="en-US" dirty="0"/>
                  <a:t>U0: Known household, </a:t>
                </a:r>
                <a:r>
                  <a:rPr lang="en-US" dirty="0" smtClean="0"/>
                  <a:t>unscreened</a:t>
                </a:r>
              </a:p>
              <a:p>
                <a:pPr lvl="2"/>
                <a:r>
                  <a:rPr lang="en-US" dirty="0"/>
                  <a:t>e1: Eligibility rate of </a:t>
                </a:r>
                <a:r>
                  <a:rPr lang="en-US" dirty="0" smtClean="0"/>
                  <a:t>Unresolved</a:t>
                </a:r>
              </a:p>
              <a:p>
                <a:pPr lvl="2"/>
                <a:r>
                  <a:rPr lang="en-US" dirty="0"/>
                  <a:t>e2: Eligibility Rate of Unscreened</a:t>
                </a:r>
              </a:p>
              <a:p>
                <a:pPr lvl="2"/>
                <a:endParaRPr lang="en-US" b="0" dirty="0" smtClean="0"/>
              </a:p>
              <a:p>
                <a:endParaRPr lang="en-US" dirty="0"/>
              </a:p>
            </p:txBody>
          </p:sp>
        </mc:Choice>
        <mc:Fallback xmlns="">
          <p:sp>
            <p:nvSpPr>
              <p:cNvPr id="4" name="Content Placeholder 1"/>
              <p:cNvSpPr>
                <a:spLocks noGrp="1" noRot="1" noChangeAspect="1" noMove="1" noResize="1" noEditPoints="1" noAdjustHandles="1" noChangeArrowheads="1" noChangeShapeType="1" noTextEdit="1"/>
              </p:cNvSpPr>
              <p:nvPr>
                <p:ph idx="4294967295"/>
              </p:nvPr>
            </p:nvSpPr>
            <p:spPr>
              <a:xfrm>
                <a:off x="4282440" y="1371600"/>
                <a:ext cx="4709160" cy="4724400"/>
              </a:xfrm>
              <a:prstGeom prst="rect">
                <a:avLst/>
              </a:prstGeom>
              <a:blipFill rotWithShape="0">
                <a:blip r:embed="rId4"/>
                <a:stretch>
                  <a:fillRect l="-1813" t="-903" r="-648"/>
                </a:stretch>
              </a:blipFill>
            </p:spPr>
            <p:txBody>
              <a:bodyPr/>
              <a:lstStyle/>
              <a:p>
                <a:r>
                  <a:rPr lang="en-US">
                    <a:noFill/>
                  </a:rPr>
                  <a:t> </a:t>
                </a:r>
              </a:p>
            </p:txBody>
          </p:sp>
        </mc:Fallback>
      </mc:AlternateContent>
      <p:sp>
        <p:nvSpPr>
          <p:cNvPr id="5" name="Slide Number Placeholder 4"/>
          <p:cNvSpPr>
            <a:spLocks noGrp="1"/>
          </p:cNvSpPr>
          <p:nvPr>
            <p:ph type="sldNum" sz="quarter" idx="13"/>
          </p:nvPr>
        </p:nvSpPr>
        <p:spPr/>
        <p:txBody>
          <a:bodyPr/>
          <a:lstStyle/>
          <a:p>
            <a:fld id="{93688690-BBF5-4E3E-8BE7-B23C6D953C7E}" type="slidenum">
              <a:rPr lang="en-US" smtClean="0"/>
              <a:pPr/>
              <a:t>18</a:t>
            </a:fld>
            <a:endParaRPr lang="en-US" dirty="0"/>
          </a:p>
        </p:txBody>
      </p:sp>
    </p:spTree>
    <p:extLst>
      <p:ext uri="{BB962C8B-B14F-4D97-AF65-F5344CB8AC3E}">
        <p14:creationId xmlns:p14="http://schemas.microsoft.com/office/powerpoint/2010/main" val="25062201"/>
      </p:ext>
    </p:extLst>
  </p:cSld>
  <p:clrMapOvr>
    <a:masterClrMapping/>
  </p:clrMapOvr>
  <p:timing>
    <p:tnLst>
      <p:par>
        <p:cTn id="1" dur="indefinite" restart="never" nodeType="tmRoot"/>
      </p:par>
    </p:tnLst>
  </p:timing>
</p:sld>
</file>

<file path=ppt/theme/theme1.xml><?xml version="1.0" encoding="utf-8"?>
<a:theme xmlns:a="http://schemas.openxmlformats.org/drawingml/2006/main" name="NORC Template PowerPoint">
  <a:themeElements>
    <a:clrScheme name="NORC Color Scheme">
      <a:dk1>
        <a:srgbClr val="404040"/>
      </a:dk1>
      <a:lt1>
        <a:srgbClr val="FFFFFF"/>
      </a:lt1>
      <a:dk2>
        <a:srgbClr val="404040"/>
      </a:dk2>
      <a:lt2>
        <a:srgbClr val="CCCCCC"/>
      </a:lt2>
      <a:accent1>
        <a:srgbClr val="717074"/>
      </a:accent1>
      <a:accent2>
        <a:srgbClr val="F3901D"/>
      </a:accent2>
      <a:accent3>
        <a:srgbClr val="5C7F92"/>
      </a:accent3>
      <a:accent4>
        <a:srgbClr val="C6BF70"/>
      </a:accent4>
      <a:accent5>
        <a:srgbClr val="70A489"/>
      </a:accent5>
      <a:accent6>
        <a:srgbClr val="98002E"/>
      </a:accent6>
      <a:hlink>
        <a:srgbClr val="F3901D"/>
      </a:hlink>
      <a:folHlink>
        <a:srgbClr val="717074"/>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32"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32" charset="-128"/>
          </a:defRPr>
        </a:defPPr>
      </a:lstStyle>
    </a:lnDef>
    <a:txDef>
      <a:spPr>
        <a:solidFill>
          <a:schemeClr val="bg2"/>
        </a:solidFill>
        <a:ln>
          <a:noFill/>
        </a:ln>
      </a:spPr>
      <a:bodyPr lIns="228600" anchor="ctr" anchorCtr="0"/>
      <a:lstStyle>
        <a:defPPr>
          <a:defRPr dirty="0" smtClean="0"/>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B78E575E95FE341B5954C427979F220" ma:contentTypeVersion="5" ma:contentTypeDescription="Create a new document." ma:contentTypeScope="" ma:versionID="94db8f5e4a904c252199f146abc08d84">
  <xsd:schema xmlns:xsd="http://www.w3.org/2001/XMLSchema" xmlns:p="http://schemas.microsoft.com/office/2006/metadata/properties" targetNamespace="http://schemas.microsoft.com/office/2006/metadata/properties" ma:root="true" ma:fieldsID="daff7a8922ca223246d6f9669ee62a9b">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p:properties xmlns:p="http://schemas.microsoft.com/office/2006/metadata/properties" xmlns:xsi="http://www.w3.org/2001/XMLSchema-instanc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E78692C-AE39-4C78-8CE6-8496738A46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9F52267D-12DB-49F3-8695-FA5A8535A03B}">
  <ds:schemaRefs>
    <ds:schemaRef ds:uri="http://purl.org/dc/elements/1.1/"/>
    <ds:schemaRef ds:uri="http://www.w3.org/XML/1998/namespace"/>
    <ds:schemaRef ds:uri="http://schemas.microsoft.com/office/2006/documentManagement/types"/>
    <ds:schemaRef ds:uri="http://purl.org/dc/terms/"/>
    <ds:schemaRef ds:uri="http://schemas.microsoft.com/office/2006/metadata/properties"/>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077407EE-719C-4461-943C-1F1A4D3A92B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NORC Template PowerPoint</Template>
  <TotalTime>7756</TotalTime>
  <Words>1234</Words>
  <Application>Microsoft Office PowerPoint</Application>
  <PresentationFormat>On-screen Show (4:3)</PresentationFormat>
  <Paragraphs>329</Paragraphs>
  <Slides>18</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ＭＳ Ｐゴシック</vt:lpstr>
      <vt:lpstr>Arial</vt:lpstr>
      <vt:lpstr>Calibri</vt:lpstr>
      <vt:lpstr>Cambria Math</vt:lpstr>
      <vt:lpstr>NORC Template PowerPoint</vt:lpstr>
      <vt:lpstr>PowerPoint Presentation</vt:lpstr>
      <vt:lpstr>Research Objective</vt:lpstr>
      <vt:lpstr>Context</vt:lpstr>
      <vt:lpstr>Background of Study</vt:lpstr>
      <vt:lpstr>Survey Design</vt:lpstr>
      <vt:lpstr>Survey Design</vt:lpstr>
      <vt:lpstr>Questionnaire Length </vt:lpstr>
      <vt:lpstr>Questionnaire Length </vt:lpstr>
      <vt:lpstr>Questionnaire Length </vt:lpstr>
      <vt:lpstr>Experimental Design</vt:lpstr>
      <vt:lpstr>Experimental Design </vt:lpstr>
      <vt:lpstr>Metrics (Production Rates):</vt:lpstr>
      <vt:lpstr>Results</vt:lpstr>
      <vt:lpstr>Results</vt:lpstr>
      <vt:lpstr>Results</vt:lpstr>
      <vt:lpstr>Discussion</vt:lpstr>
      <vt:lpstr>PowerPoint Presentation</vt:lpstr>
      <vt:lpstr>Metrics (Production Rates):</vt:lpstr>
    </vt:vector>
  </TitlesOfParts>
  <Company>NORC at the Univeristy of Chicago</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Greg Lanier</dc:creator>
  <cp:lastModifiedBy>Rene Bautista</cp:lastModifiedBy>
  <cp:revision>1657</cp:revision>
  <cp:lastPrinted>2014-11-19T21:35:38Z</cp:lastPrinted>
  <dcterms:created xsi:type="dcterms:W3CDTF">2011-01-21T18:17:35Z</dcterms:created>
  <dcterms:modified xsi:type="dcterms:W3CDTF">2016-10-18T15:12:58Z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0x0101001B78E575E95FE341B5954C427979F220</vt:lpwstr>
  </property>
</Properties>
</file>