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1"/>
  </p:notesMasterIdLst>
  <p:handoutMasterIdLst>
    <p:handoutMasterId r:id="rId52"/>
  </p:handoutMasterIdLst>
  <p:sldIdLst>
    <p:sldId id="376" r:id="rId6"/>
    <p:sldId id="377" r:id="rId7"/>
    <p:sldId id="378" r:id="rId8"/>
    <p:sldId id="381" r:id="rId9"/>
    <p:sldId id="379" r:id="rId10"/>
    <p:sldId id="380" r:id="rId11"/>
    <p:sldId id="382" r:id="rId12"/>
    <p:sldId id="383" r:id="rId13"/>
    <p:sldId id="384" r:id="rId14"/>
    <p:sldId id="385" r:id="rId15"/>
    <p:sldId id="386" r:id="rId16"/>
    <p:sldId id="387" r:id="rId17"/>
    <p:sldId id="388" r:id="rId18"/>
    <p:sldId id="421" r:id="rId19"/>
    <p:sldId id="390" r:id="rId20"/>
    <p:sldId id="391" r:id="rId21"/>
    <p:sldId id="392" r:id="rId22"/>
    <p:sldId id="393" r:id="rId23"/>
    <p:sldId id="394" r:id="rId24"/>
    <p:sldId id="395" r:id="rId25"/>
    <p:sldId id="396" r:id="rId26"/>
    <p:sldId id="397" r:id="rId27"/>
    <p:sldId id="398" r:id="rId28"/>
    <p:sldId id="399" r:id="rId29"/>
    <p:sldId id="400" r:id="rId30"/>
    <p:sldId id="401" r:id="rId31"/>
    <p:sldId id="402" r:id="rId32"/>
    <p:sldId id="403" r:id="rId33"/>
    <p:sldId id="404" r:id="rId34"/>
    <p:sldId id="405" r:id="rId35"/>
    <p:sldId id="406" r:id="rId36"/>
    <p:sldId id="407" r:id="rId37"/>
    <p:sldId id="408" r:id="rId38"/>
    <p:sldId id="409" r:id="rId39"/>
    <p:sldId id="410" r:id="rId40"/>
    <p:sldId id="411" r:id="rId41"/>
    <p:sldId id="412" r:id="rId42"/>
    <p:sldId id="413" r:id="rId43"/>
    <p:sldId id="414" r:id="rId44"/>
    <p:sldId id="415" r:id="rId45"/>
    <p:sldId id="416" r:id="rId46"/>
    <p:sldId id="417" r:id="rId47"/>
    <p:sldId id="418" r:id="rId48"/>
    <p:sldId id="419" r:id="rId49"/>
    <p:sldId id="420" r:id="rId50"/>
  </p:sldIdLst>
  <p:sldSz cx="9144000" cy="6858000" type="screen4x3"/>
  <p:notesSz cx="7315200" cy="96012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70" autoAdjust="0"/>
  </p:normalViewPr>
  <p:slideViewPr>
    <p:cSldViewPr>
      <p:cViewPr>
        <p:scale>
          <a:sx n="79" d="100"/>
          <a:sy n="79" d="100"/>
        </p:scale>
        <p:origin x="-103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C5BA4FB3-3A93-44B6-988E-01751FBC6472}">
      <dgm:prSet phldrT="[Text]" custT="1"/>
      <dgm:spPr/>
      <dgm:t>
        <a:bodyPr/>
        <a:lstStyle/>
        <a:p>
          <a:r>
            <a:rPr lang="en-US" sz="1200" b="1" dirty="0" smtClean="0"/>
            <a:t>Requirements Analysis</a:t>
          </a:r>
          <a:endParaRPr lang="en-US" sz="1200" b="1" dirty="0"/>
        </a:p>
      </dgm:t>
    </dgm:pt>
    <dgm:pt modelId="{A40F872B-0D24-4C42-BD34-8A7BD9EEE202}" type="parTrans" cxnId="{EE222D0B-ADFC-44EE-8E78-874B357EDEB0}">
      <dgm:prSet/>
      <dgm:spPr/>
      <dgm:t>
        <a:bodyPr/>
        <a:lstStyle/>
        <a:p>
          <a:endParaRPr lang="en-US"/>
        </a:p>
      </dgm:t>
    </dgm:pt>
    <dgm:pt modelId="{02CE984F-1221-4D07-A09D-41F9793D46C6}" type="sibTrans" cxnId="{EE222D0B-ADFC-44EE-8E78-874B357EDEB0}">
      <dgm:prSet/>
      <dgm:spPr/>
      <dgm:t>
        <a:bodyPr/>
        <a:lstStyle/>
        <a:p>
          <a:endParaRPr lang="en-US"/>
        </a:p>
      </dgm:t>
    </dgm:pt>
    <dgm:pt modelId="{403433F8-59D4-4F5D-89BB-74FF87D1618C}">
      <dgm:prSet phldrT="[Text]"/>
      <dgm:spPr/>
      <dgm:t>
        <a:bodyPr/>
        <a:lstStyle/>
        <a:p>
          <a:r>
            <a:rPr lang="en-US" dirty="0" smtClean="0"/>
            <a:t>Design</a:t>
          </a:r>
          <a:endParaRPr lang="en-US" dirty="0"/>
        </a:p>
      </dgm:t>
    </dgm:pt>
    <dgm:pt modelId="{B5226814-BF6A-4C4D-BC58-B392D0264BB1}" type="parTrans" cxnId="{CE3BA889-68CE-4CAF-AACC-D78278FF704C}">
      <dgm:prSet/>
      <dgm:spPr/>
      <dgm:t>
        <a:bodyPr/>
        <a:lstStyle/>
        <a:p>
          <a:endParaRPr lang="en-US"/>
        </a:p>
      </dgm:t>
    </dgm:pt>
    <dgm:pt modelId="{8175A10B-F801-4A42-B1D5-32D76A1A6802}" type="sibTrans" cxnId="{CE3BA889-68CE-4CAF-AACC-D78278FF704C}">
      <dgm:prSet/>
      <dgm:spPr/>
      <dgm:t>
        <a:bodyPr/>
        <a:lstStyle/>
        <a:p>
          <a:endParaRPr lang="en-US"/>
        </a:p>
      </dgm:t>
    </dgm:pt>
    <dgm:pt modelId="{BF5B4F1E-C696-4A9E-822D-4506538B3541}">
      <dgm:prSet phldrT="[Text]"/>
      <dgm:spPr/>
      <dgm:t>
        <a:bodyPr/>
        <a:lstStyle/>
        <a:p>
          <a:r>
            <a:rPr lang="en-US" dirty="0" smtClean="0"/>
            <a:t>Test</a:t>
          </a:r>
          <a:endParaRPr lang="en-US" dirty="0"/>
        </a:p>
      </dgm:t>
    </dgm:pt>
    <dgm:pt modelId="{F1CECDB7-CD50-486E-B68B-1134E8FD9311}" type="parTrans" cxnId="{D3DA118D-4F41-4485-9643-09F2B751ED69}">
      <dgm:prSet/>
      <dgm:spPr/>
      <dgm:t>
        <a:bodyPr/>
        <a:lstStyle/>
        <a:p>
          <a:endParaRPr lang="en-US"/>
        </a:p>
      </dgm:t>
    </dgm:pt>
    <dgm:pt modelId="{FDB26162-5B5B-474B-8F76-F81BCB9C7E41}" type="sibTrans" cxnId="{D3DA118D-4F41-4485-9643-09F2B751ED69}">
      <dgm:prSet/>
      <dgm:spPr/>
      <dgm:t>
        <a:bodyPr/>
        <a:lstStyle/>
        <a:p>
          <a:endParaRPr lang="en-US"/>
        </a:p>
      </dgm:t>
    </dgm:pt>
    <dgm:pt modelId="{A4715A6A-9AF9-44EF-80E0-E33191DFACCD}">
      <dgm:prSet phldrT="[Text]"/>
      <dgm:spPr/>
      <dgm:t>
        <a:bodyPr/>
        <a:lstStyle/>
        <a:p>
          <a:r>
            <a:rPr lang="en-US" dirty="0" smtClean="0"/>
            <a:t>Implement</a:t>
          </a:r>
          <a:endParaRPr lang="en-US" dirty="0"/>
        </a:p>
      </dgm:t>
    </dgm:pt>
    <dgm:pt modelId="{E1A092C2-E00E-4C26-ABBC-81CBA7394470}" type="parTrans" cxnId="{46A062F4-ECA0-4931-9607-993BC005332D}">
      <dgm:prSet/>
      <dgm:spPr/>
      <dgm:t>
        <a:bodyPr/>
        <a:lstStyle/>
        <a:p>
          <a:endParaRPr lang="en-US"/>
        </a:p>
      </dgm:t>
    </dgm:pt>
    <dgm:pt modelId="{1397C2B2-D11A-47EF-9B1A-9F2798D439ED}" type="sibTrans" cxnId="{46A062F4-ECA0-4931-9607-993BC005332D}">
      <dgm:prSet/>
      <dgm:spPr/>
      <dgm:t>
        <a:bodyPr/>
        <a:lstStyle/>
        <a:p>
          <a:endParaRPr lang="en-US"/>
        </a:p>
      </dgm:t>
    </dgm:pt>
    <dgm:pt modelId="{97508D8F-F297-43DC-AC0F-B9FC6014D9FB}">
      <dgm:prSet phldrT="[Text]"/>
      <dgm:spPr/>
      <dgm:t>
        <a:bodyPr/>
        <a:lstStyle/>
        <a:p>
          <a:r>
            <a:rPr lang="en-US" dirty="0" smtClean="0"/>
            <a:t>Evaluate</a:t>
          </a:r>
          <a:endParaRPr lang="en-US" dirty="0"/>
        </a:p>
      </dgm:t>
    </dgm:pt>
    <dgm:pt modelId="{9AFC1750-3E6A-4CF8-A63F-0D1F25293CBC}" type="parTrans" cxnId="{125F43B0-9554-4C47-820F-87081CE384EA}">
      <dgm:prSet/>
      <dgm:spPr/>
      <dgm:t>
        <a:bodyPr/>
        <a:lstStyle/>
        <a:p>
          <a:endParaRPr lang="en-US"/>
        </a:p>
      </dgm:t>
    </dgm:pt>
    <dgm:pt modelId="{7E1F02B1-FAB0-4BF2-B4AC-B83B2F1CE17F}" type="sibTrans" cxnId="{125F43B0-9554-4C47-820F-87081CE384EA}">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62FB1C6E-1C63-471F-A3D0-D70676DAA29E}" type="pres">
      <dgm:prSet presAssocID="{C5BA4FB3-3A93-44B6-988E-01751FBC6472}" presName="node" presStyleLbl="node1" presStyleIdx="0" presStyleCnt="5" custScaleX="107211">
        <dgm:presLayoutVars>
          <dgm:bulletEnabled val="1"/>
        </dgm:presLayoutVars>
      </dgm:prSet>
      <dgm:spPr/>
      <dgm:t>
        <a:bodyPr/>
        <a:lstStyle/>
        <a:p>
          <a:endParaRPr lang="en-US"/>
        </a:p>
      </dgm:t>
    </dgm:pt>
    <dgm:pt modelId="{333055E0-BA26-4395-8A77-9F453022C9C1}" type="pres">
      <dgm:prSet presAssocID="{02CE984F-1221-4D07-A09D-41F9793D46C6}" presName="sibTrans" presStyleLbl="sibTrans2D1" presStyleIdx="0" presStyleCnt="5"/>
      <dgm:spPr/>
      <dgm:t>
        <a:bodyPr/>
        <a:lstStyle/>
        <a:p>
          <a:endParaRPr lang="en-US"/>
        </a:p>
      </dgm:t>
    </dgm:pt>
    <dgm:pt modelId="{D97D923F-9A7F-41F4-BF5C-FA3BA7B985DA}" type="pres">
      <dgm:prSet presAssocID="{02CE984F-1221-4D07-A09D-41F9793D46C6}" presName="connectorText" presStyleLbl="sibTrans2D1" presStyleIdx="0" presStyleCnt="5"/>
      <dgm:spPr/>
      <dgm:t>
        <a:bodyPr/>
        <a:lstStyle/>
        <a:p>
          <a:endParaRPr lang="en-US"/>
        </a:p>
      </dgm:t>
    </dgm:pt>
    <dgm:pt modelId="{22F1BE16-B5C4-4558-A481-44C56A508D51}" type="pres">
      <dgm:prSet presAssocID="{403433F8-59D4-4F5D-89BB-74FF87D1618C}" presName="node" presStyleLbl="node1" presStyleIdx="1" presStyleCnt="5">
        <dgm:presLayoutVars>
          <dgm:bulletEnabled val="1"/>
        </dgm:presLayoutVars>
      </dgm:prSet>
      <dgm:spPr/>
      <dgm:t>
        <a:bodyPr/>
        <a:lstStyle/>
        <a:p>
          <a:endParaRPr lang="en-US"/>
        </a:p>
      </dgm:t>
    </dgm:pt>
    <dgm:pt modelId="{122CFB9A-11D3-4F63-9FDC-B5BE28DB9895}" type="pres">
      <dgm:prSet presAssocID="{8175A10B-F801-4A42-B1D5-32D76A1A6802}" presName="sibTrans" presStyleLbl="sibTrans2D1" presStyleIdx="1" presStyleCnt="5"/>
      <dgm:spPr/>
      <dgm:t>
        <a:bodyPr/>
        <a:lstStyle/>
        <a:p>
          <a:endParaRPr lang="en-US"/>
        </a:p>
      </dgm:t>
    </dgm:pt>
    <dgm:pt modelId="{A086CABC-F507-4DD5-A83C-363DAA7FBAB7}" type="pres">
      <dgm:prSet presAssocID="{8175A10B-F801-4A42-B1D5-32D76A1A6802}" presName="connectorText" presStyleLbl="sibTrans2D1" presStyleIdx="1" presStyleCnt="5"/>
      <dgm:spPr/>
      <dgm:t>
        <a:bodyPr/>
        <a:lstStyle/>
        <a:p>
          <a:endParaRPr lang="en-US"/>
        </a:p>
      </dgm:t>
    </dgm:pt>
    <dgm:pt modelId="{7D944577-4BBA-4A25-A14F-972B320C5C94}" type="pres">
      <dgm:prSet presAssocID="{BF5B4F1E-C696-4A9E-822D-4506538B3541}" presName="node" presStyleLbl="node1" presStyleIdx="2" presStyleCnt="5">
        <dgm:presLayoutVars>
          <dgm:bulletEnabled val="1"/>
        </dgm:presLayoutVars>
      </dgm:prSet>
      <dgm:spPr/>
      <dgm:t>
        <a:bodyPr/>
        <a:lstStyle/>
        <a:p>
          <a:endParaRPr lang="en-US"/>
        </a:p>
      </dgm:t>
    </dgm:pt>
    <dgm:pt modelId="{E64A0E3F-630C-48F9-9481-2EB040F41040}" type="pres">
      <dgm:prSet presAssocID="{FDB26162-5B5B-474B-8F76-F81BCB9C7E41}" presName="sibTrans" presStyleLbl="sibTrans2D1" presStyleIdx="2" presStyleCnt="5"/>
      <dgm:spPr/>
      <dgm:t>
        <a:bodyPr/>
        <a:lstStyle/>
        <a:p>
          <a:endParaRPr lang="en-US"/>
        </a:p>
      </dgm:t>
    </dgm:pt>
    <dgm:pt modelId="{CA91F2FF-64A9-4585-8DF9-2FEC03C67E5F}" type="pres">
      <dgm:prSet presAssocID="{FDB26162-5B5B-474B-8F76-F81BCB9C7E41}" presName="connectorText" presStyleLbl="sibTrans2D1" presStyleIdx="2" presStyleCnt="5"/>
      <dgm:spPr/>
      <dgm:t>
        <a:bodyPr/>
        <a:lstStyle/>
        <a:p>
          <a:endParaRPr lang="en-US"/>
        </a:p>
      </dgm:t>
    </dgm:pt>
    <dgm:pt modelId="{2A936C2D-5B3E-4EB8-B3B6-A0BF2582F7FC}" type="pres">
      <dgm:prSet presAssocID="{A4715A6A-9AF9-44EF-80E0-E33191DFACCD}" presName="node" presStyleLbl="node1" presStyleIdx="3" presStyleCnt="5">
        <dgm:presLayoutVars>
          <dgm:bulletEnabled val="1"/>
        </dgm:presLayoutVars>
      </dgm:prSet>
      <dgm:spPr/>
      <dgm:t>
        <a:bodyPr/>
        <a:lstStyle/>
        <a:p>
          <a:endParaRPr lang="en-US"/>
        </a:p>
      </dgm:t>
    </dgm:pt>
    <dgm:pt modelId="{3577FC85-4B5E-48FD-B27B-44B3EF0E9DAE}" type="pres">
      <dgm:prSet presAssocID="{1397C2B2-D11A-47EF-9B1A-9F2798D439ED}" presName="sibTrans" presStyleLbl="sibTrans2D1" presStyleIdx="3" presStyleCnt="5"/>
      <dgm:spPr/>
      <dgm:t>
        <a:bodyPr/>
        <a:lstStyle/>
        <a:p>
          <a:endParaRPr lang="en-US"/>
        </a:p>
      </dgm:t>
    </dgm:pt>
    <dgm:pt modelId="{1328B400-FEF8-44DF-B236-BB6074455B0E}" type="pres">
      <dgm:prSet presAssocID="{1397C2B2-D11A-47EF-9B1A-9F2798D439ED}" presName="connectorText" presStyleLbl="sibTrans2D1" presStyleIdx="3" presStyleCnt="5"/>
      <dgm:spPr/>
      <dgm:t>
        <a:bodyPr/>
        <a:lstStyle/>
        <a:p>
          <a:endParaRPr lang="en-US"/>
        </a:p>
      </dgm:t>
    </dgm:pt>
    <dgm:pt modelId="{BC17C22B-48E9-4D40-BCCF-55CD7361C34F}" type="pres">
      <dgm:prSet presAssocID="{97508D8F-F297-43DC-AC0F-B9FC6014D9FB}" presName="node" presStyleLbl="node1" presStyleIdx="4" presStyleCnt="5">
        <dgm:presLayoutVars>
          <dgm:bulletEnabled val="1"/>
        </dgm:presLayoutVars>
      </dgm:prSet>
      <dgm:spPr/>
      <dgm:t>
        <a:bodyPr/>
        <a:lstStyle/>
        <a:p>
          <a:endParaRPr lang="en-US"/>
        </a:p>
      </dgm:t>
    </dgm:pt>
    <dgm:pt modelId="{5DDBBF69-F304-49E1-A9B7-86B5B892597C}" type="pres">
      <dgm:prSet presAssocID="{7E1F02B1-FAB0-4BF2-B4AC-B83B2F1CE17F}" presName="sibTrans" presStyleLbl="sibTrans2D1" presStyleIdx="4" presStyleCnt="5"/>
      <dgm:spPr/>
      <dgm:t>
        <a:bodyPr/>
        <a:lstStyle/>
        <a:p>
          <a:endParaRPr lang="en-US"/>
        </a:p>
      </dgm:t>
    </dgm:pt>
    <dgm:pt modelId="{C919252C-2A18-4941-9235-5DAF799E14E6}" type="pres">
      <dgm:prSet presAssocID="{7E1F02B1-FAB0-4BF2-B4AC-B83B2F1CE17F}" presName="connectorText" presStyleLbl="sibTrans2D1" presStyleIdx="4" presStyleCnt="5"/>
      <dgm:spPr/>
      <dgm:t>
        <a:bodyPr/>
        <a:lstStyle/>
        <a:p>
          <a:endParaRPr lang="en-US"/>
        </a:p>
      </dgm:t>
    </dgm:pt>
  </dgm:ptLst>
  <dgm:cxnLst>
    <dgm:cxn modelId="{90D1BFB6-647F-4179-8BD6-A5959ED06791}" type="presOf" srcId="{FDB26162-5B5B-474B-8F76-F81BCB9C7E41}" destId="{E64A0E3F-630C-48F9-9481-2EB040F41040}" srcOrd="0" destOrd="0" presId="urn:microsoft.com/office/officeart/2005/8/layout/cycle2"/>
    <dgm:cxn modelId="{EE222D0B-ADFC-44EE-8E78-874B357EDEB0}" srcId="{CB7C670E-0B3F-43D6-9D95-18DC77BD77AE}" destId="{C5BA4FB3-3A93-44B6-988E-01751FBC6472}" srcOrd="0" destOrd="0" parTransId="{A40F872B-0D24-4C42-BD34-8A7BD9EEE202}" sibTransId="{02CE984F-1221-4D07-A09D-41F9793D46C6}"/>
    <dgm:cxn modelId="{87BCCBB1-501F-4E3D-AA0C-2F1E4799F8E3}" type="presOf" srcId="{8175A10B-F801-4A42-B1D5-32D76A1A6802}" destId="{122CFB9A-11D3-4F63-9FDC-B5BE28DB9895}" srcOrd="0" destOrd="0" presId="urn:microsoft.com/office/officeart/2005/8/layout/cycle2"/>
    <dgm:cxn modelId="{A1C81FFE-97FC-4D43-84D6-0F82861E672D}" type="presOf" srcId="{8175A10B-F801-4A42-B1D5-32D76A1A6802}" destId="{A086CABC-F507-4DD5-A83C-363DAA7FBAB7}" srcOrd="1" destOrd="0" presId="urn:microsoft.com/office/officeart/2005/8/layout/cycle2"/>
    <dgm:cxn modelId="{9AEF67BC-0A7E-4101-B7F6-7C4DED78F59C}" type="presOf" srcId="{02CE984F-1221-4D07-A09D-41F9793D46C6}" destId="{333055E0-BA26-4395-8A77-9F453022C9C1}" srcOrd="0" destOrd="0" presId="urn:microsoft.com/office/officeart/2005/8/layout/cycle2"/>
    <dgm:cxn modelId="{82BCA33F-4FF2-4F7D-BEE6-DA4C6EC78961}" type="presOf" srcId="{7E1F02B1-FAB0-4BF2-B4AC-B83B2F1CE17F}" destId="{C919252C-2A18-4941-9235-5DAF799E14E6}" srcOrd="1" destOrd="0" presId="urn:microsoft.com/office/officeart/2005/8/layout/cycle2"/>
    <dgm:cxn modelId="{073BE729-F849-4904-A792-2B1A123D2E75}" type="presOf" srcId="{1397C2B2-D11A-47EF-9B1A-9F2798D439ED}" destId="{3577FC85-4B5E-48FD-B27B-44B3EF0E9DAE}" srcOrd="0" destOrd="0" presId="urn:microsoft.com/office/officeart/2005/8/layout/cycle2"/>
    <dgm:cxn modelId="{6D9F865E-D05B-4D27-B662-312A33952A6F}" type="presOf" srcId="{C5BA4FB3-3A93-44B6-988E-01751FBC6472}" destId="{62FB1C6E-1C63-471F-A3D0-D70676DAA29E}" srcOrd="0" destOrd="0" presId="urn:microsoft.com/office/officeart/2005/8/layout/cycle2"/>
    <dgm:cxn modelId="{125F43B0-9554-4C47-820F-87081CE384EA}" srcId="{CB7C670E-0B3F-43D6-9D95-18DC77BD77AE}" destId="{97508D8F-F297-43DC-AC0F-B9FC6014D9FB}" srcOrd="4" destOrd="0" parTransId="{9AFC1750-3E6A-4CF8-A63F-0D1F25293CBC}" sibTransId="{7E1F02B1-FAB0-4BF2-B4AC-B83B2F1CE17F}"/>
    <dgm:cxn modelId="{02DD9158-5BAF-45E6-A40D-0FF248CCD6B4}" type="presOf" srcId="{02CE984F-1221-4D07-A09D-41F9793D46C6}" destId="{D97D923F-9A7F-41F4-BF5C-FA3BA7B985DA}" srcOrd="1" destOrd="0" presId="urn:microsoft.com/office/officeart/2005/8/layout/cycle2"/>
    <dgm:cxn modelId="{D3DA118D-4F41-4485-9643-09F2B751ED69}" srcId="{CB7C670E-0B3F-43D6-9D95-18DC77BD77AE}" destId="{BF5B4F1E-C696-4A9E-822D-4506538B3541}" srcOrd="2" destOrd="0" parTransId="{F1CECDB7-CD50-486E-B68B-1134E8FD9311}" sibTransId="{FDB26162-5B5B-474B-8F76-F81BCB9C7E41}"/>
    <dgm:cxn modelId="{12B01641-2F62-44C8-AB89-D4BC363F16EE}" type="presOf" srcId="{97508D8F-F297-43DC-AC0F-B9FC6014D9FB}" destId="{BC17C22B-48E9-4D40-BCCF-55CD7361C34F}" srcOrd="0" destOrd="0" presId="urn:microsoft.com/office/officeart/2005/8/layout/cycle2"/>
    <dgm:cxn modelId="{265EDB58-7D20-4911-AFC5-666A73FA4E6F}" type="presOf" srcId="{BF5B4F1E-C696-4A9E-822D-4506538B3541}" destId="{7D944577-4BBA-4A25-A14F-972B320C5C94}" srcOrd="0" destOrd="0" presId="urn:microsoft.com/office/officeart/2005/8/layout/cycle2"/>
    <dgm:cxn modelId="{CE3BA889-68CE-4CAF-AACC-D78278FF704C}" srcId="{CB7C670E-0B3F-43D6-9D95-18DC77BD77AE}" destId="{403433F8-59D4-4F5D-89BB-74FF87D1618C}" srcOrd="1" destOrd="0" parTransId="{B5226814-BF6A-4C4D-BC58-B392D0264BB1}" sibTransId="{8175A10B-F801-4A42-B1D5-32D76A1A6802}"/>
    <dgm:cxn modelId="{6445D74D-898D-41D4-A1D2-1A7BA5765D06}" type="presOf" srcId="{1397C2B2-D11A-47EF-9B1A-9F2798D439ED}" destId="{1328B400-FEF8-44DF-B236-BB6074455B0E}" srcOrd="1" destOrd="0" presId="urn:microsoft.com/office/officeart/2005/8/layout/cycle2"/>
    <dgm:cxn modelId="{5415512E-A652-43B4-A560-21EC60A886FD}" type="presOf" srcId="{CB7C670E-0B3F-43D6-9D95-18DC77BD77AE}" destId="{10BB3001-754E-4563-B196-96F714B1F957}" srcOrd="0" destOrd="0" presId="urn:microsoft.com/office/officeart/2005/8/layout/cycle2"/>
    <dgm:cxn modelId="{FA09FEB9-95E6-47D0-959D-C4A811053A0E}" type="presOf" srcId="{FDB26162-5B5B-474B-8F76-F81BCB9C7E41}" destId="{CA91F2FF-64A9-4585-8DF9-2FEC03C67E5F}" srcOrd="1" destOrd="0" presId="urn:microsoft.com/office/officeart/2005/8/layout/cycle2"/>
    <dgm:cxn modelId="{95F2C5E0-D68E-4E5A-8F65-FBC386AD8E7F}" type="presOf" srcId="{403433F8-59D4-4F5D-89BB-74FF87D1618C}" destId="{22F1BE16-B5C4-4558-A481-44C56A508D51}" srcOrd="0" destOrd="0" presId="urn:microsoft.com/office/officeart/2005/8/layout/cycle2"/>
    <dgm:cxn modelId="{365D17BD-9F00-4649-AE4E-9F28C99EACBA}" type="presOf" srcId="{A4715A6A-9AF9-44EF-80E0-E33191DFACCD}" destId="{2A936C2D-5B3E-4EB8-B3B6-A0BF2582F7FC}" srcOrd="0" destOrd="0" presId="urn:microsoft.com/office/officeart/2005/8/layout/cycle2"/>
    <dgm:cxn modelId="{BB09F2B2-5F51-446C-A134-18D61CF90796}" type="presOf" srcId="{7E1F02B1-FAB0-4BF2-B4AC-B83B2F1CE17F}" destId="{5DDBBF69-F304-49E1-A9B7-86B5B892597C}" srcOrd="0" destOrd="0" presId="urn:microsoft.com/office/officeart/2005/8/layout/cycle2"/>
    <dgm:cxn modelId="{46A062F4-ECA0-4931-9607-993BC005332D}" srcId="{CB7C670E-0B3F-43D6-9D95-18DC77BD77AE}" destId="{A4715A6A-9AF9-44EF-80E0-E33191DFACCD}" srcOrd="3" destOrd="0" parTransId="{E1A092C2-E00E-4C26-ABBC-81CBA7394470}" sibTransId="{1397C2B2-D11A-47EF-9B1A-9F2798D439ED}"/>
    <dgm:cxn modelId="{66739253-814E-4713-A223-69C1BA7909B4}" type="presParOf" srcId="{10BB3001-754E-4563-B196-96F714B1F957}" destId="{62FB1C6E-1C63-471F-A3D0-D70676DAA29E}" srcOrd="0" destOrd="0" presId="urn:microsoft.com/office/officeart/2005/8/layout/cycle2"/>
    <dgm:cxn modelId="{0570905F-E926-4CF0-8ED7-2B04301B17FE}" type="presParOf" srcId="{10BB3001-754E-4563-B196-96F714B1F957}" destId="{333055E0-BA26-4395-8A77-9F453022C9C1}" srcOrd="1" destOrd="0" presId="urn:microsoft.com/office/officeart/2005/8/layout/cycle2"/>
    <dgm:cxn modelId="{F9869323-8372-44F9-9753-A14CE52D61B2}" type="presParOf" srcId="{333055E0-BA26-4395-8A77-9F453022C9C1}" destId="{D97D923F-9A7F-41F4-BF5C-FA3BA7B985DA}" srcOrd="0" destOrd="0" presId="urn:microsoft.com/office/officeart/2005/8/layout/cycle2"/>
    <dgm:cxn modelId="{46848141-0A52-4906-9B40-7D3CF840815E}" type="presParOf" srcId="{10BB3001-754E-4563-B196-96F714B1F957}" destId="{22F1BE16-B5C4-4558-A481-44C56A508D51}" srcOrd="2" destOrd="0" presId="urn:microsoft.com/office/officeart/2005/8/layout/cycle2"/>
    <dgm:cxn modelId="{46320A91-602A-4F6E-AB7F-EDB597EF61DA}" type="presParOf" srcId="{10BB3001-754E-4563-B196-96F714B1F957}" destId="{122CFB9A-11D3-4F63-9FDC-B5BE28DB9895}" srcOrd="3" destOrd="0" presId="urn:microsoft.com/office/officeart/2005/8/layout/cycle2"/>
    <dgm:cxn modelId="{55B16390-5683-4A50-853D-CFACA4A62D47}" type="presParOf" srcId="{122CFB9A-11D3-4F63-9FDC-B5BE28DB9895}" destId="{A086CABC-F507-4DD5-A83C-363DAA7FBAB7}" srcOrd="0" destOrd="0" presId="urn:microsoft.com/office/officeart/2005/8/layout/cycle2"/>
    <dgm:cxn modelId="{E773FC2E-C832-4635-9921-AFF6DC43B8D5}" type="presParOf" srcId="{10BB3001-754E-4563-B196-96F714B1F957}" destId="{7D944577-4BBA-4A25-A14F-972B320C5C94}" srcOrd="4" destOrd="0" presId="urn:microsoft.com/office/officeart/2005/8/layout/cycle2"/>
    <dgm:cxn modelId="{4A407038-45D1-43B6-A1B4-80534EA5DA39}" type="presParOf" srcId="{10BB3001-754E-4563-B196-96F714B1F957}" destId="{E64A0E3F-630C-48F9-9481-2EB040F41040}" srcOrd="5" destOrd="0" presId="urn:microsoft.com/office/officeart/2005/8/layout/cycle2"/>
    <dgm:cxn modelId="{493A19BE-CF16-47CA-A3D3-41A010770943}" type="presParOf" srcId="{E64A0E3F-630C-48F9-9481-2EB040F41040}" destId="{CA91F2FF-64A9-4585-8DF9-2FEC03C67E5F}" srcOrd="0" destOrd="0" presId="urn:microsoft.com/office/officeart/2005/8/layout/cycle2"/>
    <dgm:cxn modelId="{AD414D7F-ED77-4E38-A498-0A2F3F4B51FB}" type="presParOf" srcId="{10BB3001-754E-4563-B196-96F714B1F957}" destId="{2A936C2D-5B3E-4EB8-B3B6-A0BF2582F7FC}" srcOrd="6" destOrd="0" presId="urn:microsoft.com/office/officeart/2005/8/layout/cycle2"/>
    <dgm:cxn modelId="{F86AC168-00F2-4ACD-BCD4-BE6730CCCE1A}" type="presParOf" srcId="{10BB3001-754E-4563-B196-96F714B1F957}" destId="{3577FC85-4B5E-48FD-B27B-44B3EF0E9DAE}" srcOrd="7" destOrd="0" presId="urn:microsoft.com/office/officeart/2005/8/layout/cycle2"/>
    <dgm:cxn modelId="{0D98C488-D594-4082-9BFB-7F0D41937D8D}" type="presParOf" srcId="{3577FC85-4B5E-48FD-B27B-44B3EF0E9DAE}" destId="{1328B400-FEF8-44DF-B236-BB6074455B0E}" srcOrd="0" destOrd="0" presId="urn:microsoft.com/office/officeart/2005/8/layout/cycle2"/>
    <dgm:cxn modelId="{C5565E26-9C22-4FF3-A279-A4B846D9D3F6}" type="presParOf" srcId="{10BB3001-754E-4563-B196-96F714B1F957}" destId="{BC17C22B-48E9-4D40-BCCF-55CD7361C34F}" srcOrd="8" destOrd="0" presId="urn:microsoft.com/office/officeart/2005/8/layout/cycle2"/>
    <dgm:cxn modelId="{19D64E7D-1AD8-473C-A365-BD24B17CE287}" type="presParOf" srcId="{10BB3001-754E-4563-B196-96F714B1F957}" destId="{5DDBBF69-F304-49E1-A9B7-86B5B892597C}" srcOrd="9" destOrd="0" presId="urn:microsoft.com/office/officeart/2005/8/layout/cycle2"/>
    <dgm:cxn modelId="{00B4B642-0ABB-421D-AC49-1C31AF2AA7EF}" type="presParOf" srcId="{5DDBBF69-F304-49E1-A9B7-86B5B892597C}" destId="{C919252C-2A18-4941-9235-5DAF799E14E6}"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C5BA4FB3-3A93-44B6-988E-01751FBC6472}">
      <dgm:prSet phldrT="[Text]" custT="1"/>
      <dgm:spPr/>
      <dgm:t>
        <a:bodyPr/>
        <a:lstStyle/>
        <a:p>
          <a:r>
            <a:rPr lang="en-US" sz="2400" b="1" dirty="0" smtClean="0"/>
            <a:t>Requirements Analysis</a:t>
          </a:r>
          <a:endParaRPr lang="en-US" sz="2400" b="1" dirty="0"/>
        </a:p>
      </dgm:t>
    </dgm:pt>
    <dgm:pt modelId="{A40F872B-0D24-4C42-BD34-8A7BD9EEE202}" type="parTrans" cxnId="{EE222D0B-ADFC-44EE-8E78-874B357EDEB0}">
      <dgm:prSet/>
      <dgm:spPr/>
      <dgm:t>
        <a:bodyPr/>
        <a:lstStyle/>
        <a:p>
          <a:endParaRPr lang="en-US"/>
        </a:p>
      </dgm:t>
    </dgm:pt>
    <dgm:pt modelId="{02CE984F-1221-4D07-A09D-41F9793D46C6}" type="sibTrans" cxnId="{EE222D0B-ADFC-44EE-8E78-874B357EDEB0}">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62FB1C6E-1C63-471F-A3D0-D70676DAA29E}" type="pres">
      <dgm:prSet presAssocID="{C5BA4FB3-3A93-44B6-988E-01751FBC6472}" presName="node" presStyleLbl="node1" presStyleIdx="0" presStyleCnt="1" custScaleX="59723" custScaleY="55742">
        <dgm:presLayoutVars>
          <dgm:bulletEnabled val="1"/>
        </dgm:presLayoutVars>
      </dgm:prSet>
      <dgm:spPr/>
      <dgm:t>
        <a:bodyPr/>
        <a:lstStyle/>
        <a:p>
          <a:endParaRPr lang="en-US"/>
        </a:p>
      </dgm:t>
    </dgm:pt>
  </dgm:ptLst>
  <dgm:cxnLst>
    <dgm:cxn modelId="{EE222D0B-ADFC-44EE-8E78-874B357EDEB0}" srcId="{CB7C670E-0B3F-43D6-9D95-18DC77BD77AE}" destId="{C5BA4FB3-3A93-44B6-988E-01751FBC6472}" srcOrd="0" destOrd="0" parTransId="{A40F872B-0D24-4C42-BD34-8A7BD9EEE202}" sibTransId="{02CE984F-1221-4D07-A09D-41F9793D46C6}"/>
    <dgm:cxn modelId="{DD53A710-2982-4135-9B3E-70B294F032CC}" type="presOf" srcId="{CB7C670E-0B3F-43D6-9D95-18DC77BD77AE}" destId="{10BB3001-754E-4563-B196-96F714B1F957}" srcOrd="0" destOrd="0" presId="urn:microsoft.com/office/officeart/2005/8/layout/cycle2"/>
    <dgm:cxn modelId="{CB7485C6-CAFC-44AE-88D3-64BE64C56402}" type="presOf" srcId="{C5BA4FB3-3A93-44B6-988E-01751FBC6472}" destId="{62FB1C6E-1C63-471F-A3D0-D70676DAA29E}" srcOrd="0" destOrd="0" presId="urn:microsoft.com/office/officeart/2005/8/layout/cycle2"/>
    <dgm:cxn modelId="{5EEE98D5-1622-474B-A658-E8A19E289CE5}" type="presParOf" srcId="{10BB3001-754E-4563-B196-96F714B1F957}" destId="{62FB1C6E-1C63-471F-A3D0-D70676DAA29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97508D8F-F297-43DC-AC0F-B9FC6014D9FB}">
      <dgm:prSet phldrT="[Text]"/>
      <dgm:spPr>
        <a:gradFill rotWithShape="0">
          <a:gsLst>
            <a:gs pos="100000">
              <a:srgbClr val="92D050"/>
            </a:gs>
            <a:gs pos="100000">
              <a:schemeClr val="accent2">
                <a:hueOff val="0"/>
                <a:satOff val="0"/>
                <a:lumOff val="0"/>
                <a:alphaOff val="0"/>
                <a:shade val="94000"/>
                <a:satMod val="135000"/>
              </a:schemeClr>
            </a:gs>
          </a:gsLst>
        </a:gradFill>
      </dgm:spPr>
      <dgm:t>
        <a:bodyPr/>
        <a:lstStyle/>
        <a:p>
          <a:r>
            <a:rPr lang="en-US" dirty="0" smtClean="0"/>
            <a:t>Design</a:t>
          </a:r>
          <a:endParaRPr lang="en-US" dirty="0"/>
        </a:p>
      </dgm:t>
    </dgm:pt>
    <dgm:pt modelId="{9AFC1750-3E6A-4CF8-A63F-0D1F25293CBC}" type="parTrans" cxnId="{125F43B0-9554-4C47-820F-87081CE384EA}">
      <dgm:prSet/>
      <dgm:spPr/>
      <dgm:t>
        <a:bodyPr/>
        <a:lstStyle/>
        <a:p>
          <a:endParaRPr lang="en-US"/>
        </a:p>
      </dgm:t>
    </dgm:pt>
    <dgm:pt modelId="{7E1F02B1-FAB0-4BF2-B4AC-B83B2F1CE17F}" type="sibTrans" cxnId="{125F43B0-9554-4C47-820F-87081CE384EA}">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BC17C22B-48E9-4D40-BCCF-55CD7361C34F}" type="pres">
      <dgm:prSet presAssocID="{97508D8F-F297-43DC-AC0F-B9FC6014D9FB}" presName="node" presStyleLbl="node1" presStyleIdx="0" presStyleCnt="1" custScaleX="69962" custScaleY="65980">
        <dgm:presLayoutVars>
          <dgm:bulletEnabled val="1"/>
        </dgm:presLayoutVars>
      </dgm:prSet>
      <dgm:spPr/>
      <dgm:t>
        <a:bodyPr/>
        <a:lstStyle/>
        <a:p>
          <a:endParaRPr lang="en-US"/>
        </a:p>
      </dgm:t>
    </dgm:pt>
  </dgm:ptLst>
  <dgm:cxnLst>
    <dgm:cxn modelId="{125F43B0-9554-4C47-820F-87081CE384EA}" srcId="{CB7C670E-0B3F-43D6-9D95-18DC77BD77AE}" destId="{97508D8F-F297-43DC-AC0F-B9FC6014D9FB}" srcOrd="0" destOrd="0" parTransId="{9AFC1750-3E6A-4CF8-A63F-0D1F25293CBC}" sibTransId="{7E1F02B1-FAB0-4BF2-B4AC-B83B2F1CE17F}"/>
    <dgm:cxn modelId="{3028545A-7B24-4560-AD8E-144FF14E2EAF}" type="presOf" srcId="{CB7C670E-0B3F-43D6-9D95-18DC77BD77AE}" destId="{10BB3001-754E-4563-B196-96F714B1F957}" srcOrd="0" destOrd="0" presId="urn:microsoft.com/office/officeart/2005/8/layout/cycle2"/>
    <dgm:cxn modelId="{F074A330-2C4F-4B10-A563-1DC76851A2E0}" type="presOf" srcId="{97508D8F-F297-43DC-AC0F-B9FC6014D9FB}" destId="{BC17C22B-48E9-4D40-BCCF-55CD7361C34F}" srcOrd="0" destOrd="0" presId="urn:microsoft.com/office/officeart/2005/8/layout/cycle2"/>
    <dgm:cxn modelId="{17592A04-2B86-4905-9556-0302CB10B628}" type="presParOf" srcId="{10BB3001-754E-4563-B196-96F714B1F957}" destId="{BC17C22B-48E9-4D40-BCCF-55CD7361C34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BF5B4F1E-C696-4A9E-822D-4506538B3541}">
      <dgm:prSet phldrT="[Text]"/>
      <dgm:spPr>
        <a:gradFill rotWithShape="0">
          <a:gsLst>
            <a:gs pos="100000">
              <a:srgbClr val="7030A0"/>
            </a:gs>
            <a:gs pos="100000">
              <a:schemeClr val="accent2">
                <a:hueOff val="0"/>
                <a:satOff val="0"/>
                <a:lumOff val="0"/>
                <a:alphaOff val="0"/>
                <a:shade val="94000"/>
                <a:satMod val="135000"/>
              </a:schemeClr>
            </a:gs>
          </a:gsLst>
        </a:gradFill>
      </dgm:spPr>
      <dgm:t>
        <a:bodyPr/>
        <a:lstStyle/>
        <a:p>
          <a:r>
            <a:rPr lang="en-US" dirty="0" smtClean="0"/>
            <a:t>Test</a:t>
          </a:r>
          <a:endParaRPr lang="en-US" dirty="0"/>
        </a:p>
      </dgm:t>
    </dgm:pt>
    <dgm:pt modelId="{F1CECDB7-CD50-486E-B68B-1134E8FD9311}" type="parTrans" cxnId="{D3DA118D-4F41-4485-9643-09F2B751ED69}">
      <dgm:prSet/>
      <dgm:spPr/>
      <dgm:t>
        <a:bodyPr/>
        <a:lstStyle/>
        <a:p>
          <a:endParaRPr lang="en-US"/>
        </a:p>
      </dgm:t>
    </dgm:pt>
    <dgm:pt modelId="{FDB26162-5B5B-474B-8F76-F81BCB9C7E41}" type="sibTrans" cxnId="{D3DA118D-4F41-4485-9643-09F2B751ED69}">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7D944577-4BBA-4A25-A14F-972B320C5C94}" type="pres">
      <dgm:prSet presAssocID="{BF5B4F1E-C696-4A9E-822D-4506538B3541}" presName="node" presStyleLbl="node1" presStyleIdx="0" presStyleCnt="1" custScaleX="66549" custScaleY="65980">
        <dgm:presLayoutVars>
          <dgm:bulletEnabled val="1"/>
        </dgm:presLayoutVars>
      </dgm:prSet>
      <dgm:spPr/>
      <dgm:t>
        <a:bodyPr/>
        <a:lstStyle/>
        <a:p>
          <a:endParaRPr lang="en-US"/>
        </a:p>
      </dgm:t>
    </dgm:pt>
  </dgm:ptLst>
  <dgm:cxnLst>
    <dgm:cxn modelId="{78A6EB63-739B-4E0F-9821-D7C189A5C735}" type="presOf" srcId="{CB7C670E-0B3F-43D6-9D95-18DC77BD77AE}" destId="{10BB3001-754E-4563-B196-96F714B1F957}" srcOrd="0" destOrd="0" presId="urn:microsoft.com/office/officeart/2005/8/layout/cycle2"/>
    <dgm:cxn modelId="{D3DA118D-4F41-4485-9643-09F2B751ED69}" srcId="{CB7C670E-0B3F-43D6-9D95-18DC77BD77AE}" destId="{BF5B4F1E-C696-4A9E-822D-4506538B3541}" srcOrd="0" destOrd="0" parTransId="{F1CECDB7-CD50-486E-B68B-1134E8FD9311}" sibTransId="{FDB26162-5B5B-474B-8F76-F81BCB9C7E41}"/>
    <dgm:cxn modelId="{E1067F33-3A07-4386-81C1-55F732DF4D0D}" type="presOf" srcId="{BF5B4F1E-C696-4A9E-822D-4506538B3541}" destId="{7D944577-4BBA-4A25-A14F-972B320C5C94}" srcOrd="0" destOrd="0" presId="urn:microsoft.com/office/officeart/2005/8/layout/cycle2"/>
    <dgm:cxn modelId="{044A13B6-C73E-4879-AFF5-03E25970540E}" type="presParOf" srcId="{10BB3001-754E-4563-B196-96F714B1F957}" destId="{7D944577-4BBA-4A25-A14F-972B320C5C9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BF5B4F1E-C696-4A9E-822D-4506538B3541}">
      <dgm:prSet phldrT="[Text]"/>
      <dgm:spPr>
        <a:gradFill rotWithShape="0">
          <a:gsLst>
            <a:gs pos="100000">
              <a:schemeClr val="accent5"/>
            </a:gs>
            <a:gs pos="100000">
              <a:schemeClr val="accent2">
                <a:hueOff val="0"/>
                <a:satOff val="0"/>
                <a:lumOff val="0"/>
                <a:alphaOff val="0"/>
                <a:shade val="94000"/>
                <a:satMod val="135000"/>
              </a:schemeClr>
            </a:gs>
          </a:gsLst>
        </a:gradFill>
      </dgm:spPr>
      <dgm:t>
        <a:bodyPr/>
        <a:lstStyle/>
        <a:p>
          <a:r>
            <a:rPr lang="en-US" dirty="0" smtClean="0"/>
            <a:t>Implement</a:t>
          </a:r>
          <a:endParaRPr lang="en-US" dirty="0"/>
        </a:p>
      </dgm:t>
    </dgm:pt>
    <dgm:pt modelId="{F1CECDB7-CD50-486E-B68B-1134E8FD9311}" type="parTrans" cxnId="{D3DA118D-4F41-4485-9643-09F2B751ED69}">
      <dgm:prSet/>
      <dgm:spPr/>
      <dgm:t>
        <a:bodyPr/>
        <a:lstStyle/>
        <a:p>
          <a:endParaRPr lang="en-US"/>
        </a:p>
      </dgm:t>
    </dgm:pt>
    <dgm:pt modelId="{FDB26162-5B5B-474B-8F76-F81BCB9C7E41}" type="sibTrans" cxnId="{D3DA118D-4F41-4485-9643-09F2B751ED69}">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7D944577-4BBA-4A25-A14F-972B320C5C94}" type="pres">
      <dgm:prSet presAssocID="{BF5B4F1E-C696-4A9E-822D-4506538B3541}" presName="node" presStyleLbl="node1" presStyleIdx="0" presStyleCnt="1" custScaleX="63136" custScaleY="65980">
        <dgm:presLayoutVars>
          <dgm:bulletEnabled val="1"/>
        </dgm:presLayoutVars>
      </dgm:prSet>
      <dgm:spPr/>
      <dgm:t>
        <a:bodyPr/>
        <a:lstStyle/>
        <a:p>
          <a:endParaRPr lang="en-US"/>
        </a:p>
      </dgm:t>
    </dgm:pt>
  </dgm:ptLst>
  <dgm:cxnLst>
    <dgm:cxn modelId="{D3DA118D-4F41-4485-9643-09F2B751ED69}" srcId="{CB7C670E-0B3F-43D6-9D95-18DC77BD77AE}" destId="{BF5B4F1E-C696-4A9E-822D-4506538B3541}" srcOrd="0" destOrd="0" parTransId="{F1CECDB7-CD50-486E-B68B-1134E8FD9311}" sibTransId="{FDB26162-5B5B-474B-8F76-F81BCB9C7E41}"/>
    <dgm:cxn modelId="{7754FE6C-FC17-4193-A15C-51873D1526B0}" type="presOf" srcId="{CB7C670E-0B3F-43D6-9D95-18DC77BD77AE}" destId="{10BB3001-754E-4563-B196-96F714B1F957}" srcOrd="0" destOrd="0" presId="urn:microsoft.com/office/officeart/2005/8/layout/cycle2"/>
    <dgm:cxn modelId="{2C42A05D-0EC1-4AF1-9EFF-2CE51AD69B89}" type="presOf" srcId="{BF5B4F1E-C696-4A9E-822D-4506538B3541}" destId="{7D944577-4BBA-4A25-A14F-972B320C5C94}" srcOrd="0" destOrd="0" presId="urn:microsoft.com/office/officeart/2005/8/layout/cycle2"/>
    <dgm:cxn modelId="{97071FC6-BC2B-4FD8-8FFC-5FF9542134A8}" type="presParOf" srcId="{10BB3001-754E-4563-B196-96F714B1F957}" destId="{7D944577-4BBA-4A25-A14F-972B320C5C9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7C670E-0B3F-43D6-9D95-18DC77BD77AE}" type="doc">
      <dgm:prSet loTypeId="urn:microsoft.com/office/officeart/2005/8/layout/cycle2" loCatId="cycle" qsTypeId="urn:microsoft.com/office/officeart/2005/8/quickstyle/simple4" qsCatId="simple" csTypeId="urn:microsoft.com/office/officeart/2005/8/colors/colorful1" csCatId="colorful" phldr="1"/>
      <dgm:spPr/>
      <dgm:t>
        <a:bodyPr/>
        <a:lstStyle/>
        <a:p>
          <a:endParaRPr lang="en-US"/>
        </a:p>
      </dgm:t>
    </dgm:pt>
    <dgm:pt modelId="{97508D8F-F297-43DC-AC0F-B9FC6014D9FB}">
      <dgm:prSet phldrT="[Text]"/>
      <dgm:spPr>
        <a:gradFill rotWithShape="0">
          <a:gsLst>
            <a:gs pos="100000">
              <a:schemeClr val="accent6"/>
            </a:gs>
            <a:gs pos="100000">
              <a:schemeClr val="accent2">
                <a:hueOff val="0"/>
                <a:satOff val="0"/>
                <a:lumOff val="0"/>
                <a:alphaOff val="0"/>
                <a:shade val="94000"/>
                <a:satMod val="135000"/>
              </a:schemeClr>
            </a:gs>
          </a:gsLst>
        </a:gradFill>
      </dgm:spPr>
      <dgm:t>
        <a:bodyPr/>
        <a:lstStyle/>
        <a:p>
          <a:r>
            <a:rPr lang="en-US" dirty="0" smtClean="0"/>
            <a:t>Evaluate</a:t>
          </a:r>
          <a:endParaRPr lang="en-US" dirty="0"/>
        </a:p>
      </dgm:t>
    </dgm:pt>
    <dgm:pt modelId="{9AFC1750-3E6A-4CF8-A63F-0D1F25293CBC}" type="parTrans" cxnId="{125F43B0-9554-4C47-820F-87081CE384EA}">
      <dgm:prSet/>
      <dgm:spPr/>
      <dgm:t>
        <a:bodyPr/>
        <a:lstStyle/>
        <a:p>
          <a:endParaRPr lang="en-US"/>
        </a:p>
      </dgm:t>
    </dgm:pt>
    <dgm:pt modelId="{7E1F02B1-FAB0-4BF2-B4AC-B83B2F1CE17F}" type="sibTrans" cxnId="{125F43B0-9554-4C47-820F-87081CE384EA}">
      <dgm:prSet/>
      <dgm:spPr/>
      <dgm:t>
        <a:bodyPr/>
        <a:lstStyle/>
        <a:p>
          <a:endParaRPr lang="en-US"/>
        </a:p>
      </dgm:t>
    </dgm:pt>
    <dgm:pt modelId="{10BB3001-754E-4563-B196-96F714B1F957}" type="pres">
      <dgm:prSet presAssocID="{CB7C670E-0B3F-43D6-9D95-18DC77BD77AE}" presName="cycle" presStyleCnt="0">
        <dgm:presLayoutVars>
          <dgm:dir/>
          <dgm:resizeHandles val="exact"/>
        </dgm:presLayoutVars>
      </dgm:prSet>
      <dgm:spPr/>
      <dgm:t>
        <a:bodyPr/>
        <a:lstStyle/>
        <a:p>
          <a:endParaRPr lang="en-US"/>
        </a:p>
      </dgm:t>
    </dgm:pt>
    <dgm:pt modelId="{BC17C22B-48E9-4D40-BCCF-55CD7361C34F}" type="pres">
      <dgm:prSet presAssocID="{97508D8F-F297-43DC-AC0F-B9FC6014D9FB}" presName="node" presStyleLbl="node1" presStyleIdx="0" presStyleCnt="1" custScaleX="63136" custScaleY="65980">
        <dgm:presLayoutVars>
          <dgm:bulletEnabled val="1"/>
        </dgm:presLayoutVars>
      </dgm:prSet>
      <dgm:spPr/>
      <dgm:t>
        <a:bodyPr/>
        <a:lstStyle/>
        <a:p>
          <a:endParaRPr lang="en-US"/>
        </a:p>
      </dgm:t>
    </dgm:pt>
  </dgm:ptLst>
  <dgm:cxnLst>
    <dgm:cxn modelId="{125F43B0-9554-4C47-820F-87081CE384EA}" srcId="{CB7C670E-0B3F-43D6-9D95-18DC77BD77AE}" destId="{97508D8F-F297-43DC-AC0F-B9FC6014D9FB}" srcOrd="0" destOrd="0" parTransId="{9AFC1750-3E6A-4CF8-A63F-0D1F25293CBC}" sibTransId="{7E1F02B1-FAB0-4BF2-B4AC-B83B2F1CE17F}"/>
    <dgm:cxn modelId="{5DE7E07D-E74F-427D-9699-8DAE20C60F0D}" type="presOf" srcId="{CB7C670E-0B3F-43D6-9D95-18DC77BD77AE}" destId="{10BB3001-754E-4563-B196-96F714B1F957}" srcOrd="0" destOrd="0" presId="urn:microsoft.com/office/officeart/2005/8/layout/cycle2"/>
    <dgm:cxn modelId="{C88A7EDF-7E74-46D5-874D-DFD001B8F59A}" type="presOf" srcId="{97508D8F-F297-43DC-AC0F-B9FC6014D9FB}" destId="{BC17C22B-48E9-4D40-BCCF-55CD7361C34F}" srcOrd="0" destOrd="0" presId="urn:microsoft.com/office/officeart/2005/8/layout/cycle2"/>
    <dgm:cxn modelId="{23847A16-9975-4734-961D-64DBF8FE3760}" type="presParOf" srcId="{10BB3001-754E-4563-B196-96F714B1F957}" destId="{BC17C22B-48E9-4D40-BCCF-55CD7361C34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B1C6E-1C63-471F-A3D0-D70676DAA29E}">
      <dsp:nvSpPr>
        <dsp:cNvPr id="0" name=""/>
        <dsp:cNvSpPr/>
      </dsp:nvSpPr>
      <dsp:spPr>
        <a:xfrm>
          <a:off x="2514595" y="1178"/>
          <a:ext cx="1447808" cy="1350429"/>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Requirements Analysis</a:t>
          </a:r>
          <a:endParaRPr lang="en-US" sz="1200" b="1" kern="1200" dirty="0"/>
        </a:p>
      </dsp:txBody>
      <dsp:txXfrm>
        <a:off x="2726622" y="198944"/>
        <a:ext cx="1023754" cy="954897"/>
      </dsp:txXfrm>
    </dsp:sp>
    <dsp:sp modelId="{333055E0-BA26-4395-8A77-9F453022C9C1}">
      <dsp:nvSpPr>
        <dsp:cNvPr id="0" name=""/>
        <dsp:cNvSpPr/>
      </dsp:nvSpPr>
      <dsp:spPr>
        <a:xfrm rot="2160000">
          <a:off x="3891728" y="1047256"/>
          <a:ext cx="341754" cy="455769"/>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901518" y="1108278"/>
        <a:ext cx="239228" cy="273461"/>
      </dsp:txXfrm>
    </dsp:sp>
    <dsp:sp modelId="{22F1BE16-B5C4-4558-A481-44C56A508D51}">
      <dsp:nvSpPr>
        <dsp:cNvPr id="0" name=""/>
        <dsp:cNvSpPr/>
      </dsp:nvSpPr>
      <dsp:spPr>
        <a:xfrm>
          <a:off x="4202311" y="1192001"/>
          <a:ext cx="1350429" cy="1350429"/>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Design</a:t>
          </a:r>
          <a:endParaRPr lang="en-US" sz="1600" kern="1200" dirty="0"/>
        </a:p>
      </dsp:txBody>
      <dsp:txXfrm>
        <a:off x="4400077" y="1389767"/>
        <a:ext cx="954897" cy="954897"/>
      </dsp:txXfrm>
    </dsp:sp>
    <dsp:sp modelId="{122CFB9A-11D3-4F63-9FDC-B5BE28DB9895}">
      <dsp:nvSpPr>
        <dsp:cNvPr id="0" name=""/>
        <dsp:cNvSpPr/>
      </dsp:nvSpPr>
      <dsp:spPr>
        <a:xfrm rot="6480000">
          <a:off x="4388618" y="2593089"/>
          <a:ext cx="358024" cy="455769"/>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4458917" y="2633168"/>
        <a:ext cx="250617" cy="273461"/>
      </dsp:txXfrm>
    </dsp:sp>
    <dsp:sp modelId="{7D944577-4BBA-4A25-A14F-972B320C5C94}">
      <dsp:nvSpPr>
        <dsp:cNvPr id="0" name=""/>
        <dsp:cNvSpPr/>
      </dsp:nvSpPr>
      <dsp:spPr>
        <a:xfrm>
          <a:off x="3576259" y="3118792"/>
          <a:ext cx="1350429" cy="1350429"/>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Test</a:t>
          </a:r>
          <a:endParaRPr lang="en-US" sz="1600" kern="1200" dirty="0"/>
        </a:p>
      </dsp:txBody>
      <dsp:txXfrm>
        <a:off x="3774025" y="3316558"/>
        <a:ext cx="954897" cy="954897"/>
      </dsp:txXfrm>
    </dsp:sp>
    <dsp:sp modelId="{E64A0E3F-630C-48F9-9481-2EB040F41040}">
      <dsp:nvSpPr>
        <dsp:cNvPr id="0" name=""/>
        <dsp:cNvSpPr/>
      </dsp:nvSpPr>
      <dsp:spPr>
        <a:xfrm rot="10800000">
          <a:off x="3069620" y="3566121"/>
          <a:ext cx="358024" cy="455769"/>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3177027" y="3657275"/>
        <a:ext cx="250617" cy="273461"/>
      </dsp:txXfrm>
    </dsp:sp>
    <dsp:sp modelId="{2A936C2D-5B3E-4EB8-B3B6-A0BF2582F7FC}">
      <dsp:nvSpPr>
        <dsp:cNvPr id="0" name=""/>
        <dsp:cNvSpPr/>
      </dsp:nvSpPr>
      <dsp:spPr>
        <a:xfrm>
          <a:off x="1550311" y="3118792"/>
          <a:ext cx="1350429" cy="1350429"/>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Implement</a:t>
          </a:r>
          <a:endParaRPr lang="en-US" sz="1600" kern="1200" dirty="0"/>
        </a:p>
      </dsp:txBody>
      <dsp:txXfrm>
        <a:off x="1748077" y="3316558"/>
        <a:ext cx="954897" cy="954897"/>
      </dsp:txXfrm>
    </dsp:sp>
    <dsp:sp modelId="{3577FC85-4B5E-48FD-B27B-44B3EF0E9DAE}">
      <dsp:nvSpPr>
        <dsp:cNvPr id="0" name=""/>
        <dsp:cNvSpPr/>
      </dsp:nvSpPr>
      <dsp:spPr>
        <a:xfrm rot="15120000">
          <a:off x="1736618" y="2612363"/>
          <a:ext cx="358024" cy="455769"/>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1806917" y="2754592"/>
        <a:ext cx="250617" cy="273461"/>
      </dsp:txXfrm>
    </dsp:sp>
    <dsp:sp modelId="{BC17C22B-48E9-4D40-BCCF-55CD7361C34F}">
      <dsp:nvSpPr>
        <dsp:cNvPr id="0" name=""/>
        <dsp:cNvSpPr/>
      </dsp:nvSpPr>
      <dsp:spPr>
        <a:xfrm>
          <a:off x="924259" y="1192001"/>
          <a:ext cx="1350429" cy="1350429"/>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Evaluate</a:t>
          </a:r>
          <a:endParaRPr lang="en-US" sz="1600" kern="1200" dirty="0"/>
        </a:p>
      </dsp:txBody>
      <dsp:txXfrm>
        <a:off x="1122025" y="1389767"/>
        <a:ext cx="954897" cy="954897"/>
      </dsp:txXfrm>
    </dsp:sp>
    <dsp:sp modelId="{5DDBBF69-F304-49E1-A9B7-86B5B892597C}">
      <dsp:nvSpPr>
        <dsp:cNvPr id="0" name=""/>
        <dsp:cNvSpPr/>
      </dsp:nvSpPr>
      <dsp:spPr>
        <a:xfrm rot="19440000">
          <a:off x="2227866" y="1058626"/>
          <a:ext cx="341754" cy="455769"/>
        </a:xfrm>
        <a:prstGeom prst="rightArrow">
          <a:avLst>
            <a:gd name="adj1" fmla="val 60000"/>
            <a:gd name="adj2" fmla="val 5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237656" y="1179912"/>
        <a:ext cx="239228" cy="273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B1C6E-1C63-471F-A3D0-D70676DAA29E}">
      <dsp:nvSpPr>
        <dsp:cNvPr id="0" name=""/>
        <dsp:cNvSpPr/>
      </dsp:nvSpPr>
      <dsp:spPr>
        <a:xfrm>
          <a:off x="1905008" y="990595"/>
          <a:ext cx="2666983" cy="2489208"/>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Requirements Analysis</a:t>
          </a:r>
          <a:endParaRPr lang="en-US" sz="2400" b="1" kern="1200" dirty="0"/>
        </a:p>
      </dsp:txBody>
      <dsp:txXfrm>
        <a:off x="2295579" y="1355131"/>
        <a:ext cx="1885841" cy="17601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7C22B-48E9-4D40-BCCF-55CD7361C34F}">
      <dsp:nvSpPr>
        <dsp:cNvPr id="0" name=""/>
        <dsp:cNvSpPr/>
      </dsp:nvSpPr>
      <dsp:spPr>
        <a:xfrm>
          <a:off x="1676392" y="762002"/>
          <a:ext cx="3124214" cy="2946394"/>
        </a:xfrm>
        <a:prstGeom prst="ellipse">
          <a:avLst/>
        </a:prstGeom>
        <a:gradFill rotWithShape="0">
          <a:gsLst>
            <a:gs pos="100000">
              <a:srgbClr val="92D050"/>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r>
            <a:rPr lang="en-US" sz="5900" kern="1200" dirty="0" smtClean="0"/>
            <a:t>Design</a:t>
          </a:r>
          <a:endParaRPr lang="en-US" sz="5900" kern="1200" dirty="0"/>
        </a:p>
      </dsp:txBody>
      <dsp:txXfrm>
        <a:off x="2133923" y="1193491"/>
        <a:ext cx="2209152" cy="20834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44577-4BBA-4A25-A14F-972B320C5C94}">
      <dsp:nvSpPr>
        <dsp:cNvPr id="0" name=""/>
        <dsp:cNvSpPr/>
      </dsp:nvSpPr>
      <dsp:spPr>
        <a:xfrm>
          <a:off x="1752597" y="762002"/>
          <a:ext cx="2971804" cy="2946394"/>
        </a:xfrm>
        <a:prstGeom prst="ellipse">
          <a:avLst/>
        </a:prstGeom>
        <a:gradFill rotWithShape="0">
          <a:gsLst>
            <a:gs pos="100000">
              <a:srgbClr val="7030A0"/>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Test</a:t>
          </a:r>
          <a:endParaRPr lang="en-US" sz="6500" kern="1200" dirty="0"/>
        </a:p>
      </dsp:txBody>
      <dsp:txXfrm>
        <a:off x="2187808" y="1193491"/>
        <a:ext cx="2101382" cy="20834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44577-4BBA-4A25-A14F-972B320C5C94}">
      <dsp:nvSpPr>
        <dsp:cNvPr id="0" name=""/>
        <dsp:cNvSpPr/>
      </dsp:nvSpPr>
      <dsp:spPr>
        <a:xfrm>
          <a:off x="1828803" y="762002"/>
          <a:ext cx="2819393" cy="2946394"/>
        </a:xfrm>
        <a:prstGeom prst="ellipse">
          <a:avLst/>
        </a:prstGeom>
        <a:gradFill rotWithShape="0">
          <a:gsLst>
            <a:gs pos="100000">
              <a:schemeClr val="accent5"/>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kern="1200" dirty="0" smtClean="0"/>
            <a:t>Implement</a:t>
          </a:r>
          <a:endParaRPr lang="en-US" sz="3300" kern="1200" dirty="0"/>
        </a:p>
      </dsp:txBody>
      <dsp:txXfrm>
        <a:off x="2241694" y="1193491"/>
        <a:ext cx="1993611" cy="20834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7C22B-48E9-4D40-BCCF-55CD7361C34F}">
      <dsp:nvSpPr>
        <dsp:cNvPr id="0" name=""/>
        <dsp:cNvSpPr/>
      </dsp:nvSpPr>
      <dsp:spPr>
        <a:xfrm>
          <a:off x="1828803" y="762002"/>
          <a:ext cx="2819393" cy="2946394"/>
        </a:xfrm>
        <a:prstGeom prst="ellipse">
          <a:avLst/>
        </a:prstGeom>
        <a:gradFill rotWithShape="0">
          <a:gsLst>
            <a:gs pos="100000">
              <a:schemeClr val="accent6"/>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a:lnSpc>
              <a:spcPct val="90000"/>
            </a:lnSpc>
            <a:spcBef>
              <a:spcPct val="0"/>
            </a:spcBef>
            <a:spcAft>
              <a:spcPct val="35000"/>
            </a:spcAft>
          </a:pPr>
          <a:r>
            <a:rPr lang="en-US" sz="4300" kern="1200" dirty="0" smtClean="0"/>
            <a:t>Evaluate</a:t>
          </a:r>
          <a:endParaRPr lang="en-US" sz="4300" kern="1200" dirty="0"/>
        </a:p>
      </dsp:txBody>
      <dsp:txXfrm>
        <a:off x="2241694" y="1193491"/>
        <a:ext cx="1993611" cy="208341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D0E26F35-5E53-4F4F-8E35-6AB4DA5A7078}" type="datetimeFigureOut">
              <a:rPr lang="en-US" smtClean="0"/>
              <a:t>11/7/2016</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68030B73-2709-4F50-9055-06A7CA0C5635}" type="slidenum">
              <a:rPr lang="en-US" smtClean="0"/>
              <a:t>‹#›</a:t>
            </a:fld>
            <a:endParaRPr lang="en-US"/>
          </a:p>
        </p:txBody>
      </p:sp>
    </p:spTree>
    <p:extLst>
      <p:ext uri="{BB962C8B-B14F-4D97-AF65-F5344CB8AC3E}">
        <p14:creationId xmlns:p14="http://schemas.microsoft.com/office/powerpoint/2010/main" val="2134153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9BB01DF5-8AC2-4EFB-875F-12E46DD252B0}" type="datetimeFigureOut">
              <a:rPr lang="en-US" smtClean="0"/>
              <a:t>11/7/2016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3080CCE-8880-43D3-B922-2131019A49D4}" type="slidenum">
              <a:rPr lang="en-US" smtClean="0"/>
              <a:t>‹#›</a:t>
            </a:fld>
            <a:endParaRPr lang="en-US"/>
          </a:p>
        </p:txBody>
      </p:sp>
    </p:spTree>
    <p:extLst>
      <p:ext uri="{BB962C8B-B14F-4D97-AF65-F5344CB8AC3E}">
        <p14:creationId xmlns:p14="http://schemas.microsoft.com/office/powerpoint/2010/main" val="346636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Census, conducted every 5 years by the U.S. Census Bureau, collects detailed business data for approximately 4 million establishments nationwide.  Until now, data were collected using multiple self-administered modes. Electronic instruments were offered in addition to paper questionnaires, with design and content tailored by size and industry. Due to special reporting requirements for companies with many locations, larger companies were required to download software to their computers and use it to enter and upload data.  Small companies were offered a simpler Web-based application because they did not need the same types of functionality that facilitated reporting and reduced burden for larger companies.  </a:t>
            </a:r>
          </a:p>
          <a:p>
            <a:r>
              <a:rPr lang="en-US" dirty="0"/>
              <a:t>For the 2017 Economic Census, we are re-engineering the electronic instruments and consolidating them into one application on the Web for all respondents, regardless of size. In addition, paper questionnaires will no longer be available.  Given the magnitude of this change, and the potential impact on respondents, we developed a multi-year, multi-method/stage research plan to identify system requirements and test early versions.</a:t>
            </a:r>
          </a:p>
          <a:p>
            <a:r>
              <a:rPr lang="en-US" dirty="0"/>
              <a:t>In addition, the 2017 Economic Census must introduce a new framework for collecting details about sales of products, according to the North American Product Classification System (NAPCS).  Implementing the new NAPCS structure presents additional challenges for the new electronic instrument, yet takes advantage of electronic design features well suited for presenting and collecting long detailed lists that may contain more than a hundred items. </a:t>
            </a:r>
          </a:p>
          <a:p>
            <a:r>
              <a:rPr lang="en-US" b="1" dirty="0"/>
              <a:t>This paper will provide an overview of these various research endeavors, along with a discussion of the benefits and drawbacks associated with this research plan.  We will discuss the methodological and practical challenges faced in creating and conducting this research, including lessons learned.  </a:t>
            </a:r>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1</a:t>
            </a:fld>
            <a:endParaRPr lang="en-US" dirty="0"/>
          </a:p>
        </p:txBody>
      </p:sp>
    </p:spTree>
    <p:extLst>
      <p:ext uri="{BB962C8B-B14F-4D97-AF65-F5344CB8AC3E}">
        <p14:creationId xmlns:p14="http://schemas.microsoft.com/office/powerpoint/2010/main" val="395979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start by breaking</a:t>
            </a:r>
            <a:r>
              <a:rPr lang="en-US" baseline="0" dirty="0" smtClean="0"/>
              <a:t> down the title of this presentation to give you background about my goals.</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3</a:t>
            </a:fld>
            <a:endParaRPr lang="en-US" dirty="0"/>
          </a:p>
        </p:txBody>
      </p:sp>
    </p:spTree>
    <p:extLst>
      <p:ext uri="{BB962C8B-B14F-4D97-AF65-F5344CB8AC3E}">
        <p14:creationId xmlns:p14="http://schemas.microsoft.com/office/powerpoint/2010/main" val="2281904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presentation</a:t>
            </a:r>
            <a:r>
              <a:rPr lang="en-US" baseline="0" dirty="0" smtClean="0"/>
              <a:t> is going to focus on the pretesting methods that we used</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4</a:t>
            </a:fld>
            <a:endParaRPr lang="en-US" dirty="0"/>
          </a:p>
        </p:txBody>
      </p:sp>
    </p:spTree>
    <p:extLst>
      <p:ext uri="{BB962C8B-B14F-4D97-AF65-F5344CB8AC3E}">
        <p14:creationId xmlns:p14="http://schemas.microsoft.com/office/powerpoint/2010/main" val="4038841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smtClean="0"/>
              <a:t>focus </a:t>
            </a:r>
            <a:r>
              <a:rPr lang="en-US" baseline="0" dirty="0" smtClean="0"/>
              <a:t>is on the 2017 Economic </a:t>
            </a:r>
            <a:r>
              <a:rPr lang="en-US" baseline="0" dirty="0" smtClean="0"/>
              <a:t>Census and the PROCESS for re-engineering</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5</a:t>
            </a:fld>
            <a:endParaRPr lang="en-US" dirty="0"/>
          </a:p>
        </p:txBody>
      </p:sp>
    </p:spTree>
    <p:extLst>
      <p:ext uri="{BB962C8B-B14F-4D97-AF65-F5344CB8AC3E}">
        <p14:creationId xmlns:p14="http://schemas.microsoft.com/office/powerpoint/2010/main" val="2892482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is an establishment survey</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6</a:t>
            </a:fld>
            <a:endParaRPr lang="en-US" dirty="0"/>
          </a:p>
        </p:txBody>
      </p:sp>
    </p:spTree>
    <p:extLst>
      <p:ext uri="{BB962C8B-B14F-4D97-AF65-F5344CB8AC3E}">
        <p14:creationId xmlns:p14="http://schemas.microsoft.com/office/powerpoint/2010/main" val="2056024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a:t>
            </a:r>
            <a:r>
              <a:rPr lang="en-US" baseline="0" dirty="0" smtClean="0"/>
              <a:t> are developing the final instrument.</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7</a:t>
            </a:fld>
            <a:endParaRPr lang="en-US" dirty="0"/>
          </a:p>
        </p:txBody>
      </p:sp>
    </p:spTree>
    <p:extLst>
      <p:ext uri="{BB962C8B-B14F-4D97-AF65-F5344CB8AC3E}">
        <p14:creationId xmlns:p14="http://schemas.microsoft.com/office/powerpoint/2010/main" val="1951976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it’s going to be 100% electronic for the first time.</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8</a:t>
            </a:fld>
            <a:endParaRPr lang="en-US" dirty="0"/>
          </a:p>
        </p:txBody>
      </p:sp>
    </p:spTree>
    <p:extLst>
      <p:ext uri="{BB962C8B-B14F-4D97-AF65-F5344CB8AC3E}">
        <p14:creationId xmlns:p14="http://schemas.microsoft.com/office/powerpoint/2010/main" val="3951761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Nearly 4 million</a:t>
            </a:r>
            <a:r>
              <a:rPr lang="en-US" baseline="0" dirty="0" smtClean="0"/>
              <a:t> businesses</a:t>
            </a:r>
          </a:p>
          <a:p>
            <a:r>
              <a:rPr lang="en-US" baseline="0" dirty="0" smtClean="0"/>
              <a:t>In addition to the Economic Census I’m going to mention two other related surveys that are collected annually between census years.  I will explain in a minute how all three are related.</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9</a:t>
            </a:fld>
            <a:endParaRPr lang="en-US" dirty="0"/>
          </a:p>
        </p:txBody>
      </p:sp>
    </p:spTree>
    <p:extLst>
      <p:ext uri="{BB962C8B-B14F-4D97-AF65-F5344CB8AC3E}">
        <p14:creationId xmlns:p14="http://schemas.microsoft.com/office/powerpoint/2010/main" val="349765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definitely collect other economic data annually, quarterly and monthly,</a:t>
            </a:r>
            <a:r>
              <a:rPr lang="en-US" baseline="0" dirty="0" smtClean="0"/>
              <a:t> but those are mostly company level collection</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12</a:t>
            </a:fld>
            <a:endParaRPr lang="en-US" dirty="0"/>
          </a:p>
        </p:txBody>
      </p:sp>
    </p:spTree>
    <p:extLst>
      <p:ext uri="{BB962C8B-B14F-4D97-AF65-F5344CB8AC3E}">
        <p14:creationId xmlns:p14="http://schemas.microsoft.com/office/powerpoint/2010/main" val="2665778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2012</a:t>
            </a:r>
            <a:r>
              <a:rPr lang="en-US" baseline="0" dirty="0" smtClean="0"/>
              <a:t> we made a big change and allowed single-location businesses to respond via Web.  We knew that these companies were very interested in getting away from downloading software.  They wanted to access the forms quickly and they didn’t need all of the features that were built into the software.  </a:t>
            </a:r>
          </a:p>
          <a:p>
            <a:endParaRPr lang="en-US" baseline="0" dirty="0" smtClean="0"/>
          </a:p>
          <a:p>
            <a:r>
              <a:rPr lang="en-US" baseline="0" dirty="0" smtClean="0"/>
              <a:t>Starting in 2016, all respondents will be </a:t>
            </a:r>
            <a:r>
              <a:rPr lang="en-US" baseline="0" dirty="0" smtClean="0"/>
              <a:t>moving </a:t>
            </a:r>
            <a:r>
              <a:rPr lang="en-US" baseline="0" dirty="0" smtClean="0"/>
              <a:t>to the </a:t>
            </a:r>
            <a:r>
              <a:rPr lang="en-US" baseline="0" dirty="0" smtClean="0"/>
              <a:t>web</a:t>
            </a:r>
          </a:p>
          <a:p>
            <a:endParaRPr lang="en-US" baseline="0" dirty="0" smtClean="0"/>
          </a:p>
          <a:p>
            <a:r>
              <a:rPr lang="en-US" baseline="0" dirty="0" smtClean="0"/>
              <a:t>Collection year versus reference year</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15</a:t>
            </a:fld>
            <a:endParaRPr lang="en-US" dirty="0"/>
          </a:p>
        </p:txBody>
      </p:sp>
    </p:spTree>
    <p:extLst>
      <p:ext uri="{BB962C8B-B14F-4D97-AF65-F5344CB8AC3E}">
        <p14:creationId xmlns:p14="http://schemas.microsoft.com/office/powerpoint/2010/main" val="228388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 experience lifecycle</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17</a:t>
            </a:fld>
            <a:endParaRPr lang="en-US" dirty="0"/>
          </a:p>
        </p:txBody>
      </p:sp>
    </p:spTree>
    <p:extLst>
      <p:ext uri="{BB962C8B-B14F-4D97-AF65-F5344CB8AC3E}">
        <p14:creationId xmlns:p14="http://schemas.microsoft.com/office/powerpoint/2010/main" val="2650881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Internal –</a:t>
            </a:r>
            <a:r>
              <a:rPr lang="en-US" baseline="0" dirty="0" smtClean="0"/>
              <a:t> key stakeholders such as analysist and developers</a:t>
            </a:r>
          </a:p>
          <a:p>
            <a:endParaRPr lang="en-US" baseline="0" dirty="0" smtClean="0"/>
          </a:p>
        </p:txBody>
      </p:sp>
      <p:sp>
        <p:nvSpPr>
          <p:cNvPr id="4" name="Slide Number Placeholder 3"/>
          <p:cNvSpPr>
            <a:spLocks noGrp="1"/>
          </p:cNvSpPr>
          <p:nvPr>
            <p:ph type="sldNum" sz="quarter" idx="10"/>
          </p:nvPr>
        </p:nvSpPr>
        <p:spPr/>
        <p:txBody>
          <a:bodyPr/>
          <a:lstStyle/>
          <a:p>
            <a:fld id="{84734E0C-CCBD-49BF-83A2-0E156A5ECEB4}" type="slidenum">
              <a:rPr lang="en-US" smtClean="0"/>
              <a:t>19</a:t>
            </a:fld>
            <a:endParaRPr lang="en-US" dirty="0"/>
          </a:p>
        </p:txBody>
      </p:sp>
    </p:spTree>
    <p:extLst>
      <p:ext uri="{BB962C8B-B14F-4D97-AF65-F5344CB8AC3E}">
        <p14:creationId xmlns:p14="http://schemas.microsoft.com/office/powerpoint/2010/main" val="151921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our task analysis</a:t>
            </a:r>
            <a:r>
              <a:rPr lang="en-US" baseline="0" dirty="0" smtClean="0"/>
              <a:t> we took into account the Response process model.  </a:t>
            </a:r>
            <a:endParaRPr lang="en-US" dirty="0" smtClean="0"/>
          </a:p>
          <a:p>
            <a:endParaRPr lang="en-US" dirty="0" smtClean="0"/>
          </a:p>
          <a:p>
            <a:r>
              <a:rPr lang="en-US" dirty="0" smtClean="0"/>
              <a:t>Cantor and Edwards</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20</a:t>
            </a:fld>
            <a:endParaRPr lang="en-US" dirty="0"/>
          </a:p>
        </p:txBody>
      </p:sp>
    </p:spTree>
    <p:extLst>
      <p:ext uri="{BB962C8B-B14F-4D97-AF65-F5344CB8AC3E}">
        <p14:creationId xmlns:p14="http://schemas.microsoft.com/office/powerpoint/2010/main" val="1042737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focused</a:t>
            </a:r>
            <a:r>
              <a:rPr lang="en-US" baseline="0" dirty="0" smtClean="0"/>
              <a:t> on these parts of the model and how an electronic instrument affects each piece.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4734E0C-CCBD-49BF-83A2-0E156A5ECEB4}" type="slidenum">
              <a:rPr lang="en-US" smtClean="0"/>
              <a:t>21</a:t>
            </a:fld>
            <a:endParaRPr lang="en-US" dirty="0"/>
          </a:p>
        </p:txBody>
      </p:sp>
    </p:spTree>
    <p:extLst>
      <p:ext uri="{BB962C8B-B14F-4D97-AF65-F5344CB8AC3E}">
        <p14:creationId xmlns:p14="http://schemas.microsoft.com/office/powerpoint/2010/main" val="1042737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smtClean="0"/>
              <a:t/>
            </a:r>
            <a:br>
              <a:rPr lang="en-US" baseline="0" dirty="0" smtClean="0"/>
            </a:br>
            <a:r>
              <a:rPr lang="en-US" baseline="0" dirty="0" smtClean="0"/>
              <a:t>Comprehension – understanding the request; interpreting the meaning of the questions;</a:t>
            </a:r>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22</a:t>
            </a:fld>
            <a:endParaRPr lang="en-US" dirty="0"/>
          </a:p>
        </p:txBody>
      </p:sp>
    </p:spTree>
    <p:extLst>
      <p:ext uri="{BB962C8B-B14F-4D97-AF65-F5344CB8AC3E}">
        <p14:creationId xmlns:p14="http://schemas.microsoft.com/office/powerpoint/2010/main" val="404467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smtClean="0"/>
              <a:t>Retrieval – this is the act of knowing where in the organization or their records the right information is at along with identifying their ability to access that information.  </a:t>
            </a:r>
          </a:p>
          <a:p>
            <a:pPr defTabSz="948507">
              <a:defRPr/>
            </a:pPr>
            <a:endParaRPr lang="en-US" baseline="0" dirty="0" smtClean="0"/>
          </a:p>
          <a:p>
            <a:pPr defTabSz="948507">
              <a:defRPr/>
            </a:pPr>
            <a:r>
              <a:rPr lang="en-US" baseline="0" dirty="0" smtClean="0"/>
              <a:t>During a task analysis we want to know how R’s would go about their records retrieval task in order to identify how they may or may not be using the electronic instrument, paper form, or other materials to assist in this task.  We are also looking for what we COULD build to help with this task.</a:t>
            </a:r>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23</a:t>
            </a:fld>
            <a:endParaRPr lang="en-US" dirty="0"/>
          </a:p>
        </p:txBody>
      </p:sp>
    </p:spTree>
    <p:extLst>
      <p:ext uri="{BB962C8B-B14F-4D97-AF65-F5344CB8AC3E}">
        <p14:creationId xmlns:p14="http://schemas.microsoft.com/office/powerpoint/2010/main" val="1341049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smtClean="0"/>
              <a:t>Communication –reporting</a:t>
            </a:r>
            <a:r>
              <a:rPr lang="en-US" baseline="0" dirty="0" smtClean="0"/>
              <a:t> the response.  Identify if they are entering data directly into the electronic form as they move through it.  Are they doing a preview of the questions?  How?  Do they jot down answers on a worksheet or the paper form first and then just do data entry of their data?  </a:t>
            </a:r>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24</a:t>
            </a:fld>
            <a:endParaRPr lang="en-US" dirty="0"/>
          </a:p>
        </p:txBody>
      </p:sp>
    </p:spTree>
    <p:extLst>
      <p:ext uri="{BB962C8B-B14F-4D97-AF65-F5344CB8AC3E}">
        <p14:creationId xmlns:p14="http://schemas.microsoft.com/office/powerpoint/2010/main" val="2116774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smtClean="0"/>
              <a:t>Release – review/verification/ reconciliation – how are they doing a review of their data in the instrument.  Do they have to involve managers?  How do they do that with their instrument.  Are they using any other tools do a reconciliation?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25</a:t>
            </a:fld>
            <a:endParaRPr lang="en-US" dirty="0"/>
          </a:p>
        </p:txBody>
      </p:sp>
    </p:spTree>
    <p:extLst>
      <p:ext uri="{BB962C8B-B14F-4D97-AF65-F5344CB8AC3E}">
        <p14:creationId xmlns:p14="http://schemas.microsoft.com/office/powerpoint/2010/main" val="4018662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29</a:t>
            </a:fld>
            <a:endParaRPr lang="en-US" dirty="0"/>
          </a:p>
        </p:txBody>
      </p:sp>
    </p:spTree>
    <p:extLst>
      <p:ext uri="{BB962C8B-B14F-4D97-AF65-F5344CB8AC3E}">
        <p14:creationId xmlns:p14="http://schemas.microsoft.com/office/powerpoint/2010/main" val="414512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Testing placement</a:t>
            </a:r>
            <a:r>
              <a:rPr lang="en-US" baseline="0" dirty="0" smtClean="0"/>
              <a:t> of features</a:t>
            </a:r>
            <a:endParaRPr lang="en-US" dirty="0"/>
          </a:p>
        </p:txBody>
      </p:sp>
      <p:sp>
        <p:nvSpPr>
          <p:cNvPr id="4" name="Slide Number Placeholder 3"/>
          <p:cNvSpPr>
            <a:spLocks noGrp="1"/>
          </p:cNvSpPr>
          <p:nvPr>
            <p:ph type="sldNum" sz="quarter" idx="10"/>
          </p:nvPr>
        </p:nvSpPr>
        <p:spPr/>
        <p:txBody>
          <a:bodyPr/>
          <a:lstStyle/>
          <a:p>
            <a:fld id="{23080CCE-8880-43D3-B922-2131019A49D4}" type="slidenum">
              <a:rPr lang="en-US" smtClean="0"/>
              <a:t>30</a:t>
            </a:fld>
            <a:endParaRPr lang="en-US"/>
          </a:p>
        </p:txBody>
      </p:sp>
    </p:spTree>
    <p:extLst>
      <p:ext uri="{BB962C8B-B14F-4D97-AF65-F5344CB8AC3E}">
        <p14:creationId xmlns:p14="http://schemas.microsoft.com/office/powerpoint/2010/main" val="127397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SharePoint</a:t>
            </a:r>
            <a:r>
              <a:rPr lang="en-US" baseline="0" dirty="0" smtClean="0"/>
              <a:t>!!!  Limited interaction</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32</a:t>
            </a:fld>
            <a:endParaRPr lang="en-US" dirty="0"/>
          </a:p>
        </p:txBody>
      </p:sp>
    </p:spTree>
    <p:extLst>
      <p:ext uri="{BB962C8B-B14F-4D97-AF65-F5344CB8AC3E}">
        <p14:creationId xmlns:p14="http://schemas.microsoft.com/office/powerpoint/2010/main" val="1913756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t>
            </a:r>
            <a:r>
              <a:rPr lang="en-US" smtClean="0"/>
              <a:t>the system</a:t>
            </a:r>
            <a:endParaRPr lang="en-US"/>
          </a:p>
        </p:txBody>
      </p:sp>
      <p:sp>
        <p:nvSpPr>
          <p:cNvPr id="4" name="Slide Number Placeholder 3"/>
          <p:cNvSpPr>
            <a:spLocks noGrp="1"/>
          </p:cNvSpPr>
          <p:nvPr>
            <p:ph type="sldNum" sz="quarter" idx="10"/>
          </p:nvPr>
        </p:nvSpPr>
        <p:spPr/>
        <p:txBody>
          <a:bodyPr/>
          <a:lstStyle/>
          <a:p>
            <a:fld id="{84734E0C-CCBD-49BF-83A2-0E156A5ECEB4}" type="slidenum">
              <a:rPr lang="en-US" smtClean="0"/>
              <a:t>33</a:t>
            </a:fld>
            <a:endParaRPr lang="en-US" dirty="0"/>
          </a:p>
        </p:txBody>
      </p:sp>
    </p:spTree>
    <p:extLst>
      <p:ext uri="{BB962C8B-B14F-4D97-AF65-F5344CB8AC3E}">
        <p14:creationId xmlns:p14="http://schemas.microsoft.com/office/powerpoint/2010/main" val="492762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reason</a:t>
            </a:r>
            <a:r>
              <a:rPr lang="en-US" baseline="0" dirty="0" smtClean="0"/>
              <a:t> that we developed a web instrument for single </a:t>
            </a:r>
            <a:r>
              <a:rPr lang="en-US" baseline="0" smtClean="0"/>
              <a:t>locations separately </a:t>
            </a:r>
            <a:r>
              <a:rPr lang="en-US" baseline="0" dirty="0" smtClean="0"/>
              <a:t>from multi-locations. </a:t>
            </a:r>
            <a:endParaRPr lang="en-US" dirty="0" smtClean="0"/>
          </a:p>
          <a:p>
            <a:endParaRPr lang="en-US" dirty="0" smtClean="0"/>
          </a:p>
          <a:p>
            <a:r>
              <a:rPr lang="en-US" dirty="0" smtClean="0"/>
              <a:t>We</a:t>
            </a:r>
            <a:r>
              <a:rPr lang="en-US" baseline="0" dirty="0" smtClean="0"/>
              <a:t> could sit and tinker with the instrument forever, but at some point you have to take what you have and get out there even if it has problems or bugs.   Waiting just delays getting that valuable feedback from </a:t>
            </a:r>
            <a:r>
              <a:rPr lang="en-US" baseline="0" dirty="0" err="1" smtClean="0"/>
              <a:t>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44</a:t>
            </a:fld>
            <a:endParaRPr lang="en-US" dirty="0"/>
          </a:p>
        </p:txBody>
      </p:sp>
    </p:spTree>
    <p:extLst>
      <p:ext uri="{BB962C8B-B14F-4D97-AF65-F5344CB8AC3E}">
        <p14:creationId xmlns:p14="http://schemas.microsoft.com/office/powerpoint/2010/main" val="11860072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Census, conducted every 5 years by the U.S. Census Bureau, collects detailed business data for approximately 4 million establishments nationwide.  Until now, data were collected using multiple self-administered modes. Electronic instruments were offered in addition to paper questionnaires, with design and content tailored by size and industry. Due to special reporting requirements for companies with many locations, larger companies were required to download software to their computers and use it to enter and upload data.  Small companies were offered a simpler Web-based application because they did not need the same types of functionality that facilitated reporting and reduced burden for larger companies.  </a:t>
            </a:r>
          </a:p>
          <a:p>
            <a:r>
              <a:rPr lang="en-US" dirty="0"/>
              <a:t>For the 2017 Economic Census, we are re-engineering the electronic instruments and consolidating them into one application on the Web for all respondents, regardless of size. In addition, paper questionnaires will no longer be available.  Given the magnitude of this change, and the potential impact on respondents, we developed a multi-year, multi-method/stage research plan to identify system requirements and test early versions.</a:t>
            </a:r>
          </a:p>
          <a:p>
            <a:r>
              <a:rPr lang="en-US" dirty="0"/>
              <a:t>In addition, the 2017 Economic Census must introduce a new framework for collecting details about sales of products, according to the North American Product Classification System (NAPCS).  Implementing the new NAPCS structure presents additional challenges for the new electronic instrument, yet takes advantage of electronic design features well suited for presenting and collecting long detailed lists that may contain more than a hundred items. </a:t>
            </a:r>
          </a:p>
          <a:p>
            <a:r>
              <a:rPr lang="en-US" b="1" dirty="0"/>
              <a:t>This paper will provide an overview of these various research endeavors, along with a discussion of the benefits and drawbacks associated with this research plan.  We will discuss the methodological and practical challenges faced in creating and conducting this research, including lessons learned.  </a:t>
            </a:r>
          </a:p>
          <a:p>
            <a:endParaRPr lang="en-US" dirty="0"/>
          </a:p>
        </p:txBody>
      </p:sp>
      <p:sp>
        <p:nvSpPr>
          <p:cNvPr id="4" name="Slide Number Placeholder 3"/>
          <p:cNvSpPr>
            <a:spLocks noGrp="1"/>
          </p:cNvSpPr>
          <p:nvPr>
            <p:ph type="sldNum" sz="quarter" idx="10"/>
          </p:nvPr>
        </p:nvSpPr>
        <p:spPr/>
        <p:txBody>
          <a:bodyPr/>
          <a:lstStyle/>
          <a:p>
            <a:fld id="{84734E0C-CCBD-49BF-83A2-0E156A5ECEB4}" type="slidenum">
              <a:rPr lang="en-US" smtClean="0"/>
              <a:t>45</a:t>
            </a:fld>
            <a:endParaRPr lang="en-US" dirty="0"/>
          </a:p>
        </p:txBody>
      </p:sp>
    </p:spTree>
    <p:extLst>
      <p:ext uri="{BB962C8B-B14F-4D97-AF65-F5344CB8AC3E}">
        <p14:creationId xmlns:p14="http://schemas.microsoft.com/office/powerpoint/2010/main" val="3959799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add title</a:t>
            </a:r>
            <a:endParaRPr lang="en-US"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endParaRPr lang="en-US" dirty="0"/>
          </a:p>
        </p:txBody>
      </p:sp>
      <p:sp>
        <p:nvSpPr>
          <p:cNvPr id="6" name="Slide Number Placeholder 5"/>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2573290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idx="1" hasCustomPrompt="1"/>
          </p:nvPr>
        </p:nvSpPr>
        <p:spPr/>
        <p:txBody>
          <a:bodyPr/>
          <a:lstStyle>
            <a:lvl1pPr>
              <a:defRPr/>
            </a:lvl1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13032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3" name="Content Placeholder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1455085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add title</a:t>
            </a:r>
            <a:endParaRPr lang="en-US" dirty="0"/>
          </a:p>
        </p:txBody>
      </p:sp>
      <p:sp>
        <p:nvSpPr>
          <p:cNvPr id="5" name="Slide Number Placeholder 4"/>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238280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12C905-FF40-4437-BDDD-7BDE312C732D}" type="slidenum">
              <a:rPr lang="en-US" smtClean="0"/>
              <a:t>‹#›</a:t>
            </a:fld>
            <a:endParaRPr lang="en-US"/>
          </a:p>
        </p:txBody>
      </p:sp>
    </p:spTree>
    <p:extLst>
      <p:ext uri="{BB962C8B-B14F-4D97-AF65-F5344CB8AC3E}">
        <p14:creationId xmlns:p14="http://schemas.microsoft.com/office/powerpoint/2010/main" val="3236328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add title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858000" y="6324600"/>
            <a:ext cx="2133600" cy="365125"/>
          </a:xfrm>
          <a:prstGeom prst="rect">
            <a:avLst/>
          </a:prstGeom>
        </p:spPr>
        <p:txBody>
          <a:bodyPr vert="horz" lIns="91440" tIns="45720" rIns="91440" bIns="45720" rtlCol="0" anchor="ctr"/>
          <a:lstStyle>
            <a:lvl1pPr algn="ctr">
              <a:defRPr sz="1200" b="1">
                <a:solidFill>
                  <a:schemeClr val="bg1">
                    <a:lumMod val="85000"/>
                  </a:schemeClr>
                </a:solidFill>
              </a:defRPr>
            </a:lvl1pPr>
          </a:lstStyle>
          <a:p>
            <a:fld id="{5212C905-FF40-4437-BDDD-7BDE312C732D}" type="slidenum">
              <a:rPr lang="en-US" smtClean="0"/>
              <a:pPr/>
              <a:t>‹#›</a:t>
            </a:fld>
            <a:endParaRPr lang="en-US" dirty="0"/>
          </a:p>
        </p:txBody>
      </p:sp>
    </p:spTree>
    <p:extLst>
      <p:ext uri="{BB962C8B-B14F-4D97-AF65-F5344CB8AC3E}">
        <p14:creationId xmlns:p14="http://schemas.microsoft.com/office/powerpoint/2010/main" val="41646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txStyles>
    <p:titleStyle>
      <a:lvl1pPr algn="ctr" defTabSz="914400" rtl="0" eaLnBrk="1" latinLnBrk="0" hangingPunct="1">
        <a:spcBef>
          <a:spcPct val="0"/>
        </a:spcBef>
        <a:buNone/>
        <a:defRPr sz="4400" b="1" i="0" kern="1200" baseline="0">
          <a:solidFill>
            <a:schemeClr val="tx2"/>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baseline="0">
          <a:solidFill>
            <a:schemeClr val="tx2"/>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baseline="0">
          <a:solidFill>
            <a:schemeClr val="tx2"/>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400" kern="1200" baseline="0">
          <a:solidFill>
            <a:schemeClr val="tx2"/>
          </a:solidFill>
          <a:latin typeface="+mn-lt"/>
          <a:ea typeface="+mn-ea"/>
          <a:cs typeface="+mn-cs"/>
        </a:defRPr>
      </a:lvl3pPr>
      <a:lvl4pPr marL="1600200" indent="-228600" algn="l" defTabSz="914400" rtl="0" eaLnBrk="1" latinLnBrk="0" hangingPunct="1">
        <a:spcBef>
          <a:spcPct val="20000"/>
        </a:spcBef>
        <a:buFont typeface="Wingdings" panose="05000000000000000000" pitchFamily="2" charset="2"/>
        <a:buChar char="§"/>
        <a:defRPr sz="2000" kern="1200" baseline="0">
          <a:solidFill>
            <a:schemeClr val="tx2"/>
          </a:solidFill>
          <a:latin typeface="+mn-lt"/>
          <a:ea typeface="+mn-ea"/>
          <a:cs typeface="+mn-cs"/>
        </a:defRPr>
      </a:lvl4pPr>
      <a:lvl5pPr marL="2057400" indent="-228600" algn="l" defTabSz="914400" rtl="0" eaLnBrk="1" latinLnBrk="0" hangingPunct="1">
        <a:spcBef>
          <a:spcPct val="20000"/>
        </a:spcBef>
        <a:buFont typeface="Wingdings" panose="05000000000000000000" pitchFamily="2" charset="2"/>
        <a:buChar char="§"/>
        <a:defRPr sz="2000" kern="1200" baseline="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19200"/>
            <a:ext cx="8382000" cy="1470025"/>
          </a:xfrm>
        </p:spPr>
        <p:txBody>
          <a:bodyPr>
            <a:noAutofit/>
          </a:bodyPr>
          <a:lstStyle/>
          <a:p>
            <a:r>
              <a:rPr lang="en-US" sz="3200" dirty="0"/>
              <a:t>Developing Instruments for All-Electronic Data Collection from </a:t>
            </a:r>
            <a:r>
              <a:rPr lang="en-US" sz="3200" dirty="0" smtClean="0"/>
              <a:t>Business </a:t>
            </a:r>
            <a:r>
              <a:rPr lang="en-US" sz="3200" dirty="0"/>
              <a:t>Establishments: </a:t>
            </a:r>
            <a:r>
              <a:rPr lang="en-US" sz="3200" dirty="0" smtClean="0"/>
              <a:t>Pretesting </a:t>
            </a:r>
            <a:r>
              <a:rPr lang="en-US" sz="3200" dirty="0"/>
              <a:t>Methods and Processes for Re-engineering the </a:t>
            </a:r>
            <a:r>
              <a:rPr lang="en-US" sz="3200" dirty="0" smtClean="0"/>
              <a:t/>
            </a:r>
            <a:br>
              <a:rPr lang="en-US" sz="3200" dirty="0" smtClean="0"/>
            </a:br>
            <a:r>
              <a:rPr lang="en-US" sz="3200" dirty="0" smtClean="0"/>
              <a:t>2017 </a:t>
            </a:r>
            <a:r>
              <a:rPr lang="en-US" sz="3200" dirty="0"/>
              <a:t>Economic Census</a:t>
            </a:r>
          </a:p>
        </p:txBody>
      </p:sp>
      <p:sp>
        <p:nvSpPr>
          <p:cNvPr id="3" name="Subtitle 2"/>
          <p:cNvSpPr>
            <a:spLocks noGrp="1"/>
          </p:cNvSpPr>
          <p:nvPr>
            <p:ph type="subTitle" idx="1"/>
          </p:nvPr>
        </p:nvSpPr>
        <p:spPr/>
        <p:txBody>
          <a:bodyPr>
            <a:normAutofit fontScale="85000" lnSpcReduction="20000"/>
          </a:bodyPr>
          <a:lstStyle/>
          <a:p>
            <a:r>
              <a:rPr lang="en-US" b="1" dirty="0" smtClean="0">
                <a:solidFill>
                  <a:srgbClr val="002060"/>
                </a:solidFill>
              </a:rPr>
              <a:t>Amy Anderson </a:t>
            </a:r>
            <a:r>
              <a:rPr lang="en-US" b="1" dirty="0" err="1" smtClean="0">
                <a:solidFill>
                  <a:srgbClr val="002060"/>
                </a:solidFill>
              </a:rPr>
              <a:t>Riemer</a:t>
            </a:r>
            <a:endParaRPr lang="en-US" b="1" dirty="0" smtClean="0">
              <a:solidFill>
                <a:srgbClr val="002060"/>
              </a:solidFill>
            </a:endParaRPr>
          </a:p>
          <a:p>
            <a:r>
              <a:rPr lang="en-US" b="1" dirty="0" smtClean="0">
                <a:solidFill>
                  <a:srgbClr val="002060"/>
                </a:solidFill>
              </a:rPr>
              <a:t>Jennifer Beck</a:t>
            </a:r>
          </a:p>
          <a:p>
            <a:r>
              <a:rPr lang="en-US" b="1" dirty="0" smtClean="0">
                <a:solidFill>
                  <a:srgbClr val="002060"/>
                </a:solidFill>
              </a:rPr>
              <a:t>Alfred Tuttle</a:t>
            </a:r>
          </a:p>
          <a:p>
            <a:r>
              <a:rPr lang="en-US" b="1" dirty="0" smtClean="0">
                <a:solidFill>
                  <a:srgbClr val="002060"/>
                </a:solidFill>
              </a:rPr>
              <a:t>U.S. Census Bureau</a:t>
            </a:r>
          </a:p>
        </p:txBody>
      </p:sp>
      <p:sp>
        <p:nvSpPr>
          <p:cNvPr id="4" name="Slide Number Placeholder 3"/>
          <p:cNvSpPr>
            <a:spLocks noGrp="1"/>
          </p:cNvSpPr>
          <p:nvPr>
            <p:ph type="sldNum" sz="quarter" idx="12"/>
          </p:nvPr>
        </p:nvSpPr>
        <p:spPr/>
        <p:txBody>
          <a:bodyPr/>
          <a:lstStyle/>
          <a:p>
            <a:fld id="{4D584BC9-2923-4082-9B56-8C9F53663100}" type="slidenum">
              <a:rPr lang="en-US" smtClean="0"/>
              <a:pPr/>
              <a:t>1</a:t>
            </a:fld>
            <a:endParaRPr lang="en-US" dirty="0"/>
          </a:p>
        </p:txBody>
      </p:sp>
      <p:sp>
        <p:nvSpPr>
          <p:cNvPr id="5" name="TextBox 4"/>
          <p:cNvSpPr txBox="1"/>
          <p:nvPr/>
        </p:nvSpPr>
        <p:spPr>
          <a:xfrm>
            <a:off x="3276600" y="6198222"/>
            <a:ext cx="4267200" cy="646331"/>
          </a:xfrm>
          <a:prstGeom prst="rect">
            <a:avLst/>
          </a:prstGeom>
          <a:noFill/>
        </p:spPr>
        <p:txBody>
          <a:bodyPr wrap="square" rtlCol="0">
            <a:spAutoFit/>
          </a:bodyPr>
          <a:lstStyle/>
          <a:p>
            <a:r>
              <a:rPr lang="en-US" sz="1200" i="1" dirty="0">
                <a:solidFill>
                  <a:schemeClr val="bg1"/>
                </a:solidFill>
              </a:rPr>
              <a:t>Any views expressed on statistical, methodological, or technical issues are those of the authors and not necessarily those of the U.S. Census Bureau.</a:t>
            </a:r>
            <a:r>
              <a:rPr lang="en-US" sz="1200" dirty="0">
                <a:solidFill>
                  <a:schemeClr val="bg1"/>
                </a:solidFill>
              </a:rPr>
              <a:t> </a:t>
            </a:r>
          </a:p>
        </p:txBody>
      </p:sp>
    </p:spTree>
    <p:extLst>
      <p:ext uri="{BB962C8B-B14F-4D97-AF65-F5344CB8AC3E}">
        <p14:creationId xmlns:p14="http://schemas.microsoft.com/office/powerpoint/2010/main" val="68305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Background</a:t>
            </a:r>
          </a:p>
          <a:p>
            <a:r>
              <a:rPr lang="en-US" dirty="0" smtClean="0"/>
              <a:t>Re-engineering </a:t>
            </a:r>
            <a:r>
              <a:rPr lang="en-US" dirty="0" smtClean="0"/>
              <a:t>process</a:t>
            </a:r>
          </a:p>
          <a:p>
            <a:r>
              <a:rPr lang="en-US" dirty="0" smtClean="0"/>
              <a:t>Challenges</a:t>
            </a:r>
            <a:endParaRPr lang="en-US" dirty="0"/>
          </a:p>
        </p:txBody>
      </p:sp>
      <p:sp>
        <p:nvSpPr>
          <p:cNvPr id="4" name="Slide Number Placeholder 3"/>
          <p:cNvSpPr>
            <a:spLocks noGrp="1"/>
          </p:cNvSpPr>
          <p:nvPr>
            <p:ph type="sldNum" sz="quarter" idx="12"/>
          </p:nvPr>
        </p:nvSpPr>
        <p:spPr/>
        <p:txBody>
          <a:bodyPr>
            <a:scene3d>
              <a:camera prst="orthographicFront"/>
              <a:lightRig rig="threePt" dir="t"/>
            </a:scene3d>
            <a:sp3d contourW="12700">
              <a:contourClr>
                <a:schemeClr val="bg1"/>
              </a:contourClr>
            </a:sp3d>
          </a:bodyPr>
          <a:lstStyle/>
          <a:p>
            <a:fld id="{4D584BC9-2923-4082-9B56-8C9F53663100}" type="slidenum">
              <a:rPr lang="en-US" smtClean="0"/>
              <a:pPr/>
              <a:t>2</a:t>
            </a:fld>
            <a:endParaRPr lang="en-US" dirty="0"/>
          </a:p>
        </p:txBody>
      </p:sp>
    </p:spTree>
    <p:extLst>
      <p:ext uri="{BB962C8B-B14F-4D97-AF65-F5344CB8AC3E}">
        <p14:creationId xmlns:p14="http://schemas.microsoft.com/office/powerpoint/2010/main" val="985138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t>Developing </a:t>
            </a:r>
            <a:r>
              <a:rPr lang="en-US" b="1" dirty="0"/>
              <a:t>Instruments for All-Electronic Data Collection from Business Establishments: Pretesting Methods and Processes for </a:t>
            </a:r>
            <a:endParaRPr lang="en-US" b="1" dirty="0" smtClean="0"/>
          </a:p>
          <a:p>
            <a:pPr marL="0" indent="0" algn="ctr">
              <a:buNone/>
            </a:pPr>
            <a:r>
              <a:rPr lang="en-US" b="1" dirty="0" smtClean="0"/>
              <a:t>Re-engineering </a:t>
            </a:r>
            <a:r>
              <a:rPr lang="en-US" b="1" dirty="0"/>
              <a:t>the </a:t>
            </a:r>
            <a:r>
              <a:rPr lang="en-US" b="1" dirty="0" smtClean="0"/>
              <a:t>2017 </a:t>
            </a:r>
            <a:r>
              <a:rPr lang="en-US" b="1" dirty="0"/>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3</a:t>
            </a:fld>
            <a:endParaRPr lang="en-US" dirty="0"/>
          </a:p>
        </p:txBody>
      </p:sp>
    </p:spTree>
    <p:extLst>
      <p:ext uri="{BB962C8B-B14F-4D97-AF65-F5344CB8AC3E}">
        <p14:creationId xmlns:p14="http://schemas.microsoft.com/office/powerpoint/2010/main" val="1860671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solidFill>
                  <a:schemeClr val="accent1">
                    <a:lumMod val="20000"/>
                    <a:lumOff val="80000"/>
                  </a:schemeClr>
                </a:solidFill>
              </a:rPr>
              <a:t>Developing </a:t>
            </a:r>
            <a:r>
              <a:rPr lang="en-US" b="1" dirty="0">
                <a:solidFill>
                  <a:schemeClr val="accent1">
                    <a:lumMod val="20000"/>
                    <a:lumOff val="80000"/>
                  </a:schemeClr>
                </a:solidFill>
              </a:rPr>
              <a:t>Instruments for All-Electronic Data Collection from Business Establishments: </a:t>
            </a:r>
            <a:r>
              <a:rPr lang="en-US" b="1" dirty="0">
                <a:solidFill>
                  <a:srgbClr val="FF0000"/>
                </a:solidFill>
              </a:rPr>
              <a:t>Pretesting Methods and Processes </a:t>
            </a:r>
            <a:r>
              <a:rPr lang="en-US" b="1" dirty="0">
                <a:solidFill>
                  <a:schemeClr val="accent1">
                    <a:lumMod val="20000"/>
                    <a:lumOff val="80000"/>
                  </a:schemeClr>
                </a:solidFill>
              </a:rPr>
              <a:t>for </a:t>
            </a:r>
            <a:endParaRPr lang="en-US" b="1" dirty="0" smtClean="0">
              <a:solidFill>
                <a:schemeClr val="accent1">
                  <a:lumMod val="20000"/>
                  <a:lumOff val="80000"/>
                </a:schemeClr>
              </a:solidFill>
            </a:endParaRPr>
          </a:p>
          <a:p>
            <a:pPr marL="0" indent="0" algn="ctr">
              <a:buNone/>
            </a:pPr>
            <a:r>
              <a:rPr lang="en-US" b="1" dirty="0" smtClean="0">
                <a:solidFill>
                  <a:schemeClr val="accent1">
                    <a:lumMod val="20000"/>
                    <a:lumOff val="80000"/>
                  </a:schemeClr>
                </a:solidFill>
              </a:rPr>
              <a:t>Re-engineering </a:t>
            </a:r>
            <a:r>
              <a:rPr lang="en-US" b="1" dirty="0">
                <a:solidFill>
                  <a:schemeClr val="accent1">
                    <a:lumMod val="20000"/>
                    <a:lumOff val="80000"/>
                  </a:schemeClr>
                </a:solidFill>
              </a:rPr>
              <a:t>the </a:t>
            </a:r>
            <a:r>
              <a:rPr lang="en-US" b="1" dirty="0" smtClean="0">
                <a:solidFill>
                  <a:schemeClr val="accent1">
                    <a:lumMod val="20000"/>
                    <a:lumOff val="80000"/>
                  </a:schemeClr>
                </a:solidFill>
              </a:rPr>
              <a:t>2017 </a:t>
            </a:r>
            <a:r>
              <a:rPr lang="en-US" b="1" dirty="0">
                <a:solidFill>
                  <a:schemeClr val="accent1">
                    <a:lumMod val="20000"/>
                    <a:lumOff val="80000"/>
                  </a:schemeClr>
                </a:solidFill>
              </a:rPr>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4</a:t>
            </a:fld>
            <a:endParaRPr lang="en-US" dirty="0"/>
          </a:p>
        </p:txBody>
      </p:sp>
    </p:spTree>
    <p:extLst>
      <p:ext uri="{BB962C8B-B14F-4D97-AF65-F5344CB8AC3E}">
        <p14:creationId xmlns:p14="http://schemas.microsoft.com/office/powerpoint/2010/main" val="329708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solidFill>
                  <a:schemeClr val="accent1">
                    <a:lumMod val="40000"/>
                    <a:lumOff val="60000"/>
                  </a:schemeClr>
                </a:solidFill>
              </a:rPr>
              <a:t>Developing </a:t>
            </a:r>
            <a:r>
              <a:rPr lang="en-US" b="1" dirty="0">
                <a:solidFill>
                  <a:schemeClr val="accent1">
                    <a:lumMod val="40000"/>
                    <a:lumOff val="60000"/>
                  </a:schemeClr>
                </a:solidFill>
              </a:rPr>
              <a:t>Instruments for All-Electronic Data Collection from Business Establishments: Pretesting Methods and Processes for </a:t>
            </a:r>
            <a:endParaRPr lang="en-US" b="1" dirty="0" smtClean="0">
              <a:solidFill>
                <a:schemeClr val="accent1">
                  <a:lumMod val="40000"/>
                  <a:lumOff val="60000"/>
                </a:schemeClr>
              </a:solidFill>
            </a:endParaRPr>
          </a:p>
          <a:p>
            <a:pPr marL="0" indent="0" algn="ctr">
              <a:buNone/>
            </a:pPr>
            <a:r>
              <a:rPr lang="en-US" b="1" dirty="0" smtClean="0">
                <a:solidFill>
                  <a:srgbClr val="FF0000"/>
                </a:solidFill>
              </a:rPr>
              <a:t>Re-engineering </a:t>
            </a:r>
            <a:r>
              <a:rPr lang="en-US" b="1" dirty="0">
                <a:solidFill>
                  <a:srgbClr val="FF0000"/>
                </a:solidFill>
              </a:rPr>
              <a:t>the </a:t>
            </a:r>
            <a:r>
              <a:rPr lang="en-US" b="1" dirty="0" smtClean="0">
                <a:solidFill>
                  <a:srgbClr val="FF0000"/>
                </a:solidFill>
              </a:rPr>
              <a:t>2017 </a:t>
            </a:r>
            <a:r>
              <a:rPr lang="en-US" b="1" dirty="0">
                <a:solidFill>
                  <a:srgbClr val="FF0000"/>
                </a:solidFill>
              </a:rPr>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5</a:t>
            </a:fld>
            <a:endParaRPr lang="en-US" dirty="0"/>
          </a:p>
        </p:txBody>
      </p:sp>
    </p:spTree>
    <p:extLst>
      <p:ext uri="{BB962C8B-B14F-4D97-AF65-F5344CB8AC3E}">
        <p14:creationId xmlns:p14="http://schemas.microsoft.com/office/powerpoint/2010/main" val="5992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solidFill>
                  <a:schemeClr val="accent1">
                    <a:lumMod val="20000"/>
                    <a:lumOff val="80000"/>
                  </a:schemeClr>
                </a:solidFill>
              </a:rPr>
              <a:t>Developing </a:t>
            </a:r>
            <a:r>
              <a:rPr lang="en-US" b="1" dirty="0">
                <a:solidFill>
                  <a:schemeClr val="accent1">
                    <a:lumMod val="20000"/>
                    <a:lumOff val="80000"/>
                  </a:schemeClr>
                </a:solidFill>
              </a:rPr>
              <a:t>Instruments for All-Electronic Data Collection from </a:t>
            </a:r>
            <a:r>
              <a:rPr lang="en-US" b="1" dirty="0">
                <a:solidFill>
                  <a:srgbClr val="FF0000"/>
                </a:solidFill>
              </a:rPr>
              <a:t>Business Establishments</a:t>
            </a:r>
            <a:r>
              <a:rPr lang="en-US" b="1" dirty="0"/>
              <a:t>: </a:t>
            </a:r>
            <a:r>
              <a:rPr lang="en-US" b="1" dirty="0">
                <a:solidFill>
                  <a:schemeClr val="accent1">
                    <a:lumMod val="20000"/>
                    <a:lumOff val="80000"/>
                  </a:schemeClr>
                </a:solidFill>
              </a:rPr>
              <a:t>Pretesting Methods and Processes for </a:t>
            </a:r>
            <a:endParaRPr lang="en-US" b="1" dirty="0" smtClean="0">
              <a:solidFill>
                <a:schemeClr val="accent1">
                  <a:lumMod val="20000"/>
                  <a:lumOff val="80000"/>
                </a:schemeClr>
              </a:solidFill>
            </a:endParaRPr>
          </a:p>
          <a:p>
            <a:pPr marL="0" indent="0" algn="ctr">
              <a:buNone/>
            </a:pPr>
            <a:r>
              <a:rPr lang="en-US" b="1" dirty="0" smtClean="0">
                <a:solidFill>
                  <a:schemeClr val="accent1">
                    <a:lumMod val="20000"/>
                    <a:lumOff val="80000"/>
                  </a:schemeClr>
                </a:solidFill>
              </a:rPr>
              <a:t>Re-engineering </a:t>
            </a:r>
            <a:r>
              <a:rPr lang="en-US" b="1" dirty="0">
                <a:solidFill>
                  <a:schemeClr val="accent1">
                    <a:lumMod val="20000"/>
                    <a:lumOff val="80000"/>
                  </a:schemeClr>
                </a:solidFill>
              </a:rPr>
              <a:t>the </a:t>
            </a:r>
            <a:r>
              <a:rPr lang="en-US" b="1" dirty="0" smtClean="0">
                <a:solidFill>
                  <a:schemeClr val="accent1">
                    <a:lumMod val="20000"/>
                    <a:lumOff val="80000"/>
                  </a:schemeClr>
                </a:solidFill>
              </a:rPr>
              <a:t>2017 </a:t>
            </a:r>
            <a:r>
              <a:rPr lang="en-US" b="1" dirty="0">
                <a:solidFill>
                  <a:schemeClr val="accent1">
                    <a:lumMod val="20000"/>
                    <a:lumOff val="80000"/>
                  </a:schemeClr>
                </a:solidFill>
              </a:rPr>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6</a:t>
            </a:fld>
            <a:endParaRPr lang="en-US" dirty="0"/>
          </a:p>
        </p:txBody>
      </p:sp>
    </p:spTree>
    <p:extLst>
      <p:ext uri="{BB962C8B-B14F-4D97-AF65-F5344CB8AC3E}">
        <p14:creationId xmlns:p14="http://schemas.microsoft.com/office/powerpoint/2010/main" val="20972451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solidFill>
                  <a:srgbClr val="FF0000"/>
                </a:solidFill>
              </a:rPr>
              <a:t>Developing </a:t>
            </a:r>
            <a:r>
              <a:rPr lang="en-US" b="1" dirty="0">
                <a:solidFill>
                  <a:srgbClr val="FF0000"/>
                </a:solidFill>
              </a:rPr>
              <a:t>Instruments </a:t>
            </a:r>
            <a:r>
              <a:rPr lang="en-US" b="1" dirty="0">
                <a:solidFill>
                  <a:schemeClr val="accent1">
                    <a:lumMod val="20000"/>
                    <a:lumOff val="80000"/>
                  </a:schemeClr>
                </a:solidFill>
              </a:rPr>
              <a:t>for All-Electronic Data Collection from Business Establishments: Pretesting Methods and Processes for </a:t>
            </a:r>
            <a:endParaRPr lang="en-US" b="1" dirty="0" smtClean="0">
              <a:solidFill>
                <a:schemeClr val="accent1">
                  <a:lumMod val="20000"/>
                  <a:lumOff val="80000"/>
                </a:schemeClr>
              </a:solidFill>
            </a:endParaRPr>
          </a:p>
          <a:p>
            <a:pPr marL="0" indent="0" algn="ctr">
              <a:buNone/>
            </a:pPr>
            <a:r>
              <a:rPr lang="en-US" b="1" dirty="0" smtClean="0">
                <a:solidFill>
                  <a:schemeClr val="accent1">
                    <a:lumMod val="20000"/>
                    <a:lumOff val="80000"/>
                  </a:schemeClr>
                </a:solidFill>
              </a:rPr>
              <a:t>Re-engineering </a:t>
            </a:r>
            <a:r>
              <a:rPr lang="en-US" b="1" dirty="0">
                <a:solidFill>
                  <a:schemeClr val="accent1">
                    <a:lumMod val="20000"/>
                    <a:lumOff val="80000"/>
                  </a:schemeClr>
                </a:solidFill>
              </a:rPr>
              <a:t>the </a:t>
            </a:r>
            <a:r>
              <a:rPr lang="en-US" b="1" dirty="0" smtClean="0">
                <a:solidFill>
                  <a:schemeClr val="accent1">
                    <a:lumMod val="20000"/>
                    <a:lumOff val="80000"/>
                  </a:schemeClr>
                </a:solidFill>
              </a:rPr>
              <a:t>2017 </a:t>
            </a:r>
            <a:r>
              <a:rPr lang="en-US" b="1" dirty="0">
                <a:solidFill>
                  <a:schemeClr val="accent1">
                    <a:lumMod val="20000"/>
                    <a:lumOff val="80000"/>
                  </a:schemeClr>
                </a:solidFill>
              </a:rPr>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7</a:t>
            </a:fld>
            <a:endParaRPr lang="en-US" dirty="0"/>
          </a:p>
        </p:txBody>
      </p:sp>
    </p:spTree>
    <p:extLst>
      <p:ext uri="{BB962C8B-B14F-4D97-AF65-F5344CB8AC3E}">
        <p14:creationId xmlns:p14="http://schemas.microsoft.com/office/powerpoint/2010/main" val="3776073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b="1" dirty="0" smtClean="0"/>
          </a:p>
          <a:p>
            <a:pPr marL="0" indent="0" algn="ctr">
              <a:buNone/>
            </a:pPr>
            <a:r>
              <a:rPr lang="en-US" b="1" dirty="0" smtClean="0">
                <a:solidFill>
                  <a:schemeClr val="accent1">
                    <a:lumMod val="20000"/>
                    <a:lumOff val="80000"/>
                  </a:schemeClr>
                </a:solidFill>
              </a:rPr>
              <a:t>Developing </a:t>
            </a:r>
            <a:r>
              <a:rPr lang="en-US" b="1" dirty="0">
                <a:solidFill>
                  <a:schemeClr val="accent1">
                    <a:lumMod val="20000"/>
                    <a:lumOff val="80000"/>
                  </a:schemeClr>
                </a:solidFill>
              </a:rPr>
              <a:t>Instruments for </a:t>
            </a:r>
            <a:r>
              <a:rPr lang="en-US" b="1" dirty="0">
                <a:solidFill>
                  <a:srgbClr val="FF0000"/>
                </a:solidFill>
              </a:rPr>
              <a:t>All-Electronic Data Collection</a:t>
            </a:r>
            <a:r>
              <a:rPr lang="en-US" b="1" dirty="0">
                <a:solidFill>
                  <a:schemeClr val="accent1">
                    <a:lumMod val="20000"/>
                    <a:lumOff val="80000"/>
                  </a:schemeClr>
                </a:solidFill>
              </a:rPr>
              <a:t> from Business Establishments: Pretesting Methods and Processes for </a:t>
            </a:r>
            <a:endParaRPr lang="en-US" b="1" dirty="0" smtClean="0">
              <a:solidFill>
                <a:schemeClr val="accent1">
                  <a:lumMod val="20000"/>
                  <a:lumOff val="80000"/>
                </a:schemeClr>
              </a:solidFill>
            </a:endParaRPr>
          </a:p>
          <a:p>
            <a:pPr marL="0" indent="0" algn="ctr">
              <a:buNone/>
            </a:pPr>
            <a:r>
              <a:rPr lang="en-US" b="1" dirty="0" smtClean="0">
                <a:solidFill>
                  <a:schemeClr val="accent1">
                    <a:lumMod val="20000"/>
                    <a:lumOff val="80000"/>
                  </a:schemeClr>
                </a:solidFill>
              </a:rPr>
              <a:t>Re-engineering </a:t>
            </a:r>
            <a:r>
              <a:rPr lang="en-US" b="1" dirty="0">
                <a:solidFill>
                  <a:schemeClr val="accent1">
                    <a:lumMod val="20000"/>
                    <a:lumOff val="80000"/>
                  </a:schemeClr>
                </a:solidFill>
              </a:rPr>
              <a:t>the </a:t>
            </a:r>
            <a:r>
              <a:rPr lang="en-US" b="1" dirty="0" smtClean="0">
                <a:solidFill>
                  <a:schemeClr val="accent1">
                    <a:lumMod val="20000"/>
                    <a:lumOff val="80000"/>
                  </a:schemeClr>
                </a:solidFill>
              </a:rPr>
              <a:t>2017 </a:t>
            </a:r>
            <a:r>
              <a:rPr lang="en-US" b="1" dirty="0">
                <a:solidFill>
                  <a:schemeClr val="accent1">
                    <a:lumMod val="20000"/>
                    <a:lumOff val="80000"/>
                  </a:schemeClr>
                </a:solidFill>
              </a:rPr>
              <a:t>Economic Census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8</a:t>
            </a:fld>
            <a:endParaRPr lang="en-US" dirty="0"/>
          </a:p>
        </p:txBody>
      </p:sp>
    </p:spTree>
    <p:extLst>
      <p:ext uri="{BB962C8B-B14F-4D97-AF65-F5344CB8AC3E}">
        <p14:creationId xmlns:p14="http://schemas.microsoft.com/office/powerpoint/2010/main" val="2091696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Census</a:t>
            </a:r>
            <a:endParaRPr lang="en-US" dirty="0"/>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r>
              <a:rPr lang="en-US" dirty="0" smtClean="0"/>
              <a:t>Conducted every 5 years</a:t>
            </a:r>
          </a:p>
          <a:p>
            <a:r>
              <a:rPr lang="en-US" dirty="0" smtClean="0"/>
              <a:t>Over 4 million establishments</a:t>
            </a:r>
          </a:p>
          <a:p>
            <a:r>
              <a:rPr lang="en-US" dirty="0" smtClean="0"/>
              <a:t>Snapshot of the U.S. economy</a:t>
            </a:r>
          </a:p>
          <a:p>
            <a:r>
              <a:rPr lang="en-US" dirty="0" smtClean="0"/>
              <a:t>Input to key economic reports such as the GDP </a:t>
            </a:r>
          </a:p>
          <a:p>
            <a:r>
              <a:rPr lang="en-US" dirty="0" smtClean="0"/>
              <a:t>Data </a:t>
            </a:r>
            <a:r>
              <a:rPr lang="en-US" dirty="0" smtClean="0"/>
              <a:t>collection across </a:t>
            </a:r>
            <a:r>
              <a:rPr lang="en-US" dirty="0"/>
              <a:t>a variety of industries</a:t>
            </a:r>
          </a:p>
          <a:p>
            <a:r>
              <a:rPr lang="en-US" dirty="0" smtClean="0"/>
              <a:t>Collection of </a:t>
            </a:r>
            <a:r>
              <a:rPr lang="en-US" dirty="0" smtClean="0"/>
              <a:t>establishment level data</a:t>
            </a:r>
          </a:p>
          <a:p>
            <a:pPr lvl="1"/>
            <a:r>
              <a:rPr lang="en-US" dirty="0" smtClean="0"/>
              <a:t>Employment and </a:t>
            </a:r>
            <a:r>
              <a:rPr lang="en-US" dirty="0" smtClean="0"/>
              <a:t>payroll</a:t>
            </a:r>
            <a:endParaRPr lang="en-US" dirty="0" smtClean="0"/>
          </a:p>
          <a:p>
            <a:pPr lvl="1"/>
            <a:r>
              <a:rPr lang="en-US" dirty="0" smtClean="0"/>
              <a:t>Sales, receipts, revenue</a:t>
            </a:r>
          </a:p>
          <a:p>
            <a:pPr lvl="1"/>
            <a:r>
              <a:rPr lang="en-US" dirty="0" smtClean="0"/>
              <a:t>Shipments</a:t>
            </a:r>
          </a:p>
          <a:p>
            <a:pPr lvl="1"/>
            <a:r>
              <a:rPr lang="en-US" dirty="0" smtClean="0"/>
              <a:t>Operating expenses</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9</a:t>
            </a:fld>
            <a:endParaRPr lang="en-US" dirty="0"/>
          </a:p>
        </p:txBody>
      </p:sp>
    </p:spTree>
    <p:extLst>
      <p:ext uri="{BB962C8B-B14F-4D97-AF65-F5344CB8AC3E}">
        <p14:creationId xmlns:p14="http://schemas.microsoft.com/office/powerpoint/2010/main" val="2125163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Company Organization Survey (COS)</a:t>
            </a:r>
            <a:endParaRPr lang="en-US" dirty="0"/>
          </a:p>
        </p:txBody>
      </p:sp>
      <p:sp>
        <p:nvSpPr>
          <p:cNvPr id="3" name="Content Placeholder 2"/>
          <p:cNvSpPr>
            <a:spLocks noGrp="1"/>
          </p:cNvSpPr>
          <p:nvPr>
            <p:ph idx="1"/>
          </p:nvPr>
        </p:nvSpPr>
        <p:spPr/>
        <p:txBody>
          <a:bodyPr/>
          <a:lstStyle/>
          <a:p>
            <a:r>
              <a:rPr lang="en-US" dirty="0" smtClean="0"/>
              <a:t>Collected annually</a:t>
            </a:r>
          </a:p>
          <a:p>
            <a:r>
              <a:rPr lang="en-US" dirty="0" smtClean="0"/>
              <a:t>Obtain current organizational and operating information on multi-establishment firms</a:t>
            </a:r>
          </a:p>
          <a:p>
            <a:pPr lvl="1"/>
            <a:r>
              <a:rPr lang="en-US" dirty="0" smtClean="0"/>
              <a:t>Operating status</a:t>
            </a:r>
          </a:p>
          <a:p>
            <a:pPr lvl="1"/>
            <a:r>
              <a:rPr lang="en-US" dirty="0" smtClean="0"/>
              <a:t>Payroll and employment</a:t>
            </a:r>
          </a:p>
          <a:p>
            <a:r>
              <a:rPr lang="en-US" dirty="0" smtClean="0"/>
              <a:t>Used to maintain company affiliation and location information in the Business Register</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10</a:t>
            </a:fld>
            <a:endParaRPr lang="en-US" dirty="0"/>
          </a:p>
        </p:txBody>
      </p:sp>
    </p:spTree>
    <p:extLst>
      <p:ext uri="{BB962C8B-B14F-4D97-AF65-F5344CB8AC3E}">
        <p14:creationId xmlns:p14="http://schemas.microsoft.com/office/powerpoint/2010/main" val="3998843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Annual Survey of Manufactures (ASM)</a:t>
            </a:r>
            <a:endParaRPr lang="en-US" dirty="0"/>
          </a:p>
        </p:txBody>
      </p:sp>
      <p:sp>
        <p:nvSpPr>
          <p:cNvPr id="3" name="Content Placeholder 2"/>
          <p:cNvSpPr>
            <a:spLocks noGrp="1"/>
          </p:cNvSpPr>
          <p:nvPr>
            <p:ph idx="1"/>
          </p:nvPr>
        </p:nvSpPr>
        <p:spPr>
          <a:xfrm>
            <a:off x="457200" y="1447800"/>
            <a:ext cx="8229600" cy="4525963"/>
          </a:xfrm>
        </p:spPr>
        <p:txBody>
          <a:bodyPr>
            <a:normAutofit fontScale="92500" lnSpcReduction="20000"/>
          </a:bodyPr>
          <a:lstStyle/>
          <a:p>
            <a:r>
              <a:rPr lang="en-US" dirty="0" smtClean="0"/>
              <a:t>Collected annually</a:t>
            </a:r>
          </a:p>
          <a:p>
            <a:r>
              <a:rPr lang="en-US" dirty="0" smtClean="0"/>
              <a:t>Provide input/output measures between census years of manufacturing activity at the establishment level</a:t>
            </a:r>
          </a:p>
          <a:p>
            <a:pPr lvl="1"/>
            <a:r>
              <a:rPr lang="en-US" dirty="0" smtClean="0"/>
              <a:t>Payroll and employment and hours</a:t>
            </a:r>
          </a:p>
          <a:p>
            <a:pPr lvl="1"/>
            <a:r>
              <a:rPr lang="en-US" dirty="0" smtClean="0"/>
              <a:t>Cost of materials</a:t>
            </a:r>
          </a:p>
          <a:p>
            <a:pPr lvl="1"/>
            <a:r>
              <a:rPr lang="en-US" dirty="0" smtClean="0"/>
              <a:t>Selected operating expenses</a:t>
            </a:r>
          </a:p>
          <a:p>
            <a:pPr lvl="1"/>
            <a:r>
              <a:rPr lang="en-US" dirty="0" smtClean="0"/>
              <a:t>Capital expenditures</a:t>
            </a:r>
          </a:p>
          <a:p>
            <a:pPr lvl="1"/>
            <a:r>
              <a:rPr lang="en-US" dirty="0" smtClean="0"/>
              <a:t>Inventories</a:t>
            </a:r>
          </a:p>
          <a:p>
            <a:r>
              <a:rPr lang="en-US" dirty="0" smtClean="0"/>
              <a:t>U</a:t>
            </a:r>
            <a:r>
              <a:rPr lang="en-US" dirty="0" smtClean="0"/>
              <a:t>pdates </a:t>
            </a:r>
            <a:r>
              <a:rPr lang="en-US" dirty="0" smtClean="0"/>
              <a:t>various economic statistics (e.g., GNP, I/O tables, PPI) </a:t>
            </a:r>
          </a:p>
        </p:txBody>
      </p:sp>
      <p:sp>
        <p:nvSpPr>
          <p:cNvPr id="4" name="Slide Number Placeholder 3"/>
          <p:cNvSpPr>
            <a:spLocks noGrp="1"/>
          </p:cNvSpPr>
          <p:nvPr>
            <p:ph type="sldNum" sz="quarter" idx="12"/>
          </p:nvPr>
        </p:nvSpPr>
        <p:spPr/>
        <p:txBody>
          <a:bodyPr/>
          <a:lstStyle/>
          <a:p>
            <a:fld id="{4D584BC9-2923-4082-9B56-8C9F53663100}" type="slidenum">
              <a:rPr lang="en-US" smtClean="0"/>
              <a:pPr/>
              <a:t>11</a:t>
            </a:fld>
            <a:endParaRPr lang="en-US" dirty="0"/>
          </a:p>
        </p:txBody>
      </p:sp>
    </p:spTree>
    <p:extLst>
      <p:ext uri="{BB962C8B-B14F-4D97-AF65-F5344CB8AC3E}">
        <p14:creationId xmlns:p14="http://schemas.microsoft.com/office/powerpoint/2010/main" val="1694848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are these three surveys connected?</a:t>
            </a:r>
            <a:endParaRPr lang="en-US" dirty="0"/>
          </a:p>
        </p:txBody>
      </p:sp>
      <p:sp>
        <p:nvSpPr>
          <p:cNvPr id="3" name="Content Placeholder 2"/>
          <p:cNvSpPr>
            <a:spLocks noGrp="1"/>
          </p:cNvSpPr>
          <p:nvPr>
            <p:ph idx="1"/>
          </p:nvPr>
        </p:nvSpPr>
        <p:spPr>
          <a:xfrm>
            <a:off x="381000" y="1600200"/>
            <a:ext cx="8305800" cy="4525963"/>
          </a:xfrm>
        </p:spPr>
        <p:txBody>
          <a:bodyPr>
            <a:normAutofit lnSpcReduction="10000"/>
          </a:bodyPr>
          <a:lstStyle/>
          <a:p>
            <a:r>
              <a:rPr lang="en-US" dirty="0" smtClean="0"/>
              <a:t>They are all establishment based collections</a:t>
            </a:r>
          </a:p>
          <a:p>
            <a:pPr lvl="1"/>
            <a:r>
              <a:rPr lang="en-US" dirty="0" smtClean="0"/>
              <a:t>Establishment based collection is at the physical location</a:t>
            </a:r>
          </a:p>
          <a:p>
            <a:pPr lvl="1"/>
            <a:r>
              <a:rPr lang="en-US" dirty="0" smtClean="0"/>
              <a:t>Other economic surveys are collected at a company level</a:t>
            </a:r>
            <a:endParaRPr lang="en-US" dirty="0"/>
          </a:p>
          <a:p>
            <a:r>
              <a:rPr lang="en-US" dirty="0" smtClean="0"/>
              <a:t>The COS/ASM collect a subset of the same information collected during the Economic Census</a:t>
            </a:r>
          </a:p>
          <a:p>
            <a:pPr lvl="1"/>
            <a:r>
              <a:rPr lang="en-US" dirty="0" smtClean="0"/>
              <a:t>Census of </a:t>
            </a:r>
            <a:r>
              <a:rPr lang="en-US" dirty="0" smtClean="0"/>
              <a:t>Manufactures </a:t>
            </a:r>
            <a:r>
              <a:rPr lang="en-US" dirty="0" smtClean="0"/>
              <a:t>is the ASM </a:t>
            </a:r>
            <a:r>
              <a:rPr lang="en-US" dirty="0" smtClean="0">
                <a:solidFill>
                  <a:srgbClr val="FF0000"/>
                </a:solidFill>
              </a:rPr>
              <a:t>PLUS</a:t>
            </a:r>
            <a:r>
              <a:rPr lang="en-US" dirty="0" smtClean="0"/>
              <a:t> additional questions</a:t>
            </a:r>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12</a:t>
            </a:fld>
            <a:endParaRPr lang="en-US" dirty="0"/>
          </a:p>
        </p:txBody>
      </p:sp>
    </p:spTree>
    <p:extLst>
      <p:ext uri="{BB962C8B-B14F-4D97-AF65-F5344CB8AC3E}">
        <p14:creationId xmlns:p14="http://schemas.microsoft.com/office/powerpoint/2010/main" val="6348493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Electronic Data Collection</a:t>
            </a:r>
            <a:endParaRPr lang="en-US" dirty="0"/>
          </a:p>
        </p:txBody>
      </p:sp>
      <p:sp>
        <p:nvSpPr>
          <p:cNvPr id="3" name="Content Placeholder 2"/>
          <p:cNvSpPr>
            <a:spLocks noGrp="1"/>
          </p:cNvSpPr>
          <p:nvPr>
            <p:ph idx="1"/>
          </p:nvPr>
        </p:nvSpPr>
        <p:spPr/>
        <p:txBody>
          <a:bodyPr>
            <a:normAutofit/>
          </a:bodyPr>
          <a:lstStyle/>
          <a:p>
            <a:r>
              <a:rPr lang="en-US" dirty="0" smtClean="0"/>
              <a:t>Same tool used to collect data from all three surveys</a:t>
            </a:r>
          </a:p>
          <a:p>
            <a:pPr lvl="1"/>
            <a:r>
              <a:rPr lang="en-US" dirty="0"/>
              <a:t>Implement major changes to the instrument or collection strategy during non-census years</a:t>
            </a:r>
          </a:p>
          <a:p>
            <a:pPr lvl="1"/>
            <a:r>
              <a:rPr lang="en-US" dirty="0" smtClean="0"/>
              <a:t>Allows </a:t>
            </a:r>
            <a:r>
              <a:rPr lang="en-US" dirty="0" smtClean="0"/>
              <a:t>for adjustments and preparation before the economic </a:t>
            </a:r>
            <a:r>
              <a:rPr lang="en-US" dirty="0" smtClean="0"/>
              <a:t>census</a:t>
            </a:r>
          </a:p>
          <a:p>
            <a:pPr lvl="1"/>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13</a:t>
            </a:fld>
            <a:endParaRPr lang="en-US" dirty="0"/>
          </a:p>
        </p:txBody>
      </p:sp>
    </p:spTree>
    <p:extLst>
      <p:ext uri="{BB962C8B-B14F-4D97-AF65-F5344CB8AC3E}">
        <p14:creationId xmlns:p14="http://schemas.microsoft.com/office/powerpoint/2010/main" val="1683108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16839" y="304800"/>
            <a:ext cx="8458200" cy="1143000"/>
          </a:xfrm>
        </p:spPr>
        <p:txBody>
          <a:bodyPr>
            <a:normAutofit fontScale="90000"/>
          </a:bodyPr>
          <a:lstStyle/>
          <a:p>
            <a:r>
              <a:rPr lang="en-US" dirty="0"/>
              <a:t>Electronic Data </a:t>
            </a:r>
            <a:r>
              <a:rPr lang="en-US" dirty="0" smtClean="0"/>
              <a:t>Collection Method</a:t>
            </a:r>
            <a:endParaRPr lang="en-US" dirty="0"/>
          </a:p>
        </p:txBody>
      </p:sp>
      <p:cxnSp>
        <p:nvCxnSpPr>
          <p:cNvPr id="5" name="Straight Connector 4"/>
          <p:cNvCxnSpPr/>
          <p:nvPr/>
        </p:nvCxnSpPr>
        <p:spPr>
          <a:xfrm>
            <a:off x="609600" y="5105400"/>
            <a:ext cx="78486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flipV="1">
            <a:off x="1003062" y="4712368"/>
            <a:ext cx="0" cy="3810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8" name="Picture 5" descr="C:\Users\ander043\AppData\Local\Microsoft\Windows\Temporary Internet Files\Content.IE5\Q8VRIUZI\CD-ROM_(2)[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200400"/>
            <a:ext cx="1524000" cy="1524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flipV="1">
            <a:off x="3224046" y="4724400"/>
            <a:ext cx="0" cy="38100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flipV="1">
            <a:off x="5257800" y="4724400"/>
            <a:ext cx="0" cy="3810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0" descr="C:\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475" y="3248514"/>
            <a:ext cx="1461420" cy="14919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descr="C:\Users\ander043\AppData\Local\Microsoft\Windows\Temporary Internet Files\Content.IE5\7AMEYRSL\internet_search[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33528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rot="19650674">
            <a:off x="431409" y="5289405"/>
            <a:ext cx="1085791" cy="584775"/>
          </a:xfrm>
          <a:prstGeom prst="rect">
            <a:avLst/>
          </a:prstGeom>
          <a:noFill/>
        </p:spPr>
        <p:txBody>
          <a:bodyPr wrap="square" rtlCol="0">
            <a:spAutoFit/>
          </a:bodyPr>
          <a:lstStyle/>
          <a:p>
            <a:r>
              <a:rPr lang="en-US" sz="3200" b="1" dirty="0" smtClean="0">
                <a:solidFill>
                  <a:srgbClr val="C00000"/>
                </a:solidFill>
              </a:rPr>
              <a:t>1997</a:t>
            </a:r>
            <a:endParaRPr lang="en-US" sz="3200" b="1" dirty="0">
              <a:solidFill>
                <a:srgbClr val="C00000"/>
              </a:solidFill>
            </a:endParaRPr>
          </a:p>
        </p:txBody>
      </p:sp>
      <p:sp>
        <p:nvSpPr>
          <p:cNvPr id="16" name="TextBox 15"/>
          <p:cNvSpPr txBox="1"/>
          <p:nvPr/>
        </p:nvSpPr>
        <p:spPr>
          <a:xfrm rot="19650674">
            <a:off x="2474578" y="5364935"/>
            <a:ext cx="1034456" cy="584775"/>
          </a:xfrm>
          <a:prstGeom prst="rect">
            <a:avLst/>
          </a:prstGeom>
          <a:noFill/>
        </p:spPr>
        <p:txBody>
          <a:bodyPr wrap="square" rtlCol="0">
            <a:spAutoFit/>
          </a:bodyPr>
          <a:lstStyle/>
          <a:p>
            <a:r>
              <a:rPr lang="en-US" sz="3200" b="1" dirty="0" smtClean="0">
                <a:solidFill>
                  <a:srgbClr val="C00000"/>
                </a:solidFill>
              </a:rPr>
              <a:t>2000</a:t>
            </a:r>
            <a:endParaRPr lang="en-US" sz="3200" b="1" dirty="0">
              <a:solidFill>
                <a:srgbClr val="C00000"/>
              </a:solidFill>
            </a:endParaRPr>
          </a:p>
        </p:txBody>
      </p:sp>
      <p:sp>
        <p:nvSpPr>
          <p:cNvPr id="17" name="TextBox 16"/>
          <p:cNvSpPr txBox="1"/>
          <p:nvPr/>
        </p:nvSpPr>
        <p:spPr>
          <a:xfrm>
            <a:off x="2289448" y="2179965"/>
            <a:ext cx="1404715" cy="707886"/>
          </a:xfrm>
          <a:prstGeom prst="rect">
            <a:avLst/>
          </a:prstGeom>
          <a:noFill/>
        </p:spPr>
        <p:txBody>
          <a:bodyPr wrap="square" rtlCol="0">
            <a:spAutoFit/>
          </a:bodyPr>
          <a:lstStyle/>
          <a:p>
            <a:pPr algn="ctr"/>
            <a:r>
              <a:rPr lang="en-US" sz="2000" b="1" dirty="0" smtClean="0"/>
              <a:t>Software </a:t>
            </a:r>
            <a:endParaRPr lang="en-US" sz="2000" b="1" dirty="0" smtClean="0"/>
          </a:p>
          <a:p>
            <a:pPr algn="ctr"/>
            <a:r>
              <a:rPr lang="en-US" sz="2000" b="1" dirty="0" smtClean="0"/>
              <a:t>via </a:t>
            </a:r>
            <a:r>
              <a:rPr lang="en-US" sz="2000" b="1" dirty="0" smtClean="0"/>
              <a:t>Web</a:t>
            </a:r>
            <a:endParaRPr lang="en-US" sz="2000" b="1" dirty="0"/>
          </a:p>
        </p:txBody>
      </p:sp>
      <p:sp>
        <p:nvSpPr>
          <p:cNvPr id="18" name="TextBox 17"/>
          <p:cNvSpPr txBox="1"/>
          <p:nvPr/>
        </p:nvSpPr>
        <p:spPr>
          <a:xfrm>
            <a:off x="4343400" y="2218797"/>
            <a:ext cx="2133600" cy="707886"/>
          </a:xfrm>
          <a:prstGeom prst="rect">
            <a:avLst/>
          </a:prstGeom>
          <a:noFill/>
        </p:spPr>
        <p:txBody>
          <a:bodyPr wrap="square" rtlCol="0">
            <a:spAutoFit/>
          </a:bodyPr>
          <a:lstStyle/>
          <a:p>
            <a:pPr algn="ctr"/>
            <a:r>
              <a:rPr lang="en-US" sz="2000" b="1" dirty="0" smtClean="0"/>
              <a:t>Web Survey – </a:t>
            </a:r>
          </a:p>
          <a:p>
            <a:pPr algn="ctr"/>
            <a:r>
              <a:rPr lang="en-US" sz="2000" b="1" dirty="0"/>
              <a:t>Small companies</a:t>
            </a:r>
            <a:endParaRPr lang="en-US" sz="2000" b="1" dirty="0"/>
          </a:p>
        </p:txBody>
      </p:sp>
      <p:sp>
        <p:nvSpPr>
          <p:cNvPr id="19" name="TextBox 18"/>
          <p:cNvSpPr txBox="1"/>
          <p:nvPr/>
        </p:nvSpPr>
        <p:spPr>
          <a:xfrm>
            <a:off x="416839" y="2179965"/>
            <a:ext cx="1172447" cy="707886"/>
          </a:xfrm>
          <a:prstGeom prst="rect">
            <a:avLst/>
          </a:prstGeom>
          <a:noFill/>
        </p:spPr>
        <p:txBody>
          <a:bodyPr wrap="square" rtlCol="0">
            <a:spAutoFit/>
          </a:bodyPr>
          <a:lstStyle/>
          <a:p>
            <a:pPr algn="ctr"/>
            <a:r>
              <a:rPr lang="en-US" sz="2000" b="1" dirty="0" smtClean="0"/>
              <a:t>Software via </a:t>
            </a:r>
            <a:r>
              <a:rPr lang="en-US" sz="2000" b="1" dirty="0" smtClean="0"/>
              <a:t>CD</a:t>
            </a:r>
            <a:endParaRPr lang="en-US" sz="2000" b="1" dirty="0"/>
          </a:p>
        </p:txBody>
      </p:sp>
      <p:sp>
        <p:nvSpPr>
          <p:cNvPr id="20" name="TextBox 19"/>
          <p:cNvSpPr txBox="1"/>
          <p:nvPr/>
        </p:nvSpPr>
        <p:spPr>
          <a:xfrm rot="19650674">
            <a:off x="4492942" y="5285096"/>
            <a:ext cx="1069748" cy="584775"/>
          </a:xfrm>
          <a:prstGeom prst="rect">
            <a:avLst/>
          </a:prstGeom>
          <a:noFill/>
        </p:spPr>
        <p:txBody>
          <a:bodyPr wrap="square" rtlCol="0">
            <a:spAutoFit/>
          </a:bodyPr>
          <a:lstStyle/>
          <a:p>
            <a:r>
              <a:rPr lang="en-US" sz="3200" b="1" dirty="0" smtClean="0">
                <a:solidFill>
                  <a:srgbClr val="C00000"/>
                </a:solidFill>
              </a:rPr>
              <a:t>2012</a:t>
            </a:r>
            <a:endParaRPr lang="en-US" sz="3200" b="1" dirty="0">
              <a:solidFill>
                <a:srgbClr val="C00000"/>
              </a:solidFill>
            </a:endParaRPr>
          </a:p>
        </p:txBody>
      </p:sp>
      <p:pic>
        <p:nvPicPr>
          <p:cNvPr id="21" name="Picture 7" descr="C:\Users\ander043\AppData\Local\Microsoft\Windows\Temporary Internet Files\Content.IE5\7AMEYRSL\internet_search[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3340768"/>
            <a:ext cx="1371600" cy="1371600"/>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Connector 21"/>
          <p:cNvCxnSpPr/>
          <p:nvPr/>
        </p:nvCxnSpPr>
        <p:spPr>
          <a:xfrm flipV="1">
            <a:off x="7624011" y="4712368"/>
            <a:ext cx="0" cy="38100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3" name="TextBox 22"/>
          <p:cNvSpPr txBox="1"/>
          <p:nvPr/>
        </p:nvSpPr>
        <p:spPr>
          <a:xfrm rot="19650674">
            <a:off x="6837572" y="5302825"/>
            <a:ext cx="1069748" cy="584775"/>
          </a:xfrm>
          <a:prstGeom prst="rect">
            <a:avLst/>
          </a:prstGeom>
          <a:noFill/>
        </p:spPr>
        <p:txBody>
          <a:bodyPr wrap="square" rtlCol="0">
            <a:spAutoFit/>
          </a:bodyPr>
          <a:lstStyle/>
          <a:p>
            <a:r>
              <a:rPr lang="en-US" sz="3200" b="1" dirty="0" smtClean="0">
                <a:solidFill>
                  <a:srgbClr val="C00000"/>
                </a:solidFill>
              </a:rPr>
              <a:t>2016</a:t>
            </a:r>
            <a:endParaRPr lang="en-US" sz="3200" b="1" dirty="0">
              <a:solidFill>
                <a:srgbClr val="C00000"/>
              </a:solidFill>
            </a:endParaRPr>
          </a:p>
        </p:txBody>
      </p:sp>
      <p:sp>
        <p:nvSpPr>
          <p:cNvPr id="24" name="TextBox 23"/>
          <p:cNvSpPr txBox="1"/>
          <p:nvPr/>
        </p:nvSpPr>
        <p:spPr>
          <a:xfrm>
            <a:off x="6553200" y="2216548"/>
            <a:ext cx="2133600" cy="707886"/>
          </a:xfrm>
          <a:prstGeom prst="rect">
            <a:avLst/>
          </a:prstGeom>
          <a:noFill/>
        </p:spPr>
        <p:txBody>
          <a:bodyPr wrap="square" rtlCol="0">
            <a:spAutoFit/>
          </a:bodyPr>
          <a:lstStyle/>
          <a:p>
            <a:pPr algn="ctr"/>
            <a:r>
              <a:rPr lang="en-US" sz="2000" b="1" dirty="0" smtClean="0"/>
              <a:t>Web Survey – </a:t>
            </a:r>
          </a:p>
          <a:p>
            <a:pPr algn="ctr"/>
            <a:r>
              <a:rPr lang="en-US" sz="2000" b="1" dirty="0" smtClean="0"/>
              <a:t>ALL companies</a:t>
            </a:r>
            <a:endParaRPr lang="en-US" sz="2000" b="1" dirty="0"/>
          </a:p>
        </p:txBody>
      </p:sp>
    </p:spTree>
    <p:extLst>
      <p:ext uri="{BB962C8B-B14F-4D97-AF65-F5344CB8AC3E}">
        <p14:creationId xmlns:p14="http://schemas.microsoft.com/office/powerpoint/2010/main" val="3744974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Electronic Reporting History</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1997</a:t>
            </a:r>
            <a:r>
              <a:rPr lang="en-US" dirty="0" smtClean="0"/>
              <a:t> – Census of Retail offered a </a:t>
            </a:r>
            <a:r>
              <a:rPr lang="en-US" dirty="0" err="1" smtClean="0"/>
              <a:t>CD-Rom</a:t>
            </a:r>
            <a:endParaRPr lang="en-US" dirty="0" smtClean="0"/>
          </a:p>
          <a:p>
            <a:r>
              <a:rPr lang="en-US" b="1" dirty="0" smtClean="0"/>
              <a:t>1998</a:t>
            </a:r>
            <a:r>
              <a:rPr lang="en-US" dirty="0" smtClean="0"/>
              <a:t> – 50 companies invited to download COS from the        Web</a:t>
            </a:r>
          </a:p>
          <a:p>
            <a:r>
              <a:rPr lang="en-US" b="1" dirty="0" smtClean="0"/>
              <a:t>2000</a:t>
            </a:r>
            <a:r>
              <a:rPr lang="en-US" dirty="0" smtClean="0"/>
              <a:t> – All COS companies could download from the Web</a:t>
            </a:r>
          </a:p>
          <a:p>
            <a:r>
              <a:rPr lang="en-US" b="1" dirty="0" smtClean="0"/>
              <a:t>2002</a:t>
            </a:r>
            <a:r>
              <a:rPr lang="en-US" dirty="0" smtClean="0"/>
              <a:t> – Economic Census download from the Web</a:t>
            </a:r>
          </a:p>
          <a:p>
            <a:r>
              <a:rPr lang="en-US" b="1" dirty="0" smtClean="0"/>
              <a:t>2007</a:t>
            </a:r>
            <a:r>
              <a:rPr lang="en-US" dirty="0" smtClean="0"/>
              <a:t> – Economic Census download from the Web</a:t>
            </a:r>
          </a:p>
          <a:p>
            <a:r>
              <a:rPr lang="en-US" b="1" dirty="0" smtClean="0"/>
              <a:t>2012</a:t>
            </a:r>
            <a:r>
              <a:rPr lang="en-US" dirty="0" smtClean="0"/>
              <a:t> – Single-location companies could complete their form on the Web; multi-location companies had to download software from the web</a:t>
            </a:r>
          </a:p>
          <a:p>
            <a:r>
              <a:rPr lang="en-US" b="1" dirty="0" smtClean="0">
                <a:solidFill>
                  <a:srgbClr val="FF0000"/>
                </a:solidFill>
              </a:rPr>
              <a:t>2015 – No paper option</a:t>
            </a:r>
          </a:p>
          <a:p>
            <a:r>
              <a:rPr lang="en-US" b="1" dirty="0" smtClean="0"/>
              <a:t>2016</a:t>
            </a:r>
            <a:r>
              <a:rPr lang="en-US" dirty="0" smtClean="0"/>
              <a:t> – COS/ASM only on the Web</a:t>
            </a:r>
          </a:p>
          <a:p>
            <a:r>
              <a:rPr lang="en-US" b="1" dirty="0" smtClean="0"/>
              <a:t>2017</a:t>
            </a:r>
            <a:r>
              <a:rPr lang="en-US" dirty="0" smtClean="0"/>
              <a:t> – All Economic Census on the Web</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15</a:t>
            </a:fld>
            <a:endParaRPr lang="en-US" dirty="0"/>
          </a:p>
        </p:txBody>
      </p:sp>
    </p:spTree>
    <p:extLst>
      <p:ext uri="{BB962C8B-B14F-4D97-AF65-F5344CB8AC3E}">
        <p14:creationId xmlns:p14="http://schemas.microsoft.com/office/powerpoint/2010/main" val="3129040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accent1">
                    <a:lumMod val="20000"/>
                    <a:lumOff val="80000"/>
                  </a:schemeClr>
                </a:solidFill>
              </a:rPr>
              <a:t>Background</a:t>
            </a:r>
          </a:p>
          <a:p>
            <a:r>
              <a:rPr lang="en-US" dirty="0" smtClean="0"/>
              <a:t>Re-engineering </a:t>
            </a:r>
            <a:r>
              <a:rPr lang="en-US" dirty="0" smtClean="0"/>
              <a:t>process</a:t>
            </a:r>
          </a:p>
          <a:p>
            <a:r>
              <a:rPr lang="en-US" dirty="0" smtClean="0">
                <a:solidFill>
                  <a:schemeClr val="accent1">
                    <a:lumMod val="20000"/>
                    <a:lumOff val="80000"/>
                  </a:schemeClr>
                </a:solidFill>
              </a:rPr>
              <a:t>Challenges</a:t>
            </a:r>
            <a:endParaRPr lang="en-US" dirty="0">
              <a:solidFill>
                <a:schemeClr val="accent1">
                  <a:lumMod val="20000"/>
                  <a:lumOff val="80000"/>
                </a:schemeClr>
              </a:solidFill>
            </a:endParaRPr>
          </a:p>
        </p:txBody>
      </p:sp>
      <p:sp>
        <p:nvSpPr>
          <p:cNvPr id="4" name="Slide Number Placeholder 3"/>
          <p:cNvSpPr>
            <a:spLocks noGrp="1"/>
          </p:cNvSpPr>
          <p:nvPr>
            <p:ph type="sldNum" sz="quarter" idx="12"/>
          </p:nvPr>
        </p:nvSpPr>
        <p:spPr/>
        <p:txBody>
          <a:bodyPr>
            <a:scene3d>
              <a:camera prst="orthographicFront"/>
              <a:lightRig rig="threePt" dir="t"/>
            </a:scene3d>
            <a:sp3d contourW="12700">
              <a:contourClr>
                <a:schemeClr val="bg1"/>
              </a:contourClr>
            </a:sp3d>
          </a:bodyPr>
          <a:lstStyle/>
          <a:p>
            <a:fld id="{4D584BC9-2923-4082-9B56-8C9F53663100}" type="slidenum">
              <a:rPr lang="en-US" smtClean="0"/>
              <a:pPr/>
              <a:t>16</a:t>
            </a:fld>
            <a:endParaRPr lang="en-US" dirty="0"/>
          </a:p>
        </p:txBody>
      </p:sp>
    </p:spTree>
    <p:extLst>
      <p:ext uri="{BB962C8B-B14F-4D97-AF65-F5344CB8AC3E}">
        <p14:creationId xmlns:p14="http://schemas.microsoft.com/office/powerpoint/2010/main" val="1307670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smtClean="0"/>
              <a:t>Process</a:t>
            </a: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17</a:t>
            </a:fld>
            <a:endParaRPr lang="en-US" dirty="0"/>
          </a:p>
        </p:txBody>
      </p:sp>
      <p:graphicFrame>
        <p:nvGraphicFramePr>
          <p:cNvPr id="5" name="Diagram 4"/>
          <p:cNvGraphicFramePr/>
          <p:nvPr>
            <p:extLst>
              <p:ext uri="{D42A27DB-BD31-4B8C-83A1-F6EECF244321}">
                <p14:modId xmlns:p14="http://schemas.microsoft.com/office/powerpoint/2010/main" val="730270911"/>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0987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smtClean="0"/>
              <a:t>Process</a:t>
            </a: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18</a:t>
            </a:fld>
            <a:endParaRPr lang="en-US" dirty="0"/>
          </a:p>
        </p:txBody>
      </p:sp>
      <p:graphicFrame>
        <p:nvGraphicFramePr>
          <p:cNvPr id="5" name="Diagram 4"/>
          <p:cNvGraphicFramePr/>
          <p:nvPr>
            <p:extLst>
              <p:ext uri="{D42A27DB-BD31-4B8C-83A1-F6EECF244321}">
                <p14:modId xmlns:p14="http://schemas.microsoft.com/office/powerpoint/2010/main" val="3282353368"/>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1464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Analysis</a:t>
            </a:r>
            <a:endParaRPr lang="en-US" dirty="0"/>
          </a:p>
        </p:txBody>
      </p:sp>
      <p:sp>
        <p:nvSpPr>
          <p:cNvPr id="3" name="Content Placeholder 2"/>
          <p:cNvSpPr>
            <a:spLocks noGrp="1"/>
          </p:cNvSpPr>
          <p:nvPr>
            <p:ph idx="1"/>
          </p:nvPr>
        </p:nvSpPr>
        <p:spPr/>
        <p:txBody>
          <a:bodyPr/>
          <a:lstStyle/>
          <a:p>
            <a:r>
              <a:rPr lang="en-US" dirty="0" smtClean="0"/>
              <a:t>Internal – gather list of changes &amp; features to keep</a:t>
            </a:r>
          </a:p>
          <a:p>
            <a:pPr lvl="1"/>
            <a:r>
              <a:rPr lang="en-US" dirty="0" smtClean="0"/>
              <a:t>Past experience w/ instrument (good &amp; bad)</a:t>
            </a:r>
          </a:p>
          <a:p>
            <a:pPr lvl="1"/>
            <a:r>
              <a:rPr lang="en-US" dirty="0" smtClean="0"/>
              <a:t>Recommended improvements</a:t>
            </a:r>
          </a:p>
          <a:p>
            <a:r>
              <a:rPr lang="en-US" dirty="0" smtClean="0"/>
              <a:t>External – Task Analysis with respondents</a:t>
            </a:r>
          </a:p>
          <a:p>
            <a:pPr marL="457200" lvl="1" indent="0">
              <a:buNone/>
            </a:pPr>
            <a:r>
              <a:rPr lang="en-US" dirty="0" smtClean="0"/>
              <a:t> </a:t>
            </a:r>
          </a:p>
          <a:p>
            <a:pPr lvl="2"/>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19</a:t>
            </a:fld>
            <a:endParaRPr lang="en-US" dirty="0"/>
          </a:p>
        </p:txBody>
      </p:sp>
    </p:spTree>
    <p:extLst>
      <p:ext uri="{BB962C8B-B14F-4D97-AF65-F5344CB8AC3E}">
        <p14:creationId xmlns:p14="http://schemas.microsoft.com/office/powerpoint/2010/main" val="1478146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Response Process Model for Establishment Surveys</a:t>
            </a:r>
            <a:endParaRPr lang="en-US" dirty="0"/>
          </a:p>
        </p:txBody>
      </p:sp>
      <p:sp>
        <p:nvSpPr>
          <p:cNvPr id="3" name="Content Placeholder 2"/>
          <p:cNvSpPr>
            <a:spLocks noGrp="1"/>
          </p:cNvSpPr>
          <p:nvPr>
            <p:ph idx="1"/>
          </p:nvPr>
        </p:nvSpPr>
        <p:spPr>
          <a:xfrm>
            <a:off x="457200" y="1524000"/>
            <a:ext cx="8229600" cy="4525963"/>
          </a:xfrm>
        </p:spPr>
        <p:txBody>
          <a:bodyPr>
            <a:normAutofit fontScale="92500" lnSpcReduction="10000"/>
          </a:bodyPr>
          <a:lstStyle/>
          <a:p>
            <a:pPr marL="0" indent="0">
              <a:buNone/>
            </a:pPr>
            <a:r>
              <a:rPr lang="en-US" sz="2600" dirty="0" err="1" smtClean="0"/>
              <a:t>Willimack</a:t>
            </a:r>
            <a:r>
              <a:rPr lang="en-US" sz="2600" dirty="0" smtClean="0"/>
              <a:t> and Nichols </a:t>
            </a:r>
            <a:r>
              <a:rPr lang="en-US" sz="2600" dirty="0" smtClean="0"/>
              <a:t>(</a:t>
            </a:r>
            <a:r>
              <a:rPr lang="en-US" sz="2600" dirty="0" smtClean="0"/>
              <a:t>2010)</a:t>
            </a:r>
            <a:endParaRPr lang="en-US" sz="2600" dirty="0" smtClean="0"/>
          </a:p>
          <a:p>
            <a:pPr marL="514350" indent="-514350">
              <a:buFont typeface="+mj-lt"/>
              <a:buAutoNum type="arabicPeriod"/>
            </a:pPr>
            <a:r>
              <a:rPr lang="en-US" dirty="0" smtClean="0"/>
              <a:t>Encoding in Memory/Record Formation</a:t>
            </a:r>
          </a:p>
          <a:p>
            <a:pPr marL="514350" indent="-514350">
              <a:buFont typeface="+mj-lt"/>
              <a:buAutoNum type="arabicPeriod"/>
            </a:pPr>
            <a:r>
              <a:rPr lang="en-US" dirty="0" smtClean="0"/>
              <a:t>Selection / Identification of Respondent(s)</a:t>
            </a:r>
          </a:p>
          <a:p>
            <a:pPr marL="514350" indent="-514350">
              <a:buFont typeface="+mj-lt"/>
              <a:buAutoNum type="arabicPeriod"/>
            </a:pPr>
            <a:r>
              <a:rPr lang="en-US" dirty="0" smtClean="0"/>
              <a:t>Assessment of Priorities (Motivation)</a:t>
            </a:r>
          </a:p>
          <a:p>
            <a:pPr marL="514350" indent="-514350">
              <a:buFont typeface="+mj-lt"/>
              <a:buAutoNum type="arabicPeriod"/>
            </a:pPr>
            <a:r>
              <a:rPr lang="en-US" dirty="0" smtClean="0"/>
              <a:t>Comprehension</a:t>
            </a:r>
          </a:p>
          <a:p>
            <a:pPr marL="514350" indent="-514350">
              <a:buFont typeface="+mj-lt"/>
              <a:buAutoNum type="arabicPeriod"/>
            </a:pPr>
            <a:r>
              <a:rPr lang="en-US" dirty="0" smtClean="0"/>
              <a:t>Retrieval (from memory and/or records)</a:t>
            </a:r>
          </a:p>
          <a:p>
            <a:pPr marL="514350" indent="-514350">
              <a:buFont typeface="+mj-lt"/>
              <a:buAutoNum type="arabicPeriod"/>
            </a:pPr>
            <a:r>
              <a:rPr lang="en-US" dirty="0" smtClean="0"/>
              <a:t>Judgement</a:t>
            </a:r>
          </a:p>
          <a:p>
            <a:pPr marL="514350" indent="-514350">
              <a:buFont typeface="+mj-lt"/>
              <a:buAutoNum type="arabicPeriod"/>
            </a:pPr>
            <a:r>
              <a:rPr lang="en-US" dirty="0" smtClean="0"/>
              <a:t>Communication</a:t>
            </a:r>
          </a:p>
          <a:p>
            <a:pPr marL="514350" indent="-514350">
              <a:buFont typeface="+mj-lt"/>
              <a:buAutoNum type="arabicPeriod"/>
            </a:pPr>
            <a:r>
              <a:rPr lang="en-US" dirty="0" smtClean="0"/>
              <a:t>Release of the Data</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20</a:t>
            </a:fld>
            <a:endParaRPr lang="en-US" dirty="0"/>
          </a:p>
        </p:txBody>
      </p:sp>
    </p:spTree>
    <p:extLst>
      <p:ext uri="{BB962C8B-B14F-4D97-AF65-F5344CB8AC3E}">
        <p14:creationId xmlns:p14="http://schemas.microsoft.com/office/powerpoint/2010/main" val="42552367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Response Process Model for Establishment Surveys</a:t>
            </a:r>
            <a:endParaRPr lang="en-US" dirty="0"/>
          </a:p>
        </p:txBody>
      </p:sp>
      <p:sp>
        <p:nvSpPr>
          <p:cNvPr id="3" name="Content Placeholder 2"/>
          <p:cNvSpPr>
            <a:spLocks noGrp="1"/>
          </p:cNvSpPr>
          <p:nvPr>
            <p:ph idx="1"/>
          </p:nvPr>
        </p:nvSpPr>
        <p:spPr>
          <a:xfrm>
            <a:off x="457200" y="1447800"/>
            <a:ext cx="8229600" cy="4525963"/>
          </a:xfrm>
        </p:spPr>
        <p:txBody>
          <a:bodyPr>
            <a:normAutofit fontScale="92500" lnSpcReduction="10000"/>
          </a:bodyPr>
          <a:lstStyle/>
          <a:p>
            <a:pPr marL="0" indent="0">
              <a:buNone/>
            </a:pPr>
            <a:r>
              <a:rPr lang="en-US" sz="2600" dirty="0" err="1"/>
              <a:t>Willimack</a:t>
            </a:r>
            <a:r>
              <a:rPr lang="en-US" sz="2600" dirty="0"/>
              <a:t> and </a:t>
            </a:r>
            <a:r>
              <a:rPr lang="en-US" sz="2600" dirty="0" smtClean="0"/>
              <a:t>Nichols </a:t>
            </a:r>
            <a:r>
              <a:rPr lang="en-US" sz="2600" dirty="0"/>
              <a:t>(2010)</a:t>
            </a:r>
          </a:p>
          <a:p>
            <a:pPr marL="514350" indent="-514350">
              <a:buFont typeface="+mj-lt"/>
              <a:buAutoNum type="arabicPeriod"/>
            </a:pPr>
            <a:r>
              <a:rPr lang="en-US" dirty="0" smtClean="0">
                <a:solidFill>
                  <a:schemeClr val="tx2">
                    <a:lumMod val="20000"/>
                    <a:lumOff val="80000"/>
                  </a:schemeClr>
                </a:solidFill>
              </a:rPr>
              <a:t>Encoding </a:t>
            </a:r>
            <a:r>
              <a:rPr lang="en-US" dirty="0" smtClean="0">
                <a:solidFill>
                  <a:schemeClr val="tx2">
                    <a:lumMod val="20000"/>
                    <a:lumOff val="80000"/>
                  </a:schemeClr>
                </a:solidFill>
              </a:rPr>
              <a:t>in Memory/Record Formation</a:t>
            </a:r>
          </a:p>
          <a:p>
            <a:pPr marL="514350" indent="-514350">
              <a:buFont typeface="+mj-lt"/>
              <a:buAutoNum type="arabicPeriod"/>
            </a:pPr>
            <a:r>
              <a:rPr lang="en-US" dirty="0" smtClean="0">
                <a:solidFill>
                  <a:schemeClr val="tx2">
                    <a:lumMod val="20000"/>
                    <a:lumOff val="80000"/>
                  </a:schemeClr>
                </a:solidFill>
              </a:rPr>
              <a:t>Selection / Identification of Respondent(s)</a:t>
            </a:r>
          </a:p>
          <a:p>
            <a:pPr marL="514350" indent="-514350">
              <a:buFont typeface="+mj-lt"/>
              <a:buAutoNum type="arabicPeriod"/>
            </a:pPr>
            <a:r>
              <a:rPr lang="en-US" dirty="0" smtClean="0">
                <a:solidFill>
                  <a:schemeClr val="tx2">
                    <a:lumMod val="20000"/>
                    <a:lumOff val="80000"/>
                  </a:schemeClr>
                </a:solidFill>
              </a:rPr>
              <a:t>Assessment of Priorities (Motivation)</a:t>
            </a:r>
          </a:p>
          <a:p>
            <a:pPr marL="514350" indent="-514350">
              <a:buFont typeface="+mj-lt"/>
              <a:buAutoNum type="arabicPeriod"/>
            </a:pPr>
            <a:r>
              <a:rPr lang="en-US" dirty="0" smtClean="0"/>
              <a:t>Comprehension</a:t>
            </a:r>
          </a:p>
          <a:p>
            <a:pPr marL="514350" indent="-514350">
              <a:buFont typeface="+mj-lt"/>
              <a:buAutoNum type="arabicPeriod"/>
            </a:pPr>
            <a:r>
              <a:rPr lang="en-US" dirty="0" smtClean="0"/>
              <a:t>Retrieval (from memory and/or records)</a:t>
            </a:r>
          </a:p>
          <a:p>
            <a:pPr marL="514350" indent="-514350">
              <a:buFont typeface="+mj-lt"/>
              <a:buAutoNum type="arabicPeriod"/>
            </a:pPr>
            <a:r>
              <a:rPr lang="en-US" dirty="0" smtClean="0">
                <a:solidFill>
                  <a:schemeClr val="tx2">
                    <a:lumMod val="20000"/>
                    <a:lumOff val="80000"/>
                  </a:schemeClr>
                </a:solidFill>
              </a:rPr>
              <a:t>Judgement</a:t>
            </a:r>
          </a:p>
          <a:p>
            <a:pPr marL="514350" indent="-514350">
              <a:buFont typeface="+mj-lt"/>
              <a:buAutoNum type="arabicPeriod"/>
            </a:pPr>
            <a:r>
              <a:rPr lang="en-US" dirty="0" smtClean="0"/>
              <a:t>Communication</a:t>
            </a:r>
          </a:p>
          <a:p>
            <a:pPr marL="514350" indent="-514350">
              <a:buFont typeface="+mj-lt"/>
              <a:buAutoNum type="arabicPeriod"/>
            </a:pPr>
            <a:r>
              <a:rPr lang="en-US" dirty="0" smtClean="0"/>
              <a:t>Release of the Data</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21</a:t>
            </a:fld>
            <a:endParaRPr lang="en-US" dirty="0"/>
          </a:p>
        </p:txBody>
      </p:sp>
    </p:spTree>
    <p:extLst>
      <p:ext uri="{BB962C8B-B14F-4D97-AF65-F5344CB8AC3E}">
        <p14:creationId xmlns:p14="http://schemas.microsoft.com/office/powerpoint/2010/main" val="2154189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Comprehension</a:t>
            </a:r>
            <a:endParaRPr lang="en-US" dirty="0"/>
          </a:p>
        </p:txBody>
      </p:sp>
      <p:sp>
        <p:nvSpPr>
          <p:cNvPr id="3" name="Content Placeholder 2"/>
          <p:cNvSpPr>
            <a:spLocks noGrp="1"/>
          </p:cNvSpPr>
          <p:nvPr>
            <p:ph idx="1"/>
          </p:nvPr>
        </p:nvSpPr>
        <p:spPr/>
        <p:txBody>
          <a:bodyPr/>
          <a:lstStyle/>
          <a:p>
            <a:r>
              <a:rPr lang="en-US" dirty="0" smtClean="0"/>
              <a:t>Do you need to preview the questions in order to orient you to the survey?</a:t>
            </a:r>
          </a:p>
          <a:p>
            <a:r>
              <a:rPr lang="en-US" dirty="0" smtClean="0"/>
              <a:t>When do you need to see this information?</a:t>
            </a:r>
          </a:p>
          <a:p>
            <a:r>
              <a:rPr lang="en-US" dirty="0" smtClean="0"/>
              <a:t>What format do you want this? </a:t>
            </a:r>
          </a:p>
          <a:p>
            <a:pPr lvl="1"/>
            <a:r>
              <a:rPr lang="en-US" dirty="0" smtClean="0"/>
              <a:t>A form?</a:t>
            </a:r>
          </a:p>
          <a:p>
            <a:pPr lvl="1"/>
            <a:r>
              <a:rPr lang="en-US" dirty="0" smtClean="0"/>
              <a:t>A worksheet?</a:t>
            </a:r>
          </a:p>
          <a:p>
            <a:pPr lvl="1"/>
            <a:r>
              <a:rPr lang="en-US" dirty="0" smtClean="0"/>
              <a:t>A list of questions?</a:t>
            </a:r>
          </a:p>
        </p:txBody>
      </p:sp>
      <p:sp>
        <p:nvSpPr>
          <p:cNvPr id="4" name="Slide Number Placeholder 3"/>
          <p:cNvSpPr>
            <a:spLocks noGrp="1"/>
          </p:cNvSpPr>
          <p:nvPr>
            <p:ph type="sldNum" sz="quarter" idx="12"/>
          </p:nvPr>
        </p:nvSpPr>
        <p:spPr/>
        <p:txBody>
          <a:bodyPr/>
          <a:lstStyle/>
          <a:p>
            <a:fld id="{4D584BC9-2923-4082-9B56-8C9F53663100}" type="slidenum">
              <a:rPr lang="en-US" smtClean="0"/>
              <a:pPr/>
              <a:t>22</a:t>
            </a:fld>
            <a:endParaRPr lang="en-US" dirty="0"/>
          </a:p>
        </p:txBody>
      </p:sp>
    </p:spTree>
    <p:extLst>
      <p:ext uri="{BB962C8B-B14F-4D97-AF65-F5344CB8AC3E}">
        <p14:creationId xmlns:p14="http://schemas.microsoft.com/office/powerpoint/2010/main" val="1239930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Retrieval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Where do you go to gather the information? </a:t>
            </a:r>
          </a:p>
          <a:p>
            <a:pPr lvl="1"/>
            <a:r>
              <a:rPr lang="en-US" dirty="0" smtClean="0"/>
              <a:t>Records / others </a:t>
            </a:r>
          </a:p>
          <a:p>
            <a:r>
              <a:rPr lang="en-US" dirty="0" smtClean="0"/>
              <a:t>Do </a:t>
            </a:r>
            <a:r>
              <a:rPr lang="en-US" dirty="0"/>
              <a:t>you have access to all of the information that you need</a:t>
            </a:r>
            <a:r>
              <a:rPr lang="en-US" dirty="0" smtClean="0"/>
              <a:t>?</a:t>
            </a:r>
          </a:p>
          <a:p>
            <a:r>
              <a:rPr lang="en-US" dirty="0" smtClean="0"/>
              <a:t>How are you gathering information from others?</a:t>
            </a:r>
          </a:p>
          <a:p>
            <a:pPr lvl="1"/>
            <a:r>
              <a:rPr lang="en-US" dirty="0" smtClean="0"/>
              <a:t>Sending spreadsheets, exact copies of the questions/instructions, summary of the question</a:t>
            </a:r>
          </a:p>
          <a:p>
            <a:r>
              <a:rPr lang="en-US" dirty="0" smtClean="0"/>
              <a:t>What format are your </a:t>
            </a:r>
            <a:r>
              <a:rPr lang="en-US" dirty="0" smtClean="0"/>
              <a:t>records in?</a:t>
            </a:r>
            <a:endParaRPr lang="en-US" dirty="0" smtClean="0"/>
          </a:p>
          <a:p>
            <a:r>
              <a:rPr lang="en-US" dirty="0" smtClean="0"/>
              <a:t>Can the electronic survey help this process?</a:t>
            </a:r>
          </a:p>
          <a:p>
            <a:pPr lvl="1"/>
            <a:r>
              <a:rPr lang="en-US" dirty="0" smtClean="0"/>
              <a:t>Delegate function</a:t>
            </a: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23</a:t>
            </a:fld>
            <a:endParaRPr lang="en-US" dirty="0"/>
          </a:p>
        </p:txBody>
      </p:sp>
    </p:spTree>
    <p:extLst>
      <p:ext uri="{BB962C8B-B14F-4D97-AF65-F5344CB8AC3E}">
        <p14:creationId xmlns:p14="http://schemas.microsoft.com/office/powerpoint/2010/main" val="309645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p:txBody>
          <a:bodyPr/>
          <a:lstStyle/>
          <a:p>
            <a:r>
              <a:rPr lang="en-US" dirty="0" smtClean="0"/>
              <a:t>How are you inputting the data into the instrument?	</a:t>
            </a:r>
          </a:p>
          <a:p>
            <a:pPr lvl="1"/>
            <a:r>
              <a:rPr lang="en-US" dirty="0" smtClean="0"/>
              <a:t>Do you gather the data outside of the instrument and then input the data when it’s complete?</a:t>
            </a:r>
          </a:p>
          <a:p>
            <a:pPr lvl="1"/>
            <a:r>
              <a:rPr lang="en-US" dirty="0" smtClean="0"/>
              <a:t>Do you input the data as you go through the </a:t>
            </a:r>
            <a:r>
              <a:rPr lang="en-US" dirty="0" smtClean="0"/>
              <a:t>form?</a:t>
            </a: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24</a:t>
            </a:fld>
            <a:endParaRPr lang="en-US" dirty="0"/>
          </a:p>
        </p:txBody>
      </p:sp>
    </p:spTree>
    <p:extLst>
      <p:ext uri="{BB962C8B-B14F-4D97-AF65-F5344CB8AC3E}">
        <p14:creationId xmlns:p14="http://schemas.microsoft.com/office/powerpoint/2010/main" val="30193546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of the Data</a:t>
            </a:r>
            <a:endParaRPr lang="en-US" dirty="0"/>
          </a:p>
        </p:txBody>
      </p:sp>
      <p:sp>
        <p:nvSpPr>
          <p:cNvPr id="3" name="Content Placeholder 2"/>
          <p:cNvSpPr>
            <a:spLocks noGrp="1"/>
          </p:cNvSpPr>
          <p:nvPr>
            <p:ph idx="1"/>
          </p:nvPr>
        </p:nvSpPr>
        <p:spPr/>
        <p:txBody>
          <a:bodyPr>
            <a:normAutofit lnSpcReduction="10000"/>
          </a:bodyPr>
          <a:lstStyle/>
          <a:p>
            <a:r>
              <a:rPr lang="en-US" dirty="0" smtClean="0"/>
              <a:t>What steps do you need to go through before submission? </a:t>
            </a:r>
          </a:p>
          <a:p>
            <a:pPr lvl="1"/>
            <a:r>
              <a:rPr lang="en-US" dirty="0" smtClean="0"/>
              <a:t>Reviewing data?</a:t>
            </a:r>
          </a:p>
          <a:p>
            <a:pPr lvl="1"/>
            <a:r>
              <a:rPr lang="en-US" dirty="0" smtClean="0"/>
              <a:t>Reconciling to aggregate totals?</a:t>
            </a:r>
          </a:p>
          <a:p>
            <a:pPr lvl="1"/>
            <a:r>
              <a:rPr lang="en-US" dirty="0" smtClean="0"/>
              <a:t>Supervisory review?</a:t>
            </a:r>
          </a:p>
          <a:p>
            <a:r>
              <a:rPr lang="en-US" dirty="0" smtClean="0"/>
              <a:t>How can the instrument help you with these tasks? </a:t>
            </a:r>
          </a:p>
          <a:p>
            <a:r>
              <a:rPr lang="en-US" dirty="0" smtClean="0"/>
              <a:t>Do you need to keep copies for your records?</a:t>
            </a:r>
          </a:p>
          <a:p>
            <a:pPr lvl="1"/>
            <a:r>
              <a:rPr lang="en-US" dirty="0" smtClean="0"/>
              <a:t>What format do you want (paper/electronic)?</a:t>
            </a:r>
          </a:p>
          <a:p>
            <a:pPr marL="457200" lvl="1" indent="0">
              <a:buNone/>
            </a:pP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25</a:t>
            </a:fld>
            <a:endParaRPr lang="en-US" dirty="0"/>
          </a:p>
        </p:txBody>
      </p:sp>
    </p:spTree>
    <p:extLst>
      <p:ext uri="{BB962C8B-B14F-4D97-AF65-F5344CB8AC3E}">
        <p14:creationId xmlns:p14="http://schemas.microsoft.com/office/powerpoint/2010/main" val="38708882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a:t>Process</a:t>
            </a:r>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26</a:t>
            </a:fld>
            <a:endParaRPr lang="en-US" dirty="0"/>
          </a:p>
        </p:txBody>
      </p:sp>
      <p:graphicFrame>
        <p:nvGraphicFramePr>
          <p:cNvPr id="5" name="Diagram 4"/>
          <p:cNvGraphicFramePr/>
          <p:nvPr>
            <p:extLst>
              <p:ext uri="{D42A27DB-BD31-4B8C-83A1-F6EECF244321}">
                <p14:modId xmlns:p14="http://schemas.microsoft.com/office/powerpoint/2010/main" val="4055743190"/>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87134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
            </a:r>
            <a:endParaRPr lang="en-US" dirty="0"/>
          </a:p>
        </p:txBody>
      </p:sp>
      <p:sp>
        <p:nvSpPr>
          <p:cNvPr id="3" name="Content Placeholder 2"/>
          <p:cNvSpPr>
            <a:spLocks noGrp="1"/>
          </p:cNvSpPr>
          <p:nvPr>
            <p:ph idx="1"/>
          </p:nvPr>
        </p:nvSpPr>
        <p:spPr/>
        <p:txBody>
          <a:bodyPr/>
          <a:lstStyle/>
          <a:p>
            <a:r>
              <a:rPr lang="en-US" dirty="0" smtClean="0"/>
              <a:t>Prototypes were built using early requirements</a:t>
            </a:r>
          </a:p>
          <a:p>
            <a:r>
              <a:rPr lang="en-US" dirty="0" smtClean="0"/>
              <a:t>Semi-functioning instruments</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27</a:t>
            </a:fld>
            <a:endParaRPr lang="en-US" dirty="0"/>
          </a:p>
        </p:txBody>
      </p:sp>
    </p:spTree>
    <p:extLst>
      <p:ext uri="{BB962C8B-B14F-4D97-AF65-F5344CB8AC3E}">
        <p14:creationId xmlns:p14="http://schemas.microsoft.com/office/powerpoint/2010/main" val="332155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Prototypes</a:t>
            </a:r>
            <a:endParaRPr lang="en-US" dirty="0"/>
          </a:p>
        </p:txBody>
      </p:sp>
      <p:sp>
        <p:nvSpPr>
          <p:cNvPr id="3" name="Content Placeholder 2"/>
          <p:cNvSpPr>
            <a:spLocks noGrp="1"/>
          </p:cNvSpPr>
          <p:nvPr>
            <p:ph idx="1"/>
          </p:nvPr>
        </p:nvSpPr>
        <p:spPr/>
        <p:txBody>
          <a:bodyPr/>
          <a:lstStyle/>
          <a:p>
            <a:r>
              <a:rPr lang="en-US" dirty="0" smtClean="0"/>
              <a:t>Goal</a:t>
            </a:r>
          </a:p>
          <a:p>
            <a:pPr lvl="1"/>
            <a:r>
              <a:rPr lang="en-US" dirty="0" smtClean="0"/>
              <a:t>Visually display design </a:t>
            </a:r>
            <a:r>
              <a:rPr lang="en-US" dirty="0" smtClean="0"/>
              <a:t>ideas for testing with respondents</a:t>
            </a:r>
          </a:p>
          <a:p>
            <a:pPr lvl="1"/>
            <a:r>
              <a:rPr lang="en-US" dirty="0"/>
              <a:t>Could get early feedback from respondents</a:t>
            </a:r>
          </a:p>
          <a:p>
            <a:pPr lvl="1"/>
            <a:r>
              <a:rPr lang="en-US" dirty="0" smtClean="0"/>
              <a:t>Developers </a:t>
            </a:r>
            <a:r>
              <a:rPr lang="en-US" dirty="0" smtClean="0"/>
              <a:t>didn’t need to spend time mocking up early designs</a:t>
            </a:r>
          </a:p>
          <a:p>
            <a:pPr lvl="1"/>
            <a:r>
              <a:rPr lang="en-US" dirty="0" smtClean="0"/>
              <a:t>Provide a visual along with written requirements</a:t>
            </a:r>
            <a:endParaRPr lang="en-US" dirty="0" smtClean="0"/>
          </a:p>
        </p:txBody>
      </p:sp>
      <p:sp>
        <p:nvSpPr>
          <p:cNvPr id="4" name="Slide Number Placeholder 3"/>
          <p:cNvSpPr>
            <a:spLocks noGrp="1"/>
          </p:cNvSpPr>
          <p:nvPr>
            <p:ph type="sldNum" sz="quarter" idx="12"/>
          </p:nvPr>
        </p:nvSpPr>
        <p:spPr/>
        <p:txBody>
          <a:bodyPr/>
          <a:lstStyle/>
          <a:p>
            <a:fld id="{4D584BC9-2923-4082-9B56-8C9F53663100}" type="slidenum">
              <a:rPr lang="en-US" smtClean="0"/>
              <a:pPr/>
              <a:t>28</a:t>
            </a:fld>
            <a:endParaRPr lang="en-US" dirty="0"/>
          </a:p>
        </p:txBody>
      </p:sp>
    </p:spTree>
    <p:extLst>
      <p:ext uri="{BB962C8B-B14F-4D97-AF65-F5344CB8AC3E}">
        <p14:creationId xmlns:p14="http://schemas.microsoft.com/office/powerpoint/2010/main" val="28030031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Prototype Challenges</a:t>
            </a:r>
            <a:endParaRPr lang="en-US" dirty="0"/>
          </a:p>
        </p:txBody>
      </p:sp>
      <p:sp>
        <p:nvSpPr>
          <p:cNvPr id="3" name="Content Placeholder 2"/>
          <p:cNvSpPr>
            <a:spLocks noGrp="1"/>
          </p:cNvSpPr>
          <p:nvPr>
            <p:ph idx="1"/>
          </p:nvPr>
        </p:nvSpPr>
        <p:spPr/>
        <p:txBody>
          <a:bodyPr>
            <a:normAutofit/>
          </a:bodyPr>
          <a:lstStyle/>
          <a:p>
            <a:r>
              <a:rPr lang="en-US" dirty="0" smtClean="0"/>
              <a:t>Prototypes aren’t always reflective of the final system</a:t>
            </a:r>
          </a:p>
          <a:p>
            <a:r>
              <a:rPr lang="en-US" dirty="0" smtClean="0"/>
              <a:t>Limited functionality</a:t>
            </a:r>
          </a:p>
          <a:p>
            <a:r>
              <a:rPr lang="en-US" dirty="0" smtClean="0"/>
              <a:t>Require </a:t>
            </a:r>
            <a:r>
              <a:rPr lang="en-US" dirty="0" err="1" smtClean="0"/>
              <a:t>repondents</a:t>
            </a:r>
            <a:r>
              <a:rPr lang="en-US" dirty="0" smtClean="0"/>
              <a:t> </a:t>
            </a:r>
            <a:r>
              <a:rPr lang="en-US" dirty="0" err="1" smtClean="0"/>
              <a:t>to“pretend</a:t>
            </a:r>
            <a:r>
              <a:rPr lang="en-US" dirty="0" smtClean="0"/>
              <a:t>”</a:t>
            </a:r>
          </a:p>
          <a:p>
            <a:r>
              <a:rPr lang="en-US" dirty="0" smtClean="0"/>
              <a:t>Time consuming for researchers to develop</a:t>
            </a:r>
          </a:p>
          <a:p>
            <a:pPr marL="0" indent="0">
              <a:buNone/>
            </a:pP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29</a:t>
            </a:fld>
            <a:endParaRPr lang="en-US" dirty="0"/>
          </a:p>
        </p:txBody>
      </p:sp>
    </p:spTree>
    <p:extLst>
      <p:ext uri="{BB962C8B-B14F-4D97-AF65-F5344CB8AC3E}">
        <p14:creationId xmlns:p14="http://schemas.microsoft.com/office/powerpoint/2010/main" val="25045517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Prototype Example </a:t>
            </a:r>
            <a:br>
              <a:rPr lang="en-US" dirty="0" smtClean="0"/>
            </a:br>
            <a:r>
              <a:rPr lang="en-US" dirty="0" smtClean="0"/>
              <a:t>Nov 2014</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30</a:t>
            </a:fld>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58481" y="1600200"/>
            <a:ext cx="5856719" cy="42568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702638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Prototype Example </a:t>
            </a:r>
            <a:br>
              <a:rPr lang="en-US" dirty="0"/>
            </a:br>
            <a:r>
              <a:rPr lang="en-US" dirty="0" smtClean="0"/>
              <a:t>May 2015</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31</a:t>
            </a:fld>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2702" y="1600200"/>
            <a:ext cx="6178596"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6285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Prototype Example </a:t>
            </a:r>
            <a:br>
              <a:rPr lang="en-US" dirty="0"/>
            </a:br>
            <a:r>
              <a:rPr lang="en-US" dirty="0" smtClean="0"/>
              <a:t>September 2015</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32</a:t>
            </a:fld>
            <a:endParaRPr lang="en-US"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821" y="1600200"/>
            <a:ext cx="739835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41195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Semi-functioning Instrument</a:t>
            </a:r>
            <a:br>
              <a:rPr lang="en-US" dirty="0" smtClean="0"/>
            </a:br>
            <a:r>
              <a:rPr lang="en-US" dirty="0" smtClean="0"/>
              <a:t>July </a:t>
            </a:r>
            <a:r>
              <a:rPr lang="en-US" dirty="0" smtClean="0"/>
              <a:t>&amp; October 2016</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33</a:t>
            </a:fld>
            <a:endParaRPr 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07280" y="1600200"/>
            <a:ext cx="572944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332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a:t>Process</a:t>
            </a:r>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34</a:t>
            </a:fld>
            <a:endParaRPr lang="en-US" dirty="0"/>
          </a:p>
        </p:txBody>
      </p:sp>
      <p:graphicFrame>
        <p:nvGraphicFramePr>
          <p:cNvPr id="5" name="Diagram 4"/>
          <p:cNvGraphicFramePr/>
          <p:nvPr>
            <p:extLst>
              <p:ext uri="{D42A27DB-BD31-4B8C-83A1-F6EECF244321}">
                <p14:modId xmlns:p14="http://schemas.microsoft.com/office/powerpoint/2010/main" val="4166602703"/>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600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a:t>
            </a:r>
            <a:endParaRPr lang="en-US" dirty="0"/>
          </a:p>
        </p:txBody>
      </p:sp>
      <p:sp>
        <p:nvSpPr>
          <p:cNvPr id="3" name="Content Placeholder 2"/>
          <p:cNvSpPr>
            <a:spLocks noGrp="1"/>
          </p:cNvSpPr>
          <p:nvPr>
            <p:ph idx="1"/>
          </p:nvPr>
        </p:nvSpPr>
        <p:spPr/>
        <p:txBody>
          <a:bodyPr/>
          <a:lstStyle/>
          <a:p>
            <a:r>
              <a:rPr lang="en-US" dirty="0" smtClean="0"/>
              <a:t>Usability Testing</a:t>
            </a:r>
          </a:p>
          <a:p>
            <a:pPr lvl="1"/>
            <a:r>
              <a:rPr lang="en-US" dirty="0" smtClean="0"/>
              <a:t>Multiple rounds</a:t>
            </a:r>
          </a:p>
          <a:p>
            <a:pPr lvl="1"/>
            <a:r>
              <a:rPr lang="en-US" dirty="0" smtClean="0"/>
              <a:t>Separate testing with single-location and multi-location companies</a:t>
            </a:r>
          </a:p>
          <a:p>
            <a:pPr lvl="1"/>
            <a:r>
              <a:rPr lang="en-US" dirty="0" smtClean="0"/>
              <a:t>Tested at the </a:t>
            </a:r>
            <a:r>
              <a:rPr lang="en-US" dirty="0" smtClean="0"/>
              <a:t>respondents</a:t>
            </a:r>
            <a:r>
              <a:rPr lang="en-US" dirty="0" smtClean="0"/>
              <a:t> </a:t>
            </a:r>
            <a:r>
              <a:rPr lang="en-US" dirty="0" smtClean="0"/>
              <a:t>location</a:t>
            </a:r>
          </a:p>
          <a:p>
            <a:pPr lvl="2"/>
            <a:r>
              <a:rPr lang="en-US" dirty="0" smtClean="0"/>
              <a:t>Prototypes on laptops</a:t>
            </a:r>
          </a:p>
          <a:p>
            <a:pPr lvl="2"/>
            <a:r>
              <a:rPr lang="en-US" dirty="0" smtClean="0"/>
              <a:t>Instruments on </a:t>
            </a:r>
            <a:r>
              <a:rPr lang="en-US" dirty="0" smtClean="0"/>
              <a:t>respondents</a:t>
            </a:r>
            <a:r>
              <a:rPr lang="en-US" dirty="0" smtClean="0"/>
              <a:t> </a:t>
            </a:r>
            <a:r>
              <a:rPr lang="en-US" dirty="0" smtClean="0"/>
              <a:t>PC</a:t>
            </a:r>
          </a:p>
        </p:txBody>
      </p:sp>
      <p:sp>
        <p:nvSpPr>
          <p:cNvPr id="4" name="Slide Number Placeholder 3"/>
          <p:cNvSpPr>
            <a:spLocks noGrp="1"/>
          </p:cNvSpPr>
          <p:nvPr>
            <p:ph type="sldNum" sz="quarter" idx="12"/>
          </p:nvPr>
        </p:nvSpPr>
        <p:spPr/>
        <p:txBody>
          <a:bodyPr/>
          <a:lstStyle/>
          <a:p>
            <a:fld id="{4D584BC9-2923-4082-9B56-8C9F53663100}" type="slidenum">
              <a:rPr lang="en-US" smtClean="0"/>
              <a:pPr/>
              <a:t>35</a:t>
            </a:fld>
            <a:endParaRPr lang="en-US" dirty="0"/>
          </a:p>
        </p:txBody>
      </p:sp>
    </p:spTree>
    <p:extLst>
      <p:ext uri="{BB962C8B-B14F-4D97-AF65-F5344CB8AC3E}">
        <p14:creationId xmlns:p14="http://schemas.microsoft.com/office/powerpoint/2010/main" val="13364970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a:t>Process</a:t>
            </a:r>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36</a:t>
            </a:fld>
            <a:endParaRPr lang="en-US" dirty="0"/>
          </a:p>
        </p:txBody>
      </p:sp>
      <p:graphicFrame>
        <p:nvGraphicFramePr>
          <p:cNvPr id="5" name="Diagram 4"/>
          <p:cNvGraphicFramePr/>
          <p:nvPr>
            <p:extLst>
              <p:ext uri="{D42A27DB-BD31-4B8C-83A1-F6EECF244321}">
                <p14:modId xmlns:p14="http://schemas.microsoft.com/office/powerpoint/2010/main" val="554767620"/>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12423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
            </a:r>
            <a:endParaRPr lang="en-US" dirty="0"/>
          </a:p>
        </p:txBody>
      </p:sp>
      <p:sp>
        <p:nvSpPr>
          <p:cNvPr id="3" name="Content Placeholder 2"/>
          <p:cNvSpPr>
            <a:spLocks noGrp="1"/>
          </p:cNvSpPr>
          <p:nvPr>
            <p:ph idx="1"/>
          </p:nvPr>
        </p:nvSpPr>
        <p:spPr/>
        <p:txBody>
          <a:bodyPr/>
          <a:lstStyle/>
          <a:p>
            <a:r>
              <a:rPr lang="en-US" dirty="0" smtClean="0"/>
              <a:t>2015 ASM/COS - Updated Web design for single-location companies launched</a:t>
            </a:r>
          </a:p>
          <a:p>
            <a:r>
              <a:rPr lang="en-US" dirty="0" smtClean="0"/>
              <a:t>2016 ASM/COS – All web collection</a:t>
            </a:r>
          </a:p>
          <a:p>
            <a:r>
              <a:rPr lang="en-US" dirty="0" smtClean="0"/>
              <a:t>2017 Economic Census – All web collection</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37</a:t>
            </a:fld>
            <a:endParaRPr lang="en-US" dirty="0"/>
          </a:p>
        </p:txBody>
      </p:sp>
    </p:spTree>
    <p:extLst>
      <p:ext uri="{BB962C8B-B14F-4D97-AF65-F5344CB8AC3E}">
        <p14:creationId xmlns:p14="http://schemas.microsoft.com/office/powerpoint/2010/main" val="2745006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a:t>Process</a:t>
            </a:r>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38</a:t>
            </a:fld>
            <a:endParaRPr lang="en-US" dirty="0"/>
          </a:p>
        </p:txBody>
      </p:sp>
      <p:graphicFrame>
        <p:nvGraphicFramePr>
          <p:cNvPr id="5" name="Diagram 4"/>
          <p:cNvGraphicFramePr/>
          <p:nvPr>
            <p:extLst>
              <p:ext uri="{D42A27DB-BD31-4B8C-83A1-F6EECF244321}">
                <p14:modId xmlns:p14="http://schemas.microsoft.com/office/powerpoint/2010/main" val="774659037"/>
              </p:ext>
            </p:extLst>
          </p:nvPr>
        </p:nvGraphicFramePr>
        <p:xfrm>
          <a:off x="1371600" y="1295400"/>
          <a:ext cx="6477000"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50547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a:t>
            </a:r>
            <a:endParaRPr lang="en-US" dirty="0"/>
          </a:p>
        </p:txBody>
      </p:sp>
      <p:sp>
        <p:nvSpPr>
          <p:cNvPr id="3" name="Content Placeholder 2"/>
          <p:cNvSpPr>
            <a:spLocks noGrp="1"/>
          </p:cNvSpPr>
          <p:nvPr>
            <p:ph idx="1"/>
          </p:nvPr>
        </p:nvSpPr>
        <p:spPr/>
        <p:txBody>
          <a:bodyPr/>
          <a:lstStyle/>
          <a:p>
            <a:r>
              <a:rPr lang="en-US" dirty="0" err="1" smtClean="0"/>
              <a:t>Paradata</a:t>
            </a:r>
            <a:r>
              <a:rPr lang="en-US" dirty="0" smtClean="0"/>
              <a:t> Analysis </a:t>
            </a:r>
          </a:p>
          <a:p>
            <a:r>
              <a:rPr lang="en-US" dirty="0" smtClean="0"/>
              <a:t>Respondent Debriefings</a:t>
            </a: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39</a:t>
            </a:fld>
            <a:endParaRPr lang="en-US" dirty="0"/>
          </a:p>
        </p:txBody>
      </p:sp>
    </p:spTree>
    <p:extLst>
      <p:ext uri="{BB962C8B-B14F-4D97-AF65-F5344CB8AC3E}">
        <p14:creationId xmlns:p14="http://schemas.microsoft.com/office/powerpoint/2010/main" val="32312336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a:t>
            </a:r>
            <a:endParaRPr lang="en-US" dirty="0"/>
          </a:p>
        </p:txBody>
      </p:sp>
      <p:sp>
        <p:nvSpPr>
          <p:cNvPr id="3" name="Content Placeholder 2"/>
          <p:cNvSpPr>
            <a:spLocks noGrp="1"/>
          </p:cNvSpPr>
          <p:nvPr>
            <p:ph idx="1"/>
          </p:nvPr>
        </p:nvSpPr>
        <p:spPr/>
        <p:txBody>
          <a:bodyPr/>
          <a:lstStyle/>
          <a:p>
            <a:r>
              <a:rPr lang="en-US" dirty="0" err="1" smtClean="0"/>
              <a:t>Paradata</a:t>
            </a:r>
            <a:r>
              <a:rPr lang="en-US" dirty="0" smtClean="0"/>
              <a:t> Analysis	</a:t>
            </a:r>
          </a:p>
          <a:p>
            <a:pPr lvl="1"/>
            <a:r>
              <a:rPr lang="en-US" dirty="0" smtClean="0"/>
              <a:t>Reviewed 2015 single location web activity</a:t>
            </a:r>
          </a:p>
          <a:p>
            <a:pPr lvl="2"/>
            <a:r>
              <a:rPr lang="en-US" dirty="0" smtClean="0"/>
              <a:t>Troublesome screens/questions, indicators of burden, use of features/functions</a:t>
            </a:r>
          </a:p>
          <a:p>
            <a:pPr lvl="1"/>
            <a:r>
              <a:rPr lang="en-US" dirty="0" smtClean="0"/>
              <a:t>Reviewed use of software features from 2015 ASM software</a:t>
            </a:r>
          </a:p>
          <a:p>
            <a:pPr lvl="2"/>
            <a:r>
              <a:rPr lang="en-US" dirty="0" smtClean="0"/>
              <a:t>Frequency of screens and features used</a:t>
            </a:r>
          </a:p>
          <a:p>
            <a:pPr lvl="1"/>
            <a:r>
              <a:rPr lang="en-US" dirty="0" smtClean="0"/>
              <a:t>Plans for analyzing data from 2016 COS/ASM and 2017 Economic Census</a:t>
            </a:r>
          </a:p>
          <a:p>
            <a:pPr marL="0" indent="0">
              <a:buNone/>
            </a:pPr>
            <a:endParaRPr lang="en-US" dirty="0" smtClean="0"/>
          </a:p>
        </p:txBody>
      </p:sp>
      <p:sp>
        <p:nvSpPr>
          <p:cNvPr id="4" name="Slide Number Placeholder 3"/>
          <p:cNvSpPr>
            <a:spLocks noGrp="1"/>
          </p:cNvSpPr>
          <p:nvPr>
            <p:ph type="sldNum" sz="quarter" idx="12"/>
          </p:nvPr>
        </p:nvSpPr>
        <p:spPr/>
        <p:txBody>
          <a:bodyPr/>
          <a:lstStyle/>
          <a:p>
            <a:fld id="{4D584BC9-2923-4082-9B56-8C9F53663100}" type="slidenum">
              <a:rPr lang="en-US" smtClean="0"/>
              <a:pPr/>
              <a:t>40</a:t>
            </a:fld>
            <a:endParaRPr lang="en-US" dirty="0"/>
          </a:p>
        </p:txBody>
      </p:sp>
    </p:spTree>
    <p:extLst>
      <p:ext uri="{BB962C8B-B14F-4D97-AF65-F5344CB8AC3E}">
        <p14:creationId xmlns:p14="http://schemas.microsoft.com/office/powerpoint/2010/main" val="34916133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a:t>
            </a:r>
            <a:endParaRPr lang="en-US" dirty="0"/>
          </a:p>
        </p:txBody>
      </p:sp>
      <p:sp>
        <p:nvSpPr>
          <p:cNvPr id="3" name="Content Placeholder 2"/>
          <p:cNvSpPr>
            <a:spLocks noGrp="1"/>
          </p:cNvSpPr>
          <p:nvPr>
            <p:ph idx="1"/>
          </p:nvPr>
        </p:nvSpPr>
        <p:spPr/>
        <p:txBody>
          <a:bodyPr/>
          <a:lstStyle/>
          <a:p>
            <a:r>
              <a:rPr lang="en-US" dirty="0" smtClean="0"/>
              <a:t>Respondent </a:t>
            </a:r>
            <a:r>
              <a:rPr lang="en-US" dirty="0" smtClean="0"/>
              <a:t>Debriefings</a:t>
            </a:r>
            <a:endParaRPr lang="en-US" dirty="0" smtClean="0"/>
          </a:p>
          <a:p>
            <a:pPr lvl="1"/>
            <a:r>
              <a:rPr lang="en-US" dirty="0" smtClean="0"/>
              <a:t>Debriefings </a:t>
            </a:r>
            <a:r>
              <a:rPr lang="en-US" dirty="0" smtClean="0"/>
              <a:t>conducted after 2015 ASM/COS collection</a:t>
            </a:r>
          </a:p>
          <a:p>
            <a:pPr lvl="1"/>
            <a:r>
              <a:rPr lang="en-US" dirty="0" smtClean="0"/>
              <a:t>Debriefings planned after 2016 ASM/COS and 2017 Economic Census</a:t>
            </a:r>
          </a:p>
          <a:p>
            <a:pPr lvl="1"/>
            <a:r>
              <a:rPr lang="en-US" dirty="0" smtClean="0"/>
              <a:t>Goals</a:t>
            </a:r>
          </a:p>
          <a:p>
            <a:pPr lvl="2"/>
            <a:r>
              <a:rPr lang="en-US" dirty="0" smtClean="0"/>
              <a:t>Evaluate overall experience</a:t>
            </a:r>
          </a:p>
          <a:p>
            <a:pPr lvl="2"/>
            <a:r>
              <a:rPr lang="en-US" dirty="0" smtClean="0"/>
              <a:t>Target specific features</a:t>
            </a:r>
          </a:p>
          <a:p>
            <a:pPr marL="914400" lvl="2" indent="0">
              <a:buNone/>
            </a:pPr>
            <a:endParaRPr lang="en-US" dirty="0"/>
          </a:p>
        </p:txBody>
      </p:sp>
      <p:sp>
        <p:nvSpPr>
          <p:cNvPr id="4" name="Slide Number Placeholder 3"/>
          <p:cNvSpPr>
            <a:spLocks noGrp="1"/>
          </p:cNvSpPr>
          <p:nvPr>
            <p:ph type="sldNum" sz="quarter" idx="12"/>
          </p:nvPr>
        </p:nvSpPr>
        <p:spPr/>
        <p:txBody>
          <a:bodyPr/>
          <a:lstStyle/>
          <a:p>
            <a:fld id="{4D584BC9-2923-4082-9B56-8C9F53663100}" type="slidenum">
              <a:rPr lang="en-US" smtClean="0"/>
              <a:pPr/>
              <a:t>41</a:t>
            </a:fld>
            <a:endParaRPr lang="en-US" dirty="0"/>
          </a:p>
        </p:txBody>
      </p:sp>
    </p:spTree>
    <p:extLst>
      <p:ext uri="{BB962C8B-B14F-4D97-AF65-F5344CB8AC3E}">
        <p14:creationId xmlns:p14="http://schemas.microsoft.com/office/powerpoint/2010/main" val="14793171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accent1">
                    <a:lumMod val="20000"/>
                    <a:lumOff val="80000"/>
                  </a:schemeClr>
                </a:solidFill>
              </a:rPr>
              <a:t>Background</a:t>
            </a:r>
          </a:p>
          <a:p>
            <a:r>
              <a:rPr lang="en-US" dirty="0" smtClean="0">
                <a:solidFill>
                  <a:schemeClr val="accent1">
                    <a:lumMod val="20000"/>
                    <a:lumOff val="80000"/>
                  </a:schemeClr>
                </a:solidFill>
              </a:rPr>
              <a:t>Re-engineering </a:t>
            </a:r>
            <a:r>
              <a:rPr lang="en-US" dirty="0" smtClean="0">
                <a:solidFill>
                  <a:schemeClr val="accent1">
                    <a:lumMod val="20000"/>
                    <a:lumOff val="80000"/>
                  </a:schemeClr>
                </a:solidFill>
              </a:rPr>
              <a:t>process</a:t>
            </a:r>
          </a:p>
          <a:p>
            <a:r>
              <a:rPr lang="en-US" dirty="0" smtClean="0"/>
              <a:t>Challenges</a:t>
            </a:r>
            <a:endParaRPr lang="en-US" dirty="0"/>
          </a:p>
        </p:txBody>
      </p:sp>
      <p:sp>
        <p:nvSpPr>
          <p:cNvPr id="4" name="Slide Number Placeholder 3"/>
          <p:cNvSpPr>
            <a:spLocks noGrp="1"/>
          </p:cNvSpPr>
          <p:nvPr>
            <p:ph type="sldNum" sz="quarter" idx="12"/>
          </p:nvPr>
        </p:nvSpPr>
        <p:spPr/>
        <p:txBody>
          <a:bodyPr>
            <a:scene3d>
              <a:camera prst="orthographicFront"/>
              <a:lightRig rig="threePt" dir="t"/>
            </a:scene3d>
            <a:sp3d contourW="12700">
              <a:contourClr>
                <a:schemeClr val="bg1"/>
              </a:contourClr>
            </a:sp3d>
          </a:bodyPr>
          <a:lstStyle/>
          <a:p>
            <a:fld id="{4D584BC9-2923-4082-9B56-8C9F53663100}" type="slidenum">
              <a:rPr lang="en-US" smtClean="0"/>
              <a:pPr/>
              <a:t>42</a:t>
            </a:fld>
            <a:endParaRPr lang="en-US" dirty="0"/>
          </a:p>
        </p:txBody>
      </p:sp>
    </p:spTree>
    <p:extLst>
      <p:ext uri="{BB962C8B-B14F-4D97-AF65-F5344CB8AC3E}">
        <p14:creationId xmlns:p14="http://schemas.microsoft.com/office/powerpoint/2010/main" val="2253284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Large survey = lots of stakeholders</a:t>
            </a:r>
          </a:p>
          <a:p>
            <a:pPr lvl="1"/>
            <a:r>
              <a:rPr lang="en-US" dirty="0" smtClean="0"/>
              <a:t>Multiple teams</a:t>
            </a:r>
          </a:p>
          <a:p>
            <a:pPr lvl="1"/>
            <a:r>
              <a:rPr lang="en-US" dirty="0" smtClean="0"/>
              <a:t>Movement on and off teams</a:t>
            </a:r>
          </a:p>
          <a:p>
            <a:pPr lvl="1"/>
            <a:r>
              <a:rPr lang="en-US" dirty="0"/>
              <a:t>Keeping </a:t>
            </a:r>
            <a:r>
              <a:rPr lang="en-US" dirty="0" smtClean="0"/>
              <a:t>open communication</a:t>
            </a:r>
            <a:endParaRPr lang="en-US" dirty="0"/>
          </a:p>
          <a:p>
            <a:r>
              <a:rPr lang="en-US" dirty="0" smtClean="0"/>
              <a:t>Scheduling far enough in advance, but not too far</a:t>
            </a:r>
          </a:p>
          <a:p>
            <a:pPr lvl="1"/>
            <a:r>
              <a:rPr lang="en-US" dirty="0" smtClean="0"/>
              <a:t>Dependent on </a:t>
            </a:r>
            <a:r>
              <a:rPr lang="en-US" dirty="0" smtClean="0"/>
              <a:t>programmers’ </a:t>
            </a:r>
            <a:r>
              <a:rPr lang="en-US" dirty="0" smtClean="0"/>
              <a:t>schedules</a:t>
            </a:r>
          </a:p>
          <a:p>
            <a:pPr lvl="1"/>
            <a:r>
              <a:rPr lang="en-US" dirty="0" smtClean="0"/>
              <a:t>Adjusting for delays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4D584BC9-2923-4082-9B56-8C9F53663100}" type="slidenum">
              <a:rPr lang="en-US" smtClean="0"/>
              <a:pPr/>
              <a:t>43</a:t>
            </a:fld>
            <a:endParaRPr lang="en-US" dirty="0"/>
          </a:p>
        </p:txBody>
      </p:sp>
    </p:spTree>
    <p:extLst>
      <p:ext uri="{BB962C8B-B14F-4D97-AF65-F5344CB8AC3E}">
        <p14:creationId xmlns:p14="http://schemas.microsoft.com/office/powerpoint/2010/main" val="3711128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Establishment respondents aren’t one-size-fits all</a:t>
            </a:r>
          </a:p>
          <a:p>
            <a:r>
              <a:rPr lang="en-US" dirty="0" smtClean="0"/>
              <a:t>Not all stakeholders or respondents were ready to give up certain </a:t>
            </a:r>
            <a:r>
              <a:rPr lang="en-US" dirty="0" smtClean="0"/>
              <a:t>features</a:t>
            </a:r>
          </a:p>
          <a:p>
            <a:r>
              <a:rPr lang="en-US" dirty="0" smtClean="0"/>
              <a:t>Fitting research into a production environment</a:t>
            </a:r>
          </a:p>
          <a:p>
            <a:r>
              <a:rPr lang="en-US" dirty="0" smtClean="0"/>
              <a:t>Resources</a:t>
            </a:r>
          </a:p>
          <a:p>
            <a:endParaRPr lang="en-US" dirty="0" smtClean="0"/>
          </a:p>
          <a:p>
            <a:endParaRPr lang="en-US" dirty="0" smtClean="0"/>
          </a:p>
          <a:p>
            <a:endParaRPr lang="en-US" dirty="0"/>
          </a:p>
          <a:p>
            <a:r>
              <a:rPr lang="en-US" dirty="0" smtClean="0"/>
              <a:t>Get </a:t>
            </a:r>
            <a:r>
              <a:rPr lang="en-US" dirty="0"/>
              <a:t>out there and test!</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4D584BC9-2923-4082-9B56-8C9F53663100}" type="slidenum">
              <a:rPr lang="en-US" smtClean="0"/>
              <a:pPr/>
              <a:t>44</a:t>
            </a:fld>
            <a:endParaRPr lang="en-US" dirty="0"/>
          </a:p>
        </p:txBody>
      </p:sp>
    </p:spTree>
    <p:extLst>
      <p:ext uri="{BB962C8B-B14F-4D97-AF65-F5344CB8AC3E}">
        <p14:creationId xmlns:p14="http://schemas.microsoft.com/office/powerpoint/2010/main" val="40517511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19200"/>
            <a:ext cx="8382000" cy="1470025"/>
          </a:xfrm>
        </p:spPr>
        <p:txBody>
          <a:bodyPr>
            <a:noAutofit/>
          </a:bodyPr>
          <a:lstStyle/>
          <a:p>
            <a:r>
              <a:rPr lang="en-US" sz="3200" dirty="0"/>
              <a:t>Developing Instruments for All-Electronic Data Collection from </a:t>
            </a:r>
            <a:r>
              <a:rPr lang="en-US" sz="3200" dirty="0" smtClean="0"/>
              <a:t>Business </a:t>
            </a:r>
            <a:r>
              <a:rPr lang="en-US" sz="3200" dirty="0"/>
              <a:t>Establishments: </a:t>
            </a:r>
            <a:r>
              <a:rPr lang="en-US" sz="3200" dirty="0" smtClean="0"/>
              <a:t>Pretesting </a:t>
            </a:r>
            <a:r>
              <a:rPr lang="en-US" sz="3200" dirty="0"/>
              <a:t>Methods and Processes for Re-engineering the </a:t>
            </a:r>
            <a:r>
              <a:rPr lang="en-US" sz="3200" dirty="0" smtClean="0"/>
              <a:t/>
            </a:r>
            <a:br>
              <a:rPr lang="en-US" sz="3200" dirty="0" smtClean="0"/>
            </a:br>
            <a:r>
              <a:rPr lang="en-US" sz="3200" dirty="0" smtClean="0"/>
              <a:t>2017 </a:t>
            </a:r>
            <a:r>
              <a:rPr lang="en-US" sz="3200" dirty="0"/>
              <a:t>Economic Census</a:t>
            </a:r>
          </a:p>
        </p:txBody>
      </p:sp>
      <p:sp>
        <p:nvSpPr>
          <p:cNvPr id="3" name="Subtitle 2"/>
          <p:cNvSpPr>
            <a:spLocks noGrp="1"/>
          </p:cNvSpPr>
          <p:nvPr>
            <p:ph type="subTitle" idx="1"/>
          </p:nvPr>
        </p:nvSpPr>
        <p:spPr>
          <a:xfrm>
            <a:off x="1371600" y="3886200"/>
            <a:ext cx="6705600" cy="1752600"/>
          </a:xfrm>
        </p:spPr>
        <p:txBody>
          <a:bodyPr>
            <a:normAutofit/>
          </a:bodyPr>
          <a:lstStyle/>
          <a:p>
            <a:r>
              <a:rPr lang="en-US" b="1" dirty="0" smtClean="0">
                <a:solidFill>
                  <a:srgbClr val="002060"/>
                </a:solidFill>
              </a:rPr>
              <a:t>Amy Anderson </a:t>
            </a:r>
            <a:r>
              <a:rPr lang="en-US" b="1" dirty="0" err="1" smtClean="0">
                <a:solidFill>
                  <a:srgbClr val="002060"/>
                </a:solidFill>
              </a:rPr>
              <a:t>Riemer</a:t>
            </a:r>
            <a:endParaRPr lang="en-US" b="1" dirty="0" smtClean="0">
              <a:solidFill>
                <a:srgbClr val="002060"/>
              </a:solidFill>
            </a:endParaRPr>
          </a:p>
          <a:p>
            <a:r>
              <a:rPr lang="en-US" b="1" dirty="0" smtClean="0">
                <a:solidFill>
                  <a:srgbClr val="002060"/>
                </a:solidFill>
              </a:rPr>
              <a:t>Amy.E.Anderson.Riemer@census.gov</a:t>
            </a:r>
          </a:p>
        </p:txBody>
      </p:sp>
      <p:sp>
        <p:nvSpPr>
          <p:cNvPr id="4" name="Slide Number Placeholder 3"/>
          <p:cNvSpPr>
            <a:spLocks noGrp="1"/>
          </p:cNvSpPr>
          <p:nvPr>
            <p:ph type="sldNum" sz="quarter" idx="12"/>
          </p:nvPr>
        </p:nvSpPr>
        <p:spPr/>
        <p:txBody>
          <a:bodyPr/>
          <a:lstStyle/>
          <a:p>
            <a:fld id="{4D584BC9-2923-4082-9B56-8C9F53663100}" type="slidenum">
              <a:rPr lang="en-US" smtClean="0"/>
              <a:pPr/>
              <a:t>45</a:t>
            </a:fld>
            <a:endParaRPr lang="en-US" dirty="0"/>
          </a:p>
        </p:txBody>
      </p:sp>
      <p:sp>
        <p:nvSpPr>
          <p:cNvPr id="5" name="TextBox 4"/>
          <p:cNvSpPr txBox="1"/>
          <p:nvPr/>
        </p:nvSpPr>
        <p:spPr>
          <a:xfrm>
            <a:off x="3276600" y="6198222"/>
            <a:ext cx="4267200" cy="646331"/>
          </a:xfrm>
          <a:prstGeom prst="rect">
            <a:avLst/>
          </a:prstGeom>
          <a:noFill/>
        </p:spPr>
        <p:txBody>
          <a:bodyPr wrap="square" rtlCol="0">
            <a:spAutoFit/>
          </a:bodyPr>
          <a:lstStyle/>
          <a:p>
            <a:r>
              <a:rPr lang="en-US" sz="1200" i="1" dirty="0">
                <a:solidFill>
                  <a:schemeClr val="bg1"/>
                </a:solidFill>
              </a:rPr>
              <a:t>Any views expressed on statistical, methodological, or technical issues are those of the authors and not necessarily those of the U.S. Census Bureau.</a:t>
            </a:r>
            <a:r>
              <a:rPr lang="en-US" sz="1200" dirty="0">
                <a:solidFill>
                  <a:schemeClr val="bg1"/>
                </a:solidFill>
              </a:rPr>
              <a:t> </a:t>
            </a:r>
          </a:p>
        </p:txBody>
      </p:sp>
    </p:spTree>
    <p:extLst>
      <p:ext uri="{BB962C8B-B14F-4D97-AF65-F5344CB8AC3E}">
        <p14:creationId xmlns:p14="http://schemas.microsoft.com/office/powerpoint/2010/main" val="16123986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12596bf6-6e83-46e2-acdb-75508c8e318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3B1F9FA5B2E847971EAB42F3EC9A01" ma:contentTypeVersion="1" ma:contentTypeDescription="Create a new document." ma:contentTypeScope="" ma:versionID="1c5faaff316f9855ec4d2e1d55b0a4fe">
  <xsd:schema xmlns:xsd="http://www.w3.org/2001/XMLSchema" xmlns:xs="http://www.w3.org/2001/XMLSchema" xmlns:p="http://schemas.microsoft.com/office/2006/metadata/properties" xmlns:ns1="http://schemas.microsoft.com/sharepoint/v3" xmlns:ns2="8557a95a-962d-47e7-8af1-548f79049771" targetNamespace="http://schemas.microsoft.com/office/2006/metadata/properties" ma:root="true" ma:fieldsID="187551ad75eab5ea22da3d5cccd8299b" ns1:_="" ns2:_="">
    <xsd:import namespace="http://schemas.microsoft.com/sharepoint/v3"/>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 ma:hidden="true" ma:internalName="PublishingStartDate">
      <xsd:simpleType>
        <xsd:restriction base="dms:Unknown"/>
      </xsd:simpleType>
    </xsd:element>
    <xsd:element name="PublishingExpirationDate" ma:index="12"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557a95a-962d-47e7-8af1-548f79049771">3J7TJ2AYAA5W-134-24</_dlc_DocId>
    <_dlc_DocIdUrl xmlns="8557a95a-962d-47e7-8af1-548f79049771">
      <Url>https://collab.ecm.census.gov/div/cnmp/intranet/CIDB/_layouts/DocIdRedir.aspx?ID=3J7TJ2AYAA5W-134-24</Url>
      <Description>3J7TJ2AYAA5W-134-24</Description>
    </_dlc_DocIdUrl>
  </documentManagement>
</p:properties>
</file>

<file path=customXml/itemProps1.xml><?xml version="1.0" encoding="utf-8"?>
<ds:datastoreItem xmlns:ds="http://schemas.openxmlformats.org/officeDocument/2006/customXml" ds:itemID="{BCECE5F3-A206-4C3A-97E0-F2BA58156C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647698-82B1-410B-8D30-2A17AAA086DB}">
  <ds:schemaRefs>
    <ds:schemaRef ds:uri="http://schemas.microsoft.com/sharepoint/v3/contenttype/forms"/>
  </ds:schemaRefs>
</ds:datastoreItem>
</file>

<file path=customXml/itemProps3.xml><?xml version="1.0" encoding="utf-8"?>
<ds:datastoreItem xmlns:ds="http://schemas.openxmlformats.org/officeDocument/2006/customXml" ds:itemID="{0AAF19B1-7B9D-472B-AC6F-8DE2E4409DDB}">
  <ds:schemaRefs>
    <ds:schemaRef ds:uri="http://schemas.microsoft.com/sharepoint/events"/>
  </ds:schemaRefs>
</ds:datastoreItem>
</file>

<file path=customXml/itemProps4.xml><?xml version="1.0" encoding="utf-8"?>
<ds:datastoreItem xmlns:ds="http://schemas.openxmlformats.org/officeDocument/2006/customXml" ds:itemID="{40AEA8D4-C089-4E5B-8BC9-984350134FA9}">
  <ds:schemaRefs>
    <ds:schemaRef ds:uri="http://schemas.microsoft.com/office/2006/documentManagement/types"/>
    <ds:schemaRef ds:uri="http://www.w3.org/XML/1998/namespace"/>
    <ds:schemaRef ds:uri="http://purl.org/dc/dcmitype/"/>
    <ds:schemaRef ds:uri="http://schemas.microsoft.com/sharepoint/v3"/>
    <ds:schemaRef ds:uri="http://schemas.microsoft.com/office/infopath/2007/PartnerControls"/>
    <ds:schemaRef ds:uri="http://purl.org/dc/terms/"/>
    <ds:schemaRef ds:uri="http://schemas.microsoft.com/office/2006/metadata/properties"/>
    <ds:schemaRef ds:uri="http://schemas.openxmlformats.org/package/2006/metadata/core-properties"/>
    <ds:schemaRef ds:uri="8557a95a-962d-47e7-8af1-548f79049771"/>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929</TotalTime>
  <Words>2284</Words>
  <Application>Microsoft Office PowerPoint</Application>
  <PresentationFormat>On-screen Show (4:3)</PresentationFormat>
  <Paragraphs>344</Paragraphs>
  <Slides>45</Slides>
  <Notes>24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Developing Instruments for All-Electronic Data Collection from Business Establishments: Pretesting Methods and Processes for Re-engineering the  2017 Economic Census</vt:lpstr>
      <vt:lpstr>Outline</vt:lpstr>
      <vt:lpstr>PowerPoint Presentation</vt:lpstr>
      <vt:lpstr>PowerPoint Presentation</vt:lpstr>
      <vt:lpstr>PowerPoint Presentation</vt:lpstr>
      <vt:lpstr>PowerPoint Presentation</vt:lpstr>
      <vt:lpstr>PowerPoint Presentation</vt:lpstr>
      <vt:lpstr>PowerPoint Presentation</vt:lpstr>
      <vt:lpstr>Economic Census</vt:lpstr>
      <vt:lpstr>Company Organization Survey (COS)</vt:lpstr>
      <vt:lpstr>Annual Survey of Manufactures (ASM)</vt:lpstr>
      <vt:lpstr>How are these three surveys connected?</vt:lpstr>
      <vt:lpstr>Electronic Data Collection</vt:lpstr>
      <vt:lpstr>Electronic Data Collection Method</vt:lpstr>
      <vt:lpstr>Electronic Reporting History</vt:lpstr>
      <vt:lpstr>Outline</vt:lpstr>
      <vt:lpstr>Re-engineering Process</vt:lpstr>
      <vt:lpstr>Re-engineering Process</vt:lpstr>
      <vt:lpstr>Requirements Analysis</vt:lpstr>
      <vt:lpstr>Response Process Model for Establishment Surveys</vt:lpstr>
      <vt:lpstr>Response Process Model for Establishment Surveys</vt:lpstr>
      <vt:lpstr>Comprehension</vt:lpstr>
      <vt:lpstr>Retrieval</vt:lpstr>
      <vt:lpstr>Communication</vt:lpstr>
      <vt:lpstr>Release of the Data</vt:lpstr>
      <vt:lpstr>Re-engineering Process</vt:lpstr>
      <vt:lpstr>Design</vt:lpstr>
      <vt:lpstr>Developing Prototypes</vt:lpstr>
      <vt:lpstr>Prototype Challenges</vt:lpstr>
      <vt:lpstr>Prototype Example  Nov 2014</vt:lpstr>
      <vt:lpstr>Prototype Example  May 2015</vt:lpstr>
      <vt:lpstr>Prototype Example  September 2015</vt:lpstr>
      <vt:lpstr>Semi-functioning Instrument July &amp; October 2016</vt:lpstr>
      <vt:lpstr>Re-engineering Process</vt:lpstr>
      <vt:lpstr>Test</vt:lpstr>
      <vt:lpstr>Re-engineering Process</vt:lpstr>
      <vt:lpstr>Implement</vt:lpstr>
      <vt:lpstr>Re-engineering Process</vt:lpstr>
      <vt:lpstr>Evaluate</vt:lpstr>
      <vt:lpstr>Evaluate</vt:lpstr>
      <vt:lpstr>Evaluation </vt:lpstr>
      <vt:lpstr>Outline</vt:lpstr>
      <vt:lpstr>Challenges</vt:lpstr>
      <vt:lpstr>Challenges</vt:lpstr>
      <vt:lpstr>Developing Instruments for All-Electronic Data Collection from Business Establishments: Pretesting Methods and Processes for Re-engineering the  2017 Economic Census</vt:lpstr>
    </vt:vector>
  </TitlesOfParts>
  <Company>U.S. Department of Commerce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johns225</dc:creator>
  <cp:lastModifiedBy>Amy E Anderson</cp:lastModifiedBy>
  <cp:revision>28</cp:revision>
  <cp:lastPrinted>2016-11-07T20:00:45Z</cp:lastPrinted>
  <dcterms:created xsi:type="dcterms:W3CDTF">2014-02-21T16:42:22Z</dcterms:created>
  <dcterms:modified xsi:type="dcterms:W3CDTF">2016-11-07T20:12:36Z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0x010100743B1F9FA5B2E847971EAB42F3EC9A01</vt:lpwstr>
  </property>
  <property fmtid="{D5CDD505-2E9C-101B-9397-08002B2CF9AE}" pid="3" name="_dlc_DocIdItemGuid">
    <vt:lpwstr>aa8563b1-d6a8-4f06-b205-87d480689cda</vt:lpwstr>
  </property>
</Properties>
</file>