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0" r:id="rId2"/>
  </p:sldMasterIdLst>
  <p:notesMasterIdLst>
    <p:notesMasterId r:id="rId25"/>
  </p:notesMasterIdLst>
  <p:sldIdLst>
    <p:sldId id="256" r:id="rId3"/>
    <p:sldId id="328" r:id="rId4"/>
    <p:sldId id="320" r:id="rId5"/>
    <p:sldId id="322" r:id="rId6"/>
    <p:sldId id="326" r:id="rId7"/>
    <p:sldId id="327" r:id="rId8"/>
    <p:sldId id="267" r:id="rId9"/>
    <p:sldId id="268" r:id="rId10"/>
    <p:sldId id="290" r:id="rId11"/>
    <p:sldId id="264" r:id="rId12"/>
    <p:sldId id="265" r:id="rId13"/>
    <p:sldId id="266" r:id="rId14"/>
    <p:sldId id="337" r:id="rId15"/>
    <p:sldId id="269" r:id="rId16"/>
    <p:sldId id="270" r:id="rId17"/>
    <p:sldId id="338" r:id="rId18"/>
    <p:sldId id="272" r:id="rId19"/>
    <p:sldId id="273" r:id="rId20"/>
    <p:sldId id="339" r:id="rId21"/>
    <p:sldId id="295" r:id="rId22"/>
    <p:sldId id="340" r:id="rId23"/>
    <p:sldId id="318" r:id="rId24"/>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brey-Smith, Sally-Ann" initials="A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D4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66451" autoAdjust="0"/>
  </p:normalViewPr>
  <p:slideViewPr>
    <p:cSldViewPr>
      <p:cViewPr varScale="1">
        <p:scale>
          <a:sx n="67" d="100"/>
          <a:sy n="67" d="100"/>
        </p:scale>
        <p:origin x="-126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EAA00-CE20-43E9-B5A2-2F54D9988D43}" type="datetimeFigureOut">
              <a:rPr lang="en-GB" smtClean="0"/>
              <a:pPr/>
              <a:t>07/11/2016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DE49C1-2F2C-4650-8F66-F1F485843B69}"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a:t>
            </a:r>
            <a:r>
              <a:rPr lang="en-GB" baseline="0" dirty="0" smtClean="0"/>
              <a:t> 2021 the British Census is going to be predominantly online.  </a:t>
            </a:r>
            <a:r>
              <a:rPr lang="en-GB" dirty="0" smtClean="0"/>
              <a:t>I am going to talk today about some</a:t>
            </a:r>
            <a:r>
              <a:rPr lang="en-GB" baseline="0" dirty="0" smtClean="0"/>
              <a:t> iterative testing Data Collection Methodology is doing towards optimising the Census for mobile devices. ONS needs to consider that people are likely to complete the Census on a range of screen sizes.  This consideration is driving new designs of Census questions.  This isn’t the only research going on, but it’s the part I have been involved in.</a:t>
            </a:r>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Phase 1 – we started at the baseline, could</a:t>
            </a:r>
            <a:r>
              <a:rPr lang="en-GB" baseline="0" dirty="0" smtClean="0"/>
              <a:t> the unchanged 2011 Census questions be completed online on a range of mobile devices?</a:t>
            </a:r>
          </a:p>
          <a:p>
            <a:r>
              <a:rPr lang="en-GB" baseline="0" dirty="0" smtClean="0"/>
              <a:t>Phase 2 – we took into consideration the Phase 1 findings and redeveloped the online questionnaire and the questions accordingly.  We then tested them again.</a:t>
            </a:r>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GB" dirty="0" smtClean="0"/>
              <a:t>Ideally we would have used the Census Electronic Questionnaire which is a corporate</a:t>
            </a:r>
            <a:r>
              <a:rPr lang="en-GB" baseline="0" dirty="0" smtClean="0"/>
              <a:t> platform which will present the Census Test in 2017</a:t>
            </a:r>
            <a:r>
              <a:rPr lang="en-GB" dirty="0" smtClean="0"/>
              <a:t>,</a:t>
            </a:r>
            <a:r>
              <a:rPr lang="en-GB" baseline="0" dirty="0" smtClean="0"/>
              <a:t> but this was still being developed at the time of the research.  So, for Phase 1 we used software called Lime Survey because it could respond to different screen sizes and </a:t>
            </a:r>
            <a:r>
              <a:rPr lang="en-GB" baseline="0" dirty="0" smtClean="0"/>
              <a:t>it </a:t>
            </a:r>
            <a:r>
              <a:rPr lang="en-GB" baseline="0" dirty="0" smtClean="0"/>
              <a:t>was the client’s preference.</a:t>
            </a:r>
          </a:p>
          <a:p>
            <a:pPr lvl="0"/>
            <a:r>
              <a:rPr lang="en-GB" baseline="0" dirty="0" smtClean="0"/>
              <a:t>Limitations in Lime Survey made an alternative necessary for Phase 2. </a:t>
            </a:r>
            <a:endParaRPr lang="en-GB" dirty="0" smtClean="0"/>
          </a:p>
          <a:p>
            <a:r>
              <a:rPr lang="en-GB" dirty="0" smtClean="0"/>
              <a:t>Because</a:t>
            </a:r>
            <a:r>
              <a:rPr lang="en-GB" baseline="0" dirty="0" smtClean="0"/>
              <a:t> some of the questions had been reworded in Phase 2 it was necessary to cognitively test them to ensure they were understood, the answers given were accurate and met output requirements and respondents were willing to answer them.</a:t>
            </a:r>
          </a:p>
          <a:p>
            <a:pPr lvl="0"/>
            <a:endParaRPr lang="en-GB" baseline="0" dirty="0" smtClean="0"/>
          </a:p>
          <a:p>
            <a:pPr lvl="0"/>
            <a:endParaRPr lang="en-GB" baseline="0" dirty="0" smtClean="0"/>
          </a:p>
          <a:p>
            <a:pPr lvl="0"/>
            <a:r>
              <a:rPr lang="en-GB" b="1" baseline="0" dirty="0" smtClean="0"/>
              <a:t>If asked: </a:t>
            </a:r>
            <a:r>
              <a:rPr lang="en-GB" baseline="0" dirty="0" smtClean="0"/>
              <a:t>The Lime Survey colour scheme made screens difficult to read for participants and it lacked the functionality to allow previous answers to be piped through to later questions.  We used </a:t>
            </a:r>
            <a:r>
              <a:rPr lang="en-GB" baseline="0" dirty="0" err="1" smtClean="0"/>
              <a:t>Axure</a:t>
            </a:r>
            <a:r>
              <a:rPr lang="en-GB" baseline="0" dirty="0" smtClean="0"/>
              <a:t> for Phase 2 where we had</a:t>
            </a:r>
            <a:r>
              <a:rPr lang="en-GB" dirty="0" smtClean="0"/>
              <a:t> more control over the look, design, and functionality of the questionnaire</a:t>
            </a:r>
            <a:r>
              <a:rPr lang="en-GB" baseline="0" dirty="0" smtClean="0"/>
              <a:t> - it</a:t>
            </a:r>
            <a:r>
              <a:rPr lang="en-GB" dirty="0" smtClean="0"/>
              <a:t> allowed for more complex functionality, such as piping through respondent details</a:t>
            </a:r>
            <a:r>
              <a:rPr lang="en-GB" baseline="0" dirty="0" smtClean="0"/>
              <a:t> and the design of 2 part questions.</a:t>
            </a:r>
          </a:p>
          <a:p>
            <a:pPr lvl="0"/>
            <a:endParaRPr lang="en-GB" baseline="0" dirty="0" smtClean="0"/>
          </a:p>
          <a:p>
            <a:r>
              <a:rPr lang="en-GB" b="1" dirty="0" smtClean="0"/>
              <a:t>Only</a:t>
            </a:r>
            <a:r>
              <a:rPr lang="en-GB" b="1" baseline="0" dirty="0" smtClean="0"/>
              <a:t> if asked: </a:t>
            </a:r>
            <a:r>
              <a:rPr lang="en-GB" b="0" baseline="0" dirty="0" smtClean="0"/>
              <a:t>The EQ is a corporate platform for online data collection.  It’s in development, but supporting live collection for a small number of businesses.   The next use of the EQ will be the Census Test 2017.  </a:t>
            </a:r>
          </a:p>
          <a:p>
            <a:endParaRPr lang="en-GB" b="0" baseline="0" dirty="0" smtClean="0"/>
          </a:p>
          <a:p>
            <a:r>
              <a:rPr lang="en-GB" b="1" baseline="0" dirty="0" smtClean="0"/>
              <a:t>Only if asked a further question about mixed modes</a:t>
            </a:r>
            <a:r>
              <a:rPr lang="en-GB" b="0" baseline="0" dirty="0" smtClean="0"/>
              <a:t>: The EQ is a platform for self completion only.  Using it as a mixed mode platform with interviewers is a long way off.</a:t>
            </a:r>
            <a:endParaRPr lang="en-GB" b="1"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Interviews</a:t>
            </a:r>
            <a:r>
              <a:rPr lang="en-GB" baseline="0" dirty="0" smtClean="0"/>
              <a:t> were c</a:t>
            </a:r>
            <a:r>
              <a:rPr lang="en-GB" dirty="0" smtClean="0"/>
              <a:t>onducted at the participants’ homes or in an ONS office by</a:t>
            </a:r>
            <a:r>
              <a:rPr lang="en-GB" baseline="0" dirty="0" smtClean="0"/>
              <a:t> a trained interviewer and an observer.</a:t>
            </a:r>
            <a:r>
              <a:rPr lang="en-GB" dirty="0" smtClean="0"/>
              <a:t>  Participants completed a questionnaire where they self assessed their digital skills. They</a:t>
            </a:r>
            <a:r>
              <a:rPr lang="en-GB" baseline="0" dirty="0" smtClean="0"/>
              <a:t> were</a:t>
            </a:r>
            <a:r>
              <a:rPr lang="en-GB" dirty="0" smtClean="0"/>
              <a:t> given a printed website address </a:t>
            </a:r>
            <a:r>
              <a:rPr lang="en-GB" dirty="0" smtClean="0"/>
              <a:t>to </a:t>
            </a:r>
            <a:r>
              <a:rPr lang="en-GB" dirty="0" smtClean="0"/>
              <a:t>enter in to the browser of their</a:t>
            </a:r>
            <a:r>
              <a:rPr lang="en-GB" baseline="0" dirty="0" smtClean="0"/>
              <a:t> device </a:t>
            </a:r>
            <a:r>
              <a:rPr lang="en-GB" dirty="0" smtClean="0"/>
              <a:t>and a 20 digit internet access code. They were </a:t>
            </a:r>
            <a:r>
              <a:rPr lang="en-GB" dirty="0" smtClean="0"/>
              <a:t>asked </a:t>
            </a:r>
            <a:r>
              <a:rPr lang="en-GB" dirty="0" smtClean="0"/>
              <a:t>to complete the Census or in phase 2 sub-set</a:t>
            </a:r>
            <a:r>
              <a:rPr lang="en-GB" baseline="0" dirty="0" smtClean="0"/>
              <a:t> of questions,</a:t>
            </a:r>
            <a:r>
              <a:rPr lang="en-GB" dirty="0" smtClean="0"/>
              <a:t> with no intervention from</a:t>
            </a:r>
            <a:r>
              <a:rPr lang="en-GB" baseline="0" dirty="0" smtClean="0"/>
              <a:t> interviewers</a:t>
            </a:r>
            <a:r>
              <a:rPr lang="en-GB" dirty="0" smtClean="0"/>
              <a:t>.  They were encouraged</a:t>
            </a:r>
            <a:r>
              <a:rPr lang="en-GB" baseline="0" dirty="0" smtClean="0"/>
              <a:t> to think aloud as they did the test and the observer took notes on an observation sheet and asked questions afterwards based on these observations.  </a:t>
            </a:r>
            <a:r>
              <a:rPr lang="en-GB" dirty="0" smtClean="0"/>
              <a:t> Once the</a:t>
            </a:r>
            <a:r>
              <a:rPr lang="en-GB" baseline="0" dirty="0" smtClean="0"/>
              <a:t> participant</a:t>
            </a:r>
            <a:r>
              <a:rPr lang="en-GB" dirty="0" smtClean="0"/>
              <a:t> had completed the questionnaire, they were asked about their experience of completing it and, in Phase 2, each redesigned question was revisited</a:t>
            </a:r>
            <a:r>
              <a:rPr lang="en-GB" baseline="0" dirty="0" smtClean="0"/>
              <a:t> and </a:t>
            </a:r>
            <a:r>
              <a:rPr lang="en-GB" dirty="0" smtClean="0"/>
              <a:t>probed specifically by</a:t>
            </a:r>
            <a:r>
              <a:rPr lang="en-GB" baseline="0" dirty="0" smtClean="0"/>
              <a:t> the lead interviewer</a:t>
            </a:r>
            <a:r>
              <a:rPr lang="en-GB" dirty="0" smtClean="0"/>
              <a:t>. Tests and interviews were audio recorded.</a:t>
            </a:r>
          </a:p>
          <a:p>
            <a:endParaRPr lang="en-GB" dirty="0" smtClean="0"/>
          </a:p>
          <a:p>
            <a:r>
              <a:rPr lang="en-GB" b="1" dirty="0" smtClean="0"/>
              <a:t>If asked</a:t>
            </a:r>
            <a:r>
              <a:rPr lang="en-GB" dirty="0" smtClean="0"/>
              <a:t>:</a:t>
            </a:r>
            <a:r>
              <a:rPr lang="en-GB" baseline="0" dirty="0" smtClean="0"/>
              <a:t> </a:t>
            </a:r>
            <a:r>
              <a:rPr lang="en-GB" dirty="0" smtClean="0"/>
              <a:t>There</a:t>
            </a:r>
            <a:r>
              <a:rPr lang="en-GB" baseline="0" dirty="0" smtClean="0"/>
              <a:t> were 24 participants in Phase 1 and 30 participants in Phase 2.</a:t>
            </a:r>
          </a:p>
          <a:p>
            <a:r>
              <a:rPr lang="en-GB" dirty="0" smtClean="0"/>
              <a:t>Ages ranged from 23 to 65 years, most participants were aged between 25 to 49 years.</a:t>
            </a:r>
          </a:p>
          <a:p>
            <a:r>
              <a:rPr lang="en-GB" dirty="0" smtClean="0"/>
              <a:t>Four overarching device ‘types’ were used:-</a:t>
            </a:r>
          </a:p>
          <a:p>
            <a:pPr lvl="1"/>
            <a:r>
              <a:rPr lang="en-GB" dirty="0" smtClean="0"/>
              <a:t>Smart-phones</a:t>
            </a:r>
          </a:p>
          <a:p>
            <a:pPr lvl="1"/>
            <a:r>
              <a:rPr lang="en-GB" dirty="0" smtClean="0"/>
              <a:t>Tablets</a:t>
            </a:r>
          </a:p>
          <a:p>
            <a:pPr lvl="1"/>
            <a:r>
              <a:rPr lang="en-GB" dirty="0" smtClean="0"/>
              <a:t>Laptops</a:t>
            </a:r>
          </a:p>
          <a:p>
            <a:pPr lvl="1"/>
            <a:r>
              <a:rPr lang="en-GB" dirty="0" smtClean="0"/>
              <a:t>PCs</a:t>
            </a:r>
          </a:p>
          <a:p>
            <a:r>
              <a:rPr lang="en-GB" dirty="0" smtClean="0"/>
              <a:t>Wide range of device models</a:t>
            </a:r>
            <a:r>
              <a:rPr lang="en-GB" baseline="0" dirty="0" smtClean="0"/>
              <a:t> and screen sizes</a:t>
            </a:r>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During </a:t>
            </a:r>
            <a:r>
              <a:rPr lang="en-GB" dirty="0" smtClean="0"/>
              <a:t>Phase 1 the features</a:t>
            </a:r>
            <a:r>
              <a:rPr lang="en-GB" baseline="0" dirty="0" smtClean="0"/>
              <a:t> of the questionnaire and questions were given a RAG status for usability only.  In Phase 2 the redesigned questions were given a RAG status for usability and cognitive testing.</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t>If</a:t>
            </a:r>
            <a:r>
              <a:rPr lang="en-GB" b="1" baseline="0" dirty="0" smtClean="0"/>
              <a:t> asked: </a:t>
            </a:r>
            <a:r>
              <a:rPr lang="en-GB" dirty="0" smtClean="0"/>
              <a:t>Thematic analysis explored</a:t>
            </a:r>
            <a:r>
              <a:rPr lang="en-GB" baseline="0" dirty="0" smtClean="0"/>
              <a:t> themes of understanding, accuracy of answers, willingness to answer and user behaviour.</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p:txBody>
      </p:sp>
      <p:sp>
        <p:nvSpPr>
          <p:cNvPr id="4" name="Slide Number Placeholder 3"/>
          <p:cNvSpPr>
            <a:spLocks noGrp="1"/>
          </p:cNvSpPr>
          <p:nvPr>
            <p:ph type="sldNum" sz="quarter" idx="10"/>
          </p:nvPr>
        </p:nvSpPr>
        <p:spPr/>
        <p:txBody>
          <a:bodyPr/>
          <a:lstStyle/>
          <a:p>
            <a:fld id="{E0F451E9-3DD2-491D-9113-FEFFCF29462C}"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I am now going to give you some examples</a:t>
            </a:r>
            <a:r>
              <a:rPr lang="en-GB" baseline="0" dirty="0" smtClean="0"/>
              <a:t> of specific problems encountered in Phase </a:t>
            </a:r>
            <a:r>
              <a:rPr lang="en-GB" baseline="0" dirty="0" smtClean="0"/>
              <a:t>1 </a:t>
            </a:r>
            <a:r>
              <a:rPr lang="en-GB" baseline="0" dirty="0" smtClean="0"/>
              <a:t>with accessing the questionnaire and </a:t>
            </a:r>
            <a:r>
              <a:rPr lang="en-GB" baseline="0" dirty="0" smtClean="0"/>
              <a:t>with one of the  questions.  </a:t>
            </a:r>
            <a:r>
              <a:rPr lang="en-GB" baseline="0" dirty="0" smtClean="0"/>
              <a:t>I’ll describe the recommendations we </a:t>
            </a:r>
            <a:r>
              <a:rPr lang="en-GB" baseline="0" dirty="0" smtClean="0"/>
              <a:t>made, </a:t>
            </a:r>
            <a:r>
              <a:rPr lang="en-GB" baseline="0" dirty="0" smtClean="0"/>
              <a:t>show you what we designed for </a:t>
            </a:r>
            <a:r>
              <a:rPr lang="en-GB" baseline="0" dirty="0" smtClean="0"/>
              <a:t>testing in Phase </a:t>
            </a:r>
            <a:r>
              <a:rPr lang="en-GB" baseline="0" dirty="0" smtClean="0"/>
              <a:t>2 and </a:t>
            </a:r>
            <a:r>
              <a:rPr lang="en-GB" baseline="0" dirty="0" smtClean="0"/>
              <a:t>outline the </a:t>
            </a:r>
            <a:r>
              <a:rPr lang="en-GB" baseline="0" dirty="0" smtClean="0"/>
              <a:t>findings </a:t>
            </a:r>
            <a:r>
              <a:rPr lang="en-GB" baseline="0" dirty="0" smtClean="0"/>
              <a:t>and recommendations from </a:t>
            </a:r>
            <a:r>
              <a:rPr lang="en-GB" baseline="0" dirty="0" smtClean="0"/>
              <a:t>that iteration. The examples from Phase 1 will </a:t>
            </a:r>
            <a:r>
              <a:rPr lang="en-GB" baseline="0" dirty="0" smtClean="0"/>
              <a:t>be as seen </a:t>
            </a:r>
            <a:r>
              <a:rPr lang="en-GB" baseline="0" dirty="0" smtClean="0"/>
              <a:t>on mobile devices, but as Phase 2 concerned both computers and mobile devices, the examples will vary.  Unless I specify the findings from Phase 2 were generic for all devices.</a:t>
            </a:r>
            <a:endParaRPr lang="en-GB" dirty="0"/>
          </a:p>
        </p:txBody>
      </p:sp>
      <p:sp>
        <p:nvSpPr>
          <p:cNvPr id="4" name="Slide Number Placeholder 3"/>
          <p:cNvSpPr>
            <a:spLocks noGrp="1"/>
          </p:cNvSpPr>
          <p:nvPr>
            <p:ph type="sldNum" sz="quarter" idx="10"/>
          </p:nvPr>
        </p:nvSpPr>
        <p:spPr/>
        <p:txBody>
          <a:bodyPr/>
          <a:lstStyle/>
          <a:p>
            <a:fld id="{E0F451E9-3DD2-491D-9113-FEFFCF29462C}"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a:t>
            </a:r>
            <a:r>
              <a:rPr lang="en-GB" dirty="0" smtClean="0"/>
              <a:t>Internet </a:t>
            </a:r>
            <a:r>
              <a:rPr lang="en-GB" dirty="0" smtClean="0"/>
              <a:t>Access Code was given an amber status because it was long and complex, respondents couldn’t see the letters/numbers they were</a:t>
            </a:r>
            <a:r>
              <a:rPr lang="en-GB" baseline="0" dirty="0" smtClean="0"/>
              <a:t> typing in and it was case sensitive meaning that switching between letters and numbers was difficult for participants, especially those completing on a mobile phone or tablet.</a:t>
            </a:r>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We could</a:t>
            </a:r>
            <a:r>
              <a:rPr lang="en-GB" baseline="0" dirty="0" smtClean="0"/>
              <a:t> not shorten the IAC for security reasons</a:t>
            </a:r>
            <a:r>
              <a:rPr lang="en-GB" baseline="0" dirty="0" smtClean="0"/>
              <a:t>.  Here we had to balance the needs of security of data with usability and security has to be the  priority.</a:t>
            </a:r>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aseline="0" dirty="0" smtClean="0"/>
              <a:t>RAG status remains at Amber. </a:t>
            </a:r>
            <a:r>
              <a:rPr lang="en-GB" dirty="0" smtClean="0"/>
              <a:t>Participants </a:t>
            </a:r>
            <a:r>
              <a:rPr lang="en-GB" dirty="0" smtClean="0"/>
              <a:t>found it easier to enter the IAC in this format than in Phase 1 but we didn’t specify that the password was case sensitive</a:t>
            </a:r>
            <a:r>
              <a:rPr lang="en-GB" baseline="0" dirty="0" smtClean="0"/>
              <a:t> and there were participants who automatically completed the password in small caps.</a:t>
            </a:r>
          </a:p>
          <a:p>
            <a:r>
              <a:rPr lang="en-GB" baseline="0" dirty="0" smtClean="0"/>
              <a:t>Participants requested a tabbing facility so that it automatically tabs across to the next field once one field is filled in.</a:t>
            </a:r>
          </a:p>
          <a:p>
            <a:r>
              <a:rPr lang="en-GB" baseline="0" dirty="0" smtClean="0"/>
              <a:t>Participants still complained the IAC was long.</a:t>
            </a:r>
          </a:p>
          <a:p>
            <a:r>
              <a:rPr lang="en-GB" baseline="0" dirty="0" smtClean="0"/>
              <a:t>Participants didn’t understand the terminology of Internet Access Code </a:t>
            </a:r>
            <a:r>
              <a:rPr lang="en-GB" baseline="0" dirty="0" smtClean="0"/>
              <a:t>and suggested </a:t>
            </a:r>
            <a:r>
              <a:rPr lang="en-GB" baseline="0" dirty="0" smtClean="0"/>
              <a:t>terms such as password or log-in </a:t>
            </a:r>
            <a:r>
              <a:rPr lang="en-GB" baseline="0" dirty="0" smtClean="0"/>
              <a:t>code.</a:t>
            </a:r>
            <a:endParaRPr lang="en-GB" baseline="0" dirty="0" smtClean="0"/>
          </a:p>
          <a:p>
            <a:endParaRPr lang="en-GB" baseline="0" dirty="0" smtClean="0"/>
          </a:p>
          <a:p>
            <a:r>
              <a:rPr lang="en-GB" baseline="0" dirty="0" smtClean="0"/>
              <a:t>This </a:t>
            </a:r>
            <a:r>
              <a:rPr lang="en-GB" baseline="0" dirty="0" smtClean="0"/>
              <a:t>is a better </a:t>
            </a:r>
            <a:r>
              <a:rPr lang="en-GB" baseline="0" dirty="0" smtClean="0"/>
              <a:t>version than Phase 1 </a:t>
            </a:r>
            <a:r>
              <a:rPr lang="en-GB" baseline="0" dirty="0" smtClean="0"/>
              <a:t>but it could still be improved.  We recommended making the letters lower case and having automatic tabbing once each field was filled in.</a:t>
            </a:r>
          </a:p>
        </p:txBody>
      </p:sp>
      <p:sp>
        <p:nvSpPr>
          <p:cNvPr id="4" name="Slide Number Placeholder 3"/>
          <p:cNvSpPr>
            <a:spLocks noGrp="1"/>
          </p:cNvSpPr>
          <p:nvPr>
            <p:ph type="sldNum" sz="quarter" idx="10"/>
          </p:nvPr>
        </p:nvSpPr>
        <p:spPr/>
        <p:txBody>
          <a:bodyPr/>
          <a:lstStyle/>
          <a:p>
            <a:fld id="{E0F451E9-3DD2-491D-9113-FEFFCF29462C}"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As part of the logging in</a:t>
            </a:r>
            <a:r>
              <a:rPr lang="en-GB" baseline="0" dirty="0" smtClean="0"/>
              <a:t> process, participants were asked to confirm their address.  </a:t>
            </a:r>
            <a:r>
              <a:rPr lang="en-GB" baseline="0" dirty="0" smtClean="0"/>
              <a:t>They complained about the amount of </a:t>
            </a:r>
            <a:r>
              <a:rPr lang="en-GB" baseline="0" dirty="0" smtClean="0"/>
              <a:t>scrolling.</a:t>
            </a:r>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Participants </a:t>
            </a:r>
            <a:r>
              <a:rPr lang="en-GB" dirty="0" smtClean="0"/>
              <a:t>could</a:t>
            </a:r>
            <a:r>
              <a:rPr lang="en-GB" baseline="0" dirty="0" smtClean="0"/>
              <a:t> see their address written in the grey boxes.  </a:t>
            </a:r>
            <a:r>
              <a:rPr lang="en-GB" baseline="0" dirty="0" smtClean="0"/>
              <a:t>If it was wrong, </a:t>
            </a:r>
            <a:r>
              <a:rPr lang="en-GB" baseline="0" dirty="0" smtClean="0"/>
              <a:t>instead of clicking no this is not correct they </a:t>
            </a:r>
            <a:r>
              <a:rPr lang="en-GB" baseline="0" dirty="0" smtClean="0"/>
              <a:t>changed </a:t>
            </a:r>
            <a:r>
              <a:rPr lang="en-GB" baseline="0" dirty="0" smtClean="0"/>
              <a:t>the words in the grey boxes.  </a:t>
            </a:r>
            <a:r>
              <a:rPr lang="en-GB" baseline="0" dirty="0" smtClean="0"/>
              <a:t>Their </a:t>
            </a:r>
            <a:r>
              <a:rPr lang="en-GB" baseline="0" dirty="0" smtClean="0"/>
              <a:t>changes were not saved and the address remained incorrect</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worked.  All </a:t>
            </a:r>
            <a:r>
              <a:rPr lang="en-GB" dirty="0" smtClean="0"/>
              <a:t>participants were presented with this real looking fictitious</a:t>
            </a:r>
            <a:r>
              <a:rPr lang="en-GB" baseline="0" dirty="0" smtClean="0"/>
              <a:t> address.  Participants clicked ‘No – I need to edit my address’ and were taken to the next </a:t>
            </a:r>
            <a:r>
              <a:rPr lang="en-GB" baseline="0" dirty="0" smtClean="0"/>
              <a:t>screen where </a:t>
            </a:r>
            <a:r>
              <a:rPr lang="en-GB" dirty="0" smtClean="0"/>
              <a:t>they</a:t>
            </a:r>
            <a:r>
              <a:rPr lang="en-GB" baseline="0" dirty="0" smtClean="0"/>
              <a:t> </a:t>
            </a:r>
            <a:r>
              <a:rPr lang="en-GB" baseline="0" dirty="0" smtClean="0"/>
              <a:t>could free type their address in and save it.  </a:t>
            </a:r>
            <a:endParaRPr lang="en-GB" baseline="0" dirty="0" smtClean="0"/>
          </a:p>
          <a:p>
            <a:endParaRPr lang="en-GB" baseline="0" dirty="0" smtClean="0"/>
          </a:p>
          <a:p>
            <a:r>
              <a:rPr lang="en-GB" baseline="0" dirty="0" smtClean="0"/>
              <a:t>At the end of Phase 2 we said a ‘nice to have’ would be a postcode or zip code finder as there was feedback that this would make it easier for participants to fill in the address.</a:t>
            </a:r>
          </a:p>
        </p:txBody>
      </p:sp>
      <p:sp>
        <p:nvSpPr>
          <p:cNvPr id="4" name="Slide Number Placeholder 3"/>
          <p:cNvSpPr>
            <a:spLocks noGrp="1"/>
          </p:cNvSpPr>
          <p:nvPr>
            <p:ph type="sldNum" sz="quarter" idx="10"/>
          </p:nvPr>
        </p:nvSpPr>
        <p:spPr/>
        <p:txBody>
          <a:bodyPr/>
          <a:lstStyle/>
          <a:p>
            <a:fld id="{D3DE49C1-2F2C-4650-8F66-F1F485843B69}"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At</a:t>
            </a:r>
            <a:r>
              <a:rPr lang="en-GB" baseline="0" dirty="0" smtClean="0"/>
              <a:t> phase 1, these instructions were presented to participants after they had finished entering the household questions and before they started the individual questions.  This caused confusion – participants thought it was the end of the survey or that they had done something wrong.  They found they had too much text to read (some of it irrelevant) and too much scrolling to do.  There was a blank box at the bottom of the instructions (limitation of Lime Survey) and it caused them to think they had been asked a question somewhere in the instructions and they had to write the answer in the box.</a:t>
            </a:r>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buFont typeface="Arial" pitchFamily="34" charset="0"/>
              <a:buNone/>
            </a:pPr>
            <a:r>
              <a:rPr lang="en-GB" sz="1400" dirty="0" smtClean="0"/>
              <a:t>During Phase 2,</a:t>
            </a:r>
            <a:r>
              <a:rPr lang="en-GB" sz="1400" baseline="0" dirty="0" smtClean="0"/>
              <a:t> the instructions were presented to respondents before they completed any questions, right after the address confirmation.  The instructions had been shortened and scrolling was no longer required</a:t>
            </a:r>
            <a:r>
              <a:rPr lang="en-GB" sz="1400" baseline="0" dirty="0" smtClean="0"/>
              <a:t>.  They are still at amber. This is because when the instructions were read, cognitive tests revealed that participants found them useful and understood them, but evidence from cognitive testing was found of skim reading or not reading them at all. It was recommended after Phase 2 that fail-safes be introduced that mean that even if the respondent doesn’t read the instructions they can still fill out the questionnaire accurately.</a:t>
            </a:r>
          </a:p>
          <a:p>
            <a:endParaRPr lang="en-GB" sz="1400" baseline="0" dirty="0" smtClean="0"/>
          </a:p>
          <a:p>
            <a:r>
              <a:rPr lang="en-GB" sz="1400" b="1" baseline="0" dirty="0" smtClean="0"/>
              <a:t>If asked - cognitive </a:t>
            </a:r>
            <a:r>
              <a:rPr lang="en-GB" sz="1400" b="1" baseline="0" dirty="0" smtClean="0"/>
              <a:t>tests</a:t>
            </a:r>
            <a:r>
              <a:rPr lang="en-GB" sz="1400" baseline="0" dirty="0" smtClean="0"/>
              <a:t>: </a:t>
            </a:r>
            <a:r>
              <a:rPr lang="en-GB" sz="1400" baseline="0" dirty="0" smtClean="0"/>
              <a:t>Participants were asked:-</a:t>
            </a:r>
            <a:endParaRPr lang="en-GB" sz="1400" baseline="0" dirty="0" smtClean="0"/>
          </a:p>
          <a:p>
            <a:pPr>
              <a:buFont typeface="Arial" pitchFamily="34" charset="0"/>
              <a:buChar char="•"/>
            </a:pPr>
            <a:r>
              <a:rPr lang="en-GB" sz="1400" baseline="0" dirty="0" smtClean="0"/>
              <a:t>  who they thought should complete the household questions.  </a:t>
            </a:r>
          </a:p>
          <a:p>
            <a:pPr>
              <a:buFont typeface="Arial" pitchFamily="34" charset="0"/>
              <a:buChar char="•"/>
            </a:pPr>
            <a:r>
              <a:rPr lang="en-GB" sz="1400" baseline="0" dirty="0" smtClean="0"/>
              <a:t>  who should complete the individual questions. </a:t>
            </a:r>
          </a:p>
          <a:p>
            <a:pPr>
              <a:buFont typeface="Arial" pitchFamily="34" charset="0"/>
              <a:buChar char="•"/>
            </a:pPr>
            <a:r>
              <a:rPr lang="en-GB" sz="1400" baseline="0" dirty="0" smtClean="0"/>
              <a:t> what they would do if they wanted to keep their responses private.  </a:t>
            </a:r>
          </a:p>
          <a:p>
            <a:pPr>
              <a:buFont typeface="Arial" pitchFamily="34" charset="0"/>
              <a:buChar char="•"/>
            </a:pPr>
            <a:endParaRPr lang="en-GB" sz="1400" baseline="0" dirty="0" smtClean="0"/>
          </a:p>
        </p:txBody>
      </p:sp>
      <p:sp>
        <p:nvSpPr>
          <p:cNvPr id="4" name="Slide Number Placeholder 3"/>
          <p:cNvSpPr>
            <a:spLocks noGrp="1"/>
          </p:cNvSpPr>
          <p:nvPr>
            <p:ph type="sldNum" sz="quarter" idx="10"/>
          </p:nvPr>
        </p:nvSpPr>
        <p:spPr/>
        <p:txBody>
          <a:bodyPr/>
          <a:lstStyle/>
          <a:p>
            <a:fld id="{D3DE49C1-2F2C-4650-8F66-F1F485843B69}"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sz="1200" kern="1200" dirty="0" smtClean="0">
                <a:solidFill>
                  <a:schemeClr val="tx1"/>
                </a:solidFill>
                <a:latin typeface="+mn-lt"/>
                <a:ea typeface="+mn-ea"/>
                <a:cs typeface="+mn-cs"/>
              </a:rPr>
              <a:t>The first Census question was presented to participants during Phase</a:t>
            </a:r>
            <a:r>
              <a:rPr lang="en-GB" sz="1200" kern="1200" baseline="0" dirty="0" smtClean="0">
                <a:solidFill>
                  <a:schemeClr val="tx1"/>
                </a:solidFill>
                <a:latin typeface="+mn-lt"/>
                <a:ea typeface="+mn-ea"/>
                <a:cs typeface="+mn-cs"/>
              </a:rPr>
              <a:t> 1 like this</a:t>
            </a:r>
            <a:r>
              <a:rPr lang="en-GB" sz="1200" kern="1200" baseline="0" dirty="0" smtClean="0">
                <a:solidFill>
                  <a:schemeClr val="tx1"/>
                </a:solidFill>
                <a:latin typeface="+mn-lt"/>
                <a:ea typeface="+mn-ea"/>
                <a:cs typeface="+mn-cs"/>
              </a:rPr>
              <a:t>.  We gave it a red RAG after testing.  P</a:t>
            </a:r>
            <a:r>
              <a:rPr lang="en-GB" sz="1200" kern="1200" dirty="0" smtClean="0">
                <a:solidFill>
                  <a:schemeClr val="tx1"/>
                </a:solidFill>
                <a:latin typeface="+mn-lt"/>
                <a:ea typeface="+mn-ea"/>
                <a:cs typeface="+mn-cs"/>
              </a:rPr>
              <a:t>articipants tended not to </a:t>
            </a:r>
            <a:r>
              <a:rPr lang="en-GB" sz="1200" kern="1200" dirty="0" smtClean="0">
                <a:solidFill>
                  <a:schemeClr val="tx1"/>
                </a:solidFill>
                <a:latin typeface="+mn-lt"/>
                <a:ea typeface="+mn-ea"/>
                <a:cs typeface="+mn-cs"/>
              </a:rPr>
              <a:t>notice the guidance ‘check any that apply</a:t>
            </a:r>
            <a:r>
              <a:rPr lang="en-GB" sz="1200" kern="1200" dirty="0" smtClean="0">
                <a:solidFill>
                  <a:schemeClr val="tx1"/>
                </a:solidFill>
                <a:latin typeface="+mn-lt"/>
                <a:ea typeface="+mn-ea"/>
                <a:cs typeface="+mn-cs"/>
              </a:rPr>
              <a:t>’.  The </a:t>
            </a:r>
            <a:r>
              <a:rPr lang="en-GB" sz="1200" kern="1200" dirty="0" smtClean="0">
                <a:solidFill>
                  <a:schemeClr val="tx1"/>
                </a:solidFill>
                <a:latin typeface="+mn-lt"/>
                <a:ea typeface="+mn-ea"/>
                <a:cs typeface="+mn-cs"/>
              </a:rPr>
              <a:t>answer options caused confusion – participants felt that there was too much information to read and </a:t>
            </a:r>
            <a:r>
              <a:rPr lang="en-GB" sz="1200" kern="1200" dirty="0" smtClean="0">
                <a:solidFill>
                  <a:schemeClr val="tx1"/>
                </a:solidFill>
                <a:latin typeface="+mn-lt"/>
                <a:ea typeface="+mn-ea"/>
                <a:cs typeface="+mn-cs"/>
              </a:rPr>
              <a:t>were </a:t>
            </a:r>
            <a:r>
              <a:rPr lang="en-GB" sz="1200" kern="1200" dirty="0" smtClean="0">
                <a:solidFill>
                  <a:schemeClr val="tx1"/>
                </a:solidFill>
                <a:latin typeface="+mn-lt"/>
                <a:ea typeface="+mn-ea"/>
                <a:cs typeface="+mn-cs"/>
              </a:rPr>
              <a:t>unhappy about the amount of </a:t>
            </a:r>
            <a:r>
              <a:rPr lang="en-GB" sz="1200" kern="1200" dirty="0" smtClean="0">
                <a:solidFill>
                  <a:schemeClr val="tx1"/>
                </a:solidFill>
                <a:latin typeface="+mn-lt"/>
                <a:ea typeface="+mn-ea"/>
                <a:cs typeface="+mn-cs"/>
              </a:rPr>
              <a:t>scrolling.  They gave </a:t>
            </a:r>
            <a:r>
              <a:rPr lang="en-GB" sz="1200" kern="1200" dirty="0" smtClean="0">
                <a:solidFill>
                  <a:schemeClr val="tx1"/>
                </a:solidFill>
                <a:latin typeface="+mn-lt"/>
                <a:ea typeface="+mn-ea"/>
                <a:cs typeface="+mn-cs"/>
              </a:rPr>
              <a:t>inaccurate answers - selecting ‘family members’ and not including themselves or including themselves in the ‘student’ option rather than selecting ‘me, this is my permanent or family home’.</a:t>
            </a:r>
          </a:p>
          <a:p>
            <a:r>
              <a:rPr lang="en-GB" sz="1200" kern="1200" dirty="0" smtClean="0">
                <a:solidFill>
                  <a:schemeClr val="tx1"/>
                </a:solidFill>
                <a:latin typeface="+mn-lt"/>
                <a:ea typeface="+mn-ea"/>
                <a:cs typeface="+mn-cs"/>
              </a:rPr>
              <a:t>Participants said they would rather navigate through multiple ‘easy’ pages than scroll through a page like </a:t>
            </a:r>
            <a:r>
              <a:rPr lang="en-GB" sz="1200" kern="1200" dirty="0" smtClean="0">
                <a:solidFill>
                  <a:schemeClr val="tx1"/>
                </a:solidFill>
                <a:latin typeface="+mn-lt"/>
                <a:ea typeface="+mn-ea"/>
                <a:cs typeface="+mn-cs"/>
              </a:rPr>
              <a:t>this.</a:t>
            </a:r>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Participants didn’t like the terminology</a:t>
            </a:r>
            <a:r>
              <a:rPr lang="en-GB" sz="1200" kern="1200" baseline="0" dirty="0" smtClean="0">
                <a:solidFill>
                  <a:schemeClr val="tx1"/>
                </a:solidFill>
                <a:latin typeface="+mn-lt"/>
                <a:ea typeface="+mn-ea"/>
                <a:cs typeface="+mn-cs"/>
              </a:rPr>
              <a:t> ‘check all that apply’, feedback indicated they would prefer ‘tick all that apply’.</a:t>
            </a:r>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t>For</a:t>
            </a:r>
            <a:r>
              <a:rPr lang="en-GB" sz="1400" b="0" baseline="0" dirty="0" smtClean="0"/>
              <a:t> Phase 2 we presented participants a series of shorter questions establishing who lives in the house.  We split the long list of tick boxes and converted it into guidance.  This is the first question.  Instead of ticking boxes that involve concepts that aren’t universally understood, participants acting in the shoes of the householder are invited to write the names of every person who lives in the house using the first part of the guidance.  These names can be later piped through to the individual section.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t>Usability</a:t>
            </a:r>
            <a:r>
              <a:rPr lang="en-GB" sz="1400" dirty="0" smtClean="0"/>
              <a:t>:</a:t>
            </a:r>
            <a:r>
              <a:rPr lang="en-GB" sz="1400" baseline="0" dirty="0" smtClean="0"/>
              <a:t> For usability the question was amber.  Participants had no di</a:t>
            </a:r>
            <a:r>
              <a:rPr lang="en-GB" sz="1400" dirty="0" smtClean="0"/>
              <a:t>fficulty reading the guidance and entering their first,</a:t>
            </a:r>
            <a:r>
              <a:rPr lang="en-GB" sz="1400" baseline="0" dirty="0" smtClean="0"/>
              <a:t> middle and last names. However, there is potential to miss the ‘add another person’ button.  After Phase 2 we recommended making this button more prominent and doing further testing.</a:t>
            </a:r>
            <a:endParaRPr lang="en-GB" sz="1400" dirty="0" smtClean="0"/>
          </a:p>
          <a:p>
            <a:endParaRPr lang="en-GB" sz="1400" baseline="0" dirty="0" smtClean="0"/>
          </a:p>
          <a:p>
            <a:r>
              <a:rPr lang="en-GB" sz="1400" b="1" baseline="0" dirty="0" smtClean="0"/>
              <a:t>Cognitive testing</a:t>
            </a:r>
            <a:r>
              <a:rPr lang="en-GB" sz="1400" baseline="0" dirty="0" smtClean="0"/>
              <a:t>: </a:t>
            </a:r>
            <a:r>
              <a:rPr lang="en-GB" sz="1400" baseline="0" dirty="0" smtClean="0"/>
              <a:t>Fe</a:t>
            </a:r>
            <a:r>
              <a:rPr lang="en-GB" sz="1400" b="0" kern="1200" dirty="0" smtClean="0">
                <a:solidFill>
                  <a:schemeClr val="tx1"/>
                </a:solidFill>
                <a:latin typeface="+mn-lt"/>
                <a:ea typeface="+mn-ea"/>
                <a:cs typeface="+mn-cs"/>
              </a:rPr>
              <a:t>edback </a:t>
            </a:r>
            <a:r>
              <a:rPr lang="en-GB" sz="1400" b="0" kern="1200" dirty="0" smtClean="0">
                <a:solidFill>
                  <a:schemeClr val="tx1"/>
                </a:solidFill>
                <a:latin typeface="+mn-lt"/>
                <a:ea typeface="+mn-ea"/>
                <a:cs typeface="+mn-cs"/>
              </a:rPr>
              <a:t>indicated </a:t>
            </a:r>
            <a:r>
              <a:rPr lang="en-GB" sz="1400" b="0" kern="1200" dirty="0" smtClean="0">
                <a:solidFill>
                  <a:schemeClr val="tx1"/>
                </a:solidFill>
                <a:latin typeface="+mn-lt"/>
                <a:ea typeface="+mn-ea"/>
                <a:cs typeface="+mn-cs"/>
              </a:rPr>
              <a:t>the </a:t>
            </a:r>
            <a:r>
              <a:rPr lang="en-GB" sz="1400" b="0" kern="1200" dirty="0" smtClean="0">
                <a:solidFill>
                  <a:schemeClr val="tx1"/>
                </a:solidFill>
                <a:latin typeface="+mn-lt"/>
                <a:ea typeface="+mn-ea"/>
                <a:cs typeface="+mn-cs"/>
              </a:rPr>
              <a:t>question and </a:t>
            </a:r>
            <a:r>
              <a:rPr lang="en-GB" sz="1400" b="0" kern="1200" dirty="0" smtClean="0">
                <a:solidFill>
                  <a:schemeClr val="tx1"/>
                </a:solidFill>
                <a:latin typeface="+mn-lt"/>
                <a:ea typeface="+mn-ea"/>
                <a:cs typeface="+mn-cs"/>
              </a:rPr>
              <a:t>guidance </a:t>
            </a:r>
            <a:r>
              <a:rPr lang="en-GB" sz="1400" b="0" kern="1200" dirty="0" smtClean="0">
                <a:solidFill>
                  <a:schemeClr val="tx1"/>
                </a:solidFill>
                <a:latin typeface="+mn-lt"/>
                <a:ea typeface="+mn-ea"/>
                <a:cs typeface="+mn-cs"/>
              </a:rPr>
              <a:t>was straightforward and </a:t>
            </a:r>
            <a:r>
              <a:rPr lang="en-GB" sz="1400" b="0" kern="1200" dirty="0" smtClean="0">
                <a:solidFill>
                  <a:schemeClr val="tx1"/>
                </a:solidFill>
                <a:latin typeface="+mn-lt"/>
                <a:ea typeface="+mn-ea"/>
                <a:cs typeface="+mn-cs"/>
              </a:rPr>
              <a:t>understood consistently </a:t>
            </a:r>
            <a:r>
              <a:rPr lang="en-GB" sz="1400" b="0" kern="1200" dirty="0" smtClean="0">
                <a:solidFill>
                  <a:schemeClr val="tx1"/>
                </a:solidFill>
                <a:latin typeface="+mn-lt"/>
                <a:ea typeface="+mn-ea"/>
                <a:cs typeface="+mn-cs"/>
              </a:rPr>
              <a:t>across the sample</a:t>
            </a:r>
            <a:r>
              <a:rPr lang="en-GB" sz="1400" b="0" kern="1200" baseline="0" dirty="0" smtClean="0">
                <a:solidFill>
                  <a:schemeClr val="tx1"/>
                </a:solidFill>
                <a:latin typeface="+mn-lt"/>
                <a:ea typeface="+mn-ea"/>
                <a:cs typeface="+mn-cs"/>
              </a:rPr>
              <a:t> and the concept of middle name was understood across the different cultures we covered.  Where participants didn’t know a housemate’s middle name, they just filled in the first and surname</a:t>
            </a:r>
            <a:r>
              <a:rPr lang="en-GB" sz="1400" b="0" kern="1200" baseline="0" dirty="0" smtClean="0">
                <a:solidFill>
                  <a:schemeClr val="tx1"/>
                </a:solidFill>
                <a:latin typeface="+mn-lt"/>
                <a:ea typeface="+mn-ea"/>
                <a:cs typeface="+mn-cs"/>
              </a:rPr>
              <a:t>.  No recommendations.</a:t>
            </a:r>
            <a:endParaRPr lang="en-GB" sz="1400" b="0" kern="1200" dirty="0" smtClean="0">
              <a:solidFill>
                <a:schemeClr val="tx1"/>
              </a:solidFill>
              <a:latin typeface="+mn-lt"/>
              <a:ea typeface="+mn-ea"/>
              <a:cs typeface="+mn-cs"/>
            </a:endParaRPr>
          </a:p>
          <a:p>
            <a:r>
              <a:rPr lang="en-GB" sz="1400" b="1" u="none" strike="noStrike" kern="1200" dirty="0" smtClean="0">
                <a:solidFill>
                  <a:schemeClr val="tx1"/>
                </a:solidFill>
                <a:latin typeface="+mn-lt"/>
                <a:ea typeface="+mn-ea"/>
                <a:cs typeface="+mn-cs"/>
              </a:rPr>
              <a:t> </a:t>
            </a:r>
            <a:r>
              <a:rPr lang="en-GB" sz="1400" i="1" kern="1200" dirty="0" smtClean="0">
                <a:solidFill>
                  <a:schemeClr val="tx1"/>
                </a:solidFill>
                <a:latin typeface="+mn-lt"/>
                <a:ea typeface="+mn-ea"/>
                <a:cs typeface="+mn-cs"/>
              </a:rPr>
              <a:t> </a:t>
            </a:r>
            <a:endParaRPr lang="en-GB" sz="1400" kern="1200" dirty="0" smtClean="0">
              <a:solidFill>
                <a:schemeClr val="tx1"/>
              </a:solidFill>
              <a:latin typeface="+mn-lt"/>
              <a:ea typeface="+mn-ea"/>
              <a:cs typeface="+mn-cs"/>
            </a:endParaRPr>
          </a:p>
          <a:p>
            <a:pPr lvl="0"/>
            <a:r>
              <a:rPr lang="en-GB" sz="1400" b="1" kern="1200" dirty="0" smtClean="0">
                <a:solidFill>
                  <a:schemeClr val="tx1"/>
                </a:solidFill>
                <a:latin typeface="+mn-lt"/>
                <a:ea typeface="+mn-ea"/>
                <a:cs typeface="+mn-cs"/>
              </a:rPr>
              <a:t>If time</a:t>
            </a:r>
            <a:r>
              <a:rPr lang="en-GB" sz="1400" b="0" kern="1200" dirty="0" smtClean="0">
                <a:solidFill>
                  <a:schemeClr val="tx1"/>
                </a:solidFill>
                <a:latin typeface="+mn-lt"/>
                <a:ea typeface="+mn-ea"/>
                <a:cs typeface="+mn-cs"/>
              </a:rPr>
              <a:t>: There was feedback that indicated that participants felt unsure whether to include children who did not live with them full time.</a:t>
            </a:r>
          </a:p>
          <a:p>
            <a:r>
              <a:rPr lang="en-GB" sz="1400" i="1" kern="1200" dirty="0" smtClean="0">
                <a:solidFill>
                  <a:schemeClr val="tx1"/>
                </a:solidFill>
                <a:latin typeface="+mn-lt"/>
                <a:ea typeface="+mn-ea"/>
                <a:cs typeface="+mn-cs"/>
              </a:rPr>
              <a:t> </a:t>
            </a:r>
          </a:p>
          <a:p>
            <a:pPr lvl="0"/>
            <a:r>
              <a:rPr lang="en-GB" sz="1400" b="0" kern="1200" dirty="0" smtClean="0">
                <a:solidFill>
                  <a:schemeClr val="tx1"/>
                </a:solidFill>
                <a:latin typeface="+mn-lt"/>
                <a:ea typeface="+mn-ea"/>
                <a:cs typeface="+mn-cs"/>
              </a:rPr>
              <a:t>With regards to the guidance attached to this question, the feedback indicated:-</a:t>
            </a:r>
            <a:r>
              <a:rPr lang="en-GB" sz="1400" b="0" kern="1200" baseline="0" dirty="0" smtClean="0">
                <a:solidFill>
                  <a:schemeClr val="tx1"/>
                </a:solidFill>
                <a:latin typeface="+mn-lt"/>
                <a:ea typeface="+mn-ea"/>
                <a:cs typeface="+mn-cs"/>
              </a:rPr>
              <a:t> </a:t>
            </a:r>
            <a:r>
              <a:rPr lang="en-GB" sz="1400" b="0" kern="1200" dirty="0" smtClean="0">
                <a:solidFill>
                  <a:schemeClr val="tx1"/>
                </a:solidFill>
                <a:latin typeface="+mn-lt"/>
                <a:ea typeface="+mn-ea"/>
                <a:cs typeface="+mn-cs"/>
              </a:rPr>
              <a:t>Respondents found the guidance useful when attempting to answer the question</a:t>
            </a:r>
            <a:r>
              <a:rPr lang="en-GB" sz="1400" b="0" kern="1200" baseline="0" dirty="0" smtClean="0">
                <a:solidFill>
                  <a:schemeClr val="tx1"/>
                </a:solidFill>
                <a:latin typeface="+mn-lt"/>
                <a:ea typeface="+mn-ea"/>
                <a:cs typeface="+mn-cs"/>
              </a:rPr>
              <a:t> and appreciated that it was short and to the point.  There was feed back indicating that it wasn’t needed, but this was not the consensus.</a:t>
            </a:r>
            <a:endParaRPr lang="en-GB" sz="1400" b="0" kern="1200" dirty="0" smtClean="0">
              <a:solidFill>
                <a:schemeClr val="tx1"/>
              </a:solidFill>
              <a:latin typeface="+mn-lt"/>
              <a:ea typeface="+mn-ea"/>
              <a:cs typeface="+mn-cs"/>
            </a:endParaRPr>
          </a:p>
          <a:p>
            <a:endParaRPr lang="en-GB" baseline="0" dirty="0" smtClean="0"/>
          </a:p>
        </p:txBody>
      </p:sp>
      <p:sp>
        <p:nvSpPr>
          <p:cNvPr id="4" name="Slide Number Placeholder 3"/>
          <p:cNvSpPr>
            <a:spLocks noGrp="1"/>
          </p:cNvSpPr>
          <p:nvPr>
            <p:ph type="sldNum" sz="quarter" idx="10"/>
          </p:nvPr>
        </p:nvSpPr>
        <p:spPr/>
        <p:txBody>
          <a:bodyPr/>
          <a:lstStyle/>
          <a:p>
            <a:fld id="{D3DE49C1-2F2C-4650-8F66-F1F485843B69}"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After</a:t>
            </a:r>
            <a:r>
              <a:rPr lang="en-GB" baseline="0" dirty="0" smtClean="0"/>
              <a:t> who usually lives here we presented participants with a household summary and a further question.  This is the tablet and computer version.</a:t>
            </a:r>
            <a:endParaRPr lang="en-GB" dirty="0" smtClean="0"/>
          </a:p>
          <a:p>
            <a:endParaRPr lang="en-GB" dirty="0" smtClean="0"/>
          </a:p>
          <a:p>
            <a:r>
              <a:rPr lang="en-GB" dirty="0" smtClean="0"/>
              <a:t>The household summary questions  H2 and</a:t>
            </a:r>
            <a:r>
              <a:rPr lang="en-GB" baseline="0" dirty="0" smtClean="0"/>
              <a:t> H3 </a:t>
            </a:r>
            <a:r>
              <a:rPr lang="en-GB" dirty="0" smtClean="0"/>
              <a:t>establish</a:t>
            </a:r>
            <a:r>
              <a:rPr lang="en-GB" baseline="0" dirty="0" smtClean="0"/>
              <a:t> who lives in the household.  H2 presents a household summary that can be checked and edited if required.  H3 gives the last part of the split guidance to double check that the participant has included everybody.</a:t>
            </a:r>
          </a:p>
          <a:p>
            <a:endParaRPr lang="en-GB" baseline="0" dirty="0" smtClean="0"/>
          </a:p>
          <a:p>
            <a:r>
              <a:rPr lang="en-GB" sz="1200" kern="1200" dirty="0" smtClean="0">
                <a:solidFill>
                  <a:schemeClr val="tx1"/>
                </a:solidFill>
                <a:latin typeface="+mn-lt"/>
                <a:ea typeface="+mn-ea"/>
                <a:cs typeface="+mn-cs"/>
              </a:rPr>
              <a:t>H2 – got an amber status because while</a:t>
            </a:r>
            <a:r>
              <a:rPr lang="en-GB" sz="1200" kern="1200" baseline="0" dirty="0" smtClean="0">
                <a:solidFill>
                  <a:schemeClr val="tx1"/>
                </a:solidFill>
                <a:latin typeface="+mn-lt"/>
                <a:ea typeface="+mn-ea"/>
                <a:cs typeface="+mn-cs"/>
              </a:rPr>
              <a:t> feedback indicated that it was easy to read the household summary and the edit button was noticed, like with the instructions, there were cases when the summary wasn’t checked and the edit button wasn’t noticed.  </a:t>
            </a:r>
            <a:endParaRPr lang="en-GB" sz="1200" kern="1200" dirty="0" smtClean="0">
              <a:solidFill>
                <a:schemeClr val="tx1"/>
              </a:solidFill>
              <a:latin typeface="+mn-lt"/>
              <a:ea typeface="+mn-ea"/>
              <a:cs typeface="+mn-cs"/>
            </a:endParaRPr>
          </a:p>
          <a:p>
            <a:r>
              <a:rPr lang="en-GB" sz="1200" i="1" kern="1200" dirty="0" smtClean="0">
                <a:solidFill>
                  <a:schemeClr val="tx1"/>
                </a:solidFill>
                <a:latin typeface="+mn-lt"/>
                <a:ea typeface="+mn-ea"/>
                <a:cs typeface="+mn-cs"/>
              </a:rPr>
              <a:t> </a:t>
            </a:r>
            <a:endParaRPr lang="en-GB" dirty="0" smtClean="0"/>
          </a:p>
          <a:p>
            <a:r>
              <a:rPr lang="en-GB" baseline="0" dirty="0" smtClean="0"/>
              <a:t>H3 – was cognitively tested and given a green status.  Participants understood terms such as ‘permanent or family home’ as intended and while they said the extra question was annoying, evidence was found that they understood the guidance and the presence of the question forced them to check they had included everyone in their household.    </a:t>
            </a:r>
            <a:endParaRPr lang="en-GB"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0F451E9-3DD2-491D-9113-FEFFCF29462C}"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As can be seen the</a:t>
            </a:r>
            <a:r>
              <a:rPr lang="en-GB" sz="1200" kern="1200" baseline="0" dirty="0" smtClean="0">
                <a:solidFill>
                  <a:schemeClr val="tx1"/>
                </a:solidFill>
                <a:latin typeface="+mn-lt"/>
                <a:ea typeface="+mn-ea"/>
                <a:cs typeface="+mn-cs"/>
              </a:rPr>
              <a:t> presentation of the household summary was more problematic on a mobile as respondents had to scroll to see the rest of H3.  There was not the functionality on </a:t>
            </a:r>
            <a:r>
              <a:rPr lang="en-GB" sz="1200" kern="1200" baseline="0" dirty="0" err="1" smtClean="0">
                <a:solidFill>
                  <a:schemeClr val="tx1"/>
                </a:solidFill>
                <a:latin typeface="+mn-lt"/>
                <a:ea typeface="+mn-ea"/>
                <a:cs typeface="+mn-cs"/>
              </a:rPr>
              <a:t>Axure</a:t>
            </a:r>
            <a:r>
              <a:rPr lang="en-GB" sz="1200" kern="1200" baseline="0" dirty="0" smtClean="0">
                <a:solidFill>
                  <a:schemeClr val="tx1"/>
                </a:solidFill>
                <a:latin typeface="+mn-lt"/>
                <a:ea typeface="+mn-ea"/>
                <a:cs typeface="+mn-cs"/>
              </a:rPr>
              <a:t> to put in an ‘edit’ button for H2.  Here if respondents wanted to change the household summary they would answer ‘yes – I need to add another person’ to H3.</a:t>
            </a:r>
          </a:p>
          <a:p>
            <a:endParaRPr lang="en-GB" sz="1200" kern="1200" dirty="0" smtClean="0">
              <a:solidFill>
                <a:schemeClr val="tx1"/>
              </a:solidFill>
              <a:latin typeface="+mn-lt"/>
              <a:ea typeface="+mn-ea"/>
              <a:cs typeface="+mn-cs"/>
            </a:endParaRPr>
          </a:p>
          <a:p>
            <a:r>
              <a:rPr lang="en-GB" baseline="0" dirty="0" smtClean="0"/>
              <a:t>Having a series of questions to establish who lives in the household in Phase 2 gathered more accurate answers than one long question.  We recommend putting the household summary on a page on its own to make it stand out and making the edit button present on all devices and more prominent.</a:t>
            </a:r>
          </a:p>
          <a:p>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dirty="0" smtClean="0"/>
              <a:t>With</a:t>
            </a:r>
            <a:r>
              <a:rPr lang="en-GB" b="0" baseline="0" dirty="0" smtClean="0"/>
              <a:t> regard to combining usability testing and cognitive testing in my experience it can be done, but you can only test a few questions because it takes such a long time and you sometimes can’t go as </a:t>
            </a:r>
            <a:r>
              <a:rPr lang="en-GB" b="0" baseline="0" dirty="0" smtClean="0"/>
              <a:t>in-depth </a:t>
            </a:r>
            <a:r>
              <a:rPr lang="en-GB" b="0" baseline="0" dirty="0" smtClean="0"/>
              <a:t>as you’d like.  </a:t>
            </a:r>
            <a:r>
              <a:rPr lang="en-GB" b="0" baseline="0" dirty="0" smtClean="0"/>
              <a:t>You’ll </a:t>
            </a:r>
            <a:r>
              <a:rPr lang="en-GB" b="0" baseline="0" dirty="0" smtClean="0"/>
              <a:t>probably need more iterations.</a:t>
            </a:r>
          </a:p>
          <a:p>
            <a:endParaRPr lang="en-GB" b="0" dirty="0" smtClean="0"/>
          </a:p>
          <a:p>
            <a:r>
              <a:rPr lang="en-GB" b="1" dirty="0" smtClean="0"/>
              <a:t>Only</a:t>
            </a:r>
            <a:r>
              <a:rPr lang="en-GB" b="1" baseline="0" dirty="0" smtClean="0"/>
              <a:t> if asked: </a:t>
            </a:r>
            <a:r>
              <a:rPr lang="en-GB" b="0" baseline="0" dirty="0" smtClean="0"/>
              <a:t>The EQ is a corporate platform for online data collection.  It’s in development, but supporting live collection for a small number of businesses.   The next use of the EQ will be the Census Test 2017.  </a:t>
            </a:r>
          </a:p>
          <a:p>
            <a:endParaRPr lang="en-GB" b="0" baseline="0" dirty="0" smtClean="0"/>
          </a:p>
          <a:p>
            <a:r>
              <a:rPr lang="en-GB" b="1" baseline="0" dirty="0" smtClean="0"/>
              <a:t>Only if asked a further question about mixed modes</a:t>
            </a:r>
            <a:r>
              <a:rPr lang="en-GB" b="0" baseline="0" dirty="0" smtClean="0"/>
              <a:t>: The EQ is a platform for self completion only.  Using it as a mixed mode platform with interviewers is a long way off.</a:t>
            </a:r>
            <a:endParaRPr lang="en-GB" b="1" dirty="0" smtClean="0"/>
          </a:p>
          <a:p>
            <a:endParaRPr lang="en-GB" dirty="0"/>
          </a:p>
        </p:txBody>
      </p:sp>
      <p:sp>
        <p:nvSpPr>
          <p:cNvPr id="4" name="Slide Number Placeholder 3"/>
          <p:cNvSpPr>
            <a:spLocks noGrp="1"/>
          </p:cNvSpPr>
          <p:nvPr>
            <p:ph type="sldNum" sz="quarter" idx="10"/>
          </p:nvPr>
        </p:nvSpPr>
        <p:spPr/>
        <p:txBody>
          <a:bodyPr/>
          <a:lstStyle/>
          <a:p>
            <a:fld id="{D3DE49C1-2F2C-4650-8F66-F1F485843B69}" type="slidenum">
              <a:rPr lang="en-GB" smtClean="0"/>
              <a:pPr/>
              <a:t>22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BIG%20DISK:ONS_Final%20Logos%20Folder%2028.02.08:NEW%20ONS%20Logos:JPEG%20HI:ONS_RGB.jpg"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57200" y="3124200"/>
            <a:ext cx="7772400" cy="1143000"/>
          </a:xfrm>
        </p:spPr>
        <p:txBody>
          <a:bodyPr/>
          <a:lstStyle>
            <a:lvl1pPr>
              <a:defRPr/>
            </a:lvl1pPr>
          </a:lstStyle>
          <a:p>
            <a:r>
              <a:rPr lang="en-US" smtClean="0"/>
              <a:t>Click to edit Master title style</a:t>
            </a:r>
            <a:endParaRPr lang="en-GB"/>
          </a:p>
        </p:txBody>
      </p:sp>
      <p:sp>
        <p:nvSpPr>
          <p:cNvPr id="3075" name="Rectangle 3"/>
          <p:cNvSpPr>
            <a:spLocks noGrp="1" noChangeArrowheads="1"/>
          </p:cNvSpPr>
          <p:nvPr>
            <p:ph type="subTitle" idx="1"/>
          </p:nvPr>
        </p:nvSpPr>
        <p:spPr>
          <a:xfrm>
            <a:off x="457200" y="4419600"/>
            <a:ext cx="6400800" cy="1752600"/>
          </a:xfrm>
        </p:spPr>
        <p:txBody>
          <a:bodyPr/>
          <a:lstStyle>
            <a:lvl1pPr marL="0" indent="0">
              <a:buFontTx/>
              <a:buNone/>
              <a:defRPr/>
            </a:lvl1pPr>
          </a:lstStyle>
          <a:p>
            <a:r>
              <a:rPr lang="en-US" smtClean="0"/>
              <a:t>Click to edit Master subtitle style</a:t>
            </a:r>
            <a:endParaRPr lang="en-GB"/>
          </a:p>
        </p:txBody>
      </p:sp>
      <p:sp>
        <p:nvSpPr>
          <p:cNvPr id="3076" name="Rectangle 4"/>
          <p:cNvSpPr>
            <a:spLocks noGrp="1" noChangeArrowheads="1"/>
          </p:cNvSpPr>
          <p:nvPr>
            <p:ph type="dt" sz="half" idx="2"/>
          </p:nvPr>
        </p:nvSpPr>
        <p:spPr/>
        <p:txBody>
          <a:bodyPr/>
          <a:lstStyle>
            <a:lvl1pPr>
              <a:defRPr/>
            </a:lvl1pPr>
          </a:lstStyle>
          <a:p>
            <a:endParaRPr lang="en-GB"/>
          </a:p>
        </p:txBody>
      </p:sp>
      <p:sp>
        <p:nvSpPr>
          <p:cNvPr id="3077" name="Rectangle 5"/>
          <p:cNvSpPr>
            <a:spLocks noGrp="1" noChangeArrowheads="1"/>
          </p:cNvSpPr>
          <p:nvPr>
            <p:ph type="ftr" sz="quarter" idx="3"/>
          </p:nvPr>
        </p:nvSpPr>
        <p:spPr/>
        <p:txBody>
          <a:bodyPr/>
          <a:lstStyle>
            <a:lvl1pPr>
              <a:defRPr/>
            </a:lvl1pPr>
          </a:lstStyle>
          <a:p>
            <a:endParaRPr lang="en-GB"/>
          </a:p>
        </p:txBody>
      </p:sp>
      <p:sp>
        <p:nvSpPr>
          <p:cNvPr id="3078" name="Rectangle 6"/>
          <p:cNvSpPr>
            <a:spLocks noGrp="1" noChangeArrowheads="1"/>
          </p:cNvSpPr>
          <p:nvPr>
            <p:ph type="sldNum" sz="quarter" idx="4"/>
          </p:nvPr>
        </p:nvSpPr>
        <p:spPr/>
        <p:txBody>
          <a:bodyPr/>
          <a:lstStyle>
            <a:lvl1pPr>
              <a:defRPr/>
            </a:lvl1pPr>
          </a:lstStyle>
          <a:p>
            <a:fld id="{FF9D19DA-9E67-48B9-9D5A-C4678405D61E}" type="slidenum">
              <a:rPr lang="en-GB"/>
              <a:pPr/>
              <a:t>‹#›</a:t>
            </a:fld>
            <a:endParaRPr lang="en-GB"/>
          </a:p>
        </p:txBody>
      </p:sp>
      <p:pic>
        <p:nvPicPr>
          <p:cNvPr id="3080" name="Picture 8" descr="BIG DISK:ONS_Final Logos Folder 28.02.08:NEW ONS Logos:JPEG HI:ONS_RGB.jpg"/>
          <p:cNvPicPr>
            <a:picLocks noChangeAspect="1" noChangeArrowheads="1"/>
          </p:cNvPicPr>
          <p:nvPr/>
        </p:nvPicPr>
        <p:blipFill>
          <a:blip r:embed="rId3" r:link="rId4" cstate="print"/>
          <a:srcRect/>
          <a:stretch>
            <a:fillRect/>
          </a:stretch>
        </p:blipFill>
        <p:spPr bwMode="auto">
          <a:xfrm>
            <a:off x="381000" y="304800"/>
            <a:ext cx="3048000" cy="12192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4CEF8A5A-3B5B-4906-AE37-2E1CAF1EE484}"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77D4D31A-8B39-4791-8E52-208C6AE4E8CC}"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3BEC34D3-D79F-4F33-8C49-E373D3541A03}"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8532F790-634A-43F0-88D9-9F16C08C66D9}"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279C82CA-2722-4D33-875D-3D76032717DE}"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5E94DA88-B406-493F-B282-123B32D8DEFD}"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CE570D36-62AF-47A6-9718-4567648744C1}"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51AB84CA-3F23-46A1-9B0E-FB254258BC94}"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4A4BAF01-BA29-4218-B430-A025C94156B5}"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9436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152400"/>
            <a:ext cx="56769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93D4E99A-AA53-4F0F-AFDD-AEA1381CEBAD}"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84A089FC-6D71-44F0-8B73-5A9B2BC650D2}"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950750CE-40EE-4E5B-88D8-1E050A7AD6A9}" type="slidenum">
              <a:rPr lang="en-GB"/>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0C66B03F-FDDD-4A3F-9B86-925CDE26FEEA}" type="slidenum">
              <a:rPr lang="en-GB"/>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151A44E5-0BAC-49C2-BD4D-4575C81A94DE}" type="slidenum">
              <a:rPr lang="en-GB"/>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3E184BD3-3E3D-4634-8752-E71E355FB0C3}" type="slidenum">
              <a:rPr lang="en-GB"/>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ECCE2806-CE09-4904-91A4-2BA15A63544E}" type="slidenum">
              <a:rPr lang="en-GB"/>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168B4927-06C4-43B2-8E23-21BD16CEC281}" type="slidenum">
              <a:rPr lang="en-GB"/>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4C5A86F-39C2-4A82-86A3-D980A86856E6}" type="slidenum">
              <a:rPr lang="en-GB"/>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F603A3DA-0112-4717-8F5B-DB869262685B}" type="slidenum">
              <a:rPr lang="en-GB"/>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C9BEF9B3-B3E8-4464-B7EA-251280683B57}" type="slidenum">
              <a:rPr lang="en-GB"/>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9436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152400"/>
            <a:ext cx="56769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FEBC55D-BC1B-4278-A002-D114C99F3964}"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524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Rectangle 3"/>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10D4A4C1-DA44-4FF3-B653-E5783DE6A00D}" type="slidenum">
              <a:rPr lang="en-GB"/>
              <a:pPr/>
              <a:t>‹#›</a:t>
            </a:fld>
            <a:endParaRPr lang="en-GB"/>
          </a:p>
        </p:txBody>
      </p:sp>
      <p:sp>
        <p:nvSpPr>
          <p:cNvPr id="1031" name="Line 7"/>
          <p:cNvSpPr>
            <a:spLocks noChangeShapeType="1"/>
          </p:cNvSpPr>
          <p:nvPr/>
        </p:nvSpPr>
        <p:spPr bwMode="auto">
          <a:xfrm>
            <a:off x="381000" y="1143000"/>
            <a:ext cx="8458200" cy="0"/>
          </a:xfrm>
          <a:prstGeom prst="line">
            <a:avLst/>
          </a:prstGeom>
          <a:noFill/>
          <a:ln w="9525">
            <a:solidFill>
              <a:srgbClr val="9BA921"/>
            </a:solidFill>
            <a:round/>
            <a:headEnd/>
            <a:tailEnd/>
          </a:ln>
        </p:spPr>
        <p:txBody>
          <a:bodyPr wrap="none" anchor="ctr"/>
          <a:lstStyle/>
          <a:p>
            <a:endParaRPr lang="en-GB"/>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1" fontAlgn="base" hangingPunct="1">
        <a:spcBef>
          <a:spcPct val="0"/>
        </a:spcBef>
        <a:spcAft>
          <a:spcPct val="0"/>
        </a:spcAft>
        <a:defRPr sz="3200" b="1">
          <a:solidFill>
            <a:srgbClr val="002D46"/>
          </a:solidFill>
          <a:latin typeface="+mj-lt"/>
          <a:ea typeface="+mj-ea"/>
          <a:cs typeface="+mj-cs"/>
        </a:defRPr>
      </a:lvl1pPr>
      <a:lvl2pPr algn="l" rtl="0" eaLnBrk="1" fontAlgn="base" hangingPunct="1">
        <a:spcBef>
          <a:spcPct val="0"/>
        </a:spcBef>
        <a:spcAft>
          <a:spcPct val="0"/>
        </a:spcAft>
        <a:defRPr sz="3200" b="1">
          <a:solidFill>
            <a:srgbClr val="002D46"/>
          </a:solidFill>
          <a:latin typeface="Arial" charset="0"/>
          <a:ea typeface="ＭＳ Ｐゴシック" pitchFamily="1" charset="-128"/>
        </a:defRPr>
      </a:lvl2pPr>
      <a:lvl3pPr algn="l" rtl="0" eaLnBrk="1" fontAlgn="base" hangingPunct="1">
        <a:spcBef>
          <a:spcPct val="0"/>
        </a:spcBef>
        <a:spcAft>
          <a:spcPct val="0"/>
        </a:spcAft>
        <a:defRPr sz="3200" b="1">
          <a:solidFill>
            <a:srgbClr val="002D46"/>
          </a:solidFill>
          <a:latin typeface="Arial" charset="0"/>
          <a:ea typeface="ＭＳ Ｐゴシック" pitchFamily="1" charset="-128"/>
        </a:defRPr>
      </a:lvl3pPr>
      <a:lvl4pPr algn="l" rtl="0" eaLnBrk="1" fontAlgn="base" hangingPunct="1">
        <a:spcBef>
          <a:spcPct val="0"/>
        </a:spcBef>
        <a:spcAft>
          <a:spcPct val="0"/>
        </a:spcAft>
        <a:defRPr sz="3200" b="1">
          <a:solidFill>
            <a:srgbClr val="002D46"/>
          </a:solidFill>
          <a:latin typeface="Arial" charset="0"/>
          <a:ea typeface="ＭＳ Ｐゴシック" pitchFamily="1" charset="-128"/>
        </a:defRPr>
      </a:lvl4pPr>
      <a:lvl5pPr algn="l" rtl="0" eaLnBrk="1" fontAlgn="base" hangingPunct="1">
        <a:spcBef>
          <a:spcPct val="0"/>
        </a:spcBef>
        <a:spcAft>
          <a:spcPct val="0"/>
        </a:spcAft>
        <a:defRPr sz="3200" b="1">
          <a:solidFill>
            <a:srgbClr val="002D46"/>
          </a:solidFill>
          <a:latin typeface="Arial" charset="0"/>
          <a:ea typeface="ＭＳ Ｐゴシック" pitchFamily="1" charset="-128"/>
        </a:defRPr>
      </a:lvl5pPr>
      <a:lvl6pPr marL="457200" algn="l" rtl="0" eaLnBrk="1" fontAlgn="base" hangingPunct="1">
        <a:spcBef>
          <a:spcPct val="0"/>
        </a:spcBef>
        <a:spcAft>
          <a:spcPct val="0"/>
        </a:spcAft>
        <a:defRPr sz="3200" b="1">
          <a:solidFill>
            <a:srgbClr val="002D46"/>
          </a:solidFill>
          <a:latin typeface="Arial" charset="0"/>
          <a:ea typeface="ＭＳ Ｐゴシック" pitchFamily="1" charset="-128"/>
        </a:defRPr>
      </a:lvl6pPr>
      <a:lvl7pPr marL="914400" algn="l" rtl="0" eaLnBrk="1" fontAlgn="base" hangingPunct="1">
        <a:spcBef>
          <a:spcPct val="0"/>
        </a:spcBef>
        <a:spcAft>
          <a:spcPct val="0"/>
        </a:spcAft>
        <a:defRPr sz="3200" b="1">
          <a:solidFill>
            <a:srgbClr val="002D46"/>
          </a:solidFill>
          <a:latin typeface="Arial" charset="0"/>
          <a:ea typeface="ＭＳ Ｐゴシック" pitchFamily="1" charset="-128"/>
        </a:defRPr>
      </a:lvl7pPr>
      <a:lvl8pPr marL="1371600" algn="l" rtl="0" eaLnBrk="1" fontAlgn="base" hangingPunct="1">
        <a:spcBef>
          <a:spcPct val="0"/>
        </a:spcBef>
        <a:spcAft>
          <a:spcPct val="0"/>
        </a:spcAft>
        <a:defRPr sz="3200" b="1">
          <a:solidFill>
            <a:srgbClr val="002D46"/>
          </a:solidFill>
          <a:latin typeface="Arial" charset="0"/>
          <a:ea typeface="ＭＳ Ｐゴシック" pitchFamily="1" charset="-128"/>
        </a:defRPr>
      </a:lvl8pPr>
      <a:lvl9pPr marL="1828800" algn="l" rtl="0" eaLnBrk="1" fontAlgn="base" hangingPunct="1">
        <a:spcBef>
          <a:spcPct val="0"/>
        </a:spcBef>
        <a:spcAft>
          <a:spcPct val="0"/>
        </a:spcAft>
        <a:defRPr sz="3200" b="1">
          <a:solidFill>
            <a:srgbClr val="002D46"/>
          </a:solidFill>
          <a:latin typeface="Arial" charset="0"/>
          <a:ea typeface="ＭＳ Ｐゴシック" pitchFamily="1" charset="-128"/>
        </a:defRPr>
      </a:lvl9pPr>
    </p:titleStyle>
    <p:bodyStyle>
      <a:lvl1pPr marL="342900" indent="-342900" algn="l" rtl="0" eaLnBrk="1" fontAlgn="base" hangingPunct="1">
        <a:spcBef>
          <a:spcPct val="20000"/>
        </a:spcBef>
        <a:spcAft>
          <a:spcPct val="0"/>
        </a:spcAft>
        <a:buChar char="•"/>
        <a:defRPr sz="2800">
          <a:solidFill>
            <a:srgbClr val="002D46"/>
          </a:solidFill>
          <a:latin typeface="+mn-lt"/>
          <a:ea typeface="+mn-ea"/>
          <a:cs typeface="+mn-cs"/>
        </a:defRPr>
      </a:lvl1pPr>
      <a:lvl2pPr marL="763588" indent="-285750" algn="l" rtl="0" eaLnBrk="1" fontAlgn="base" hangingPunct="1">
        <a:spcBef>
          <a:spcPct val="20000"/>
        </a:spcBef>
        <a:spcAft>
          <a:spcPct val="0"/>
        </a:spcAft>
        <a:defRPr sz="2400">
          <a:solidFill>
            <a:srgbClr val="002D46"/>
          </a:solidFill>
          <a:latin typeface="+mn-lt"/>
          <a:ea typeface="+mn-ea"/>
        </a:defRPr>
      </a:lvl2pPr>
      <a:lvl3pPr marL="1182688" indent="-228600" algn="l" rtl="0" eaLnBrk="1" fontAlgn="base" hangingPunct="1">
        <a:spcBef>
          <a:spcPct val="20000"/>
        </a:spcBef>
        <a:spcAft>
          <a:spcPct val="0"/>
        </a:spcAft>
        <a:buChar char="•"/>
        <a:defRPr sz="2000">
          <a:solidFill>
            <a:srgbClr val="002D46"/>
          </a:solidFill>
          <a:latin typeface="+mn-lt"/>
          <a:ea typeface="+mn-ea"/>
        </a:defRPr>
      </a:lvl3pPr>
      <a:lvl4pPr marL="1619250" indent="-246063" algn="l" rtl="0" eaLnBrk="1" fontAlgn="base" hangingPunct="1">
        <a:spcBef>
          <a:spcPct val="20000"/>
        </a:spcBef>
        <a:spcAft>
          <a:spcPct val="0"/>
        </a:spcAft>
        <a:defRPr>
          <a:solidFill>
            <a:srgbClr val="002D46"/>
          </a:solidFill>
          <a:latin typeface="+mn-lt"/>
          <a:ea typeface="+mn-ea"/>
        </a:defRPr>
      </a:lvl4pPr>
      <a:lvl5pPr marL="2057400" indent="-228600" algn="l" rtl="0" eaLnBrk="1" fontAlgn="base" hangingPunct="1">
        <a:spcBef>
          <a:spcPct val="20000"/>
        </a:spcBef>
        <a:spcAft>
          <a:spcPct val="0"/>
        </a:spcAft>
        <a:defRPr sz="2000">
          <a:solidFill>
            <a:schemeClr val="tx1"/>
          </a:solidFill>
          <a:latin typeface="+mn-lt"/>
          <a:ea typeface="+mn-ea"/>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1524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6147" name="Rectangle 3"/>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61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61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61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A02C5F83-8B3F-4EC7-B330-05D0A9220725}" type="slidenum">
              <a:rPr lang="en-GB"/>
              <a:pPr/>
              <a:t>‹#›</a:t>
            </a:fld>
            <a:endParaRPr lang="en-GB"/>
          </a:p>
        </p:txBody>
      </p:sp>
      <p:sp>
        <p:nvSpPr>
          <p:cNvPr id="6151" name="Line 7"/>
          <p:cNvSpPr>
            <a:spLocks noChangeShapeType="1"/>
          </p:cNvSpPr>
          <p:nvPr/>
        </p:nvSpPr>
        <p:spPr bwMode="auto">
          <a:xfrm>
            <a:off x="381000" y="1143000"/>
            <a:ext cx="8458200" cy="0"/>
          </a:xfrm>
          <a:prstGeom prst="line">
            <a:avLst/>
          </a:prstGeom>
          <a:noFill/>
          <a:ln w="9525">
            <a:solidFill>
              <a:srgbClr val="9BA921"/>
            </a:solidFill>
            <a:round/>
            <a:headEnd/>
            <a:tailEnd/>
          </a:ln>
        </p:spPr>
        <p:txBody>
          <a:bodyPr wrap="none" anchor="ctr"/>
          <a:lstStyle/>
          <a:p>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defRPr sz="3200" b="1">
          <a:solidFill>
            <a:srgbClr val="002D46"/>
          </a:solidFill>
          <a:latin typeface="+mj-lt"/>
          <a:ea typeface="+mj-ea"/>
          <a:cs typeface="+mj-cs"/>
        </a:defRPr>
      </a:lvl1pPr>
      <a:lvl2pPr algn="l" rtl="0" fontAlgn="base">
        <a:spcBef>
          <a:spcPct val="0"/>
        </a:spcBef>
        <a:spcAft>
          <a:spcPct val="0"/>
        </a:spcAft>
        <a:defRPr sz="3200" b="1">
          <a:solidFill>
            <a:srgbClr val="002D46"/>
          </a:solidFill>
          <a:latin typeface="Arial" charset="0"/>
        </a:defRPr>
      </a:lvl2pPr>
      <a:lvl3pPr algn="l" rtl="0" fontAlgn="base">
        <a:spcBef>
          <a:spcPct val="0"/>
        </a:spcBef>
        <a:spcAft>
          <a:spcPct val="0"/>
        </a:spcAft>
        <a:defRPr sz="3200" b="1">
          <a:solidFill>
            <a:srgbClr val="002D46"/>
          </a:solidFill>
          <a:latin typeface="Arial" charset="0"/>
        </a:defRPr>
      </a:lvl3pPr>
      <a:lvl4pPr algn="l" rtl="0" fontAlgn="base">
        <a:spcBef>
          <a:spcPct val="0"/>
        </a:spcBef>
        <a:spcAft>
          <a:spcPct val="0"/>
        </a:spcAft>
        <a:defRPr sz="3200" b="1">
          <a:solidFill>
            <a:srgbClr val="002D46"/>
          </a:solidFill>
          <a:latin typeface="Arial" charset="0"/>
        </a:defRPr>
      </a:lvl4pPr>
      <a:lvl5pPr algn="l" rtl="0" fontAlgn="base">
        <a:spcBef>
          <a:spcPct val="0"/>
        </a:spcBef>
        <a:spcAft>
          <a:spcPct val="0"/>
        </a:spcAft>
        <a:defRPr sz="3200" b="1">
          <a:solidFill>
            <a:srgbClr val="002D46"/>
          </a:solidFill>
          <a:latin typeface="Arial" charset="0"/>
        </a:defRPr>
      </a:lvl5pPr>
      <a:lvl6pPr marL="457200" algn="l" rtl="0" fontAlgn="base">
        <a:spcBef>
          <a:spcPct val="0"/>
        </a:spcBef>
        <a:spcAft>
          <a:spcPct val="0"/>
        </a:spcAft>
        <a:defRPr sz="3200" b="1">
          <a:solidFill>
            <a:srgbClr val="002D46"/>
          </a:solidFill>
          <a:latin typeface="Arial" charset="0"/>
        </a:defRPr>
      </a:lvl6pPr>
      <a:lvl7pPr marL="914400" algn="l" rtl="0" fontAlgn="base">
        <a:spcBef>
          <a:spcPct val="0"/>
        </a:spcBef>
        <a:spcAft>
          <a:spcPct val="0"/>
        </a:spcAft>
        <a:defRPr sz="3200" b="1">
          <a:solidFill>
            <a:srgbClr val="002D46"/>
          </a:solidFill>
          <a:latin typeface="Arial" charset="0"/>
        </a:defRPr>
      </a:lvl7pPr>
      <a:lvl8pPr marL="1371600" algn="l" rtl="0" fontAlgn="base">
        <a:spcBef>
          <a:spcPct val="0"/>
        </a:spcBef>
        <a:spcAft>
          <a:spcPct val="0"/>
        </a:spcAft>
        <a:defRPr sz="3200" b="1">
          <a:solidFill>
            <a:srgbClr val="002D46"/>
          </a:solidFill>
          <a:latin typeface="Arial" charset="0"/>
        </a:defRPr>
      </a:lvl8pPr>
      <a:lvl9pPr marL="1828800" algn="l" rtl="0" fontAlgn="base">
        <a:spcBef>
          <a:spcPct val="0"/>
        </a:spcBef>
        <a:spcAft>
          <a:spcPct val="0"/>
        </a:spcAft>
        <a:defRPr sz="3200" b="1">
          <a:solidFill>
            <a:srgbClr val="002D46"/>
          </a:solidFill>
          <a:latin typeface="Arial" charset="0"/>
        </a:defRPr>
      </a:lvl9pPr>
    </p:titleStyle>
    <p:bodyStyle>
      <a:lvl1pPr marL="342900" indent="-342900" algn="l" rtl="0" fontAlgn="base">
        <a:spcBef>
          <a:spcPct val="20000"/>
        </a:spcBef>
        <a:spcAft>
          <a:spcPct val="0"/>
        </a:spcAft>
        <a:buChar char="•"/>
        <a:defRPr sz="2800">
          <a:solidFill>
            <a:srgbClr val="002D46"/>
          </a:solidFill>
          <a:latin typeface="+mn-lt"/>
          <a:ea typeface="+mn-ea"/>
          <a:cs typeface="+mn-cs"/>
        </a:defRPr>
      </a:lvl1pPr>
      <a:lvl2pPr marL="742950" indent="-285750" algn="l" rtl="0" fontAlgn="base">
        <a:spcBef>
          <a:spcPct val="20000"/>
        </a:spcBef>
        <a:spcAft>
          <a:spcPct val="0"/>
        </a:spcAft>
        <a:defRPr sz="2400">
          <a:solidFill>
            <a:srgbClr val="002D46"/>
          </a:solidFill>
          <a:latin typeface="+mn-lt"/>
        </a:defRPr>
      </a:lvl2pPr>
      <a:lvl3pPr marL="1143000" indent="-228600" algn="l" rtl="0" fontAlgn="base">
        <a:spcBef>
          <a:spcPct val="20000"/>
        </a:spcBef>
        <a:spcAft>
          <a:spcPct val="0"/>
        </a:spcAft>
        <a:buChar char="•"/>
        <a:defRPr sz="2000">
          <a:solidFill>
            <a:srgbClr val="002D46"/>
          </a:solidFill>
          <a:latin typeface="+mn-lt"/>
        </a:defRPr>
      </a:lvl3pPr>
      <a:lvl4pPr marL="1600200" indent="-228600" algn="l" rtl="0" fontAlgn="base">
        <a:spcBef>
          <a:spcPct val="20000"/>
        </a:spcBef>
        <a:spcAft>
          <a:spcPct val="0"/>
        </a:spcAft>
        <a:defRPr>
          <a:solidFill>
            <a:srgbClr val="002D46"/>
          </a:solidFill>
          <a:latin typeface="+mn-lt"/>
        </a:defRPr>
      </a:lvl4pPr>
      <a:lvl5pPr marL="2057400" indent="-228600" algn="l" rtl="0" fontAlgn="base">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p:cNvSpPr>
            <a:spLocks noChangeArrowheads="1"/>
          </p:cNvSpPr>
          <p:nvPr/>
        </p:nvSpPr>
        <p:spPr bwMode="auto">
          <a:xfrm>
            <a:off x="457200" y="3124200"/>
            <a:ext cx="7772400" cy="1143000"/>
          </a:xfrm>
          <a:prstGeom prst="rect">
            <a:avLst/>
          </a:prstGeom>
          <a:noFill/>
          <a:ln w="9525">
            <a:noFill/>
            <a:miter lim="800000"/>
            <a:headEnd/>
            <a:tailEnd/>
          </a:ln>
        </p:spPr>
        <p:txBody>
          <a:bodyPr anchor="ctr"/>
          <a:lstStyle/>
          <a:p>
            <a:pPr eaLnBrk="1" hangingPunct="1"/>
            <a:r>
              <a:rPr lang="en-GB" sz="3200" b="1" dirty="0" smtClean="0">
                <a:solidFill>
                  <a:srgbClr val="002D46"/>
                </a:solidFill>
              </a:rPr>
              <a:t>Combining usability and cognitive tests to optimize the 2021 Census for mobile devices</a:t>
            </a:r>
            <a:endParaRPr lang="en-GB" sz="3200" b="1" dirty="0">
              <a:solidFill>
                <a:srgbClr val="002D46"/>
              </a:solidFill>
            </a:endParaRPr>
          </a:p>
        </p:txBody>
      </p:sp>
      <p:sp>
        <p:nvSpPr>
          <p:cNvPr id="2055" name="Rectangle 7"/>
          <p:cNvSpPr>
            <a:spLocks noChangeArrowheads="1"/>
          </p:cNvSpPr>
          <p:nvPr/>
        </p:nvSpPr>
        <p:spPr bwMode="auto">
          <a:xfrm>
            <a:off x="457200" y="4419600"/>
            <a:ext cx="6400800" cy="1752600"/>
          </a:xfrm>
          <a:prstGeom prst="rect">
            <a:avLst/>
          </a:prstGeom>
          <a:noFill/>
          <a:ln w="9525">
            <a:noFill/>
            <a:miter lim="800000"/>
            <a:headEnd/>
            <a:tailEnd/>
          </a:ln>
        </p:spPr>
        <p:txBody>
          <a:bodyPr/>
          <a:lstStyle/>
          <a:p>
            <a:pPr eaLnBrk="1" hangingPunct="1">
              <a:spcBef>
                <a:spcPct val="20000"/>
              </a:spcBef>
            </a:pPr>
            <a:r>
              <a:rPr lang="en-GB" sz="2800" dirty="0" smtClean="0">
                <a:solidFill>
                  <a:srgbClr val="002D46"/>
                </a:solidFill>
              </a:rPr>
              <a:t>Joanne Finnie</a:t>
            </a:r>
          </a:p>
          <a:p>
            <a:pPr eaLnBrk="1" hangingPunct="1">
              <a:spcBef>
                <a:spcPct val="20000"/>
              </a:spcBef>
            </a:pPr>
            <a:r>
              <a:rPr lang="en-GB" sz="2800" dirty="0" smtClean="0">
                <a:solidFill>
                  <a:srgbClr val="002D46"/>
                </a:solidFill>
              </a:rPr>
              <a:t>Data Collection Methodology</a:t>
            </a:r>
            <a:endParaRPr lang="en-GB" sz="2800" dirty="0">
              <a:solidFill>
                <a:srgbClr val="002D4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Two phases</a:t>
            </a:r>
            <a:endParaRPr lang="en-GB" sz="2800" dirty="0"/>
          </a:p>
        </p:txBody>
      </p:sp>
      <p:sp>
        <p:nvSpPr>
          <p:cNvPr id="3" name="Content Placeholder 2"/>
          <p:cNvSpPr>
            <a:spLocks noGrp="1"/>
          </p:cNvSpPr>
          <p:nvPr>
            <p:ph idx="1"/>
          </p:nvPr>
        </p:nvSpPr>
        <p:spPr/>
        <p:txBody>
          <a:bodyPr/>
          <a:lstStyle/>
          <a:p>
            <a:r>
              <a:rPr lang="en-GB" dirty="0" smtClean="0"/>
              <a:t>March 2016 – Phase 1 objectives:-</a:t>
            </a:r>
          </a:p>
          <a:p>
            <a:pPr lvl="1">
              <a:buFont typeface="Arial" pitchFamily="34" charset="0"/>
              <a:buChar char="•"/>
            </a:pPr>
            <a:r>
              <a:rPr lang="en-US" sz="2000" dirty="0" smtClean="0"/>
              <a:t>Establish whether 2011 online census questionnaire could be completed on mobile devices by testing them for usability with members of the public.</a:t>
            </a:r>
          </a:p>
          <a:p>
            <a:pPr lvl="1">
              <a:buFont typeface="Arial" pitchFamily="34" charset="0"/>
              <a:buChar char="•"/>
            </a:pPr>
            <a:r>
              <a:rPr lang="en-US" sz="2000" dirty="0" smtClean="0"/>
              <a:t>Analyze feedback regarding participants’ experiences of completing the questionnaire on a mobile device.</a:t>
            </a:r>
          </a:p>
          <a:p>
            <a:pPr lvl="1">
              <a:buFont typeface="Arial" pitchFamily="34" charset="0"/>
              <a:buChar char="•"/>
            </a:pPr>
            <a:r>
              <a:rPr lang="en-US" sz="2000" dirty="0" smtClean="0"/>
              <a:t>Identify questions that are problematic.</a:t>
            </a:r>
          </a:p>
          <a:p>
            <a:r>
              <a:rPr lang="en-GB" dirty="0" smtClean="0"/>
              <a:t>July 2016 – Phase 2</a:t>
            </a:r>
          </a:p>
          <a:p>
            <a:pPr lvl="1">
              <a:buFont typeface="Arial" pitchFamily="34" charset="0"/>
              <a:buChar char="•"/>
            </a:pPr>
            <a:r>
              <a:rPr lang="en-GB" sz="2000" dirty="0" smtClean="0"/>
              <a:t>Redesign socio-demographic questions identified as problematic in Phase 1 in line with recommendations.</a:t>
            </a:r>
          </a:p>
          <a:p>
            <a:pPr lvl="1">
              <a:buFont typeface="Arial" pitchFamily="34" charset="0"/>
              <a:buChar char="•"/>
            </a:pPr>
            <a:r>
              <a:rPr lang="en-GB" sz="2000" dirty="0" smtClean="0"/>
              <a:t>Test redesigned socio-demographic questions with members of public using PCs, laptops and mobile devices.</a:t>
            </a: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Methodology</a:t>
            </a:r>
            <a:endParaRPr lang="en-GB" sz="2800" dirty="0"/>
          </a:p>
        </p:txBody>
      </p:sp>
      <p:sp>
        <p:nvSpPr>
          <p:cNvPr id="3" name="Content Placeholder 2"/>
          <p:cNvSpPr>
            <a:spLocks noGrp="1"/>
          </p:cNvSpPr>
          <p:nvPr>
            <p:ph idx="1"/>
          </p:nvPr>
        </p:nvSpPr>
        <p:spPr/>
        <p:txBody>
          <a:bodyPr>
            <a:normAutofit fontScale="92500" lnSpcReduction="10000"/>
          </a:bodyPr>
          <a:lstStyle/>
          <a:p>
            <a:r>
              <a:rPr lang="en-GB" dirty="0" smtClean="0"/>
              <a:t>Phase 1 - all Census questions tested for usability in Lime Survey.</a:t>
            </a:r>
          </a:p>
          <a:p>
            <a:r>
              <a:rPr lang="en-GB" dirty="0" smtClean="0"/>
              <a:t>Phase 2 – subset of redesigned socio-demographic Census questions were tested in </a:t>
            </a:r>
            <a:r>
              <a:rPr lang="en-GB" dirty="0" err="1" smtClean="0"/>
              <a:t>Axure</a:t>
            </a:r>
            <a:r>
              <a:rPr lang="en-GB" dirty="0" smtClean="0"/>
              <a:t>:-</a:t>
            </a:r>
            <a:endParaRPr lang="en-GB" dirty="0"/>
          </a:p>
          <a:p>
            <a:pPr lvl="1">
              <a:buFont typeface="Arial" pitchFamily="34" charset="0"/>
              <a:buChar char="•"/>
            </a:pPr>
            <a:r>
              <a:rPr lang="en-GB" dirty="0" smtClean="0"/>
              <a:t>Usability testing </a:t>
            </a:r>
            <a:r>
              <a:rPr lang="en-GB" dirty="0"/>
              <a:t>- to ensure the online design is appropriate on a range of </a:t>
            </a:r>
            <a:r>
              <a:rPr lang="en-GB" dirty="0" smtClean="0"/>
              <a:t>devices.</a:t>
            </a:r>
            <a:endParaRPr lang="en-GB" dirty="0"/>
          </a:p>
          <a:p>
            <a:pPr lvl="1">
              <a:buFont typeface="Arial" pitchFamily="34" charset="0"/>
              <a:buChar char="•"/>
            </a:pPr>
            <a:r>
              <a:rPr lang="en-GB" dirty="0" smtClean="0"/>
              <a:t>Cognitive testing:-</a:t>
            </a:r>
          </a:p>
          <a:p>
            <a:pPr lvl="2">
              <a:buFont typeface="Courier New" pitchFamily="49" charset="0"/>
              <a:buChar char="o"/>
            </a:pPr>
            <a:r>
              <a:rPr lang="en-GB" dirty="0" smtClean="0"/>
              <a:t>Ability </a:t>
            </a:r>
            <a:r>
              <a:rPr lang="en-GB" dirty="0"/>
              <a:t>to answer </a:t>
            </a:r>
            <a:r>
              <a:rPr lang="en-GB" dirty="0" smtClean="0"/>
              <a:t>- questions are understood </a:t>
            </a:r>
            <a:r>
              <a:rPr lang="en-GB" dirty="0"/>
              <a:t>by respondents.</a:t>
            </a:r>
          </a:p>
          <a:p>
            <a:pPr lvl="2">
              <a:buFont typeface="Courier New" pitchFamily="49" charset="0"/>
              <a:buChar char="o"/>
            </a:pPr>
            <a:r>
              <a:rPr lang="en-GB" dirty="0" smtClean="0"/>
              <a:t>Accuracy </a:t>
            </a:r>
            <a:r>
              <a:rPr lang="en-GB" dirty="0"/>
              <a:t>of </a:t>
            </a:r>
            <a:r>
              <a:rPr lang="en-GB" dirty="0" smtClean="0"/>
              <a:t>answers - answers </a:t>
            </a:r>
            <a:r>
              <a:rPr lang="en-GB" dirty="0"/>
              <a:t>meet output requirements.</a:t>
            </a:r>
          </a:p>
          <a:p>
            <a:pPr lvl="2">
              <a:buFont typeface="Courier New" pitchFamily="49" charset="0"/>
              <a:buChar char="o"/>
            </a:pPr>
            <a:r>
              <a:rPr lang="en-GB" dirty="0" smtClean="0"/>
              <a:t>Willingness </a:t>
            </a:r>
            <a:r>
              <a:rPr lang="en-GB" dirty="0"/>
              <a:t>to answer </a:t>
            </a:r>
            <a:r>
              <a:rPr lang="en-GB" dirty="0" smtClean="0"/>
              <a:t>- question and/or </a:t>
            </a:r>
            <a:r>
              <a:rPr lang="en-GB" dirty="0"/>
              <a:t>question wording is </a:t>
            </a:r>
            <a:r>
              <a:rPr lang="en-GB" dirty="0" smtClean="0"/>
              <a:t>appropriate.</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Participants</a:t>
            </a:r>
            <a:endParaRPr lang="en-GB" sz="2800" dirty="0"/>
          </a:p>
        </p:txBody>
      </p:sp>
      <p:sp>
        <p:nvSpPr>
          <p:cNvPr id="3" name="Content Placeholder 2"/>
          <p:cNvSpPr>
            <a:spLocks noGrp="1"/>
          </p:cNvSpPr>
          <p:nvPr>
            <p:ph idx="1"/>
          </p:nvPr>
        </p:nvSpPr>
        <p:spPr/>
        <p:txBody>
          <a:bodyPr>
            <a:normAutofit fontScale="92500" lnSpcReduction="20000"/>
          </a:bodyPr>
          <a:lstStyle/>
          <a:p>
            <a:r>
              <a:rPr lang="en-GB" dirty="0" smtClean="0"/>
              <a:t>Opportunity </a:t>
            </a:r>
            <a:r>
              <a:rPr lang="en-GB" dirty="0"/>
              <a:t>and snowball sampling methods were used to recruit </a:t>
            </a:r>
            <a:r>
              <a:rPr lang="en-GB" dirty="0" smtClean="0"/>
              <a:t>participants in both Phases.</a:t>
            </a:r>
          </a:p>
          <a:p>
            <a:r>
              <a:rPr lang="en-GB" dirty="0" smtClean="0"/>
              <a:t>The </a:t>
            </a:r>
            <a:r>
              <a:rPr lang="en-GB" dirty="0"/>
              <a:t>sample was recruited </a:t>
            </a:r>
            <a:r>
              <a:rPr lang="en-GB" dirty="0" smtClean="0"/>
              <a:t>purposively to capture a range of </a:t>
            </a:r>
            <a:r>
              <a:rPr lang="en-GB" dirty="0"/>
              <a:t>the following characteristics:</a:t>
            </a:r>
          </a:p>
          <a:p>
            <a:pPr lvl="1"/>
            <a:r>
              <a:rPr lang="en-GB" dirty="0"/>
              <a:t>Sex</a:t>
            </a:r>
          </a:p>
          <a:p>
            <a:pPr lvl="1"/>
            <a:r>
              <a:rPr lang="en-GB" dirty="0"/>
              <a:t>Age</a:t>
            </a:r>
          </a:p>
          <a:p>
            <a:pPr lvl="1"/>
            <a:r>
              <a:rPr lang="en-GB" dirty="0"/>
              <a:t>Device type (i.e. </a:t>
            </a:r>
            <a:r>
              <a:rPr lang="en-GB" dirty="0" err="1"/>
              <a:t>smartphone</a:t>
            </a:r>
            <a:r>
              <a:rPr lang="en-GB" dirty="0"/>
              <a:t>, tablet, or laptop)</a:t>
            </a:r>
          </a:p>
          <a:p>
            <a:pPr lvl="1"/>
            <a:r>
              <a:rPr lang="en-GB" dirty="0"/>
              <a:t>Accommodation type</a:t>
            </a:r>
          </a:p>
          <a:p>
            <a:pPr lvl="1"/>
            <a:r>
              <a:rPr lang="en-GB" dirty="0"/>
              <a:t>Household size</a:t>
            </a:r>
          </a:p>
          <a:p>
            <a:pPr lvl="1"/>
            <a:r>
              <a:rPr lang="en-GB" dirty="0"/>
              <a:t>Digital skills</a:t>
            </a:r>
          </a:p>
          <a:p>
            <a:pPr lvl="1"/>
            <a:r>
              <a:rPr lang="en-GB" dirty="0"/>
              <a:t>Employment status</a:t>
            </a:r>
          </a:p>
          <a:p>
            <a:r>
              <a:rPr lang="en-GB" dirty="0" smtClean="0"/>
              <a:t>No statistical </a:t>
            </a:r>
            <a:r>
              <a:rPr lang="en-GB" dirty="0"/>
              <a:t>inferences can be drawn from the </a:t>
            </a:r>
            <a:r>
              <a:rPr lang="en-GB" dirty="0" smtClean="0"/>
              <a:t>findings as this was not a random sample.</a:t>
            </a:r>
            <a:endParaRPr lang="en-GB" dirty="0"/>
          </a:p>
          <a:p>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Analysis – Phase 1 and 2</a:t>
            </a:r>
            <a:endParaRPr lang="en-GB" sz="2800" dirty="0"/>
          </a:p>
        </p:txBody>
      </p:sp>
      <p:sp>
        <p:nvSpPr>
          <p:cNvPr id="3" name="Content Placeholder 2"/>
          <p:cNvSpPr>
            <a:spLocks noGrp="1"/>
          </p:cNvSpPr>
          <p:nvPr>
            <p:ph idx="1"/>
          </p:nvPr>
        </p:nvSpPr>
        <p:spPr/>
        <p:txBody>
          <a:bodyPr>
            <a:normAutofit fontScale="92500" lnSpcReduction="20000"/>
          </a:bodyPr>
          <a:lstStyle/>
          <a:p>
            <a:r>
              <a:rPr lang="en-GB" dirty="0" smtClean="0"/>
              <a:t>Two sources of information:-</a:t>
            </a:r>
          </a:p>
          <a:p>
            <a:pPr lvl="1">
              <a:buFont typeface="Arial" pitchFamily="34" charset="0"/>
              <a:buChar char="•"/>
            </a:pPr>
            <a:r>
              <a:rPr lang="en-GB" dirty="0" smtClean="0"/>
              <a:t>Interviews were audio recorded and transcribed</a:t>
            </a:r>
          </a:p>
          <a:p>
            <a:pPr lvl="1">
              <a:buFont typeface="Arial" pitchFamily="34" charset="0"/>
              <a:buChar char="•"/>
            </a:pPr>
            <a:r>
              <a:rPr lang="en-GB" dirty="0" smtClean="0"/>
              <a:t>Observation sheets were summarised</a:t>
            </a:r>
          </a:p>
          <a:p>
            <a:pPr lvl="1"/>
            <a:endParaRPr lang="en-GB" dirty="0" smtClean="0"/>
          </a:p>
          <a:p>
            <a:r>
              <a:rPr lang="en-GB" dirty="0" smtClean="0"/>
              <a:t>On the basis of usability, ability, accuracy and willingness questions were given a RAG status:-</a:t>
            </a:r>
          </a:p>
          <a:p>
            <a:pPr lvl="1">
              <a:buFont typeface="Arial" pitchFamily="34" charset="0"/>
              <a:buChar char="•"/>
            </a:pPr>
            <a:r>
              <a:rPr lang="en-GB" b="1" dirty="0" smtClean="0"/>
              <a:t>Red </a:t>
            </a:r>
            <a:r>
              <a:rPr lang="en-GB" b="1" dirty="0"/>
              <a:t>–</a:t>
            </a:r>
            <a:r>
              <a:rPr lang="en-GB" dirty="0"/>
              <a:t> the question or feature </a:t>
            </a:r>
            <a:r>
              <a:rPr lang="en-GB" dirty="0" smtClean="0"/>
              <a:t>should not </a:t>
            </a:r>
            <a:r>
              <a:rPr lang="en-GB" dirty="0"/>
              <a:t>be </a:t>
            </a:r>
            <a:r>
              <a:rPr lang="en-GB" dirty="0" smtClean="0"/>
              <a:t>used due to it causing inaccurate responses.</a:t>
            </a:r>
          </a:p>
          <a:p>
            <a:pPr lvl="1">
              <a:buFont typeface="Arial" pitchFamily="34" charset="0"/>
              <a:buChar char="•"/>
            </a:pPr>
            <a:r>
              <a:rPr lang="en-GB" b="1" dirty="0" smtClean="0"/>
              <a:t>Amber </a:t>
            </a:r>
            <a:r>
              <a:rPr lang="en-GB" dirty="0" smtClean="0"/>
              <a:t>– changes need to be made to the feature or question to improve participant experience, understanding or willingness to answer.</a:t>
            </a:r>
          </a:p>
          <a:p>
            <a:pPr lvl="1">
              <a:buFont typeface="Arial" pitchFamily="34" charset="0"/>
              <a:buChar char="•"/>
            </a:pPr>
            <a:r>
              <a:rPr lang="en-GB" b="1" dirty="0" smtClean="0"/>
              <a:t>Green</a:t>
            </a:r>
            <a:r>
              <a:rPr lang="en-GB" dirty="0" smtClean="0"/>
              <a:t> – participants understand and answer question accurately and willingly.  Few, if any, changes need making.  </a:t>
            </a:r>
          </a:p>
          <a:p>
            <a:pPr lvl="1"/>
            <a:endParaRPr lang="en-GB" dirty="0"/>
          </a:p>
          <a:p>
            <a:pPr lvl="1"/>
            <a:endParaRPr lang="en-GB" dirty="0" smtClean="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Findings – Phase 1</a:t>
            </a:r>
            <a:endParaRPr lang="en-GB" sz="2800" dirty="0"/>
          </a:p>
        </p:txBody>
      </p:sp>
      <p:sp>
        <p:nvSpPr>
          <p:cNvPr id="3" name="Content Placeholder 2"/>
          <p:cNvSpPr>
            <a:spLocks noGrp="1"/>
          </p:cNvSpPr>
          <p:nvPr>
            <p:ph idx="1"/>
          </p:nvPr>
        </p:nvSpPr>
        <p:spPr/>
        <p:txBody>
          <a:bodyPr>
            <a:normAutofit lnSpcReduction="10000"/>
          </a:bodyPr>
          <a:lstStyle/>
          <a:p>
            <a:r>
              <a:rPr lang="en-GB" dirty="0" smtClean="0"/>
              <a:t>It is possible for the 2011 Census questionnaire to be completed on a mobile device, but:-</a:t>
            </a:r>
          </a:p>
          <a:p>
            <a:pPr lvl="1">
              <a:buFont typeface="Arial" pitchFamily="34" charset="0"/>
              <a:buChar char="•"/>
            </a:pPr>
            <a:r>
              <a:rPr lang="en-GB" dirty="0" smtClean="0"/>
              <a:t>Interviewers had to help some participants log in due to difficulties with the </a:t>
            </a:r>
            <a:r>
              <a:rPr lang="en-GB" dirty="0" smtClean="0"/>
              <a:t>Internet </a:t>
            </a:r>
            <a:r>
              <a:rPr lang="en-GB" dirty="0" smtClean="0"/>
              <a:t>Access Code (IAC).</a:t>
            </a:r>
          </a:p>
          <a:p>
            <a:pPr lvl="1">
              <a:buFont typeface="Arial" pitchFamily="34" charset="0"/>
              <a:buChar char="•"/>
            </a:pPr>
            <a:r>
              <a:rPr lang="en-GB" dirty="0" smtClean="0"/>
              <a:t>The colour scheme made the questionnaire difficult to read.</a:t>
            </a:r>
          </a:p>
          <a:p>
            <a:pPr lvl="1">
              <a:buFont typeface="Arial" pitchFamily="34" charset="0"/>
              <a:buChar char="•"/>
            </a:pPr>
            <a:r>
              <a:rPr lang="en-GB" dirty="0" smtClean="0"/>
              <a:t>Headings and other unnecessary features increased the need for scrolling.</a:t>
            </a:r>
          </a:p>
          <a:p>
            <a:pPr lvl="1">
              <a:buFont typeface="Arial" pitchFamily="34" charset="0"/>
              <a:buChar char="•"/>
            </a:pPr>
            <a:r>
              <a:rPr lang="en-GB" dirty="0" smtClean="0"/>
              <a:t>There  specific issues with some of the features and questions, examples follow.</a:t>
            </a:r>
          </a:p>
          <a:p>
            <a:endParaRPr lang="en-GB"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536" y="152400"/>
            <a:ext cx="8568952" cy="1143000"/>
          </a:xfrm>
        </p:spPr>
        <p:txBody>
          <a:bodyPr/>
          <a:lstStyle/>
          <a:p>
            <a:pPr eaLnBrk="1" hangingPunct="1"/>
            <a:r>
              <a:rPr lang="en-US" sz="2800" dirty="0" smtClean="0"/>
              <a:t>Phase 1 </a:t>
            </a:r>
            <a:r>
              <a:rPr lang="en-US" sz="2800" dirty="0" smtClean="0"/>
              <a:t>Internet </a:t>
            </a:r>
            <a:r>
              <a:rPr lang="en-US" sz="2800" dirty="0" smtClean="0"/>
              <a:t>Access Code (IAC) – Amber</a:t>
            </a:r>
          </a:p>
        </p:txBody>
      </p:sp>
      <p:sp>
        <p:nvSpPr>
          <p:cNvPr id="4" name="Content Placeholder 2"/>
          <p:cNvSpPr>
            <a:spLocks noGrp="1"/>
          </p:cNvSpPr>
          <p:nvPr>
            <p:ph idx="1"/>
          </p:nvPr>
        </p:nvSpPr>
        <p:spPr>
          <a:xfrm>
            <a:off x="827584" y="1340768"/>
            <a:ext cx="7772400" cy="4572000"/>
          </a:xfrm>
        </p:spPr>
        <p:txBody>
          <a:bodyPr/>
          <a:lstStyle/>
          <a:p>
            <a:pPr>
              <a:buNone/>
            </a:pPr>
            <a:r>
              <a:rPr lang="en-GB" sz="2000" dirty="0" smtClean="0"/>
              <a:t>Example password - ECN6EYLCTG4M6PLSJGA8</a:t>
            </a:r>
          </a:p>
          <a:p>
            <a:pPr>
              <a:buNone/>
            </a:pPr>
            <a:endParaRPr lang="en-GB" sz="2000" dirty="0" smtClean="0"/>
          </a:p>
          <a:p>
            <a:pPr>
              <a:buNone/>
            </a:pPr>
            <a:endParaRPr lang="en-GB" sz="2000" dirty="0" smtClean="0"/>
          </a:p>
          <a:p>
            <a:pPr>
              <a:buNone/>
            </a:pPr>
            <a:endParaRPr lang="en-GB" sz="2000" dirty="0" smtClean="0"/>
          </a:p>
          <a:p>
            <a:pPr>
              <a:buNone/>
            </a:pPr>
            <a:endParaRPr lang="en-GB" sz="2000" dirty="0" smtClean="0"/>
          </a:p>
          <a:p>
            <a:pPr>
              <a:buNone/>
            </a:pPr>
            <a:endParaRPr lang="en-GB" sz="2000" dirty="0" smtClean="0"/>
          </a:p>
          <a:p>
            <a:pPr>
              <a:buNone/>
            </a:pPr>
            <a:endParaRPr lang="en-GB" sz="2000" dirty="0" smtClean="0"/>
          </a:p>
          <a:p>
            <a:r>
              <a:rPr lang="en-GB" sz="2000" dirty="0" smtClean="0"/>
              <a:t>Long and complex – errors</a:t>
            </a:r>
          </a:p>
          <a:p>
            <a:endParaRPr lang="en-GB" sz="2000" dirty="0" smtClean="0"/>
          </a:p>
          <a:p>
            <a:endParaRPr lang="en-GB" sz="2000" dirty="0" smtClean="0"/>
          </a:p>
          <a:p>
            <a:endParaRPr lang="en-GB" sz="2000" dirty="0" smtClean="0"/>
          </a:p>
          <a:p>
            <a:r>
              <a:rPr lang="en-GB" sz="2000" dirty="0" smtClean="0"/>
              <a:t>Case sensitive </a:t>
            </a:r>
          </a:p>
          <a:p>
            <a:pPr lvl="1"/>
            <a:r>
              <a:rPr lang="en-GB" sz="1600" dirty="0" smtClean="0"/>
              <a:t>- Particularly difficult on a mobile device</a:t>
            </a:r>
          </a:p>
        </p:txBody>
      </p:sp>
      <p:pic>
        <p:nvPicPr>
          <p:cNvPr id="9" name="ymail_attachmentId289" descr="82785bc9-9fdf-4b71-b376-4e432f54865a"/>
          <p:cNvPicPr>
            <a:picLocks noChangeAspect="1" noChangeArrowheads="1"/>
          </p:cNvPicPr>
          <p:nvPr/>
        </p:nvPicPr>
        <p:blipFill>
          <a:blip r:embed="rId3" cstate="print"/>
          <a:srcRect l="1961" t="18824" r="1961" b="38823"/>
          <a:stretch>
            <a:fillRect/>
          </a:stretch>
        </p:blipFill>
        <p:spPr bwMode="auto">
          <a:xfrm>
            <a:off x="827584" y="1916832"/>
            <a:ext cx="7056784" cy="1944216"/>
          </a:xfrm>
          <a:prstGeom prst="rect">
            <a:avLst/>
          </a:prstGeom>
          <a:noFill/>
          <a:ln w="9525">
            <a:noFill/>
            <a:miter lim="800000"/>
            <a:headEnd/>
            <a:tailEnd/>
          </a:ln>
        </p:spPr>
      </p:pic>
      <p:sp>
        <p:nvSpPr>
          <p:cNvPr id="10" name="Rectangle 9"/>
          <p:cNvSpPr/>
          <p:nvPr/>
        </p:nvSpPr>
        <p:spPr>
          <a:xfrm>
            <a:off x="611560" y="6165304"/>
            <a:ext cx="7920880" cy="400110"/>
          </a:xfrm>
          <a:prstGeom prst="rect">
            <a:avLst/>
          </a:prstGeom>
        </p:spPr>
        <p:txBody>
          <a:bodyPr wrap="square">
            <a:spAutoFit/>
          </a:bodyPr>
          <a:lstStyle/>
          <a:p>
            <a:r>
              <a:rPr lang="en-GB" sz="2000" i="1" dirty="0" smtClean="0">
                <a:solidFill>
                  <a:srgbClr val="0070C0"/>
                </a:solidFill>
              </a:rPr>
              <a:t>“</a:t>
            </a:r>
            <a:r>
              <a:rPr lang="en-GB" sz="1600" i="1" dirty="0" smtClean="0">
                <a:solidFill>
                  <a:srgbClr val="0070C0"/>
                </a:solidFill>
              </a:rPr>
              <a:t>Switching between capital letters and numbers and all of that…it’s a nightmare”</a:t>
            </a:r>
          </a:p>
        </p:txBody>
      </p:sp>
      <p:sp>
        <p:nvSpPr>
          <p:cNvPr id="11" name="Rectangle 10"/>
          <p:cNvSpPr/>
          <p:nvPr/>
        </p:nvSpPr>
        <p:spPr>
          <a:xfrm>
            <a:off x="755576" y="4581128"/>
            <a:ext cx="7920880" cy="646331"/>
          </a:xfrm>
          <a:prstGeom prst="rect">
            <a:avLst/>
          </a:prstGeom>
        </p:spPr>
        <p:txBody>
          <a:bodyPr wrap="square">
            <a:spAutoFit/>
          </a:bodyPr>
          <a:lstStyle/>
          <a:p>
            <a:r>
              <a:rPr lang="en-GB" sz="2000" i="1" dirty="0" smtClean="0">
                <a:solidFill>
                  <a:srgbClr val="0070C0"/>
                </a:solidFill>
              </a:rPr>
              <a:t>“</a:t>
            </a:r>
            <a:r>
              <a:rPr lang="en-GB" sz="1600" i="1" dirty="0" smtClean="0">
                <a:solidFill>
                  <a:srgbClr val="0070C0"/>
                </a:solidFill>
              </a:rPr>
              <a:t>It’s easy to make mistakes, the percentage of human error on that is quite high, just give us a simple code like XYZ123 if possible”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2800" dirty="0" smtClean="0"/>
              <a:t>IAC - Recommendations</a:t>
            </a:r>
          </a:p>
        </p:txBody>
      </p:sp>
      <p:sp>
        <p:nvSpPr>
          <p:cNvPr id="4" name="Content Placeholder 2"/>
          <p:cNvSpPr>
            <a:spLocks noGrp="1"/>
          </p:cNvSpPr>
          <p:nvPr>
            <p:ph idx="1"/>
          </p:nvPr>
        </p:nvSpPr>
        <p:spPr>
          <a:xfrm>
            <a:off x="685800" y="1524000"/>
            <a:ext cx="7772400" cy="4572000"/>
          </a:xfrm>
        </p:spPr>
        <p:txBody>
          <a:bodyPr/>
          <a:lstStyle/>
          <a:p>
            <a:pPr lvl="0"/>
            <a:r>
              <a:rPr lang="en-GB" sz="2400" dirty="0" smtClean="0"/>
              <a:t>Shorten the IAC – participants suggested between 8 and 10 digits was acceptable</a:t>
            </a:r>
          </a:p>
          <a:p>
            <a:endParaRPr lang="en-GB" sz="2400" dirty="0" smtClean="0"/>
          </a:p>
          <a:p>
            <a:pPr lvl="0"/>
            <a:r>
              <a:rPr lang="en-GB" sz="2400" dirty="0" smtClean="0"/>
              <a:t>Break down the code by grouping the characters into small blocks</a:t>
            </a:r>
          </a:p>
          <a:p>
            <a:endParaRPr lang="en-GB" sz="2400" dirty="0" smtClean="0"/>
          </a:p>
          <a:p>
            <a:r>
              <a:rPr lang="en-GB" sz="2400" dirty="0" smtClean="0"/>
              <a:t>Participants should be able to see the characters they are entering into the IAC box as they type.</a:t>
            </a:r>
            <a:endParaRPr lang="en-GB"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t="7382" r="28499" b="14764"/>
          <a:stretch>
            <a:fillRect/>
          </a:stretch>
        </p:blipFill>
        <p:spPr bwMode="auto">
          <a:xfrm>
            <a:off x="323528" y="1052736"/>
            <a:ext cx="8496945" cy="5600205"/>
          </a:xfrm>
          <a:prstGeom prst="rect">
            <a:avLst/>
          </a:prstGeom>
          <a:noFill/>
          <a:ln w="9525">
            <a:noFill/>
            <a:miter lim="800000"/>
            <a:headEnd/>
            <a:tailEnd/>
          </a:ln>
        </p:spPr>
      </p:pic>
      <p:sp>
        <p:nvSpPr>
          <p:cNvPr id="6" name="Rectangle 5"/>
          <p:cNvSpPr/>
          <p:nvPr/>
        </p:nvSpPr>
        <p:spPr>
          <a:xfrm>
            <a:off x="323528" y="1052736"/>
            <a:ext cx="8496944" cy="5616624"/>
          </a:xfrm>
          <a:prstGeom prst="rect">
            <a:avLst/>
          </a:prstGeom>
          <a:noFill/>
          <a:ln w="508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itle 11"/>
          <p:cNvSpPr>
            <a:spLocks noGrp="1"/>
          </p:cNvSpPr>
          <p:nvPr>
            <p:ph type="title"/>
          </p:nvPr>
        </p:nvSpPr>
        <p:spPr>
          <a:xfrm>
            <a:off x="827584" y="260648"/>
            <a:ext cx="7772400" cy="468288"/>
          </a:xfrm>
        </p:spPr>
        <p:txBody>
          <a:bodyPr/>
          <a:lstStyle/>
          <a:p>
            <a:r>
              <a:rPr lang="en-GB" sz="2800" dirty="0" smtClean="0"/>
              <a:t>Phase 2 IAC – Amber</a:t>
            </a: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3568" y="0"/>
            <a:ext cx="7772400" cy="1143000"/>
          </a:xfrm>
        </p:spPr>
        <p:txBody>
          <a:bodyPr/>
          <a:lstStyle/>
          <a:p>
            <a:pPr eaLnBrk="1" hangingPunct="1"/>
            <a:r>
              <a:rPr lang="en-US" sz="2800" dirty="0" smtClean="0"/>
              <a:t>Phase 1 Address Confirmation – Red</a:t>
            </a:r>
          </a:p>
        </p:txBody>
      </p:sp>
      <p:pic>
        <p:nvPicPr>
          <p:cNvPr id="4" name="Content Placeholder 3" descr="\\ndata13\saunds$\Desktop\Screenshots\3FB7CF45-A18D-48F8-8FAF-CE32B472578A (002).PNG"/>
          <p:cNvPicPr>
            <a:picLocks noGrp="1" noChangeAspect="1" noChangeArrowheads="1"/>
          </p:cNvPicPr>
          <p:nvPr>
            <p:ph idx="1"/>
          </p:nvPr>
        </p:nvPicPr>
        <p:blipFill>
          <a:blip r:embed="rId3" cstate="print"/>
          <a:srcRect/>
          <a:stretch>
            <a:fillRect/>
          </a:stretch>
        </p:blipFill>
        <p:spPr bwMode="auto">
          <a:xfrm>
            <a:off x="395536" y="1547790"/>
            <a:ext cx="2520280" cy="4473496"/>
          </a:xfrm>
          <a:prstGeom prst="rect">
            <a:avLst/>
          </a:prstGeom>
          <a:noFill/>
          <a:ln>
            <a:solidFill>
              <a:schemeClr val="tx1"/>
            </a:solidFill>
          </a:ln>
        </p:spPr>
      </p:pic>
      <p:pic>
        <p:nvPicPr>
          <p:cNvPr id="5" name="Picture 4" descr="\\ndata13\saunds$\Desktop\Screenshots\C7FB67BF-B8B9-46FA-813D-4E1D00CB9F19 (002).PNG"/>
          <p:cNvPicPr>
            <a:picLocks noChangeAspect="1" noChangeArrowheads="1"/>
          </p:cNvPicPr>
          <p:nvPr/>
        </p:nvPicPr>
        <p:blipFill>
          <a:blip r:embed="rId4" cstate="print"/>
          <a:srcRect/>
          <a:stretch>
            <a:fillRect/>
          </a:stretch>
        </p:blipFill>
        <p:spPr bwMode="auto">
          <a:xfrm>
            <a:off x="3275856" y="1547790"/>
            <a:ext cx="2520280" cy="4473498"/>
          </a:xfrm>
          <a:prstGeom prst="rect">
            <a:avLst/>
          </a:prstGeom>
          <a:noFill/>
          <a:ln>
            <a:solidFill>
              <a:schemeClr val="tx1"/>
            </a:solidFill>
          </a:ln>
        </p:spPr>
      </p:pic>
      <p:pic>
        <p:nvPicPr>
          <p:cNvPr id="6" name="Picture 5" descr="C:\Users\saunds\AppData\Local\Microsoft\Windows\Temporary Internet Files\Content.Outlook\RARWD2U6\IMG_0088.PNG"/>
          <p:cNvPicPr>
            <a:picLocks noChangeAspect="1" noChangeArrowheads="1"/>
          </p:cNvPicPr>
          <p:nvPr/>
        </p:nvPicPr>
        <p:blipFill>
          <a:blip r:embed="rId5" cstate="print"/>
          <a:srcRect/>
          <a:stretch>
            <a:fillRect/>
          </a:stretch>
        </p:blipFill>
        <p:spPr bwMode="auto">
          <a:xfrm>
            <a:off x="6084168" y="1547790"/>
            <a:ext cx="2664296" cy="4472177"/>
          </a:xfrm>
          <a:prstGeom prst="rect">
            <a:avLst/>
          </a:prstGeom>
          <a:noFill/>
          <a:ln>
            <a:solidFill>
              <a:schemeClr val="tx1"/>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2800" dirty="0" smtClean="0"/>
              <a:t>Phase 1 Address Confirmation - Red</a:t>
            </a:r>
          </a:p>
        </p:txBody>
      </p:sp>
      <p:pic>
        <p:nvPicPr>
          <p:cNvPr id="4" name="Picture 3" descr="\\ndata13\saunds$\Desktop\Screenshots\C7FB67BF-B8B9-46FA-813D-4E1D00CB9F19 (002).PNG"/>
          <p:cNvPicPr>
            <a:picLocks noChangeAspect="1" noChangeArrowheads="1"/>
          </p:cNvPicPr>
          <p:nvPr/>
        </p:nvPicPr>
        <p:blipFill>
          <a:blip r:embed="rId3" cstate="print"/>
          <a:srcRect/>
          <a:stretch>
            <a:fillRect/>
          </a:stretch>
        </p:blipFill>
        <p:spPr bwMode="auto">
          <a:xfrm>
            <a:off x="251520" y="1340768"/>
            <a:ext cx="2829609" cy="5022559"/>
          </a:xfrm>
          <a:prstGeom prst="rect">
            <a:avLst/>
          </a:prstGeom>
          <a:noFill/>
          <a:ln>
            <a:solidFill>
              <a:schemeClr val="tx1"/>
            </a:solidFill>
          </a:ln>
        </p:spPr>
      </p:pic>
      <p:sp>
        <p:nvSpPr>
          <p:cNvPr id="10" name="Rectangle 9"/>
          <p:cNvSpPr/>
          <p:nvPr/>
        </p:nvSpPr>
        <p:spPr>
          <a:xfrm>
            <a:off x="3419872" y="4221088"/>
            <a:ext cx="4068960" cy="400110"/>
          </a:xfrm>
          <a:prstGeom prst="rect">
            <a:avLst/>
          </a:prstGeom>
        </p:spPr>
        <p:txBody>
          <a:bodyPr wrap="square">
            <a:spAutoFit/>
          </a:bodyPr>
          <a:lstStyle/>
          <a:p>
            <a:r>
              <a:rPr lang="en-GB" sz="2000" i="1" dirty="0" smtClean="0">
                <a:solidFill>
                  <a:srgbClr val="0070C0"/>
                </a:solidFill>
              </a:rPr>
              <a:t>“I typed over it because I could”</a:t>
            </a:r>
          </a:p>
        </p:txBody>
      </p:sp>
      <p:sp>
        <p:nvSpPr>
          <p:cNvPr id="11" name="Rectangle 10"/>
          <p:cNvSpPr/>
          <p:nvPr/>
        </p:nvSpPr>
        <p:spPr>
          <a:xfrm>
            <a:off x="3347864" y="2420888"/>
            <a:ext cx="5688632" cy="400110"/>
          </a:xfrm>
          <a:prstGeom prst="rect">
            <a:avLst/>
          </a:prstGeom>
        </p:spPr>
        <p:txBody>
          <a:bodyPr wrap="square">
            <a:spAutoFit/>
          </a:bodyPr>
          <a:lstStyle/>
          <a:p>
            <a:r>
              <a:rPr lang="en-GB" sz="2000" i="1" dirty="0" smtClean="0">
                <a:solidFill>
                  <a:srgbClr val="0070C0"/>
                </a:solidFill>
              </a:rPr>
              <a:t>“You know my address already, this is fantastic”</a:t>
            </a:r>
          </a:p>
        </p:txBody>
      </p:sp>
      <p:sp>
        <p:nvSpPr>
          <p:cNvPr id="13" name="Rectangle 3"/>
          <p:cNvSpPr txBox="1">
            <a:spLocks noChangeArrowheads="1"/>
          </p:cNvSpPr>
          <p:nvPr/>
        </p:nvSpPr>
        <p:spPr bwMode="auto">
          <a:xfrm>
            <a:off x="3347864" y="1340768"/>
            <a:ext cx="5544616" cy="1944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1" hangingPunct="1">
              <a:spcBef>
                <a:spcPct val="20000"/>
              </a:spcBef>
              <a:buFontTx/>
              <a:buChar char="•"/>
              <a:defRPr/>
            </a:pPr>
            <a:r>
              <a:rPr lang="en-US" kern="0" dirty="0">
                <a:solidFill>
                  <a:srgbClr val="002D46"/>
                </a:solidFill>
              </a:rPr>
              <a:t>No usability problems for correct addresses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lang="en-US" kern="0" baseline="0" dirty="0">
              <a:solidFill>
                <a:srgbClr val="002D46"/>
              </a:solidFill>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b="0" i="0" u="none" strike="noStrike" kern="0" cap="none" spc="0" normalizeH="0" baseline="0" noProof="0" dirty="0" smtClean="0">
              <a:ln>
                <a:noFill/>
              </a:ln>
              <a:solidFill>
                <a:srgbClr val="002D46"/>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b="0" i="0" u="none" strike="noStrike" kern="0" cap="none" spc="0" normalizeH="0" baseline="0" noProof="0" dirty="0" smtClean="0">
                <a:ln>
                  <a:noFill/>
                </a:ln>
                <a:solidFill>
                  <a:srgbClr val="002D46"/>
                </a:solidFill>
                <a:effectLst/>
                <a:uLnTx/>
                <a:uFillTx/>
                <a:latin typeface="+mn-lt"/>
                <a:ea typeface="+mn-ea"/>
                <a:cs typeface="+mn-cs"/>
              </a:rPr>
              <a:t>Submission of incorrect pre-filled address</a:t>
            </a:r>
          </a:p>
          <a:p>
            <a:pPr marL="342900" marR="0" lvl="0" indent="-342900" algn="l" defTabSz="914400" rtl="0" eaLnBrk="1" fontAlgn="base" latinLnBrk="0" hangingPunct="1">
              <a:lnSpc>
                <a:spcPct val="100000"/>
              </a:lnSpc>
              <a:spcBef>
                <a:spcPct val="20000"/>
              </a:spcBef>
              <a:spcAft>
                <a:spcPct val="0"/>
              </a:spcAft>
              <a:buClrTx/>
              <a:buSzTx/>
              <a:tabLst/>
              <a:defRPr/>
            </a:pPr>
            <a:endParaRPr lang="en-US" kern="0" dirty="0" smtClean="0">
              <a:solidFill>
                <a:srgbClr val="002D46"/>
              </a:solidFill>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tabLst/>
              <a:defRPr/>
            </a:pPr>
            <a:endParaRPr lang="en-US" kern="0" dirty="0" smtClean="0">
              <a:solidFill>
                <a:srgbClr val="002D46"/>
              </a:solidFill>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en-US" kern="0" dirty="0" smtClean="0">
                <a:solidFill>
                  <a:srgbClr val="002D46"/>
                </a:solidFill>
                <a:latin typeface="+mn-lt"/>
                <a:ea typeface="+mn-ea"/>
              </a:rPr>
              <a:t>Too much scrolling</a:t>
            </a:r>
            <a:endParaRPr kumimoji="0" lang="en-US" b="0" i="0" u="none" strike="noStrike" kern="0" cap="none" spc="0" normalizeH="0" baseline="0" noProof="0" dirty="0" smtClean="0">
              <a:ln>
                <a:noFill/>
              </a:ln>
              <a:solidFill>
                <a:srgbClr val="002D46"/>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b="0" i="0" u="none" strike="noStrike" kern="0" cap="none" spc="0" normalizeH="0" baseline="0" noProof="0" dirty="0" smtClean="0">
              <a:ln>
                <a:noFill/>
              </a:ln>
              <a:solidFill>
                <a:srgbClr val="002D46"/>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9552" y="152400"/>
            <a:ext cx="8458200" cy="1143000"/>
          </a:xfrm>
        </p:spPr>
        <p:txBody>
          <a:bodyPr/>
          <a:lstStyle/>
          <a:p>
            <a:pPr eaLnBrk="1" hangingPunct="1"/>
            <a:r>
              <a:rPr lang="en-US" sz="2800" dirty="0" smtClean="0"/>
              <a:t>Address Confirmation - Recommendations</a:t>
            </a:r>
          </a:p>
        </p:txBody>
      </p:sp>
      <p:sp>
        <p:nvSpPr>
          <p:cNvPr id="9" name="Rectangle 3"/>
          <p:cNvSpPr txBox="1">
            <a:spLocks noChangeArrowheads="1"/>
          </p:cNvSpPr>
          <p:nvPr/>
        </p:nvSpPr>
        <p:spPr bwMode="auto">
          <a:xfrm>
            <a:off x="323528" y="1340768"/>
            <a:ext cx="8568952" cy="4248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1" hangingPunct="1">
              <a:spcBef>
                <a:spcPct val="20000"/>
              </a:spcBef>
              <a:buFontTx/>
              <a:buChar char="•"/>
            </a:pPr>
            <a:r>
              <a:rPr lang="en-GB" kern="0" baseline="0" dirty="0" smtClean="0">
                <a:solidFill>
                  <a:srgbClr val="002D46"/>
                </a:solidFill>
                <a:latin typeface="+mn-lt"/>
                <a:ea typeface="+mn-ea"/>
              </a:rPr>
              <a:t>Change the way the pre-filled address is displayed.</a:t>
            </a:r>
          </a:p>
          <a:p>
            <a:pPr marL="342900" lvl="0" indent="-342900" eaLnBrk="1" hangingPunct="1">
              <a:spcBef>
                <a:spcPct val="20000"/>
              </a:spcBef>
              <a:buFontTx/>
              <a:buChar char="•"/>
            </a:pPr>
            <a:endParaRPr lang="en-GB" kern="0" baseline="0" dirty="0" smtClean="0">
              <a:solidFill>
                <a:srgbClr val="002D46"/>
              </a:solidFill>
              <a:latin typeface="+mn-lt"/>
              <a:ea typeface="+mn-ea"/>
            </a:endParaRPr>
          </a:p>
          <a:p>
            <a:pPr marL="342900" lvl="0" indent="-342900" eaLnBrk="1" hangingPunct="1">
              <a:spcBef>
                <a:spcPct val="20000"/>
              </a:spcBef>
              <a:buFontTx/>
              <a:buChar char="•"/>
            </a:pPr>
            <a:r>
              <a:rPr lang="en-GB" kern="0" baseline="0" dirty="0" smtClean="0">
                <a:solidFill>
                  <a:srgbClr val="002D46"/>
                </a:solidFill>
                <a:latin typeface="+mn-lt"/>
                <a:ea typeface="+mn-ea"/>
              </a:rPr>
              <a:t>Show the address as plain text and avoid using open text fields until the participant has indicated that the address is incorrect.</a:t>
            </a:r>
          </a:p>
          <a:p>
            <a:pPr marL="342900" lvl="0" indent="-342900" eaLnBrk="1" hangingPunct="1">
              <a:spcBef>
                <a:spcPct val="20000"/>
              </a:spcBef>
            </a:pPr>
            <a:endParaRPr lang="en-GB" kern="0" baseline="0" dirty="0" smtClean="0">
              <a:solidFill>
                <a:srgbClr val="002D46"/>
              </a:solidFill>
              <a:latin typeface="+mn-lt"/>
              <a:ea typeface="+mn-ea"/>
            </a:endParaRPr>
          </a:p>
          <a:p>
            <a:pPr marL="342900" lvl="0" indent="-342900" eaLnBrk="1" hangingPunct="1">
              <a:spcBef>
                <a:spcPct val="20000"/>
              </a:spcBef>
              <a:buFontTx/>
              <a:buChar char="•"/>
            </a:pPr>
            <a:r>
              <a:rPr lang="en-GB" kern="0" dirty="0" smtClean="0">
                <a:solidFill>
                  <a:srgbClr val="002D46"/>
                </a:solidFill>
                <a:latin typeface="+mn-lt"/>
                <a:ea typeface="+mn-ea"/>
              </a:rPr>
              <a:t>Reduce the need for scrolling.</a:t>
            </a:r>
            <a:endParaRPr lang="en-GB" kern="0" baseline="0" dirty="0" smtClean="0">
              <a:solidFill>
                <a:srgbClr val="002D46"/>
              </a:solidFill>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b="0" i="0" u="none" strike="noStrike" kern="0" cap="none" spc="0" normalizeH="0" baseline="0" noProof="0" dirty="0" smtClean="0">
              <a:ln>
                <a:noFill/>
              </a:ln>
              <a:solidFill>
                <a:srgbClr val="002D46"/>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Phase 2 Address confirmation – Green</a:t>
            </a:r>
            <a:endParaRPr lang="en-GB" sz="2800" dirty="0"/>
          </a:p>
        </p:txBody>
      </p:sp>
      <p:pic>
        <p:nvPicPr>
          <p:cNvPr id="5" name="Picture 2"/>
          <p:cNvPicPr>
            <a:picLocks noChangeAspect="1" noChangeArrowheads="1"/>
          </p:cNvPicPr>
          <p:nvPr/>
        </p:nvPicPr>
        <p:blipFill>
          <a:blip r:embed="rId3" cstate="print"/>
          <a:srcRect l="16828" t="15223" r="57775" b="25715"/>
          <a:stretch>
            <a:fillRect/>
          </a:stretch>
        </p:blipFill>
        <p:spPr bwMode="auto">
          <a:xfrm>
            <a:off x="1319444" y="1340768"/>
            <a:ext cx="2820508" cy="5247456"/>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l="16828" t="15223" r="57775" b="21286"/>
          <a:stretch>
            <a:fillRect/>
          </a:stretch>
        </p:blipFill>
        <p:spPr bwMode="auto">
          <a:xfrm>
            <a:off x="4860032" y="1340768"/>
            <a:ext cx="2808312" cy="5256584"/>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2800" dirty="0" smtClean="0"/>
              <a:t>Phase 1 Individual Introduction –Amber</a:t>
            </a:r>
          </a:p>
        </p:txBody>
      </p:sp>
      <p:sp>
        <p:nvSpPr>
          <p:cNvPr id="4" name="Content Placeholder 2"/>
          <p:cNvSpPr>
            <a:spLocks noGrp="1"/>
          </p:cNvSpPr>
          <p:nvPr>
            <p:ph idx="1"/>
          </p:nvPr>
        </p:nvSpPr>
        <p:spPr>
          <a:xfrm>
            <a:off x="4427984" y="1412776"/>
            <a:ext cx="4716016" cy="4572000"/>
          </a:xfrm>
        </p:spPr>
        <p:txBody>
          <a:bodyPr/>
          <a:lstStyle/>
          <a:p>
            <a:r>
              <a:rPr lang="en-GB" sz="2400" dirty="0" smtClean="0"/>
              <a:t>Too much text</a:t>
            </a:r>
          </a:p>
          <a:p>
            <a:pPr>
              <a:buNone/>
            </a:pPr>
            <a:endParaRPr lang="en-GB" sz="2400" dirty="0" smtClean="0"/>
          </a:p>
          <a:p>
            <a:r>
              <a:rPr lang="en-GB" sz="2400" dirty="0" smtClean="0"/>
              <a:t>Instructions not useful for completing the questions</a:t>
            </a:r>
          </a:p>
          <a:p>
            <a:pPr>
              <a:buNone/>
            </a:pPr>
            <a:endParaRPr lang="en-GB" sz="2400" dirty="0" smtClean="0"/>
          </a:p>
          <a:p>
            <a:r>
              <a:rPr lang="en-GB" sz="2400" dirty="0" smtClean="0"/>
              <a:t>Blank box</a:t>
            </a:r>
          </a:p>
          <a:p>
            <a:pPr>
              <a:buNone/>
            </a:pPr>
            <a:endParaRPr lang="en-GB" sz="2400" dirty="0" smtClean="0"/>
          </a:p>
          <a:p>
            <a:r>
              <a:rPr lang="en-GB" sz="2400" dirty="0" smtClean="0"/>
              <a:t>Misinterpreted</a:t>
            </a:r>
          </a:p>
          <a:p>
            <a:pPr lvl="1">
              <a:buFontTx/>
              <a:buChar char="-"/>
            </a:pPr>
            <a:r>
              <a:rPr lang="en-GB" sz="2000" dirty="0" smtClean="0"/>
              <a:t>End of the survey?</a:t>
            </a:r>
          </a:p>
          <a:p>
            <a:pPr lvl="1">
              <a:buFontTx/>
              <a:buChar char="-"/>
            </a:pPr>
            <a:r>
              <a:rPr lang="en-GB" sz="2000" dirty="0" smtClean="0"/>
              <a:t>Error message?</a:t>
            </a:r>
          </a:p>
          <a:p>
            <a:pPr lvl="1">
              <a:buFontTx/>
              <a:buChar char="-"/>
            </a:pPr>
            <a:r>
              <a:rPr lang="en-GB" sz="2000" dirty="0" smtClean="0"/>
              <a:t>Help message?</a:t>
            </a:r>
          </a:p>
          <a:p>
            <a:endParaRPr lang="en-GB" sz="2400" dirty="0" smtClean="0"/>
          </a:p>
        </p:txBody>
      </p:sp>
      <p:pic>
        <p:nvPicPr>
          <p:cNvPr id="12" name="Picture 2" descr="\\ndata13\saunds$\Desktop\Screenshots\4BEE67D3-BF9F-4BF2-9E69-5495A53C3BBE (002).PNG"/>
          <p:cNvPicPr>
            <a:picLocks noChangeAspect="1" noChangeArrowheads="1"/>
          </p:cNvPicPr>
          <p:nvPr/>
        </p:nvPicPr>
        <p:blipFill>
          <a:blip r:embed="rId3" cstate="print"/>
          <a:srcRect/>
          <a:stretch>
            <a:fillRect/>
          </a:stretch>
        </p:blipFill>
        <p:spPr bwMode="auto">
          <a:xfrm>
            <a:off x="251520" y="1506388"/>
            <a:ext cx="2016211" cy="3578773"/>
          </a:xfrm>
          <a:prstGeom prst="rect">
            <a:avLst/>
          </a:prstGeom>
          <a:noFill/>
          <a:ln w="9525">
            <a:solidFill>
              <a:schemeClr val="tx1"/>
            </a:solidFill>
            <a:miter lim="800000"/>
            <a:headEnd/>
            <a:tailEnd/>
          </a:ln>
        </p:spPr>
      </p:pic>
      <p:pic>
        <p:nvPicPr>
          <p:cNvPr id="13" name="Picture 3" descr="C:\Users\saunds\AppData\Local\Microsoft\Windows\Temporary Internet Files\Content.Outlook\RARWD2U6\IMG_0098.PNG"/>
          <p:cNvPicPr>
            <a:picLocks noChangeAspect="1" noChangeArrowheads="1"/>
          </p:cNvPicPr>
          <p:nvPr/>
        </p:nvPicPr>
        <p:blipFill>
          <a:blip r:embed="rId4" cstate="print"/>
          <a:srcRect/>
          <a:stretch>
            <a:fillRect/>
          </a:stretch>
        </p:blipFill>
        <p:spPr bwMode="auto">
          <a:xfrm>
            <a:off x="2339752" y="1484784"/>
            <a:ext cx="2016224" cy="3578796"/>
          </a:xfrm>
          <a:prstGeom prst="rect">
            <a:avLst/>
          </a:prstGeom>
          <a:noFill/>
          <a:ln>
            <a:solidFill>
              <a:schemeClr val="tx1"/>
            </a:solid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51520" y="152400"/>
            <a:ext cx="8458200" cy="1143000"/>
          </a:xfrm>
        </p:spPr>
        <p:txBody>
          <a:bodyPr/>
          <a:lstStyle/>
          <a:p>
            <a:r>
              <a:rPr lang="en-US" sz="2800" dirty="0" smtClean="0"/>
              <a:t>Individual Introduction - Recommendation</a:t>
            </a:r>
          </a:p>
        </p:txBody>
      </p:sp>
      <p:sp>
        <p:nvSpPr>
          <p:cNvPr id="4" name="Content Placeholder 2"/>
          <p:cNvSpPr>
            <a:spLocks noGrp="1"/>
          </p:cNvSpPr>
          <p:nvPr>
            <p:ph idx="1"/>
          </p:nvPr>
        </p:nvSpPr>
        <p:spPr>
          <a:xfrm>
            <a:off x="323528" y="1268760"/>
            <a:ext cx="8568952" cy="4572000"/>
          </a:xfrm>
        </p:spPr>
        <p:txBody>
          <a:bodyPr/>
          <a:lstStyle/>
          <a:p>
            <a:pPr lvl="0"/>
            <a:r>
              <a:rPr lang="en-GB" sz="2400" dirty="0" smtClean="0"/>
              <a:t>Give instructions for the entire questionnaire at the start and explain the format of the questionnaire – that there will be household questions followed by questions for each individual.</a:t>
            </a:r>
          </a:p>
          <a:p>
            <a:endParaRPr lang="en-GB" sz="2400" dirty="0" smtClean="0"/>
          </a:p>
          <a:p>
            <a:pPr lvl="0"/>
            <a:r>
              <a:rPr lang="en-GB" sz="2400" dirty="0" smtClean="0"/>
              <a:t> Reduce the amount of text on this page by removing non-essential information </a:t>
            </a:r>
          </a:p>
          <a:p>
            <a:endParaRPr lang="en-GB" sz="2400" dirty="0" smtClean="0"/>
          </a:p>
          <a:p>
            <a:pPr lvl="0"/>
            <a:r>
              <a:rPr lang="en-GB" sz="2400" dirty="0" smtClean="0"/>
              <a:t>Remove the blank box</a:t>
            </a:r>
            <a:endParaRPr lang="en-GB"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363272" cy="635670"/>
          </a:xfrm>
        </p:spPr>
        <p:txBody>
          <a:bodyPr/>
          <a:lstStyle/>
          <a:p>
            <a:r>
              <a:rPr lang="en-GB" sz="2800" dirty="0" smtClean="0"/>
              <a:t>Phase 2 Instructions – Amber</a:t>
            </a:r>
            <a:endParaRPr lang="en-GB" sz="2800" dirty="0"/>
          </a:p>
        </p:txBody>
      </p:sp>
      <p:sp>
        <p:nvSpPr>
          <p:cNvPr id="4" name="Content Placeholder 3"/>
          <p:cNvSpPr>
            <a:spLocks noGrp="1"/>
          </p:cNvSpPr>
          <p:nvPr>
            <p:ph idx="1"/>
          </p:nvPr>
        </p:nvSpPr>
        <p:spPr>
          <a:xfrm>
            <a:off x="3491880" y="1340768"/>
            <a:ext cx="5111750" cy="5256584"/>
          </a:xfrm>
        </p:spPr>
        <p:txBody>
          <a:bodyPr/>
          <a:lstStyle/>
          <a:p>
            <a:r>
              <a:rPr lang="en-GB" dirty="0" smtClean="0"/>
              <a:t>Presented before participants completed any questions</a:t>
            </a:r>
          </a:p>
          <a:p>
            <a:r>
              <a:rPr lang="en-GB" dirty="0" smtClean="0"/>
              <a:t>Scrolling not required</a:t>
            </a:r>
          </a:p>
          <a:p>
            <a:r>
              <a:rPr lang="en-GB" dirty="0" smtClean="0"/>
              <a:t>Instructions were revisited and cognitively tested</a:t>
            </a:r>
          </a:p>
          <a:p>
            <a:r>
              <a:rPr lang="en-GB" dirty="0" smtClean="0"/>
              <a:t>Evidence found of participants skimming or skipping instructions</a:t>
            </a:r>
          </a:p>
        </p:txBody>
      </p:sp>
      <p:pic>
        <p:nvPicPr>
          <p:cNvPr id="3" name="Picture 2"/>
          <p:cNvPicPr>
            <a:picLocks noChangeAspect="1" noChangeArrowheads="1"/>
          </p:cNvPicPr>
          <p:nvPr/>
        </p:nvPicPr>
        <p:blipFill>
          <a:blip r:embed="rId3" cstate="print"/>
          <a:srcRect l="16828" t="15223" r="57775" b="14397"/>
          <a:stretch>
            <a:fillRect/>
          </a:stretch>
        </p:blipFill>
        <p:spPr bwMode="auto">
          <a:xfrm>
            <a:off x="683568" y="1268760"/>
            <a:ext cx="2403512"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85800" y="152400"/>
            <a:ext cx="7772400" cy="1143000"/>
          </a:xfrm>
        </p:spPr>
        <p:txBody>
          <a:bodyPr/>
          <a:lstStyle/>
          <a:p>
            <a:r>
              <a:rPr lang="en-GB" sz="2800" dirty="0" smtClean="0"/>
              <a:t>Phase 1 – Who usually lives here? – Red</a:t>
            </a:r>
            <a:endParaRPr lang="en-GB" sz="2800" dirty="0"/>
          </a:p>
        </p:txBody>
      </p:sp>
      <p:pic>
        <p:nvPicPr>
          <p:cNvPr id="12" name="Picture 2" descr="\\ndata13\saunds$\Desktop\Screenshots\49F05B51-2C97-48C6-A7F4-D7EF94A93A1F (002).PNG"/>
          <p:cNvPicPr>
            <a:picLocks noGrp="1" noChangeAspect="1" noChangeArrowheads="1"/>
          </p:cNvPicPr>
          <p:nvPr>
            <p:ph idx="1"/>
          </p:nvPr>
        </p:nvPicPr>
        <p:blipFill>
          <a:blip r:embed="rId3" cstate="print"/>
          <a:srcRect/>
          <a:stretch>
            <a:fillRect/>
          </a:stretch>
        </p:blipFill>
        <p:spPr bwMode="auto">
          <a:xfrm>
            <a:off x="1259632" y="1412776"/>
            <a:ext cx="1338741" cy="2376264"/>
          </a:xfrm>
          <a:prstGeom prst="rect">
            <a:avLst/>
          </a:prstGeom>
          <a:noFill/>
          <a:ln>
            <a:solidFill>
              <a:schemeClr val="tx1"/>
            </a:solidFill>
          </a:ln>
        </p:spPr>
      </p:pic>
      <p:pic>
        <p:nvPicPr>
          <p:cNvPr id="13" name="Picture 3" descr="\\ndata13\saunds$\Desktop\Screenshots\85DEDCD7-997E-4999-B78E-A737C7053C1E (002).PNG"/>
          <p:cNvPicPr>
            <a:picLocks noChangeAspect="1" noChangeArrowheads="1"/>
          </p:cNvPicPr>
          <p:nvPr/>
        </p:nvPicPr>
        <p:blipFill>
          <a:blip r:embed="rId4" cstate="print"/>
          <a:srcRect/>
          <a:stretch>
            <a:fillRect/>
          </a:stretch>
        </p:blipFill>
        <p:spPr bwMode="auto">
          <a:xfrm>
            <a:off x="2843808" y="1412776"/>
            <a:ext cx="1338705" cy="2376202"/>
          </a:xfrm>
          <a:prstGeom prst="rect">
            <a:avLst/>
          </a:prstGeom>
          <a:noFill/>
          <a:ln>
            <a:solidFill>
              <a:schemeClr val="tx1"/>
            </a:solidFill>
          </a:ln>
        </p:spPr>
      </p:pic>
      <p:pic>
        <p:nvPicPr>
          <p:cNvPr id="14" name="Picture 4" descr="\\ndata13\saunds$\Desktop\Screenshots\550E0796-D531-4E54-B18B-18ED9D58E534.PNG"/>
          <p:cNvPicPr>
            <a:picLocks noChangeAspect="1" noChangeArrowheads="1"/>
          </p:cNvPicPr>
          <p:nvPr/>
        </p:nvPicPr>
        <p:blipFill>
          <a:blip r:embed="rId5" cstate="print"/>
          <a:srcRect/>
          <a:stretch>
            <a:fillRect/>
          </a:stretch>
        </p:blipFill>
        <p:spPr bwMode="auto">
          <a:xfrm>
            <a:off x="4427984" y="1412776"/>
            <a:ext cx="1338706" cy="2376202"/>
          </a:xfrm>
          <a:prstGeom prst="rect">
            <a:avLst/>
          </a:prstGeom>
          <a:noFill/>
          <a:ln>
            <a:solidFill>
              <a:schemeClr val="tx1"/>
            </a:solidFill>
          </a:ln>
        </p:spPr>
      </p:pic>
      <p:pic>
        <p:nvPicPr>
          <p:cNvPr id="15" name="Picture 5" descr="\\ndata13\saunds$\Desktop\Screenshots\A10EC577-A991-4C15-9A78-1B4CB568B044 (002).PNG"/>
          <p:cNvPicPr>
            <a:picLocks noChangeAspect="1" noChangeArrowheads="1"/>
          </p:cNvPicPr>
          <p:nvPr/>
        </p:nvPicPr>
        <p:blipFill>
          <a:blip r:embed="rId6" cstate="print"/>
          <a:srcRect/>
          <a:stretch>
            <a:fillRect/>
          </a:stretch>
        </p:blipFill>
        <p:spPr bwMode="auto">
          <a:xfrm>
            <a:off x="6012160" y="1412776"/>
            <a:ext cx="1338740" cy="2376264"/>
          </a:xfrm>
          <a:prstGeom prst="rect">
            <a:avLst/>
          </a:prstGeom>
          <a:noFill/>
          <a:ln>
            <a:solidFill>
              <a:schemeClr val="tx1"/>
            </a:solidFill>
          </a:ln>
        </p:spPr>
      </p:pic>
      <p:sp>
        <p:nvSpPr>
          <p:cNvPr id="16" name="Rectangle 3"/>
          <p:cNvSpPr txBox="1">
            <a:spLocks noChangeArrowheads="1"/>
          </p:cNvSpPr>
          <p:nvPr/>
        </p:nvSpPr>
        <p:spPr bwMode="auto">
          <a:xfrm>
            <a:off x="251520" y="4077072"/>
            <a:ext cx="8640960" cy="1944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en-US" kern="0" dirty="0" smtClean="0">
                <a:solidFill>
                  <a:srgbClr val="002D46"/>
                </a:solidFill>
                <a:latin typeface="+mn-lt"/>
                <a:ea typeface="+mn-ea"/>
              </a:rPr>
              <a:t>Guidance ‘check any that apply’ not noticed</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b="0" i="0" u="none" strike="noStrike" kern="0" cap="none" spc="0" normalizeH="0" baseline="0" noProof="0" dirty="0" smtClean="0">
                <a:ln>
                  <a:noFill/>
                </a:ln>
                <a:solidFill>
                  <a:srgbClr val="002D46"/>
                </a:solidFill>
                <a:effectLst/>
                <a:uLnTx/>
                <a:uFillTx/>
                <a:latin typeface="+mn-lt"/>
                <a:ea typeface="+mn-ea"/>
                <a:cs typeface="+mn-cs"/>
              </a:rPr>
              <a:t>Answer options caused confusion</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lang="en-US" kern="0" dirty="0">
              <a:solidFill>
                <a:srgbClr val="002D46"/>
              </a:solidFill>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b="0" i="0" u="none" strike="noStrike" kern="0" cap="none" spc="0" normalizeH="0" baseline="0" noProof="0" dirty="0" smtClean="0">
              <a:ln>
                <a:noFill/>
              </a:ln>
              <a:solidFill>
                <a:srgbClr val="002D46"/>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en-US" kern="0" dirty="0" smtClean="0">
                <a:solidFill>
                  <a:srgbClr val="002D46"/>
                </a:solidFill>
                <a:latin typeface="+mn-lt"/>
                <a:ea typeface="+mn-ea"/>
              </a:rPr>
              <a:t>Incorrect information entered</a:t>
            </a:r>
            <a:endParaRPr kumimoji="0" lang="en-US" b="0" i="0" u="none" strike="noStrike" kern="0" cap="none" spc="0" normalizeH="0" baseline="0" noProof="0" dirty="0" smtClean="0">
              <a:ln>
                <a:noFill/>
              </a:ln>
              <a:solidFill>
                <a:srgbClr val="002D46"/>
              </a:solidFill>
              <a:effectLst/>
              <a:uLnTx/>
              <a:uFillTx/>
              <a:latin typeface="+mn-lt"/>
              <a:ea typeface="+mn-ea"/>
              <a:cs typeface="+mn-cs"/>
            </a:endParaRPr>
          </a:p>
        </p:txBody>
      </p:sp>
      <p:sp>
        <p:nvSpPr>
          <p:cNvPr id="17" name="Rectangle 16"/>
          <p:cNvSpPr/>
          <p:nvPr/>
        </p:nvSpPr>
        <p:spPr>
          <a:xfrm>
            <a:off x="827584" y="5157192"/>
            <a:ext cx="7920880" cy="646331"/>
          </a:xfrm>
          <a:prstGeom prst="rect">
            <a:avLst/>
          </a:prstGeom>
        </p:spPr>
        <p:txBody>
          <a:bodyPr wrap="square">
            <a:spAutoFit/>
          </a:bodyPr>
          <a:lstStyle/>
          <a:p>
            <a:r>
              <a:rPr lang="en-GB" sz="2000" i="1" dirty="0" smtClean="0">
                <a:solidFill>
                  <a:srgbClr val="0070C0"/>
                </a:solidFill>
              </a:rPr>
              <a:t>“</a:t>
            </a:r>
            <a:r>
              <a:rPr lang="en-GB" sz="1600" i="1" dirty="0" smtClean="0">
                <a:solidFill>
                  <a:srgbClr val="0070C0"/>
                </a:solidFill>
              </a:rPr>
              <a:t>It was quite off-putting and especially as the very first question, it makes you think ‘oh god this is tedious if every question’s like this”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755576" y="116632"/>
            <a:ext cx="8064896" cy="1143000"/>
          </a:xfrm>
        </p:spPr>
        <p:txBody>
          <a:bodyPr/>
          <a:lstStyle/>
          <a:p>
            <a:r>
              <a:rPr lang="en-GB" sz="2800" dirty="0" smtClean="0"/>
              <a:t>Who usually lives here? – Recommendations</a:t>
            </a:r>
            <a:endParaRPr lang="en-GB" sz="2800" dirty="0"/>
          </a:p>
        </p:txBody>
      </p:sp>
      <p:sp>
        <p:nvSpPr>
          <p:cNvPr id="20" name="Rectangle 3"/>
          <p:cNvSpPr txBox="1">
            <a:spLocks noChangeArrowheads="1"/>
          </p:cNvSpPr>
          <p:nvPr/>
        </p:nvSpPr>
        <p:spPr bwMode="auto">
          <a:xfrm>
            <a:off x="323528" y="1412776"/>
            <a:ext cx="8640960" cy="49685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1" hangingPunct="1">
              <a:spcBef>
                <a:spcPct val="20000"/>
              </a:spcBef>
              <a:buFont typeface="Arial" pitchFamily="34" charset="0"/>
              <a:buChar char="•"/>
            </a:pPr>
            <a:r>
              <a:rPr lang="en-GB" kern="0" dirty="0" smtClean="0">
                <a:solidFill>
                  <a:srgbClr val="002D46"/>
                </a:solidFill>
                <a:latin typeface="+mn-lt"/>
                <a:ea typeface="+mn-ea"/>
              </a:rPr>
              <a:t>Collect this information using multiple questions to help participants answer accurately.</a:t>
            </a:r>
          </a:p>
          <a:p>
            <a:pPr marL="342900" lvl="0" indent="-342900" eaLnBrk="1" hangingPunct="1">
              <a:spcBef>
                <a:spcPct val="20000"/>
              </a:spcBef>
              <a:buFont typeface="Arial" pitchFamily="34" charset="0"/>
              <a:buChar char="•"/>
            </a:pPr>
            <a:endParaRPr lang="en-GB" kern="0" dirty="0" smtClean="0">
              <a:solidFill>
                <a:srgbClr val="002D46"/>
              </a:solidFill>
              <a:latin typeface="+mn-lt"/>
              <a:ea typeface="+mn-ea"/>
            </a:endParaRPr>
          </a:p>
          <a:p>
            <a:pPr marL="342900" lvl="0" indent="-342900" eaLnBrk="1" hangingPunct="1">
              <a:spcBef>
                <a:spcPct val="20000"/>
              </a:spcBef>
              <a:buFont typeface="Arial" pitchFamily="34" charset="0"/>
              <a:buChar char="•"/>
            </a:pPr>
            <a:r>
              <a:rPr lang="en-GB" kern="0" dirty="0" smtClean="0">
                <a:solidFill>
                  <a:srgbClr val="002D46"/>
                </a:solidFill>
                <a:latin typeface="+mn-lt"/>
                <a:ea typeface="+mn-ea"/>
              </a:rPr>
              <a:t>Change ‘check all that apply’ to ‘tick all that apply’ </a:t>
            </a:r>
            <a:r>
              <a:rPr lang="en-GB" kern="0" dirty="0" smtClean="0">
                <a:solidFill>
                  <a:srgbClr val="002D46"/>
                </a:solidFill>
                <a:latin typeface="+mn-lt"/>
                <a:ea typeface="+mn-ea"/>
              </a:rPr>
              <a:t>on </a:t>
            </a:r>
            <a:r>
              <a:rPr lang="en-GB" kern="0" dirty="0" smtClean="0">
                <a:solidFill>
                  <a:srgbClr val="002D46"/>
                </a:solidFill>
                <a:latin typeface="+mn-lt"/>
                <a:ea typeface="+mn-ea"/>
              </a:rPr>
              <a:t>questions where this instruction is </a:t>
            </a:r>
            <a:r>
              <a:rPr lang="en-GB" kern="0" dirty="0" smtClean="0">
                <a:solidFill>
                  <a:srgbClr val="002D46"/>
                </a:solidFill>
                <a:latin typeface="+mn-lt"/>
                <a:ea typeface="+mn-ea"/>
              </a:rPr>
              <a:t>given</a:t>
            </a:r>
            <a:r>
              <a:rPr lang="en-GB" kern="0" dirty="0" smtClean="0">
                <a:solidFill>
                  <a:srgbClr val="002D46"/>
                </a:solidFill>
                <a:latin typeface="+mn-lt"/>
                <a:ea typeface="+mn-ea"/>
              </a:rPr>
              <a:t>.</a:t>
            </a:r>
            <a:endParaRPr lang="en-GB" kern="0" dirty="0" smtClean="0">
              <a:solidFill>
                <a:srgbClr val="002D46"/>
              </a:solidFill>
              <a:latin typeface="+mn-lt"/>
              <a:ea typeface="+mn-ea"/>
            </a:endParaRPr>
          </a:p>
          <a:p>
            <a:pPr marL="342900" lvl="0" indent="-342900" eaLnBrk="1" hangingPunct="1">
              <a:spcBef>
                <a:spcPct val="20000"/>
              </a:spcBef>
            </a:pPr>
            <a:endParaRPr lang="en-GB" kern="0" dirty="0" smtClean="0">
              <a:solidFill>
                <a:srgbClr val="002D46"/>
              </a:solidFill>
              <a:latin typeface="+mn-lt"/>
              <a:ea typeface="+mn-e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19256" cy="779686"/>
          </a:xfrm>
        </p:spPr>
        <p:txBody>
          <a:bodyPr/>
          <a:lstStyle/>
          <a:p>
            <a:r>
              <a:rPr lang="en-GB" sz="2800" dirty="0" smtClean="0"/>
              <a:t>Phase 2 – Who usually lives here?</a:t>
            </a:r>
            <a:endParaRPr lang="en-GB" sz="2800" dirty="0"/>
          </a:p>
        </p:txBody>
      </p:sp>
      <p:sp>
        <p:nvSpPr>
          <p:cNvPr id="6" name="Content Placeholder 5"/>
          <p:cNvSpPr>
            <a:spLocks noGrp="1"/>
          </p:cNvSpPr>
          <p:nvPr>
            <p:ph idx="1"/>
          </p:nvPr>
        </p:nvSpPr>
        <p:spPr>
          <a:xfrm>
            <a:off x="3491880" y="1196752"/>
            <a:ext cx="5111750" cy="5400600"/>
          </a:xfrm>
        </p:spPr>
        <p:txBody>
          <a:bodyPr/>
          <a:lstStyle/>
          <a:p>
            <a:r>
              <a:rPr lang="en-GB" sz="2800" dirty="0" smtClean="0"/>
              <a:t>Usability testing – </a:t>
            </a:r>
            <a:r>
              <a:rPr lang="en-GB" sz="2800" b="1" dirty="0" smtClean="0"/>
              <a:t>amber status</a:t>
            </a:r>
            <a:r>
              <a:rPr lang="en-GB" sz="2800" dirty="0" smtClean="0"/>
              <a:t>:-</a:t>
            </a:r>
          </a:p>
          <a:p>
            <a:pPr lvl="1">
              <a:buFont typeface="Arial" pitchFamily="34" charset="0"/>
              <a:buChar char="•"/>
            </a:pPr>
            <a:r>
              <a:rPr lang="en-GB" dirty="0" smtClean="0"/>
              <a:t>Potential to miss ‘add another person’ button.</a:t>
            </a:r>
          </a:p>
          <a:p>
            <a:r>
              <a:rPr lang="en-GB" sz="2800" dirty="0" smtClean="0"/>
              <a:t>Cognitive testing – </a:t>
            </a:r>
            <a:r>
              <a:rPr lang="en-GB" sz="2800" b="1" dirty="0" smtClean="0"/>
              <a:t>green status</a:t>
            </a:r>
            <a:r>
              <a:rPr lang="en-GB" sz="2800" dirty="0" smtClean="0"/>
              <a:t>:-</a:t>
            </a:r>
          </a:p>
          <a:p>
            <a:pPr lvl="1">
              <a:buFont typeface="Arial" pitchFamily="34" charset="0"/>
              <a:buChar char="•"/>
            </a:pPr>
            <a:r>
              <a:rPr lang="en-GB" dirty="0" smtClean="0"/>
              <a:t>Participants were understanding wording</a:t>
            </a:r>
          </a:p>
          <a:p>
            <a:pPr lvl="1">
              <a:buFont typeface="Arial" pitchFamily="34" charset="0"/>
              <a:buChar char="•"/>
            </a:pPr>
            <a:r>
              <a:rPr lang="en-GB" dirty="0" smtClean="0"/>
              <a:t>Participants were willing and able to give accurate answers</a:t>
            </a:r>
          </a:p>
          <a:p>
            <a:pPr lvl="1"/>
            <a:endParaRPr lang="en-GB" dirty="0" smtClean="0"/>
          </a:p>
          <a:p>
            <a:endParaRPr lang="en-GB" dirty="0"/>
          </a:p>
        </p:txBody>
      </p:sp>
      <p:pic>
        <p:nvPicPr>
          <p:cNvPr id="4" name="Picture 2"/>
          <p:cNvPicPr>
            <a:picLocks noChangeAspect="1" noChangeArrowheads="1"/>
          </p:cNvPicPr>
          <p:nvPr/>
        </p:nvPicPr>
        <p:blipFill>
          <a:blip r:embed="rId3" cstate="print"/>
          <a:srcRect l="16828" t="15223" r="57775" b="5782"/>
          <a:stretch>
            <a:fillRect/>
          </a:stretch>
        </p:blipFill>
        <p:spPr bwMode="auto">
          <a:xfrm>
            <a:off x="755576" y="1268760"/>
            <a:ext cx="2160240" cy="53754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83568" y="-171400"/>
            <a:ext cx="7772400" cy="1143000"/>
          </a:xfrm>
        </p:spPr>
        <p:txBody>
          <a:bodyPr/>
          <a:lstStyle/>
          <a:p>
            <a:r>
              <a:rPr lang="en-GB" sz="2800" dirty="0" smtClean="0"/>
              <a:t>Phase 2 – Household summary</a:t>
            </a:r>
            <a:br>
              <a:rPr lang="en-GB" sz="2800" dirty="0" smtClean="0"/>
            </a:br>
            <a:r>
              <a:rPr lang="en-GB" sz="2400" dirty="0" smtClean="0"/>
              <a:t>H2 amber                                                   H3 green</a:t>
            </a:r>
            <a:endParaRPr lang="en-GB" sz="2400" dirty="0"/>
          </a:p>
        </p:txBody>
      </p:sp>
      <p:pic>
        <p:nvPicPr>
          <p:cNvPr id="8194" name="Picture 2"/>
          <p:cNvPicPr>
            <a:picLocks noChangeAspect="1" noChangeArrowheads="1"/>
          </p:cNvPicPr>
          <p:nvPr/>
        </p:nvPicPr>
        <p:blipFill>
          <a:blip r:embed="rId3" cstate="print"/>
          <a:srcRect l="-692" t="7997" r="37698" b="13533"/>
          <a:stretch>
            <a:fillRect/>
          </a:stretch>
        </p:blipFill>
        <p:spPr bwMode="auto">
          <a:xfrm>
            <a:off x="251520" y="980728"/>
            <a:ext cx="8496944" cy="5674923"/>
          </a:xfrm>
          <a:prstGeom prst="rect">
            <a:avLst/>
          </a:prstGeom>
          <a:noFill/>
          <a:ln w="9525">
            <a:noFill/>
            <a:miter lim="800000"/>
            <a:headEnd/>
            <a:tailEnd/>
          </a:ln>
        </p:spPr>
      </p:pic>
      <p:sp>
        <p:nvSpPr>
          <p:cNvPr id="5" name="Rectangle 4"/>
          <p:cNvSpPr/>
          <p:nvPr/>
        </p:nvSpPr>
        <p:spPr>
          <a:xfrm>
            <a:off x="323528" y="980728"/>
            <a:ext cx="8496944" cy="5616624"/>
          </a:xfrm>
          <a:prstGeom prst="rect">
            <a:avLst/>
          </a:prstGeom>
          <a:noFill/>
          <a:ln w="508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52400"/>
            <a:ext cx="8496944" cy="1143000"/>
          </a:xfrm>
        </p:spPr>
        <p:txBody>
          <a:bodyPr/>
          <a:lstStyle/>
          <a:p>
            <a:r>
              <a:rPr lang="en-GB" sz="2800" dirty="0" smtClean="0"/>
              <a:t>Phase 2 – Household summary – mobile version</a:t>
            </a:r>
            <a:endParaRPr lang="en-GB" sz="2800" dirty="0"/>
          </a:p>
        </p:txBody>
      </p:sp>
      <p:pic>
        <p:nvPicPr>
          <p:cNvPr id="5" name="Picture 3"/>
          <p:cNvPicPr>
            <a:picLocks noChangeAspect="1" noChangeArrowheads="1"/>
          </p:cNvPicPr>
          <p:nvPr/>
        </p:nvPicPr>
        <p:blipFill>
          <a:blip r:embed="rId3" cstate="print"/>
          <a:srcRect l="16925" t="15720" r="58269" b="20330"/>
          <a:stretch>
            <a:fillRect/>
          </a:stretch>
        </p:blipFill>
        <p:spPr bwMode="auto">
          <a:xfrm>
            <a:off x="4788024" y="1268760"/>
            <a:ext cx="2808312" cy="5368745"/>
          </a:xfrm>
          <a:prstGeom prst="rect">
            <a:avLst/>
          </a:prstGeom>
          <a:noFill/>
          <a:ln w="9525">
            <a:noFill/>
            <a:miter lim="800000"/>
            <a:headEnd/>
            <a:tailEnd/>
          </a:ln>
        </p:spPr>
      </p:pic>
      <p:pic>
        <p:nvPicPr>
          <p:cNvPr id="4" name="Picture 4"/>
          <p:cNvPicPr>
            <a:picLocks noChangeAspect="1" noChangeArrowheads="1"/>
          </p:cNvPicPr>
          <p:nvPr/>
        </p:nvPicPr>
        <p:blipFill>
          <a:blip r:embed="rId4" cstate="print"/>
          <a:srcRect t="6364" r="74903" b="33836"/>
          <a:stretch>
            <a:fillRect/>
          </a:stretch>
        </p:blipFill>
        <p:spPr bwMode="auto">
          <a:xfrm>
            <a:off x="1403648" y="1268760"/>
            <a:ext cx="2880320" cy="532859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Limitations and further research</a:t>
            </a:r>
            <a:endParaRPr lang="en-GB" sz="2800" dirty="0"/>
          </a:p>
        </p:txBody>
      </p:sp>
      <p:sp>
        <p:nvSpPr>
          <p:cNvPr id="3" name="Content Placeholder 2"/>
          <p:cNvSpPr>
            <a:spLocks noGrp="1"/>
          </p:cNvSpPr>
          <p:nvPr>
            <p:ph idx="1"/>
          </p:nvPr>
        </p:nvSpPr>
        <p:spPr/>
        <p:txBody>
          <a:bodyPr/>
          <a:lstStyle/>
          <a:p>
            <a:r>
              <a:rPr lang="en-GB" dirty="0" smtClean="0"/>
              <a:t>A major limitation was not having the opportunity to test the questions on the EQ platform that is going to be used to present the Census Test in 2017.</a:t>
            </a:r>
          </a:p>
          <a:p>
            <a:r>
              <a:rPr lang="en-GB" dirty="0" smtClean="0"/>
              <a:t>Despite improvements to the questions, there is still work that still needs to be done to change and retest some of them.</a:t>
            </a:r>
          </a:p>
          <a:p>
            <a:r>
              <a:rPr lang="en-GB" dirty="0" smtClean="0"/>
              <a:t>This work is ongoing, but in future iterations the questions will be tested in the software that ONS is going to use to deliver the Census Test in 2017.</a:t>
            </a:r>
          </a:p>
          <a:p>
            <a:endParaRPr lang="en-GB" dirty="0"/>
          </a:p>
        </p:txBody>
      </p:sp>
    </p:spTree>
  </p:cSld>
  <p:clrMapOvr>
    <a:masterClrMapping/>
  </p:clrMapOvr>
</p:sld>
</file>

<file path=ppt/theme/theme1.xml><?xml version="1.0" encoding="utf-8"?>
<a:theme xmlns:a="http://schemas.openxmlformats.org/drawingml/2006/main" name="white_eng_tcm67-60698_tcm67-60698 (2)">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Slide Master: blank">
  <a:themeElements>
    <a:clrScheme name="Default Design Slide Master: 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Slide Master: 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Default Design Slide Master: 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Slide Master: 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Slide Master: 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Slide Master: 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Slide Master: 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Slide Master: 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Slide Master: 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Slide Master: 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Slide Master: 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Slide Master: 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Slide Master: 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Slide Master: 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white_eng_tcm67-60698_tcm67-60698 (2)</Template>
  <TotalTime>895</TotalTime>
  <Words>3113</Words>
  <Application>Microsoft Office PowerPoint</Application>
  <PresentationFormat>On-screen Show (4:3)</PresentationFormat>
  <Paragraphs>228</Paragraphs>
  <Slides>22</Slides>
  <Notes>22</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white_eng_tcm67-60698_tcm67-60698 (2)</vt:lpstr>
      <vt:lpstr>Default Design Slide Master: blank</vt:lpstr>
      <vt:lpstr>Slide 1</vt:lpstr>
      <vt:lpstr>Two phases</vt:lpstr>
      <vt:lpstr>Methodology</vt:lpstr>
      <vt:lpstr>Participants</vt:lpstr>
      <vt:lpstr>Analysis – Phase 1 and 2</vt:lpstr>
      <vt:lpstr>Findings – Phase 1</vt:lpstr>
      <vt:lpstr>Phase 1 Internet Access Code (IAC) – Amber</vt:lpstr>
      <vt:lpstr>IAC - Recommendations</vt:lpstr>
      <vt:lpstr>Phase 2 IAC – Amber</vt:lpstr>
      <vt:lpstr>Phase 1 Address Confirmation – Red</vt:lpstr>
      <vt:lpstr>Phase 1 Address Confirmation - Red</vt:lpstr>
      <vt:lpstr>Address Confirmation - Recommendations</vt:lpstr>
      <vt:lpstr>Phase 2 Address confirmation – Green</vt:lpstr>
      <vt:lpstr>Phase 1 Individual Introduction –Amber</vt:lpstr>
      <vt:lpstr>Individual Introduction - Recommendation</vt:lpstr>
      <vt:lpstr>Phase 2 Instructions – Amber</vt:lpstr>
      <vt:lpstr>Phase 1 – Who usually lives here? – Red</vt:lpstr>
      <vt:lpstr>Who usually lives here? – Recommendations</vt:lpstr>
      <vt:lpstr>Phase 2 – Who usually lives here?</vt:lpstr>
      <vt:lpstr>Phase 2 – Household summary H2 amber                                                   H3 green</vt:lpstr>
      <vt:lpstr>Phase 2 – Household summary – mobile version</vt:lpstr>
      <vt:lpstr>Limitations and further research</vt:lpstr>
    </vt:vector>
  </TitlesOfParts>
  <Company>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GRIFFS3</dc:creator>
  <cp:lastModifiedBy>Finnie, Joanne</cp:lastModifiedBy>
  <cp:revision>93</cp:revision>
  <dcterms:created xsi:type="dcterms:W3CDTF">2016-05-12T08:49:57Z</dcterms:created>
  <dcterms:modified xsi:type="dcterms:W3CDTF">2016-11-07T10:52:30Z</dcterms:modified>
</cp:coreProperties>
</file>