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4"/>
  </p:notesMasterIdLst>
  <p:handoutMasterIdLst>
    <p:handoutMasterId r:id="rId25"/>
  </p:handoutMasterIdLst>
  <p:sldIdLst>
    <p:sldId id="256" r:id="rId6"/>
    <p:sldId id="278" r:id="rId7"/>
    <p:sldId id="279" r:id="rId8"/>
    <p:sldId id="280" r:id="rId9"/>
    <p:sldId id="285" r:id="rId10"/>
    <p:sldId id="269" r:id="rId11"/>
    <p:sldId id="300" r:id="rId12"/>
    <p:sldId id="301" r:id="rId13"/>
    <p:sldId id="284" r:id="rId14"/>
    <p:sldId id="302" r:id="rId15"/>
    <p:sldId id="303" r:id="rId16"/>
    <p:sldId id="304" r:id="rId17"/>
    <p:sldId id="294" r:id="rId18"/>
    <p:sldId id="305" r:id="rId19"/>
    <p:sldId id="306" r:id="rId20"/>
    <p:sldId id="308" r:id="rId21"/>
    <p:sldId id="298" r:id="rId22"/>
    <p:sldId id="267"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Yazmin Argen Garcia Trejo (CENSUS/CSM FED)" initials="YAGT(F"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25" autoAdjust="0"/>
    <p:restoredTop sz="76909" autoAdjust="0"/>
  </p:normalViewPr>
  <p:slideViewPr>
    <p:cSldViewPr>
      <p:cViewPr varScale="1">
        <p:scale>
          <a:sx n="83" d="100"/>
          <a:sy n="83" d="100"/>
        </p:scale>
        <p:origin x="-89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E36BFD3-E9A4-4006-8CE8-D82583F3626D}" type="datetimeFigureOut">
              <a:rPr lang="en-US" smtClean="0"/>
              <a:t>11/3/2016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E8BB53A-32C2-431A-8645-8BB63FAB28A7}" type="slidenum">
              <a:rPr lang="en-US" smtClean="0"/>
              <a:t>‹#›</a:t>
            </a:fld>
            <a:endParaRPr lang="en-US"/>
          </a:p>
        </p:txBody>
      </p:sp>
    </p:spTree>
    <p:extLst>
      <p:ext uri="{BB962C8B-B14F-4D97-AF65-F5344CB8AC3E}">
        <p14:creationId xmlns:p14="http://schemas.microsoft.com/office/powerpoint/2010/main" val="4252515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EBD1733-3BF6-46CB-9189-4A7605D62550}" type="datetimeFigureOut">
              <a:rPr lang="en-US" smtClean="0"/>
              <a:t>11/3/2016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A448F86-3FD0-41D7-A653-E9D03A91F215}" type="slidenum">
              <a:rPr lang="en-US" smtClean="0"/>
              <a:t>‹#›</a:t>
            </a:fld>
            <a:endParaRPr lang="en-US"/>
          </a:p>
        </p:txBody>
      </p:sp>
    </p:spTree>
    <p:extLst>
      <p:ext uri="{BB962C8B-B14F-4D97-AF65-F5344CB8AC3E}">
        <p14:creationId xmlns:p14="http://schemas.microsoft.com/office/powerpoint/2010/main" val="438938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8A448F86-3FD0-41D7-A653-E9D03A91F215}" type="slidenum">
              <a:rPr lang="en-US" smtClean="0"/>
              <a:t>1</a:t>
            </a:fld>
            <a:endParaRPr lang="en-US"/>
          </a:p>
        </p:txBody>
      </p:sp>
    </p:spTree>
    <p:extLst>
      <p:ext uri="{BB962C8B-B14F-4D97-AF65-F5344CB8AC3E}">
        <p14:creationId xmlns:p14="http://schemas.microsoft.com/office/powerpoint/2010/main" val="2417405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71600" lvl="2" indent="-457200">
              <a:buAutoNum type="arabicPeriod"/>
            </a:pPr>
            <a:endParaRPr lang="en-US" dirty="0" smtClean="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80640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007057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525564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t>5</a:t>
            </a:fld>
            <a:endParaRPr lang="en-US"/>
          </a:p>
        </p:txBody>
      </p:sp>
    </p:spTree>
    <p:extLst>
      <p:ext uri="{BB962C8B-B14F-4D97-AF65-F5344CB8AC3E}">
        <p14:creationId xmlns:p14="http://schemas.microsoft.com/office/powerpoint/2010/main" val="1161560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t>6</a:t>
            </a:fld>
            <a:endParaRPr lang="en-US"/>
          </a:p>
        </p:txBody>
      </p:sp>
    </p:spTree>
    <p:extLst>
      <p:ext uri="{BB962C8B-B14F-4D97-AF65-F5344CB8AC3E}">
        <p14:creationId xmlns:p14="http://schemas.microsoft.com/office/powerpoint/2010/main" val="2880644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560441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173138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8A448F86-3FD0-41D7-A653-E9D03A91F215}" type="slidenum">
              <a:rPr lang="en-US" smtClean="0"/>
              <a:t>9</a:t>
            </a:fld>
            <a:endParaRPr lang="en-US"/>
          </a:p>
        </p:txBody>
      </p:sp>
    </p:spTree>
    <p:extLst>
      <p:ext uri="{BB962C8B-B14F-4D97-AF65-F5344CB8AC3E}">
        <p14:creationId xmlns:p14="http://schemas.microsoft.com/office/powerpoint/2010/main" val="3122776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232602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042598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448F86-3FD0-41D7-A653-E9D03A91F215}" type="slidenum">
              <a:rPr lang="en-US" smtClean="0"/>
              <a:t>12</a:t>
            </a:fld>
            <a:endParaRPr lang="en-US"/>
          </a:p>
        </p:txBody>
      </p:sp>
    </p:spTree>
    <p:extLst>
      <p:ext uri="{BB962C8B-B14F-4D97-AF65-F5344CB8AC3E}">
        <p14:creationId xmlns:p14="http://schemas.microsoft.com/office/powerpoint/2010/main" val="2676464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t>13</a:t>
            </a:fld>
            <a:endParaRPr lang="en-US"/>
          </a:p>
        </p:txBody>
      </p:sp>
    </p:spTree>
    <p:extLst>
      <p:ext uri="{BB962C8B-B14F-4D97-AF65-F5344CB8AC3E}">
        <p14:creationId xmlns:p14="http://schemas.microsoft.com/office/powerpoint/2010/main" val="1533966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822317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020132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584467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t>17</a:t>
            </a:fld>
            <a:endParaRPr lang="en-US"/>
          </a:p>
        </p:txBody>
      </p:sp>
    </p:spTree>
    <p:extLst>
      <p:ext uri="{BB962C8B-B14F-4D97-AF65-F5344CB8AC3E}">
        <p14:creationId xmlns:p14="http://schemas.microsoft.com/office/powerpoint/2010/main" val="16119992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8F86-3FD0-41D7-A653-E9D03A91F215}" type="slidenum">
              <a:rPr lang="en-US" smtClean="0"/>
              <a:t>18</a:t>
            </a:fld>
            <a:endParaRPr lang="en-US"/>
          </a:p>
        </p:txBody>
      </p:sp>
    </p:spTree>
    <p:extLst>
      <p:ext uri="{BB962C8B-B14F-4D97-AF65-F5344CB8AC3E}">
        <p14:creationId xmlns:p14="http://schemas.microsoft.com/office/powerpoint/2010/main" val="786372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a:lvl1pPr>
          </a:lstStyle>
          <a:p>
            <a:r>
              <a:rPr lang="en-US" dirty="0" smtClean="0"/>
              <a:t>Click to add title</a:t>
            </a:r>
            <a:endParaRPr lang="en-US" dirty="0"/>
          </a:p>
        </p:txBody>
      </p:sp>
      <p:sp>
        <p:nvSpPr>
          <p:cNvPr id="3" name="Subtitl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subtitle</a:t>
            </a:r>
            <a:endParaRPr lang="en-US" dirty="0"/>
          </a:p>
        </p:txBody>
      </p:sp>
      <p:sp>
        <p:nvSpPr>
          <p:cNvPr id="6" name="Slide Number Placeholder 5"/>
          <p:cNvSpPr>
            <a:spLocks noGrp="1"/>
          </p:cNvSpPr>
          <p:nvPr>
            <p:ph type="sldNum" sz="quarter" idx="12"/>
          </p:nvPr>
        </p:nvSpPr>
        <p:spPr/>
        <p:txBody>
          <a:bodyPr/>
          <a:lstStyle/>
          <a:p>
            <a:fld id="{7268A5C4-149D-4D66-BABE-E6DD2BE69C90}" type="slidenum">
              <a:rPr lang="en-US" smtClean="0"/>
              <a:t>‹#›</a:t>
            </a:fld>
            <a:endParaRPr lang="en-US"/>
          </a:p>
        </p:txBody>
      </p:sp>
    </p:spTree>
    <p:extLst>
      <p:ext uri="{BB962C8B-B14F-4D97-AF65-F5344CB8AC3E}">
        <p14:creationId xmlns:p14="http://schemas.microsoft.com/office/powerpoint/2010/main" val="2530034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add title</a:t>
            </a:r>
            <a:endParaRPr lang="en-US" dirty="0"/>
          </a:p>
        </p:txBody>
      </p:sp>
      <p:sp>
        <p:nvSpPr>
          <p:cNvPr id="3" name="Content Placeholder 2"/>
          <p:cNvSpPr>
            <a:spLocks noGrp="1"/>
          </p:cNvSpPr>
          <p:nvPr>
            <p:ph idx="1" hasCustomPrompt="1"/>
          </p:nvPr>
        </p:nvSpPr>
        <p:spPr/>
        <p:txBody>
          <a:bodyPr/>
          <a:lstStyle>
            <a:lvl1pPr>
              <a:defRPr/>
            </a:lvl1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7268A5C4-149D-4D66-BABE-E6DD2BE69C90}" type="slidenum">
              <a:rPr lang="en-US" smtClean="0"/>
              <a:t>‹#›</a:t>
            </a:fld>
            <a:endParaRPr lang="en-US"/>
          </a:p>
        </p:txBody>
      </p:sp>
    </p:spTree>
    <p:extLst>
      <p:ext uri="{BB962C8B-B14F-4D97-AF65-F5344CB8AC3E}">
        <p14:creationId xmlns:p14="http://schemas.microsoft.com/office/powerpoint/2010/main" val="380290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add title</a:t>
            </a:r>
            <a:endParaRPr lang="en-US" dirty="0"/>
          </a:p>
        </p:txBody>
      </p:sp>
      <p:sp>
        <p:nvSpPr>
          <p:cNvPr id="3" name="Content Placeholder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7268A5C4-149D-4D66-BABE-E6DD2BE69C90}" type="slidenum">
              <a:rPr lang="en-US" smtClean="0"/>
              <a:t>‹#›</a:t>
            </a:fld>
            <a:endParaRPr lang="en-US"/>
          </a:p>
        </p:txBody>
      </p:sp>
    </p:spTree>
    <p:extLst>
      <p:ext uri="{BB962C8B-B14F-4D97-AF65-F5344CB8AC3E}">
        <p14:creationId xmlns:p14="http://schemas.microsoft.com/office/powerpoint/2010/main" val="270107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add title</a:t>
            </a:r>
            <a:endParaRPr lang="en-US" dirty="0"/>
          </a:p>
        </p:txBody>
      </p:sp>
      <p:sp>
        <p:nvSpPr>
          <p:cNvPr id="5" name="Slide Number Placeholder 4"/>
          <p:cNvSpPr>
            <a:spLocks noGrp="1"/>
          </p:cNvSpPr>
          <p:nvPr>
            <p:ph type="sldNum" sz="quarter" idx="12"/>
          </p:nvPr>
        </p:nvSpPr>
        <p:spPr/>
        <p:txBody>
          <a:bodyPr/>
          <a:lstStyle/>
          <a:p>
            <a:fld id="{7268A5C4-149D-4D66-BABE-E6DD2BE69C90}" type="slidenum">
              <a:rPr lang="en-US" smtClean="0"/>
              <a:t>‹#›</a:t>
            </a:fld>
            <a:endParaRPr lang="en-US"/>
          </a:p>
        </p:txBody>
      </p:sp>
    </p:spTree>
    <p:extLst>
      <p:ext uri="{BB962C8B-B14F-4D97-AF65-F5344CB8AC3E}">
        <p14:creationId xmlns:p14="http://schemas.microsoft.com/office/powerpoint/2010/main" val="372419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268A5C4-149D-4D66-BABE-E6DD2BE69C90}" type="slidenum">
              <a:rPr lang="en-US" smtClean="0"/>
              <a:t>‹#›</a:t>
            </a:fld>
            <a:endParaRPr lang="en-US"/>
          </a:p>
        </p:txBody>
      </p:sp>
    </p:spTree>
    <p:extLst>
      <p:ext uri="{BB962C8B-B14F-4D97-AF65-F5344CB8AC3E}">
        <p14:creationId xmlns:p14="http://schemas.microsoft.com/office/powerpoint/2010/main" val="11395711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6235700"/>
            <a:ext cx="9144000" cy="6223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add title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7268A5C4-149D-4D66-BABE-E6DD2BE69C90}" type="slidenum">
              <a:rPr lang="en-US" smtClean="0"/>
              <a:pPr/>
              <a:t>‹#›</a:t>
            </a:fld>
            <a:endParaRPr lang="en-US" dirty="0"/>
          </a:p>
        </p:txBody>
      </p:sp>
    </p:spTree>
    <p:extLst>
      <p:ext uri="{BB962C8B-B14F-4D97-AF65-F5344CB8AC3E}">
        <p14:creationId xmlns:p14="http://schemas.microsoft.com/office/powerpoint/2010/main" val="2068828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hdr="0" ftr="0" dt="0"/>
  <p:txStyles>
    <p:title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Patricia.L.Goerman@census.gov"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44776"/>
            <a:ext cx="7772400" cy="1470025"/>
          </a:xfrm>
        </p:spPr>
        <p:txBody>
          <a:bodyPr>
            <a:normAutofit fontScale="90000"/>
          </a:bodyPr>
          <a:lstStyle/>
          <a:p>
            <a:r>
              <a:rPr lang="en-US" sz="2800" dirty="0"/>
              <a:t>Messages for Gaining Respondent Cooperation in Multiple Languages</a:t>
            </a:r>
            <a:r>
              <a:rPr lang="en-US" dirty="0"/>
              <a:t/>
            </a:r>
            <a:br>
              <a:rPr lang="en-US" dirty="0"/>
            </a:br>
            <a:endParaRPr lang="en-US" dirty="0"/>
          </a:p>
        </p:txBody>
      </p:sp>
      <p:sp>
        <p:nvSpPr>
          <p:cNvPr id="3" name="Subtitle 2"/>
          <p:cNvSpPr>
            <a:spLocks noGrp="1"/>
          </p:cNvSpPr>
          <p:nvPr>
            <p:ph type="subTitle" idx="1"/>
          </p:nvPr>
        </p:nvSpPr>
        <p:spPr>
          <a:xfrm>
            <a:off x="1371600" y="4343400"/>
            <a:ext cx="6400800" cy="1752600"/>
          </a:xfrm>
        </p:spPr>
        <p:txBody>
          <a:bodyPr>
            <a:normAutofit fontScale="47500" lnSpcReduction="20000"/>
          </a:bodyPr>
          <a:lstStyle/>
          <a:p>
            <a:r>
              <a:rPr lang="en-US" dirty="0" smtClean="0"/>
              <a:t>Patricia </a:t>
            </a:r>
            <a:r>
              <a:rPr lang="en-US" dirty="0" err="1" smtClean="0"/>
              <a:t>Goerman</a:t>
            </a:r>
            <a:r>
              <a:rPr lang="en-US" dirty="0" smtClean="0"/>
              <a:t>, </a:t>
            </a:r>
            <a:r>
              <a:rPr lang="en-US" dirty="0" err="1" smtClean="0"/>
              <a:t>Mikelyn</a:t>
            </a:r>
            <a:r>
              <a:rPr lang="en-US" dirty="0" smtClean="0"/>
              <a:t> </a:t>
            </a:r>
            <a:r>
              <a:rPr lang="en-US" dirty="0"/>
              <a:t>Meyers, </a:t>
            </a:r>
            <a:r>
              <a:rPr lang="en-US" dirty="0" smtClean="0"/>
              <a:t>and Yazmin Garcia Trejo, U.S</a:t>
            </a:r>
            <a:r>
              <a:rPr lang="en-US" dirty="0"/>
              <a:t>. Census Bureau</a:t>
            </a:r>
          </a:p>
          <a:p>
            <a:r>
              <a:rPr lang="en-US" dirty="0" smtClean="0"/>
              <a:t>Mandy </a:t>
            </a:r>
            <a:r>
              <a:rPr lang="en-US" dirty="0"/>
              <a:t>Sha </a:t>
            </a:r>
            <a:r>
              <a:rPr lang="en-US" dirty="0" smtClean="0"/>
              <a:t>RTI International </a:t>
            </a:r>
          </a:p>
          <a:p>
            <a:r>
              <a:rPr lang="en-US" dirty="0" err="1" smtClean="0"/>
              <a:t>Alisu</a:t>
            </a:r>
            <a:r>
              <a:rPr lang="en-US" dirty="0" smtClean="0"/>
              <a:t> </a:t>
            </a:r>
            <a:r>
              <a:rPr lang="en-US" dirty="0" err="1"/>
              <a:t>Schoua</a:t>
            </a:r>
            <a:r>
              <a:rPr lang="en-US" dirty="0"/>
              <a:t> </a:t>
            </a:r>
            <a:r>
              <a:rPr lang="en-US" dirty="0" err="1" smtClean="0"/>
              <a:t>Glusberg</a:t>
            </a:r>
            <a:r>
              <a:rPr lang="en-US" dirty="0" smtClean="0"/>
              <a:t>, </a:t>
            </a:r>
            <a:r>
              <a:rPr lang="en-US" dirty="0"/>
              <a:t>RSS</a:t>
            </a:r>
            <a:endParaRPr lang="en-US" dirty="0" smtClean="0"/>
          </a:p>
          <a:p>
            <a:endParaRPr lang="en-US" dirty="0"/>
          </a:p>
          <a:p>
            <a:pPr>
              <a:lnSpc>
                <a:spcPct val="80000"/>
              </a:lnSpc>
            </a:pPr>
            <a:r>
              <a:rPr lang="en-US" altLang="en-US" dirty="0" smtClean="0"/>
              <a:t>Presented </a:t>
            </a:r>
            <a:r>
              <a:rPr lang="en-US" altLang="en-US" dirty="0"/>
              <a:t>at the </a:t>
            </a:r>
            <a:r>
              <a:rPr lang="en-US" dirty="0"/>
              <a:t>International Conference on Questionnaire Design, </a:t>
            </a:r>
            <a:endParaRPr lang="en-US" dirty="0" smtClean="0"/>
          </a:p>
          <a:p>
            <a:pPr>
              <a:lnSpc>
                <a:spcPct val="80000"/>
              </a:lnSpc>
            </a:pPr>
            <a:r>
              <a:rPr lang="en-US" dirty="0" smtClean="0"/>
              <a:t>Development</a:t>
            </a:r>
            <a:r>
              <a:rPr lang="en-US" dirty="0"/>
              <a:t>, Evaluation, and Testing (QDET2</a:t>
            </a:r>
            <a:r>
              <a:rPr lang="en-US" dirty="0" smtClean="0"/>
              <a:t>) </a:t>
            </a:r>
          </a:p>
          <a:p>
            <a:pPr>
              <a:lnSpc>
                <a:spcPct val="80000"/>
              </a:lnSpc>
            </a:pPr>
            <a:r>
              <a:rPr lang="en-US" dirty="0" smtClean="0"/>
              <a:t>Miami, FL: November 9</a:t>
            </a:r>
            <a:r>
              <a:rPr lang="en-US" altLang="en-US" dirty="0" smtClean="0"/>
              <a:t>-13, 2016</a:t>
            </a:r>
            <a:endParaRPr lang="en-US" alt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t>1</a:t>
            </a:fld>
            <a:endParaRPr lang="en-US"/>
          </a:p>
        </p:txBody>
      </p:sp>
      <p:pic>
        <p:nvPicPr>
          <p:cNvPr id="1029" name="Picture 5" descr="C:\Users\goerm001\Pictures\presentation clip art\earth-people-translate-languages-say-hello_gg547130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920" y="1524000"/>
            <a:ext cx="2819400" cy="2750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8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Introductory Survey Messages for use across Languages</a:t>
            </a:r>
            <a:endParaRPr lang="en-US" dirty="0"/>
          </a:p>
        </p:txBody>
      </p:sp>
      <p:sp>
        <p:nvSpPr>
          <p:cNvPr id="3" name="Content Placeholder 2"/>
          <p:cNvSpPr>
            <a:spLocks noGrp="1"/>
          </p:cNvSpPr>
          <p:nvPr>
            <p:ph idx="1"/>
          </p:nvPr>
        </p:nvSpPr>
        <p:spPr/>
        <p:txBody>
          <a:bodyPr>
            <a:normAutofit/>
          </a:bodyPr>
          <a:lstStyle/>
          <a:p>
            <a:pPr lvl="1"/>
            <a:r>
              <a:rPr lang="en-US" dirty="0" smtClean="0"/>
              <a:t>Little literature about development of doorstep messages for use across languages</a:t>
            </a:r>
          </a:p>
          <a:p>
            <a:pPr lvl="1"/>
            <a:r>
              <a:rPr lang="en-US" dirty="0" smtClean="0"/>
              <a:t>Decade-long qualitative research program at the U.S. Census Bureau using different methods</a:t>
            </a:r>
          </a:p>
          <a:p>
            <a:pPr lvl="1"/>
            <a:r>
              <a:rPr lang="en-US" dirty="0" smtClean="0"/>
              <a:t>Goals of this paper: </a:t>
            </a:r>
          </a:p>
          <a:p>
            <a:pPr lvl="2"/>
            <a:r>
              <a:rPr lang="en-US" dirty="0" smtClean="0"/>
              <a:t>State of the art findings on tailoring introductory survey messages for use in 7 languages: English, Spanish, Chinese, Korean, Vietnamese, Russian, Arabic</a:t>
            </a:r>
          </a:p>
          <a:p>
            <a:pPr lvl="2"/>
            <a:r>
              <a:rPr lang="en-US" dirty="0" smtClean="0"/>
              <a:t>Discussion of qualitative methods used </a:t>
            </a:r>
          </a:p>
          <a:p>
            <a:pPr lvl="2"/>
            <a:r>
              <a:rPr lang="en-US" dirty="0" smtClean="0"/>
              <a:t>Lay out next steps for further research</a:t>
            </a:r>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2</a:t>
            </a:fld>
            <a:endParaRPr lang="en-US">
              <a:solidFill>
                <a:prstClr val="black">
                  <a:tint val="75000"/>
                </a:prstClr>
              </a:solidFill>
            </a:endParaRPr>
          </a:p>
        </p:txBody>
      </p:sp>
    </p:spTree>
    <p:extLst>
      <p:ext uri="{BB962C8B-B14F-4D97-AF65-F5344CB8AC3E}">
        <p14:creationId xmlns:p14="http://schemas.microsoft.com/office/powerpoint/2010/main" val="22525365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Talk</a:t>
            </a:r>
            <a:endParaRPr lang="en-US" dirty="0"/>
          </a:p>
        </p:txBody>
      </p:sp>
      <p:sp>
        <p:nvSpPr>
          <p:cNvPr id="3" name="Content Placeholder 2"/>
          <p:cNvSpPr>
            <a:spLocks noGrp="1"/>
          </p:cNvSpPr>
          <p:nvPr>
            <p:ph idx="1"/>
          </p:nvPr>
        </p:nvSpPr>
        <p:spPr/>
        <p:txBody>
          <a:bodyPr>
            <a:normAutofit/>
          </a:bodyPr>
          <a:lstStyle/>
          <a:p>
            <a:pPr marL="514350" lvl="0" indent="-514350">
              <a:buAutoNum type="arabicPeriod"/>
            </a:pPr>
            <a:r>
              <a:rPr lang="en-US" dirty="0" smtClean="0"/>
              <a:t>Review of the literature</a:t>
            </a:r>
          </a:p>
          <a:p>
            <a:pPr marL="514350" lvl="0" indent="-514350">
              <a:buAutoNum type="arabicPeriod"/>
            </a:pPr>
            <a:r>
              <a:rPr lang="en-US" dirty="0" smtClean="0"/>
              <a:t>Field </a:t>
            </a:r>
            <a:r>
              <a:rPr lang="en-US" dirty="0"/>
              <a:t>interview observation study</a:t>
            </a:r>
          </a:p>
          <a:p>
            <a:pPr marL="514350" indent="-514350">
              <a:buFont typeface="Wingdings" panose="05000000000000000000" pitchFamily="2" charset="2"/>
              <a:buAutoNum type="arabicPeriod"/>
            </a:pPr>
            <a:r>
              <a:rPr lang="en-US" dirty="0" smtClean="0"/>
              <a:t>Expert </a:t>
            </a:r>
            <a:r>
              <a:rPr lang="en-US" dirty="0"/>
              <a:t>review study </a:t>
            </a:r>
          </a:p>
          <a:p>
            <a:pPr marL="514350" indent="-514350">
              <a:buFont typeface="Wingdings" panose="05000000000000000000" pitchFamily="2" charset="2"/>
              <a:buAutoNum type="arabicPeriod"/>
            </a:pPr>
            <a:r>
              <a:rPr lang="en-US" dirty="0" smtClean="0"/>
              <a:t>Focus </a:t>
            </a:r>
            <a:r>
              <a:rPr lang="en-US" dirty="0"/>
              <a:t>group study</a:t>
            </a:r>
          </a:p>
          <a:p>
            <a:pPr marL="514350" indent="-514350">
              <a:buFont typeface="Wingdings" panose="05000000000000000000" pitchFamily="2" charset="2"/>
              <a:buAutoNum type="arabicPeriod"/>
            </a:pPr>
            <a:r>
              <a:rPr lang="en-US" dirty="0" smtClean="0"/>
              <a:t>Summary </a:t>
            </a:r>
            <a:r>
              <a:rPr lang="en-US" dirty="0"/>
              <a:t>and conclusions</a:t>
            </a:r>
          </a:p>
          <a:p>
            <a:pPr marL="514350" indent="-514350">
              <a:buFont typeface="Wingdings" panose="05000000000000000000" pitchFamily="2" charset="2"/>
              <a:buAutoNum type="arabicPeriod"/>
            </a:pPr>
            <a:r>
              <a:rPr lang="en-US" dirty="0"/>
              <a:t>Next steps</a:t>
            </a:r>
          </a:p>
          <a:p>
            <a:pPr marL="0" indent="0">
              <a:buNone/>
            </a:pP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3</a:t>
            </a:fld>
            <a:endParaRPr lang="en-US">
              <a:solidFill>
                <a:prstClr val="black">
                  <a:tint val="75000"/>
                </a:prstClr>
              </a:solidFill>
            </a:endParaRPr>
          </a:p>
        </p:txBody>
      </p:sp>
    </p:spTree>
    <p:extLst>
      <p:ext uri="{BB962C8B-B14F-4D97-AF65-F5344CB8AC3E}">
        <p14:creationId xmlns:p14="http://schemas.microsoft.com/office/powerpoint/2010/main" val="2587176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Literature Review: Interviewer Characteristics and </a:t>
            </a:r>
            <a:r>
              <a:rPr lang="en-US" dirty="0"/>
              <a:t>B</a:t>
            </a:r>
            <a:r>
              <a:rPr lang="en-US" dirty="0" smtClean="0"/>
              <a:t>ehavior </a:t>
            </a:r>
            <a:endParaRPr lang="en-US" dirty="0"/>
          </a:p>
        </p:txBody>
      </p:sp>
      <p:sp>
        <p:nvSpPr>
          <p:cNvPr id="3" name="Content Placeholder 2"/>
          <p:cNvSpPr>
            <a:spLocks noGrp="1"/>
          </p:cNvSpPr>
          <p:nvPr>
            <p:ph idx="1"/>
          </p:nvPr>
        </p:nvSpPr>
        <p:spPr/>
        <p:txBody>
          <a:bodyPr>
            <a:normAutofit/>
          </a:bodyPr>
          <a:lstStyle/>
          <a:p>
            <a:r>
              <a:rPr lang="en-US" dirty="0" smtClean="0"/>
              <a:t>Studies of interviewer characteristics and behavior </a:t>
            </a:r>
          </a:p>
          <a:p>
            <a:pPr lvl="1"/>
            <a:r>
              <a:rPr lang="en-US" dirty="0" smtClean="0"/>
              <a:t>(Couper </a:t>
            </a:r>
            <a:r>
              <a:rPr lang="en-US" dirty="0"/>
              <a:t>1997; Groves and Couper 1998; Groves et al 2004; </a:t>
            </a:r>
            <a:r>
              <a:rPr lang="en-US" dirty="0" err="1"/>
              <a:t>Durrant</a:t>
            </a:r>
            <a:r>
              <a:rPr lang="en-US" dirty="0"/>
              <a:t> and </a:t>
            </a:r>
            <a:r>
              <a:rPr lang="en-US" dirty="0" err="1"/>
              <a:t>D’Arriago</a:t>
            </a:r>
            <a:r>
              <a:rPr lang="en-US" dirty="0"/>
              <a:t> </a:t>
            </a:r>
            <a:r>
              <a:rPr lang="en-US" dirty="0" smtClean="0"/>
              <a:t>2014)</a:t>
            </a:r>
            <a:endParaRPr lang="en-US" dirty="0"/>
          </a:p>
          <a:p>
            <a:pPr lvl="1"/>
            <a:r>
              <a:rPr lang="en-US" dirty="0" smtClean="0"/>
              <a:t>Interviewer race and gender</a:t>
            </a:r>
          </a:p>
          <a:p>
            <a:pPr lvl="1"/>
            <a:r>
              <a:rPr lang="en-US" dirty="0" smtClean="0"/>
              <a:t>Interviewers’ expertise and conversational skills</a:t>
            </a:r>
          </a:p>
          <a:p>
            <a:pPr lvl="1"/>
            <a:r>
              <a:rPr lang="en-US" dirty="0" smtClean="0"/>
              <a:t>Socioeconomic disparities</a:t>
            </a:r>
          </a:p>
          <a:p>
            <a:pPr lvl="1"/>
            <a:r>
              <a:rPr lang="en-US" dirty="0" smtClean="0"/>
              <a:t>Cross-cultural differences in survey administration</a:t>
            </a: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4</a:t>
            </a:fld>
            <a:endParaRPr lang="en-US">
              <a:solidFill>
                <a:prstClr val="black">
                  <a:tint val="75000"/>
                </a:prstClr>
              </a:solidFill>
            </a:endParaRPr>
          </a:p>
        </p:txBody>
      </p:sp>
    </p:spTree>
    <p:extLst>
      <p:ext uri="{BB962C8B-B14F-4D97-AF65-F5344CB8AC3E}">
        <p14:creationId xmlns:p14="http://schemas.microsoft.com/office/powerpoint/2010/main" val="14436618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Literature Review: Introductory Messages</a:t>
            </a:r>
            <a:endParaRPr lang="en-US" dirty="0"/>
          </a:p>
        </p:txBody>
      </p:sp>
      <p:sp>
        <p:nvSpPr>
          <p:cNvPr id="3" name="Content Placeholder 2"/>
          <p:cNvSpPr>
            <a:spLocks noGrp="1"/>
          </p:cNvSpPr>
          <p:nvPr>
            <p:ph idx="1"/>
          </p:nvPr>
        </p:nvSpPr>
        <p:spPr/>
        <p:txBody>
          <a:bodyPr/>
          <a:lstStyle/>
          <a:p>
            <a:r>
              <a:rPr lang="en-US" dirty="0" smtClean="0"/>
              <a:t>Communication style</a:t>
            </a:r>
          </a:p>
          <a:p>
            <a:r>
              <a:rPr lang="en-US" dirty="0" smtClean="0"/>
              <a:t>Scripted v. unscripted introductory messages</a:t>
            </a:r>
          </a:p>
          <a:p>
            <a:r>
              <a:rPr lang="en-US" dirty="0" smtClean="0"/>
              <a:t>Announced v. unannounced visits</a:t>
            </a:r>
          </a:p>
          <a:p>
            <a:r>
              <a:rPr lang="en-US" dirty="0" smtClean="0"/>
              <a:t>Particular messages: </a:t>
            </a:r>
            <a:r>
              <a:rPr lang="en-US" dirty="0" err="1" smtClean="0"/>
              <a:t>eg</a:t>
            </a:r>
            <a:r>
              <a:rPr lang="en-US" dirty="0" smtClean="0"/>
              <a:t>. non-solicitation</a:t>
            </a:r>
          </a:p>
          <a:p>
            <a:r>
              <a:rPr lang="en-US" dirty="0" err="1" smtClean="0"/>
              <a:t>Paradata</a:t>
            </a:r>
            <a:r>
              <a:rPr lang="en-US" dirty="0" smtClean="0"/>
              <a:t> on doorstep interaction to explain non-response</a:t>
            </a:r>
          </a:p>
          <a:p>
            <a:r>
              <a:rPr lang="en-US" dirty="0" smtClean="0"/>
              <a:t>Little work on messages across languages/ cultural groups</a:t>
            </a: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t>5</a:t>
            </a:fld>
            <a:endParaRPr lang="en-US"/>
          </a:p>
        </p:txBody>
      </p:sp>
    </p:spTree>
    <p:extLst>
      <p:ext uri="{BB962C8B-B14F-4D97-AF65-F5344CB8AC3E}">
        <p14:creationId xmlns:p14="http://schemas.microsoft.com/office/powerpoint/2010/main" val="1426273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1: Field observation</a:t>
            </a:r>
            <a:endParaRPr lang="en-US" dirty="0"/>
          </a:p>
        </p:txBody>
      </p:sp>
      <p:sp>
        <p:nvSpPr>
          <p:cNvPr id="3" name="Content Placeholder 2"/>
          <p:cNvSpPr>
            <a:spLocks noGrp="1"/>
          </p:cNvSpPr>
          <p:nvPr>
            <p:ph idx="1"/>
          </p:nvPr>
        </p:nvSpPr>
        <p:spPr>
          <a:xfrm>
            <a:off x="457200" y="1219200"/>
            <a:ext cx="8229600" cy="4906963"/>
          </a:xfrm>
        </p:spPr>
        <p:txBody>
          <a:bodyPr>
            <a:normAutofit fontScale="70000" lnSpcReduction="20000"/>
          </a:bodyPr>
          <a:lstStyle/>
          <a:p>
            <a:r>
              <a:rPr lang="en-US" dirty="0" smtClean="0"/>
              <a:t>2010 U.S. Census observation of 586 CAPI interviews</a:t>
            </a:r>
          </a:p>
          <a:p>
            <a:pPr marL="342900" lvl="1" indent="-342900"/>
            <a:endParaRPr lang="en-US" sz="3200" dirty="0" smtClean="0"/>
          </a:p>
          <a:p>
            <a:pPr marL="342900" lvl="1" indent="-342900"/>
            <a:endParaRPr lang="en-US" sz="3200" dirty="0"/>
          </a:p>
          <a:p>
            <a:pPr marL="0" lvl="1" indent="0">
              <a:buNone/>
            </a:pPr>
            <a:endParaRPr lang="en-US" sz="3200" dirty="0" smtClean="0"/>
          </a:p>
          <a:p>
            <a:pPr marL="342900" lvl="1" indent="-342900"/>
            <a:endParaRPr lang="en-US" sz="3200" dirty="0" smtClean="0"/>
          </a:p>
          <a:p>
            <a:pPr marL="342900" lvl="1" indent="-342900"/>
            <a:endParaRPr lang="en-US" sz="3200" dirty="0" smtClean="0"/>
          </a:p>
          <a:p>
            <a:pPr marL="342900" lvl="1" indent="-342900"/>
            <a:endParaRPr lang="en-US" sz="3200" dirty="0"/>
          </a:p>
          <a:p>
            <a:pPr marL="342900" lvl="1" indent="-342900"/>
            <a:endParaRPr lang="en-US" sz="3200" dirty="0" smtClean="0"/>
          </a:p>
          <a:p>
            <a:pPr marL="342900" lvl="1" indent="-342900"/>
            <a:endParaRPr lang="en-US" sz="3200" dirty="0"/>
          </a:p>
          <a:p>
            <a:pPr marL="342900" lvl="1" indent="-342900"/>
            <a:endParaRPr lang="en-US" sz="3200" dirty="0" smtClean="0"/>
          </a:p>
          <a:p>
            <a:pPr marL="342900" lvl="1" indent="-342900"/>
            <a:endParaRPr lang="en-US" sz="3200" dirty="0"/>
          </a:p>
          <a:p>
            <a:pPr marL="342900" lvl="1" indent="-342900"/>
            <a:r>
              <a:rPr lang="en-US" sz="3200" dirty="0" smtClean="0"/>
              <a:t>Observation of:</a:t>
            </a:r>
          </a:p>
          <a:p>
            <a:pPr marL="742950" lvl="2" indent="-342900"/>
            <a:r>
              <a:rPr lang="en-US" dirty="0"/>
              <a:t>Interviewer messages and behaviors</a:t>
            </a:r>
          </a:p>
          <a:p>
            <a:pPr marL="742950" lvl="2" indent="-342900"/>
            <a:r>
              <a:rPr lang="en-US" dirty="0"/>
              <a:t>Linguistic and cultural factors affecting survey administration and response</a:t>
            </a:r>
          </a:p>
          <a:p>
            <a:pPr marL="342900" lvl="1" indent="-342900"/>
            <a:r>
              <a:rPr lang="en-US" sz="3200" dirty="0" smtClean="0"/>
              <a:t>Debriefing of interviewers and respondents</a:t>
            </a:r>
          </a:p>
          <a:p>
            <a:pPr marL="400050" lvl="2" indent="0">
              <a:buNone/>
            </a:pPr>
            <a:endParaRPr lang="en-US" dirty="0"/>
          </a:p>
          <a:p>
            <a:pPr marL="0" indent="0">
              <a:buNone/>
            </a:pPr>
            <a:endParaRPr lang="en-US" dirty="0" smtClean="0"/>
          </a:p>
        </p:txBody>
      </p:sp>
      <p:sp>
        <p:nvSpPr>
          <p:cNvPr id="4" name="Slide Number Placeholder 3"/>
          <p:cNvSpPr>
            <a:spLocks noGrp="1"/>
          </p:cNvSpPr>
          <p:nvPr>
            <p:ph type="sldNum" sz="quarter" idx="12"/>
          </p:nvPr>
        </p:nvSpPr>
        <p:spPr/>
        <p:txBody>
          <a:bodyPr/>
          <a:lstStyle/>
          <a:p>
            <a:fld id="{7268A5C4-149D-4D66-BABE-E6DD2BE69C90}" type="slidenum">
              <a:rPr lang="en-US" smtClean="0"/>
              <a:t>6</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4046133452"/>
              </p:ext>
            </p:extLst>
          </p:nvPr>
        </p:nvGraphicFramePr>
        <p:xfrm>
          <a:off x="1828800" y="1676400"/>
          <a:ext cx="4114800" cy="2926080"/>
        </p:xfrm>
        <a:graphic>
          <a:graphicData uri="http://schemas.openxmlformats.org/drawingml/2006/table">
            <a:tbl>
              <a:tblPr firstRow="1" bandRow="1">
                <a:tableStyleId>{5C22544A-7EE6-4342-B048-85BDC9FD1C3A}</a:tableStyleId>
              </a:tblPr>
              <a:tblGrid>
                <a:gridCol w="1981200"/>
                <a:gridCol w="2133600"/>
              </a:tblGrid>
              <a:tr h="299772">
                <a:tc>
                  <a:txBody>
                    <a:bodyPr/>
                    <a:lstStyle/>
                    <a:p>
                      <a:r>
                        <a:rPr lang="en-US" dirty="0" smtClean="0"/>
                        <a:t>Language </a:t>
                      </a:r>
                      <a:endParaRPr lang="en-US" dirty="0"/>
                    </a:p>
                  </a:txBody>
                  <a:tcPr/>
                </a:tc>
                <a:tc>
                  <a:txBody>
                    <a:bodyPr/>
                    <a:lstStyle/>
                    <a:p>
                      <a:r>
                        <a:rPr lang="en-US" dirty="0" smtClean="0"/>
                        <a:t>Interviews observed</a:t>
                      </a:r>
                      <a:endParaRPr lang="en-US" dirty="0"/>
                    </a:p>
                  </a:txBody>
                  <a:tcPr/>
                </a:tc>
              </a:tr>
              <a:tr h="303936">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Arabic</a:t>
                      </a:r>
                      <a:endParaRPr lang="en-US" dirty="0"/>
                    </a:p>
                  </a:txBody>
                  <a:tcPr/>
                </a:tc>
                <a:tc>
                  <a:txBody>
                    <a:bodyPr/>
                    <a:lstStyle/>
                    <a:p>
                      <a:pPr algn="ctr"/>
                      <a:r>
                        <a:rPr lang="en-US" dirty="0" smtClean="0"/>
                        <a:t>61</a:t>
                      </a:r>
                      <a:endParaRPr lang="en-US" dirty="0"/>
                    </a:p>
                  </a:txBody>
                  <a:tcPr/>
                </a:tc>
              </a:tr>
              <a:tr h="303936">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Chinese</a:t>
                      </a:r>
                      <a:endParaRPr lang="en-US" dirty="0"/>
                    </a:p>
                  </a:txBody>
                  <a:tcPr/>
                </a:tc>
                <a:tc>
                  <a:txBody>
                    <a:bodyPr/>
                    <a:lstStyle/>
                    <a:p>
                      <a:pPr algn="ctr"/>
                      <a:r>
                        <a:rPr lang="en-US" dirty="0" smtClean="0"/>
                        <a:t>23</a:t>
                      </a:r>
                      <a:endParaRPr lang="en-US" dirty="0"/>
                    </a:p>
                  </a:txBody>
                  <a:tcPr/>
                </a:tc>
              </a:tr>
              <a:tr h="299772">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Korean</a:t>
                      </a:r>
                      <a:endParaRPr lang="en-US" dirty="0"/>
                    </a:p>
                  </a:txBody>
                  <a:tcPr/>
                </a:tc>
                <a:tc>
                  <a:txBody>
                    <a:bodyPr/>
                    <a:lstStyle/>
                    <a:p>
                      <a:pPr algn="ctr"/>
                      <a:r>
                        <a:rPr lang="en-US" dirty="0" smtClean="0"/>
                        <a:t>23</a:t>
                      </a:r>
                      <a:endParaRPr lang="en-US" dirty="0"/>
                    </a:p>
                  </a:txBody>
                  <a:tcPr/>
                </a:tc>
              </a:tr>
              <a:tr h="303936">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Russian</a:t>
                      </a:r>
                      <a:endParaRPr lang="en-US" dirty="0"/>
                    </a:p>
                  </a:txBody>
                  <a:tcPr/>
                </a:tc>
                <a:tc>
                  <a:txBody>
                    <a:bodyPr/>
                    <a:lstStyle/>
                    <a:p>
                      <a:pPr algn="ctr"/>
                      <a:r>
                        <a:rPr lang="en-US" dirty="0" smtClean="0"/>
                        <a:t>67</a:t>
                      </a:r>
                      <a:endParaRPr lang="en-US" dirty="0"/>
                    </a:p>
                  </a:txBody>
                  <a:tcPr/>
                </a:tc>
              </a:tr>
              <a:tr h="303936">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Spanish</a:t>
                      </a:r>
                      <a:endParaRPr lang="en-US" dirty="0"/>
                    </a:p>
                  </a:txBody>
                  <a:tcPr/>
                </a:tc>
                <a:tc>
                  <a:txBody>
                    <a:bodyPr/>
                    <a:lstStyle/>
                    <a:p>
                      <a:pPr algn="ctr"/>
                      <a:r>
                        <a:rPr lang="en-US" dirty="0" smtClean="0"/>
                        <a:t>63</a:t>
                      </a:r>
                      <a:endParaRPr lang="en-US" dirty="0"/>
                    </a:p>
                  </a:txBody>
                  <a:tcPr/>
                </a:tc>
              </a:tr>
              <a:tr h="303936">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Vietnamese</a:t>
                      </a:r>
                      <a:endParaRPr lang="en-US" dirty="0"/>
                    </a:p>
                  </a:txBody>
                  <a:tcPr/>
                </a:tc>
                <a:tc>
                  <a:txBody>
                    <a:bodyPr/>
                    <a:lstStyle/>
                    <a:p>
                      <a:pPr algn="ctr"/>
                      <a:r>
                        <a:rPr lang="en-US" dirty="0" smtClean="0"/>
                        <a:t>75</a:t>
                      </a:r>
                      <a:endParaRPr lang="en-US" dirty="0"/>
                    </a:p>
                  </a:txBody>
                  <a:tcPr/>
                </a:tc>
              </a:tr>
              <a:tr h="303936">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English </a:t>
                      </a:r>
                      <a:endParaRPr lang="en-US" dirty="0"/>
                    </a:p>
                  </a:txBody>
                  <a:tcPr/>
                </a:tc>
                <a:tc>
                  <a:txBody>
                    <a:bodyPr/>
                    <a:lstStyle/>
                    <a:p>
                      <a:pPr algn="ctr"/>
                      <a:r>
                        <a:rPr lang="en-US" dirty="0" smtClean="0"/>
                        <a:t>278</a:t>
                      </a:r>
                      <a:endParaRPr lang="en-US" dirty="0"/>
                    </a:p>
                  </a:txBody>
                  <a:tcPr/>
                </a:tc>
              </a:tr>
            </a:tbl>
          </a:graphicData>
        </a:graphic>
      </p:graphicFrame>
    </p:spTree>
    <p:extLst>
      <p:ext uri="{BB962C8B-B14F-4D97-AF65-F5344CB8AC3E}">
        <p14:creationId xmlns:p14="http://schemas.microsoft.com/office/powerpoint/2010/main" val="943953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Scripted doorstep introduction: 2010</a:t>
            </a:r>
            <a:endParaRPr lang="en-US" sz="3600" dirty="0"/>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7</a:t>
            </a:fld>
            <a:endParaRPr lang="en-US">
              <a:solidFill>
                <a:prstClr val="black">
                  <a:tint val="75000"/>
                </a:prstClr>
              </a:solidFill>
            </a:endParaRPr>
          </a:p>
        </p:txBody>
      </p:sp>
      <p:sp>
        <p:nvSpPr>
          <p:cNvPr id="7" name="Content Placeholder 2"/>
          <p:cNvSpPr>
            <a:spLocks noGrp="1"/>
          </p:cNvSpPr>
          <p:nvPr>
            <p:ph idx="1"/>
          </p:nvPr>
        </p:nvSpPr>
        <p:spPr>
          <a:xfrm>
            <a:off x="457200" y="1219200"/>
            <a:ext cx="8229600" cy="4525963"/>
          </a:xfrm>
        </p:spPr>
        <p:txBody>
          <a:bodyPr>
            <a:normAutofit fontScale="92500" lnSpcReduction="10000"/>
          </a:bodyPr>
          <a:lstStyle/>
          <a:p>
            <a:pPr marL="858838" lvl="2" indent="-458788">
              <a:buNone/>
            </a:pPr>
            <a:r>
              <a:rPr lang="en-US" dirty="0" smtClean="0"/>
              <a:t>S1. Hello, I’m (</a:t>
            </a:r>
            <a:r>
              <a:rPr lang="en-US" i="1" dirty="0" smtClean="0"/>
              <a:t>Name</a:t>
            </a:r>
            <a:r>
              <a:rPr lang="en-US" dirty="0" smtClean="0"/>
              <a:t>) from the U.S. Census Bureau (</a:t>
            </a:r>
            <a:r>
              <a:rPr lang="en-US" i="1" dirty="0" smtClean="0"/>
              <a:t>Show ID</a:t>
            </a:r>
            <a:r>
              <a:rPr lang="en-US" dirty="0" smtClean="0"/>
              <a:t>). Is this (</a:t>
            </a:r>
            <a:r>
              <a:rPr lang="en-US" i="1" dirty="0" smtClean="0"/>
              <a:t>Address</a:t>
            </a:r>
            <a:r>
              <a:rPr lang="en-US" dirty="0" smtClean="0"/>
              <a:t>)?  </a:t>
            </a:r>
          </a:p>
          <a:p>
            <a:pPr marL="858838" lvl="2" indent="-458788">
              <a:buFont typeface="Wingdings" panose="05000000000000000000" pitchFamily="2" charset="2"/>
              <a:buChar char="q"/>
            </a:pPr>
            <a:r>
              <a:rPr lang="en-US" dirty="0" smtClean="0"/>
              <a:t>Yes – Continue with question </a:t>
            </a:r>
            <a:r>
              <a:rPr lang="en-US" i="1" dirty="0" smtClean="0"/>
              <a:t>S2</a:t>
            </a:r>
          </a:p>
          <a:p>
            <a:pPr marL="858838" lvl="2" indent="-458788">
              <a:buFont typeface="Wingdings" panose="05000000000000000000" pitchFamily="2" charset="2"/>
              <a:buChar char="q"/>
            </a:pPr>
            <a:r>
              <a:rPr lang="en-US" i="1" dirty="0" smtClean="0"/>
              <a:t>No – Ask: </a:t>
            </a:r>
            <a:r>
              <a:rPr lang="en-US" dirty="0" smtClean="0"/>
              <a:t>Can you tell me where to find (Address)?</a:t>
            </a:r>
          </a:p>
          <a:p>
            <a:pPr marL="858838" lvl="2" indent="-458788">
              <a:buNone/>
            </a:pPr>
            <a:r>
              <a:rPr lang="en-US" i="1" dirty="0"/>
              <a:t> </a:t>
            </a:r>
            <a:r>
              <a:rPr lang="en-US" i="1" dirty="0" smtClean="0"/>
              <a:t>	END INTERVIEWER</a:t>
            </a:r>
          </a:p>
          <a:p>
            <a:pPr marL="858838" lvl="2" indent="-458788">
              <a:buNone/>
            </a:pPr>
            <a:endParaRPr lang="en-US" i="1" dirty="0"/>
          </a:p>
          <a:p>
            <a:pPr marL="858838" lvl="2" indent="-458788">
              <a:buNone/>
            </a:pPr>
            <a:r>
              <a:rPr lang="en-US" dirty="0" smtClean="0"/>
              <a:t>S2. I’m here to complete a Census questionnaire for this address. It should take about 10 minutes. (</a:t>
            </a:r>
            <a:r>
              <a:rPr lang="en-US" i="1" dirty="0" smtClean="0"/>
              <a:t>Hand respondent an information Sheet</a:t>
            </a:r>
            <a:r>
              <a:rPr lang="en-US" dirty="0" smtClean="0"/>
              <a:t>.) The first part explains that your answers are confidential. I’ll refer to the other parts later. Did you or anyone in this household live or stay here on April 1, 2010?</a:t>
            </a:r>
          </a:p>
          <a:p>
            <a:pPr marL="858838" lvl="2" indent="-458788">
              <a:buFont typeface="Wingdings" panose="05000000000000000000" pitchFamily="2" charset="2"/>
              <a:buChar char="q"/>
            </a:pPr>
            <a:r>
              <a:rPr lang="en-US" dirty="0"/>
              <a:t>Yes – Continue with question </a:t>
            </a:r>
            <a:r>
              <a:rPr lang="en-US" i="1" dirty="0" smtClean="0"/>
              <a:t>S3</a:t>
            </a:r>
            <a:endParaRPr lang="en-US" i="1" dirty="0"/>
          </a:p>
          <a:p>
            <a:pPr marL="858838" lvl="2" indent="-458788">
              <a:buFont typeface="Wingdings" panose="05000000000000000000" pitchFamily="2" charset="2"/>
              <a:buChar char="q"/>
            </a:pPr>
            <a:r>
              <a:rPr lang="en-US" i="1" dirty="0"/>
              <a:t>No – </a:t>
            </a:r>
            <a:r>
              <a:rPr lang="en-US" dirty="0" smtClean="0"/>
              <a:t>Skip to question</a:t>
            </a:r>
            <a:r>
              <a:rPr lang="en-US" i="1" dirty="0" smtClean="0"/>
              <a:t> S4</a:t>
            </a:r>
            <a:endParaRPr lang="en-US" dirty="0"/>
          </a:p>
          <a:p>
            <a:pPr marL="858838" lvl="2" indent="-458788">
              <a:buNone/>
            </a:pPr>
            <a:endParaRPr lang="en-US" dirty="0"/>
          </a:p>
          <a:p>
            <a:pPr marL="0" indent="0">
              <a:buNone/>
            </a:pPr>
            <a:endParaRPr lang="en-US" dirty="0" smtClean="0"/>
          </a:p>
        </p:txBody>
      </p:sp>
    </p:spTree>
    <p:extLst>
      <p:ext uri="{BB962C8B-B14F-4D97-AF65-F5344CB8AC3E}">
        <p14:creationId xmlns:p14="http://schemas.microsoft.com/office/powerpoint/2010/main" val="3582547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 </a:t>
            </a:r>
            <a:r>
              <a:rPr lang="en-US" dirty="0" smtClean="0"/>
              <a:t>Findings </a:t>
            </a:r>
            <a:endParaRPr lang="en-US" dirty="0"/>
          </a:p>
        </p:txBody>
      </p:sp>
      <p:sp>
        <p:nvSpPr>
          <p:cNvPr id="3" name="Content Placeholder 2"/>
          <p:cNvSpPr>
            <a:spLocks noGrp="1"/>
          </p:cNvSpPr>
          <p:nvPr>
            <p:ph idx="1"/>
          </p:nvPr>
        </p:nvSpPr>
        <p:spPr>
          <a:xfrm>
            <a:off x="457200" y="1295400"/>
            <a:ext cx="8229600" cy="1066800"/>
          </a:xfrm>
        </p:spPr>
        <p:txBody>
          <a:bodyPr>
            <a:normAutofit/>
          </a:bodyPr>
          <a:lstStyle/>
          <a:p>
            <a:r>
              <a:rPr lang="en-US" dirty="0" smtClean="0"/>
              <a:t>Example strategies for gaining respondent cooperation in various groups</a:t>
            </a:r>
          </a:p>
          <a:p>
            <a:pPr lvl="1"/>
            <a:endParaRPr lang="en-US" dirty="0" smtClean="0"/>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8</a:t>
            </a:fld>
            <a:endParaRPr lang="en-US">
              <a:solidFill>
                <a:prstClr val="black">
                  <a:tint val="75000"/>
                </a:prst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273417643"/>
              </p:ext>
            </p:extLst>
          </p:nvPr>
        </p:nvGraphicFramePr>
        <p:xfrm>
          <a:off x="381000" y="2362200"/>
          <a:ext cx="8534400" cy="3337560"/>
        </p:xfrm>
        <a:graphic>
          <a:graphicData uri="http://schemas.openxmlformats.org/drawingml/2006/table">
            <a:tbl>
              <a:tblPr firstRow="1" bandRow="1">
                <a:tableStyleId>{5C22544A-7EE6-4342-B048-85BDC9FD1C3A}</a:tableStyleId>
              </a:tblPr>
              <a:tblGrid>
                <a:gridCol w="5334000"/>
                <a:gridCol w="3200400"/>
              </a:tblGrid>
              <a:tr h="370840">
                <a:tc>
                  <a:txBody>
                    <a:bodyPr/>
                    <a:lstStyle/>
                    <a:p>
                      <a:pPr algn="ctr"/>
                      <a:r>
                        <a:rPr lang="en-US" dirty="0" smtClean="0"/>
                        <a:t>Observation findings</a:t>
                      </a:r>
                      <a:endParaRPr lang="en-US" dirty="0"/>
                    </a:p>
                  </a:txBody>
                  <a:tcPr/>
                </a:tc>
                <a:tc>
                  <a:txBody>
                    <a:bodyPr/>
                    <a:lstStyle/>
                    <a:p>
                      <a:pPr algn="ctr"/>
                      <a:r>
                        <a:rPr lang="en-US" dirty="0" smtClean="0"/>
                        <a:t>Language</a:t>
                      </a:r>
                      <a:endParaRPr lang="en-US" dirty="0"/>
                    </a:p>
                  </a:txBody>
                  <a:tcPr/>
                </a:tc>
              </a:tr>
              <a:tr h="370840">
                <a:tc>
                  <a:txBody>
                    <a:bodyPr/>
                    <a:lstStyle/>
                    <a:p>
                      <a:r>
                        <a:rPr lang="en-US" dirty="0" smtClean="0"/>
                        <a:t>De-emphasize mandatory message</a:t>
                      </a:r>
                      <a:endParaRPr lang="en-US" dirty="0"/>
                    </a:p>
                  </a:txBody>
                  <a:tcPr/>
                </a:tc>
                <a:tc>
                  <a:txBody>
                    <a:bodyPr/>
                    <a:lstStyle/>
                    <a:p>
                      <a:r>
                        <a:rPr lang="en-US" dirty="0" smtClean="0"/>
                        <a:t>Arabic</a:t>
                      </a:r>
                      <a:r>
                        <a:rPr lang="en-US" baseline="0" dirty="0" smtClean="0"/>
                        <a:t> &amp; Spanish</a:t>
                      </a:r>
                      <a:endParaRPr lang="en-US" dirty="0"/>
                    </a:p>
                  </a:txBody>
                  <a:tcPr/>
                </a:tc>
              </a:tr>
              <a:tr h="370840">
                <a:tc>
                  <a:txBody>
                    <a:bodyPr/>
                    <a:lstStyle/>
                    <a:p>
                      <a:r>
                        <a:rPr lang="en-US" dirty="0" smtClean="0"/>
                        <a:t>Emphasize mandatory message</a:t>
                      </a:r>
                      <a:endParaRPr lang="en-US" dirty="0"/>
                    </a:p>
                  </a:txBody>
                  <a:tcPr/>
                </a:tc>
                <a:tc>
                  <a:txBody>
                    <a:bodyPr/>
                    <a:lstStyle/>
                    <a:p>
                      <a:r>
                        <a:rPr lang="en-US" dirty="0" smtClean="0"/>
                        <a:t>Russian</a:t>
                      </a:r>
                      <a:endParaRPr lang="en-US" dirty="0"/>
                    </a:p>
                  </a:txBody>
                  <a:tcPr/>
                </a:tc>
              </a:tr>
              <a:tr h="370840">
                <a:tc>
                  <a:txBody>
                    <a:bodyPr/>
                    <a:lstStyle/>
                    <a:p>
                      <a:r>
                        <a:rPr lang="en-US" dirty="0" smtClean="0"/>
                        <a:t>Use of honorific or deferential terms</a:t>
                      </a:r>
                      <a:endParaRPr lang="en-US" dirty="0"/>
                    </a:p>
                  </a:txBody>
                  <a:tcPr/>
                </a:tc>
                <a:tc>
                  <a:txBody>
                    <a:bodyPr/>
                    <a:lstStyle/>
                    <a:p>
                      <a:r>
                        <a:rPr lang="en-US" dirty="0" smtClean="0"/>
                        <a:t>Arabic, Korean</a:t>
                      </a:r>
                      <a:r>
                        <a:rPr lang="en-US" baseline="0" dirty="0" smtClean="0"/>
                        <a:t> &amp; </a:t>
                      </a:r>
                      <a:r>
                        <a:rPr lang="en-US" dirty="0" smtClean="0"/>
                        <a:t>Vietnamese</a:t>
                      </a:r>
                      <a:endParaRPr lang="en-US" dirty="0"/>
                    </a:p>
                  </a:txBody>
                  <a:tcPr/>
                </a:tc>
              </a:tr>
              <a:tr h="370840">
                <a:tc>
                  <a:txBody>
                    <a:bodyPr/>
                    <a:lstStyle/>
                    <a:p>
                      <a:r>
                        <a:rPr lang="en-US" dirty="0" smtClean="0"/>
                        <a:t>Appropriate attire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Arabic</a:t>
                      </a:r>
                      <a:r>
                        <a:rPr lang="en-US" baseline="0" dirty="0" smtClean="0"/>
                        <a:t> &amp; Spanish</a:t>
                      </a:r>
                      <a:endParaRPr lang="en-US" dirty="0"/>
                    </a:p>
                  </a:txBody>
                  <a:tcPr/>
                </a:tc>
              </a:tr>
              <a:tr h="370840">
                <a:tc>
                  <a:txBody>
                    <a:bodyPr/>
                    <a:lstStyle/>
                    <a:p>
                      <a:r>
                        <a:rPr lang="en-US" dirty="0" smtClean="0"/>
                        <a:t>Emphasize that survey is short</a:t>
                      </a:r>
                      <a:endParaRPr lang="en-US" dirty="0"/>
                    </a:p>
                  </a:txBody>
                  <a:tcPr/>
                </a:tc>
                <a:tc>
                  <a:txBody>
                    <a:bodyPr/>
                    <a:lstStyle/>
                    <a:p>
                      <a:r>
                        <a:rPr lang="en-US" dirty="0" smtClean="0"/>
                        <a:t>Spanish</a:t>
                      </a:r>
                      <a:endParaRPr lang="en-US" dirty="0"/>
                    </a:p>
                  </a:txBody>
                  <a:tcPr/>
                </a:tc>
              </a:tr>
              <a:tr h="370840">
                <a:tc>
                  <a:txBody>
                    <a:bodyPr/>
                    <a:lstStyle/>
                    <a:p>
                      <a:r>
                        <a:rPr lang="en-US" dirty="0" smtClean="0"/>
                        <a:t>Initiating contact in target language </a:t>
                      </a:r>
                      <a:endParaRPr lang="en-US" dirty="0"/>
                    </a:p>
                  </a:txBody>
                  <a:tcPr/>
                </a:tc>
                <a:tc>
                  <a:txBody>
                    <a:bodyPr/>
                    <a:lstStyle/>
                    <a:p>
                      <a:r>
                        <a:rPr lang="en-US" dirty="0" smtClean="0"/>
                        <a:t>Various</a:t>
                      </a:r>
                      <a:endParaRPr lang="en-US" dirty="0"/>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Discuss benefits to respondents’ communities</a:t>
                      </a:r>
                      <a:endParaRPr lang="en-US" dirty="0"/>
                    </a:p>
                  </a:txBody>
                  <a:tcPr/>
                </a:tc>
                <a:tc>
                  <a:txBody>
                    <a:bodyPr/>
                    <a:lstStyle/>
                    <a:p>
                      <a:endParaRPr lang="en-US" dirty="0"/>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Introduction from trusted community partners</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474674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Expert Review</a:t>
            </a:r>
            <a:endParaRPr lang="en-US" dirty="0"/>
          </a:p>
        </p:txBody>
      </p:sp>
      <p:sp>
        <p:nvSpPr>
          <p:cNvPr id="3" name="Content Placeholder 2"/>
          <p:cNvSpPr>
            <a:spLocks noGrp="1"/>
          </p:cNvSpPr>
          <p:nvPr>
            <p:ph idx="1"/>
          </p:nvPr>
        </p:nvSpPr>
        <p:spPr/>
        <p:txBody>
          <a:bodyPr>
            <a:normAutofit lnSpcReduction="10000"/>
          </a:bodyPr>
          <a:lstStyle/>
          <a:p>
            <a:r>
              <a:rPr lang="en-US" dirty="0" smtClean="0"/>
              <a:t>2015 U.S. Census Bureau study</a:t>
            </a:r>
          </a:p>
          <a:p>
            <a:pPr lvl="1"/>
            <a:r>
              <a:rPr lang="en-US" dirty="0" smtClean="0"/>
              <a:t>Review of draft doorstep messages in </a:t>
            </a:r>
            <a:r>
              <a:rPr lang="en-US" dirty="0"/>
              <a:t>Chinese, Korean, Vietnamese, Russian and </a:t>
            </a:r>
            <a:r>
              <a:rPr lang="en-US" dirty="0" smtClean="0"/>
              <a:t>Arabic</a:t>
            </a:r>
          </a:p>
          <a:p>
            <a:pPr lvl="1"/>
            <a:r>
              <a:rPr lang="en-US" dirty="0"/>
              <a:t>Draft messages translated from English</a:t>
            </a:r>
          </a:p>
          <a:p>
            <a:pPr lvl="1"/>
            <a:r>
              <a:rPr lang="en-US" dirty="0" smtClean="0"/>
              <a:t>Teams of 3 or more reviewers with language expertise, formal education in target language and cultural knowledge and experience with target population</a:t>
            </a:r>
          </a:p>
          <a:p>
            <a:pPr lvl="1"/>
            <a:r>
              <a:rPr lang="en-US" dirty="0" smtClean="0"/>
              <a:t>Recommendations on how to best tailor the messages</a:t>
            </a: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t>9</a:t>
            </a:fld>
            <a:endParaRPr lang="en-US"/>
          </a:p>
        </p:txBody>
      </p:sp>
    </p:spTree>
    <p:extLst>
      <p:ext uri="{BB962C8B-B14F-4D97-AF65-F5344CB8AC3E}">
        <p14:creationId xmlns:p14="http://schemas.microsoft.com/office/powerpoint/2010/main" val="3916218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smtClean="0"/>
              <a:t/>
            </a:r>
            <a:br>
              <a:rPr lang="en-US" dirty="0" smtClean="0"/>
            </a:br>
            <a:r>
              <a:rPr lang="en-US" dirty="0" smtClean="0"/>
              <a:t>Expert review recommendations</a:t>
            </a: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10</a:t>
            </a:fld>
            <a:endParaRPr lang="en-US">
              <a:solidFill>
                <a:prstClr val="black">
                  <a:tint val="75000"/>
                </a:prst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740303507"/>
              </p:ext>
            </p:extLst>
          </p:nvPr>
        </p:nvGraphicFramePr>
        <p:xfrm>
          <a:off x="457200" y="1371600"/>
          <a:ext cx="8382000" cy="4394200"/>
        </p:xfrm>
        <a:graphic>
          <a:graphicData uri="http://schemas.openxmlformats.org/drawingml/2006/table">
            <a:tbl>
              <a:tblPr firstRow="1" bandRow="1">
                <a:tableStyleId>{5C22544A-7EE6-4342-B048-85BDC9FD1C3A}</a:tableStyleId>
              </a:tblPr>
              <a:tblGrid>
                <a:gridCol w="6553200"/>
                <a:gridCol w="1828800"/>
              </a:tblGrid>
              <a:tr h="370840">
                <a:tc>
                  <a:txBody>
                    <a:bodyPr/>
                    <a:lstStyle/>
                    <a:p>
                      <a:pPr algn="ctr"/>
                      <a:r>
                        <a:rPr lang="en-US" dirty="0" smtClean="0"/>
                        <a:t>Recommendations</a:t>
                      </a:r>
                      <a:endParaRPr lang="en-US" dirty="0"/>
                    </a:p>
                  </a:txBody>
                  <a:tcPr/>
                </a:tc>
                <a:tc>
                  <a:txBody>
                    <a:bodyPr/>
                    <a:lstStyle/>
                    <a:p>
                      <a:pPr algn="ctr"/>
                      <a:r>
                        <a:rPr lang="en-US" dirty="0" smtClean="0"/>
                        <a:t>Language</a:t>
                      </a:r>
                      <a:endParaRPr lang="en-US" dirty="0"/>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Use interactive approach, Engage in conversation, Order of messages</a:t>
                      </a:r>
                    </a:p>
                    <a:p>
                      <a:endParaRPr lang="en-US" dirty="0"/>
                    </a:p>
                  </a:txBody>
                  <a:tcPr/>
                </a:tc>
                <a:tc>
                  <a:txBody>
                    <a:bodyPr/>
                    <a:lstStyle/>
                    <a:p>
                      <a:r>
                        <a:rPr lang="en-US" dirty="0" smtClean="0"/>
                        <a:t>Chinese</a:t>
                      </a:r>
                      <a:endParaRPr lang="en-US" dirty="0"/>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Order of messages, Seniority and politeness, Honorific markers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smtClean="0">
                        <a:solidFill>
                          <a:schemeClr val="dk1"/>
                        </a:solidFill>
                        <a:latin typeface="+mn-lt"/>
                        <a:ea typeface="+mn-ea"/>
                        <a:cs typeface="+mn-cs"/>
                      </a:endParaRPr>
                    </a:p>
                  </a:txBody>
                  <a:tcPr/>
                </a:tc>
                <a:tc>
                  <a:txBody>
                    <a:bodyPr/>
                    <a:lstStyle/>
                    <a:p>
                      <a:r>
                        <a:rPr lang="en-US" dirty="0" smtClean="0"/>
                        <a:t>Korean</a:t>
                      </a:r>
                      <a:endParaRPr lang="en-US" dirty="0"/>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Abruptness, Use of appropriate pronouns based on age and sex of Resp. and Interviewer</a:t>
                      </a:r>
                    </a:p>
                    <a:p>
                      <a:endParaRPr lang="en-US" dirty="0"/>
                    </a:p>
                  </a:txBody>
                  <a:tcPr/>
                </a:tc>
                <a:tc>
                  <a:txBody>
                    <a:bodyPr/>
                    <a:lstStyle/>
                    <a:p>
                      <a:r>
                        <a:rPr lang="en-US" dirty="0" smtClean="0"/>
                        <a:t>Vietnamese </a:t>
                      </a:r>
                      <a:endParaRPr lang="en-US" dirty="0"/>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Interactive approach, Gender, Attire, Non-verbal behavior</a:t>
                      </a:r>
                    </a:p>
                    <a:p>
                      <a:endParaRPr lang="en-US" dirty="0"/>
                    </a:p>
                  </a:txBody>
                  <a:tcPr/>
                </a:tc>
                <a:tc>
                  <a:txBody>
                    <a:bodyPr/>
                    <a:lstStyle/>
                    <a:p>
                      <a:r>
                        <a:rPr lang="en-US" dirty="0" smtClean="0"/>
                        <a:t>Arabic</a:t>
                      </a:r>
                      <a:endParaRPr lang="en-US" dirty="0"/>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Politeness, Apologize in advance, Official ID needed, Emphasis on interviewer assisting respondent</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latin typeface="+mn-lt"/>
                        <a:ea typeface="+mn-ea"/>
                        <a:cs typeface="+mn-cs"/>
                      </a:endParaRPr>
                    </a:p>
                  </a:txBody>
                  <a:tcPr/>
                </a:tc>
                <a:tc>
                  <a:txBody>
                    <a:bodyPr/>
                    <a:lstStyle/>
                    <a:p>
                      <a:r>
                        <a:rPr lang="en-US" dirty="0" smtClean="0"/>
                        <a:t>Russian</a:t>
                      </a:r>
                      <a:endParaRPr lang="en-US" dirty="0"/>
                    </a:p>
                  </a:txBody>
                  <a:tcPr/>
                </a:tc>
              </a:tr>
            </a:tbl>
          </a:graphicData>
        </a:graphic>
      </p:graphicFrame>
    </p:spTree>
    <p:extLst>
      <p:ext uri="{BB962C8B-B14F-4D97-AF65-F5344CB8AC3E}">
        <p14:creationId xmlns:p14="http://schemas.microsoft.com/office/powerpoint/2010/main" val="1975929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smtClean="0"/>
              <a:t>Focus groups</a:t>
            </a:r>
            <a:endParaRPr lang="en-US" dirty="0"/>
          </a:p>
        </p:txBody>
      </p:sp>
      <p:sp>
        <p:nvSpPr>
          <p:cNvPr id="3" name="Content Placeholder 2"/>
          <p:cNvSpPr>
            <a:spLocks noGrp="1"/>
          </p:cNvSpPr>
          <p:nvPr>
            <p:ph idx="1"/>
          </p:nvPr>
        </p:nvSpPr>
        <p:spPr>
          <a:xfrm>
            <a:off x="381000" y="4648200"/>
            <a:ext cx="8229600" cy="1600200"/>
          </a:xfrm>
        </p:spPr>
        <p:txBody>
          <a:bodyPr>
            <a:normAutofit/>
          </a:bodyPr>
          <a:lstStyle/>
          <a:p>
            <a:r>
              <a:rPr lang="en-US" sz="2800" dirty="0" smtClean="0"/>
              <a:t>Videos of doorstep interactions</a:t>
            </a:r>
          </a:p>
          <a:p>
            <a:pPr lvl="1"/>
            <a:r>
              <a:rPr lang="en-US" sz="2400" dirty="0" smtClean="0"/>
              <a:t>Respondent aware of the Census going on in area</a:t>
            </a:r>
          </a:p>
          <a:p>
            <a:pPr lvl="1"/>
            <a:r>
              <a:rPr lang="en-US" sz="2400" dirty="0" smtClean="0"/>
              <a:t>Respondent did not know about the Census</a:t>
            </a:r>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11</a:t>
            </a:fld>
            <a:endParaRPr lang="en-US">
              <a:solidFill>
                <a:prstClr val="black">
                  <a:tint val="75000"/>
                </a:prst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892755010"/>
              </p:ext>
            </p:extLst>
          </p:nvPr>
        </p:nvGraphicFramePr>
        <p:xfrm>
          <a:off x="1371600" y="990600"/>
          <a:ext cx="6324600" cy="3337560"/>
        </p:xfrm>
        <a:graphic>
          <a:graphicData uri="http://schemas.openxmlformats.org/drawingml/2006/table">
            <a:tbl>
              <a:tblPr firstRow="1" bandRow="1">
                <a:tableStyleId>{5C22544A-7EE6-4342-B048-85BDC9FD1C3A}</a:tableStyleId>
              </a:tblPr>
              <a:tblGrid>
                <a:gridCol w="2782824"/>
                <a:gridCol w="3541776"/>
              </a:tblGrid>
              <a:tr h="370840">
                <a:tc>
                  <a:txBody>
                    <a:bodyPr/>
                    <a:lstStyle/>
                    <a:p>
                      <a:pPr algn="ctr"/>
                      <a:r>
                        <a:rPr lang="en-US" dirty="0" smtClean="0"/>
                        <a:t>Language</a:t>
                      </a:r>
                      <a:endParaRPr lang="en-US" dirty="0"/>
                    </a:p>
                  </a:txBody>
                  <a:tcPr/>
                </a:tc>
                <a:tc>
                  <a:txBody>
                    <a:bodyPr/>
                    <a:lstStyle/>
                    <a:p>
                      <a:pPr algn="ctr"/>
                      <a:r>
                        <a:rPr lang="en-US" dirty="0" smtClean="0"/>
                        <a:t>Number</a:t>
                      </a:r>
                      <a:r>
                        <a:rPr lang="en-US" baseline="0" dirty="0" smtClean="0"/>
                        <a:t> of focus groups</a:t>
                      </a:r>
                      <a:endParaRPr lang="en-US" dirty="0"/>
                    </a:p>
                  </a:txBody>
                  <a:tcPr/>
                </a:tc>
              </a:tr>
              <a:tr h="370840">
                <a:tc>
                  <a:txBody>
                    <a:bodyPr/>
                    <a:lstStyle/>
                    <a:p>
                      <a:pPr algn="ctr"/>
                      <a:r>
                        <a:rPr lang="en-US" dirty="0" smtClean="0"/>
                        <a:t>Arabic</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Chinese</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English</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Korean</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Russian</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Vietnamese</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Spanish</a:t>
                      </a:r>
                      <a:endParaRPr lang="en-US" dirty="0"/>
                    </a:p>
                  </a:txBody>
                  <a:tcPr/>
                </a:tc>
                <a:tc>
                  <a:txBody>
                    <a:bodyPr/>
                    <a:lstStyle/>
                    <a:p>
                      <a:pPr algn="ctr"/>
                      <a:r>
                        <a:rPr lang="en-US" dirty="0" smtClean="0"/>
                        <a:t>2 various national origins, 1 PR</a:t>
                      </a:r>
                      <a:endParaRPr lang="en-US" dirty="0"/>
                    </a:p>
                  </a:txBody>
                  <a:tcPr/>
                </a:tc>
              </a:tr>
              <a:tr h="370840">
                <a:tc>
                  <a:txBody>
                    <a:bodyPr/>
                    <a:lstStyle/>
                    <a:p>
                      <a:pPr algn="ctr"/>
                      <a:r>
                        <a:rPr lang="en-US" dirty="0" smtClean="0"/>
                        <a:t>Total</a:t>
                      </a:r>
                      <a:endParaRPr lang="en-US" dirty="0"/>
                    </a:p>
                  </a:txBody>
                  <a:tcPr/>
                </a:tc>
                <a:tc>
                  <a:txBody>
                    <a:bodyPr/>
                    <a:lstStyle/>
                    <a:p>
                      <a:pPr algn="ctr"/>
                      <a:r>
                        <a:rPr lang="en-US" dirty="0" smtClean="0"/>
                        <a:t>15</a:t>
                      </a:r>
                      <a:endParaRPr lang="en-US" dirty="0"/>
                    </a:p>
                  </a:txBody>
                  <a:tcPr/>
                </a:tc>
              </a:tr>
            </a:tbl>
          </a:graphicData>
        </a:graphic>
      </p:graphicFrame>
    </p:spTree>
    <p:extLst>
      <p:ext uri="{BB962C8B-B14F-4D97-AF65-F5344CB8AC3E}">
        <p14:creationId xmlns:p14="http://schemas.microsoft.com/office/powerpoint/2010/main" val="758773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Census messages tested in focus groups</a:t>
            </a: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12</a:t>
            </a:fld>
            <a:endParaRPr lang="en-US">
              <a:solidFill>
                <a:prstClr val="black">
                  <a:tint val="75000"/>
                </a:prst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403464387"/>
              </p:ext>
            </p:extLst>
          </p:nvPr>
        </p:nvGraphicFramePr>
        <p:xfrm>
          <a:off x="2362200" y="1600200"/>
          <a:ext cx="4724400" cy="3566160"/>
        </p:xfrm>
        <a:graphic>
          <a:graphicData uri="http://schemas.openxmlformats.org/drawingml/2006/table">
            <a:tbl>
              <a:tblPr firstRow="1" bandRow="1">
                <a:tableStyleId>{5C22544A-7EE6-4342-B048-85BDC9FD1C3A}</a:tableStyleId>
              </a:tblPr>
              <a:tblGrid>
                <a:gridCol w="4724400"/>
              </a:tblGrid>
              <a:tr h="401086">
                <a:tc>
                  <a:txBody>
                    <a:bodyPr/>
                    <a:lstStyle/>
                    <a:p>
                      <a:pPr algn="ctr"/>
                      <a:r>
                        <a:rPr lang="en-US" sz="2400" dirty="0" smtClean="0"/>
                        <a:t>Messages</a:t>
                      </a:r>
                      <a:endParaRPr lang="en-US" sz="2400" dirty="0"/>
                    </a:p>
                  </a:txBody>
                  <a:tcPr/>
                </a:tc>
              </a:tr>
              <a:tr h="4010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Interviewer introducing self</a:t>
                      </a:r>
                      <a:endParaRPr lang="en-US" sz="2400" dirty="0"/>
                    </a:p>
                  </a:txBody>
                  <a:tcPr/>
                </a:tc>
              </a:tr>
              <a:tr h="4010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Showing ID card</a:t>
                      </a:r>
                      <a:endParaRPr lang="en-US" sz="2400" dirty="0"/>
                    </a:p>
                  </a:txBody>
                  <a:tcPr/>
                </a:tc>
              </a:tr>
              <a:tr h="4010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Explain Census test</a:t>
                      </a:r>
                      <a:endParaRPr lang="en-US" sz="2400" dirty="0"/>
                    </a:p>
                  </a:txBody>
                  <a:tcPr/>
                </a:tc>
              </a:tr>
              <a:tr h="4010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Census takes place every 10 years</a:t>
                      </a:r>
                      <a:endParaRPr lang="en-US" sz="2400" dirty="0"/>
                    </a:p>
                  </a:txBody>
                  <a:tcPr/>
                </a:tc>
              </a:tr>
              <a:tr h="401086">
                <a:tc>
                  <a:txBody>
                    <a:bodyPr/>
                    <a:lstStyle/>
                    <a:p>
                      <a:r>
                        <a:rPr lang="en-US" sz="2400" dirty="0" smtClean="0"/>
                        <a:t>Confidentiality </a:t>
                      </a:r>
                      <a:endParaRPr lang="en-US" sz="2400" dirty="0"/>
                    </a:p>
                  </a:txBody>
                  <a:tcPr/>
                </a:tc>
              </a:tr>
              <a:tr h="692285">
                <a:tc>
                  <a:txBody>
                    <a:bodyPr/>
                    <a:lstStyle/>
                    <a:p>
                      <a:r>
                        <a:rPr lang="en-US" sz="2400" dirty="0" smtClean="0"/>
                        <a:t>Use of honorific markers, titles, pronouns</a:t>
                      </a:r>
                      <a:endParaRPr lang="en-US" sz="2400" dirty="0"/>
                    </a:p>
                  </a:txBody>
                  <a:tcPr/>
                </a:tc>
              </a:tr>
            </a:tbl>
          </a:graphicData>
        </a:graphic>
      </p:graphicFrame>
    </p:spTree>
    <p:extLst>
      <p:ext uri="{BB962C8B-B14F-4D97-AF65-F5344CB8AC3E}">
        <p14:creationId xmlns:p14="http://schemas.microsoft.com/office/powerpoint/2010/main" val="1175667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Focus Group Results </a:t>
            </a:r>
            <a:r>
              <a:rPr lang="en-US" dirty="0" smtClean="0"/>
              <a:t/>
            </a:r>
            <a:br>
              <a:rPr lang="en-US" dirty="0" smtClean="0"/>
            </a:br>
            <a:r>
              <a:rPr lang="en-US" dirty="0" smtClean="0"/>
              <a:t>across Languages</a:t>
            </a:r>
            <a:endParaRPr lang="en-US" dirty="0"/>
          </a:p>
        </p:txBody>
      </p:sp>
      <p:sp>
        <p:nvSpPr>
          <p:cNvPr id="3" name="Content Placeholder 2"/>
          <p:cNvSpPr>
            <a:spLocks noGrp="1"/>
          </p:cNvSpPr>
          <p:nvPr>
            <p:ph idx="1"/>
          </p:nvPr>
        </p:nvSpPr>
        <p:spPr/>
        <p:txBody>
          <a:bodyPr>
            <a:normAutofit fontScale="92500"/>
          </a:bodyPr>
          <a:lstStyle/>
          <a:p>
            <a:pPr marL="342900" lvl="1" indent="-342900"/>
            <a:r>
              <a:rPr lang="en-US" sz="3500" dirty="0"/>
              <a:t>Importance of verifying interviewer identity</a:t>
            </a:r>
          </a:p>
          <a:p>
            <a:pPr marL="342900" lvl="1" indent="-342900"/>
            <a:r>
              <a:rPr lang="en-US" sz="3500" dirty="0"/>
              <a:t>Some wanted more proof of identity, uniforms</a:t>
            </a:r>
          </a:p>
          <a:p>
            <a:pPr marL="342900" lvl="1" indent="-342900"/>
            <a:r>
              <a:rPr lang="en-US" sz="3500" dirty="0"/>
              <a:t>Purpose and importance of Census</a:t>
            </a:r>
          </a:p>
          <a:p>
            <a:pPr marL="342900" lvl="1" indent="-342900"/>
            <a:r>
              <a:rPr lang="en-US" sz="3500" dirty="0"/>
              <a:t>Desire for advance notification of visit</a:t>
            </a:r>
          </a:p>
          <a:p>
            <a:pPr marL="342900" lvl="1" indent="-342900"/>
            <a:r>
              <a:rPr lang="en-US" sz="3500" dirty="0"/>
              <a:t>Confidentiality</a:t>
            </a:r>
          </a:p>
          <a:p>
            <a:pPr marL="342900" lvl="1" indent="-342900"/>
            <a:r>
              <a:rPr lang="en-US" sz="3500" dirty="0"/>
              <a:t>Politeness</a:t>
            </a:r>
          </a:p>
          <a:p>
            <a:pPr marL="342900" lvl="1" indent="-342900"/>
            <a:r>
              <a:rPr lang="en-US" sz="3500" dirty="0"/>
              <a:t>Mandatory message (good or bad, variation)</a:t>
            </a:r>
          </a:p>
          <a:p>
            <a:pPr marL="457200" lvl="1" indent="0">
              <a:buNone/>
            </a:pP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t>13</a:t>
            </a:fld>
            <a:endParaRPr lang="en-US"/>
          </a:p>
        </p:txBody>
      </p:sp>
    </p:spTree>
    <p:extLst>
      <p:ext uri="{BB962C8B-B14F-4D97-AF65-F5344CB8AC3E}">
        <p14:creationId xmlns:p14="http://schemas.microsoft.com/office/powerpoint/2010/main" val="2510022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Focus Group </a:t>
            </a:r>
            <a:r>
              <a:rPr lang="en-US" dirty="0" smtClean="0"/>
              <a:t>Results: </a:t>
            </a:r>
            <a:br>
              <a:rPr lang="en-US" dirty="0" smtClean="0"/>
            </a:br>
            <a:r>
              <a:rPr lang="en-US" dirty="0" smtClean="0"/>
              <a:t>Language Specific</a:t>
            </a: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14</a:t>
            </a:fld>
            <a:endParaRPr lang="en-US">
              <a:solidFill>
                <a:prstClr val="black">
                  <a:tint val="75000"/>
                </a:prst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954479915"/>
              </p:ext>
            </p:extLst>
          </p:nvPr>
        </p:nvGraphicFramePr>
        <p:xfrm>
          <a:off x="304800" y="1676400"/>
          <a:ext cx="8534400" cy="3657600"/>
        </p:xfrm>
        <a:graphic>
          <a:graphicData uri="http://schemas.openxmlformats.org/drawingml/2006/table">
            <a:tbl>
              <a:tblPr firstRow="1" bandRow="1">
                <a:tableStyleId>{5C22544A-7EE6-4342-B048-85BDC9FD1C3A}</a:tableStyleId>
              </a:tblPr>
              <a:tblGrid>
                <a:gridCol w="5334000"/>
                <a:gridCol w="3200400"/>
              </a:tblGrid>
              <a:tr h="370840">
                <a:tc>
                  <a:txBody>
                    <a:bodyPr/>
                    <a:lstStyle/>
                    <a:p>
                      <a:pPr algn="ctr"/>
                      <a:r>
                        <a:rPr lang="en-US" sz="2400" dirty="0" smtClean="0"/>
                        <a:t>Focus groups findings</a:t>
                      </a:r>
                      <a:endParaRPr lang="en-US" sz="2400" dirty="0"/>
                    </a:p>
                  </a:txBody>
                  <a:tcPr/>
                </a:tc>
                <a:tc>
                  <a:txBody>
                    <a:bodyPr/>
                    <a:lstStyle/>
                    <a:p>
                      <a:pPr algn="ctr"/>
                      <a:r>
                        <a:rPr lang="en-US" sz="2400" dirty="0" smtClean="0"/>
                        <a:t>Language</a:t>
                      </a:r>
                      <a:endParaRPr lang="en-US" sz="2400" dirty="0"/>
                    </a:p>
                  </a:txBody>
                  <a:tcPr/>
                </a:tc>
              </a:tr>
              <a:tr h="370840">
                <a:tc>
                  <a:txBody>
                    <a:bodyPr/>
                    <a:lstStyle/>
                    <a:p>
                      <a:pPr marL="0" lvl="1" indent="0"/>
                      <a:r>
                        <a:rPr lang="en-US" sz="2400" dirty="0" smtClean="0"/>
                        <a:t>Shared ethnicity interviewer and R, written materials, scheduling, emphasize no negative consequences</a:t>
                      </a:r>
                    </a:p>
                  </a:txBody>
                  <a:tcPr/>
                </a:tc>
                <a:tc>
                  <a:txBody>
                    <a:bodyPr/>
                    <a:lstStyle/>
                    <a:p>
                      <a:r>
                        <a:rPr lang="en-US" sz="2400" baseline="0" dirty="0" smtClean="0"/>
                        <a:t>Spanish</a:t>
                      </a:r>
                      <a:endParaRPr lang="en-US" sz="2400" dirty="0"/>
                    </a:p>
                  </a:txBody>
                  <a:tcPr/>
                </a:tc>
              </a:tr>
              <a:tr h="370840">
                <a:tc>
                  <a:txBody>
                    <a:bodyPr/>
                    <a:lstStyle/>
                    <a:p>
                      <a:r>
                        <a:rPr lang="en-US" sz="2400" dirty="0" smtClean="0"/>
                        <a:t>Need for different order in messages: background before purpose of visit, politeness</a:t>
                      </a:r>
                      <a:endParaRPr lang="en-US" sz="2400" dirty="0"/>
                    </a:p>
                  </a:txBody>
                  <a:tcPr/>
                </a:tc>
                <a:tc>
                  <a:txBody>
                    <a:bodyPr/>
                    <a:lstStyle/>
                    <a:p>
                      <a:r>
                        <a:rPr lang="en-US" sz="2400" dirty="0" smtClean="0"/>
                        <a:t>Chinese</a:t>
                      </a:r>
                      <a:endParaRPr lang="en-US" sz="2400" dirty="0"/>
                    </a:p>
                  </a:txBody>
                  <a:tcPr/>
                </a:tc>
              </a:tr>
              <a:tr h="370840">
                <a:tc>
                  <a:txBody>
                    <a:bodyPr/>
                    <a:lstStyle/>
                    <a:p>
                      <a:r>
                        <a:rPr lang="en-US" sz="2400" dirty="0" smtClean="0"/>
                        <a:t>Forms of address, honorific markers, emphasize no negative consequences</a:t>
                      </a:r>
                      <a:endParaRPr lang="en-US" sz="2400" dirty="0"/>
                    </a:p>
                  </a:txBody>
                  <a:tcPr/>
                </a:tc>
                <a:tc>
                  <a:txBody>
                    <a:bodyPr/>
                    <a:lstStyle/>
                    <a:p>
                      <a:r>
                        <a:rPr lang="en-US" sz="2400" dirty="0" smtClean="0"/>
                        <a:t>Korean</a:t>
                      </a:r>
                      <a:endParaRPr lang="en-US" sz="2400" dirty="0"/>
                    </a:p>
                  </a:txBody>
                  <a:tcPr/>
                </a:tc>
              </a:tr>
            </a:tbl>
          </a:graphicData>
        </a:graphic>
      </p:graphicFrame>
    </p:spTree>
    <p:extLst>
      <p:ext uri="{BB962C8B-B14F-4D97-AF65-F5344CB8AC3E}">
        <p14:creationId xmlns:p14="http://schemas.microsoft.com/office/powerpoint/2010/main" val="218640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Focus Group Results: </a:t>
            </a:r>
            <a:br>
              <a:rPr lang="en-US" dirty="0"/>
            </a:br>
            <a:r>
              <a:rPr lang="en-US" dirty="0"/>
              <a:t>Language </a:t>
            </a:r>
            <a:r>
              <a:rPr lang="en-US" dirty="0" smtClean="0"/>
              <a:t>Specific (</a:t>
            </a:r>
            <a:r>
              <a:rPr lang="en-US" dirty="0"/>
              <a:t>cont</a:t>
            </a:r>
            <a:r>
              <a:rPr lang="en-US" dirty="0" smtClean="0"/>
              <a:t>.)</a:t>
            </a: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15</a:t>
            </a:fld>
            <a:endParaRPr lang="en-US">
              <a:solidFill>
                <a:prstClr val="black">
                  <a:tint val="75000"/>
                </a:prst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4149239317"/>
              </p:ext>
            </p:extLst>
          </p:nvPr>
        </p:nvGraphicFramePr>
        <p:xfrm>
          <a:off x="304800" y="1600200"/>
          <a:ext cx="8534400" cy="4389120"/>
        </p:xfrm>
        <a:graphic>
          <a:graphicData uri="http://schemas.openxmlformats.org/drawingml/2006/table">
            <a:tbl>
              <a:tblPr firstRow="1" bandRow="1">
                <a:tableStyleId>{5C22544A-7EE6-4342-B048-85BDC9FD1C3A}</a:tableStyleId>
              </a:tblPr>
              <a:tblGrid>
                <a:gridCol w="5334000"/>
                <a:gridCol w="3200400"/>
              </a:tblGrid>
              <a:tr h="370840">
                <a:tc>
                  <a:txBody>
                    <a:bodyPr/>
                    <a:lstStyle/>
                    <a:p>
                      <a:pPr algn="ctr"/>
                      <a:r>
                        <a:rPr lang="en-US" sz="2400" dirty="0" smtClean="0"/>
                        <a:t>Focus groups findings</a:t>
                      </a:r>
                      <a:endParaRPr lang="en-US" sz="2400" dirty="0"/>
                    </a:p>
                  </a:txBody>
                  <a:tcPr/>
                </a:tc>
                <a:tc>
                  <a:txBody>
                    <a:bodyPr/>
                    <a:lstStyle/>
                    <a:p>
                      <a:pPr algn="ctr"/>
                      <a:r>
                        <a:rPr lang="en-US" sz="2400" dirty="0" smtClean="0"/>
                        <a:t>Language</a:t>
                      </a:r>
                      <a:endParaRPr lang="en-US" sz="2400" dirty="0"/>
                    </a:p>
                  </a:txBody>
                  <a:tcPr/>
                </a:tc>
              </a:tr>
              <a:tr h="370840">
                <a:tc>
                  <a:txBody>
                    <a:bodyPr/>
                    <a:lstStyle/>
                    <a:p>
                      <a:pPr marL="55563" lvl="1" indent="0"/>
                      <a:r>
                        <a:rPr lang="en-US" sz="2400" dirty="0" smtClean="0"/>
                        <a:t>Need planned intro statement, survey is short, how it will help Vietnamese community</a:t>
                      </a:r>
                    </a:p>
                  </a:txBody>
                  <a:tcPr/>
                </a:tc>
                <a:tc>
                  <a:txBody>
                    <a:bodyPr/>
                    <a:lstStyle/>
                    <a:p>
                      <a:r>
                        <a:rPr lang="en-US" sz="2400" baseline="0" dirty="0" smtClean="0"/>
                        <a:t>Vietnamese</a:t>
                      </a:r>
                      <a:endParaRPr lang="en-US" sz="2400" dirty="0"/>
                    </a:p>
                  </a:txBody>
                  <a:tcPr/>
                </a:tc>
              </a:tr>
              <a:tr h="370840">
                <a:tc>
                  <a:txBody>
                    <a:bodyPr/>
                    <a:lstStyle/>
                    <a:p>
                      <a:pPr marL="55563" lvl="1" indent="0"/>
                      <a:r>
                        <a:rPr lang="en-US" sz="2400" kern="1200" dirty="0" smtClean="0">
                          <a:solidFill>
                            <a:schemeClr val="dk1"/>
                          </a:solidFill>
                          <a:latin typeface="+mn-lt"/>
                          <a:ea typeface="+mn-ea"/>
                          <a:cs typeface="+mn-cs"/>
                        </a:rPr>
                        <a:t>De-emphasize mandatory nature, offer to help, be careful about body language, looking in bag can be threatening</a:t>
                      </a:r>
                    </a:p>
                  </a:txBody>
                  <a:tcPr/>
                </a:tc>
                <a:tc>
                  <a:txBody>
                    <a:bodyPr/>
                    <a:lstStyle/>
                    <a:p>
                      <a:r>
                        <a:rPr lang="en-US" sz="2400" dirty="0" smtClean="0"/>
                        <a:t>Russian</a:t>
                      </a:r>
                      <a:endParaRPr lang="en-US" sz="2400" dirty="0"/>
                    </a:p>
                  </a:txBody>
                  <a:tcPr/>
                </a:tc>
              </a:tr>
              <a:tr h="370840">
                <a:tc>
                  <a:txBody>
                    <a:bodyPr/>
                    <a:lstStyle/>
                    <a:p>
                      <a:r>
                        <a:rPr lang="en-US" sz="2400" dirty="0" smtClean="0"/>
                        <a:t>Gender matching of Interviewer/ respondent, be careful about causing embarrassment, regional dialect v. Modern Standard Arabic (MSA)</a:t>
                      </a:r>
                      <a:endParaRPr lang="en-US" sz="2400" dirty="0"/>
                    </a:p>
                  </a:txBody>
                  <a:tcPr/>
                </a:tc>
                <a:tc>
                  <a:txBody>
                    <a:bodyPr/>
                    <a:lstStyle/>
                    <a:p>
                      <a:r>
                        <a:rPr lang="en-US" sz="2400" dirty="0" smtClean="0"/>
                        <a:t>Arabic</a:t>
                      </a:r>
                      <a:endParaRPr lang="en-US" sz="2400" dirty="0"/>
                    </a:p>
                  </a:txBody>
                  <a:tcPr/>
                </a:tc>
              </a:tr>
            </a:tbl>
          </a:graphicData>
        </a:graphic>
      </p:graphicFrame>
    </p:spTree>
    <p:extLst>
      <p:ext uri="{BB962C8B-B14F-4D97-AF65-F5344CB8AC3E}">
        <p14:creationId xmlns:p14="http://schemas.microsoft.com/office/powerpoint/2010/main" val="3107211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Conclusions</a:t>
            </a:r>
            <a:endParaRPr lang="en-US" dirty="0"/>
          </a:p>
        </p:txBody>
      </p:sp>
      <p:sp>
        <p:nvSpPr>
          <p:cNvPr id="3" name="Content Placeholder 2"/>
          <p:cNvSpPr>
            <a:spLocks noGrp="1"/>
          </p:cNvSpPr>
          <p:nvPr>
            <p:ph idx="1"/>
          </p:nvPr>
        </p:nvSpPr>
        <p:spPr/>
        <p:txBody>
          <a:bodyPr/>
          <a:lstStyle/>
          <a:p>
            <a:r>
              <a:rPr lang="en-US" b="1" dirty="0" smtClean="0"/>
              <a:t>Multi-method approach: </a:t>
            </a:r>
          </a:p>
          <a:p>
            <a:pPr lvl="1"/>
            <a:r>
              <a:rPr lang="en-US" dirty="0" smtClean="0"/>
              <a:t>Field observation, Expert review, Focus groups</a:t>
            </a:r>
          </a:p>
          <a:p>
            <a:pPr marL="346075" lvl="1" indent="-346075"/>
            <a:r>
              <a:rPr lang="en-US" b="1" dirty="0" smtClean="0"/>
              <a:t>Three levels of feedback:</a:t>
            </a:r>
            <a:r>
              <a:rPr lang="en-US" dirty="0" smtClean="0"/>
              <a:t> </a:t>
            </a:r>
          </a:p>
          <a:p>
            <a:pPr marL="746125" lvl="2" indent="-346075"/>
            <a:r>
              <a:rPr lang="en-US" sz="2800" dirty="0"/>
              <a:t>Interviewers, language experts, respondents</a:t>
            </a:r>
          </a:p>
          <a:p>
            <a:pPr marL="346075" lvl="1" indent="-346075"/>
            <a:r>
              <a:rPr lang="en-US" b="1" dirty="0" smtClean="0"/>
              <a:t>Messaging &amp; increasing response</a:t>
            </a:r>
            <a:r>
              <a:rPr lang="en-US" dirty="0" smtClean="0"/>
              <a:t>: Help with tailoring, ordering and specific messages that might be most effective to increase response to the Census and other surveys among hard-to-reach populations</a:t>
            </a: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solidFill>
                  <a:prstClr val="black">
                    <a:tint val="75000"/>
                  </a:prstClr>
                </a:solidFill>
              </a:rPr>
              <a:pPr/>
              <a:t>16</a:t>
            </a:fld>
            <a:endParaRPr lang="en-US">
              <a:solidFill>
                <a:prstClr val="black">
                  <a:tint val="75000"/>
                </a:prstClr>
              </a:solidFill>
            </a:endParaRPr>
          </a:p>
        </p:txBody>
      </p:sp>
    </p:spTree>
    <p:extLst>
      <p:ext uri="{BB962C8B-B14F-4D97-AF65-F5344CB8AC3E}">
        <p14:creationId xmlns:p14="http://schemas.microsoft.com/office/powerpoint/2010/main" val="3191886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New project </a:t>
            </a:r>
          </a:p>
          <a:p>
            <a:r>
              <a:rPr lang="en-US" dirty="0" smtClean="0"/>
              <a:t>Focus groups with new doorstep videos incorporating all required messages but tailored to different groups </a:t>
            </a:r>
          </a:p>
          <a:p>
            <a:pPr lvl="1"/>
            <a:r>
              <a:rPr lang="en-US" dirty="0" smtClean="0"/>
              <a:t>Tailoring of order and specific messages, culturally appropriate customs, phrases, attire</a:t>
            </a:r>
          </a:p>
          <a:p>
            <a:r>
              <a:rPr lang="en-US" smtClean="0"/>
              <a:t>Ultimate goal</a:t>
            </a:r>
            <a:r>
              <a:rPr lang="en-US" dirty="0" smtClean="0"/>
              <a:t>: to develop tailored training materials to support field interviewers</a:t>
            </a: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t>17</a:t>
            </a:fld>
            <a:endParaRPr lang="en-US"/>
          </a:p>
        </p:txBody>
      </p:sp>
    </p:spTree>
    <p:extLst>
      <p:ext uri="{BB962C8B-B14F-4D97-AF65-F5344CB8AC3E}">
        <p14:creationId xmlns:p14="http://schemas.microsoft.com/office/powerpoint/2010/main" val="242815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229600" cy="1143000"/>
          </a:xfrm>
        </p:spPr>
        <p:txBody>
          <a:bodyPr>
            <a:normAutofit fontScale="90000"/>
          </a:bodyPr>
          <a:lstStyle/>
          <a:p>
            <a:r>
              <a:rPr lang="en-US" sz="4000" dirty="0" smtClean="0"/>
              <a:t/>
            </a:r>
            <a:br>
              <a:rPr lang="en-US" sz="4000" dirty="0" smtClean="0"/>
            </a:br>
            <a:r>
              <a:rPr lang="en-US" sz="4000" dirty="0" smtClean="0"/>
              <a:t/>
            </a:r>
            <a:br>
              <a:rPr lang="en-US" sz="4000" dirty="0" smtClean="0"/>
            </a:br>
            <a:r>
              <a:rPr lang="en-US" sz="4000" dirty="0"/>
              <a:t/>
            </a:r>
            <a:br>
              <a:rPr lang="en-US" sz="4000" dirty="0"/>
            </a:br>
            <a:r>
              <a:rPr lang="en-US" sz="2800" dirty="0"/>
              <a:t/>
            </a:r>
            <a:br>
              <a:rPr lang="en-US" sz="2800" dirty="0"/>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endParaRPr lang="en-US" dirty="0" smtClean="0"/>
          </a:p>
          <a:p>
            <a:pPr marL="0" indent="0" algn="ctr">
              <a:lnSpc>
                <a:spcPct val="80000"/>
              </a:lnSpc>
              <a:buNone/>
              <a:defRPr/>
            </a:pPr>
            <a:endParaRPr lang="en-US" sz="2600" dirty="0" smtClean="0">
              <a:solidFill>
                <a:schemeClr val="tx1">
                  <a:lumMod val="95000"/>
                  <a:lumOff val="5000"/>
                </a:schemeClr>
              </a:solidFill>
              <a:latin typeface="Arial" panose="020B0604020202020204" pitchFamily="34" charset="0"/>
              <a:cs typeface="Arial" panose="020B0604020202020204" pitchFamily="34" charset="0"/>
            </a:endParaRPr>
          </a:p>
          <a:p>
            <a:pPr marL="0" indent="0" algn="ctr">
              <a:lnSpc>
                <a:spcPct val="80000"/>
              </a:lnSpc>
              <a:buNone/>
              <a:defRPr/>
            </a:pPr>
            <a:endParaRPr lang="en-US" sz="2600" dirty="0" smtClean="0">
              <a:solidFill>
                <a:schemeClr val="tx1">
                  <a:lumMod val="95000"/>
                  <a:lumOff val="5000"/>
                </a:schemeClr>
              </a:solidFill>
              <a:latin typeface="Arial" panose="020B0604020202020204" pitchFamily="34" charset="0"/>
              <a:cs typeface="Arial" panose="020B0604020202020204" pitchFamily="34" charset="0"/>
            </a:endParaRPr>
          </a:p>
          <a:p>
            <a:pPr marL="0" indent="0" algn="ctr">
              <a:lnSpc>
                <a:spcPct val="80000"/>
              </a:lnSpc>
              <a:buNone/>
              <a:defRPr/>
            </a:pPr>
            <a:endParaRPr lang="en-US" sz="2600" dirty="0">
              <a:solidFill>
                <a:schemeClr val="tx1">
                  <a:lumMod val="95000"/>
                  <a:lumOff val="5000"/>
                </a:schemeClr>
              </a:solidFill>
              <a:latin typeface="Arial" panose="020B0604020202020204" pitchFamily="34" charset="0"/>
              <a:cs typeface="Arial" panose="020B0604020202020204" pitchFamily="34" charset="0"/>
            </a:endParaRPr>
          </a:p>
          <a:p>
            <a:pPr marL="0" indent="0" algn="ctr">
              <a:lnSpc>
                <a:spcPct val="80000"/>
              </a:lnSpc>
              <a:buNone/>
              <a:defRPr/>
            </a:pPr>
            <a:endParaRPr lang="en-US" sz="2600" dirty="0" smtClean="0">
              <a:solidFill>
                <a:schemeClr val="tx1">
                  <a:lumMod val="95000"/>
                  <a:lumOff val="5000"/>
                </a:schemeClr>
              </a:solidFill>
              <a:latin typeface="Arial" panose="020B0604020202020204" pitchFamily="34" charset="0"/>
              <a:cs typeface="Arial" panose="020B0604020202020204" pitchFamily="34" charset="0"/>
            </a:endParaRPr>
          </a:p>
          <a:p>
            <a:pPr marL="0" indent="0" algn="ctr">
              <a:buNone/>
            </a:pPr>
            <a:endParaRPr lang="en-US" sz="2400" dirty="0" smtClean="0"/>
          </a:p>
          <a:p>
            <a:pPr marL="0" indent="0" algn="ctr">
              <a:buNone/>
            </a:pPr>
            <a:r>
              <a:rPr lang="en-US" sz="4600" dirty="0"/>
              <a:t>Messages for Gaining Respondent Cooperation in Multiple Languages</a:t>
            </a:r>
            <a:endParaRPr lang="en-US" sz="4600" dirty="0" smtClean="0"/>
          </a:p>
          <a:p>
            <a:pPr marL="0" indent="0" algn="ctr">
              <a:buNone/>
            </a:pPr>
            <a:endParaRPr lang="en-US" sz="2400" dirty="0" smtClean="0"/>
          </a:p>
          <a:p>
            <a:pPr marL="0" indent="0" algn="ctr">
              <a:buNone/>
            </a:pPr>
            <a:r>
              <a:rPr lang="en-US" sz="2400" dirty="0" smtClean="0"/>
              <a:t>Patricia </a:t>
            </a:r>
            <a:r>
              <a:rPr lang="en-US" sz="2400" dirty="0" err="1"/>
              <a:t>Goerman</a:t>
            </a:r>
            <a:r>
              <a:rPr lang="en-US" sz="2400" dirty="0"/>
              <a:t>, </a:t>
            </a:r>
            <a:r>
              <a:rPr lang="en-US" sz="2400" dirty="0" err="1"/>
              <a:t>Mikelyn</a:t>
            </a:r>
            <a:r>
              <a:rPr lang="en-US" sz="2400" dirty="0"/>
              <a:t> Meyers, and Yazmin Garcia Trejo, U.S. Census Bureau</a:t>
            </a:r>
          </a:p>
          <a:p>
            <a:pPr marL="0" indent="0" algn="ctr">
              <a:buNone/>
            </a:pPr>
            <a:r>
              <a:rPr lang="en-US" sz="2400" dirty="0"/>
              <a:t>Mandy Sha RTI International </a:t>
            </a:r>
          </a:p>
          <a:p>
            <a:pPr marL="0" indent="0" algn="ctr">
              <a:buNone/>
            </a:pPr>
            <a:r>
              <a:rPr lang="en-US" sz="2400" dirty="0" err="1"/>
              <a:t>Alisu</a:t>
            </a:r>
            <a:r>
              <a:rPr lang="en-US" sz="2400" dirty="0"/>
              <a:t> </a:t>
            </a:r>
            <a:r>
              <a:rPr lang="en-US" sz="2400" dirty="0" err="1"/>
              <a:t>Schoua</a:t>
            </a:r>
            <a:r>
              <a:rPr lang="en-US" sz="2400" dirty="0"/>
              <a:t> </a:t>
            </a:r>
            <a:r>
              <a:rPr lang="en-US" sz="2400" dirty="0" err="1"/>
              <a:t>Glusberg</a:t>
            </a:r>
            <a:r>
              <a:rPr lang="en-US" sz="2400" dirty="0"/>
              <a:t>, RSS</a:t>
            </a:r>
          </a:p>
          <a:p>
            <a:pPr marL="0" indent="0" algn="ctr">
              <a:lnSpc>
                <a:spcPct val="80000"/>
              </a:lnSpc>
              <a:buNone/>
            </a:pPr>
            <a:endParaRPr lang="en-US" sz="2400" dirty="0" smtClean="0">
              <a:solidFill>
                <a:schemeClr val="tx1">
                  <a:lumMod val="95000"/>
                  <a:lumOff val="5000"/>
                </a:schemeClr>
              </a:solidFill>
              <a:latin typeface="Arial" panose="020B0604020202020204" pitchFamily="34" charset="0"/>
              <a:cs typeface="Arial" panose="020B0604020202020204" pitchFamily="34" charset="0"/>
            </a:endParaRPr>
          </a:p>
          <a:p>
            <a:pPr marL="0" indent="0" algn="ctr">
              <a:lnSpc>
                <a:spcPct val="80000"/>
              </a:lnSpc>
              <a:buNone/>
            </a:pPr>
            <a:r>
              <a:rPr lang="en-US" sz="2400" dirty="0" smtClean="0">
                <a:solidFill>
                  <a:schemeClr val="tx1">
                    <a:lumMod val="95000"/>
                    <a:lumOff val="5000"/>
                  </a:schemeClr>
                </a:solidFill>
                <a:latin typeface="Arial" panose="020B0604020202020204" pitchFamily="34" charset="0"/>
                <a:cs typeface="Arial" panose="020B0604020202020204" pitchFamily="34" charset="0"/>
              </a:rPr>
              <a:t>For </a:t>
            </a:r>
            <a:r>
              <a:rPr lang="en-US" sz="2400" dirty="0">
                <a:solidFill>
                  <a:schemeClr val="tx1">
                    <a:lumMod val="95000"/>
                    <a:lumOff val="5000"/>
                  </a:schemeClr>
                </a:solidFill>
                <a:latin typeface="Arial" panose="020B0604020202020204" pitchFamily="34" charset="0"/>
                <a:cs typeface="Arial" panose="020B0604020202020204" pitchFamily="34" charset="0"/>
              </a:rPr>
              <a:t>more information: </a:t>
            </a:r>
            <a:endParaRPr lang="en-US" sz="2400" dirty="0" smtClean="0">
              <a:solidFill>
                <a:schemeClr val="tx1">
                  <a:lumMod val="95000"/>
                  <a:lumOff val="5000"/>
                </a:schemeClr>
              </a:solidFill>
              <a:latin typeface="Arial" panose="020B0604020202020204" pitchFamily="34" charset="0"/>
              <a:cs typeface="Arial" panose="020B0604020202020204" pitchFamily="34" charset="0"/>
            </a:endParaRPr>
          </a:p>
          <a:p>
            <a:pPr marL="0" indent="0" algn="ctr">
              <a:lnSpc>
                <a:spcPct val="80000"/>
              </a:lnSpc>
              <a:buNone/>
            </a:pPr>
            <a:r>
              <a:rPr lang="en-US" sz="2400" dirty="0" smtClean="0">
                <a:solidFill>
                  <a:schemeClr val="tx1">
                    <a:lumMod val="95000"/>
                    <a:lumOff val="5000"/>
                  </a:schemeClr>
                </a:solidFill>
                <a:latin typeface="Arial" panose="020B0604020202020204" pitchFamily="34" charset="0"/>
                <a:cs typeface="Arial" panose="020B0604020202020204" pitchFamily="34" charset="0"/>
              </a:rPr>
              <a:t>E-mail</a:t>
            </a:r>
            <a:r>
              <a:rPr lang="en-US" sz="2400" dirty="0">
                <a:solidFill>
                  <a:schemeClr val="tx1">
                    <a:lumMod val="95000"/>
                    <a:lumOff val="5000"/>
                  </a:schemeClr>
                </a:solidFill>
                <a:latin typeface="Arial" panose="020B0604020202020204" pitchFamily="34" charset="0"/>
                <a:cs typeface="Arial" panose="020B0604020202020204" pitchFamily="34" charset="0"/>
              </a:rPr>
              <a:t>: </a:t>
            </a:r>
            <a:r>
              <a:rPr lang="en-US" sz="2400" dirty="0">
                <a:solidFill>
                  <a:schemeClr val="tx1">
                    <a:lumMod val="95000"/>
                    <a:lumOff val="5000"/>
                  </a:schemeClr>
                </a:solidFill>
                <a:latin typeface="Arial" panose="020B0604020202020204" pitchFamily="34" charset="0"/>
                <a:cs typeface="Arial" panose="020B0604020202020204" pitchFamily="34" charset="0"/>
                <a:hlinkClick r:id="rId3"/>
              </a:rPr>
              <a:t>Patricia.L.Goerman@census.gov</a:t>
            </a:r>
            <a:endParaRPr lang="en-US" sz="2400" dirty="0">
              <a:solidFill>
                <a:schemeClr val="tx1">
                  <a:lumMod val="95000"/>
                  <a:lumOff val="5000"/>
                </a:schemeClr>
              </a:solidFill>
              <a:latin typeface="Arial" panose="020B0604020202020204" pitchFamily="34" charset="0"/>
              <a:cs typeface="Arial" panose="020B0604020202020204" pitchFamily="34" charset="0"/>
            </a:endParaRPr>
          </a:p>
          <a:p>
            <a:pPr marL="0" indent="0">
              <a:buNone/>
            </a:pPr>
            <a:endParaRPr lang="en-US" sz="2200" i="1" dirty="0">
              <a:solidFill>
                <a:schemeClr val="tx2"/>
              </a:solidFill>
            </a:endParaRPr>
          </a:p>
          <a:p>
            <a:pPr marL="0" indent="0">
              <a:buNone/>
            </a:pPr>
            <a:r>
              <a:rPr lang="en-US" sz="2200" i="1" dirty="0" smtClean="0">
                <a:solidFill>
                  <a:schemeClr val="tx2"/>
                </a:solidFill>
              </a:rPr>
              <a:t>Disclaimer</a:t>
            </a:r>
            <a:r>
              <a:rPr lang="en-US" sz="2200" i="1" dirty="0">
                <a:solidFill>
                  <a:schemeClr val="tx2"/>
                </a:solidFill>
              </a:rPr>
              <a:t>: </a:t>
            </a:r>
          </a:p>
          <a:p>
            <a:pPr marL="0" indent="0">
              <a:buNone/>
            </a:pPr>
            <a:r>
              <a:rPr lang="en-US" sz="2200" i="1" dirty="0">
                <a:solidFill>
                  <a:schemeClr val="tx2"/>
                </a:solidFill>
              </a:rPr>
              <a:t>This presentation is intended to inform people about research and to encourage discussion. The views expressed are those of the authors and not necessarily those of the U.S. Census Bureau.</a:t>
            </a:r>
          </a:p>
          <a:p>
            <a:pPr marL="0" indent="0" algn="ctr">
              <a:buNone/>
            </a:pPr>
            <a:endParaRPr lang="en-US" dirty="0"/>
          </a:p>
        </p:txBody>
      </p:sp>
      <p:sp>
        <p:nvSpPr>
          <p:cNvPr id="4" name="Slide Number Placeholder 3"/>
          <p:cNvSpPr>
            <a:spLocks noGrp="1"/>
          </p:cNvSpPr>
          <p:nvPr>
            <p:ph type="sldNum" sz="quarter" idx="12"/>
          </p:nvPr>
        </p:nvSpPr>
        <p:spPr/>
        <p:txBody>
          <a:bodyPr/>
          <a:lstStyle/>
          <a:p>
            <a:fld id="{7268A5C4-149D-4D66-BABE-E6DD2BE69C90}" type="slidenum">
              <a:rPr lang="en-US" smtClean="0"/>
              <a:t>18</a:t>
            </a:fld>
            <a:endParaRPr 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04800"/>
            <a:ext cx="2511425" cy="245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1377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3B1F9FA5B2E847971EAB42F3EC9A01" ma:contentTypeVersion="1" ma:contentTypeDescription="Create a new document." ma:contentTypeScope="" ma:versionID="1c5faaff316f9855ec4d2e1d55b0a4fe">
  <xsd:schema xmlns:xsd="http://www.w3.org/2001/XMLSchema" xmlns:xs="http://www.w3.org/2001/XMLSchema" xmlns:p="http://schemas.microsoft.com/office/2006/metadata/properties" xmlns:ns1="http://schemas.microsoft.com/sharepoint/v3" xmlns:ns2="8557a95a-962d-47e7-8af1-548f79049771" targetNamespace="http://schemas.microsoft.com/office/2006/metadata/properties" ma:root="true" ma:fieldsID="187551ad75eab5ea22da3d5cccd8299b" ns1:_="" ns2:_="">
    <xsd:import namespace="http://schemas.microsoft.com/sharepoint/v3"/>
    <xsd:import namespace="8557a95a-962d-47e7-8af1-548f79049771"/>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 ma:hidden="true" ma:internalName="PublishingStartDate">
      <xsd:simpleType>
        <xsd:restriction base="dms:Unknown"/>
      </xsd:simpleType>
    </xsd:element>
    <xsd:element name="PublishingExpirationDate" ma:index="12"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57a95a-962d-47e7-8af1-548f7904977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8557a95a-962d-47e7-8af1-548f79049771">3J7TJ2AYAA5W-134-23</_dlc_DocId>
    <_dlc_DocIdUrl xmlns="8557a95a-962d-47e7-8af1-548f79049771">
      <Url>https://collab.ecm.census.gov/div/cnmp/intranet/CIDB/_layouts/DocIdRedir.aspx?ID=3J7TJ2AYAA5W-134-23</Url>
      <Description>3J7TJ2AYAA5W-134-23</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18E7632-063A-41A2-B16E-9249E9146F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557a95a-962d-47e7-8af1-548f790497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C1FD65-A99F-4CCD-9872-CB470DA5CD11}">
  <ds:schemaRefs>
    <ds:schemaRef ds:uri="http://schemas.microsoft.com/sharepoint/v3/contenttype/forms"/>
  </ds:schemaRefs>
</ds:datastoreItem>
</file>

<file path=customXml/itemProps3.xml><?xml version="1.0" encoding="utf-8"?>
<ds:datastoreItem xmlns:ds="http://schemas.openxmlformats.org/officeDocument/2006/customXml" ds:itemID="{95FE943B-F310-4702-8772-8D4872CB95A1}">
  <ds:schemaRefs>
    <ds:schemaRef ds:uri="http://schemas.microsoft.com/sharepoint/v3"/>
    <ds:schemaRef ds:uri="http://purl.org/dc/dcmitype/"/>
    <ds:schemaRef ds:uri="http://schemas.microsoft.com/office/2006/documentManagement/types"/>
    <ds:schemaRef ds:uri="http://schemas.microsoft.com/office/2006/metadata/properties"/>
    <ds:schemaRef ds:uri="http://purl.org/dc/elements/1.1/"/>
    <ds:schemaRef ds:uri="http://www.w3.org/XML/1998/namespace"/>
    <ds:schemaRef ds:uri="http://purl.org/dc/terms/"/>
    <ds:schemaRef ds:uri="http://schemas.microsoft.com/office/infopath/2007/PartnerControls"/>
    <ds:schemaRef ds:uri="http://schemas.openxmlformats.org/package/2006/metadata/core-properties"/>
    <ds:schemaRef ds:uri="8557a95a-962d-47e7-8af1-548f79049771"/>
  </ds:schemaRefs>
</ds:datastoreItem>
</file>

<file path=customXml/itemProps4.xml><?xml version="1.0" encoding="utf-8"?>
<ds:datastoreItem xmlns:ds="http://schemas.openxmlformats.org/officeDocument/2006/customXml" ds:itemID="{8D6BE672-552D-4B41-B715-11919008EFF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2136</TotalTime>
  <Words>985</Words>
  <Application>Microsoft Office PowerPoint</Application>
  <PresentationFormat>On-screen Show (4:3)</PresentationFormat>
  <Paragraphs>235</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Messages for Gaining Respondent Cooperation in Multiple Languages </vt:lpstr>
      <vt:lpstr>Introductory Survey Messages for use across Languages</vt:lpstr>
      <vt:lpstr>Outline of Talk</vt:lpstr>
      <vt:lpstr>Literature Review: Interviewer Characteristics and Behavior </vt:lpstr>
      <vt:lpstr>Literature Review: Introductory Messages</vt:lpstr>
      <vt:lpstr>Study 1: Field observation</vt:lpstr>
      <vt:lpstr>Scripted doorstep introduction: 2010</vt:lpstr>
      <vt:lpstr>Observation Findings </vt:lpstr>
      <vt:lpstr>Expert Review</vt:lpstr>
      <vt:lpstr> Expert review recommendations</vt:lpstr>
      <vt:lpstr>Focus groups</vt:lpstr>
      <vt:lpstr>Census messages tested in focus groups</vt:lpstr>
      <vt:lpstr>Focus Group Results  across Languages</vt:lpstr>
      <vt:lpstr>Focus Group Results:  Language Specific</vt:lpstr>
      <vt:lpstr>Focus Group Results:  Language Specific (cont.)</vt:lpstr>
      <vt:lpstr>Summary and Conclusions</vt:lpstr>
      <vt:lpstr>Next Steps</vt:lpstr>
      <vt:lpstr>     </vt:lpstr>
    </vt:vector>
  </TitlesOfParts>
  <Company>U.S. Department of Commerce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johns225</dc:creator>
  <cp:lastModifiedBy>Patricia L Goerman</cp:lastModifiedBy>
  <cp:revision>163</cp:revision>
  <cp:lastPrinted>2016-11-03T13:16:38Z</cp:lastPrinted>
  <dcterms:created xsi:type="dcterms:W3CDTF">2014-02-21T16:52:57Z</dcterms:created>
  <dcterms:modified xsi:type="dcterms:W3CDTF">2016-11-03T13:17:28Z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0x010100743B1F9FA5B2E847971EAB42F3EC9A01</vt:lpwstr>
  </property>
  <property fmtid="{D5CDD505-2E9C-101B-9397-08002B2CF9AE}" pid="3" name="_dlc_DocIdItemGuid">
    <vt:lpwstr>552bcee6-2873-4c5e-8d80-f932545cbf90</vt:lpwstr>
  </property>
</Properties>
</file>