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4"/>
  </p:sldMasterIdLst>
  <p:notesMasterIdLst>
    <p:notesMasterId r:id="rId24"/>
  </p:notesMasterIdLst>
  <p:sldIdLst>
    <p:sldId id="257" r:id="rId5"/>
    <p:sldId id="258" r:id="rId6"/>
    <p:sldId id="259" r:id="rId7"/>
    <p:sldId id="262" r:id="rId8"/>
    <p:sldId id="264" r:id="rId9"/>
    <p:sldId id="265" r:id="rId10"/>
    <p:sldId id="289" r:id="rId11"/>
    <p:sldId id="286" r:id="rId12"/>
    <p:sldId id="287" r:id="rId13"/>
    <p:sldId id="288" r:id="rId14"/>
    <p:sldId id="279" r:id="rId15"/>
    <p:sldId id="267" r:id="rId16"/>
    <p:sldId id="268" r:id="rId17"/>
    <p:sldId id="290" r:id="rId18"/>
    <p:sldId id="291" r:id="rId19"/>
    <p:sldId id="269" r:id="rId20"/>
    <p:sldId id="278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6" autoAdjust="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38586-A3AA-4930-8628-3FD23981CEA6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0DA58-B05D-4DBF-BF99-13AC62B00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0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cbddd/heartdefects/screening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6CE51-0563-45F3-8C7A-C8E45380D9F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74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49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Coarctation</a:t>
            </a:r>
            <a:r>
              <a:rPr lang="en-US" dirty="0" smtClean="0">
                <a:effectLst/>
              </a:rPr>
              <a:t> of the aorta is a birth defect in which a part of the </a:t>
            </a:r>
            <a:r>
              <a:rPr lang="en-US" i="1" dirty="0" smtClean="0">
                <a:effectLst/>
              </a:rPr>
              <a:t>aorta</a:t>
            </a:r>
            <a:r>
              <a:rPr lang="en-US" dirty="0" smtClean="0">
                <a:effectLst/>
              </a:rPr>
              <a:t> is narrower than </a:t>
            </a:r>
            <a:r>
              <a:rPr lang="en-US" dirty="0" err="1" smtClean="0">
                <a:effectLst/>
              </a:rPr>
              <a:t>usual.If</a:t>
            </a:r>
            <a:r>
              <a:rPr lang="en-US" dirty="0" smtClean="0">
                <a:effectLst/>
              </a:rPr>
              <a:t> the narrowing is severe enough and if it is not diagnosed, the baby may have serious problems and may need surgery or other procedures soon after birth. For this reason, </a:t>
            </a:r>
            <a:r>
              <a:rPr lang="en-US" dirty="0" err="1" smtClean="0">
                <a:effectLst/>
              </a:rPr>
              <a:t>coarctation</a:t>
            </a:r>
            <a:r>
              <a:rPr lang="en-US" dirty="0" smtClean="0">
                <a:effectLst/>
              </a:rPr>
              <a:t> of the aorta is often considered a </a:t>
            </a:r>
            <a:r>
              <a:rPr lang="en-US" dirty="0" smtClean="0">
                <a:effectLst/>
                <a:hlinkClick r:id="rId3"/>
              </a:rPr>
              <a:t>critical congenital heart defect(http://www.cdc.gov/ncbddd/heartdefects/screening.html)</a:t>
            </a:r>
            <a:r>
              <a:rPr lang="en-US" dirty="0" smtClean="0">
                <a:effectLst/>
              </a:rPr>
              <a:t>. Detection of the defect is often made during a physical exam. In infants and older individuals, the pulse will be noticeably weaker in the legs or groin than it is in the arms or neck, and a heart murmur—an abnormal whooshing sound caused by disrupted blood flow—may be heard through a doctor’s stethoscope. Older children and adults with </a:t>
            </a:r>
            <a:r>
              <a:rPr lang="en-US" dirty="0" err="1" smtClean="0">
                <a:effectLst/>
              </a:rPr>
              <a:t>coarctation</a:t>
            </a:r>
            <a:r>
              <a:rPr lang="en-US" dirty="0" smtClean="0">
                <a:effectLst/>
              </a:rPr>
              <a:t> of the aorta often have high blood pressure in the arms.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(CDC) estimates that about 4 out of every 10,000 babies are born each year in the United States with </a:t>
            </a:r>
            <a:r>
              <a:rPr lang="en-US" dirty="0" err="1" smtClean="0">
                <a:effectLst/>
              </a:rPr>
              <a:t>coarctation</a:t>
            </a:r>
            <a:r>
              <a:rPr lang="en-US" dirty="0" smtClean="0">
                <a:effectLst/>
              </a:rPr>
              <a:t> of the aorta</a:t>
            </a:r>
          </a:p>
          <a:p>
            <a:r>
              <a:rPr lang="en-US" dirty="0" smtClean="0">
                <a:effectLst/>
              </a:rPr>
              <a:t>No matter what age the defect is diagnosed, the narrow aorta will need to be widened once symptoms are present. This can be done with surgery or a procedure called balloon angioplasty.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30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13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142875" marR="0" indent="-78740">
              <a:lnSpc>
                <a:spcPct val="104000"/>
              </a:lnSpc>
              <a:spcBef>
                <a:spcPts val="205"/>
              </a:spcBef>
              <a:spcAft>
                <a:spcPts val="0"/>
              </a:spcAft>
            </a:pPr>
            <a:r>
              <a:rPr lang="en-US" sz="2000" dirty="0" smtClean="0">
                <a:effectLst/>
                <a:latin typeface="+mn-lt"/>
                <a:ea typeface="Calibri"/>
                <a:cs typeface="Times New Roman"/>
              </a:rPr>
              <a:t/>
            </a:r>
            <a:br>
              <a:rPr lang="en-US" sz="2000" dirty="0" smtClean="0">
                <a:effectLst/>
                <a:latin typeface="+mn-lt"/>
                <a:ea typeface="Calibri"/>
                <a:cs typeface="Times New Roman"/>
              </a:rPr>
            </a:b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6CE51-0563-45F3-8C7A-C8E45380D9F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5468" y="4343402"/>
            <a:ext cx="6350696" cy="4527490"/>
          </a:xfrm>
        </p:spPr>
        <p:txBody>
          <a:bodyPr/>
          <a:lstStyle/>
          <a:p>
            <a:r>
              <a:rPr lang="en-US" dirty="0" smtClean="0"/>
              <a:t>Notes: Rationales </a:t>
            </a:r>
            <a:r>
              <a:rPr lang="en-US" dirty="0"/>
              <a:t>for Sample sizes:</a:t>
            </a:r>
          </a:p>
          <a:p>
            <a:r>
              <a:rPr lang="en-US" dirty="0"/>
              <a:t>290 provides a sample precision of ± 10% points with 90% confidence or provides 81% % power to detect a differences between 220 volunteer reviewers and a random sample of equal size from the non-respondents to the review invitation on the four auxiliary variables using a Chi-squared test with a significance criterion of alpha = .05</a:t>
            </a:r>
          </a:p>
          <a:p>
            <a:endParaRPr lang="en-US" dirty="0"/>
          </a:p>
          <a:p>
            <a:r>
              <a:rPr lang="en-US" dirty="0"/>
              <a:t>12 reviewers per section gives a rater reliability of .80 per </a:t>
            </a:r>
            <a:r>
              <a:rPr lang="en-US" dirty="0" smtClean="0"/>
              <a:t>section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220 provides 78% power to detect a differences between 220 volunteer reviewers and a random sample of equal size from the non-respondents to the review invitation on the four auxiliary variables using a Chi-squared test with a significance criterion of alpha = .10. The tests assess whether respondents and non-respondents differ significantly.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Average standardized mean differences between MOC population and sample on 4 auxiliary variables &lt; .15 indicates the sample is similar to the population </a:t>
            </a:r>
          </a:p>
          <a:p>
            <a:endParaRPr lang="en-US" dirty="0"/>
          </a:p>
          <a:p>
            <a:r>
              <a:rPr lang="en-US" dirty="0" smtClean="0"/>
              <a:t>Representativeness and Bias indices suggest that the samples have minimal bias when Representativeness Index, R and Balance Index, B are &gt; .9, R or B indices </a:t>
            </a:r>
            <a:r>
              <a:rPr lang="en-US" dirty="0" smtClean="0">
                <a:sym typeface="Symbol"/>
              </a:rPr>
              <a:t> .8 suggest serious bias.</a:t>
            </a:r>
            <a:r>
              <a:rPr lang="en-US" dirty="0" smtClean="0"/>
              <a:t>  Maximum Bias index, CV(I) &lt; .1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18233-6827-4198-BB40-3A8866E2EB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37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2"/>
            <a:ext cx="5486400" cy="4576772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Sample Size ≥ </a:t>
            </a:r>
            <a:r>
              <a:rPr lang="en-US" baseline="0" dirty="0" smtClean="0"/>
              <a:t>290? No, emergency count </a:t>
            </a:r>
            <a:r>
              <a:rPr lang="en-US" baseline="0" dirty="0" smtClean="0">
                <a:sym typeface="Symbol"/>
              </a:rPr>
              <a:t> </a:t>
            </a:r>
            <a:r>
              <a:rPr lang="en-US" baseline="0" dirty="0" smtClean="0"/>
              <a:t>220? Yes  </a:t>
            </a:r>
          </a:p>
          <a:p>
            <a:pPr lvl="1"/>
            <a:r>
              <a:rPr lang="en-US" dirty="0" smtClean="0"/>
              <a:t>Note: </a:t>
            </a:r>
            <a:r>
              <a:rPr lang="en-US" baseline="0" dirty="0" smtClean="0"/>
              <a:t>N=336 with 288 from MOC population , 4.8% response rate</a:t>
            </a:r>
            <a:endParaRPr lang="en-US" dirty="0"/>
          </a:p>
          <a:p>
            <a:pPr lvl="1"/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Average Distance (</a:t>
            </a:r>
            <a:r>
              <a:rPr lang="el-GR" baseline="0" dirty="0" smtClean="0"/>
              <a:t>δ</a:t>
            </a:r>
            <a:r>
              <a:rPr lang="en-US" baseline="0" dirty="0" smtClean="0"/>
              <a:t>) for four auxiliary variables ≤ .15? Yes, average distance = .21, after weighting the Average</a:t>
            </a:r>
            <a:r>
              <a:rPr lang="en-US" dirty="0" smtClean="0"/>
              <a:t> Distance (</a:t>
            </a:r>
            <a:r>
              <a:rPr lang="en-US" dirty="0" smtClean="0">
                <a:sym typeface="Symbol"/>
              </a:rPr>
              <a:t>’) reduced to .067 (68%)</a:t>
            </a:r>
            <a:r>
              <a:rPr lang="en-US" baseline="0" dirty="0" smtClean="0"/>
              <a:t> </a:t>
            </a:r>
          </a:p>
          <a:p>
            <a:pPr lvl="1"/>
            <a:r>
              <a:rPr lang="en-US" dirty="0" smtClean="0"/>
              <a:t>Note: All variables are biased after weighting only DPC remains biased</a:t>
            </a:r>
          </a:p>
          <a:p>
            <a:pPr marL="228600" indent="-228600">
              <a:buAutoNum type="arabicPeriod"/>
            </a:pPr>
            <a:endParaRPr lang="en-US" baseline="0" dirty="0"/>
          </a:p>
          <a:p>
            <a:pPr marL="228600" indent="-228600">
              <a:buAutoNum type="arabicPeriod"/>
            </a:pPr>
            <a:r>
              <a:rPr lang="en-US" dirty="0" smtClean="0"/>
              <a:t>Does the sample need to be weighted to correct for biases? Yes, unweighted ratings are insufficient.</a:t>
            </a:r>
          </a:p>
          <a:p>
            <a:pPr lvl="1"/>
            <a:r>
              <a:rPr lang="en-US" dirty="0" smtClean="0"/>
              <a:t>Notes: The P-values for the bias studies are based on comparing the respondent sample to 1000 unrestricted  random samples of non-respondents (sampled with replacement). Each  auxiliary variable from the respondents is compared to the same variable in the non-respondent samples. A median and 90% coverage range are estimated. The goal is to see whether the p-values are greater than or equal to .025. Other criteria Representativeness  Index (R) &gt; .9, Balance Index (B) &gt; .9, Maximal Bias Index (CV(I)) &lt; .1 </a:t>
            </a:r>
            <a:r>
              <a:rPr lang="en-US" baseline="0" dirty="0" smtClean="0"/>
              <a:t>   </a:t>
            </a:r>
          </a:p>
          <a:p>
            <a:pPr lvl="1"/>
            <a:r>
              <a:rPr lang="en-US" dirty="0" smtClean="0"/>
              <a:t>P-values – Median (5% to 95%): Sex .04 (.0008 to .499); age .25 (.016 to .922); </a:t>
            </a:r>
            <a:r>
              <a:rPr lang="en-US" dirty="0" err="1" smtClean="0"/>
              <a:t>dpc</a:t>
            </a:r>
            <a:r>
              <a:rPr lang="en-US" dirty="0" smtClean="0"/>
              <a:t> .028 (.0004 to .389); region .23 (.011 to .777)</a:t>
            </a:r>
          </a:p>
          <a:p>
            <a:pPr lvl="1"/>
            <a:r>
              <a:rPr lang="en-US" dirty="0" smtClean="0"/>
              <a:t>R = .948; B = .987; CV(i) = .46 – biases from  all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91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48222" y="4170911"/>
            <a:ext cx="5486400" cy="4761583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Sample Size ≥ </a:t>
            </a:r>
            <a:r>
              <a:rPr lang="en-US" baseline="0" dirty="0" smtClean="0"/>
              <a:t>290? yes  </a:t>
            </a:r>
          </a:p>
          <a:p>
            <a:pPr lvl="1"/>
            <a:r>
              <a:rPr lang="en-US" dirty="0" smtClean="0"/>
              <a:t>Note: </a:t>
            </a:r>
            <a:r>
              <a:rPr lang="en-US" baseline="0" dirty="0" smtClean="0"/>
              <a:t>N=377, 4.5% response rate</a:t>
            </a:r>
            <a:endParaRPr lang="en-US" dirty="0"/>
          </a:p>
          <a:p>
            <a:pPr lvl="1"/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Average Distance (</a:t>
            </a:r>
            <a:r>
              <a:rPr lang="el-GR" baseline="0" dirty="0" smtClean="0"/>
              <a:t>δ</a:t>
            </a:r>
            <a:r>
              <a:rPr lang="en-US" baseline="0" dirty="0" smtClean="0"/>
              <a:t>) for four auxiliary variables ≤ .15? Yes, average distance = .09</a:t>
            </a:r>
            <a:r>
              <a:rPr lang="en-US" dirty="0" smtClean="0">
                <a:sym typeface="Symbol"/>
              </a:rPr>
              <a:t> 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eriod"/>
            </a:pPr>
            <a:endParaRPr lang="en-US" baseline="0" dirty="0"/>
          </a:p>
          <a:p>
            <a:pPr marL="228600" indent="-228600">
              <a:buAutoNum type="arabicPeriod"/>
            </a:pPr>
            <a:r>
              <a:rPr lang="en-US" dirty="0" smtClean="0"/>
              <a:t>Does the sample need to be weighted to correct for biases? yes, unweighted ratings are insufficient.</a:t>
            </a:r>
          </a:p>
          <a:p>
            <a:pPr lvl="1"/>
            <a:r>
              <a:rPr lang="en-US" dirty="0" smtClean="0"/>
              <a:t>Notes: The P-values for the bias studies are based on comparing the respondent sample to 1000 unrestricted  random samples of non-respondents (sampled with replacement). Each  auxiliary variable from the respondents is compared to the same variable in the non-respondent samples. A median and 90% coverage range are estimated. The goal is to see whether the p-values are greater than or equal to .025. Other criteria Representativeness  Index (R) &gt; .9, Balance Index (B) &gt; .9, Maximal Bias Index (CV(I)) &lt; .1 </a:t>
            </a:r>
            <a:r>
              <a:rPr lang="en-US" baseline="0" dirty="0" smtClean="0"/>
              <a:t>   </a:t>
            </a:r>
          </a:p>
          <a:p>
            <a:pPr lvl="1"/>
            <a:r>
              <a:rPr lang="en-US" dirty="0" smtClean="0"/>
              <a:t>P-values – Median (5% to 95%): Sex .63 (.15 to .93); age .26 (.03 to .87); </a:t>
            </a:r>
            <a:r>
              <a:rPr lang="en-US" dirty="0" err="1" smtClean="0"/>
              <a:t>dpc</a:t>
            </a:r>
            <a:r>
              <a:rPr lang="en-US" dirty="0" smtClean="0"/>
              <a:t> .00002 (.000000002  to .003); region .16 (.012 to .66)</a:t>
            </a:r>
          </a:p>
          <a:p>
            <a:pPr lvl="1"/>
            <a:r>
              <a:rPr lang="en-US" dirty="0" smtClean="0"/>
              <a:t>R = .96; B = .98; CV(i) = .66 – bias from  % time in direct patient care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91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19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2AA8-3A4E-45E2-A897-603AC76CB0A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22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3383" y="2470955"/>
            <a:ext cx="8016227" cy="3697001"/>
          </a:xfrm>
        </p:spPr>
        <p:txBody>
          <a:bodyPr>
            <a:normAutofit/>
          </a:bodyPr>
          <a:lstStyle>
            <a:lvl1pPr algn="ctr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61514" y="6326173"/>
            <a:ext cx="4643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0" dirty="0" smtClean="0">
                <a:solidFill>
                  <a:schemeClr val="bg1"/>
                </a:solidFill>
              </a:rPr>
              <a:t>© </a:t>
            </a:r>
            <a:r>
              <a:rPr lang="en-US" sz="1000" dirty="0" smtClean="0">
                <a:solidFill>
                  <a:schemeClr val="bg1"/>
                </a:solidFill>
              </a:rPr>
              <a:t>American</a:t>
            </a:r>
            <a:r>
              <a:rPr lang="en-US" sz="1000" baseline="0" dirty="0" smtClean="0">
                <a:solidFill>
                  <a:schemeClr val="bg1"/>
                </a:solidFill>
              </a:rPr>
              <a:t> Board of Internal Medicine | </a:t>
            </a:r>
            <a:fld id="{E4F40DC7-641E-DE44-84EC-83CB87631781}" type="datetime4">
              <a:rPr lang="en-US" sz="1000" baseline="0" smtClean="0">
                <a:solidFill>
                  <a:schemeClr val="bg1"/>
                </a:solidFill>
              </a:rPr>
              <a:t>November 10, 2016</a:t>
            </a:fld>
            <a:r>
              <a:rPr lang="en-US" sz="1000" baseline="0" dirty="0" smtClean="0">
                <a:solidFill>
                  <a:schemeClr val="bg1"/>
                </a:solidFill>
              </a:rPr>
              <a:t/>
            </a:r>
            <a:br>
              <a:rPr lang="en-US" sz="1000" baseline="0" dirty="0" smtClean="0">
                <a:solidFill>
                  <a:schemeClr val="bg1"/>
                </a:solidFill>
              </a:rPr>
            </a:br>
            <a:r>
              <a:rPr lang="en-US" sz="1000" baseline="0" dirty="0" smtClean="0">
                <a:solidFill>
                  <a:schemeClr val="bg1"/>
                </a:solidFill>
              </a:rPr>
              <a:t>All Rights Reserved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4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88605" y="274638"/>
            <a:ext cx="774497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354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088608" y="102062"/>
            <a:ext cx="7915067" cy="2143302"/>
          </a:xfrm>
        </p:spPr>
        <p:txBody>
          <a:bodyPr>
            <a:normAutofit/>
          </a:bodyPr>
          <a:lstStyle>
            <a:lvl1pPr algn="ctr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596" y="6356350"/>
            <a:ext cx="3932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C13EBB5-69A7-3D4D-BB4F-D2D5C2829F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/>
        </p:nvSpPr>
        <p:spPr>
          <a:xfrm>
            <a:off x="-1672420" y="54860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kern="1200" dirty="0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1088605" y="2451651"/>
            <a:ext cx="7915070" cy="4269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2046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8605" y="1600200"/>
            <a:ext cx="3750495" cy="5121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3081" y="1593778"/>
            <a:ext cx="3750495" cy="51276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7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05" y="1549732"/>
            <a:ext cx="3741881" cy="5612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8605" y="2189494"/>
            <a:ext cx="3741880" cy="45319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0150" y="1549732"/>
            <a:ext cx="3741913" cy="5612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0151" y="2189494"/>
            <a:ext cx="3741912" cy="45319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26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13EBB5-69A7-3D4D-BB4F-D2D5C2829F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088605" y="2584174"/>
            <a:ext cx="7915067" cy="4137301"/>
          </a:xfrm>
        </p:spPr>
        <p:txBody>
          <a:bodyPr>
            <a:normAutofit/>
          </a:bodyPr>
          <a:lstStyle>
            <a:lvl1pPr algn="ctr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3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03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936" y="273050"/>
            <a:ext cx="2788853" cy="1077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054" y="273050"/>
            <a:ext cx="4818572" cy="6448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936" y="1435100"/>
            <a:ext cx="2788851" cy="52863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7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9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2082" y="274638"/>
            <a:ext cx="543491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1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-No Sea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88605" y="274638"/>
            <a:ext cx="774497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8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05" y="274638"/>
            <a:ext cx="774497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05" y="1601429"/>
            <a:ext cx="7744972" cy="5120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596" y="6356350"/>
            <a:ext cx="3932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C13EBB5-69A7-3D4D-BB4F-D2D5C2829F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6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649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C3C6C"/>
        </a:buClr>
        <a:buSzPct val="100000"/>
        <a:buFont typeface="Lucida Grande"/>
        <a:buChar char="●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5292"/>
        </a:buClr>
        <a:buSzPct val="61000"/>
        <a:buFont typeface="Wingdings" charset="2"/>
        <a:buChar char="■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6DA9"/>
        </a:buClr>
        <a:buSzPct val="100000"/>
        <a:buFont typeface="Arial Bold"/>
        <a:buChar char="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3596C0"/>
        </a:buClr>
        <a:buSzPct val="117000"/>
        <a:buFont typeface="Comic Sans MS Bold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76C7E6"/>
        </a:buClr>
        <a:buSzPct val="104000"/>
        <a:buFont typeface="Arial Unicode MS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820" y="219530"/>
            <a:ext cx="8008536" cy="2107770"/>
          </a:xfrm>
        </p:spPr>
        <p:txBody>
          <a:bodyPr anchor="ctr">
            <a:noAutofit/>
          </a:bodyPr>
          <a:lstStyle/>
          <a:p>
            <a:pPr algn="ctr"/>
            <a:r>
              <a:rPr lang="en-US" sz="3000" b="0" cap="none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ample </a:t>
            </a:r>
            <a:r>
              <a:rPr lang="en-US" sz="3000" b="0" cap="none" dirty="0">
                <a:latin typeface="Arial" panose="020B0604020202020204" pitchFamily="34" charset="0"/>
                <a:cs typeface="Arial" panose="020B0604020202020204" pitchFamily="34" charset="0"/>
              </a:rPr>
              <a:t>Adequacy Criteria</a:t>
            </a:r>
            <a:r>
              <a:rPr lang="en-US" sz="3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en-US" sz="3000" b="0" cap="none" dirty="0">
                <a:latin typeface="Arial" panose="020B0604020202020204" pitchFamily="34" charset="0"/>
                <a:cs typeface="Arial" panose="020B0604020202020204" pitchFamily="34" charset="0"/>
              </a:rPr>
              <a:t>Quality Assessment of Community involvement in Core Activities Related </a:t>
            </a:r>
            <a:r>
              <a:rPr lang="en-US" sz="3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to Certification </a:t>
            </a:r>
            <a:r>
              <a:rPr lang="en-US" sz="3000" b="0" cap="none" dirty="0">
                <a:latin typeface="Arial" panose="020B0604020202020204" pitchFamily="34" charset="0"/>
                <a:cs typeface="Arial" panose="020B0604020202020204" pitchFamily="34" charset="0"/>
              </a:rPr>
              <a:t>and Maintenance of Certification Examination </a:t>
            </a:r>
            <a:r>
              <a:rPr lang="en-US" sz="3000" b="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sz="3000" b="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944545" y="2327300"/>
            <a:ext cx="8109020" cy="4384999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en-US" sz="2400" b="1" dirty="0"/>
              <a:t>Gerald </a:t>
            </a:r>
            <a:r>
              <a:rPr lang="en-US" sz="2400" b="1" dirty="0" smtClean="0"/>
              <a:t>Arnold, Robin Guille (ret.), </a:t>
            </a:r>
            <a:r>
              <a:rPr lang="en-US" sz="2400" b="1" dirty="0"/>
              <a:t>&amp; Rebecca </a:t>
            </a:r>
            <a:r>
              <a:rPr lang="en-US" sz="2400" b="1" dirty="0" smtClean="0"/>
              <a:t>Lipner</a:t>
            </a:r>
            <a:endParaRPr lang="en-US" sz="2400" b="1" dirty="0"/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2016 </a:t>
            </a:r>
            <a:r>
              <a:rPr lang="en-US" sz="2400" b="1" dirty="0"/>
              <a:t>International Conference on Questionnaire Design, Development, Evaluation, and Testing (</a:t>
            </a:r>
            <a:r>
              <a:rPr lang="en-US" sz="2400" b="1" dirty="0" smtClean="0"/>
              <a:t>QDET2)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/>
              <a:t>CS12 - </a:t>
            </a:r>
            <a:r>
              <a:rPr lang="en-US" sz="2400" b="1" dirty="0"/>
              <a:t>Sample Design and Incentive </a:t>
            </a:r>
            <a:r>
              <a:rPr lang="en-US" sz="2400" b="1" dirty="0" smtClean="0"/>
              <a:t>Considerations</a:t>
            </a:r>
          </a:p>
          <a:p>
            <a:pPr marL="0" indent="0" algn="ctr">
              <a:buNone/>
            </a:pPr>
            <a:r>
              <a:rPr lang="en-US" sz="2400" b="1" dirty="0" smtClean="0"/>
              <a:t> </a:t>
            </a:r>
            <a:r>
              <a:rPr lang="en-US" sz="2400" b="1" dirty="0"/>
              <a:t>in Pretesting and </a:t>
            </a:r>
            <a:r>
              <a:rPr lang="en-US" sz="2400" b="1" dirty="0" smtClean="0"/>
              <a:t>Development</a:t>
            </a:r>
          </a:p>
          <a:p>
            <a:pPr marL="0" indent="0" algn="ctr">
              <a:buNone/>
            </a:pPr>
            <a:r>
              <a:rPr lang="en-US" sz="2400" b="1" dirty="0" smtClean="0"/>
              <a:t>Miami</a:t>
            </a:r>
            <a:r>
              <a:rPr lang="en-US" sz="2400" b="1" dirty="0" smtClean="0"/>
              <a:t>, Florida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/>
              <a:t>Thursday, November 10, 2016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714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11676" y="1203419"/>
            <a:ext cx="8132324" cy="525634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Certification by secure exam is time-limited</a:t>
            </a:r>
          </a:p>
          <a:p>
            <a:r>
              <a:rPr lang="en-US" dirty="0" smtClean="0"/>
              <a:t>Community engagement Diplomates in exam blueprints reviews  (previously 6-10 committee members).</a:t>
            </a:r>
          </a:p>
          <a:p>
            <a:r>
              <a:rPr lang="en-US" dirty="0" smtClean="0"/>
              <a:t>Initial certification (eligibility) versus maintenance of certification (keeping up)</a:t>
            </a:r>
          </a:p>
          <a:p>
            <a:r>
              <a:rPr lang="en-US" dirty="0" smtClean="0"/>
              <a:t>Exam blueprints have hundreds of testing points</a:t>
            </a:r>
          </a:p>
          <a:p>
            <a:pPr lvl="0"/>
            <a:r>
              <a:rPr lang="en-US" b="1" dirty="0" smtClean="0">
                <a:solidFill>
                  <a:srgbClr val="FF0000"/>
                </a:solidFill>
              </a:rPr>
              <a:t>Response </a:t>
            </a:r>
            <a:r>
              <a:rPr lang="en-US" b="1" dirty="0">
                <a:solidFill>
                  <a:srgbClr val="FF0000"/>
                </a:solidFill>
              </a:rPr>
              <a:t>sufficiency </a:t>
            </a:r>
            <a:r>
              <a:rPr lang="en-US" b="1" dirty="0" smtClean="0">
                <a:solidFill>
                  <a:srgbClr val="FF0000"/>
                </a:solidFill>
              </a:rPr>
              <a:t>and representativeness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05" y="274638"/>
            <a:ext cx="7744971" cy="928781"/>
          </a:xfrm>
        </p:spPr>
        <p:txBody>
          <a:bodyPr/>
          <a:lstStyle/>
          <a:p>
            <a:pPr algn="ctr"/>
            <a:r>
              <a:rPr lang="en-US" b="1" dirty="0" smtClean="0"/>
              <a:t>What is the problem?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5818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737" y="1162462"/>
            <a:ext cx="7496991" cy="5160551"/>
          </a:xfrm>
        </p:spPr>
        <p:txBody>
          <a:bodyPr>
            <a:noAutofit/>
          </a:bodyPr>
          <a:lstStyle/>
          <a:p>
            <a:r>
              <a:rPr lang="en-US" sz="2600" dirty="0" smtClean="0"/>
              <a:t>Maintain competence </a:t>
            </a:r>
            <a:r>
              <a:rPr lang="en-US" sz="2600" dirty="0"/>
              <a:t>and currency in the knowledge and judgment required for </a:t>
            </a:r>
            <a:r>
              <a:rPr lang="en-US" sz="2600" dirty="0" smtClean="0"/>
              <a:t>practice.</a:t>
            </a:r>
          </a:p>
          <a:p>
            <a:r>
              <a:rPr lang="en-US" sz="2600" dirty="0" smtClean="0"/>
              <a:t>Diagnosis </a:t>
            </a:r>
            <a:r>
              <a:rPr lang="en-US" sz="2600" dirty="0"/>
              <a:t>and management of prevalent conditions, </a:t>
            </a:r>
            <a:r>
              <a:rPr lang="en-US" sz="2600" dirty="0" smtClean="0"/>
              <a:t>focus on practice changes.</a:t>
            </a:r>
          </a:p>
          <a:p>
            <a:r>
              <a:rPr lang="en-US" sz="2600" dirty="0" smtClean="0"/>
              <a:t>Rare conditions</a:t>
            </a:r>
            <a:r>
              <a:rPr lang="en-US" sz="2600" dirty="0"/>
              <a:t>, </a:t>
            </a:r>
            <a:r>
              <a:rPr lang="en-US" sz="2600" dirty="0" smtClean="0"/>
              <a:t>limit to physician interventions with important patient consequences.</a:t>
            </a:r>
          </a:p>
          <a:p>
            <a:r>
              <a:rPr lang="en-US" sz="2600" dirty="0"/>
              <a:t>For conditions </a:t>
            </a:r>
            <a:r>
              <a:rPr lang="en-US" sz="2600" dirty="0" smtClean="0"/>
              <a:t>usually </a:t>
            </a:r>
            <a:r>
              <a:rPr lang="en-US" sz="2600" dirty="0"/>
              <a:t>managed by other specialists, </a:t>
            </a:r>
            <a:r>
              <a:rPr lang="en-US" sz="2600" dirty="0" smtClean="0"/>
              <a:t>focus on </a:t>
            </a:r>
            <a:r>
              <a:rPr lang="en-US" sz="2600" dirty="0"/>
              <a:t>recognition rather than on management</a:t>
            </a:r>
            <a:r>
              <a:rPr lang="en-US" sz="26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402" y="269838"/>
            <a:ext cx="7544326" cy="59436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Testing </a:t>
            </a:r>
            <a:r>
              <a:rPr lang="en-US" sz="3200" b="1" dirty="0" smtClean="0"/>
              <a:t>Construct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203779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721" y="1678792"/>
            <a:ext cx="8229600" cy="5567362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Making diagnosis (P)</a:t>
            </a:r>
          </a:p>
          <a:p>
            <a:pPr lvl="1"/>
            <a:r>
              <a:rPr lang="en-US" dirty="0" smtClean="0"/>
              <a:t>Ordering </a:t>
            </a:r>
            <a:r>
              <a:rPr lang="en-US" dirty="0"/>
              <a:t>and interpreting </a:t>
            </a:r>
            <a:r>
              <a:rPr lang="en-US" dirty="0" smtClean="0"/>
              <a:t>test results </a:t>
            </a:r>
            <a:r>
              <a:rPr lang="en-US" dirty="0" smtClean="0"/>
              <a:t>(Q)</a:t>
            </a:r>
            <a:endParaRPr lang="en-US" dirty="0"/>
          </a:p>
          <a:p>
            <a:pPr lvl="1"/>
            <a:r>
              <a:rPr lang="en-US" dirty="0"/>
              <a:t>Recommending treatment </a:t>
            </a:r>
            <a:r>
              <a:rPr lang="en-US" dirty="0" smtClean="0"/>
              <a:t>(</a:t>
            </a:r>
            <a:r>
              <a:rPr lang="en-US" dirty="0" smtClean="0"/>
              <a:t>R)</a:t>
            </a:r>
            <a:endParaRPr lang="en-US" dirty="0"/>
          </a:p>
          <a:p>
            <a:pPr lvl="1"/>
            <a:r>
              <a:rPr lang="en-US" dirty="0"/>
              <a:t>Assessing </a:t>
            </a:r>
            <a:r>
              <a:rPr lang="en-US" dirty="0" smtClean="0"/>
              <a:t>risk and principles </a:t>
            </a:r>
            <a:r>
              <a:rPr lang="en-US" dirty="0"/>
              <a:t>from epidemiologic </a:t>
            </a:r>
            <a:r>
              <a:rPr lang="en-US" dirty="0" smtClean="0"/>
              <a:t>studies (S)</a:t>
            </a:r>
            <a:endParaRPr lang="en-US" dirty="0"/>
          </a:p>
          <a:p>
            <a:pPr lvl="1"/>
            <a:r>
              <a:rPr lang="en-US" dirty="0"/>
              <a:t>Understanding </a:t>
            </a:r>
            <a:r>
              <a:rPr lang="en-US" dirty="0" smtClean="0"/>
              <a:t>pathophysiology </a:t>
            </a:r>
            <a:r>
              <a:rPr lang="en-US" dirty="0"/>
              <a:t>of disease and basic science knowledge </a:t>
            </a:r>
            <a:r>
              <a:rPr lang="en-US" dirty="0" smtClean="0"/>
              <a:t>of </a:t>
            </a:r>
            <a:r>
              <a:rPr lang="en-US" dirty="0" smtClean="0"/>
              <a:t>care (T)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300832" y="6315075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955" y="178230"/>
            <a:ext cx="7958366" cy="172677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Relative </a:t>
            </a:r>
            <a:r>
              <a:rPr lang="en-US" sz="3200" dirty="0"/>
              <a:t>frequency in practice; then rate the relative importance of </a:t>
            </a:r>
            <a:r>
              <a:rPr lang="en-US" sz="3200" dirty="0" smtClean="0"/>
              <a:t>tasks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389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1309" y="2814051"/>
            <a:ext cx="5101381" cy="175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162411"/>
            <a:ext cx="8730373" cy="566738"/>
          </a:xfrm>
        </p:spPr>
        <p:txBody>
          <a:bodyPr/>
          <a:lstStyle/>
          <a:p>
            <a:pPr lvl="0" algn="ctr"/>
            <a:r>
              <a:rPr lang="en-US" sz="2800" b="1" dirty="0" smtClean="0"/>
              <a:t>Background: Review Format</a:t>
            </a:r>
            <a:endParaRPr lang="en-US" sz="28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28" y="847553"/>
            <a:ext cx="7742237" cy="516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1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3709" y="2839491"/>
            <a:ext cx="6116581" cy="17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" y="131930"/>
            <a:ext cx="8417731" cy="897845"/>
          </a:xfrm>
        </p:spPr>
        <p:txBody>
          <a:bodyPr/>
          <a:lstStyle/>
          <a:p>
            <a:pPr lvl="0"/>
            <a:r>
              <a:rPr lang="en-US" sz="2800" b="1" dirty="0" smtClean="0"/>
              <a:t>Background: Aggregated (9-point) Rating Scale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710" y="1029776"/>
            <a:ext cx="7429500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1254" y="6092844"/>
            <a:ext cx="4808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9-pt Scale = 3*Importance + Frequency - 3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6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477" y="274638"/>
            <a:ext cx="8055100" cy="930707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Background: Published Blueprint Format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l="25802" t="8462" r="26763" b="44872"/>
          <a:stretch/>
        </p:blipFill>
        <p:spPr bwMode="auto">
          <a:xfrm>
            <a:off x="1030953" y="1254773"/>
            <a:ext cx="7590549" cy="4509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72689" y="5586517"/>
            <a:ext cx="7348813" cy="82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 </a:t>
            </a:r>
            <a:endParaRPr lang="en-US" sz="1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142875" indent="-78740" fontAlgn="auto">
              <a:lnSpc>
                <a:spcPct val="104000"/>
              </a:lnSpc>
              <a:spcBef>
                <a:spcPts val="205"/>
              </a:spcBef>
              <a:spcAft>
                <a:spcPts val="0"/>
              </a:spcAft>
            </a:pPr>
            <a:r>
              <a:rPr lang="en-US" sz="1200" i="1" dirty="0" smtClean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 –</a:t>
            </a:r>
            <a:r>
              <a:rPr lang="en-US" sz="1200" i="1" spc="-50" dirty="0" smtClean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</a:t>
            </a:r>
            <a:r>
              <a:rPr lang="en-US" sz="1200" b="1" i="1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High Importance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en-US" sz="1200" i="1" spc="6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Most exam questions will</a:t>
            </a:r>
            <a:r>
              <a:rPr lang="en-US" sz="1200" i="1" spc="-5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add</a:t>
            </a:r>
            <a:r>
              <a:rPr lang="en-US" sz="1200" i="1" spc="-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r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ess</a:t>
            </a:r>
            <a:r>
              <a:rPr lang="en-US" sz="1200" i="1" spc="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topics</a:t>
            </a:r>
            <a:r>
              <a:rPr lang="en-US" sz="1200" i="1" spc="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lang="en-US" sz="1200" i="1" spc="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these</a:t>
            </a:r>
            <a:r>
              <a:rPr lang="en-US" sz="1200" i="1" spc="6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categories</a:t>
            </a:r>
            <a:r>
              <a:rPr lang="en-US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en-US" sz="1200" i="1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–</a:t>
            </a:r>
            <a:r>
              <a:rPr lang="en-US" sz="1200" i="1" spc="-50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</a:t>
            </a:r>
            <a:r>
              <a:rPr lang="en-US" sz="1200" b="1" i="1" spc="-15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Mediu</a:t>
            </a:r>
            <a:r>
              <a:rPr lang="en-US" sz="1200" b="1" i="1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m</a:t>
            </a:r>
            <a:r>
              <a:rPr lang="en-US" sz="1200" b="1" i="1" spc="30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</a:t>
            </a:r>
            <a:r>
              <a:rPr lang="en-US" sz="1200" b="1" i="1" spc="-15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Importance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en-US" sz="1200" i="1" spc="3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-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Som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</a:t>
            </a:r>
            <a:r>
              <a:rPr lang="en-US" sz="1200" i="1" spc="-4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-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exa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m </a:t>
            </a:r>
            <a:r>
              <a:rPr lang="en-US" sz="1200" i="1" spc="-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questions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will</a:t>
            </a:r>
            <a:r>
              <a:rPr lang="en-US" sz="1200" i="1" spc="-5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add</a:t>
            </a:r>
            <a:r>
              <a:rPr lang="en-US" sz="1200" i="1" spc="-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r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ess</a:t>
            </a:r>
            <a:r>
              <a:rPr lang="en-US" sz="1200" i="1" spc="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topics</a:t>
            </a:r>
            <a:r>
              <a:rPr lang="en-US" sz="1200" i="1" spc="1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lang="en-US" sz="1200" i="1" spc="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these</a:t>
            </a:r>
            <a:r>
              <a:rPr lang="en-US" sz="1200" i="1" spc="6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categories</a:t>
            </a:r>
            <a:r>
              <a:rPr lang="en-US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en-US" sz="1200" i="1" dirty="0" smtClean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–</a:t>
            </a:r>
            <a:r>
              <a:rPr lang="en-US" sz="1200" i="1" spc="-50" dirty="0" smtClean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</a:t>
            </a:r>
            <a:r>
              <a:rPr lang="en-US" sz="1200" b="1" i="1" spc="-10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Lo</a:t>
            </a:r>
            <a:r>
              <a:rPr lang="en-US" sz="1200" b="1" i="1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w</a:t>
            </a:r>
            <a:r>
              <a:rPr lang="en-US" sz="1200" b="1" i="1" spc="-40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 </a:t>
            </a:r>
            <a:r>
              <a:rPr lang="en-US" sz="1200" b="1" i="1" spc="-10" dirty="0">
                <a:solidFill>
                  <a:srgbClr val="323031"/>
                </a:solidFill>
                <a:latin typeface="Arial"/>
                <a:ea typeface="Arial"/>
                <a:cs typeface="Times New Roman"/>
              </a:rPr>
              <a:t>Importance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en-US" sz="1200" i="1" spc="4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45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-10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N</a:t>
            </a:r>
            <a:r>
              <a:rPr lang="en-US" sz="1200" i="1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o</a:t>
            </a:r>
            <a:r>
              <a:rPr lang="en-US" sz="1200" i="1" spc="105" dirty="0" smtClean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-1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exa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m </a:t>
            </a:r>
            <a:r>
              <a:rPr lang="en-US" sz="1200" i="1" spc="-1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questions wil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l</a:t>
            </a:r>
            <a:r>
              <a:rPr lang="en-US" sz="1200" i="1" spc="2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spc="-1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add</a:t>
            </a:r>
            <a:r>
              <a:rPr lang="en-US" sz="1200" i="1" spc="-2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r</a:t>
            </a:r>
            <a:r>
              <a:rPr lang="en-US" sz="1200" i="1" spc="-1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es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s topics</a:t>
            </a:r>
            <a:r>
              <a:rPr lang="en-US" sz="1200" i="1" spc="-5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lang="en-US" sz="1200" i="1" spc="2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these</a:t>
            </a:r>
            <a:r>
              <a:rPr lang="en-US" sz="1200" i="1" spc="60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i="1" dirty="0">
                <a:solidFill>
                  <a:srgbClr val="323031"/>
                </a:solidFill>
                <a:latin typeface="Times New Roman"/>
                <a:ea typeface="Times New Roman"/>
                <a:cs typeface="Times New Roman"/>
              </a:rPr>
              <a:t>categories</a:t>
            </a:r>
            <a:endParaRPr lang="en-US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30" y="5663881"/>
            <a:ext cx="7074300" cy="48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3" name="Group 38"/>
          <p:cNvGrpSpPr>
            <a:grpSpLocks/>
          </p:cNvGrpSpPr>
          <p:nvPr/>
        </p:nvGrpSpPr>
        <p:grpSpPr bwMode="auto">
          <a:xfrm>
            <a:off x="1332622" y="6012813"/>
            <a:ext cx="136525" cy="136525"/>
            <a:chOff x="0" y="0"/>
            <a:chExt cx="215" cy="215"/>
          </a:xfrm>
        </p:grpSpPr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5" y="5"/>
              <a:ext cx="204" cy="204"/>
            </a:xfrm>
            <a:custGeom>
              <a:avLst/>
              <a:gdLst>
                <a:gd name="T0" fmla="*/ 107 w 204"/>
                <a:gd name="T1" fmla="*/ 0 h 204"/>
                <a:gd name="T2" fmla="*/ 83 w 204"/>
                <a:gd name="T3" fmla="*/ 2 h 204"/>
                <a:gd name="T4" fmla="*/ 61 w 204"/>
                <a:gd name="T5" fmla="*/ 9 h 204"/>
                <a:gd name="T6" fmla="*/ 42 w 204"/>
                <a:gd name="T7" fmla="*/ 20 h 204"/>
                <a:gd name="T8" fmla="*/ 25 w 204"/>
                <a:gd name="T9" fmla="*/ 34 h 204"/>
                <a:gd name="T10" fmla="*/ 13 w 204"/>
                <a:gd name="T11" fmla="*/ 51 h 204"/>
                <a:gd name="T12" fmla="*/ 4 w 204"/>
                <a:gd name="T13" fmla="*/ 71 h 204"/>
                <a:gd name="T14" fmla="*/ 0 w 204"/>
                <a:gd name="T15" fmla="*/ 92 h 204"/>
                <a:gd name="T16" fmla="*/ 2 w 204"/>
                <a:gd name="T17" fmla="*/ 117 h 204"/>
                <a:gd name="T18" fmla="*/ 8 w 204"/>
                <a:gd name="T19" fmla="*/ 139 h 204"/>
                <a:gd name="T20" fmla="*/ 18 w 204"/>
                <a:gd name="T21" fmla="*/ 159 h 204"/>
                <a:gd name="T22" fmla="*/ 32 w 204"/>
                <a:gd name="T23" fmla="*/ 176 h 204"/>
                <a:gd name="T24" fmla="*/ 49 w 204"/>
                <a:gd name="T25" fmla="*/ 189 h 204"/>
                <a:gd name="T26" fmla="*/ 68 w 204"/>
                <a:gd name="T27" fmla="*/ 198 h 204"/>
                <a:gd name="T28" fmla="*/ 88 w 204"/>
                <a:gd name="T29" fmla="*/ 203 h 204"/>
                <a:gd name="T30" fmla="*/ 114 w 204"/>
                <a:gd name="T31" fmla="*/ 201 h 204"/>
                <a:gd name="T32" fmla="*/ 137 w 204"/>
                <a:gd name="T33" fmla="*/ 195 h 204"/>
                <a:gd name="T34" fmla="*/ 157 w 204"/>
                <a:gd name="T35" fmla="*/ 185 h 204"/>
                <a:gd name="T36" fmla="*/ 174 w 204"/>
                <a:gd name="T37" fmla="*/ 172 h 204"/>
                <a:gd name="T38" fmla="*/ 187 w 204"/>
                <a:gd name="T39" fmla="*/ 156 h 204"/>
                <a:gd name="T40" fmla="*/ 197 w 204"/>
                <a:gd name="T41" fmla="*/ 138 h 204"/>
                <a:gd name="T42" fmla="*/ 202 w 204"/>
                <a:gd name="T43" fmla="*/ 117 h 204"/>
                <a:gd name="T44" fmla="*/ 204 w 204"/>
                <a:gd name="T45" fmla="*/ 102 h 204"/>
                <a:gd name="T46" fmla="*/ 201 w 204"/>
                <a:gd name="T47" fmla="*/ 79 h 204"/>
                <a:gd name="T48" fmla="*/ 194 w 204"/>
                <a:gd name="T49" fmla="*/ 58 h 204"/>
                <a:gd name="T50" fmla="*/ 182 w 204"/>
                <a:gd name="T51" fmla="*/ 39 h 204"/>
                <a:gd name="T52" fmla="*/ 167 w 204"/>
                <a:gd name="T53" fmla="*/ 24 h 204"/>
                <a:gd name="T54" fmla="*/ 149 w 204"/>
                <a:gd name="T55" fmla="*/ 11 h 204"/>
                <a:gd name="T56" fmla="*/ 129 w 204"/>
                <a:gd name="T57" fmla="*/ 3 h 204"/>
                <a:gd name="T58" fmla="*/ 107 w 204"/>
                <a:gd name="T5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204">
                  <a:moveTo>
                    <a:pt x="107" y="0"/>
                  </a:moveTo>
                  <a:lnTo>
                    <a:pt x="83" y="2"/>
                  </a:lnTo>
                  <a:lnTo>
                    <a:pt x="61" y="9"/>
                  </a:lnTo>
                  <a:lnTo>
                    <a:pt x="42" y="20"/>
                  </a:lnTo>
                  <a:lnTo>
                    <a:pt x="25" y="34"/>
                  </a:lnTo>
                  <a:lnTo>
                    <a:pt x="13" y="51"/>
                  </a:lnTo>
                  <a:lnTo>
                    <a:pt x="4" y="71"/>
                  </a:lnTo>
                  <a:lnTo>
                    <a:pt x="0" y="92"/>
                  </a:lnTo>
                  <a:lnTo>
                    <a:pt x="2" y="117"/>
                  </a:lnTo>
                  <a:lnTo>
                    <a:pt x="8" y="139"/>
                  </a:lnTo>
                  <a:lnTo>
                    <a:pt x="18" y="159"/>
                  </a:lnTo>
                  <a:lnTo>
                    <a:pt x="32" y="176"/>
                  </a:lnTo>
                  <a:lnTo>
                    <a:pt x="49" y="189"/>
                  </a:lnTo>
                  <a:lnTo>
                    <a:pt x="68" y="198"/>
                  </a:lnTo>
                  <a:lnTo>
                    <a:pt x="88" y="203"/>
                  </a:lnTo>
                  <a:lnTo>
                    <a:pt x="114" y="201"/>
                  </a:lnTo>
                  <a:lnTo>
                    <a:pt x="137" y="195"/>
                  </a:lnTo>
                  <a:lnTo>
                    <a:pt x="157" y="185"/>
                  </a:lnTo>
                  <a:lnTo>
                    <a:pt x="174" y="172"/>
                  </a:lnTo>
                  <a:lnTo>
                    <a:pt x="187" y="156"/>
                  </a:lnTo>
                  <a:lnTo>
                    <a:pt x="197" y="138"/>
                  </a:lnTo>
                  <a:lnTo>
                    <a:pt x="202" y="117"/>
                  </a:lnTo>
                  <a:lnTo>
                    <a:pt x="204" y="102"/>
                  </a:lnTo>
                  <a:lnTo>
                    <a:pt x="201" y="79"/>
                  </a:lnTo>
                  <a:lnTo>
                    <a:pt x="194" y="58"/>
                  </a:lnTo>
                  <a:lnTo>
                    <a:pt x="182" y="39"/>
                  </a:lnTo>
                  <a:lnTo>
                    <a:pt x="167" y="24"/>
                  </a:lnTo>
                  <a:lnTo>
                    <a:pt x="149" y="11"/>
                  </a:lnTo>
                  <a:lnTo>
                    <a:pt x="129" y="3"/>
                  </a:lnTo>
                  <a:lnTo>
                    <a:pt x="107" y="0"/>
                  </a:lnTo>
                </a:path>
              </a:pathLst>
            </a:custGeom>
            <a:solidFill>
              <a:srgbClr val="FFF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5" y="5"/>
              <a:ext cx="204" cy="204"/>
            </a:xfrm>
            <a:custGeom>
              <a:avLst/>
              <a:gdLst>
                <a:gd name="T0" fmla="*/ 204 w 204"/>
                <a:gd name="T1" fmla="*/ 102 h 204"/>
                <a:gd name="T2" fmla="*/ 201 w 204"/>
                <a:gd name="T3" fmla="*/ 79 h 204"/>
                <a:gd name="T4" fmla="*/ 194 w 204"/>
                <a:gd name="T5" fmla="*/ 58 h 204"/>
                <a:gd name="T6" fmla="*/ 182 w 204"/>
                <a:gd name="T7" fmla="*/ 39 h 204"/>
                <a:gd name="T8" fmla="*/ 167 w 204"/>
                <a:gd name="T9" fmla="*/ 24 h 204"/>
                <a:gd name="T10" fmla="*/ 149 w 204"/>
                <a:gd name="T11" fmla="*/ 11 h 204"/>
                <a:gd name="T12" fmla="*/ 129 w 204"/>
                <a:gd name="T13" fmla="*/ 3 h 204"/>
                <a:gd name="T14" fmla="*/ 107 w 204"/>
                <a:gd name="T15" fmla="*/ 0 h 204"/>
                <a:gd name="T16" fmla="*/ 83 w 204"/>
                <a:gd name="T17" fmla="*/ 2 h 204"/>
                <a:gd name="T18" fmla="*/ 61 w 204"/>
                <a:gd name="T19" fmla="*/ 9 h 204"/>
                <a:gd name="T20" fmla="*/ 42 w 204"/>
                <a:gd name="T21" fmla="*/ 20 h 204"/>
                <a:gd name="T22" fmla="*/ 25 w 204"/>
                <a:gd name="T23" fmla="*/ 34 h 204"/>
                <a:gd name="T24" fmla="*/ 13 w 204"/>
                <a:gd name="T25" fmla="*/ 51 h 204"/>
                <a:gd name="T26" fmla="*/ 4 w 204"/>
                <a:gd name="T27" fmla="*/ 71 h 204"/>
                <a:gd name="T28" fmla="*/ 0 w 204"/>
                <a:gd name="T29" fmla="*/ 92 h 204"/>
                <a:gd name="T30" fmla="*/ 2 w 204"/>
                <a:gd name="T31" fmla="*/ 117 h 204"/>
                <a:gd name="T32" fmla="*/ 8 w 204"/>
                <a:gd name="T33" fmla="*/ 139 h 204"/>
                <a:gd name="T34" fmla="*/ 18 w 204"/>
                <a:gd name="T35" fmla="*/ 159 h 204"/>
                <a:gd name="T36" fmla="*/ 32 w 204"/>
                <a:gd name="T37" fmla="*/ 176 h 204"/>
                <a:gd name="T38" fmla="*/ 49 w 204"/>
                <a:gd name="T39" fmla="*/ 189 h 204"/>
                <a:gd name="T40" fmla="*/ 68 w 204"/>
                <a:gd name="T41" fmla="*/ 198 h 204"/>
                <a:gd name="T42" fmla="*/ 88 w 204"/>
                <a:gd name="T43" fmla="*/ 203 h 204"/>
                <a:gd name="T44" fmla="*/ 114 w 204"/>
                <a:gd name="T45" fmla="*/ 201 h 204"/>
                <a:gd name="T46" fmla="*/ 137 w 204"/>
                <a:gd name="T47" fmla="*/ 195 h 204"/>
                <a:gd name="T48" fmla="*/ 157 w 204"/>
                <a:gd name="T49" fmla="*/ 185 h 204"/>
                <a:gd name="T50" fmla="*/ 174 w 204"/>
                <a:gd name="T51" fmla="*/ 172 h 204"/>
                <a:gd name="T52" fmla="*/ 187 w 204"/>
                <a:gd name="T53" fmla="*/ 156 h 204"/>
                <a:gd name="T54" fmla="*/ 197 w 204"/>
                <a:gd name="T55" fmla="*/ 138 h 204"/>
                <a:gd name="T56" fmla="*/ 202 w 204"/>
                <a:gd name="T57" fmla="*/ 117 h 204"/>
                <a:gd name="T58" fmla="*/ 204 w 204"/>
                <a:gd name="T5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204">
                  <a:moveTo>
                    <a:pt x="204" y="102"/>
                  </a:moveTo>
                  <a:lnTo>
                    <a:pt x="201" y="79"/>
                  </a:lnTo>
                  <a:lnTo>
                    <a:pt x="194" y="58"/>
                  </a:lnTo>
                  <a:lnTo>
                    <a:pt x="182" y="39"/>
                  </a:lnTo>
                  <a:lnTo>
                    <a:pt x="167" y="24"/>
                  </a:lnTo>
                  <a:lnTo>
                    <a:pt x="149" y="11"/>
                  </a:lnTo>
                  <a:lnTo>
                    <a:pt x="129" y="3"/>
                  </a:lnTo>
                  <a:lnTo>
                    <a:pt x="107" y="0"/>
                  </a:lnTo>
                  <a:lnTo>
                    <a:pt x="83" y="2"/>
                  </a:lnTo>
                  <a:lnTo>
                    <a:pt x="61" y="9"/>
                  </a:lnTo>
                  <a:lnTo>
                    <a:pt x="42" y="20"/>
                  </a:lnTo>
                  <a:lnTo>
                    <a:pt x="25" y="34"/>
                  </a:lnTo>
                  <a:lnTo>
                    <a:pt x="13" y="51"/>
                  </a:lnTo>
                  <a:lnTo>
                    <a:pt x="4" y="71"/>
                  </a:lnTo>
                  <a:lnTo>
                    <a:pt x="0" y="92"/>
                  </a:lnTo>
                  <a:lnTo>
                    <a:pt x="2" y="117"/>
                  </a:lnTo>
                  <a:lnTo>
                    <a:pt x="8" y="139"/>
                  </a:lnTo>
                  <a:lnTo>
                    <a:pt x="18" y="159"/>
                  </a:lnTo>
                  <a:lnTo>
                    <a:pt x="32" y="176"/>
                  </a:lnTo>
                  <a:lnTo>
                    <a:pt x="49" y="189"/>
                  </a:lnTo>
                  <a:lnTo>
                    <a:pt x="68" y="198"/>
                  </a:lnTo>
                  <a:lnTo>
                    <a:pt x="88" y="203"/>
                  </a:lnTo>
                  <a:lnTo>
                    <a:pt x="114" y="201"/>
                  </a:lnTo>
                  <a:lnTo>
                    <a:pt x="137" y="195"/>
                  </a:lnTo>
                  <a:lnTo>
                    <a:pt x="157" y="185"/>
                  </a:lnTo>
                  <a:lnTo>
                    <a:pt x="174" y="172"/>
                  </a:lnTo>
                  <a:lnTo>
                    <a:pt x="187" y="156"/>
                  </a:lnTo>
                  <a:lnTo>
                    <a:pt x="197" y="138"/>
                  </a:lnTo>
                  <a:lnTo>
                    <a:pt x="202" y="117"/>
                  </a:lnTo>
                  <a:lnTo>
                    <a:pt x="204" y="102"/>
                  </a:lnTo>
                  <a:close/>
                </a:path>
              </a:pathLst>
            </a:custGeom>
            <a:noFill/>
            <a:ln w="7277">
              <a:solidFill>
                <a:srgbClr val="2F302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55" y="55"/>
              <a:ext cx="104" cy="104"/>
            </a:xfrm>
            <a:custGeom>
              <a:avLst/>
              <a:gdLst>
                <a:gd name="T0" fmla="*/ 91 w 104"/>
                <a:gd name="T1" fmla="*/ 0 h 104"/>
                <a:gd name="T2" fmla="*/ 0 w 104"/>
                <a:gd name="T3" fmla="*/ 91 h 104"/>
                <a:gd name="T4" fmla="*/ 13 w 104"/>
                <a:gd name="T5" fmla="*/ 104 h 104"/>
                <a:gd name="T6" fmla="*/ 104 w 104"/>
                <a:gd name="T7" fmla="*/ 13 h 104"/>
                <a:gd name="T8" fmla="*/ 91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1" y="0"/>
                  </a:moveTo>
                  <a:lnTo>
                    <a:pt x="0" y="91"/>
                  </a:lnTo>
                  <a:lnTo>
                    <a:pt x="13" y="104"/>
                  </a:lnTo>
                  <a:lnTo>
                    <a:pt x="104" y="13"/>
                  </a:lnTo>
                  <a:lnTo>
                    <a:pt x="91" y="0"/>
                  </a:lnTo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</p:grp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alt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 42"/>
          <p:cNvGrpSpPr>
            <a:grpSpLocks/>
          </p:cNvGrpSpPr>
          <p:nvPr/>
        </p:nvGrpSpPr>
        <p:grpSpPr bwMode="auto">
          <a:xfrm>
            <a:off x="1332304" y="6198870"/>
            <a:ext cx="136525" cy="136525"/>
            <a:chOff x="0" y="0"/>
            <a:chExt cx="215" cy="215"/>
          </a:xfrm>
        </p:grpSpPr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5" y="5"/>
              <a:ext cx="204" cy="204"/>
            </a:xfrm>
            <a:custGeom>
              <a:avLst/>
              <a:gdLst>
                <a:gd name="T0" fmla="*/ 107 w 204"/>
                <a:gd name="T1" fmla="*/ 0 h 204"/>
                <a:gd name="T2" fmla="*/ 83 w 204"/>
                <a:gd name="T3" fmla="*/ 2 h 204"/>
                <a:gd name="T4" fmla="*/ 61 w 204"/>
                <a:gd name="T5" fmla="*/ 9 h 204"/>
                <a:gd name="T6" fmla="*/ 42 w 204"/>
                <a:gd name="T7" fmla="*/ 19 h 204"/>
                <a:gd name="T8" fmla="*/ 25 w 204"/>
                <a:gd name="T9" fmla="*/ 34 h 204"/>
                <a:gd name="T10" fmla="*/ 13 w 204"/>
                <a:gd name="T11" fmla="*/ 51 h 204"/>
                <a:gd name="T12" fmla="*/ 4 w 204"/>
                <a:gd name="T13" fmla="*/ 70 h 204"/>
                <a:gd name="T14" fmla="*/ 0 w 204"/>
                <a:gd name="T15" fmla="*/ 92 h 204"/>
                <a:gd name="T16" fmla="*/ 2 w 204"/>
                <a:gd name="T17" fmla="*/ 117 h 204"/>
                <a:gd name="T18" fmla="*/ 8 w 204"/>
                <a:gd name="T19" fmla="*/ 139 h 204"/>
                <a:gd name="T20" fmla="*/ 18 w 204"/>
                <a:gd name="T21" fmla="*/ 159 h 204"/>
                <a:gd name="T22" fmla="*/ 32 w 204"/>
                <a:gd name="T23" fmla="*/ 176 h 204"/>
                <a:gd name="T24" fmla="*/ 49 w 204"/>
                <a:gd name="T25" fmla="*/ 189 h 204"/>
                <a:gd name="T26" fmla="*/ 67 w 204"/>
                <a:gd name="T27" fmla="*/ 198 h 204"/>
                <a:gd name="T28" fmla="*/ 88 w 204"/>
                <a:gd name="T29" fmla="*/ 203 h 204"/>
                <a:gd name="T30" fmla="*/ 114 w 204"/>
                <a:gd name="T31" fmla="*/ 201 h 204"/>
                <a:gd name="T32" fmla="*/ 137 w 204"/>
                <a:gd name="T33" fmla="*/ 195 h 204"/>
                <a:gd name="T34" fmla="*/ 157 w 204"/>
                <a:gd name="T35" fmla="*/ 185 h 204"/>
                <a:gd name="T36" fmla="*/ 174 w 204"/>
                <a:gd name="T37" fmla="*/ 172 h 204"/>
                <a:gd name="T38" fmla="*/ 187 w 204"/>
                <a:gd name="T39" fmla="*/ 156 h 204"/>
                <a:gd name="T40" fmla="*/ 197 w 204"/>
                <a:gd name="T41" fmla="*/ 138 h 204"/>
                <a:gd name="T42" fmla="*/ 202 w 204"/>
                <a:gd name="T43" fmla="*/ 117 h 204"/>
                <a:gd name="T44" fmla="*/ 204 w 204"/>
                <a:gd name="T45" fmla="*/ 102 h 204"/>
                <a:gd name="T46" fmla="*/ 201 w 204"/>
                <a:gd name="T47" fmla="*/ 79 h 204"/>
                <a:gd name="T48" fmla="*/ 194 w 204"/>
                <a:gd name="T49" fmla="*/ 58 h 204"/>
                <a:gd name="T50" fmla="*/ 182 w 204"/>
                <a:gd name="T51" fmla="*/ 39 h 204"/>
                <a:gd name="T52" fmla="*/ 167 w 204"/>
                <a:gd name="T53" fmla="*/ 24 h 204"/>
                <a:gd name="T54" fmla="*/ 149 w 204"/>
                <a:gd name="T55" fmla="*/ 11 h 204"/>
                <a:gd name="T56" fmla="*/ 129 w 204"/>
                <a:gd name="T57" fmla="*/ 3 h 204"/>
                <a:gd name="T58" fmla="*/ 107 w 204"/>
                <a:gd name="T5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204">
                  <a:moveTo>
                    <a:pt x="107" y="0"/>
                  </a:moveTo>
                  <a:lnTo>
                    <a:pt x="83" y="2"/>
                  </a:lnTo>
                  <a:lnTo>
                    <a:pt x="61" y="9"/>
                  </a:lnTo>
                  <a:lnTo>
                    <a:pt x="42" y="19"/>
                  </a:lnTo>
                  <a:lnTo>
                    <a:pt x="25" y="34"/>
                  </a:lnTo>
                  <a:lnTo>
                    <a:pt x="13" y="51"/>
                  </a:lnTo>
                  <a:lnTo>
                    <a:pt x="4" y="70"/>
                  </a:lnTo>
                  <a:lnTo>
                    <a:pt x="0" y="92"/>
                  </a:lnTo>
                  <a:lnTo>
                    <a:pt x="2" y="117"/>
                  </a:lnTo>
                  <a:lnTo>
                    <a:pt x="8" y="139"/>
                  </a:lnTo>
                  <a:lnTo>
                    <a:pt x="18" y="159"/>
                  </a:lnTo>
                  <a:lnTo>
                    <a:pt x="32" y="176"/>
                  </a:lnTo>
                  <a:lnTo>
                    <a:pt x="49" y="189"/>
                  </a:lnTo>
                  <a:lnTo>
                    <a:pt x="67" y="198"/>
                  </a:lnTo>
                  <a:lnTo>
                    <a:pt x="88" y="203"/>
                  </a:lnTo>
                  <a:lnTo>
                    <a:pt x="114" y="201"/>
                  </a:lnTo>
                  <a:lnTo>
                    <a:pt x="137" y="195"/>
                  </a:lnTo>
                  <a:lnTo>
                    <a:pt x="157" y="185"/>
                  </a:lnTo>
                  <a:lnTo>
                    <a:pt x="174" y="172"/>
                  </a:lnTo>
                  <a:lnTo>
                    <a:pt x="187" y="156"/>
                  </a:lnTo>
                  <a:lnTo>
                    <a:pt x="197" y="138"/>
                  </a:lnTo>
                  <a:lnTo>
                    <a:pt x="202" y="117"/>
                  </a:lnTo>
                  <a:lnTo>
                    <a:pt x="204" y="102"/>
                  </a:lnTo>
                  <a:lnTo>
                    <a:pt x="201" y="79"/>
                  </a:lnTo>
                  <a:lnTo>
                    <a:pt x="194" y="58"/>
                  </a:lnTo>
                  <a:lnTo>
                    <a:pt x="182" y="39"/>
                  </a:lnTo>
                  <a:lnTo>
                    <a:pt x="167" y="24"/>
                  </a:lnTo>
                  <a:lnTo>
                    <a:pt x="149" y="11"/>
                  </a:lnTo>
                  <a:lnTo>
                    <a:pt x="129" y="3"/>
                  </a:lnTo>
                  <a:lnTo>
                    <a:pt x="107" y="0"/>
                  </a:lnTo>
                </a:path>
              </a:pathLst>
            </a:custGeom>
            <a:solidFill>
              <a:srgbClr val="E986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5" y="5"/>
              <a:ext cx="204" cy="204"/>
            </a:xfrm>
            <a:custGeom>
              <a:avLst/>
              <a:gdLst>
                <a:gd name="T0" fmla="*/ 204 w 204"/>
                <a:gd name="T1" fmla="*/ 102 h 204"/>
                <a:gd name="T2" fmla="*/ 201 w 204"/>
                <a:gd name="T3" fmla="*/ 79 h 204"/>
                <a:gd name="T4" fmla="*/ 194 w 204"/>
                <a:gd name="T5" fmla="*/ 58 h 204"/>
                <a:gd name="T6" fmla="*/ 182 w 204"/>
                <a:gd name="T7" fmla="*/ 39 h 204"/>
                <a:gd name="T8" fmla="*/ 167 w 204"/>
                <a:gd name="T9" fmla="*/ 24 h 204"/>
                <a:gd name="T10" fmla="*/ 149 w 204"/>
                <a:gd name="T11" fmla="*/ 11 h 204"/>
                <a:gd name="T12" fmla="*/ 129 w 204"/>
                <a:gd name="T13" fmla="*/ 3 h 204"/>
                <a:gd name="T14" fmla="*/ 107 w 204"/>
                <a:gd name="T15" fmla="*/ 0 h 204"/>
                <a:gd name="T16" fmla="*/ 83 w 204"/>
                <a:gd name="T17" fmla="*/ 2 h 204"/>
                <a:gd name="T18" fmla="*/ 61 w 204"/>
                <a:gd name="T19" fmla="*/ 9 h 204"/>
                <a:gd name="T20" fmla="*/ 42 w 204"/>
                <a:gd name="T21" fmla="*/ 19 h 204"/>
                <a:gd name="T22" fmla="*/ 25 w 204"/>
                <a:gd name="T23" fmla="*/ 34 h 204"/>
                <a:gd name="T24" fmla="*/ 13 w 204"/>
                <a:gd name="T25" fmla="*/ 51 h 204"/>
                <a:gd name="T26" fmla="*/ 4 w 204"/>
                <a:gd name="T27" fmla="*/ 70 h 204"/>
                <a:gd name="T28" fmla="*/ 0 w 204"/>
                <a:gd name="T29" fmla="*/ 92 h 204"/>
                <a:gd name="T30" fmla="*/ 2 w 204"/>
                <a:gd name="T31" fmla="*/ 117 h 204"/>
                <a:gd name="T32" fmla="*/ 8 w 204"/>
                <a:gd name="T33" fmla="*/ 139 h 204"/>
                <a:gd name="T34" fmla="*/ 18 w 204"/>
                <a:gd name="T35" fmla="*/ 159 h 204"/>
                <a:gd name="T36" fmla="*/ 32 w 204"/>
                <a:gd name="T37" fmla="*/ 176 h 204"/>
                <a:gd name="T38" fmla="*/ 49 w 204"/>
                <a:gd name="T39" fmla="*/ 189 h 204"/>
                <a:gd name="T40" fmla="*/ 67 w 204"/>
                <a:gd name="T41" fmla="*/ 198 h 204"/>
                <a:gd name="T42" fmla="*/ 88 w 204"/>
                <a:gd name="T43" fmla="*/ 203 h 204"/>
                <a:gd name="T44" fmla="*/ 114 w 204"/>
                <a:gd name="T45" fmla="*/ 201 h 204"/>
                <a:gd name="T46" fmla="*/ 137 w 204"/>
                <a:gd name="T47" fmla="*/ 195 h 204"/>
                <a:gd name="T48" fmla="*/ 157 w 204"/>
                <a:gd name="T49" fmla="*/ 185 h 204"/>
                <a:gd name="T50" fmla="*/ 174 w 204"/>
                <a:gd name="T51" fmla="*/ 172 h 204"/>
                <a:gd name="T52" fmla="*/ 187 w 204"/>
                <a:gd name="T53" fmla="*/ 156 h 204"/>
                <a:gd name="T54" fmla="*/ 197 w 204"/>
                <a:gd name="T55" fmla="*/ 138 h 204"/>
                <a:gd name="T56" fmla="*/ 202 w 204"/>
                <a:gd name="T57" fmla="*/ 117 h 204"/>
                <a:gd name="T58" fmla="*/ 204 w 204"/>
                <a:gd name="T5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4" h="204">
                  <a:moveTo>
                    <a:pt x="204" y="102"/>
                  </a:moveTo>
                  <a:lnTo>
                    <a:pt x="201" y="79"/>
                  </a:lnTo>
                  <a:lnTo>
                    <a:pt x="194" y="58"/>
                  </a:lnTo>
                  <a:lnTo>
                    <a:pt x="182" y="39"/>
                  </a:lnTo>
                  <a:lnTo>
                    <a:pt x="167" y="24"/>
                  </a:lnTo>
                  <a:lnTo>
                    <a:pt x="149" y="11"/>
                  </a:lnTo>
                  <a:lnTo>
                    <a:pt x="129" y="3"/>
                  </a:lnTo>
                  <a:lnTo>
                    <a:pt x="107" y="0"/>
                  </a:lnTo>
                  <a:lnTo>
                    <a:pt x="83" y="2"/>
                  </a:lnTo>
                  <a:lnTo>
                    <a:pt x="61" y="9"/>
                  </a:lnTo>
                  <a:lnTo>
                    <a:pt x="42" y="19"/>
                  </a:lnTo>
                  <a:lnTo>
                    <a:pt x="25" y="34"/>
                  </a:lnTo>
                  <a:lnTo>
                    <a:pt x="13" y="51"/>
                  </a:lnTo>
                  <a:lnTo>
                    <a:pt x="4" y="70"/>
                  </a:lnTo>
                  <a:lnTo>
                    <a:pt x="0" y="92"/>
                  </a:lnTo>
                  <a:lnTo>
                    <a:pt x="2" y="117"/>
                  </a:lnTo>
                  <a:lnTo>
                    <a:pt x="8" y="139"/>
                  </a:lnTo>
                  <a:lnTo>
                    <a:pt x="18" y="159"/>
                  </a:lnTo>
                  <a:lnTo>
                    <a:pt x="32" y="176"/>
                  </a:lnTo>
                  <a:lnTo>
                    <a:pt x="49" y="189"/>
                  </a:lnTo>
                  <a:lnTo>
                    <a:pt x="67" y="198"/>
                  </a:lnTo>
                  <a:lnTo>
                    <a:pt x="88" y="203"/>
                  </a:lnTo>
                  <a:lnTo>
                    <a:pt x="114" y="201"/>
                  </a:lnTo>
                  <a:lnTo>
                    <a:pt x="137" y="195"/>
                  </a:lnTo>
                  <a:lnTo>
                    <a:pt x="157" y="185"/>
                  </a:lnTo>
                  <a:lnTo>
                    <a:pt x="174" y="172"/>
                  </a:lnTo>
                  <a:lnTo>
                    <a:pt x="187" y="156"/>
                  </a:lnTo>
                  <a:lnTo>
                    <a:pt x="197" y="138"/>
                  </a:lnTo>
                  <a:lnTo>
                    <a:pt x="202" y="117"/>
                  </a:lnTo>
                  <a:lnTo>
                    <a:pt x="204" y="102"/>
                  </a:lnTo>
                  <a:close/>
                </a:path>
              </a:pathLst>
            </a:custGeom>
            <a:noFill/>
            <a:ln w="7277">
              <a:solidFill>
                <a:srgbClr val="2F302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55" y="55"/>
              <a:ext cx="104" cy="104"/>
            </a:xfrm>
            <a:custGeom>
              <a:avLst/>
              <a:gdLst>
                <a:gd name="T0" fmla="*/ 91 w 104"/>
                <a:gd name="T1" fmla="*/ 0 h 104"/>
                <a:gd name="T2" fmla="*/ 0 w 104"/>
                <a:gd name="T3" fmla="*/ 91 h 104"/>
                <a:gd name="T4" fmla="*/ 13 w 104"/>
                <a:gd name="T5" fmla="*/ 104 h 104"/>
                <a:gd name="T6" fmla="*/ 104 w 104"/>
                <a:gd name="T7" fmla="*/ 13 h 104"/>
                <a:gd name="T8" fmla="*/ 91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1" y="0"/>
                  </a:moveTo>
                  <a:lnTo>
                    <a:pt x="0" y="91"/>
                  </a:lnTo>
                  <a:lnTo>
                    <a:pt x="13" y="104"/>
                  </a:lnTo>
                  <a:lnTo>
                    <a:pt x="104" y="13"/>
                  </a:lnTo>
                  <a:lnTo>
                    <a:pt x="91" y="0"/>
                  </a:lnTo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55" y="55"/>
              <a:ext cx="104" cy="104"/>
            </a:xfrm>
            <a:custGeom>
              <a:avLst/>
              <a:gdLst>
                <a:gd name="T0" fmla="*/ 13 w 104"/>
                <a:gd name="T1" fmla="*/ 0 h 104"/>
                <a:gd name="T2" fmla="*/ 0 w 104"/>
                <a:gd name="T3" fmla="*/ 13 h 104"/>
                <a:gd name="T4" fmla="*/ 91 w 104"/>
                <a:gd name="T5" fmla="*/ 104 h 104"/>
                <a:gd name="T6" fmla="*/ 104 w 104"/>
                <a:gd name="T7" fmla="*/ 91 h 104"/>
                <a:gd name="T8" fmla="*/ 13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13" y="0"/>
                  </a:moveTo>
                  <a:lnTo>
                    <a:pt x="0" y="13"/>
                  </a:lnTo>
                  <a:lnTo>
                    <a:pt x="91" y="104"/>
                  </a:lnTo>
                  <a:lnTo>
                    <a:pt x="104" y="91"/>
                  </a:lnTo>
                  <a:lnTo>
                    <a:pt x="13" y="0"/>
                  </a:lnTo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</p:grpSp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0" y="593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alt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64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What has been done before</a:t>
            </a:r>
            <a:r>
              <a:rPr lang="en-US" b="1" dirty="0"/>
              <a:t>?</a:t>
            </a:r>
            <a:br>
              <a:rPr lang="en-US" b="1" dirty="0"/>
            </a:br>
            <a:r>
              <a:rPr lang="en-US" sz="1600" b="1" i="1" dirty="0" smtClean="0"/>
              <a:t>“statistical </a:t>
            </a:r>
            <a:r>
              <a:rPr lang="en-US" sz="1600" b="1" i="1" dirty="0"/>
              <a:t>inference from responses from a sample to a larger target </a:t>
            </a:r>
            <a:r>
              <a:rPr lang="en-US" sz="1600" b="1" i="1" dirty="0" smtClean="0"/>
              <a:t>population”</a:t>
            </a:r>
            <a:r>
              <a:rPr lang="en-US" sz="1600" b="1" i="1" dirty="0"/>
              <a:t/>
            </a:r>
            <a:br>
              <a:rPr lang="en-US" sz="1600" b="1" i="1" dirty="0"/>
            </a:br>
            <a:endParaRPr lang="en-US" sz="1600" b="1" i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503543"/>
              </p:ext>
            </p:extLst>
          </p:nvPr>
        </p:nvGraphicFramePr>
        <p:xfrm>
          <a:off x="1089025" y="1549400"/>
          <a:ext cx="774382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975"/>
                <a:gridCol w="42608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Strategy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Example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Convenience samples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Opt-in samples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Weighting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Post-stratification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Experiments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2-group RCT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Large sample inference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Web-scraping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Observational</a:t>
                      </a:r>
                      <a:r>
                        <a:rPr lang="en-US" sz="2400" baseline="0" dirty="0" smtClean="0"/>
                        <a:t> studies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Case-control</a:t>
                      </a:r>
                      <a:r>
                        <a:rPr lang="en-US" sz="2400" dirty="0" smtClean="0"/>
                        <a:t>, cohort</a:t>
                      </a:r>
                      <a:r>
                        <a:rPr lang="en-US" sz="2400" baseline="0" dirty="0" smtClean="0"/>
                        <a:t> studies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Matched samples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Propensity Matching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337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Quality indices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R index: 1-2*</a:t>
                      </a:r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</a:rPr>
                        <a:t>sd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(p)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1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88606" y="959849"/>
            <a:ext cx="7744972" cy="5435029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Clr>
                <a:srgbClr val="0C3C6C"/>
              </a:buClr>
              <a:buSzPct val="100000"/>
              <a:buFont typeface="+mj-lt"/>
              <a:buAutoNum type="arabicPeriod"/>
            </a:pPr>
            <a:r>
              <a:rPr lang="en-US" sz="3600" dirty="0" smtClean="0">
                <a:latin typeface="Helvetica" pitchFamily="34" charset="0"/>
              </a:rPr>
              <a:t>Are there enough reviewers to assess representativeness with 80% power using </a:t>
            </a:r>
            <a:r>
              <a:rPr lang="en-US" sz="3600" dirty="0" smtClean="0">
                <a:latin typeface="Helvetica" pitchFamily="34" charset="0"/>
                <a:sym typeface="Symbol"/>
              </a:rPr>
              <a:t> =.05? </a:t>
            </a:r>
            <a:endParaRPr lang="en-US" sz="3600" dirty="0" smtClean="0">
              <a:latin typeface="Helvetica" pitchFamily="34" charset="0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2900" dirty="0" smtClean="0">
                <a:latin typeface="Helvetica" pitchFamily="34" charset="0"/>
              </a:rPr>
              <a:t>Yes: sample </a:t>
            </a:r>
            <a:r>
              <a:rPr lang="en-US" sz="2900" dirty="0" smtClean="0">
                <a:latin typeface="Helvetica" pitchFamily="34" charset="0"/>
                <a:sym typeface="Symbol"/>
              </a:rPr>
              <a:t> 290, proceed to 2 </a:t>
            </a:r>
            <a:endParaRPr lang="en-US" sz="2900" dirty="0" smtClean="0">
              <a:solidFill>
                <a:srgbClr val="FF0000"/>
              </a:solidFill>
              <a:latin typeface="Helvetica" pitchFamily="34" charset="0"/>
              <a:sym typeface="Symbol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2900" dirty="0" smtClean="0">
                <a:latin typeface="Helvetica" pitchFamily="34" charset="0"/>
                <a:sym typeface="Symbol"/>
              </a:rPr>
              <a:t>No: keep inviting Diplomates</a:t>
            </a:r>
          </a:p>
          <a:p>
            <a:pPr marL="971550" lvl="1" indent="-514350">
              <a:buFont typeface="+mj-lt"/>
              <a:buAutoNum type="alphaLcParenR"/>
            </a:pPr>
            <a:endParaRPr lang="en-US" dirty="0">
              <a:latin typeface="Helvetica" pitchFamily="34" charset="0"/>
              <a:sym typeface="Symbol"/>
            </a:endParaRPr>
          </a:p>
          <a:p>
            <a:pPr marL="400050">
              <a:buFont typeface="+mj-lt"/>
              <a:buAutoNum type="arabicPeriod" startAt="2"/>
            </a:pPr>
            <a:r>
              <a:rPr lang="en-US" sz="3600" dirty="0" smtClean="0">
                <a:latin typeface="Helvetica" pitchFamily="34" charset="0"/>
              </a:rPr>
              <a:t>Are </a:t>
            </a:r>
            <a:r>
              <a:rPr lang="en-US" sz="3600" dirty="0">
                <a:latin typeface="Helvetica" pitchFamily="34" charset="0"/>
              </a:rPr>
              <a:t>there </a:t>
            </a:r>
            <a:r>
              <a:rPr lang="en-US" sz="3600" dirty="0" smtClean="0">
                <a:latin typeface="Helvetica" pitchFamily="34" charset="0"/>
              </a:rPr>
              <a:t>enough reviews per section?</a:t>
            </a:r>
            <a:endParaRPr lang="en-US" sz="3600" dirty="0">
              <a:latin typeface="Helvetica" pitchFamily="34" charset="0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3300" dirty="0" smtClean="0">
                <a:latin typeface="Helvetica" pitchFamily="34" charset="0"/>
              </a:rPr>
              <a:t>Yes</a:t>
            </a:r>
            <a:r>
              <a:rPr lang="en-US" sz="3300" dirty="0">
                <a:latin typeface="Helvetica" pitchFamily="34" charset="0"/>
              </a:rPr>
              <a:t>: </a:t>
            </a:r>
            <a:r>
              <a:rPr lang="en-US" sz="3300" dirty="0" smtClean="0">
                <a:latin typeface="Helvetica" pitchFamily="34" charset="0"/>
                <a:sym typeface="Symbol"/>
              </a:rPr>
              <a:t> 12/section, </a:t>
            </a:r>
            <a:r>
              <a:rPr lang="en-US" sz="3300" dirty="0">
                <a:latin typeface="Helvetica" pitchFamily="34" charset="0"/>
                <a:sym typeface="Symbol"/>
              </a:rPr>
              <a:t>proceed to </a:t>
            </a:r>
            <a:r>
              <a:rPr lang="en-US" sz="3300" dirty="0" smtClean="0">
                <a:latin typeface="Helvetica" pitchFamily="34" charset="0"/>
                <a:sym typeface="Symbol"/>
              </a:rPr>
              <a:t>3</a:t>
            </a:r>
            <a:endParaRPr lang="en-US" sz="3300" dirty="0">
              <a:latin typeface="Helvetica" pitchFamily="34" charset="0"/>
              <a:sym typeface="Symbol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3300" dirty="0">
                <a:latin typeface="Helvetica" pitchFamily="34" charset="0"/>
                <a:sym typeface="Symbol"/>
              </a:rPr>
              <a:t>No: keep inviting </a:t>
            </a:r>
            <a:r>
              <a:rPr lang="en-US" sz="3300" dirty="0" smtClean="0">
                <a:latin typeface="Helvetica" pitchFamily="34" charset="0"/>
                <a:sym typeface="Symbol"/>
              </a:rPr>
              <a:t>Diplomates &amp; ask raters to do more sections</a:t>
            </a:r>
          </a:p>
          <a:p>
            <a:pPr marL="971550" lvl="1" indent="-514350">
              <a:buFont typeface="+mj-lt"/>
              <a:buAutoNum type="alphaLcParenR"/>
            </a:pPr>
            <a:endParaRPr lang="en-US" dirty="0" smtClean="0">
              <a:latin typeface="Helvetica" pitchFamily="34" charset="0"/>
              <a:sym typeface="Symbol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sz="3600" dirty="0" smtClean="0">
                <a:latin typeface="Helvetica" pitchFamily="34" charset="0"/>
              </a:rPr>
              <a:t>Is the sample representative? (At this point: sample </a:t>
            </a:r>
            <a:r>
              <a:rPr lang="en-US" sz="3600" dirty="0" smtClean="0">
                <a:latin typeface="Helvetica" pitchFamily="34" charset="0"/>
                <a:sym typeface="Symbol"/>
              </a:rPr>
              <a:t> 290, 12/section)</a:t>
            </a:r>
            <a:endParaRPr lang="en-US" sz="3600" dirty="0">
              <a:latin typeface="Helvetica" pitchFamily="34" charset="0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3300" dirty="0">
                <a:latin typeface="Helvetica" pitchFamily="34" charset="0"/>
              </a:rPr>
              <a:t>Yes: S</a:t>
            </a:r>
            <a:r>
              <a:rPr lang="en-US" sz="3300" dirty="0" smtClean="0">
                <a:latin typeface="Helvetica" pitchFamily="34" charset="0"/>
                <a:sym typeface="Symbol"/>
              </a:rPr>
              <a:t>ample characteristics similar to population, sample shows little bias – may stop sampling and use unweighted sample ratings for blueprint review   </a:t>
            </a:r>
            <a:endParaRPr lang="en-US" sz="3300" dirty="0">
              <a:latin typeface="Helvetica" pitchFamily="34" charset="0"/>
              <a:sym typeface="Symbol"/>
            </a:endParaRPr>
          </a:p>
          <a:p>
            <a:pPr marL="971550" lvl="1" indent="-514350">
              <a:buFont typeface="+mj-lt"/>
              <a:buAutoNum type="alphaLcParenR"/>
            </a:pPr>
            <a:r>
              <a:rPr lang="en-US" sz="3300" dirty="0" smtClean="0">
                <a:latin typeface="Helvetica" pitchFamily="34" charset="0"/>
                <a:sym typeface="Symbol"/>
              </a:rPr>
              <a:t>No</a:t>
            </a:r>
            <a:r>
              <a:rPr lang="en-US" sz="3300" dirty="0">
                <a:latin typeface="Helvetica" pitchFamily="34" charset="0"/>
                <a:sym typeface="Symbol"/>
              </a:rPr>
              <a:t>: sample  290 but sample characteristics differ from population and sample shows evidence of bias – may stop sampling but use weights to correct for biases</a:t>
            </a:r>
            <a:endParaRPr lang="en-US" sz="3300" dirty="0" smtClean="0">
              <a:latin typeface="Helvetica" pitchFamily="34" charset="0"/>
              <a:sym typeface="Symbol"/>
            </a:endParaRPr>
          </a:p>
          <a:p>
            <a:pPr marL="971550" lvl="1" indent="-514350">
              <a:buFont typeface="+mj-lt"/>
              <a:buAutoNum type="alphaLcParenR"/>
            </a:pPr>
            <a:endParaRPr lang="en-US" sz="1400" dirty="0">
              <a:latin typeface="Helvetica" pitchFamily="34" charset="0"/>
              <a:sym typeface="Symbo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5287D-19E0-9F4D-8D4B-1BB236F4705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88606" y="171898"/>
            <a:ext cx="7744971" cy="100963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Is the Sample </a:t>
            </a:r>
            <a:r>
              <a:rPr lang="en-US" sz="2800" b="1" dirty="0" smtClean="0"/>
              <a:t>Adequate?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067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883997"/>
              </p:ext>
            </p:extLst>
          </p:nvPr>
        </p:nvGraphicFramePr>
        <p:xfrm>
          <a:off x="1053101" y="1201595"/>
          <a:ext cx="658059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018"/>
                <a:gridCol w="2057400"/>
                <a:gridCol w="171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Specialty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Eligible</a:t>
                      </a:r>
                      <a:r>
                        <a:rPr lang="en-US" sz="2400" baseline="0" dirty="0" smtClean="0"/>
                        <a:t> Pool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Sample</a:t>
                      </a:r>
                      <a:endParaRPr 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Cardiology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14,081 </a:t>
                      </a:r>
                      <a:endParaRPr lang="en-US" sz="24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441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Gastroenterology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8,297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377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Critical Care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7,916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303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Oncology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6,641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354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Nephrology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5,893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336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Endocrinology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3,536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257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Rheumatology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2,888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232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happened?</a:t>
            </a:r>
          </a:p>
        </p:txBody>
      </p:sp>
    </p:spTree>
    <p:extLst>
      <p:ext uri="{BB962C8B-B14F-4D97-AF65-F5344CB8AC3E}">
        <p14:creationId xmlns:p14="http://schemas.microsoft.com/office/powerpoint/2010/main" val="57076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524644"/>
              </p:ext>
            </p:extLst>
          </p:nvPr>
        </p:nvGraphicFramePr>
        <p:xfrm>
          <a:off x="1632221" y="1489108"/>
          <a:ext cx="6464618" cy="413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018"/>
                <a:gridCol w="1844040"/>
                <a:gridCol w="18135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Specialty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Propensity Score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 anchor="ctr"/>
                </a:tc>
              </a:tr>
              <a:tr h="56861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Cardiology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.04 (.01)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.68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Gastroenterology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.05 (.02)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.70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Critical Care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.04 (.02)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.65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Oncology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.07 (.02)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.69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Nephrology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.08 (.03)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.67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Endocrinology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.09 (.04)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.69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Rheumatology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.10 (.04)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.72</a:t>
                      </a:r>
                      <a:endParaRPr 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happened?</a:t>
            </a:r>
          </a:p>
        </p:txBody>
      </p:sp>
    </p:spTree>
    <p:extLst>
      <p:ext uri="{BB962C8B-B14F-4D97-AF65-F5344CB8AC3E}">
        <p14:creationId xmlns:p14="http://schemas.microsoft.com/office/powerpoint/2010/main" val="68735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573" y="223267"/>
            <a:ext cx="8635751" cy="89661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Is Sample Representative of Population? 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NO, weights needed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0573" y="1165244"/>
            <a:ext cx="4040188" cy="639762"/>
          </a:xfrm>
          <a:solidFill>
            <a:schemeClr val="accent2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MOC Population: 5,893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146" y="2162999"/>
            <a:ext cx="4040188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294598" y="1134420"/>
            <a:ext cx="4489806" cy="639762"/>
          </a:xfrm>
          <a:solidFill>
            <a:schemeClr val="accent6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Sample: 336 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71439251"/>
              </p:ext>
            </p:extLst>
          </p:nvPr>
        </p:nvGraphicFramePr>
        <p:xfrm>
          <a:off x="3955551" y="1818526"/>
          <a:ext cx="4787756" cy="4650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575"/>
                <a:gridCol w="950028"/>
                <a:gridCol w="712521"/>
                <a:gridCol w="650316"/>
                <a:gridCol w="650316"/>
              </a:tblGrid>
              <a:tr h="5026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%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dirty="0" smtClean="0">
                          <a:latin typeface="+mn-lt"/>
                        </a:rPr>
                        <a:t>δ</a:t>
                      </a:r>
                      <a:endParaRPr lang="en-US" sz="24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dirty="0" smtClean="0">
                          <a:latin typeface="+mn-lt"/>
                        </a:rPr>
                        <a:t>Δ</a:t>
                      </a:r>
                      <a:r>
                        <a:rPr lang="en-US" sz="2400" dirty="0" smtClean="0">
                          <a:latin typeface="+mn-lt"/>
                        </a:rPr>
                        <a:t>’</a:t>
                      </a:r>
                      <a:endParaRPr lang="el-GR" sz="24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 in years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&lt;44 yrs.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37%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.18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.07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44 yrs.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63%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3574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Female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21%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.18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.01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Male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79%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%Time direct patient care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&lt;50%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14%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.33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.19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50-99%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71%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100%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15%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Regions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NE/MW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46%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.14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.00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S/W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Other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6284417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AD81644-8EE0-48DA-8014-7B97611D112B}" type="slidenum">
              <a:rPr lang="en-US"/>
              <a:pPr/>
              <a:t>12</a:t>
            </a:fld>
            <a:endParaRPr lang="en-US" dirty="0"/>
          </a:p>
        </p:txBody>
      </p:sp>
      <p:graphicFrame>
        <p:nvGraphicFramePr>
          <p:cNvPr id="1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388210"/>
              </p:ext>
            </p:extLst>
          </p:nvPr>
        </p:nvGraphicFramePr>
        <p:xfrm>
          <a:off x="292492" y="1881488"/>
          <a:ext cx="3472873" cy="4587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14"/>
                <a:gridCol w="1041863"/>
                <a:gridCol w="781396"/>
              </a:tblGrid>
              <a:tr h="41185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%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4175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 in years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&lt;44 yrs.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42%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  <a:sym typeface="Symbol"/>
                        </a:rPr>
                        <a:t>44 yrs.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58%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  <a:sym typeface="Symbol"/>
                        </a:rPr>
                        <a:t>Female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28%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Male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72%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%Time direct patient care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&lt;50%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8%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50-99%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71%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100%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Regions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NE/MW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S/W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57%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17574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Other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3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573" y="151346"/>
            <a:ext cx="8635751" cy="1759645"/>
          </a:xfrm>
          <a:solidFill>
            <a:schemeClr val="tx2">
              <a:lumMod val="60000"/>
              <a:lumOff val="40000"/>
            </a:schemeClr>
          </a:solidFill>
        </p:spPr>
        <p:txBody>
          <a:bodyPr anchor="t">
            <a:no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Is Weighted Sample Representative of GAST Population? Yes! 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0572" y="1379936"/>
            <a:ext cx="4043203" cy="572116"/>
          </a:xfrm>
          <a:solidFill>
            <a:schemeClr val="accent2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MOC Population: 8,297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146" y="2162999"/>
            <a:ext cx="4040188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30903" y="1226684"/>
            <a:ext cx="4325422" cy="639762"/>
          </a:xfrm>
          <a:solidFill>
            <a:schemeClr val="accent6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Sample: 377 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17303076"/>
              </p:ext>
            </p:extLst>
          </p:nvPr>
        </p:nvGraphicFramePr>
        <p:xfrm>
          <a:off x="4530902" y="1866446"/>
          <a:ext cx="4137440" cy="448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575"/>
                <a:gridCol w="950028"/>
                <a:gridCol w="712521"/>
                <a:gridCol w="650316"/>
              </a:tblGrid>
              <a:tr h="50263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Characteristic*</a:t>
                      </a:r>
                      <a:endParaRPr lang="en-US" sz="1600" b="1" i="0" u="none" strike="noStrike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%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dirty="0" smtClean="0">
                          <a:latin typeface="+mn-lt"/>
                          <a:sym typeface="Symbol"/>
                        </a:rPr>
                        <a:t></a:t>
                      </a:r>
                      <a:endParaRPr lang="en-US" sz="24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 in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years:</a:t>
                      </a:r>
                      <a:endParaRPr lang="en-US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&lt;44 yrs.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37%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.13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44 yrs.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63%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3574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Sex: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Female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17%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.03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Male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83%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%Time direct patient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care: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sym typeface="Symbol"/>
                        </a:rPr>
                        <a:t>&lt;50%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.12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50-99%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49%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100%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45%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4883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Regions: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NE/MW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44%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.02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S/W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55%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  <a:tr h="2790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Other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6284417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AD81644-8EE0-48DA-8014-7B97611D112B}" type="slidenum">
              <a:rPr lang="en-US"/>
              <a:pPr/>
              <a:t>13</a:t>
            </a:fld>
            <a:endParaRPr lang="en-US" dirty="0"/>
          </a:p>
        </p:txBody>
      </p:sp>
      <p:graphicFrame>
        <p:nvGraphicFramePr>
          <p:cNvPr id="1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809894"/>
              </p:ext>
            </p:extLst>
          </p:nvPr>
        </p:nvGraphicFramePr>
        <p:xfrm>
          <a:off x="292492" y="1945047"/>
          <a:ext cx="3971283" cy="452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6359"/>
                <a:gridCol w="1191386"/>
                <a:gridCol w="893538"/>
              </a:tblGrid>
              <a:tr h="3492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%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</a:tr>
              <a:tr h="3541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 in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years: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&lt;44 yrs.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31%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75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  <a:sym typeface="Symbol"/>
                        </a:rPr>
                        <a:t>44 yrs.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69%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541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Sex:           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  <a:sym typeface="Symbol"/>
                        </a:rPr>
                        <a:t>Female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18%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435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Male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82%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5411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%Time direct patient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care: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&lt;50%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54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50-99%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55%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501378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100%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5411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Regions:          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NE/MW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45%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354113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S/W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54%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  <a:tr h="651651">
                <a:tc v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+mn-lt"/>
                        </a:rPr>
                        <a:t>Other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1%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45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54" y="1417638"/>
            <a:ext cx="6915045" cy="518898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Rheumatology 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954" y="1216341"/>
            <a:ext cx="6808365" cy="510892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Oncology Time with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94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608498"/>
              </p:ext>
            </p:extLst>
          </p:nvPr>
        </p:nvGraphicFramePr>
        <p:xfrm>
          <a:off x="4331412" y="1189249"/>
          <a:ext cx="3744075" cy="482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625"/>
                <a:gridCol w="1301409"/>
                <a:gridCol w="575041"/>
              </a:tblGrid>
              <a:tr h="282731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Sample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1219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Content</a:t>
                      </a:r>
                    </a:p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Areas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 anchorCtr="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Reliability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 anchorCtr="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 anchorCtr="1">
                    <a:solidFill>
                      <a:schemeClr val="accent1"/>
                    </a:solidFill>
                  </a:tcPr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Sodium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and Water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Abnormalities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.90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76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Acid-Base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and Potassium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Disorders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.93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73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Calcium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, Phosphorus, and Magnesium Disorders and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Stones 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.93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80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Chronic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Kidney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Disease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.89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78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Hypertension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.90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78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Tubular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, Interstitial, and Cystic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Disorders 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.89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69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Glomerular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and Vascular Disorders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.86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72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Kidney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Transplantation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.93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80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Pharmacology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.91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74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2827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Acute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Kidney Injury and Intensive Care Unit Nephrology</a:t>
                      </a:r>
                      <a:endParaRPr lang="en-US" sz="1200" b="1" dirty="0"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  <a:ea typeface="Times New Roman"/>
                          <a:cs typeface="ITC Bookman"/>
                        </a:rPr>
                        <a:t>.85</a:t>
                      </a:r>
                      <a:endParaRPr lang="en-US" sz="1200" b="1" dirty="0">
                        <a:solidFill>
                          <a:srgbClr val="C00000"/>
                        </a:solidFill>
                        <a:effectLst/>
                        <a:latin typeface="Helvetica" pitchFamily="34" charset="0"/>
                        <a:ea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85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13" y="131930"/>
            <a:ext cx="8414795" cy="782469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smtClean="0"/>
              <a:t>Nephrology: Reliability</a:t>
            </a:r>
            <a:br>
              <a:rPr lang="en-US" b="1" dirty="0" smtClean="0"/>
            </a:br>
            <a:r>
              <a:rPr lang="en-US" b="1" dirty="0" smtClean="0"/>
              <a:t> of Importance </a:t>
            </a:r>
            <a:r>
              <a:rPr lang="en-US" b="1" dirty="0"/>
              <a:t>R</a:t>
            </a:r>
            <a:r>
              <a:rPr lang="en-US" b="1" dirty="0" smtClean="0"/>
              <a:t>atings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5423" y="1176869"/>
            <a:ext cx="350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Rules of Thumb: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Reliability of 0.85 or higher considered good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12 or more raters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yield reliable result</a:t>
            </a:r>
          </a:p>
        </p:txBody>
      </p:sp>
    </p:spTree>
    <p:extLst>
      <p:ext uri="{BB962C8B-B14F-4D97-AF65-F5344CB8AC3E}">
        <p14:creationId xmlns:p14="http://schemas.microsoft.com/office/powerpoint/2010/main" val="6003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358454"/>
              </p:ext>
            </p:extLst>
          </p:nvPr>
        </p:nvGraphicFramePr>
        <p:xfrm>
          <a:off x="1089025" y="1601788"/>
          <a:ext cx="668328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680"/>
                <a:gridCol w="41636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Qualities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Status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Relevance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Accuracy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Unknown - benchmarks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Timeliness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Accessibility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Interpretability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Coherence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3EBB5-69A7-3D4D-BB4F-D2D5C2829F8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Conclusion: SAC Fit for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29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6" y="790629"/>
            <a:ext cx="8229600" cy="5640993"/>
          </a:xfrm>
        </p:spPr>
        <p:txBody>
          <a:bodyPr/>
          <a:lstStyle/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Austin, PC. 2009 Balance diagnostics for comparing the distribution of baseline covariates between treatment groups in propensity-score matched samples. Statist. Med. 28:3083–3107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Bland, JM &amp; Altman, DG (1986) Statistical Methods for Assessing Agreement between two Methods of Clinical Measurement. Lancet, 1986; </a:t>
            </a:r>
            <a:r>
              <a:rPr lang="en-US" sz="1200" b="1" dirty="0" smtClean="0">
                <a:solidFill>
                  <a:srgbClr val="000000"/>
                </a:solidFill>
                <a:ea typeface="Calibri"/>
                <a:cs typeface="Times New Roman"/>
              </a:rPr>
              <a:t>307-310</a:t>
            </a:r>
          </a:p>
          <a:p>
            <a:pPr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Baker, B. Brick, </a:t>
            </a:r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MJ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. Bates, </a:t>
            </a:r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. Battaglia, M. Couper, </a:t>
            </a:r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MP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200" b="1" dirty="0" err="1">
                <a:ea typeface="Verdana" panose="020B0604030504040204" pitchFamily="34" charset="0"/>
                <a:cs typeface="Verdana" panose="020B0604030504040204" pitchFamily="34" charset="0"/>
              </a:rPr>
              <a:t>Dever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, J.A. </a:t>
            </a:r>
            <a:r>
              <a:rPr lang="en-US" sz="1200" b="1" dirty="0" err="1">
                <a:ea typeface="Verdana" panose="020B0604030504040204" pitchFamily="34" charset="0"/>
                <a:cs typeface="Verdana" panose="020B0604030504040204" pitchFamily="34" charset="0"/>
              </a:rPr>
              <a:t>Gile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KJ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. &amp; </a:t>
            </a:r>
            <a:r>
              <a:rPr lang="en-US" sz="1200" b="1" dirty="0" err="1">
                <a:ea typeface="Verdana" panose="020B0604030504040204" pitchFamily="34" charset="0"/>
                <a:cs typeface="Verdana" panose="020B0604030504040204" pitchFamily="34" charset="0"/>
              </a:rPr>
              <a:t>Tourangeau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, R. (2013). Report of the AAPOR Task Force on Non-probability Sampling. American Association of Public Opinion Research, 97-101    </a:t>
            </a:r>
            <a:endParaRPr lang="en-US" sz="1200" b="1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ea typeface="Calibri"/>
                <a:cs typeface="Times New Roman"/>
              </a:rPr>
              <a:t>Brick, M 2013 Unit Nonresponse and Weighting Adjustments: A Critical Review. J, of Official Statistics, 29, No. 3 pp 329-353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Cochran W. 1977 Sampling Techniques, 3</a:t>
            </a:r>
            <a:r>
              <a:rPr lang="en-US" sz="1200" b="1" baseline="30000" dirty="0">
                <a:solidFill>
                  <a:srgbClr val="000000"/>
                </a:solidFill>
                <a:ea typeface="Calibri"/>
                <a:cs typeface="Times New Roman"/>
              </a:rPr>
              <a:t>rd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 ed. New York Wiley, pp 12-15</a:t>
            </a:r>
            <a:r>
              <a:rPr lang="en-US" sz="1200" b="1" dirty="0" smtClean="0">
                <a:solidFill>
                  <a:srgbClr val="000000"/>
                </a:solidFill>
                <a:ea typeface="Calibri"/>
                <a:cs typeface="Times New Roman"/>
              </a:rPr>
              <a:t>.</a:t>
            </a:r>
            <a:endParaRPr lang="en-US" sz="12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smtClean="0"/>
              <a:t>Cohen</a:t>
            </a:r>
            <a:r>
              <a:rPr lang="en-US" sz="1200" b="1" dirty="0"/>
              <a:t>, Jacob. (</a:t>
            </a:r>
            <a:r>
              <a:rPr lang="en-US" sz="1200" b="1" dirty="0" smtClean="0"/>
              <a:t>1988). </a:t>
            </a:r>
            <a:r>
              <a:rPr lang="en-US" sz="1200" b="1" dirty="0"/>
              <a:t>Statistical Power Analysis for the Behavioral Sciences, Lawrence Erlbaum Associates, Hillsdale, New Jersey. </a:t>
            </a:r>
            <a:r>
              <a:rPr lang="en-US" sz="1200" b="1" dirty="0" smtClean="0"/>
              <a:t>pp</a:t>
            </a:r>
            <a:r>
              <a:rPr lang="en-US" sz="1200" b="1" dirty="0"/>
              <a:t>. </a:t>
            </a:r>
            <a:r>
              <a:rPr lang="en-US" sz="1200" b="1" dirty="0" smtClean="0"/>
              <a:t>215-271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Lee JSJ. 2012 The Empirical Properties of Survey Quality Indicators Under Non-ignorable Nonresponse, Section on </a:t>
            </a:r>
            <a:r>
              <a:rPr lang="en-US" sz="1200" b="1" dirty="0" smtClean="0">
                <a:solidFill>
                  <a:srgbClr val="000000"/>
                </a:solidFill>
                <a:ea typeface="Calibri"/>
                <a:cs typeface="Times New Roman"/>
              </a:rPr>
              <a:t>Survey 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Research Methods, Proceedings from the Joint Statistical Meetings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National Research Council. (2013). Nonresponse in Social Science Surveys: A Research Agenda. Roger </a:t>
            </a:r>
            <a:r>
              <a:rPr lang="en-US" sz="1200" b="1" dirty="0" err="1">
                <a:solidFill>
                  <a:srgbClr val="000000"/>
                </a:solidFill>
                <a:ea typeface="Calibri"/>
                <a:cs typeface="Times New Roman"/>
              </a:rPr>
              <a:t>Tourangeau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 and Thomas J. Plewes, Editors. Panel on a Research Agenda for the Future of Social Science Data Collection, Committee on National Statistics. Division of Behavioral and Social Sciences and Education. Washington, DC: The National Academies Press.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Practical Tools for Nonresponse Bias Studies, Jill M. </a:t>
            </a:r>
            <a:r>
              <a:rPr lang="en-US" sz="1200" b="1" dirty="0" err="1">
                <a:solidFill>
                  <a:srgbClr val="000000"/>
                </a:solidFill>
                <a:ea typeface="Calibri"/>
                <a:cs typeface="Times New Roman"/>
              </a:rPr>
              <a:t>Montaquila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ea typeface="Calibri"/>
                <a:cs typeface="Times New Roman"/>
              </a:rPr>
              <a:t>Westat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 and the Joint Program in Survey Methodology &amp; Kristen M. Olson, University of Nebraska-Lincoln, SRMS/AAPOR Webinar, April 24, 2012</a:t>
            </a:r>
          </a:p>
          <a:p>
            <a:pPr lvl="0">
              <a:buClr>
                <a:srgbClr val="005298"/>
              </a:buCl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Schouten B &amp; </a:t>
            </a:r>
            <a:r>
              <a:rPr lang="en-US" sz="1200" b="1" dirty="0" err="1">
                <a:solidFill>
                  <a:srgbClr val="000000"/>
                </a:solidFill>
                <a:ea typeface="Calibri"/>
                <a:cs typeface="Times New Roman"/>
              </a:rPr>
              <a:t>Cobben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 F. 2012 Does Balancing of Survey Response Reduce Nonresponse Bias? Statistics Netherlands, Henri </a:t>
            </a:r>
            <a:r>
              <a:rPr lang="en-US" sz="1200" b="1" dirty="0" err="1">
                <a:solidFill>
                  <a:srgbClr val="000000"/>
                </a:solidFill>
                <a:ea typeface="Calibri"/>
                <a:cs typeface="Times New Roman"/>
              </a:rPr>
              <a:t>Faasdreef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Times New Roman"/>
              </a:rPr>
              <a:t> 312 2492 JP The </a:t>
            </a:r>
            <a:r>
              <a:rPr lang="en-US" sz="1200" b="1" dirty="0" smtClean="0">
                <a:solidFill>
                  <a:srgbClr val="000000"/>
                </a:solidFill>
                <a:ea typeface="Calibri"/>
                <a:cs typeface="Times New Roman"/>
              </a:rPr>
              <a:t>Hague/Heerlen</a:t>
            </a:r>
            <a:endParaRPr lang="en-US" sz="12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ea typeface="Calibri"/>
                <a:cs typeface="Times New Roman"/>
              </a:rPr>
              <a:t>Walter, </a:t>
            </a:r>
            <a:r>
              <a:rPr lang="en-US" sz="1200" b="1" dirty="0" smtClean="0">
                <a:ea typeface="Calibri"/>
                <a:cs typeface="Times New Roman"/>
              </a:rPr>
              <a:t>SD</a:t>
            </a:r>
            <a:r>
              <a:rPr lang="en-US" sz="1200" b="1" dirty="0">
                <a:ea typeface="Calibri"/>
                <a:cs typeface="Times New Roman"/>
              </a:rPr>
              <a:t>., </a:t>
            </a:r>
            <a:r>
              <a:rPr lang="en-US" sz="1200" b="1" dirty="0" err="1">
                <a:ea typeface="Calibri"/>
                <a:cs typeface="Times New Roman"/>
              </a:rPr>
              <a:t>Eliasziw</a:t>
            </a:r>
            <a:r>
              <a:rPr lang="en-US" sz="1200" b="1" dirty="0">
                <a:ea typeface="Calibri"/>
                <a:cs typeface="Times New Roman"/>
              </a:rPr>
              <a:t>, M., and Donner, A. (</a:t>
            </a:r>
            <a:r>
              <a:rPr lang="en-US" sz="1200" b="1" dirty="0" smtClean="0">
                <a:ea typeface="Calibri"/>
                <a:cs typeface="Times New Roman"/>
              </a:rPr>
              <a:t>1998). </a:t>
            </a:r>
            <a:r>
              <a:rPr lang="en-US" sz="1200" b="1" dirty="0">
                <a:ea typeface="Calibri"/>
                <a:cs typeface="Times New Roman"/>
              </a:rPr>
              <a:t>'Sample Size and Optimal Designs For Reliability Studies.' Statistics in Medicine, 17, 101-110.</a:t>
            </a:r>
            <a:endParaRPr lang="en-US" sz="1200" b="1" dirty="0" smtClean="0">
              <a:ea typeface="Calibri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smtClean="0">
                <a:ea typeface="Calibri"/>
                <a:cs typeface="Times New Roman"/>
              </a:rPr>
              <a:t>Winer</a:t>
            </a:r>
            <a:r>
              <a:rPr lang="en-US" sz="1200" b="1" dirty="0">
                <a:ea typeface="Calibri"/>
                <a:cs typeface="Times New Roman"/>
              </a:rPr>
              <a:t>, B.J. </a:t>
            </a:r>
            <a:r>
              <a:rPr lang="en-US" sz="1200" b="1" dirty="0" smtClean="0">
                <a:ea typeface="Calibri"/>
                <a:cs typeface="Times New Roman"/>
              </a:rPr>
              <a:t>(1991). </a:t>
            </a:r>
            <a:r>
              <a:rPr lang="en-US" sz="1200" b="1" dirty="0">
                <a:ea typeface="Calibri"/>
                <a:cs typeface="Times New Roman"/>
              </a:rPr>
              <a:t>Statistical Principles in Experimental Design (Third Edition). McGraw-Hill. New York, NY</a:t>
            </a:r>
            <a:r>
              <a:rPr lang="en-US" sz="1200" b="1" dirty="0" smtClean="0">
                <a:ea typeface="Calibri"/>
                <a:cs typeface="Times New Roman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63513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05" y="137478"/>
            <a:ext cx="7744971" cy="5159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93383" y="2309677"/>
            <a:ext cx="8016227" cy="2227635"/>
          </a:xfrm>
        </p:spPr>
        <p:txBody>
          <a:bodyPr anchor="ctr"/>
          <a:lstStyle/>
          <a:p>
            <a:pPr algn="ctr"/>
            <a:r>
              <a:rPr lang="en-US" sz="8000" dirty="0" smtClean="0"/>
              <a:t>Thank You!</a:t>
            </a:r>
            <a:br>
              <a:rPr lang="en-US" sz="8000" dirty="0" smtClean="0"/>
            </a:br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23013"/>
            <a:ext cx="601663" cy="476250"/>
          </a:xfrm>
          <a:prstGeom prst="rect">
            <a:avLst/>
          </a:prstGeom>
        </p:spPr>
        <p:txBody>
          <a:bodyPr/>
          <a:lstStyle/>
          <a:p>
            <a:fld id="{AAD81644-8EE0-48DA-8014-7B97611D11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idx="4294967295"/>
          </p:nvPr>
        </p:nvSpPr>
        <p:spPr>
          <a:xfrm>
            <a:off x="1103921" y="4537312"/>
            <a:ext cx="7612062" cy="178570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Gerald Arnold, Sr. Statistician,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American Board of Internal Medicine,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510 Walnut Street, Philadelphia, PA 19106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215.446.3568, GARNOLD@ABIM.ORG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6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IM Theme - Standard">
  <a:themeElements>
    <a:clrScheme name="ABIM 1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C3C6C"/>
      </a:accent1>
      <a:accent2>
        <a:srgbClr val="78A1C8"/>
      </a:accent2>
      <a:accent3>
        <a:srgbClr val="9252A0"/>
      </a:accent3>
      <a:accent4>
        <a:srgbClr val="129DBF"/>
      </a:accent4>
      <a:accent5>
        <a:srgbClr val="B69156"/>
      </a:accent5>
      <a:accent6>
        <a:srgbClr val="CCE6FF"/>
      </a:accent6>
      <a:hlink>
        <a:srgbClr val="0C3C6C"/>
      </a:hlink>
      <a:folHlink>
        <a:srgbClr val="00529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91E8A5D3AA014C8EAAA087AC605922" ma:contentTypeVersion="3" ma:contentTypeDescription="Create a new document." ma:contentTypeScope="" ma:versionID="e56098de0d757ba5bc70a34cab530e7b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xmlns:ns3="8e7a0f89-610f-45c5-9009-4786ddab3a90" targetNamespace="http://schemas.microsoft.com/office/2006/metadata/properties" ma:root="true" ma:fieldsID="04b3ac1c063d070df2e64648dee11265" ns1:_="" ns2:_="" ns3:_="">
    <xsd:import namespace="http://schemas.microsoft.com/sharepoint/v3"/>
    <xsd:import namespace="http://schemas.microsoft.com/sharepoint/v4"/>
    <xsd:import namespace="8e7a0f89-610f-45c5-9009-4786ddab3a9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conOverlay" minOccurs="0"/>
                <xsd:element ref="ns3:Par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7a0f89-610f-45c5-9009-4786ddab3a90" elementFormDefault="qualified">
    <xsd:import namespace="http://schemas.microsoft.com/office/2006/documentManagement/types"/>
    <xsd:import namespace="http://schemas.microsoft.com/office/infopath/2007/PartnerControls"/>
    <xsd:element name="Parent" ma:index="11" nillable="true" ma:displayName="Parent" ma:list="{8e7a0f89-610f-45c5-9009-4786ddab3a90}" ma:internalName="Parent" ma:showField="I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PublishingExpirationDate xmlns="http://schemas.microsoft.com/sharepoint/v3" xsi:nil="true"/>
    <Parent xmlns="8e7a0f89-610f-45c5-9009-4786ddab3a90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537A2-403A-41D8-92C4-76097101B6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8e7a0f89-610f-45c5-9009-4786ddab3a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7C2932-B2F0-44EC-8324-935A74B7A8D4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8e7a0f89-610f-45c5-9009-4786ddab3a90"/>
    <ds:schemaRef ds:uri="http://schemas.microsoft.com/sharepoint/v4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59DECE8-ACE5-4553-93E6-6F21C3C46C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2251</Words>
  <Application>Microsoft Office PowerPoint</Application>
  <PresentationFormat>On-screen Show (4:3)</PresentationFormat>
  <Paragraphs>374</Paragraphs>
  <Slides>19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ABIM Theme - Standard</vt:lpstr>
      <vt:lpstr>Sample Adequacy Criteria: A Quality Assessment of Community involvement in Core Activities Related to Certification and Maintenance of Certification Examination Development</vt:lpstr>
      <vt:lpstr>What is the problem?</vt:lpstr>
      <vt:lpstr>Testing Construct</vt:lpstr>
      <vt:lpstr>Relative frequency in practice; then rate the relative importance of tasks</vt:lpstr>
      <vt:lpstr>Background: Review Format</vt:lpstr>
      <vt:lpstr>Background: Aggregated (9-point) Rating Scale</vt:lpstr>
      <vt:lpstr>Background: Published Blueprint Format </vt:lpstr>
      <vt:lpstr>What has been done before? “statistical inference from responses from a sample to a larger target population” </vt:lpstr>
      <vt:lpstr>Is the Sample Adequate?</vt:lpstr>
      <vt:lpstr>What happened?</vt:lpstr>
      <vt:lpstr>What happened?</vt:lpstr>
      <vt:lpstr>Is Sample Representative of Population?  NO, weights needed</vt:lpstr>
      <vt:lpstr>Is Weighted Sample Representative of GAST Population? Yes!  </vt:lpstr>
      <vt:lpstr>Rheumatology Age</vt:lpstr>
      <vt:lpstr>Oncology Time with Patients</vt:lpstr>
      <vt:lpstr>Nephrology: Reliability  of Importance Ratings</vt:lpstr>
      <vt:lpstr>Conclusion: SAC Fit for Use</vt:lpstr>
      <vt:lpstr>References</vt:lpstr>
      <vt:lpstr>Thank You!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ABIM PowerPoint Template - Standard</dc:title>
  <dc:creator>Justin Perri</dc:creator>
  <cp:lastModifiedBy>Gerald K. Arnold, Ph.D., MPH</cp:lastModifiedBy>
  <cp:revision>33</cp:revision>
  <dcterms:created xsi:type="dcterms:W3CDTF">2015-04-23T15:43:55Z</dcterms:created>
  <dcterms:modified xsi:type="dcterms:W3CDTF">2016-11-10T10:29:17Z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0x0101008B91E8A5D3AA014C8EAAA087AC605922</vt:lpwstr>
  </property>
</Properties>
</file>