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3.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4.xml" ContentType="application/vnd.openxmlformats-officedocument.drawingml.chart+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5"/>
  </p:sldMasterIdLst>
  <p:notesMasterIdLst>
    <p:notesMasterId r:id="rId44"/>
  </p:notesMasterIdLst>
  <p:sldIdLst>
    <p:sldId id="257" r:id="rId6"/>
    <p:sldId id="354" r:id="rId7"/>
    <p:sldId id="306" r:id="rId8"/>
    <p:sldId id="302" r:id="rId9"/>
    <p:sldId id="260" r:id="rId10"/>
    <p:sldId id="308" r:id="rId11"/>
    <p:sldId id="285" r:id="rId12"/>
    <p:sldId id="295" r:id="rId13"/>
    <p:sldId id="296" r:id="rId14"/>
    <p:sldId id="297" r:id="rId15"/>
    <p:sldId id="298" r:id="rId16"/>
    <p:sldId id="261" r:id="rId17"/>
    <p:sldId id="327" r:id="rId18"/>
    <p:sldId id="264" r:id="rId19"/>
    <p:sldId id="292" r:id="rId20"/>
    <p:sldId id="355" r:id="rId21"/>
    <p:sldId id="346" r:id="rId22"/>
    <p:sldId id="348" r:id="rId23"/>
    <p:sldId id="349" r:id="rId24"/>
    <p:sldId id="358" r:id="rId25"/>
    <p:sldId id="329" r:id="rId26"/>
    <p:sldId id="330" r:id="rId27"/>
    <p:sldId id="332" r:id="rId28"/>
    <p:sldId id="333" r:id="rId29"/>
    <p:sldId id="335" r:id="rId30"/>
    <p:sldId id="340" r:id="rId31"/>
    <p:sldId id="347" r:id="rId32"/>
    <p:sldId id="356" r:id="rId33"/>
    <p:sldId id="352" r:id="rId34"/>
    <p:sldId id="359" r:id="rId35"/>
    <p:sldId id="353" r:id="rId36"/>
    <p:sldId id="360" r:id="rId37"/>
    <p:sldId id="342" r:id="rId38"/>
    <p:sldId id="345" r:id="rId39"/>
    <p:sldId id="286" r:id="rId40"/>
    <p:sldId id="331" r:id="rId41"/>
    <p:sldId id="351" r:id="rId42"/>
    <p:sldId id="357" r:id="rId43"/>
  </p:sldIdLst>
  <p:sldSz cx="9144000" cy="6858000" type="screen4x3"/>
  <p:notesSz cx="6858000" cy="9144000"/>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lizabeth May Nichols" initials="EMN" lastIdx="17" clrIdx="0"/>
  <p:cmAuthor id="1" name="Jennifer Hunter Childs" initials="JHC"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a:srgbClr val="FFFFB3"/>
    <a:srgbClr val="93CDDD"/>
    <a:srgbClr val="D7E4BD"/>
    <a:srgbClr val="CCC1DA"/>
    <a:srgbClr val="CC99FF"/>
    <a:srgbClr val="66CCFF"/>
    <a:srgbClr val="FFFF99"/>
    <a:srgbClr val="D0D8E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36" autoAdjust="0"/>
    <p:restoredTop sz="83886" autoAdjust="0"/>
  </p:normalViewPr>
  <p:slideViewPr>
    <p:cSldViewPr>
      <p:cViewPr>
        <p:scale>
          <a:sx n="64" d="100"/>
          <a:sy n="64" d="100"/>
        </p:scale>
        <p:origin x="-552"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gs" Target="tags/tag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Book2"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'Importance Scores'!$B$1</c:f>
              <c:strCache>
                <c:ptCount val="1"/>
                <c:pt idx="0">
                  <c:v>Importance</c:v>
                </c:pt>
              </c:strCache>
            </c:strRef>
          </c:tx>
          <c:invertIfNegative val="0"/>
          <c:dLbls>
            <c:txPr>
              <a:bodyPr/>
              <a:lstStyle/>
              <a:p>
                <a:pPr>
                  <a:defRPr sz="2400"/>
                </a:pPr>
                <a:endParaRPr lang="en-US"/>
              </a:p>
            </c:txPr>
            <c:dLblPos val="outEnd"/>
            <c:showLegendKey val="0"/>
            <c:showVal val="1"/>
            <c:showCatName val="0"/>
            <c:showSerName val="0"/>
            <c:showPercent val="0"/>
            <c:showBubbleSize val="0"/>
            <c:showLeaderLines val="0"/>
          </c:dLbls>
          <c:cat>
            <c:strRef>
              <c:f>'Importance Scores'!$A$2:$A$5</c:f>
              <c:strCache>
                <c:ptCount val="4"/>
                <c:pt idx="0">
                  <c:v>Use of data</c:v>
                </c:pt>
                <c:pt idx="1">
                  <c:v>What is required</c:v>
                </c:pt>
                <c:pt idx="2">
                  <c:v>What happens if you don't respond</c:v>
                </c:pt>
                <c:pt idx="3">
                  <c:v>Confidentiality protection</c:v>
                </c:pt>
              </c:strCache>
            </c:strRef>
          </c:cat>
          <c:val>
            <c:numRef>
              <c:f>'Importance Scores'!$B$2:$B$5</c:f>
              <c:numCache>
                <c:formatCode>0.0%</c:formatCode>
                <c:ptCount val="4"/>
                <c:pt idx="0">
                  <c:v>0.48509999999999998</c:v>
                </c:pt>
                <c:pt idx="1">
                  <c:v>0.1825</c:v>
                </c:pt>
                <c:pt idx="2">
                  <c:v>0.17469999999999999</c:v>
                </c:pt>
                <c:pt idx="3">
                  <c:v>0.15770000000000001</c:v>
                </c:pt>
              </c:numCache>
            </c:numRef>
          </c:val>
        </c:ser>
        <c:dLbls>
          <c:showLegendKey val="0"/>
          <c:showVal val="0"/>
          <c:showCatName val="0"/>
          <c:showSerName val="0"/>
          <c:showPercent val="0"/>
          <c:showBubbleSize val="0"/>
        </c:dLbls>
        <c:gapWidth val="150"/>
        <c:axId val="334185216"/>
        <c:axId val="334186752"/>
      </c:barChart>
      <c:catAx>
        <c:axId val="334185216"/>
        <c:scaling>
          <c:orientation val="minMax"/>
        </c:scaling>
        <c:delete val="0"/>
        <c:axPos val="b"/>
        <c:majorTickMark val="out"/>
        <c:minorTickMark val="none"/>
        <c:tickLblPos val="nextTo"/>
        <c:txPr>
          <a:bodyPr/>
          <a:lstStyle/>
          <a:p>
            <a:pPr>
              <a:defRPr sz="2000"/>
            </a:pPr>
            <a:endParaRPr lang="en-US"/>
          </a:p>
        </c:txPr>
        <c:crossAx val="334186752"/>
        <c:crosses val="autoZero"/>
        <c:auto val="1"/>
        <c:lblAlgn val="ctr"/>
        <c:lblOffset val="100"/>
        <c:noMultiLvlLbl val="0"/>
      </c:catAx>
      <c:valAx>
        <c:axId val="334186752"/>
        <c:scaling>
          <c:orientation val="minMax"/>
          <c:max val="1"/>
        </c:scaling>
        <c:delete val="0"/>
        <c:axPos val="l"/>
        <c:majorGridlines>
          <c:spPr>
            <a:ln>
              <a:solidFill>
                <a:schemeClr val="bg1">
                  <a:lumMod val="85000"/>
                </a:schemeClr>
              </a:solidFill>
            </a:ln>
          </c:spPr>
        </c:majorGridlines>
        <c:numFmt formatCode="0.0%" sourceLinked="1"/>
        <c:majorTickMark val="out"/>
        <c:minorTickMark val="none"/>
        <c:tickLblPos val="nextTo"/>
        <c:crossAx val="334185216"/>
        <c:crosses val="autoZero"/>
        <c:crossBetween val="between"/>
        <c:majorUnit val="0.2"/>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Sheet1!$B$1:$B$2</c:f>
              <c:strCache>
                <c:ptCount val="1"/>
                <c:pt idx="0">
                  <c:v>Percent</c:v>
                </c:pt>
              </c:strCache>
            </c:strRef>
          </c:tx>
          <c:invertIfNegative val="0"/>
          <c:errBars>
            <c:errBarType val="both"/>
            <c:errValType val="stdErr"/>
            <c:noEndCap val="0"/>
          </c:errBars>
          <c:cat>
            <c:strRef>
              <c:f>Sheet1!$A$3:$A$6</c:f>
              <c:strCache>
                <c:ptCount val="4"/>
                <c:pt idx="0">
                  <c:v>Standard</c:v>
                </c:pt>
                <c:pt idx="1">
                  <c:v>No Data Use</c:v>
                </c:pt>
                <c:pt idx="2">
                  <c:v>Most compelling DCE (Local Benefits)</c:v>
                </c:pt>
                <c:pt idx="3">
                  <c:v>Least compelling DCE (Anti-Discrimination)</c:v>
                </c:pt>
              </c:strCache>
            </c:strRef>
          </c:cat>
          <c:val>
            <c:numRef>
              <c:f>Sheet1!$B$3:$B$6</c:f>
              <c:numCache>
                <c:formatCode>General</c:formatCode>
                <c:ptCount val="4"/>
                <c:pt idx="0">
                  <c:v>24.478400000000001</c:v>
                </c:pt>
                <c:pt idx="1">
                  <c:v>24.213899999999999</c:v>
                </c:pt>
                <c:pt idx="2">
                  <c:v>25.36</c:v>
                </c:pt>
                <c:pt idx="3">
                  <c:v>25.947700000000001</c:v>
                </c:pt>
              </c:numCache>
            </c:numRef>
          </c:val>
        </c:ser>
        <c:dLbls>
          <c:showLegendKey val="0"/>
          <c:showVal val="0"/>
          <c:showCatName val="0"/>
          <c:showSerName val="0"/>
          <c:showPercent val="0"/>
          <c:showBubbleSize val="0"/>
        </c:dLbls>
        <c:gapWidth val="150"/>
        <c:axId val="286887296"/>
        <c:axId val="312991744"/>
      </c:barChart>
      <c:catAx>
        <c:axId val="286887296"/>
        <c:scaling>
          <c:orientation val="minMax"/>
        </c:scaling>
        <c:delete val="0"/>
        <c:axPos val="b"/>
        <c:majorTickMark val="out"/>
        <c:minorTickMark val="none"/>
        <c:tickLblPos val="nextTo"/>
        <c:crossAx val="312991744"/>
        <c:crosses val="autoZero"/>
        <c:auto val="1"/>
        <c:lblAlgn val="ctr"/>
        <c:lblOffset val="100"/>
        <c:noMultiLvlLbl val="0"/>
      </c:catAx>
      <c:valAx>
        <c:axId val="312991744"/>
        <c:scaling>
          <c:orientation val="minMax"/>
          <c:max val="30"/>
          <c:min val="0"/>
        </c:scaling>
        <c:delete val="0"/>
        <c:axPos val="l"/>
        <c:majorGridlines/>
        <c:numFmt formatCode="General" sourceLinked="1"/>
        <c:majorTickMark val="out"/>
        <c:minorTickMark val="none"/>
        <c:tickLblPos val="nextTo"/>
        <c:crossAx val="286887296"/>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Column2</c:v>
                </c:pt>
              </c:strCache>
            </c:strRef>
          </c:tx>
          <c:invertIfNegative val="0"/>
          <c:dLbls>
            <c:txPr>
              <a:bodyPr/>
              <a:lstStyle/>
              <a:p>
                <a:pPr>
                  <a:defRPr sz="2800" b="1"/>
                </a:pPr>
                <a:endParaRPr lang="en-US"/>
              </a:p>
            </c:txPr>
            <c:dLblPos val="inEnd"/>
            <c:showLegendKey val="0"/>
            <c:showVal val="1"/>
            <c:showCatName val="0"/>
            <c:showSerName val="0"/>
            <c:showPercent val="0"/>
            <c:showBubbleSize val="0"/>
            <c:showLeaderLines val="0"/>
          </c:dLbls>
          <c:cat>
            <c:strRef>
              <c:f>Sheet1!$A$2:$A$4</c:f>
              <c:strCache>
                <c:ptCount val="3"/>
                <c:pt idx="0">
                  <c:v>Data Source</c:v>
                </c:pt>
                <c:pt idx="1">
                  <c:v>Time Saved</c:v>
                </c:pt>
                <c:pt idx="2">
                  <c:v>Type of Data</c:v>
                </c:pt>
              </c:strCache>
            </c:strRef>
          </c:cat>
          <c:val>
            <c:numRef>
              <c:f>Sheet1!$B$2:$B$4</c:f>
              <c:numCache>
                <c:formatCode>0.00%</c:formatCode>
                <c:ptCount val="3"/>
                <c:pt idx="0">
                  <c:v>0.59899999999999998</c:v>
                </c:pt>
                <c:pt idx="1">
                  <c:v>0.22900000000000001</c:v>
                </c:pt>
                <c:pt idx="2">
                  <c:v>0.17199999999999999</c:v>
                </c:pt>
              </c:numCache>
            </c:numRef>
          </c:val>
        </c:ser>
        <c:dLbls>
          <c:showLegendKey val="0"/>
          <c:showVal val="0"/>
          <c:showCatName val="0"/>
          <c:showSerName val="0"/>
          <c:showPercent val="0"/>
          <c:showBubbleSize val="0"/>
        </c:dLbls>
        <c:gapWidth val="75"/>
        <c:overlap val="40"/>
        <c:axId val="334509952"/>
        <c:axId val="334511488"/>
      </c:barChart>
      <c:catAx>
        <c:axId val="334509952"/>
        <c:scaling>
          <c:orientation val="minMax"/>
        </c:scaling>
        <c:delete val="0"/>
        <c:axPos val="b"/>
        <c:majorTickMark val="none"/>
        <c:minorTickMark val="none"/>
        <c:tickLblPos val="nextTo"/>
        <c:txPr>
          <a:bodyPr/>
          <a:lstStyle/>
          <a:p>
            <a:pPr>
              <a:defRPr sz="2800" b="1"/>
            </a:pPr>
            <a:endParaRPr lang="en-US"/>
          </a:p>
        </c:txPr>
        <c:crossAx val="334511488"/>
        <c:crosses val="autoZero"/>
        <c:auto val="1"/>
        <c:lblAlgn val="ctr"/>
        <c:lblOffset val="100"/>
        <c:noMultiLvlLbl val="0"/>
      </c:catAx>
      <c:valAx>
        <c:axId val="334511488"/>
        <c:scaling>
          <c:orientation val="minMax"/>
        </c:scaling>
        <c:delete val="0"/>
        <c:axPos val="l"/>
        <c:majorGridlines/>
        <c:numFmt formatCode="0%" sourceLinked="0"/>
        <c:majorTickMark val="none"/>
        <c:minorTickMark val="none"/>
        <c:tickLblPos val="nextTo"/>
        <c:txPr>
          <a:bodyPr/>
          <a:lstStyle/>
          <a:p>
            <a:pPr>
              <a:defRPr sz="2400"/>
            </a:pPr>
            <a:endParaRPr lang="en-US"/>
          </a:p>
        </c:txPr>
        <c:crossAx val="334509952"/>
        <c:crosses val="autoZero"/>
        <c:crossBetween val="between"/>
      </c:valAx>
    </c:plotArea>
    <c:plotVisOnly val="1"/>
    <c:dispBlanksAs val="gap"/>
    <c:showDLblsOverMax val="0"/>
  </c:chart>
  <c:spPr>
    <a:solidFill>
      <a:schemeClr val="bg1"/>
    </a:solidFill>
  </c:spPr>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85185185185185E-2"/>
          <c:y val="0.10149641081909"/>
          <c:w val="0.96604938271604901"/>
          <c:h val="0.74526128472548303"/>
        </c:manualLayout>
      </c:layout>
      <c:barChart>
        <c:barDir val="col"/>
        <c:grouping val="stacked"/>
        <c:varyColors val="0"/>
        <c:ser>
          <c:idx val="0"/>
          <c:order val="0"/>
          <c:tx>
            <c:strRef>
              <c:f>Sheet1!$I$1</c:f>
              <c:strCache>
                <c:ptCount val="1"/>
                <c:pt idx="0">
                  <c:v>Allow CB to use Records</c:v>
                </c:pt>
              </c:strCache>
            </c:strRef>
          </c:tx>
          <c:invertIfNegative val="0"/>
          <c:cat>
            <c:strRef>
              <c:f>Sheet1!$H$2:$H$4</c:f>
              <c:strCache>
                <c:ptCount val="3"/>
                <c:pt idx="0">
                  <c:v>Federal Gov</c:v>
                </c:pt>
                <c:pt idx="1">
                  <c:v>State Gov</c:v>
                </c:pt>
                <c:pt idx="2">
                  <c:v>Commercial</c:v>
                </c:pt>
              </c:strCache>
            </c:strRef>
          </c:cat>
          <c:val>
            <c:numRef>
              <c:f>Sheet1!$I$2:$I$4</c:f>
              <c:numCache>
                <c:formatCode>0.00</c:formatCode>
                <c:ptCount val="3"/>
                <c:pt idx="0">
                  <c:v>47.56111111111111</c:v>
                </c:pt>
                <c:pt idx="1">
                  <c:v>42.737777777777779</c:v>
                </c:pt>
                <c:pt idx="2">
                  <c:v>38.833333333333343</c:v>
                </c:pt>
              </c:numCache>
            </c:numRef>
          </c:val>
        </c:ser>
        <c:ser>
          <c:idx val="1"/>
          <c:order val="1"/>
          <c:tx>
            <c:strRef>
              <c:f>Sheet1!$J$1</c:f>
              <c:strCache>
                <c:ptCount val="1"/>
                <c:pt idx="0">
                  <c:v>Spend time doing Survey</c:v>
                </c:pt>
              </c:strCache>
            </c:strRef>
          </c:tx>
          <c:invertIfNegative val="0"/>
          <c:cat>
            <c:strRef>
              <c:f>Sheet1!$H$2:$H$4</c:f>
              <c:strCache>
                <c:ptCount val="3"/>
                <c:pt idx="0">
                  <c:v>Federal Gov</c:v>
                </c:pt>
                <c:pt idx="1">
                  <c:v>State Gov</c:v>
                </c:pt>
                <c:pt idx="2">
                  <c:v>Commercial</c:v>
                </c:pt>
              </c:strCache>
            </c:strRef>
          </c:cat>
          <c:val>
            <c:numRef>
              <c:f>Sheet1!$J$2:$J$4</c:f>
              <c:numCache>
                <c:formatCode>0.00</c:formatCode>
                <c:ptCount val="3"/>
                <c:pt idx="0">
                  <c:v>52.438888888888897</c:v>
                </c:pt>
                <c:pt idx="1">
                  <c:v>57.262222222222221</c:v>
                </c:pt>
                <c:pt idx="2">
                  <c:v>61.16666666666665</c:v>
                </c:pt>
              </c:numCache>
            </c:numRef>
          </c:val>
        </c:ser>
        <c:dLbls>
          <c:showLegendKey val="0"/>
          <c:showVal val="1"/>
          <c:showCatName val="0"/>
          <c:showSerName val="0"/>
          <c:showPercent val="0"/>
          <c:showBubbleSize val="0"/>
        </c:dLbls>
        <c:gapWidth val="95"/>
        <c:overlap val="100"/>
        <c:axId val="315514240"/>
        <c:axId val="315548800"/>
      </c:barChart>
      <c:catAx>
        <c:axId val="315514240"/>
        <c:scaling>
          <c:orientation val="minMax"/>
        </c:scaling>
        <c:delete val="0"/>
        <c:axPos val="b"/>
        <c:majorTickMark val="none"/>
        <c:minorTickMark val="none"/>
        <c:tickLblPos val="nextTo"/>
        <c:crossAx val="315548800"/>
        <c:crosses val="autoZero"/>
        <c:auto val="1"/>
        <c:lblAlgn val="ctr"/>
        <c:lblOffset val="100"/>
        <c:noMultiLvlLbl val="0"/>
      </c:catAx>
      <c:valAx>
        <c:axId val="315548800"/>
        <c:scaling>
          <c:orientation val="minMax"/>
        </c:scaling>
        <c:delete val="1"/>
        <c:axPos val="l"/>
        <c:numFmt formatCode="0.00" sourceLinked="1"/>
        <c:majorTickMark val="out"/>
        <c:minorTickMark val="none"/>
        <c:tickLblPos val="nextTo"/>
        <c:crossAx val="315514240"/>
        <c:crosses val="autoZero"/>
        <c:crossBetween val="between"/>
      </c:valAx>
    </c:plotArea>
    <c:legend>
      <c:legendPos val="t"/>
      <c:layout/>
      <c:overlay val="0"/>
    </c:legend>
    <c:plotVisOnly val="1"/>
    <c:dispBlanksAs val="gap"/>
    <c:showDLblsOverMax val="0"/>
  </c:chart>
  <c:txPr>
    <a:bodyPr/>
    <a:lstStyle/>
    <a:p>
      <a:pPr>
        <a:defRPr sz="20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dLbls>
          <c:showLegendKey val="0"/>
          <c:showVal val="0"/>
          <c:showCatName val="0"/>
          <c:showSerName val="0"/>
          <c:showPercent val="0"/>
          <c:showBubbleSize val="0"/>
        </c:dLbls>
        <c:gapWidth val="150"/>
        <c:axId val="315819904"/>
        <c:axId val="315821440"/>
      </c:barChart>
      <c:catAx>
        <c:axId val="315819904"/>
        <c:scaling>
          <c:orientation val="minMax"/>
        </c:scaling>
        <c:delete val="0"/>
        <c:axPos val="b"/>
        <c:majorTickMark val="out"/>
        <c:minorTickMark val="none"/>
        <c:tickLblPos val="nextTo"/>
        <c:crossAx val="315821440"/>
        <c:crosses val="autoZero"/>
        <c:auto val="1"/>
        <c:lblAlgn val="ctr"/>
        <c:lblOffset val="100"/>
        <c:noMultiLvlLbl val="0"/>
      </c:catAx>
      <c:valAx>
        <c:axId val="315821440"/>
        <c:scaling>
          <c:orientation val="minMax"/>
          <c:max val="30"/>
          <c:min val="0"/>
        </c:scaling>
        <c:delete val="0"/>
        <c:axPos val="l"/>
        <c:majorGridlines/>
        <c:numFmt formatCode="General" sourceLinked="1"/>
        <c:majorTickMark val="out"/>
        <c:minorTickMark val="none"/>
        <c:tickLblPos val="nextTo"/>
        <c:crossAx val="315819904"/>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71680154564013"/>
          <c:w val="0.93888888888888899"/>
          <c:h val="0.72159922717993596"/>
        </c:manualLayout>
      </c:layout>
      <c:barChart>
        <c:barDir val="col"/>
        <c:grouping val="stacked"/>
        <c:varyColors val="0"/>
        <c:ser>
          <c:idx val="0"/>
          <c:order val="0"/>
          <c:tx>
            <c:strRef>
              <c:f>Sheet1!$F$1</c:f>
              <c:strCache>
                <c:ptCount val="1"/>
                <c:pt idx="0">
                  <c:v>Allow CB to use Records</c:v>
                </c:pt>
              </c:strCache>
            </c:strRef>
          </c:tx>
          <c:invertIfNegative val="0"/>
          <c:cat>
            <c:strRef>
              <c:f>Sheet1!$E$2:$E$4</c:f>
              <c:strCache>
                <c:ptCount val="3"/>
                <c:pt idx="0">
                  <c:v>10 minutes</c:v>
                </c:pt>
                <c:pt idx="1">
                  <c:v>30 minutes</c:v>
                </c:pt>
                <c:pt idx="2">
                  <c:v>one hour</c:v>
                </c:pt>
              </c:strCache>
            </c:strRef>
          </c:cat>
          <c:val>
            <c:numRef>
              <c:f>Sheet1!$F$2:$F$4</c:f>
              <c:numCache>
                <c:formatCode>0.00</c:formatCode>
                <c:ptCount val="3"/>
                <c:pt idx="0">
                  <c:v>39.812222222222218</c:v>
                </c:pt>
                <c:pt idx="1">
                  <c:v>43.237777777777779</c:v>
                </c:pt>
                <c:pt idx="2">
                  <c:v>46.082222222222221</c:v>
                </c:pt>
              </c:numCache>
            </c:numRef>
          </c:val>
        </c:ser>
        <c:ser>
          <c:idx val="1"/>
          <c:order val="1"/>
          <c:tx>
            <c:strRef>
              <c:f>Sheet1!$G$1</c:f>
              <c:strCache>
                <c:ptCount val="1"/>
                <c:pt idx="0">
                  <c:v>Spend time doing Survey</c:v>
                </c:pt>
              </c:strCache>
            </c:strRef>
          </c:tx>
          <c:invertIfNegative val="0"/>
          <c:cat>
            <c:strRef>
              <c:f>Sheet1!$E$2:$E$4</c:f>
              <c:strCache>
                <c:ptCount val="3"/>
                <c:pt idx="0">
                  <c:v>10 minutes</c:v>
                </c:pt>
                <c:pt idx="1">
                  <c:v>30 minutes</c:v>
                </c:pt>
                <c:pt idx="2">
                  <c:v>one hour</c:v>
                </c:pt>
              </c:strCache>
            </c:strRef>
          </c:cat>
          <c:val>
            <c:numRef>
              <c:f>Sheet1!$G$2:$G$4</c:f>
              <c:numCache>
                <c:formatCode>0.00</c:formatCode>
                <c:ptCount val="3"/>
                <c:pt idx="0">
                  <c:v>60.187777777777761</c:v>
                </c:pt>
                <c:pt idx="1">
                  <c:v>56.762222222222221</c:v>
                </c:pt>
                <c:pt idx="2">
                  <c:v>53.917777777777772</c:v>
                </c:pt>
              </c:numCache>
            </c:numRef>
          </c:val>
        </c:ser>
        <c:dLbls>
          <c:showLegendKey val="0"/>
          <c:showVal val="1"/>
          <c:showCatName val="0"/>
          <c:showSerName val="0"/>
          <c:showPercent val="0"/>
          <c:showBubbleSize val="0"/>
        </c:dLbls>
        <c:gapWidth val="95"/>
        <c:overlap val="100"/>
        <c:axId val="315863808"/>
        <c:axId val="315865344"/>
      </c:barChart>
      <c:catAx>
        <c:axId val="315863808"/>
        <c:scaling>
          <c:orientation val="minMax"/>
        </c:scaling>
        <c:delete val="0"/>
        <c:axPos val="b"/>
        <c:majorTickMark val="none"/>
        <c:minorTickMark val="none"/>
        <c:tickLblPos val="nextTo"/>
        <c:crossAx val="315865344"/>
        <c:crosses val="autoZero"/>
        <c:auto val="1"/>
        <c:lblAlgn val="ctr"/>
        <c:lblOffset val="100"/>
        <c:noMultiLvlLbl val="0"/>
      </c:catAx>
      <c:valAx>
        <c:axId val="315865344"/>
        <c:scaling>
          <c:orientation val="minMax"/>
        </c:scaling>
        <c:delete val="1"/>
        <c:axPos val="l"/>
        <c:numFmt formatCode="0.00" sourceLinked="1"/>
        <c:majorTickMark val="out"/>
        <c:minorTickMark val="none"/>
        <c:tickLblPos val="nextTo"/>
        <c:crossAx val="315863808"/>
        <c:crosses val="autoZero"/>
        <c:crossBetween val="between"/>
      </c:valAx>
    </c:plotArea>
    <c:legend>
      <c:legendPos val="t"/>
      <c:layout/>
      <c:overlay val="0"/>
    </c:legend>
    <c:plotVisOnly val="1"/>
    <c:dispBlanksAs val="gap"/>
    <c:showDLblsOverMax val="0"/>
  </c:chart>
  <c:txPr>
    <a:bodyPr/>
    <a:lstStyle/>
    <a:p>
      <a:pPr>
        <a:defRPr sz="20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Sheet1!$L$1</c:f>
              <c:strCache>
                <c:ptCount val="1"/>
                <c:pt idx="0">
                  <c:v>Allow CB to use Records</c:v>
                </c:pt>
              </c:strCache>
            </c:strRef>
          </c:tx>
          <c:invertIfNegative val="0"/>
          <c:cat>
            <c:strRef>
              <c:f>Sheet1!$K$2:$K$4</c:f>
              <c:strCache>
                <c:ptCount val="3"/>
                <c:pt idx="0">
                  <c:v>Birthdates</c:v>
                </c:pt>
                <c:pt idx="1">
                  <c:v>Household Count</c:v>
                </c:pt>
                <c:pt idx="2">
                  <c:v>Income</c:v>
                </c:pt>
              </c:strCache>
            </c:strRef>
          </c:cat>
          <c:val>
            <c:numRef>
              <c:f>Sheet1!$L$2:$L$4</c:f>
              <c:numCache>
                <c:formatCode>0.00</c:formatCode>
                <c:ptCount val="3"/>
                <c:pt idx="0">
                  <c:v>45.678888888888899</c:v>
                </c:pt>
                <c:pt idx="1">
                  <c:v>42.500000000000007</c:v>
                </c:pt>
                <c:pt idx="2">
                  <c:v>40.95333333333334</c:v>
                </c:pt>
              </c:numCache>
            </c:numRef>
          </c:val>
        </c:ser>
        <c:ser>
          <c:idx val="1"/>
          <c:order val="1"/>
          <c:tx>
            <c:strRef>
              <c:f>Sheet1!$M$1</c:f>
              <c:strCache>
                <c:ptCount val="1"/>
                <c:pt idx="0">
                  <c:v>Spend time doing Survey</c:v>
                </c:pt>
              </c:strCache>
            </c:strRef>
          </c:tx>
          <c:invertIfNegative val="0"/>
          <c:cat>
            <c:strRef>
              <c:f>Sheet1!$K$2:$K$4</c:f>
              <c:strCache>
                <c:ptCount val="3"/>
                <c:pt idx="0">
                  <c:v>Birthdates</c:v>
                </c:pt>
                <c:pt idx="1">
                  <c:v>Household Count</c:v>
                </c:pt>
                <c:pt idx="2">
                  <c:v>Income</c:v>
                </c:pt>
              </c:strCache>
            </c:strRef>
          </c:cat>
          <c:val>
            <c:numRef>
              <c:f>Sheet1!$M$2:$M$4</c:f>
              <c:numCache>
                <c:formatCode>0.00</c:formatCode>
                <c:ptCount val="3"/>
                <c:pt idx="0">
                  <c:v>54.321111111111108</c:v>
                </c:pt>
                <c:pt idx="1">
                  <c:v>57.5</c:v>
                </c:pt>
                <c:pt idx="2">
                  <c:v>59.046666666666638</c:v>
                </c:pt>
              </c:numCache>
            </c:numRef>
          </c:val>
        </c:ser>
        <c:dLbls>
          <c:showLegendKey val="0"/>
          <c:showVal val="1"/>
          <c:showCatName val="0"/>
          <c:showSerName val="0"/>
          <c:showPercent val="0"/>
          <c:showBubbleSize val="0"/>
        </c:dLbls>
        <c:gapWidth val="95"/>
        <c:overlap val="100"/>
        <c:axId val="315909248"/>
        <c:axId val="315910784"/>
      </c:barChart>
      <c:catAx>
        <c:axId val="315909248"/>
        <c:scaling>
          <c:orientation val="minMax"/>
        </c:scaling>
        <c:delete val="0"/>
        <c:axPos val="b"/>
        <c:majorTickMark val="none"/>
        <c:minorTickMark val="none"/>
        <c:tickLblPos val="nextTo"/>
        <c:crossAx val="315910784"/>
        <c:crosses val="autoZero"/>
        <c:auto val="1"/>
        <c:lblAlgn val="ctr"/>
        <c:lblOffset val="100"/>
        <c:noMultiLvlLbl val="0"/>
      </c:catAx>
      <c:valAx>
        <c:axId val="315910784"/>
        <c:scaling>
          <c:orientation val="minMax"/>
        </c:scaling>
        <c:delete val="1"/>
        <c:axPos val="l"/>
        <c:numFmt formatCode="0.00" sourceLinked="1"/>
        <c:majorTickMark val="out"/>
        <c:minorTickMark val="none"/>
        <c:tickLblPos val="nextTo"/>
        <c:crossAx val="315909248"/>
        <c:crosses val="autoZero"/>
        <c:crossBetween val="between"/>
      </c:valAx>
    </c:plotArea>
    <c:legend>
      <c:legendPos val="t"/>
      <c:layout/>
      <c:overlay val="0"/>
    </c:legend>
    <c:plotVisOnly val="1"/>
    <c:dispBlanksAs val="gap"/>
    <c:showDLblsOverMax val="0"/>
  </c:chart>
  <c:txPr>
    <a:bodyPr/>
    <a:lstStyle/>
    <a:p>
      <a:pPr>
        <a:defRPr sz="20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BACD5F-384F-4564-8307-85F1ED6B49DF}" type="doc">
      <dgm:prSet loTypeId="urn:microsoft.com/office/officeart/2005/8/layout/pyramid3" loCatId="pyramid" qsTypeId="urn:microsoft.com/office/officeart/2005/8/quickstyle/simple1" qsCatId="simple" csTypeId="urn:microsoft.com/office/officeart/2005/8/colors/accent1_2" csCatId="accent1" phldr="1"/>
      <dgm:spPr/>
    </dgm:pt>
    <dgm:pt modelId="{CC9A2476-211E-4329-B115-114138904C35}">
      <dgm:prSet phldrT="[Text]" custT="1"/>
      <dgm:spPr>
        <a:solidFill>
          <a:schemeClr val="accent1">
            <a:lumMod val="20000"/>
            <a:lumOff val="80000"/>
          </a:schemeClr>
        </a:solidFill>
      </dgm:spPr>
      <dgm:t>
        <a:bodyPr/>
        <a:lstStyle/>
        <a:p>
          <a:r>
            <a:rPr lang="en-US" sz="4000" dirty="0" smtClean="0"/>
            <a:t>Liking/Preference</a:t>
          </a:r>
          <a:endParaRPr lang="en-US" sz="4000" dirty="0"/>
        </a:p>
      </dgm:t>
    </dgm:pt>
    <dgm:pt modelId="{71AE9282-EF35-4309-949C-A68FCAD52F88}" type="parTrans" cxnId="{692A25F1-E63D-4787-9E9D-9F2C49BA02E5}">
      <dgm:prSet/>
      <dgm:spPr/>
      <dgm:t>
        <a:bodyPr/>
        <a:lstStyle/>
        <a:p>
          <a:endParaRPr lang="en-US"/>
        </a:p>
      </dgm:t>
    </dgm:pt>
    <dgm:pt modelId="{2EDBAF8D-4837-45D8-A5BC-B340284A28E4}" type="sibTrans" cxnId="{692A25F1-E63D-4787-9E9D-9F2C49BA02E5}">
      <dgm:prSet/>
      <dgm:spPr/>
      <dgm:t>
        <a:bodyPr/>
        <a:lstStyle/>
        <a:p>
          <a:endParaRPr lang="en-US"/>
        </a:p>
      </dgm:t>
    </dgm:pt>
    <dgm:pt modelId="{1F19FB13-6690-4129-A2C7-1650EA28C65E}">
      <dgm:prSet phldrT="[Text]" custT="1"/>
      <dgm:spPr>
        <a:solidFill>
          <a:schemeClr val="accent1">
            <a:lumMod val="40000"/>
            <a:lumOff val="60000"/>
          </a:schemeClr>
        </a:solidFill>
      </dgm:spPr>
      <dgm:t>
        <a:bodyPr/>
        <a:lstStyle/>
        <a:p>
          <a:r>
            <a:rPr lang="en-US" sz="3600" dirty="0" smtClean="0"/>
            <a:t>Intentions/ Beliefs</a:t>
          </a:r>
          <a:endParaRPr lang="en-US" sz="3600" dirty="0"/>
        </a:p>
      </dgm:t>
    </dgm:pt>
    <dgm:pt modelId="{95EFE6C3-03FF-4A6E-893D-92301C214732}" type="parTrans" cxnId="{687984B1-49F0-4DCE-8A7F-0A51D1C4BF73}">
      <dgm:prSet/>
      <dgm:spPr/>
      <dgm:t>
        <a:bodyPr/>
        <a:lstStyle/>
        <a:p>
          <a:endParaRPr lang="en-US"/>
        </a:p>
      </dgm:t>
    </dgm:pt>
    <dgm:pt modelId="{87D6D1D3-3F6D-45BC-B014-93BD8A594892}" type="sibTrans" cxnId="{687984B1-49F0-4DCE-8A7F-0A51D1C4BF73}">
      <dgm:prSet/>
      <dgm:spPr/>
      <dgm:t>
        <a:bodyPr/>
        <a:lstStyle/>
        <a:p>
          <a:endParaRPr lang="en-US"/>
        </a:p>
      </dgm:t>
    </dgm:pt>
    <dgm:pt modelId="{2D2FEFFF-E6CD-492B-9B83-9FE81E574313}">
      <dgm:prSet phldrT="[Text]" custT="1"/>
      <dgm:spPr>
        <a:solidFill>
          <a:schemeClr val="accent1">
            <a:lumMod val="60000"/>
            <a:lumOff val="40000"/>
          </a:schemeClr>
        </a:solidFill>
      </dgm:spPr>
      <dgm:t>
        <a:bodyPr anchor="t"/>
        <a:lstStyle/>
        <a:p>
          <a:pPr>
            <a:spcAft>
              <a:spcPts val="0"/>
            </a:spcAft>
          </a:pPr>
          <a:endParaRPr lang="en-US" sz="900" dirty="0" smtClean="0"/>
        </a:p>
        <a:p>
          <a:pPr>
            <a:spcAft>
              <a:spcPts val="0"/>
            </a:spcAft>
          </a:pPr>
          <a:endParaRPr lang="en-US" sz="900" dirty="0" smtClean="0"/>
        </a:p>
        <a:p>
          <a:pPr>
            <a:spcAft>
              <a:spcPts val="0"/>
            </a:spcAft>
          </a:pPr>
          <a:r>
            <a:rPr lang="en-US" sz="2800" dirty="0" smtClean="0"/>
            <a:t>Behavior</a:t>
          </a:r>
          <a:endParaRPr lang="en-US" sz="2800" dirty="0"/>
        </a:p>
      </dgm:t>
    </dgm:pt>
    <dgm:pt modelId="{9EEC4AD1-4B23-43F1-BF3A-46B71829DD5A}" type="parTrans" cxnId="{218C4848-3F55-40F9-9B25-6ECBB33BD685}">
      <dgm:prSet/>
      <dgm:spPr/>
      <dgm:t>
        <a:bodyPr/>
        <a:lstStyle/>
        <a:p>
          <a:endParaRPr lang="en-US"/>
        </a:p>
      </dgm:t>
    </dgm:pt>
    <dgm:pt modelId="{FA432903-CE35-426B-8915-FABC00CC2AF0}" type="sibTrans" cxnId="{218C4848-3F55-40F9-9B25-6ECBB33BD685}">
      <dgm:prSet/>
      <dgm:spPr/>
      <dgm:t>
        <a:bodyPr/>
        <a:lstStyle/>
        <a:p>
          <a:endParaRPr lang="en-US"/>
        </a:p>
      </dgm:t>
    </dgm:pt>
    <dgm:pt modelId="{901EE063-8BA9-4597-85FC-C9799DBFA3E4}" type="pres">
      <dgm:prSet presAssocID="{DCBACD5F-384F-4564-8307-85F1ED6B49DF}" presName="Name0" presStyleCnt="0">
        <dgm:presLayoutVars>
          <dgm:dir/>
          <dgm:animLvl val="lvl"/>
          <dgm:resizeHandles val="exact"/>
        </dgm:presLayoutVars>
      </dgm:prSet>
      <dgm:spPr/>
    </dgm:pt>
    <dgm:pt modelId="{421534ED-A9E9-48FB-9296-2266A5522FAE}" type="pres">
      <dgm:prSet presAssocID="{CC9A2476-211E-4329-B115-114138904C35}" presName="Name8" presStyleCnt="0"/>
      <dgm:spPr/>
    </dgm:pt>
    <dgm:pt modelId="{32C62EAA-7B11-43EF-8523-D2B395B591AE}" type="pres">
      <dgm:prSet presAssocID="{CC9A2476-211E-4329-B115-114138904C35}" presName="level" presStyleLbl="node1" presStyleIdx="0" presStyleCnt="3">
        <dgm:presLayoutVars>
          <dgm:chMax val="1"/>
          <dgm:bulletEnabled val="1"/>
        </dgm:presLayoutVars>
      </dgm:prSet>
      <dgm:spPr/>
      <dgm:t>
        <a:bodyPr/>
        <a:lstStyle/>
        <a:p>
          <a:endParaRPr lang="en-US"/>
        </a:p>
      </dgm:t>
    </dgm:pt>
    <dgm:pt modelId="{6834A5F2-9460-4C8F-B908-C6EF70C961E5}" type="pres">
      <dgm:prSet presAssocID="{CC9A2476-211E-4329-B115-114138904C35}" presName="levelTx" presStyleLbl="revTx" presStyleIdx="0" presStyleCnt="0">
        <dgm:presLayoutVars>
          <dgm:chMax val="1"/>
          <dgm:bulletEnabled val="1"/>
        </dgm:presLayoutVars>
      </dgm:prSet>
      <dgm:spPr/>
      <dgm:t>
        <a:bodyPr/>
        <a:lstStyle/>
        <a:p>
          <a:endParaRPr lang="en-US"/>
        </a:p>
      </dgm:t>
    </dgm:pt>
    <dgm:pt modelId="{5C5EB179-1E9A-4B5F-80F4-57357ED8F97A}" type="pres">
      <dgm:prSet presAssocID="{1F19FB13-6690-4129-A2C7-1650EA28C65E}" presName="Name8" presStyleCnt="0"/>
      <dgm:spPr/>
    </dgm:pt>
    <dgm:pt modelId="{66D51A4D-A894-4A9E-904B-F46E3804323C}" type="pres">
      <dgm:prSet presAssocID="{1F19FB13-6690-4129-A2C7-1650EA28C65E}" presName="level" presStyleLbl="node1" presStyleIdx="1" presStyleCnt="3">
        <dgm:presLayoutVars>
          <dgm:chMax val="1"/>
          <dgm:bulletEnabled val="1"/>
        </dgm:presLayoutVars>
      </dgm:prSet>
      <dgm:spPr/>
      <dgm:t>
        <a:bodyPr/>
        <a:lstStyle/>
        <a:p>
          <a:endParaRPr lang="en-US"/>
        </a:p>
      </dgm:t>
    </dgm:pt>
    <dgm:pt modelId="{76AD80FE-244A-4CA1-BB47-18C35AA95524}" type="pres">
      <dgm:prSet presAssocID="{1F19FB13-6690-4129-A2C7-1650EA28C65E}" presName="levelTx" presStyleLbl="revTx" presStyleIdx="0" presStyleCnt="0">
        <dgm:presLayoutVars>
          <dgm:chMax val="1"/>
          <dgm:bulletEnabled val="1"/>
        </dgm:presLayoutVars>
      </dgm:prSet>
      <dgm:spPr/>
      <dgm:t>
        <a:bodyPr/>
        <a:lstStyle/>
        <a:p>
          <a:endParaRPr lang="en-US"/>
        </a:p>
      </dgm:t>
    </dgm:pt>
    <dgm:pt modelId="{685CFDFF-989E-43FD-A302-CC8A4B896045}" type="pres">
      <dgm:prSet presAssocID="{2D2FEFFF-E6CD-492B-9B83-9FE81E574313}" presName="Name8" presStyleCnt="0"/>
      <dgm:spPr/>
    </dgm:pt>
    <dgm:pt modelId="{268E0999-8D4D-493A-B8C4-FBE6FCDC8E34}" type="pres">
      <dgm:prSet presAssocID="{2D2FEFFF-E6CD-492B-9B83-9FE81E574313}" presName="level" presStyleLbl="node1" presStyleIdx="2" presStyleCnt="3">
        <dgm:presLayoutVars>
          <dgm:chMax val="1"/>
          <dgm:bulletEnabled val="1"/>
        </dgm:presLayoutVars>
      </dgm:prSet>
      <dgm:spPr/>
      <dgm:t>
        <a:bodyPr/>
        <a:lstStyle/>
        <a:p>
          <a:endParaRPr lang="en-US"/>
        </a:p>
      </dgm:t>
    </dgm:pt>
    <dgm:pt modelId="{1CA01E16-9537-4E05-9730-341915167B60}" type="pres">
      <dgm:prSet presAssocID="{2D2FEFFF-E6CD-492B-9B83-9FE81E574313}" presName="levelTx" presStyleLbl="revTx" presStyleIdx="0" presStyleCnt="0">
        <dgm:presLayoutVars>
          <dgm:chMax val="1"/>
          <dgm:bulletEnabled val="1"/>
        </dgm:presLayoutVars>
      </dgm:prSet>
      <dgm:spPr/>
      <dgm:t>
        <a:bodyPr/>
        <a:lstStyle/>
        <a:p>
          <a:endParaRPr lang="en-US"/>
        </a:p>
      </dgm:t>
    </dgm:pt>
  </dgm:ptLst>
  <dgm:cxnLst>
    <dgm:cxn modelId="{93C1B67D-8684-47BB-A50D-698AC4EBC156}" type="presOf" srcId="{CC9A2476-211E-4329-B115-114138904C35}" destId="{6834A5F2-9460-4C8F-B908-C6EF70C961E5}" srcOrd="1" destOrd="0" presId="urn:microsoft.com/office/officeart/2005/8/layout/pyramid3"/>
    <dgm:cxn modelId="{218C4848-3F55-40F9-9B25-6ECBB33BD685}" srcId="{DCBACD5F-384F-4564-8307-85F1ED6B49DF}" destId="{2D2FEFFF-E6CD-492B-9B83-9FE81E574313}" srcOrd="2" destOrd="0" parTransId="{9EEC4AD1-4B23-43F1-BF3A-46B71829DD5A}" sibTransId="{FA432903-CE35-426B-8915-FABC00CC2AF0}"/>
    <dgm:cxn modelId="{692A25F1-E63D-4787-9E9D-9F2C49BA02E5}" srcId="{DCBACD5F-384F-4564-8307-85F1ED6B49DF}" destId="{CC9A2476-211E-4329-B115-114138904C35}" srcOrd="0" destOrd="0" parTransId="{71AE9282-EF35-4309-949C-A68FCAD52F88}" sibTransId="{2EDBAF8D-4837-45D8-A5BC-B340284A28E4}"/>
    <dgm:cxn modelId="{B8FD9E66-C239-45A1-B63A-F687DD23D391}" type="presOf" srcId="{1F19FB13-6690-4129-A2C7-1650EA28C65E}" destId="{76AD80FE-244A-4CA1-BB47-18C35AA95524}" srcOrd="1" destOrd="0" presId="urn:microsoft.com/office/officeart/2005/8/layout/pyramid3"/>
    <dgm:cxn modelId="{AC2C97B7-ACD2-4595-9BB8-04589813FA9C}" type="presOf" srcId="{1F19FB13-6690-4129-A2C7-1650EA28C65E}" destId="{66D51A4D-A894-4A9E-904B-F46E3804323C}" srcOrd="0" destOrd="0" presId="urn:microsoft.com/office/officeart/2005/8/layout/pyramid3"/>
    <dgm:cxn modelId="{AF9CC542-8FFE-4E99-B3A5-8BFE05152586}" type="presOf" srcId="{2D2FEFFF-E6CD-492B-9B83-9FE81E574313}" destId="{1CA01E16-9537-4E05-9730-341915167B60}" srcOrd="1" destOrd="0" presId="urn:microsoft.com/office/officeart/2005/8/layout/pyramid3"/>
    <dgm:cxn modelId="{541C66E3-C125-4339-BF6C-38F60547965F}" type="presOf" srcId="{DCBACD5F-384F-4564-8307-85F1ED6B49DF}" destId="{901EE063-8BA9-4597-85FC-C9799DBFA3E4}" srcOrd="0" destOrd="0" presId="urn:microsoft.com/office/officeart/2005/8/layout/pyramid3"/>
    <dgm:cxn modelId="{B437172A-F2E1-41C7-B3E8-DE82EA30537F}" type="presOf" srcId="{2D2FEFFF-E6CD-492B-9B83-9FE81E574313}" destId="{268E0999-8D4D-493A-B8C4-FBE6FCDC8E34}" srcOrd="0" destOrd="0" presId="urn:microsoft.com/office/officeart/2005/8/layout/pyramid3"/>
    <dgm:cxn modelId="{E7F2F410-830D-4B5D-821B-17B5F4187937}" type="presOf" srcId="{CC9A2476-211E-4329-B115-114138904C35}" destId="{32C62EAA-7B11-43EF-8523-D2B395B591AE}" srcOrd="0" destOrd="0" presId="urn:microsoft.com/office/officeart/2005/8/layout/pyramid3"/>
    <dgm:cxn modelId="{687984B1-49F0-4DCE-8A7F-0A51D1C4BF73}" srcId="{DCBACD5F-384F-4564-8307-85F1ED6B49DF}" destId="{1F19FB13-6690-4129-A2C7-1650EA28C65E}" srcOrd="1" destOrd="0" parTransId="{95EFE6C3-03FF-4A6E-893D-92301C214732}" sibTransId="{87D6D1D3-3F6D-45BC-B014-93BD8A594892}"/>
    <dgm:cxn modelId="{81F892ED-8AD7-4378-96FA-095703DD68C9}" type="presParOf" srcId="{901EE063-8BA9-4597-85FC-C9799DBFA3E4}" destId="{421534ED-A9E9-48FB-9296-2266A5522FAE}" srcOrd="0" destOrd="0" presId="urn:microsoft.com/office/officeart/2005/8/layout/pyramid3"/>
    <dgm:cxn modelId="{C431C51B-FB6C-4129-A2D8-7C74F11BF445}" type="presParOf" srcId="{421534ED-A9E9-48FB-9296-2266A5522FAE}" destId="{32C62EAA-7B11-43EF-8523-D2B395B591AE}" srcOrd="0" destOrd="0" presId="urn:microsoft.com/office/officeart/2005/8/layout/pyramid3"/>
    <dgm:cxn modelId="{63F9779B-1739-4F1E-A2BC-D57B011E6520}" type="presParOf" srcId="{421534ED-A9E9-48FB-9296-2266A5522FAE}" destId="{6834A5F2-9460-4C8F-B908-C6EF70C961E5}" srcOrd="1" destOrd="0" presId="urn:microsoft.com/office/officeart/2005/8/layout/pyramid3"/>
    <dgm:cxn modelId="{83FD96A3-FF9B-402E-9A8B-2975EE53970D}" type="presParOf" srcId="{901EE063-8BA9-4597-85FC-C9799DBFA3E4}" destId="{5C5EB179-1E9A-4B5F-80F4-57357ED8F97A}" srcOrd="1" destOrd="0" presId="urn:microsoft.com/office/officeart/2005/8/layout/pyramid3"/>
    <dgm:cxn modelId="{8B2C2B77-A348-47FC-A72A-9D3D4C98AA2E}" type="presParOf" srcId="{5C5EB179-1E9A-4B5F-80F4-57357ED8F97A}" destId="{66D51A4D-A894-4A9E-904B-F46E3804323C}" srcOrd="0" destOrd="0" presId="urn:microsoft.com/office/officeart/2005/8/layout/pyramid3"/>
    <dgm:cxn modelId="{BA510106-FC97-4A12-B3D5-A9298132C6F6}" type="presParOf" srcId="{5C5EB179-1E9A-4B5F-80F4-57357ED8F97A}" destId="{76AD80FE-244A-4CA1-BB47-18C35AA95524}" srcOrd="1" destOrd="0" presId="urn:microsoft.com/office/officeart/2005/8/layout/pyramid3"/>
    <dgm:cxn modelId="{A8276C25-D359-4677-A3FC-1F0D660D998D}" type="presParOf" srcId="{901EE063-8BA9-4597-85FC-C9799DBFA3E4}" destId="{685CFDFF-989E-43FD-A302-CC8A4B896045}" srcOrd="2" destOrd="0" presId="urn:microsoft.com/office/officeart/2005/8/layout/pyramid3"/>
    <dgm:cxn modelId="{09FF166B-DDA1-40DD-A023-EAAE7DE5FD1E}" type="presParOf" srcId="{685CFDFF-989E-43FD-A302-CC8A4B896045}" destId="{268E0999-8D4D-493A-B8C4-FBE6FCDC8E34}" srcOrd="0" destOrd="0" presId="urn:microsoft.com/office/officeart/2005/8/layout/pyramid3"/>
    <dgm:cxn modelId="{6EF04F56-EF7E-44E9-825F-9ADAF8F0DB6D}" type="presParOf" srcId="{685CFDFF-989E-43FD-A302-CC8A4B896045}" destId="{1CA01E16-9537-4E05-9730-341915167B60}"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BACD5F-384F-4564-8307-85F1ED6B49DF}" type="doc">
      <dgm:prSet loTypeId="urn:microsoft.com/office/officeart/2005/8/layout/pyramid3" loCatId="pyramid" qsTypeId="urn:microsoft.com/office/officeart/2005/8/quickstyle/simple1" qsCatId="simple" csTypeId="urn:microsoft.com/office/officeart/2005/8/colors/accent1_2" csCatId="accent1" phldr="1"/>
      <dgm:spPr/>
    </dgm:pt>
    <dgm:pt modelId="{CC9A2476-211E-4329-B115-114138904C35}">
      <dgm:prSet phldrT="[Text]" custT="1"/>
      <dgm:spPr>
        <a:solidFill>
          <a:schemeClr val="accent1">
            <a:lumMod val="20000"/>
            <a:lumOff val="80000"/>
          </a:schemeClr>
        </a:solidFill>
      </dgm:spPr>
      <dgm:t>
        <a:bodyPr/>
        <a:lstStyle/>
        <a:p>
          <a:r>
            <a:rPr lang="en-US" sz="4000" dirty="0" smtClean="0"/>
            <a:t>Liking/Preference</a:t>
          </a:r>
          <a:endParaRPr lang="en-US" sz="4000" dirty="0"/>
        </a:p>
      </dgm:t>
    </dgm:pt>
    <dgm:pt modelId="{71AE9282-EF35-4309-949C-A68FCAD52F88}" type="parTrans" cxnId="{692A25F1-E63D-4787-9E9D-9F2C49BA02E5}">
      <dgm:prSet/>
      <dgm:spPr/>
      <dgm:t>
        <a:bodyPr/>
        <a:lstStyle/>
        <a:p>
          <a:endParaRPr lang="en-US"/>
        </a:p>
      </dgm:t>
    </dgm:pt>
    <dgm:pt modelId="{2EDBAF8D-4837-45D8-A5BC-B340284A28E4}" type="sibTrans" cxnId="{692A25F1-E63D-4787-9E9D-9F2C49BA02E5}">
      <dgm:prSet/>
      <dgm:spPr/>
      <dgm:t>
        <a:bodyPr/>
        <a:lstStyle/>
        <a:p>
          <a:endParaRPr lang="en-US"/>
        </a:p>
      </dgm:t>
    </dgm:pt>
    <dgm:pt modelId="{1F19FB13-6690-4129-A2C7-1650EA28C65E}">
      <dgm:prSet phldrT="[Text]" custT="1"/>
      <dgm:spPr>
        <a:solidFill>
          <a:schemeClr val="accent1">
            <a:lumMod val="40000"/>
            <a:lumOff val="60000"/>
          </a:schemeClr>
        </a:solidFill>
      </dgm:spPr>
      <dgm:t>
        <a:bodyPr/>
        <a:lstStyle/>
        <a:p>
          <a:r>
            <a:rPr lang="en-US" sz="3600" dirty="0" smtClean="0"/>
            <a:t>Intentions/ Beliefs</a:t>
          </a:r>
          <a:endParaRPr lang="en-US" sz="3600" dirty="0"/>
        </a:p>
      </dgm:t>
    </dgm:pt>
    <dgm:pt modelId="{95EFE6C3-03FF-4A6E-893D-92301C214732}" type="parTrans" cxnId="{687984B1-49F0-4DCE-8A7F-0A51D1C4BF73}">
      <dgm:prSet/>
      <dgm:spPr/>
      <dgm:t>
        <a:bodyPr/>
        <a:lstStyle/>
        <a:p>
          <a:endParaRPr lang="en-US"/>
        </a:p>
      </dgm:t>
    </dgm:pt>
    <dgm:pt modelId="{87D6D1D3-3F6D-45BC-B014-93BD8A594892}" type="sibTrans" cxnId="{687984B1-49F0-4DCE-8A7F-0A51D1C4BF73}">
      <dgm:prSet/>
      <dgm:spPr/>
      <dgm:t>
        <a:bodyPr/>
        <a:lstStyle/>
        <a:p>
          <a:endParaRPr lang="en-US"/>
        </a:p>
      </dgm:t>
    </dgm:pt>
    <dgm:pt modelId="{2D2FEFFF-E6CD-492B-9B83-9FE81E574313}">
      <dgm:prSet phldrT="[Text]" custT="1"/>
      <dgm:spPr>
        <a:solidFill>
          <a:schemeClr val="accent1">
            <a:lumMod val="60000"/>
            <a:lumOff val="40000"/>
          </a:schemeClr>
        </a:solidFill>
      </dgm:spPr>
      <dgm:t>
        <a:bodyPr anchor="t"/>
        <a:lstStyle/>
        <a:p>
          <a:pPr>
            <a:spcAft>
              <a:spcPts val="0"/>
            </a:spcAft>
          </a:pPr>
          <a:endParaRPr lang="en-US" sz="900" dirty="0" smtClean="0"/>
        </a:p>
        <a:p>
          <a:pPr>
            <a:spcAft>
              <a:spcPts val="0"/>
            </a:spcAft>
          </a:pPr>
          <a:endParaRPr lang="en-US" sz="900" dirty="0" smtClean="0"/>
        </a:p>
        <a:p>
          <a:pPr>
            <a:spcAft>
              <a:spcPts val="0"/>
            </a:spcAft>
          </a:pPr>
          <a:r>
            <a:rPr lang="en-US" sz="2800" dirty="0" smtClean="0"/>
            <a:t>Behavior</a:t>
          </a:r>
          <a:endParaRPr lang="en-US" sz="2800" dirty="0"/>
        </a:p>
      </dgm:t>
    </dgm:pt>
    <dgm:pt modelId="{9EEC4AD1-4B23-43F1-BF3A-46B71829DD5A}" type="parTrans" cxnId="{218C4848-3F55-40F9-9B25-6ECBB33BD685}">
      <dgm:prSet/>
      <dgm:spPr/>
      <dgm:t>
        <a:bodyPr/>
        <a:lstStyle/>
        <a:p>
          <a:endParaRPr lang="en-US"/>
        </a:p>
      </dgm:t>
    </dgm:pt>
    <dgm:pt modelId="{FA432903-CE35-426B-8915-FABC00CC2AF0}" type="sibTrans" cxnId="{218C4848-3F55-40F9-9B25-6ECBB33BD685}">
      <dgm:prSet/>
      <dgm:spPr/>
      <dgm:t>
        <a:bodyPr/>
        <a:lstStyle/>
        <a:p>
          <a:endParaRPr lang="en-US"/>
        </a:p>
      </dgm:t>
    </dgm:pt>
    <dgm:pt modelId="{901EE063-8BA9-4597-85FC-C9799DBFA3E4}" type="pres">
      <dgm:prSet presAssocID="{DCBACD5F-384F-4564-8307-85F1ED6B49DF}" presName="Name0" presStyleCnt="0">
        <dgm:presLayoutVars>
          <dgm:dir/>
          <dgm:animLvl val="lvl"/>
          <dgm:resizeHandles val="exact"/>
        </dgm:presLayoutVars>
      </dgm:prSet>
      <dgm:spPr/>
    </dgm:pt>
    <dgm:pt modelId="{421534ED-A9E9-48FB-9296-2266A5522FAE}" type="pres">
      <dgm:prSet presAssocID="{CC9A2476-211E-4329-B115-114138904C35}" presName="Name8" presStyleCnt="0"/>
      <dgm:spPr/>
    </dgm:pt>
    <dgm:pt modelId="{32C62EAA-7B11-43EF-8523-D2B395B591AE}" type="pres">
      <dgm:prSet presAssocID="{CC9A2476-211E-4329-B115-114138904C35}" presName="level" presStyleLbl="node1" presStyleIdx="0" presStyleCnt="3">
        <dgm:presLayoutVars>
          <dgm:chMax val="1"/>
          <dgm:bulletEnabled val="1"/>
        </dgm:presLayoutVars>
      </dgm:prSet>
      <dgm:spPr/>
      <dgm:t>
        <a:bodyPr/>
        <a:lstStyle/>
        <a:p>
          <a:endParaRPr lang="en-US"/>
        </a:p>
      </dgm:t>
    </dgm:pt>
    <dgm:pt modelId="{6834A5F2-9460-4C8F-B908-C6EF70C961E5}" type="pres">
      <dgm:prSet presAssocID="{CC9A2476-211E-4329-B115-114138904C35}" presName="levelTx" presStyleLbl="revTx" presStyleIdx="0" presStyleCnt="0">
        <dgm:presLayoutVars>
          <dgm:chMax val="1"/>
          <dgm:bulletEnabled val="1"/>
        </dgm:presLayoutVars>
      </dgm:prSet>
      <dgm:spPr/>
      <dgm:t>
        <a:bodyPr/>
        <a:lstStyle/>
        <a:p>
          <a:endParaRPr lang="en-US"/>
        </a:p>
      </dgm:t>
    </dgm:pt>
    <dgm:pt modelId="{5C5EB179-1E9A-4B5F-80F4-57357ED8F97A}" type="pres">
      <dgm:prSet presAssocID="{1F19FB13-6690-4129-A2C7-1650EA28C65E}" presName="Name8" presStyleCnt="0"/>
      <dgm:spPr/>
    </dgm:pt>
    <dgm:pt modelId="{66D51A4D-A894-4A9E-904B-F46E3804323C}" type="pres">
      <dgm:prSet presAssocID="{1F19FB13-6690-4129-A2C7-1650EA28C65E}" presName="level" presStyleLbl="node1" presStyleIdx="1" presStyleCnt="3">
        <dgm:presLayoutVars>
          <dgm:chMax val="1"/>
          <dgm:bulletEnabled val="1"/>
        </dgm:presLayoutVars>
      </dgm:prSet>
      <dgm:spPr/>
      <dgm:t>
        <a:bodyPr/>
        <a:lstStyle/>
        <a:p>
          <a:endParaRPr lang="en-US"/>
        </a:p>
      </dgm:t>
    </dgm:pt>
    <dgm:pt modelId="{76AD80FE-244A-4CA1-BB47-18C35AA95524}" type="pres">
      <dgm:prSet presAssocID="{1F19FB13-6690-4129-A2C7-1650EA28C65E}" presName="levelTx" presStyleLbl="revTx" presStyleIdx="0" presStyleCnt="0">
        <dgm:presLayoutVars>
          <dgm:chMax val="1"/>
          <dgm:bulletEnabled val="1"/>
        </dgm:presLayoutVars>
      </dgm:prSet>
      <dgm:spPr/>
      <dgm:t>
        <a:bodyPr/>
        <a:lstStyle/>
        <a:p>
          <a:endParaRPr lang="en-US"/>
        </a:p>
      </dgm:t>
    </dgm:pt>
    <dgm:pt modelId="{685CFDFF-989E-43FD-A302-CC8A4B896045}" type="pres">
      <dgm:prSet presAssocID="{2D2FEFFF-E6CD-492B-9B83-9FE81E574313}" presName="Name8" presStyleCnt="0"/>
      <dgm:spPr/>
    </dgm:pt>
    <dgm:pt modelId="{268E0999-8D4D-493A-B8C4-FBE6FCDC8E34}" type="pres">
      <dgm:prSet presAssocID="{2D2FEFFF-E6CD-492B-9B83-9FE81E574313}" presName="level" presStyleLbl="node1" presStyleIdx="2" presStyleCnt="3">
        <dgm:presLayoutVars>
          <dgm:chMax val="1"/>
          <dgm:bulletEnabled val="1"/>
        </dgm:presLayoutVars>
      </dgm:prSet>
      <dgm:spPr/>
      <dgm:t>
        <a:bodyPr/>
        <a:lstStyle/>
        <a:p>
          <a:endParaRPr lang="en-US"/>
        </a:p>
      </dgm:t>
    </dgm:pt>
    <dgm:pt modelId="{1CA01E16-9537-4E05-9730-341915167B60}" type="pres">
      <dgm:prSet presAssocID="{2D2FEFFF-E6CD-492B-9B83-9FE81E574313}" presName="levelTx" presStyleLbl="revTx" presStyleIdx="0" presStyleCnt="0">
        <dgm:presLayoutVars>
          <dgm:chMax val="1"/>
          <dgm:bulletEnabled val="1"/>
        </dgm:presLayoutVars>
      </dgm:prSet>
      <dgm:spPr/>
      <dgm:t>
        <a:bodyPr/>
        <a:lstStyle/>
        <a:p>
          <a:endParaRPr lang="en-US"/>
        </a:p>
      </dgm:t>
    </dgm:pt>
  </dgm:ptLst>
  <dgm:cxnLst>
    <dgm:cxn modelId="{0688A93E-3983-594D-9FD0-0B85B5FAEF94}" type="presOf" srcId="{CC9A2476-211E-4329-B115-114138904C35}" destId="{32C62EAA-7B11-43EF-8523-D2B395B591AE}" srcOrd="0" destOrd="0" presId="urn:microsoft.com/office/officeart/2005/8/layout/pyramid3"/>
    <dgm:cxn modelId="{4B732571-04DB-254F-AF2A-5B9EEF8CC718}" type="presOf" srcId="{2D2FEFFF-E6CD-492B-9B83-9FE81E574313}" destId="{1CA01E16-9537-4E05-9730-341915167B60}" srcOrd="1" destOrd="0" presId="urn:microsoft.com/office/officeart/2005/8/layout/pyramid3"/>
    <dgm:cxn modelId="{489F2C7B-8BE7-6049-A3FE-2ED60FCC56A1}" type="presOf" srcId="{DCBACD5F-384F-4564-8307-85F1ED6B49DF}" destId="{901EE063-8BA9-4597-85FC-C9799DBFA3E4}" srcOrd="0" destOrd="0" presId="urn:microsoft.com/office/officeart/2005/8/layout/pyramid3"/>
    <dgm:cxn modelId="{687984B1-49F0-4DCE-8A7F-0A51D1C4BF73}" srcId="{DCBACD5F-384F-4564-8307-85F1ED6B49DF}" destId="{1F19FB13-6690-4129-A2C7-1650EA28C65E}" srcOrd="1" destOrd="0" parTransId="{95EFE6C3-03FF-4A6E-893D-92301C214732}" sibTransId="{87D6D1D3-3F6D-45BC-B014-93BD8A594892}"/>
    <dgm:cxn modelId="{218C4848-3F55-40F9-9B25-6ECBB33BD685}" srcId="{DCBACD5F-384F-4564-8307-85F1ED6B49DF}" destId="{2D2FEFFF-E6CD-492B-9B83-9FE81E574313}" srcOrd="2" destOrd="0" parTransId="{9EEC4AD1-4B23-43F1-BF3A-46B71829DD5A}" sibTransId="{FA432903-CE35-426B-8915-FABC00CC2AF0}"/>
    <dgm:cxn modelId="{F21E1DC4-7F1E-9849-8C56-A372B3A0F35B}" type="presOf" srcId="{CC9A2476-211E-4329-B115-114138904C35}" destId="{6834A5F2-9460-4C8F-B908-C6EF70C961E5}" srcOrd="1" destOrd="0" presId="urn:microsoft.com/office/officeart/2005/8/layout/pyramid3"/>
    <dgm:cxn modelId="{692A25F1-E63D-4787-9E9D-9F2C49BA02E5}" srcId="{DCBACD5F-384F-4564-8307-85F1ED6B49DF}" destId="{CC9A2476-211E-4329-B115-114138904C35}" srcOrd="0" destOrd="0" parTransId="{71AE9282-EF35-4309-949C-A68FCAD52F88}" sibTransId="{2EDBAF8D-4837-45D8-A5BC-B340284A28E4}"/>
    <dgm:cxn modelId="{991C3099-9901-8446-981D-648F06F6E09D}" type="presOf" srcId="{2D2FEFFF-E6CD-492B-9B83-9FE81E574313}" destId="{268E0999-8D4D-493A-B8C4-FBE6FCDC8E34}" srcOrd="0" destOrd="0" presId="urn:microsoft.com/office/officeart/2005/8/layout/pyramid3"/>
    <dgm:cxn modelId="{33C9AB14-5FBD-3340-804A-A91231691BED}" type="presOf" srcId="{1F19FB13-6690-4129-A2C7-1650EA28C65E}" destId="{76AD80FE-244A-4CA1-BB47-18C35AA95524}" srcOrd="1" destOrd="0" presId="urn:microsoft.com/office/officeart/2005/8/layout/pyramid3"/>
    <dgm:cxn modelId="{69346BCD-3F16-7D42-B960-C92D89D9CA87}" type="presOf" srcId="{1F19FB13-6690-4129-A2C7-1650EA28C65E}" destId="{66D51A4D-A894-4A9E-904B-F46E3804323C}" srcOrd="0" destOrd="0" presId="urn:microsoft.com/office/officeart/2005/8/layout/pyramid3"/>
    <dgm:cxn modelId="{D9163AB3-36A2-4741-B4B5-3042BF9411C0}" type="presParOf" srcId="{901EE063-8BA9-4597-85FC-C9799DBFA3E4}" destId="{421534ED-A9E9-48FB-9296-2266A5522FAE}" srcOrd="0" destOrd="0" presId="urn:microsoft.com/office/officeart/2005/8/layout/pyramid3"/>
    <dgm:cxn modelId="{9C4080D6-2167-234A-9019-ECE3D55EE52B}" type="presParOf" srcId="{421534ED-A9E9-48FB-9296-2266A5522FAE}" destId="{32C62EAA-7B11-43EF-8523-D2B395B591AE}" srcOrd="0" destOrd="0" presId="urn:microsoft.com/office/officeart/2005/8/layout/pyramid3"/>
    <dgm:cxn modelId="{9D49505D-F389-AB49-8A91-616F0210C582}" type="presParOf" srcId="{421534ED-A9E9-48FB-9296-2266A5522FAE}" destId="{6834A5F2-9460-4C8F-B908-C6EF70C961E5}" srcOrd="1" destOrd="0" presId="urn:microsoft.com/office/officeart/2005/8/layout/pyramid3"/>
    <dgm:cxn modelId="{3D5B900E-AB45-0B49-AEA0-9DAB1536EA41}" type="presParOf" srcId="{901EE063-8BA9-4597-85FC-C9799DBFA3E4}" destId="{5C5EB179-1E9A-4B5F-80F4-57357ED8F97A}" srcOrd="1" destOrd="0" presId="urn:microsoft.com/office/officeart/2005/8/layout/pyramid3"/>
    <dgm:cxn modelId="{4FA32EFA-9C7A-B249-928D-EADAB7177E0D}" type="presParOf" srcId="{5C5EB179-1E9A-4B5F-80F4-57357ED8F97A}" destId="{66D51A4D-A894-4A9E-904B-F46E3804323C}" srcOrd="0" destOrd="0" presId="urn:microsoft.com/office/officeart/2005/8/layout/pyramid3"/>
    <dgm:cxn modelId="{4DA527E8-03A6-CE42-8663-45FB8E196043}" type="presParOf" srcId="{5C5EB179-1E9A-4B5F-80F4-57357ED8F97A}" destId="{76AD80FE-244A-4CA1-BB47-18C35AA95524}" srcOrd="1" destOrd="0" presId="urn:microsoft.com/office/officeart/2005/8/layout/pyramid3"/>
    <dgm:cxn modelId="{B7DC1D48-0EED-4B4E-BF15-7C08C6394449}" type="presParOf" srcId="{901EE063-8BA9-4597-85FC-C9799DBFA3E4}" destId="{685CFDFF-989E-43FD-A302-CC8A4B896045}" srcOrd="2" destOrd="0" presId="urn:microsoft.com/office/officeart/2005/8/layout/pyramid3"/>
    <dgm:cxn modelId="{18725843-1BA2-8949-ACB4-4149A2D7FB16}" type="presParOf" srcId="{685CFDFF-989E-43FD-A302-CC8A4B896045}" destId="{268E0999-8D4D-493A-B8C4-FBE6FCDC8E34}" srcOrd="0" destOrd="0" presId="urn:microsoft.com/office/officeart/2005/8/layout/pyramid3"/>
    <dgm:cxn modelId="{BC882F0B-CFC2-D845-9109-2A3B3181466F}" type="presParOf" srcId="{685CFDFF-989E-43FD-A302-CC8A4B896045}" destId="{1CA01E16-9537-4E05-9730-341915167B60}"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C62EAA-7B11-43EF-8523-D2B395B591AE}">
      <dsp:nvSpPr>
        <dsp:cNvPr id="0" name=""/>
        <dsp:cNvSpPr/>
      </dsp:nvSpPr>
      <dsp:spPr>
        <a:xfrm rot="10800000">
          <a:off x="0" y="0"/>
          <a:ext cx="6096000" cy="1354666"/>
        </a:xfrm>
        <a:prstGeom prst="trapezoid">
          <a:avLst>
            <a:gd name="adj" fmla="val 75000"/>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kern="1200" dirty="0" smtClean="0"/>
            <a:t>Liking/Preference</a:t>
          </a:r>
          <a:endParaRPr lang="en-US" sz="4000" kern="1200" dirty="0"/>
        </a:p>
      </dsp:txBody>
      <dsp:txXfrm rot="-10800000">
        <a:off x="1066799" y="0"/>
        <a:ext cx="3962400" cy="1354666"/>
      </dsp:txXfrm>
    </dsp:sp>
    <dsp:sp modelId="{66D51A4D-A894-4A9E-904B-F46E3804323C}">
      <dsp:nvSpPr>
        <dsp:cNvPr id="0" name=""/>
        <dsp:cNvSpPr/>
      </dsp:nvSpPr>
      <dsp:spPr>
        <a:xfrm rot="10800000">
          <a:off x="1015999" y="1354666"/>
          <a:ext cx="4064000" cy="1354666"/>
        </a:xfrm>
        <a:prstGeom prst="trapezoid">
          <a:avLst>
            <a:gd name="adj" fmla="val 75000"/>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en-US" sz="3600" kern="1200" dirty="0" smtClean="0"/>
            <a:t>Intentions/ Beliefs</a:t>
          </a:r>
          <a:endParaRPr lang="en-US" sz="3600" kern="1200" dirty="0"/>
        </a:p>
      </dsp:txBody>
      <dsp:txXfrm rot="-10800000">
        <a:off x="1727199" y="1354666"/>
        <a:ext cx="2641600" cy="1354666"/>
      </dsp:txXfrm>
    </dsp:sp>
    <dsp:sp modelId="{268E0999-8D4D-493A-B8C4-FBE6FCDC8E34}">
      <dsp:nvSpPr>
        <dsp:cNvPr id="0" name=""/>
        <dsp:cNvSpPr/>
      </dsp:nvSpPr>
      <dsp:spPr>
        <a:xfrm rot="10800000">
          <a:off x="2032000" y="2709333"/>
          <a:ext cx="2032000" cy="1354666"/>
        </a:xfrm>
        <a:prstGeom prst="trapezoid">
          <a:avLst>
            <a:gd name="adj" fmla="val 75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t" anchorCtr="0">
          <a:noAutofit/>
        </a:bodyPr>
        <a:lstStyle/>
        <a:p>
          <a:pPr lvl="0" algn="ctr" defTabSz="400050">
            <a:lnSpc>
              <a:spcPct val="90000"/>
            </a:lnSpc>
            <a:spcBef>
              <a:spcPct val="0"/>
            </a:spcBef>
            <a:spcAft>
              <a:spcPts val="0"/>
            </a:spcAft>
          </a:pPr>
          <a:endParaRPr lang="en-US" sz="900" kern="1200" dirty="0" smtClean="0"/>
        </a:p>
        <a:p>
          <a:pPr lvl="0" algn="ctr" defTabSz="400050">
            <a:lnSpc>
              <a:spcPct val="90000"/>
            </a:lnSpc>
            <a:spcBef>
              <a:spcPct val="0"/>
            </a:spcBef>
            <a:spcAft>
              <a:spcPts val="0"/>
            </a:spcAft>
          </a:pPr>
          <a:endParaRPr lang="en-US" sz="900" kern="1200" dirty="0" smtClean="0"/>
        </a:p>
        <a:p>
          <a:pPr lvl="0" algn="ctr" defTabSz="400050">
            <a:lnSpc>
              <a:spcPct val="90000"/>
            </a:lnSpc>
            <a:spcBef>
              <a:spcPct val="0"/>
            </a:spcBef>
            <a:spcAft>
              <a:spcPts val="0"/>
            </a:spcAft>
          </a:pPr>
          <a:r>
            <a:rPr lang="en-US" sz="2800" kern="1200" dirty="0" smtClean="0"/>
            <a:t>Behavior</a:t>
          </a:r>
          <a:endParaRPr lang="en-US" sz="2800" kern="1200" dirty="0"/>
        </a:p>
      </dsp:txBody>
      <dsp:txXfrm rot="-10800000">
        <a:off x="2032000" y="2709333"/>
        <a:ext cx="2032000" cy="13546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C62EAA-7B11-43EF-8523-D2B395B591AE}">
      <dsp:nvSpPr>
        <dsp:cNvPr id="0" name=""/>
        <dsp:cNvSpPr/>
      </dsp:nvSpPr>
      <dsp:spPr>
        <a:xfrm rot="10800000">
          <a:off x="0" y="0"/>
          <a:ext cx="6096000" cy="1354666"/>
        </a:xfrm>
        <a:prstGeom prst="trapezoid">
          <a:avLst>
            <a:gd name="adj" fmla="val 75000"/>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kern="1200" dirty="0" smtClean="0"/>
            <a:t>Liking/Preference</a:t>
          </a:r>
          <a:endParaRPr lang="en-US" sz="4000" kern="1200" dirty="0"/>
        </a:p>
      </dsp:txBody>
      <dsp:txXfrm rot="-10800000">
        <a:off x="1066799" y="0"/>
        <a:ext cx="3962400" cy="1354666"/>
      </dsp:txXfrm>
    </dsp:sp>
    <dsp:sp modelId="{66D51A4D-A894-4A9E-904B-F46E3804323C}">
      <dsp:nvSpPr>
        <dsp:cNvPr id="0" name=""/>
        <dsp:cNvSpPr/>
      </dsp:nvSpPr>
      <dsp:spPr>
        <a:xfrm rot="10800000">
          <a:off x="1015999" y="1354666"/>
          <a:ext cx="4064000" cy="1354666"/>
        </a:xfrm>
        <a:prstGeom prst="trapezoid">
          <a:avLst>
            <a:gd name="adj" fmla="val 75000"/>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en-US" sz="3600" kern="1200" dirty="0" smtClean="0"/>
            <a:t>Intentions/ Beliefs</a:t>
          </a:r>
          <a:endParaRPr lang="en-US" sz="3600" kern="1200" dirty="0"/>
        </a:p>
      </dsp:txBody>
      <dsp:txXfrm rot="-10800000">
        <a:off x="1727199" y="1354666"/>
        <a:ext cx="2641600" cy="1354666"/>
      </dsp:txXfrm>
    </dsp:sp>
    <dsp:sp modelId="{268E0999-8D4D-493A-B8C4-FBE6FCDC8E34}">
      <dsp:nvSpPr>
        <dsp:cNvPr id="0" name=""/>
        <dsp:cNvSpPr/>
      </dsp:nvSpPr>
      <dsp:spPr>
        <a:xfrm rot="10800000">
          <a:off x="2031999" y="2709333"/>
          <a:ext cx="2032000" cy="1354666"/>
        </a:xfrm>
        <a:prstGeom prst="trapezoid">
          <a:avLst>
            <a:gd name="adj" fmla="val 75000"/>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t" anchorCtr="0">
          <a:noAutofit/>
        </a:bodyPr>
        <a:lstStyle/>
        <a:p>
          <a:pPr lvl="0" algn="ctr" defTabSz="400050">
            <a:lnSpc>
              <a:spcPct val="90000"/>
            </a:lnSpc>
            <a:spcBef>
              <a:spcPct val="0"/>
            </a:spcBef>
            <a:spcAft>
              <a:spcPts val="0"/>
            </a:spcAft>
          </a:pPr>
          <a:endParaRPr lang="en-US" sz="900" kern="1200" dirty="0" smtClean="0"/>
        </a:p>
        <a:p>
          <a:pPr lvl="0" algn="ctr" defTabSz="400050">
            <a:lnSpc>
              <a:spcPct val="90000"/>
            </a:lnSpc>
            <a:spcBef>
              <a:spcPct val="0"/>
            </a:spcBef>
            <a:spcAft>
              <a:spcPts val="0"/>
            </a:spcAft>
          </a:pPr>
          <a:endParaRPr lang="en-US" sz="900" kern="1200" dirty="0" smtClean="0"/>
        </a:p>
        <a:p>
          <a:pPr lvl="0" algn="ctr" defTabSz="400050">
            <a:lnSpc>
              <a:spcPct val="90000"/>
            </a:lnSpc>
            <a:spcBef>
              <a:spcPct val="0"/>
            </a:spcBef>
            <a:spcAft>
              <a:spcPts val="0"/>
            </a:spcAft>
          </a:pPr>
          <a:r>
            <a:rPr lang="en-US" sz="2800" kern="1200" dirty="0" smtClean="0"/>
            <a:t>Behavior</a:t>
          </a:r>
          <a:endParaRPr lang="en-US" sz="2800" kern="1200" dirty="0"/>
        </a:p>
      </dsp:txBody>
      <dsp:txXfrm rot="-10800000">
        <a:off x="2031999" y="2709333"/>
        <a:ext cx="2032000" cy="1354666"/>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E0A346-F1E7-4E8E-A4AC-1E208573C114}" type="datetimeFigureOut">
              <a:rPr lang="en-US" smtClean="0"/>
              <a:t>12/7/2016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3E2D9B-64E1-4929-B030-85A721CA6479}" type="slidenum">
              <a:rPr lang="en-US" smtClean="0"/>
              <a:t>‹#›</a:t>
            </a:fld>
            <a:endParaRPr lang="en-US"/>
          </a:p>
        </p:txBody>
      </p:sp>
    </p:spTree>
    <p:extLst>
      <p:ext uri="{BB962C8B-B14F-4D97-AF65-F5344CB8AC3E}">
        <p14:creationId xmlns:p14="http://schemas.microsoft.com/office/powerpoint/2010/main" val="3267460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The first study focused on the relative importance of several key elements of a survey invitation: (1) the uses of the survey data, (2) whether participation is required by law, (3) consequences for those who do not respond, and (4) confidentiality protection. </a:t>
            </a:r>
          </a:p>
          <a:p>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The second study focused on how three attributes of messages affect attitudes toward use of administrative records for statistical usage purposes: (1) the type of the administrative data used, (2) the source of these data, and (3) the amount of time saved for respondents by using it.  </a:t>
            </a:r>
          </a:p>
          <a:p>
            <a:endParaRPr lang="en-US" dirty="0"/>
          </a:p>
        </p:txBody>
      </p:sp>
      <p:sp>
        <p:nvSpPr>
          <p:cNvPr id="4" name="Slide Number Placeholder 3"/>
          <p:cNvSpPr>
            <a:spLocks noGrp="1"/>
          </p:cNvSpPr>
          <p:nvPr>
            <p:ph type="sldNum" sz="quarter" idx="10"/>
          </p:nvPr>
        </p:nvSpPr>
        <p:spPr/>
        <p:txBody>
          <a:bodyPr/>
          <a:lstStyle/>
          <a:p>
            <a:fld id="{113E2D9B-64E1-4929-B030-85A721CA6479}" type="slidenum">
              <a:rPr lang="en-US" smtClean="0"/>
              <a:t>3</a:t>
            </a:fld>
            <a:endParaRPr lang="en-US"/>
          </a:p>
        </p:txBody>
      </p:sp>
    </p:spTree>
    <p:extLst>
      <p:ext uri="{BB962C8B-B14F-4D97-AF65-F5344CB8AC3E}">
        <p14:creationId xmlns:p14="http://schemas.microsoft.com/office/powerpoint/2010/main" val="3185794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Respondent reactions to invitation</a:t>
            </a:r>
            <a:r>
              <a:rPr lang="en-US" baseline="0" dirty="0" smtClean="0"/>
              <a:t> materials can be evaluated at several levels.  Most broadly, do they like the message?  Do they find the message motivating – that is, do they think it would encourage them to respond?  And more narrowly, how do they behave after receiving the message?  Do they respond by completing the survey?  The present research attempts to address the second level, but may also inadvertently have captured the first level as well or instead (as I will </a:t>
            </a:r>
            <a:r>
              <a:rPr lang="en-US" baseline="0" smtClean="0"/>
              <a:t>discuss later).  </a:t>
            </a:r>
            <a:endParaRPr lang="en-US" dirty="0"/>
          </a:p>
        </p:txBody>
      </p:sp>
      <p:sp>
        <p:nvSpPr>
          <p:cNvPr id="4" name="Slide Number Placeholder 3"/>
          <p:cNvSpPr>
            <a:spLocks noGrp="1"/>
          </p:cNvSpPr>
          <p:nvPr>
            <p:ph type="sldNum" sz="quarter" idx="10"/>
          </p:nvPr>
        </p:nvSpPr>
        <p:spPr/>
        <p:txBody>
          <a:bodyPr/>
          <a:lstStyle/>
          <a:p>
            <a:fld id="{B7646E96-56B8-4EC5-BC79-63ACD451023A}" type="slidenum">
              <a:rPr lang="en-US" smtClean="0"/>
              <a:t>4</a:t>
            </a:fld>
            <a:endParaRPr lang="en-US"/>
          </a:p>
        </p:txBody>
      </p:sp>
    </p:spTree>
    <p:extLst>
      <p:ext uri="{BB962C8B-B14F-4D97-AF65-F5344CB8AC3E}">
        <p14:creationId xmlns:p14="http://schemas.microsoft.com/office/powerpoint/2010/main" val="1989535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Discrete Choice Experiment (DCE) is a methodology that emulates real-world decision-making by presenting elements conjointly in packages rather than one at a time. Then, utility scores for the elements are derived statistically based on the choices made by respondents.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Current study tested 4 elements of survey invitations (attributes) with 3 census-specific messages for each element (levels)</a:t>
            </a:r>
          </a:p>
          <a:p>
            <a:endParaRPr lang="en-US" dirty="0" smtClean="0"/>
          </a:p>
        </p:txBody>
      </p:sp>
      <p:sp>
        <p:nvSpPr>
          <p:cNvPr id="4" name="Slide Number Placeholder 3"/>
          <p:cNvSpPr>
            <a:spLocks noGrp="1"/>
          </p:cNvSpPr>
          <p:nvPr>
            <p:ph type="sldNum" sz="quarter" idx="10"/>
          </p:nvPr>
        </p:nvSpPr>
        <p:spPr/>
        <p:txBody>
          <a:bodyPr/>
          <a:lstStyle/>
          <a:p>
            <a:fld id="{6DC46CA4-D6B5-440B-B5F1-BF8CF3CC05F9}" type="slidenum">
              <a:rPr lang="en-US" smtClean="0"/>
              <a:t>5</a:t>
            </a:fld>
            <a:endParaRPr lang="en-US"/>
          </a:p>
        </p:txBody>
      </p:sp>
    </p:spTree>
    <p:extLst>
      <p:ext uri="{BB962C8B-B14F-4D97-AF65-F5344CB8AC3E}">
        <p14:creationId xmlns:p14="http://schemas.microsoft.com/office/powerpoint/2010/main" val="2338867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In Fall 2015, CSM worked with QSA Research to obtain information about respondent preferences and prioritization for several key elements of survey invitations using a methodology called Discrete Choice Experiment (DCE) Analysis </a:t>
            </a:r>
          </a:p>
          <a:p>
            <a:pPr marL="628650" lvl="1" indent="-171450" rtl="0">
              <a:buFont typeface="Arial" panose="020B0604020202020204" pitchFamily="34" charset="0"/>
              <a:buChar char="•"/>
            </a:pPr>
            <a:r>
              <a:rPr lang="en-US" sz="1200" kern="1200" dirty="0" smtClean="0">
                <a:solidFill>
                  <a:schemeClr val="tx1"/>
                </a:solidFill>
                <a:effectLst/>
                <a:latin typeface="+mn-lt"/>
                <a:ea typeface="+mn-ea"/>
                <a:cs typeface="+mn-cs"/>
              </a:rPr>
              <a:t>Conjoint Analysis</a:t>
            </a:r>
            <a:r>
              <a:rPr lang="en-US" sz="1200" kern="1200" baseline="0" dirty="0" smtClean="0">
                <a:solidFill>
                  <a:schemeClr val="tx1"/>
                </a:solidFill>
                <a:effectLst/>
                <a:latin typeface="+mn-lt"/>
                <a:ea typeface="+mn-ea"/>
                <a:cs typeface="+mn-cs"/>
              </a:rPr>
              <a:t> is a familiar tool in the marketing world, where it is used to compare product features, but is not commonly used in the survey research world where the possible choices are often less concrete and more nuanced.</a:t>
            </a:r>
            <a:endParaRPr lang="en-US" sz="1200" kern="1200" dirty="0" smtClean="0">
              <a:solidFill>
                <a:schemeClr val="tx1"/>
              </a:solidFill>
              <a:effectLst/>
              <a:latin typeface="+mn-lt"/>
              <a:ea typeface="+mn-ea"/>
              <a:cs typeface="+mn-cs"/>
            </a:endParaRPr>
          </a:p>
          <a:p>
            <a:pPr marL="628650" lvl="1" indent="-171450" rtl="0">
              <a:buFont typeface="Arial" panose="020B0604020202020204" pitchFamily="34" charset="0"/>
              <a:buChar char="•"/>
            </a:pPr>
            <a:r>
              <a:rPr lang="en-US" sz="1200" kern="1200" dirty="0" smtClean="0">
                <a:solidFill>
                  <a:schemeClr val="tx1"/>
                </a:solidFill>
                <a:effectLst/>
                <a:latin typeface="+mn-lt"/>
                <a:ea typeface="+mn-ea"/>
                <a:cs typeface="+mn-cs"/>
              </a:rPr>
              <a:t>Concrete example:  In the late 80s/early 90's, Deming's quality movement and "Voice of the Customer" was huge at General Motors. GM wanted to build cars from customer's needs/wants. Conjoint (or similar approach - - "constant sum method" ) was frequently used in their research projects. Trade offs included items such as:</a:t>
            </a:r>
          </a:p>
          <a:p>
            <a:pPr lvl="3" rtl="0"/>
            <a:r>
              <a:rPr lang="en-US" sz="1200" kern="1200" dirty="0" smtClean="0">
                <a:solidFill>
                  <a:schemeClr val="tx1"/>
                </a:solidFill>
                <a:effectLst/>
                <a:latin typeface="+mn-lt"/>
                <a:ea typeface="+mn-ea"/>
                <a:cs typeface="+mn-cs"/>
              </a:rPr>
              <a:t>1. price</a:t>
            </a:r>
          </a:p>
          <a:p>
            <a:pPr lvl="3" rtl="0"/>
            <a:r>
              <a:rPr lang="en-US" sz="1200" kern="1200" dirty="0" smtClean="0">
                <a:solidFill>
                  <a:schemeClr val="tx1"/>
                </a:solidFill>
                <a:effectLst/>
                <a:latin typeface="+mn-lt"/>
                <a:ea typeface="+mn-ea"/>
                <a:cs typeface="+mn-cs"/>
              </a:rPr>
              <a:t>2. power / speed  (engine size, ability)</a:t>
            </a:r>
          </a:p>
          <a:p>
            <a:pPr lvl="3" rtl="0"/>
            <a:r>
              <a:rPr lang="en-US" sz="1200" kern="1200" dirty="0" smtClean="0">
                <a:solidFill>
                  <a:schemeClr val="tx1"/>
                </a:solidFill>
                <a:effectLst/>
                <a:latin typeface="+mn-lt"/>
                <a:ea typeface="+mn-ea"/>
                <a:cs typeface="+mn-cs"/>
              </a:rPr>
              <a:t>3. comfort  (interior design/materials)</a:t>
            </a:r>
          </a:p>
          <a:p>
            <a:pPr lvl="3" rtl="0"/>
            <a:r>
              <a:rPr lang="en-US" sz="1200" kern="1200" dirty="0" smtClean="0">
                <a:solidFill>
                  <a:schemeClr val="tx1"/>
                </a:solidFill>
                <a:effectLst/>
                <a:latin typeface="+mn-lt"/>
                <a:ea typeface="+mn-ea"/>
                <a:cs typeface="+mn-cs"/>
              </a:rPr>
              <a:t>4. style (exterior look)</a:t>
            </a:r>
          </a:p>
          <a:p>
            <a:pPr lvl="3" rtl="0"/>
            <a:r>
              <a:rPr lang="en-US" sz="1200" kern="1200" dirty="0" smtClean="0">
                <a:solidFill>
                  <a:schemeClr val="tx1"/>
                </a:solidFill>
                <a:effectLst/>
                <a:latin typeface="+mn-lt"/>
                <a:ea typeface="+mn-ea"/>
                <a:cs typeface="+mn-cs"/>
              </a:rPr>
              <a:t>5. safety</a:t>
            </a:r>
          </a:p>
          <a:p>
            <a:pPr lvl="3" rtl="0"/>
            <a:r>
              <a:rPr lang="en-US" sz="1200" kern="1200" dirty="0" smtClean="0">
                <a:solidFill>
                  <a:schemeClr val="tx1"/>
                </a:solidFill>
                <a:effectLst/>
                <a:latin typeface="+mn-lt"/>
                <a:ea typeface="+mn-ea"/>
                <a:cs typeface="+mn-cs"/>
              </a:rPr>
              <a:t>and maybe 1 or 2 more</a:t>
            </a:r>
          </a:p>
          <a:p>
            <a:pPr marL="628650" lvl="1" indent="-171450" rtl="0">
              <a:buFont typeface="Arial" panose="020B0604020202020204" pitchFamily="34" charset="0"/>
              <a:buChar char="•"/>
            </a:pPr>
            <a:r>
              <a:rPr lang="en-US" sz="1200" kern="1200" dirty="0" smtClean="0">
                <a:solidFill>
                  <a:schemeClr val="tx1"/>
                </a:solidFill>
                <a:effectLst/>
                <a:latin typeface="+mn-lt"/>
                <a:ea typeface="+mn-ea"/>
                <a:cs typeface="+mn-cs"/>
              </a:rPr>
              <a:t>When asked independently , respondents wanted all of these things - - it was only after putting them up against each other that you saw customer's priorities.</a:t>
            </a:r>
          </a:p>
          <a:p>
            <a:pPr marL="628650" lvl="1"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The elements considered in this study were (1) the use of the data, (2) what is required (by law), (3) what happens if you don’t respond, and (4) confidentiality protection. </a:t>
            </a:r>
          </a:p>
          <a:p>
            <a:endParaRPr lang="en-US" dirty="0"/>
          </a:p>
        </p:txBody>
      </p:sp>
      <p:sp>
        <p:nvSpPr>
          <p:cNvPr id="4" name="Slide Number Placeholder 3"/>
          <p:cNvSpPr>
            <a:spLocks noGrp="1"/>
          </p:cNvSpPr>
          <p:nvPr>
            <p:ph type="sldNum" sz="quarter" idx="10"/>
          </p:nvPr>
        </p:nvSpPr>
        <p:spPr/>
        <p:txBody>
          <a:bodyPr/>
          <a:lstStyle/>
          <a:p>
            <a:fld id="{6DC46CA4-D6B5-440B-B5F1-BF8CF3CC05F9}" type="slidenum">
              <a:rPr lang="en-US" smtClean="0"/>
              <a:t>7</a:t>
            </a:fld>
            <a:endParaRPr lang="en-US"/>
          </a:p>
        </p:txBody>
      </p:sp>
    </p:spTree>
    <p:extLst>
      <p:ext uri="{BB962C8B-B14F-4D97-AF65-F5344CB8AC3E}">
        <p14:creationId xmlns:p14="http://schemas.microsoft.com/office/powerpoint/2010/main" val="2338867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of 4 elements from 2015</a:t>
            </a:r>
            <a:r>
              <a:rPr lang="en-US" baseline="0" dirty="0" smtClean="0"/>
              <a:t> NCT initial mailing.</a:t>
            </a:r>
            <a:endParaRPr lang="en-US" dirty="0"/>
          </a:p>
        </p:txBody>
      </p:sp>
      <p:sp>
        <p:nvSpPr>
          <p:cNvPr id="4" name="Slide Number Placeholder 3"/>
          <p:cNvSpPr>
            <a:spLocks noGrp="1"/>
          </p:cNvSpPr>
          <p:nvPr>
            <p:ph type="sldNum" sz="quarter" idx="10"/>
          </p:nvPr>
        </p:nvSpPr>
        <p:spPr/>
        <p:txBody>
          <a:bodyPr/>
          <a:lstStyle/>
          <a:p>
            <a:fld id="{113E2D9B-64E1-4929-B030-85A721CA6479}" type="slidenum">
              <a:rPr lang="en-US" smtClean="0"/>
              <a:t>8</a:t>
            </a:fld>
            <a:endParaRPr lang="en-US"/>
          </a:p>
        </p:txBody>
      </p:sp>
    </p:spTree>
    <p:extLst>
      <p:ext uri="{BB962C8B-B14F-4D97-AF65-F5344CB8AC3E}">
        <p14:creationId xmlns:p14="http://schemas.microsoft.com/office/powerpoint/2010/main" val="773783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of 4 elements from 2015</a:t>
            </a:r>
            <a:r>
              <a:rPr lang="en-US" baseline="0" dirty="0" smtClean="0"/>
              <a:t> NCT initial mailing.</a:t>
            </a:r>
            <a:endParaRPr lang="en-US" dirty="0"/>
          </a:p>
        </p:txBody>
      </p:sp>
      <p:sp>
        <p:nvSpPr>
          <p:cNvPr id="4" name="Slide Number Placeholder 3"/>
          <p:cNvSpPr>
            <a:spLocks noGrp="1"/>
          </p:cNvSpPr>
          <p:nvPr>
            <p:ph type="sldNum" sz="quarter" idx="10"/>
          </p:nvPr>
        </p:nvSpPr>
        <p:spPr/>
        <p:txBody>
          <a:bodyPr/>
          <a:lstStyle/>
          <a:p>
            <a:fld id="{113E2D9B-64E1-4929-B030-85A721CA6479}" type="slidenum">
              <a:rPr lang="en-US" smtClean="0"/>
              <a:t>9</a:t>
            </a:fld>
            <a:endParaRPr lang="en-US"/>
          </a:p>
        </p:txBody>
      </p:sp>
    </p:spTree>
    <p:extLst>
      <p:ext uri="{BB962C8B-B14F-4D97-AF65-F5344CB8AC3E}">
        <p14:creationId xmlns:p14="http://schemas.microsoft.com/office/powerpoint/2010/main" val="773783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of 4 elements from 2015</a:t>
            </a:r>
            <a:r>
              <a:rPr lang="en-US" baseline="0" dirty="0" smtClean="0"/>
              <a:t> NCT initial mailing.</a:t>
            </a:r>
            <a:endParaRPr lang="en-US" dirty="0"/>
          </a:p>
        </p:txBody>
      </p:sp>
      <p:sp>
        <p:nvSpPr>
          <p:cNvPr id="4" name="Slide Number Placeholder 3"/>
          <p:cNvSpPr>
            <a:spLocks noGrp="1"/>
          </p:cNvSpPr>
          <p:nvPr>
            <p:ph type="sldNum" sz="quarter" idx="10"/>
          </p:nvPr>
        </p:nvSpPr>
        <p:spPr/>
        <p:txBody>
          <a:bodyPr/>
          <a:lstStyle/>
          <a:p>
            <a:fld id="{113E2D9B-64E1-4929-B030-85A721CA6479}" type="slidenum">
              <a:rPr lang="en-US" smtClean="0"/>
              <a:t>10</a:t>
            </a:fld>
            <a:endParaRPr lang="en-US"/>
          </a:p>
        </p:txBody>
      </p:sp>
    </p:spTree>
    <p:extLst>
      <p:ext uri="{BB962C8B-B14F-4D97-AF65-F5344CB8AC3E}">
        <p14:creationId xmlns:p14="http://schemas.microsoft.com/office/powerpoint/2010/main" val="773783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of 4 elements from 2015</a:t>
            </a:r>
            <a:r>
              <a:rPr lang="en-US" baseline="0" dirty="0" smtClean="0"/>
              <a:t> NCT initial mailing.</a:t>
            </a:r>
            <a:endParaRPr lang="en-US" dirty="0"/>
          </a:p>
        </p:txBody>
      </p:sp>
      <p:sp>
        <p:nvSpPr>
          <p:cNvPr id="4" name="Slide Number Placeholder 3"/>
          <p:cNvSpPr>
            <a:spLocks noGrp="1"/>
          </p:cNvSpPr>
          <p:nvPr>
            <p:ph type="sldNum" sz="quarter" idx="10"/>
          </p:nvPr>
        </p:nvSpPr>
        <p:spPr/>
        <p:txBody>
          <a:bodyPr/>
          <a:lstStyle/>
          <a:p>
            <a:fld id="{113E2D9B-64E1-4929-B030-85A721CA6479}" type="slidenum">
              <a:rPr lang="en-US" smtClean="0"/>
              <a:t>11</a:t>
            </a:fld>
            <a:endParaRPr lang="en-US"/>
          </a:p>
        </p:txBody>
      </p:sp>
    </p:spTree>
    <p:extLst>
      <p:ext uri="{BB962C8B-B14F-4D97-AF65-F5344CB8AC3E}">
        <p14:creationId xmlns:p14="http://schemas.microsoft.com/office/powerpoint/2010/main" val="7737834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u="sng" dirty="0" smtClean="0"/>
              <a:t>Sample</a:t>
            </a:r>
            <a:r>
              <a:rPr lang="en-US" sz="1200" dirty="0" smtClean="0"/>
              <a:t>:  Almost 6,000 email addresses from a non-probability panel of individuals who signed up to participate in Census Bureau research studies</a:t>
            </a:r>
          </a:p>
          <a:p>
            <a:pPr marL="171450" indent="-171450">
              <a:buFont typeface="Arial" panose="020B0604020202020204" pitchFamily="34" charset="0"/>
              <a:buChar char="•"/>
            </a:pPr>
            <a:r>
              <a:rPr lang="en-US" sz="1200" u="sng" dirty="0" smtClean="0"/>
              <a:t>Field period</a:t>
            </a:r>
            <a:r>
              <a:rPr lang="en-US" sz="1200" dirty="0" smtClean="0"/>
              <a:t>: October 22 – November 6, 2015</a:t>
            </a:r>
          </a:p>
          <a:p>
            <a:pPr marL="171450" indent="-171450">
              <a:buFont typeface="Arial" panose="020B0604020202020204" pitchFamily="34" charset="0"/>
              <a:buChar char="•"/>
            </a:pPr>
            <a:r>
              <a:rPr lang="en-US" sz="1200" u="sng" dirty="0" smtClean="0"/>
              <a:t>Contact attempts</a:t>
            </a:r>
            <a:r>
              <a:rPr lang="en-US" sz="1200" dirty="0" smtClean="0"/>
              <a:t>:  A survey invitation and up to 2 reminder emails were sent to each selected email address</a:t>
            </a:r>
          </a:p>
          <a:p>
            <a:pPr marL="171450" indent="-171450">
              <a:buFont typeface="Arial" panose="020B0604020202020204" pitchFamily="34" charset="0"/>
              <a:buChar char="•"/>
            </a:pPr>
            <a:r>
              <a:rPr lang="en-US" sz="1200" u="sng" dirty="0" smtClean="0"/>
              <a:t>Response rate</a:t>
            </a:r>
            <a:r>
              <a:rPr lang="en-US" sz="1200" dirty="0" smtClean="0"/>
              <a:t>: Final response rate was about 7%, providing 439 usable survey responses.</a:t>
            </a:r>
            <a:r>
              <a:rPr lang="en-US" sz="1200" baseline="0" dirty="0" smtClean="0"/>
              <a:t>  This was a number that CSM and QSA Research had agreed was sufficient for the analyses to be conducted.</a:t>
            </a:r>
            <a:endParaRPr lang="en-US" sz="1200" u="sng"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ADAB3B1-3CD8-4667-98EF-EA116D2745EB}" type="slidenum">
              <a:rPr lang="en-US" smtClean="0"/>
              <a:pPr/>
              <a:t>12</a:t>
            </a:fld>
            <a:endParaRPr lang="en-US"/>
          </a:p>
        </p:txBody>
      </p:sp>
    </p:spTree>
    <p:extLst>
      <p:ext uri="{BB962C8B-B14F-4D97-AF65-F5344CB8AC3E}">
        <p14:creationId xmlns:p14="http://schemas.microsoft.com/office/powerpoint/2010/main" val="2647864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the instructions ask participants to choose which of the two packages</a:t>
            </a:r>
            <a:r>
              <a:rPr lang="en-US" baseline="0" dirty="0" smtClean="0"/>
              <a:t> of elements the respondent would be </a:t>
            </a:r>
            <a:r>
              <a:rPr lang="en-US" u="sng" baseline="0" dirty="0" smtClean="0"/>
              <a:t>more likely to respond to</a:t>
            </a:r>
            <a:r>
              <a:rPr lang="en-US" u="none" baseline="0" dirty="0" smtClean="0"/>
              <a:t>, not necessarily which set of elements they like the most.  Respondents completed numerous training multiple response items to orient them to the survey which explained that they were to select whichever combination of conjoint elements would “compel them to respond” and the instructions above appeared one each screen with the conjoint questions, but it is still unclear to what extent participants kept these instructions in mind.  As a result, it could be that some respondents were assessing their beliefs and intentions while others were providing evaluations of their liking or preferences for the messages.  </a:t>
            </a:r>
            <a:endParaRPr lang="en-US" dirty="0"/>
          </a:p>
        </p:txBody>
      </p:sp>
      <p:sp>
        <p:nvSpPr>
          <p:cNvPr id="4" name="Slide Number Placeholder 3"/>
          <p:cNvSpPr>
            <a:spLocks noGrp="1"/>
          </p:cNvSpPr>
          <p:nvPr>
            <p:ph type="sldNum" sz="quarter" idx="10"/>
          </p:nvPr>
        </p:nvSpPr>
        <p:spPr/>
        <p:txBody>
          <a:bodyPr/>
          <a:lstStyle/>
          <a:p>
            <a:fld id="{113E2D9B-64E1-4929-B030-85A721CA6479}" type="slidenum">
              <a:rPr lang="en-US" smtClean="0"/>
              <a:t>13</a:t>
            </a:fld>
            <a:endParaRPr lang="en-US"/>
          </a:p>
        </p:txBody>
      </p:sp>
    </p:spTree>
    <p:extLst>
      <p:ext uri="{BB962C8B-B14F-4D97-AF65-F5344CB8AC3E}">
        <p14:creationId xmlns:p14="http://schemas.microsoft.com/office/powerpoint/2010/main" val="638642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smtClean="0"/>
              <a:t>Each conjoint question asked respondents to choose between a set of items.  The importance scores give an idea for which element within each set was most influential in deciding respondents’ choices.  </a:t>
            </a:r>
          </a:p>
          <a:p>
            <a:pPr marL="171450" indent="-171450">
              <a:buFont typeface="Arial" panose="020B0604020202020204" pitchFamily="34" charset="0"/>
              <a:buChar char="•"/>
            </a:pPr>
            <a:r>
              <a:rPr lang="en-US" baseline="0" dirty="0" smtClean="0"/>
              <a:t>For this study, data use was the most important.  That is, when presented with a package that contained different versions of each of the elements, respondents tended to decide which package to choose based mostly on their preferences for the data use statements.  </a:t>
            </a:r>
          </a:p>
          <a:p>
            <a:pPr marL="171450" indent="-171450">
              <a:buFont typeface="Arial" panose="020B0604020202020204" pitchFamily="34" charset="0"/>
              <a:buChar char="•"/>
            </a:pPr>
            <a:r>
              <a:rPr lang="en-US" baseline="0" dirty="0" smtClean="0"/>
              <a:t>The results show that, for the items tested, use of data was almost as influential to respondent choices as all 3 other elements combined. </a:t>
            </a:r>
            <a:endParaRPr lang="en-US" dirty="0" smtClean="0"/>
          </a:p>
          <a:p>
            <a:endParaRPr lang="en-US" dirty="0" smtClean="0"/>
          </a:p>
          <a:p>
            <a:r>
              <a:rPr lang="en-US" dirty="0" smtClean="0"/>
              <a:t>Technical</a:t>
            </a:r>
            <a:r>
              <a:rPr lang="en-US" baseline="0" dirty="0" smtClean="0"/>
              <a:t> details (from QSA’s report; Quarles, 2015):</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have also calculated an Attribute Importance score for each respondent. These scores are based on the range between the highest and lowest utility score for an attribute for each respondent, calculating percentages from the relative ranges, and obtaining that respondent’s set of attribute importance values. These values add to 100 percent.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They are calculated by dividing the range for a given attribute by the sum of all ranges for the attributes included in the study. For example, if range for Attribute A is 0.4 and the total for the ranges of all attributes is 1.50, Attribute A accounts for 26.7% of the all ranges for that respondent. If the values for Attributes B and C are 0.8 and 0.3, they would account for 53.3% and 20.0% of all the ranges for the respondent. These values sum to 100%.</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Because these Attribute Importance Scores are computed in this way for each respondent, they will almost always differ from importance scores that have been manually calculated based upon average utilities.”</a:t>
            </a:r>
            <a:endParaRPr lang="en-US" dirty="0"/>
          </a:p>
        </p:txBody>
      </p:sp>
      <p:sp>
        <p:nvSpPr>
          <p:cNvPr id="4" name="Slide Number Placeholder 3"/>
          <p:cNvSpPr>
            <a:spLocks noGrp="1"/>
          </p:cNvSpPr>
          <p:nvPr>
            <p:ph type="sldNum" sz="quarter" idx="10"/>
          </p:nvPr>
        </p:nvSpPr>
        <p:spPr/>
        <p:txBody>
          <a:bodyPr/>
          <a:lstStyle/>
          <a:p>
            <a:fld id="{3ADAB3B1-3CD8-4667-98EF-EA116D2745EB}" type="slidenum">
              <a:rPr lang="en-US" smtClean="0"/>
              <a:pPr/>
              <a:t>14</a:t>
            </a:fld>
            <a:endParaRPr lang="en-US"/>
          </a:p>
        </p:txBody>
      </p:sp>
    </p:spTree>
    <p:extLst>
      <p:ext uri="{BB962C8B-B14F-4D97-AF65-F5344CB8AC3E}">
        <p14:creationId xmlns:p14="http://schemas.microsoft.com/office/powerpoint/2010/main" val="30526352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*Remember that these</a:t>
            </a:r>
            <a:r>
              <a:rPr lang="en-US" baseline="0" dirty="0" smtClean="0"/>
              <a:t> messages occurred in packages, so respondents did not independently rate each message.  Thus, demographic differences reported here reflect that a group was more likely to select </a:t>
            </a:r>
            <a:r>
              <a:rPr lang="en-US" u="sng" baseline="0" dirty="0" smtClean="0"/>
              <a:t>packages</a:t>
            </a:r>
            <a:r>
              <a:rPr lang="en-US" baseline="0" dirty="0" smtClean="0"/>
              <a:t> containing the highlighted message.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For</a:t>
            </a:r>
            <a:r>
              <a:rPr lang="en-US" baseline="0" dirty="0" smtClean="0"/>
              <a:t> use of data,</a:t>
            </a:r>
            <a:r>
              <a:rPr lang="en-US" dirty="0" smtClean="0"/>
              <a:t> all race groups still had an overall preference for the allocation of funds data use.</a:t>
            </a:r>
          </a:p>
        </p:txBody>
      </p:sp>
      <p:sp>
        <p:nvSpPr>
          <p:cNvPr id="4" name="Slide Number Placeholder 3"/>
          <p:cNvSpPr>
            <a:spLocks noGrp="1"/>
          </p:cNvSpPr>
          <p:nvPr>
            <p:ph type="sldNum" sz="quarter" idx="10"/>
          </p:nvPr>
        </p:nvSpPr>
        <p:spPr/>
        <p:txBody>
          <a:bodyPr/>
          <a:lstStyle/>
          <a:p>
            <a:fld id="{113E2D9B-64E1-4929-B030-85A721CA6479}" type="slidenum">
              <a:rPr lang="en-US" smtClean="0"/>
              <a:t>15</a:t>
            </a:fld>
            <a:endParaRPr lang="en-US"/>
          </a:p>
        </p:txBody>
      </p:sp>
    </p:spTree>
    <p:extLst>
      <p:ext uri="{BB962C8B-B14F-4D97-AF65-F5344CB8AC3E}">
        <p14:creationId xmlns:p14="http://schemas.microsoft.com/office/powerpoint/2010/main" val="32657980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*Remember that these</a:t>
            </a:r>
            <a:r>
              <a:rPr lang="en-US" baseline="0" dirty="0" smtClean="0"/>
              <a:t> messages occurred in packages, so respondents did not independently rate each message.  Thus, demographic differences reported here reflect that a group was more likely to select </a:t>
            </a:r>
            <a:r>
              <a:rPr lang="en-US" u="sng" baseline="0" dirty="0" smtClean="0"/>
              <a:t>packages</a:t>
            </a:r>
            <a:r>
              <a:rPr lang="en-US" baseline="0" dirty="0" smtClean="0"/>
              <a:t> containing the highlighted message.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For</a:t>
            </a:r>
            <a:r>
              <a:rPr lang="en-US" baseline="0" dirty="0" smtClean="0"/>
              <a:t> use of data,</a:t>
            </a:r>
            <a:r>
              <a:rPr lang="en-US" dirty="0" smtClean="0"/>
              <a:t> all race groups still had an overall preference for the allocation of funds data use.</a:t>
            </a:r>
          </a:p>
        </p:txBody>
      </p:sp>
      <p:sp>
        <p:nvSpPr>
          <p:cNvPr id="4" name="Slide Number Placeholder 3"/>
          <p:cNvSpPr>
            <a:spLocks noGrp="1"/>
          </p:cNvSpPr>
          <p:nvPr>
            <p:ph type="sldNum" sz="quarter" idx="10"/>
          </p:nvPr>
        </p:nvSpPr>
        <p:spPr/>
        <p:txBody>
          <a:bodyPr/>
          <a:lstStyle/>
          <a:p>
            <a:fld id="{113E2D9B-64E1-4929-B030-85A721CA6479}" type="slidenum">
              <a:rPr lang="en-US" smtClean="0"/>
              <a:t>16</a:t>
            </a:fld>
            <a:endParaRPr lang="en-US"/>
          </a:p>
        </p:txBody>
      </p:sp>
    </p:spTree>
    <p:extLst>
      <p:ext uri="{BB962C8B-B14F-4D97-AF65-F5344CB8AC3E}">
        <p14:creationId xmlns:p14="http://schemas.microsoft.com/office/powerpoint/2010/main" val="3265798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3E2D9B-64E1-4929-B030-85A721CA6479}" type="slidenum">
              <a:rPr lang="en-US" smtClean="0"/>
              <a:t>19</a:t>
            </a:fld>
            <a:endParaRPr lang="en-US"/>
          </a:p>
        </p:txBody>
      </p:sp>
    </p:spTree>
    <p:extLst>
      <p:ext uri="{BB962C8B-B14F-4D97-AF65-F5344CB8AC3E}">
        <p14:creationId xmlns:p14="http://schemas.microsoft.com/office/powerpoint/2010/main" val="22517132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Unadjusted overall</a:t>
            </a:r>
            <a:r>
              <a:rPr lang="en-US" baseline="0" smtClean="0"/>
              <a:t> </a:t>
            </a:r>
            <a:r>
              <a:rPr lang="en-US" baseline="0" dirty="0" smtClean="0"/>
              <a:t>response rate 37.8%.</a:t>
            </a:r>
          </a:p>
          <a:p>
            <a:endParaRPr lang="en-US" baseline="0" dirty="0" smtClean="0"/>
          </a:p>
          <a:p>
            <a:r>
              <a:rPr lang="en-US" dirty="0" smtClean="0"/>
              <a:t>*Chi-square analysis of the distribution</a:t>
            </a:r>
            <a:r>
              <a:rPr lang="en-US" baseline="0" dirty="0" smtClean="0"/>
              <a:t> indicates a significant difference in the likelihood of responding by condition for Black households (Chi-</a:t>
            </a:r>
            <a:r>
              <a:rPr lang="en-US" baseline="0" dirty="0" err="1" smtClean="0"/>
              <a:t>sq</a:t>
            </a:r>
            <a:r>
              <a:rPr lang="en-US" baseline="0" dirty="0" smtClean="0"/>
              <a:t>=12.37, p=.006).  The other groups do not show any significant differences by condition.  </a:t>
            </a:r>
          </a:p>
          <a:p>
            <a:endParaRPr lang="en-US" dirty="0" smtClean="0"/>
          </a:p>
          <a:p>
            <a:r>
              <a:rPr lang="en-US" dirty="0" smtClean="0"/>
              <a:t>Note: Race</a:t>
            </a:r>
            <a:r>
              <a:rPr lang="en-US" baseline="0" dirty="0" smtClean="0"/>
              <a:t> data collapsed to the household level.  A household was coded as white only if respondent reported that every person in the household was white and no other race.  A household was coded as Black if any person in the household was reported to have Black race.  A household was coded as all other race if anyone in the HH was non-White and not all HH members were Black.  The codes for Black HH and Other Race HH are not mutually exclusive (so if a household contained anyone who was Black AND anyone who was some race other than White, it would be represented in both rows of this table).  </a:t>
            </a:r>
            <a:endParaRPr lang="en-US" dirty="0"/>
          </a:p>
        </p:txBody>
      </p:sp>
      <p:sp>
        <p:nvSpPr>
          <p:cNvPr id="4" name="Slide Number Placeholder 3"/>
          <p:cNvSpPr>
            <a:spLocks noGrp="1"/>
          </p:cNvSpPr>
          <p:nvPr>
            <p:ph type="sldNum" sz="quarter" idx="10"/>
          </p:nvPr>
        </p:nvSpPr>
        <p:spPr/>
        <p:txBody>
          <a:bodyPr/>
          <a:lstStyle/>
          <a:p>
            <a:fld id="{113E2D9B-64E1-4929-B030-85A721CA6479}" type="slidenum">
              <a:rPr lang="en-US" smtClean="0"/>
              <a:t>20</a:t>
            </a:fld>
            <a:endParaRPr lang="en-US"/>
          </a:p>
        </p:txBody>
      </p:sp>
    </p:spTree>
    <p:extLst>
      <p:ext uri="{BB962C8B-B14F-4D97-AF65-F5344CB8AC3E}">
        <p14:creationId xmlns:p14="http://schemas.microsoft.com/office/powerpoint/2010/main" val="2584682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*Outside</a:t>
            </a:r>
            <a:r>
              <a:rPr lang="en-US" baseline="0" dirty="0" smtClean="0"/>
              <a:t> is defined as administrative data</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aseline="0" dirty="0" smtClean="0"/>
              <a:t>Information can be used to determine language usage for 2020 Census and reduce cost by using admin data </a:t>
            </a:r>
            <a:endParaRPr lang="en-US" dirty="0" smtClean="0"/>
          </a:p>
          <a:p>
            <a:endParaRPr lang="en-US" dirty="0"/>
          </a:p>
        </p:txBody>
      </p:sp>
      <p:sp>
        <p:nvSpPr>
          <p:cNvPr id="4" name="Slide Number Placeholder 3"/>
          <p:cNvSpPr>
            <a:spLocks noGrp="1"/>
          </p:cNvSpPr>
          <p:nvPr>
            <p:ph type="sldNum" sz="quarter" idx="10"/>
          </p:nvPr>
        </p:nvSpPr>
        <p:spPr/>
        <p:txBody>
          <a:bodyPr/>
          <a:lstStyle/>
          <a:p>
            <a:fld id="{6DC46CA4-D6B5-440B-B5F1-BF8CF3CC05F9}" type="slidenum">
              <a:rPr lang="en-US" smtClean="0"/>
              <a:t>22</a:t>
            </a:fld>
            <a:endParaRPr lang="en-US"/>
          </a:p>
        </p:txBody>
      </p:sp>
    </p:spTree>
    <p:extLst>
      <p:ext uri="{BB962C8B-B14F-4D97-AF65-F5344CB8AC3E}">
        <p14:creationId xmlns:p14="http://schemas.microsoft.com/office/powerpoint/2010/main" val="23388670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i="1" dirty="0" smtClean="0"/>
              <a:t>No</a:t>
            </a:r>
            <a:r>
              <a:rPr lang="en-US" sz="2800" i="1" baseline="0" dirty="0" smtClean="0"/>
              <a:t> need to go into too much detail, Casey would have explained this. </a:t>
            </a:r>
            <a:endParaRPr lang="en-US" sz="2800" i="1" dirty="0" smtClean="0"/>
          </a:p>
          <a:p>
            <a:endParaRPr lang="en-US" sz="2800" dirty="0" smtClean="0"/>
          </a:p>
          <a:p>
            <a:r>
              <a:rPr lang="en-US" sz="2800" dirty="0" smtClean="0"/>
              <a:t>Participants</a:t>
            </a:r>
            <a:r>
              <a:rPr lang="en-US" sz="2800" baseline="0" dirty="0" smtClean="0"/>
              <a:t> </a:t>
            </a:r>
            <a:r>
              <a:rPr lang="en-US" sz="2800" dirty="0" smtClean="0"/>
              <a:t>answered 12 conjoint questions (not all possible combinations)</a:t>
            </a:r>
          </a:p>
          <a:p>
            <a:r>
              <a:rPr lang="en-US" sz="2800" dirty="0" smtClean="0"/>
              <a:t>Responses produces two key values</a:t>
            </a:r>
          </a:p>
          <a:p>
            <a:pPr lvl="1"/>
            <a:r>
              <a:rPr lang="en-US" sz="2400" b="1" dirty="0" smtClean="0"/>
              <a:t>Utility scores </a:t>
            </a:r>
            <a:r>
              <a:rPr lang="en-US" sz="2400" dirty="0" smtClean="0"/>
              <a:t>for each feature (that is, for each of the specific messages)</a:t>
            </a:r>
          </a:p>
          <a:p>
            <a:pPr lvl="1"/>
            <a:r>
              <a:rPr lang="en-US" sz="2400" dirty="0" smtClean="0"/>
              <a:t>Overall </a:t>
            </a:r>
            <a:r>
              <a:rPr lang="en-US" sz="2400" b="1" dirty="0" smtClean="0"/>
              <a:t>importance scores </a:t>
            </a:r>
            <a:r>
              <a:rPr lang="en-US" sz="2400" dirty="0" smtClean="0"/>
              <a:t>(for each of the 4 survey invitation elements)</a:t>
            </a:r>
          </a:p>
          <a:p>
            <a:r>
              <a:rPr lang="en-US" sz="2800" dirty="0" smtClean="0"/>
              <a:t>Can also look for patterns related to respondent characteristics</a:t>
            </a:r>
          </a:p>
          <a:p>
            <a:r>
              <a:rPr lang="en-US" dirty="0" smtClean="0"/>
              <a:t>____</a:t>
            </a:r>
          </a:p>
          <a:p>
            <a:pPr marL="171450" indent="-171450">
              <a:buFont typeface="Arial" panose="020B0604020202020204" pitchFamily="34" charset="0"/>
              <a:buChar char="•"/>
            </a:pPr>
            <a:r>
              <a:rPr lang="en-US" dirty="0" smtClean="0"/>
              <a:t>In order to get</a:t>
            </a:r>
            <a:r>
              <a:rPr lang="en-US" baseline="0" dirty="0" smtClean="0"/>
              <a:t> sufficient data about each possible combination while reducing respondent burden, there were 10 different sets of 12 conjoint questions that were randomized across participants.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The statistics behind conjoint</a:t>
            </a:r>
            <a:r>
              <a:rPr lang="en-US" baseline="0" dirty="0" smtClean="0"/>
              <a:t> analysis utility and importance scores are somewhat complicated, but the information they provide is quite different from what is obtained from other methods.  By asking a small number of conjoint questions for each participant, you are able to ascertain the impact of each of the separate elements for each person but in a way that incorporates the influence of all the other elements as well.  </a:t>
            </a:r>
            <a:endParaRPr lang="en-US" dirty="0" smtClean="0"/>
          </a:p>
          <a:p>
            <a:pPr marL="171450" indent="-171450">
              <a:buFont typeface="Arial" panose="020B0604020202020204" pitchFamily="34" charset="0"/>
              <a:buChar char="•"/>
            </a:pPr>
            <a:r>
              <a:rPr lang="en-US" dirty="0" smtClean="0"/>
              <a:t>Utility scores and importance scores are calculated</a:t>
            </a:r>
            <a:r>
              <a:rPr lang="en-US" baseline="0" dirty="0" smtClean="0"/>
              <a:t> at the individual level, then summarized into one score.</a:t>
            </a:r>
          </a:p>
          <a:p>
            <a:pPr marL="171450" indent="-171450">
              <a:buFont typeface="Arial" panose="020B0604020202020204" pitchFamily="34" charset="0"/>
              <a:buChar char="•"/>
            </a:pPr>
            <a:r>
              <a:rPr lang="en-US" baseline="0" dirty="0" smtClean="0"/>
              <a:t>Because values are computed at the individual level, it is possible to look at differences based on respondent characteristics, like demographic factors.</a:t>
            </a:r>
            <a:endParaRPr lang="en-US" dirty="0" smtClean="0"/>
          </a:p>
          <a:p>
            <a:endParaRPr lang="en-US" dirty="0" smtClean="0"/>
          </a:p>
          <a:p>
            <a:r>
              <a:rPr lang="en-US" dirty="0" smtClean="0"/>
              <a:t>Technical</a:t>
            </a:r>
            <a:r>
              <a:rPr lang="en-US" baseline="0" dirty="0" smtClean="0"/>
              <a:t> details (from </a:t>
            </a:r>
            <a:r>
              <a:rPr lang="en-US" baseline="0" dirty="0" err="1" smtClean="0"/>
              <a:t>QSA’s</a:t>
            </a:r>
            <a:r>
              <a:rPr lang="en-US" baseline="0" dirty="0" smtClean="0"/>
              <a:t> report; Quarles, 2015):</a:t>
            </a:r>
          </a:p>
          <a:p>
            <a:endParaRPr lang="en-US" baseline="0" dirty="0" smtClean="0"/>
          </a:p>
          <a:p>
            <a:r>
              <a:rPr lang="en-US" sz="1200" kern="1200" dirty="0" smtClean="0">
                <a:solidFill>
                  <a:schemeClr val="tx1"/>
                </a:solidFill>
                <a:effectLst/>
                <a:latin typeface="+mn-lt"/>
                <a:ea typeface="+mn-ea"/>
                <a:cs typeface="+mn-cs"/>
              </a:rPr>
              <a:t>“Utility scores are partial logistic regression slope-function coefficients. Utilities are scaled to sum to zero within each attribute. Hierarchical Bayesian analysis is utilized to calculate the utility values at the individual level. Having individual-level utility scores makes it possible to analyze the data in the same way one might analyze percentages or means.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Conjoint analysis also produces a measure of the overall importance of each attribute. These attributes are calculated based on the range of utility scores across the levels of the attribute. They are scaled so that the sum of all attributes in the exercise is 100% for each respondent. However, the relative importance of each attribute is readily discernable by simply looking at the utility scores. Thus, this report will focus on the utility scores.”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13E2D9B-64E1-4929-B030-85A721CA6479}" type="slidenum">
              <a:rPr lang="en-US" smtClean="0"/>
              <a:t>23</a:t>
            </a:fld>
            <a:endParaRPr lang="en-US"/>
          </a:p>
        </p:txBody>
      </p:sp>
    </p:spTree>
    <p:extLst>
      <p:ext uri="{BB962C8B-B14F-4D97-AF65-F5344CB8AC3E}">
        <p14:creationId xmlns:p14="http://schemas.microsoft.com/office/powerpoint/2010/main" val="6386428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ADAB3B1-3CD8-4667-98EF-EA116D2745EB}" type="slidenum">
              <a:rPr lang="en-US" smtClean="0"/>
              <a:pPr/>
              <a:t>24</a:t>
            </a:fld>
            <a:endParaRPr lang="en-US"/>
          </a:p>
        </p:txBody>
      </p:sp>
    </p:spTree>
    <p:extLst>
      <p:ext uri="{BB962C8B-B14F-4D97-AF65-F5344CB8AC3E}">
        <p14:creationId xmlns:p14="http://schemas.microsoft.com/office/powerpoint/2010/main" val="26478641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smtClean="0"/>
              <a:t>The importance scores give an idea for which element was most important in deciding respondents’ choices.  </a:t>
            </a:r>
          </a:p>
          <a:p>
            <a:pPr marL="171450" indent="-171450">
              <a:buFont typeface="Arial" panose="020B0604020202020204" pitchFamily="34" charset="0"/>
              <a:buChar char="•"/>
            </a:pPr>
            <a:endParaRPr lang="en-US" baseline="0" dirty="0" smtClean="0"/>
          </a:p>
          <a:p>
            <a:r>
              <a:rPr lang="en-US" baseline="0" dirty="0" smtClean="0"/>
              <a:t> </a:t>
            </a:r>
            <a:r>
              <a:rPr lang="en-US" sz="1200" i="1" kern="1200" dirty="0" smtClean="0">
                <a:solidFill>
                  <a:schemeClr val="tx1"/>
                </a:solidFill>
                <a:effectLst/>
                <a:latin typeface="+mn-lt"/>
                <a:ea typeface="+mn-ea"/>
                <a:cs typeface="+mn-cs"/>
              </a:rPr>
              <a:t>The source of the outside data</a:t>
            </a:r>
            <a:r>
              <a:rPr lang="en-US" sz="1200" kern="1200" dirty="0" smtClean="0">
                <a:solidFill>
                  <a:schemeClr val="tx1"/>
                </a:solidFill>
                <a:effectLst/>
                <a:latin typeface="+mn-lt"/>
                <a:ea typeface="+mn-ea"/>
                <a:cs typeface="+mn-cs"/>
              </a:rPr>
              <a:t> is by far the most important attribute tested. Government data, particularly Federal government data, is much preferred over data from commercial firms. This suggests that respondents are highly sensitive to concerns about both the integrity of the data and privacy.</a:t>
            </a:r>
          </a:p>
          <a:p>
            <a:r>
              <a:rPr lang="en-US"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Saving survey-taking time</a:t>
            </a:r>
            <a:r>
              <a:rPr lang="en-US" sz="1200" kern="1200" dirty="0" smtClean="0">
                <a:solidFill>
                  <a:schemeClr val="tx1"/>
                </a:solidFill>
                <a:effectLst/>
                <a:latin typeface="+mn-lt"/>
                <a:ea typeface="+mn-ea"/>
                <a:cs typeface="+mn-cs"/>
              </a:rPr>
              <a:t> is the second most important attribute, but it is much less important than the data source. Generally, the more time saved, the more positive the response. </a:t>
            </a:r>
          </a:p>
          <a:p>
            <a:r>
              <a:rPr lang="en-US"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The type of outside data</a:t>
            </a:r>
            <a:r>
              <a:rPr lang="en-US" sz="1200" kern="1200" dirty="0" smtClean="0">
                <a:solidFill>
                  <a:schemeClr val="tx1"/>
                </a:solidFill>
                <a:effectLst/>
                <a:latin typeface="+mn-lt"/>
                <a:ea typeface="+mn-ea"/>
                <a:cs typeface="+mn-cs"/>
              </a:rPr>
              <a:t> used is the third most important factor. Birthdates of all household members is the most preferred type of outside data, while income of all household members is least preferred.</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113E2D9B-64E1-4929-B030-85A721CA6479}" type="slidenum">
              <a:rPr lang="en-US" smtClean="0"/>
              <a:t>25</a:t>
            </a:fld>
            <a:endParaRPr lang="en-US"/>
          </a:p>
        </p:txBody>
      </p:sp>
    </p:spTree>
    <p:extLst>
      <p:ext uri="{BB962C8B-B14F-4D97-AF65-F5344CB8AC3E}">
        <p14:creationId xmlns:p14="http://schemas.microsoft.com/office/powerpoint/2010/main" val="1125283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groups had high dislike in commercial firms. </a:t>
            </a:r>
            <a:endParaRPr lang="en-US" dirty="0" smtClean="0"/>
          </a:p>
          <a:p>
            <a:r>
              <a:rPr lang="en-US" dirty="0" smtClean="0"/>
              <a:t>For thos</a:t>
            </a:r>
            <a:r>
              <a:rPr lang="en-US" baseline="0" dirty="0" smtClean="0"/>
              <a:t>e employed, federal </a:t>
            </a:r>
            <a:r>
              <a:rPr lang="en-US" baseline="0" dirty="0" err="1" smtClean="0"/>
              <a:t>gov</a:t>
            </a:r>
            <a:r>
              <a:rPr lang="en-US" baseline="0" dirty="0" smtClean="0"/>
              <a:t> agencies were most preferred by those working in the educational services. </a:t>
            </a:r>
          </a:p>
          <a:p>
            <a:endParaRPr lang="en-US" baseline="0" dirty="0" smtClean="0"/>
          </a:p>
          <a:p>
            <a:r>
              <a:rPr lang="en-US" sz="1200" b="0" kern="1200" dirty="0" smtClean="0">
                <a:solidFill>
                  <a:schemeClr val="tx1"/>
                </a:solidFill>
                <a:effectLst/>
                <a:latin typeface="+mn-lt"/>
                <a:ea typeface="+mn-ea"/>
                <a:cs typeface="+mn-cs"/>
              </a:rPr>
              <a:t>It is important</a:t>
            </a:r>
            <a:r>
              <a:rPr lang="en-US" sz="1200" b="0" kern="1200" baseline="0" dirty="0" smtClean="0">
                <a:solidFill>
                  <a:schemeClr val="tx1"/>
                </a:solidFill>
                <a:effectLst/>
                <a:latin typeface="+mn-lt"/>
                <a:ea typeface="+mn-ea"/>
                <a:cs typeface="+mn-cs"/>
              </a:rPr>
              <a:t> to note that a</a:t>
            </a:r>
            <a:r>
              <a:rPr lang="en-US" sz="1200" b="0" kern="1200" dirty="0" smtClean="0">
                <a:solidFill>
                  <a:schemeClr val="tx1"/>
                </a:solidFill>
                <a:effectLst/>
                <a:latin typeface="+mn-lt"/>
                <a:ea typeface="+mn-ea"/>
                <a:cs typeface="+mn-cs"/>
              </a:rPr>
              <a:t>ll of the subgroups prefer government data sources, particularly Federal government sources, to data from commercial firms.</a:t>
            </a:r>
          </a:p>
          <a:p>
            <a:r>
              <a:rPr lang="en-US" sz="1200" b="0" kern="1200" dirty="0" smtClean="0">
                <a:solidFill>
                  <a:schemeClr val="tx1"/>
                </a:solidFill>
                <a:effectLst/>
                <a:latin typeface="+mn-lt"/>
                <a:ea typeface="+mn-ea"/>
                <a:cs typeface="+mn-cs"/>
              </a:rPr>
              <a:t>The table</a:t>
            </a:r>
            <a:r>
              <a:rPr lang="en-US" sz="1200" b="0" kern="1200" baseline="0" dirty="0" smtClean="0">
                <a:solidFill>
                  <a:schemeClr val="tx1"/>
                </a:solidFill>
                <a:effectLst/>
                <a:latin typeface="+mn-lt"/>
                <a:ea typeface="+mn-ea"/>
                <a:cs typeface="+mn-cs"/>
              </a:rPr>
              <a:t> shows the sub groups that have </a:t>
            </a:r>
            <a:r>
              <a:rPr lang="en-US" sz="1200" b="0" kern="1200" dirty="0" smtClean="0">
                <a:solidFill>
                  <a:schemeClr val="tx1"/>
                </a:solidFill>
                <a:effectLst/>
                <a:latin typeface="+mn-lt"/>
                <a:ea typeface="+mn-ea"/>
                <a:cs typeface="+mn-cs"/>
              </a:rPr>
              <a:t>greater consistency in response</a:t>
            </a:r>
            <a:r>
              <a:rPr lang="en-US" sz="1200" b="0" kern="1200" baseline="0" dirty="0" smtClean="0">
                <a:solidFill>
                  <a:schemeClr val="tx1"/>
                </a:solidFill>
                <a:effectLst/>
                <a:latin typeface="+mn-lt"/>
                <a:ea typeface="+mn-ea"/>
                <a:cs typeface="+mn-cs"/>
              </a:rPr>
              <a:t>, which leads to a </a:t>
            </a:r>
            <a:r>
              <a:rPr lang="en-US" sz="1200" b="0" kern="1200" dirty="0" smtClean="0">
                <a:solidFill>
                  <a:schemeClr val="tx1"/>
                </a:solidFill>
                <a:effectLst/>
                <a:latin typeface="+mn-lt"/>
                <a:ea typeface="+mn-ea"/>
                <a:cs typeface="+mn-cs"/>
              </a:rPr>
              <a:t>more strongly held preference.</a:t>
            </a:r>
            <a:endParaRPr lang="en-US" b="0" dirty="0" smtClean="0"/>
          </a:p>
          <a:p>
            <a:endParaRPr lang="en-US" dirty="0"/>
          </a:p>
        </p:txBody>
      </p:sp>
      <p:sp>
        <p:nvSpPr>
          <p:cNvPr id="4" name="Slide Number Placeholder 3"/>
          <p:cNvSpPr>
            <a:spLocks noGrp="1"/>
          </p:cNvSpPr>
          <p:nvPr>
            <p:ph type="sldNum" sz="quarter" idx="10"/>
          </p:nvPr>
        </p:nvSpPr>
        <p:spPr/>
        <p:txBody>
          <a:bodyPr/>
          <a:lstStyle/>
          <a:p>
            <a:fld id="{E520E0D8-B000-4054-AA30-0DCACA4A9425}" type="slidenum">
              <a:rPr lang="en-US" smtClean="0"/>
              <a:t>26</a:t>
            </a:fld>
            <a:endParaRPr lang="en-US"/>
          </a:p>
        </p:txBody>
      </p:sp>
    </p:spTree>
    <p:extLst>
      <p:ext uri="{BB962C8B-B14F-4D97-AF65-F5344CB8AC3E}">
        <p14:creationId xmlns:p14="http://schemas.microsoft.com/office/powerpoint/2010/main" val="6913353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3E2D9B-64E1-4929-B030-85A721CA6479}" type="slidenum">
              <a:rPr lang="en-US" smtClean="0"/>
              <a:t>27</a:t>
            </a:fld>
            <a:endParaRPr lang="en-US"/>
          </a:p>
        </p:txBody>
      </p:sp>
    </p:spTree>
    <p:extLst>
      <p:ext uri="{BB962C8B-B14F-4D97-AF65-F5344CB8AC3E}">
        <p14:creationId xmlns:p14="http://schemas.microsoft.com/office/powerpoint/2010/main" val="39692608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Respondent reactions to invitation</a:t>
            </a:r>
            <a:r>
              <a:rPr lang="en-US" baseline="0" dirty="0" smtClean="0"/>
              <a:t> materials can be evaluated at several levels.  Most broadly, do they like the message?  Do they find the message motivating – that is, do they think it would encourage them respond?  And more narrowly, how do they behave after receiving the message?  Do they respond by completing the survey?  The present research attempts to address the second level, but may also inadvertently have captured the first level as well or instead (as I will discuss later).  </a:t>
            </a:r>
            <a:endParaRPr lang="en-US" dirty="0"/>
          </a:p>
        </p:txBody>
      </p:sp>
      <p:sp>
        <p:nvSpPr>
          <p:cNvPr id="4" name="Slide Number Placeholder 3"/>
          <p:cNvSpPr>
            <a:spLocks noGrp="1"/>
          </p:cNvSpPr>
          <p:nvPr>
            <p:ph type="sldNum" sz="quarter" idx="10"/>
          </p:nvPr>
        </p:nvSpPr>
        <p:spPr/>
        <p:txBody>
          <a:bodyPr/>
          <a:lstStyle/>
          <a:p>
            <a:fld id="{B7646E96-56B8-4EC5-BC79-63ACD451023A}" type="slidenum">
              <a:rPr lang="en-US" smtClean="0"/>
              <a:t>32</a:t>
            </a:fld>
            <a:endParaRPr lang="en-US"/>
          </a:p>
        </p:txBody>
      </p:sp>
    </p:spTree>
    <p:extLst>
      <p:ext uri="{BB962C8B-B14F-4D97-AF65-F5344CB8AC3E}">
        <p14:creationId xmlns:p14="http://schemas.microsoft.com/office/powerpoint/2010/main" val="19895359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indent="-51435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113E2D9B-64E1-4929-B030-85A721CA6479}" type="slidenum">
              <a:rPr lang="en-US" smtClean="0"/>
              <a:t>33</a:t>
            </a:fld>
            <a:endParaRPr lang="en-US"/>
          </a:p>
        </p:txBody>
      </p:sp>
    </p:spTree>
    <p:extLst>
      <p:ext uri="{BB962C8B-B14F-4D97-AF65-F5344CB8AC3E}">
        <p14:creationId xmlns:p14="http://schemas.microsoft.com/office/powerpoint/2010/main" val="3985003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Tested 3 versions each of 4 survey invitation elements (use of data, legal requirement, what happens if you don’t respond,</a:t>
            </a:r>
            <a:r>
              <a:rPr lang="en-US" baseline="0" dirty="0" smtClean="0"/>
              <a:t> confidentiality protection).  </a:t>
            </a:r>
          </a:p>
          <a:p>
            <a:endParaRPr lang="en-US" baseline="0" dirty="0" smtClean="0"/>
          </a:p>
          <a:p>
            <a:r>
              <a:rPr lang="en-US" baseline="0" dirty="0" smtClean="0"/>
              <a:t>For reference, this table presents all of the individual messages tested.  For example, we looked at 3 specific data use statements that might be used to describe the census.  We could say it is used to determine how many people are eligible for Social Security, or that it is used to assess compliance with anti-discrimination laws, or that it is used to allocate funds to local communities.  </a:t>
            </a:r>
            <a:endParaRPr lang="en-US" dirty="0"/>
          </a:p>
        </p:txBody>
      </p:sp>
      <p:sp>
        <p:nvSpPr>
          <p:cNvPr id="4" name="Slide Number Placeholder 3"/>
          <p:cNvSpPr>
            <a:spLocks noGrp="1"/>
          </p:cNvSpPr>
          <p:nvPr>
            <p:ph type="sldNum" sz="quarter" idx="10"/>
          </p:nvPr>
        </p:nvSpPr>
        <p:spPr/>
        <p:txBody>
          <a:bodyPr/>
          <a:lstStyle/>
          <a:p>
            <a:fld id="{3ADAB3B1-3CD8-4667-98EF-EA116D2745EB}" type="slidenum">
              <a:rPr lang="en-US" smtClean="0"/>
              <a:pPr/>
              <a:t>35</a:t>
            </a:fld>
            <a:endParaRPr lang="en-US"/>
          </a:p>
        </p:txBody>
      </p:sp>
    </p:spTree>
    <p:extLst>
      <p:ext uri="{BB962C8B-B14F-4D97-AF65-F5344CB8AC3E}">
        <p14:creationId xmlns:p14="http://schemas.microsoft.com/office/powerpoint/2010/main" val="2647864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defRPr/>
            </a:lvl1pPr>
          </a:lstStyle>
          <a:p>
            <a:r>
              <a:rPr lang="en-US" dirty="0" smtClean="0"/>
              <a:t>Click to add title</a:t>
            </a:r>
            <a:endParaRPr lang="en-US" dirty="0"/>
          </a:p>
        </p:txBody>
      </p:sp>
      <p:sp>
        <p:nvSpPr>
          <p:cNvPr id="3" name="Subtitle 2"/>
          <p:cNvSpPr>
            <a:spLocks noGrp="1"/>
          </p:cNvSpPr>
          <p:nvPr>
            <p:ph type="subTitle" idx="1" hasCustomPrompt="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add subtitle</a:t>
            </a:r>
            <a:endParaRPr lang="en-US" dirty="0"/>
          </a:p>
        </p:txBody>
      </p:sp>
      <p:sp>
        <p:nvSpPr>
          <p:cNvPr id="6" name="Slide Number Placeholder 5"/>
          <p:cNvSpPr>
            <a:spLocks noGrp="1"/>
          </p:cNvSpPr>
          <p:nvPr>
            <p:ph type="sldNum" sz="quarter" idx="12"/>
          </p:nvPr>
        </p:nvSpPr>
        <p:spPr/>
        <p:txBody>
          <a:bodyPr/>
          <a:lstStyle/>
          <a:p>
            <a:fld id="{5212C905-FF40-4437-BDDD-7BDE312C732D}" type="slidenum">
              <a:rPr lang="en-US" smtClean="0"/>
              <a:t>‹#›</a:t>
            </a:fld>
            <a:endParaRPr lang="en-US"/>
          </a:p>
        </p:txBody>
      </p:sp>
    </p:spTree>
    <p:extLst>
      <p:ext uri="{BB962C8B-B14F-4D97-AF65-F5344CB8AC3E}">
        <p14:creationId xmlns:p14="http://schemas.microsoft.com/office/powerpoint/2010/main" val="2573290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add title</a:t>
            </a:r>
            <a:endParaRPr lang="en-US" dirty="0"/>
          </a:p>
        </p:txBody>
      </p:sp>
      <p:sp>
        <p:nvSpPr>
          <p:cNvPr id="3" name="Content Placeholder 2"/>
          <p:cNvSpPr>
            <a:spLocks noGrp="1"/>
          </p:cNvSpPr>
          <p:nvPr>
            <p:ph idx="1" hasCustomPrompt="1"/>
          </p:nvPr>
        </p:nvSpPr>
        <p:spPr/>
        <p:txBody>
          <a:bodyPr/>
          <a:lstStyle>
            <a:lvl1pPr>
              <a:defRPr/>
            </a:lvl1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5212C905-FF40-4437-BDDD-7BDE312C732D}" type="slidenum">
              <a:rPr lang="en-US" smtClean="0"/>
              <a:t>‹#›</a:t>
            </a:fld>
            <a:endParaRPr lang="en-US"/>
          </a:p>
        </p:txBody>
      </p:sp>
    </p:spTree>
    <p:extLst>
      <p:ext uri="{BB962C8B-B14F-4D97-AF65-F5344CB8AC3E}">
        <p14:creationId xmlns:p14="http://schemas.microsoft.com/office/powerpoint/2010/main" val="130320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add title</a:t>
            </a:r>
            <a:endParaRPr lang="en-US" dirty="0"/>
          </a:p>
        </p:txBody>
      </p:sp>
      <p:sp>
        <p:nvSpPr>
          <p:cNvPr id="3" name="Content Placeholder 2"/>
          <p:cNvSpPr>
            <a:spLocks noGrp="1"/>
          </p:cNvSpPr>
          <p:nvPr>
            <p:ph sz="half" idx="1" hasCustomPrompt="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hasCustomPrompt="1"/>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p>
            <a:fld id="{5212C905-FF40-4437-BDDD-7BDE312C732D}" type="slidenum">
              <a:rPr lang="en-US" smtClean="0"/>
              <a:t>‹#›</a:t>
            </a:fld>
            <a:endParaRPr lang="en-US"/>
          </a:p>
        </p:txBody>
      </p:sp>
    </p:spTree>
    <p:extLst>
      <p:ext uri="{BB962C8B-B14F-4D97-AF65-F5344CB8AC3E}">
        <p14:creationId xmlns:p14="http://schemas.microsoft.com/office/powerpoint/2010/main" val="1455085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add title</a:t>
            </a:r>
            <a:endParaRPr lang="en-US" dirty="0"/>
          </a:p>
        </p:txBody>
      </p:sp>
      <p:sp>
        <p:nvSpPr>
          <p:cNvPr id="5" name="Slide Number Placeholder 4"/>
          <p:cNvSpPr>
            <a:spLocks noGrp="1"/>
          </p:cNvSpPr>
          <p:nvPr>
            <p:ph type="sldNum" sz="quarter" idx="12"/>
          </p:nvPr>
        </p:nvSpPr>
        <p:spPr/>
        <p:txBody>
          <a:bodyPr/>
          <a:lstStyle/>
          <a:p>
            <a:fld id="{5212C905-FF40-4437-BDDD-7BDE312C732D}" type="slidenum">
              <a:rPr lang="en-US" smtClean="0"/>
              <a:t>‹#›</a:t>
            </a:fld>
            <a:endParaRPr lang="en-US"/>
          </a:p>
        </p:txBody>
      </p:sp>
    </p:spTree>
    <p:extLst>
      <p:ext uri="{BB962C8B-B14F-4D97-AF65-F5344CB8AC3E}">
        <p14:creationId xmlns:p14="http://schemas.microsoft.com/office/powerpoint/2010/main" val="2382800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212C905-FF40-4437-BDDD-7BDE312C732D}" type="slidenum">
              <a:rPr lang="en-US" smtClean="0"/>
              <a:t>‹#›</a:t>
            </a:fld>
            <a:endParaRPr lang="en-US"/>
          </a:p>
        </p:txBody>
      </p:sp>
    </p:spTree>
    <p:extLst>
      <p:ext uri="{BB962C8B-B14F-4D97-AF65-F5344CB8AC3E}">
        <p14:creationId xmlns:p14="http://schemas.microsoft.com/office/powerpoint/2010/main" val="32363285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add title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3505200" y="6356350"/>
            <a:ext cx="2133600" cy="365125"/>
          </a:xfrm>
          <a:prstGeom prst="rect">
            <a:avLst/>
          </a:prstGeom>
        </p:spPr>
        <p:txBody>
          <a:bodyPr vert="horz" lIns="91440" tIns="45720" rIns="91440" bIns="45720" rtlCol="0" anchor="ctr"/>
          <a:lstStyle>
            <a:lvl1pPr algn="ctr">
              <a:defRPr sz="1200" b="1">
                <a:solidFill>
                  <a:schemeClr val="tx2"/>
                </a:solidFill>
              </a:defRPr>
            </a:lvl1pPr>
          </a:lstStyle>
          <a:p>
            <a:fld id="{5212C905-FF40-4437-BDDD-7BDE312C732D}" type="slidenum">
              <a:rPr lang="en-US" smtClean="0"/>
              <a:pPr/>
              <a:t>‹#›</a:t>
            </a:fld>
            <a:endParaRPr lang="en-US" dirty="0"/>
          </a:p>
        </p:txBody>
      </p:sp>
    </p:spTree>
    <p:extLst>
      <p:ext uri="{BB962C8B-B14F-4D97-AF65-F5344CB8AC3E}">
        <p14:creationId xmlns:p14="http://schemas.microsoft.com/office/powerpoint/2010/main" val="4164636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Lst>
  <p:hf hdr="0" ftr="0" dt="0"/>
  <p:txStyles>
    <p:titleStyle>
      <a:lvl1pPr algn="ctr" defTabSz="914400" rtl="0" eaLnBrk="1" latinLnBrk="0" hangingPunct="1">
        <a:spcBef>
          <a:spcPct val="0"/>
        </a:spcBef>
        <a:buNone/>
        <a:defRPr sz="4400" b="1" i="0" kern="1200" baseline="0">
          <a:solidFill>
            <a:schemeClr val="tx2"/>
          </a:solidFill>
          <a:latin typeface="Arial" panose="020B0604020202020204" pitchFamily="34" charset="0"/>
          <a:ea typeface="+mj-ea"/>
          <a:cs typeface="+mj-cs"/>
        </a:defRPr>
      </a:lvl1pPr>
    </p:titleStyle>
    <p:bodyStyle>
      <a:lvl1pPr marL="342900" indent="-342900" algn="l" defTabSz="914400" rtl="0" eaLnBrk="1" latinLnBrk="0" hangingPunct="1">
        <a:spcBef>
          <a:spcPct val="20000"/>
        </a:spcBef>
        <a:buFont typeface="Wingdings" panose="05000000000000000000" pitchFamily="2" charset="2"/>
        <a:buChar char="§"/>
        <a:defRPr sz="3200" kern="1200" baseline="0">
          <a:solidFill>
            <a:schemeClr val="tx2"/>
          </a:solidFill>
          <a:latin typeface="+mn-lt"/>
          <a:ea typeface="+mn-ea"/>
          <a:cs typeface="+mn-cs"/>
        </a:defRPr>
      </a:lvl1pPr>
      <a:lvl2pPr marL="742950" indent="-285750" algn="l" defTabSz="914400" rtl="0" eaLnBrk="1" latinLnBrk="0" hangingPunct="1">
        <a:spcBef>
          <a:spcPct val="20000"/>
        </a:spcBef>
        <a:buFont typeface="Wingdings" panose="05000000000000000000" pitchFamily="2" charset="2"/>
        <a:buChar char="§"/>
        <a:defRPr sz="2800" kern="1200" baseline="0">
          <a:solidFill>
            <a:schemeClr val="tx2"/>
          </a:solidFill>
          <a:latin typeface="+mn-lt"/>
          <a:ea typeface="+mn-ea"/>
          <a:cs typeface="+mn-cs"/>
        </a:defRPr>
      </a:lvl2pPr>
      <a:lvl3pPr marL="1143000" indent="-228600" algn="l" defTabSz="914400" rtl="0" eaLnBrk="1" latinLnBrk="0" hangingPunct="1">
        <a:spcBef>
          <a:spcPct val="20000"/>
        </a:spcBef>
        <a:buFont typeface="Wingdings" panose="05000000000000000000" pitchFamily="2" charset="2"/>
        <a:buChar char="§"/>
        <a:defRPr sz="2400" kern="1200" baseline="0">
          <a:solidFill>
            <a:schemeClr val="tx2"/>
          </a:solidFill>
          <a:latin typeface="+mn-lt"/>
          <a:ea typeface="+mn-ea"/>
          <a:cs typeface="+mn-cs"/>
        </a:defRPr>
      </a:lvl3pPr>
      <a:lvl4pPr marL="1600200" indent="-228600" algn="l" defTabSz="914400" rtl="0" eaLnBrk="1" latinLnBrk="0" hangingPunct="1">
        <a:spcBef>
          <a:spcPct val="20000"/>
        </a:spcBef>
        <a:buFont typeface="Wingdings" panose="05000000000000000000" pitchFamily="2" charset="2"/>
        <a:buChar char="§"/>
        <a:defRPr sz="2000" kern="1200" baseline="0">
          <a:solidFill>
            <a:schemeClr val="tx2"/>
          </a:solidFill>
          <a:latin typeface="+mn-lt"/>
          <a:ea typeface="+mn-ea"/>
          <a:cs typeface="+mn-cs"/>
        </a:defRPr>
      </a:lvl4pPr>
      <a:lvl5pPr marL="2057400" indent="-228600" algn="l" defTabSz="914400" rtl="0" eaLnBrk="1" latinLnBrk="0" hangingPunct="1">
        <a:spcBef>
          <a:spcPct val="20000"/>
        </a:spcBef>
        <a:buFont typeface="Wingdings" panose="05000000000000000000" pitchFamily="2" charset="2"/>
        <a:buChar char="§"/>
        <a:defRPr sz="2000" kern="1200" baseline="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png"/><Relationship Id="rId4" Type="http://schemas.openxmlformats.org/officeDocument/2006/relationships/package" Target="../embeddings/Microsoft_Word_Document3.docx"/></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9306" y="609600"/>
            <a:ext cx="8077200" cy="1470025"/>
          </a:xfrm>
        </p:spPr>
        <p:txBody>
          <a:bodyPr>
            <a:noAutofit/>
          </a:bodyPr>
          <a:lstStyle/>
          <a:p>
            <a:r>
              <a:rPr lang="en-US" sz="3600" dirty="0"/>
              <a:t>Applicability of Discrete Choice Experiments for Survey Research</a:t>
            </a:r>
          </a:p>
        </p:txBody>
      </p:sp>
      <p:sp>
        <p:nvSpPr>
          <p:cNvPr id="3" name="Subtitle 2"/>
          <p:cNvSpPr>
            <a:spLocks noGrp="1"/>
          </p:cNvSpPr>
          <p:nvPr>
            <p:ph type="subTitle" idx="1"/>
          </p:nvPr>
        </p:nvSpPr>
        <p:spPr>
          <a:xfrm>
            <a:off x="1447800" y="2438400"/>
            <a:ext cx="6400800" cy="2362200"/>
          </a:xfrm>
        </p:spPr>
        <p:txBody>
          <a:bodyPr>
            <a:noAutofit/>
          </a:bodyPr>
          <a:lstStyle/>
          <a:p>
            <a:r>
              <a:rPr lang="en-US" sz="2800" dirty="0" smtClean="0"/>
              <a:t>Jennifer </a:t>
            </a:r>
            <a:r>
              <a:rPr lang="en-US" sz="2800" dirty="0"/>
              <a:t>Childs, </a:t>
            </a:r>
            <a:r>
              <a:rPr lang="en-US" sz="2800" dirty="0" smtClean="0"/>
              <a:t>Elizabeth Nichols</a:t>
            </a:r>
            <a:r>
              <a:rPr lang="en-US" sz="2800" dirty="0"/>
              <a:t>, Casey Eggleston and Gerson </a:t>
            </a:r>
            <a:r>
              <a:rPr lang="en-US" sz="2800" dirty="0" smtClean="0"/>
              <a:t>Morales</a:t>
            </a:r>
          </a:p>
          <a:p>
            <a:r>
              <a:rPr lang="en-US" sz="2800" dirty="0" smtClean="0"/>
              <a:t>U.S. Census Bureau</a:t>
            </a:r>
          </a:p>
          <a:p>
            <a:endParaRPr lang="en-US" sz="2800" dirty="0"/>
          </a:p>
          <a:p>
            <a:r>
              <a:rPr lang="en-US" sz="2800" dirty="0">
                <a:solidFill>
                  <a:schemeClr val="bg1">
                    <a:lumMod val="65000"/>
                  </a:schemeClr>
                </a:solidFill>
              </a:rPr>
              <a:t>QDET2 November </a:t>
            </a:r>
            <a:r>
              <a:rPr lang="en-US" sz="2800" dirty="0" smtClean="0">
                <a:solidFill>
                  <a:schemeClr val="bg1">
                    <a:lumMod val="65000"/>
                  </a:schemeClr>
                </a:solidFill>
              </a:rPr>
              <a:t>12, </a:t>
            </a:r>
            <a:r>
              <a:rPr lang="en-US" sz="2800" dirty="0">
                <a:solidFill>
                  <a:schemeClr val="bg1">
                    <a:lumMod val="65000"/>
                  </a:schemeClr>
                </a:solidFill>
              </a:rPr>
              <a:t>2016</a:t>
            </a:r>
          </a:p>
          <a:p>
            <a:r>
              <a:rPr lang="en-US" sz="2800" dirty="0"/>
              <a:t>Miami, Florida</a:t>
            </a:r>
          </a:p>
          <a:p>
            <a:endParaRPr lang="en-US" sz="2800" dirty="0"/>
          </a:p>
        </p:txBody>
      </p:sp>
      <p:sp>
        <p:nvSpPr>
          <p:cNvPr id="4" name="Rectangle 3"/>
          <p:cNvSpPr/>
          <p:nvPr/>
        </p:nvSpPr>
        <p:spPr>
          <a:xfrm>
            <a:off x="152400" y="5626387"/>
            <a:ext cx="8991600" cy="584775"/>
          </a:xfrm>
          <a:prstGeom prst="rect">
            <a:avLst/>
          </a:prstGeom>
        </p:spPr>
        <p:txBody>
          <a:bodyPr wrap="square">
            <a:spAutoFit/>
          </a:bodyPr>
          <a:lstStyle/>
          <a:p>
            <a:r>
              <a:rPr lang="en-US" sz="1600" dirty="0">
                <a:solidFill>
                  <a:prstClr val="white">
                    <a:lumMod val="65000"/>
                  </a:prstClr>
                </a:solidFill>
              </a:rPr>
              <a:t>This presentation is released to inform interested parties of research and to encourage discussion.  The views expressed are those of the authors and not necessarily those of the U.S. Census Bureau.  </a:t>
            </a:r>
          </a:p>
        </p:txBody>
      </p:sp>
    </p:spTree>
    <p:extLst>
      <p:ext uri="{BB962C8B-B14F-4D97-AF65-F5344CB8AC3E}">
        <p14:creationId xmlns:p14="http://schemas.microsoft.com/office/powerpoint/2010/main" val="25264158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question</a:t>
            </a:r>
            <a:endParaRPr lang="en-US" dirty="0"/>
          </a:p>
        </p:txBody>
      </p:sp>
      <p:sp>
        <p:nvSpPr>
          <p:cNvPr id="3" name="Content Placeholder 2"/>
          <p:cNvSpPr>
            <a:spLocks noGrp="1"/>
          </p:cNvSpPr>
          <p:nvPr>
            <p:ph idx="1"/>
          </p:nvPr>
        </p:nvSpPr>
        <p:spPr/>
        <p:txBody>
          <a:bodyPr/>
          <a:lstStyle/>
          <a:p>
            <a:pPr marL="0" indent="0" algn="ctr">
              <a:buNone/>
            </a:pPr>
            <a:r>
              <a:rPr lang="en-US" dirty="0" smtClean="0"/>
              <a:t>Do the results of a Discrete Choice Experiment about government surveys hold when conducting actual surveys?</a:t>
            </a:r>
            <a:endParaRPr lang="en-US" dirty="0"/>
          </a:p>
        </p:txBody>
      </p:sp>
      <p:sp>
        <p:nvSpPr>
          <p:cNvPr id="4" name="Slide Number Placeholder 3"/>
          <p:cNvSpPr>
            <a:spLocks noGrp="1"/>
          </p:cNvSpPr>
          <p:nvPr>
            <p:ph type="sldNum" sz="quarter" idx="12"/>
          </p:nvPr>
        </p:nvSpPr>
        <p:spPr/>
        <p:txBody>
          <a:bodyPr/>
          <a:lstStyle/>
          <a:p>
            <a:fld id="{5212C905-FF40-4437-BDDD-7BDE312C732D}" type="slidenum">
              <a:rPr lang="en-US" smtClean="0"/>
              <a:t>2</a:t>
            </a:fld>
            <a:endParaRPr lang="en-US"/>
          </a:p>
        </p:txBody>
      </p:sp>
    </p:spTree>
    <p:extLst>
      <p:ext uri="{BB962C8B-B14F-4D97-AF65-F5344CB8AC3E}">
        <p14:creationId xmlns:p14="http://schemas.microsoft.com/office/powerpoint/2010/main" val="25023592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Introduction</a:t>
            </a:r>
            <a:endParaRPr lang="en-US" dirty="0"/>
          </a:p>
        </p:txBody>
      </p:sp>
      <p:sp>
        <p:nvSpPr>
          <p:cNvPr id="3" name="Content Placeholder 2"/>
          <p:cNvSpPr>
            <a:spLocks noGrp="1"/>
          </p:cNvSpPr>
          <p:nvPr>
            <p:ph idx="1"/>
          </p:nvPr>
        </p:nvSpPr>
        <p:spPr>
          <a:xfrm>
            <a:off x="457200" y="1295400"/>
            <a:ext cx="8229600" cy="4525963"/>
          </a:xfrm>
        </p:spPr>
        <p:txBody>
          <a:bodyPr>
            <a:normAutofit/>
          </a:bodyPr>
          <a:lstStyle/>
          <a:p>
            <a:pPr marL="0" indent="0">
              <a:buNone/>
            </a:pPr>
            <a:r>
              <a:rPr lang="en-US" dirty="0" smtClean="0"/>
              <a:t>2 Discrete Choice Experiments (DCE</a:t>
            </a:r>
            <a:r>
              <a:rPr lang="en-US" dirty="0"/>
              <a:t>) Followed by 2 Traditional </a:t>
            </a:r>
            <a:r>
              <a:rPr lang="en-US" dirty="0" smtClean="0"/>
              <a:t>Experiments</a:t>
            </a:r>
          </a:p>
          <a:p>
            <a:r>
              <a:rPr lang="en-US" dirty="0" smtClean="0"/>
              <a:t>1</a:t>
            </a:r>
            <a:r>
              <a:rPr lang="en-US" baseline="30000" dirty="0" smtClean="0"/>
              <a:t>st</a:t>
            </a:r>
            <a:r>
              <a:rPr lang="en-US" dirty="0" smtClean="0"/>
              <a:t> study focused on the relative importance of key elements of a survey invitation</a:t>
            </a:r>
          </a:p>
          <a:p>
            <a:r>
              <a:rPr lang="en-US" dirty="0" smtClean="0"/>
              <a:t>2</a:t>
            </a:r>
            <a:r>
              <a:rPr lang="en-US" baseline="30000" dirty="0" smtClean="0"/>
              <a:t>nd</a:t>
            </a:r>
            <a:r>
              <a:rPr lang="en-US" dirty="0" smtClean="0"/>
              <a:t> study focused on how messages affect attitudes toward use of administrative records for statistical purposes</a:t>
            </a:r>
          </a:p>
        </p:txBody>
      </p:sp>
      <p:sp>
        <p:nvSpPr>
          <p:cNvPr id="4" name="Slide Number Placeholder 3"/>
          <p:cNvSpPr>
            <a:spLocks noGrp="1"/>
          </p:cNvSpPr>
          <p:nvPr>
            <p:ph type="sldNum" sz="quarter" idx="12"/>
          </p:nvPr>
        </p:nvSpPr>
        <p:spPr/>
        <p:txBody>
          <a:bodyPr/>
          <a:lstStyle/>
          <a:p>
            <a:fld id="{5212C905-FF40-4437-BDDD-7BDE312C732D}" type="slidenum">
              <a:rPr lang="en-US" smtClean="0"/>
              <a:t>3</a:t>
            </a:fld>
            <a:endParaRPr lang="en-US"/>
          </a:p>
        </p:txBody>
      </p:sp>
    </p:spTree>
    <p:extLst>
      <p:ext uri="{BB962C8B-B14F-4D97-AF65-F5344CB8AC3E}">
        <p14:creationId xmlns:p14="http://schemas.microsoft.com/office/powerpoint/2010/main" val="19339195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Background</a:t>
            </a:r>
            <a:endParaRPr lang="en-US" dirty="0"/>
          </a:p>
        </p:txBody>
      </p:sp>
      <p:sp>
        <p:nvSpPr>
          <p:cNvPr id="3" name="Content Placeholder 2"/>
          <p:cNvSpPr>
            <a:spLocks noGrp="1"/>
          </p:cNvSpPr>
          <p:nvPr>
            <p:ph idx="1"/>
          </p:nvPr>
        </p:nvSpPr>
        <p:spPr>
          <a:xfrm>
            <a:off x="457200" y="1219200"/>
            <a:ext cx="8458200" cy="4525963"/>
          </a:xfrm>
        </p:spPr>
        <p:txBody>
          <a:bodyPr>
            <a:normAutofit/>
          </a:bodyPr>
          <a:lstStyle/>
          <a:p>
            <a:pPr marL="0" indent="0">
              <a:buNone/>
            </a:pPr>
            <a:r>
              <a:rPr lang="en-US" dirty="0" smtClean="0"/>
              <a:t>At least three levels of evaluation for respondent reactions to messaging:</a:t>
            </a:r>
          </a:p>
        </p:txBody>
      </p:sp>
      <p:graphicFrame>
        <p:nvGraphicFramePr>
          <p:cNvPr id="4" name="Diagram 3"/>
          <p:cNvGraphicFramePr/>
          <p:nvPr>
            <p:extLst>
              <p:ext uri="{D42A27DB-BD31-4B8C-83A1-F6EECF244321}">
                <p14:modId xmlns:p14="http://schemas.microsoft.com/office/powerpoint/2010/main" val="383501741"/>
              </p:ext>
            </p:extLst>
          </p:nvPr>
        </p:nvGraphicFramePr>
        <p:xfrm>
          <a:off x="1447800" y="24384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Left Arrow 4"/>
          <p:cNvSpPr/>
          <p:nvPr/>
        </p:nvSpPr>
        <p:spPr>
          <a:xfrm>
            <a:off x="6477000" y="4114800"/>
            <a:ext cx="1905000" cy="762000"/>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DCE Study</a:t>
            </a:r>
            <a:endParaRPr lang="en-US" dirty="0"/>
          </a:p>
        </p:txBody>
      </p:sp>
    </p:spTree>
    <p:extLst>
      <p:ext uri="{BB962C8B-B14F-4D97-AF65-F5344CB8AC3E}">
        <p14:creationId xmlns:p14="http://schemas.microsoft.com/office/powerpoint/2010/main" val="12536735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6622"/>
            <a:ext cx="8229600" cy="1143000"/>
          </a:xfrm>
        </p:spPr>
        <p:txBody>
          <a:bodyPr>
            <a:normAutofit/>
          </a:bodyPr>
          <a:lstStyle/>
          <a:p>
            <a:r>
              <a:rPr lang="en-US" dirty="0" smtClean="0">
                <a:solidFill>
                  <a:srgbClr val="1C5696"/>
                </a:solidFill>
              </a:rPr>
              <a:t>Discrete Choice Experiment</a:t>
            </a:r>
            <a:endParaRPr lang="en-US" dirty="0">
              <a:solidFill>
                <a:srgbClr val="1C5696"/>
              </a:solidFill>
            </a:endParaRPr>
          </a:p>
        </p:txBody>
      </p:sp>
      <p:sp>
        <p:nvSpPr>
          <p:cNvPr id="3" name="Content Placeholder 2"/>
          <p:cNvSpPr>
            <a:spLocks noGrp="1"/>
          </p:cNvSpPr>
          <p:nvPr>
            <p:ph idx="1"/>
          </p:nvPr>
        </p:nvSpPr>
        <p:spPr>
          <a:xfrm>
            <a:off x="457200" y="1456465"/>
            <a:ext cx="8229600" cy="4182336"/>
          </a:xfrm>
        </p:spPr>
        <p:txBody>
          <a:bodyPr>
            <a:normAutofit/>
          </a:bodyPr>
          <a:lstStyle/>
          <a:p>
            <a:r>
              <a:rPr lang="en-US" b="1" dirty="0" smtClean="0"/>
              <a:t>Discrete Choice Experiment (DCE)</a:t>
            </a:r>
            <a:r>
              <a:rPr lang="en-US" dirty="0" smtClean="0"/>
              <a:t>—</a:t>
            </a:r>
            <a:r>
              <a:rPr lang="en-US" dirty="0"/>
              <a:t>e</a:t>
            </a:r>
            <a:r>
              <a:rPr lang="en-US" dirty="0" smtClean="0"/>
              <a:t>mulates </a:t>
            </a:r>
            <a:r>
              <a:rPr lang="en-US" dirty="0"/>
              <a:t>real-world </a:t>
            </a:r>
            <a:r>
              <a:rPr lang="en-US" dirty="0" smtClean="0"/>
              <a:t>decision-making, presenting elements in </a:t>
            </a:r>
            <a:r>
              <a:rPr lang="en-US" dirty="0"/>
              <a:t>packages </a:t>
            </a:r>
            <a:r>
              <a:rPr lang="en-US" dirty="0" smtClean="0"/>
              <a:t>(not one at a time).</a:t>
            </a:r>
          </a:p>
          <a:p>
            <a:pPr lvl="1"/>
            <a:r>
              <a:rPr lang="en-US" dirty="0" smtClean="0"/>
              <a:t>For example, Hotel 1, Hotel 2 or Hotel 3.</a:t>
            </a:r>
            <a:endParaRPr lang="en-US" dirty="0"/>
          </a:p>
          <a:p>
            <a:r>
              <a:rPr lang="en-US" b="1" dirty="0" smtClean="0"/>
              <a:t>Utility and Importance Scores</a:t>
            </a:r>
            <a:r>
              <a:rPr lang="en-US" dirty="0" smtClean="0"/>
              <a:t>—values given to element based on respondent choices</a:t>
            </a:r>
          </a:p>
        </p:txBody>
      </p:sp>
      <p:sp>
        <p:nvSpPr>
          <p:cNvPr id="4" name="Slide Number Placeholder 3"/>
          <p:cNvSpPr>
            <a:spLocks noGrp="1"/>
          </p:cNvSpPr>
          <p:nvPr>
            <p:ph type="sldNum" sz="quarter" idx="12"/>
          </p:nvPr>
        </p:nvSpPr>
        <p:spPr/>
        <p:txBody>
          <a:bodyPr/>
          <a:lstStyle/>
          <a:p>
            <a:fld id="{5212C905-FF40-4437-BDDD-7BDE312C732D}" type="slidenum">
              <a:rPr lang="en-US" smtClean="0"/>
              <a:t>5</a:t>
            </a:fld>
            <a:endParaRPr lang="en-US"/>
          </a:p>
        </p:txBody>
      </p:sp>
    </p:spTree>
    <p:extLst>
      <p:ext uri="{BB962C8B-B14F-4D97-AF65-F5344CB8AC3E}">
        <p14:creationId xmlns:p14="http://schemas.microsoft.com/office/powerpoint/2010/main" val="14052739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09800"/>
            <a:ext cx="8229600" cy="1143000"/>
          </a:xfrm>
        </p:spPr>
        <p:txBody>
          <a:bodyPr>
            <a:normAutofit/>
          </a:bodyPr>
          <a:lstStyle/>
          <a:p>
            <a:r>
              <a:rPr lang="en-US" dirty="0" smtClean="0"/>
              <a:t>Study 1: Survey Invitations</a:t>
            </a:r>
            <a:endParaRPr lang="en-US" dirty="0"/>
          </a:p>
        </p:txBody>
      </p:sp>
    </p:spTree>
    <p:extLst>
      <p:ext uri="{BB962C8B-B14F-4D97-AF65-F5344CB8AC3E}">
        <p14:creationId xmlns:p14="http://schemas.microsoft.com/office/powerpoint/2010/main" val="33021450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6622"/>
            <a:ext cx="8229600" cy="1143000"/>
          </a:xfrm>
        </p:spPr>
        <p:txBody>
          <a:bodyPr>
            <a:normAutofit/>
          </a:bodyPr>
          <a:lstStyle/>
          <a:p>
            <a:r>
              <a:rPr lang="en-US" dirty="0" smtClean="0">
                <a:solidFill>
                  <a:srgbClr val="1C5696"/>
                </a:solidFill>
              </a:rPr>
              <a:t>Study 1: Background</a:t>
            </a:r>
            <a:endParaRPr lang="en-US" dirty="0">
              <a:solidFill>
                <a:srgbClr val="1C5696"/>
              </a:solidFill>
            </a:endParaRPr>
          </a:p>
        </p:txBody>
      </p:sp>
      <p:sp>
        <p:nvSpPr>
          <p:cNvPr id="3" name="Content Placeholder 2"/>
          <p:cNvSpPr>
            <a:spLocks noGrp="1"/>
          </p:cNvSpPr>
          <p:nvPr>
            <p:ph idx="1"/>
          </p:nvPr>
        </p:nvSpPr>
        <p:spPr>
          <a:xfrm>
            <a:off x="457200" y="1371600"/>
            <a:ext cx="8229600" cy="4525963"/>
          </a:xfrm>
        </p:spPr>
        <p:txBody>
          <a:bodyPr>
            <a:normAutofit/>
          </a:bodyPr>
          <a:lstStyle/>
          <a:p>
            <a:r>
              <a:rPr lang="en-US" dirty="0" smtClean="0"/>
              <a:t>Study 1 looks at the impact of different elements of survey invitations on response intentions </a:t>
            </a:r>
          </a:p>
          <a:p>
            <a:r>
              <a:rPr lang="en-US" dirty="0" smtClean="0"/>
              <a:t>Four elements:</a:t>
            </a:r>
          </a:p>
          <a:p>
            <a:pPr marL="971550" lvl="1" indent="-514350">
              <a:buFont typeface="+mj-lt"/>
              <a:buAutoNum type="arabicPeriod"/>
            </a:pPr>
            <a:r>
              <a:rPr lang="en-US" dirty="0" smtClean="0"/>
              <a:t>The </a:t>
            </a:r>
            <a:r>
              <a:rPr lang="en-US" dirty="0"/>
              <a:t>use of the </a:t>
            </a:r>
            <a:r>
              <a:rPr lang="en-US" dirty="0" smtClean="0"/>
              <a:t>data</a:t>
            </a:r>
          </a:p>
          <a:p>
            <a:pPr marL="971550" lvl="1" indent="-514350">
              <a:buFont typeface="+mj-lt"/>
              <a:buAutoNum type="arabicPeriod"/>
            </a:pPr>
            <a:r>
              <a:rPr lang="en-US" dirty="0" smtClean="0"/>
              <a:t>What </a:t>
            </a:r>
            <a:r>
              <a:rPr lang="en-US" dirty="0"/>
              <a:t>is required (by law</a:t>
            </a:r>
            <a:r>
              <a:rPr lang="en-US" dirty="0" smtClean="0"/>
              <a:t>)</a:t>
            </a:r>
          </a:p>
          <a:p>
            <a:pPr marL="971550" lvl="1" indent="-514350">
              <a:buFont typeface="+mj-lt"/>
              <a:buAutoNum type="arabicPeriod"/>
            </a:pPr>
            <a:r>
              <a:rPr lang="en-US" dirty="0"/>
              <a:t>W</a:t>
            </a:r>
            <a:r>
              <a:rPr lang="en-US" dirty="0" smtClean="0"/>
              <a:t>hat </a:t>
            </a:r>
            <a:r>
              <a:rPr lang="en-US" dirty="0"/>
              <a:t>happens if you don’t </a:t>
            </a:r>
            <a:r>
              <a:rPr lang="en-US" dirty="0" smtClean="0"/>
              <a:t>respond</a:t>
            </a:r>
          </a:p>
          <a:p>
            <a:pPr marL="971550" lvl="1" indent="-514350">
              <a:buFont typeface="+mj-lt"/>
              <a:buAutoNum type="arabicPeriod"/>
            </a:pPr>
            <a:r>
              <a:rPr lang="en-US" dirty="0" smtClean="0"/>
              <a:t>Confidentiality protection </a:t>
            </a:r>
          </a:p>
          <a:p>
            <a:endParaRPr lang="en-US" dirty="0" smtClean="0"/>
          </a:p>
        </p:txBody>
      </p:sp>
      <p:sp>
        <p:nvSpPr>
          <p:cNvPr id="4" name="Slide Number Placeholder 3"/>
          <p:cNvSpPr>
            <a:spLocks noGrp="1"/>
          </p:cNvSpPr>
          <p:nvPr>
            <p:ph type="sldNum" sz="quarter" idx="12"/>
          </p:nvPr>
        </p:nvSpPr>
        <p:spPr/>
        <p:txBody>
          <a:bodyPr/>
          <a:lstStyle/>
          <a:p>
            <a:fld id="{5212C905-FF40-4437-BDDD-7BDE312C732D}" type="slidenum">
              <a:rPr lang="en-US" smtClean="0"/>
              <a:t>7</a:t>
            </a:fld>
            <a:endParaRPr lang="en-US"/>
          </a:p>
        </p:txBody>
      </p:sp>
    </p:spTree>
    <p:extLst>
      <p:ext uri="{BB962C8B-B14F-4D97-AF65-F5344CB8AC3E}">
        <p14:creationId xmlns:p14="http://schemas.microsoft.com/office/powerpoint/2010/main" val="39317683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212C905-FF40-4437-BDDD-7BDE312C732D}" type="slidenum">
              <a:rPr lang="en-US" smtClean="0"/>
              <a:t>8</a:t>
            </a:fld>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28376"/>
            <a:ext cx="3714750"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609600"/>
            <a:ext cx="3714750"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676275" y="2362200"/>
            <a:ext cx="3276600" cy="37765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957062" y="2339741"/>
            <a:ext cx="1295400" cy="400110"/>
          </a:xfrm>
          <a:prstGeom prst="rect">
            <a:avLst/>
          </a:prstGeom>
          <a:noFill/>
        </p:spPr>
        <p:txBody>
          <a:bodyPr wrap="square" rtlCol="0">
            <a:spAutoFit/>
          </a:bodyPr>
          <a:lstStyle/>
          <a:p>
            <a:r>
              <a:rPr lang="en-US" sz="2000" b="1" dirty="0" smtClean="0">
                <a:solidFill>
                  <a:srgbClr val="C00000"/>
                </a:solidFill>
              </a:rPr>
              <a:t>Data use</a:t>
            </a:r>
            <a:endParaRPr lang="en-US" sz="2000" b="1" dirty="0">
              <a:solidFill>
                <a:srgbClr val="C00000"/>
              </a:solidFill>
            </a:endParaRPr>
          </a:p>
        </p:txBody>
      </p:sp>
    </p:spTree>
    <p:extLst>
      <p:ext uri="{BB962C8B-B14F-4D97-AF65-F5344CB8AC3E}">
        <p14:creationId xmlns:p14="http://schemas.microsoft.com/office/powerpoint/2010/main" val="16679534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212C905-FF40-4437-BDDD-7BDE312C732D}" type="slidenum">
              <a:rPr lang="en-US" smtClean="0"/>
              <a:t>9</a:t>
            </a:fld>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28376"/>
            <a:ext cx="3714750"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609600"/>
            <a:ext cx="3714750"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676275" y="3886200"/>
            <a:ext cx="3276600" cy="18882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957062" y="3780557"/>
            <a:ext cx="1295400" cy="707886"/>
          </a:xfrm>
          <a:prstGeom prst="rect">
            <a:avLst/>
          </a:prstGeom>
          <a:noFill/>
        </p:spPr>
        <p:txBody>
          <a:bodyPr wrap="square" rtlCol="0">
            <a:spAutoFit/>
          </a:bodyPr>
          <a:lstStyle/>
          <a:p>
            <a:r>
              <a:rPr lang="en-US" sz="2000" b="1" dirty="0" smtClean="0">
                <a:solidFill>
                  <a:srgbClr val="C00000"/>
                </a:solidFill>
              </a:rPr>
              <a:t>What is required</a:t>
            </a:r>
            <a:endParaRPr lang="en-US" sz="2000" b="1" dirty="0">
              <a:solidFill>
                <a:srgbClr val="C00000"/>
              </a:solidFill>
            </a:endParaRPr>
          </a:p>
        </p:txBody>
      </p:sp>
    </p:spTree>
    <p:extLst>
      <p:ext uri="{BB962C8B-B14F-4D97-AF65-F5344CB8AC3E}">
        <p14:creationId xmlns:p14="http://schemas.microsoft.com/office/powerpoint/2010/main" val="29266330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212C905-FF40-4437-BDDD-7BDE312C732D}" type="slidenum">
              <a:rPr lang="en-US" smtClean="0"/>
              <a:t>10</a:t>
            </a:fld>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28376"/>
            <a:ext cx="3714750"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609600"/>
            <a:ext cx="3714750"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676275" y="3308839"/>
            <a:ext cx="3276600" cy="27256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952874" y="3200400"/>
            <a:ext cx="1457326" cy="707886"/>
          </a:xfrm>
          <a:prstGeom prst="rect">
            <a:avLst/>
          </a:prstGeom>
          <a:noFill/>
        </p:spPr>
        <p:txBody>
          <a:bodyPr wrap="square" rtlCol="0">
            <a:spAutoFit/>
          </a:bodyPr>
          <a:lstStyle/>
          <a:p>
            <a:r>
              <a:rPr lang="en-US" sz="2000" b="1" dirty="0" smtClean="0">
                <a:solidFill>
                  <a:srgbClr val="C00000"/>
                </a:solidFill>
              </a:rPr>
              <a:t>If you don’t respond</a:t>
            </a:r>
            <a:endParaRPr lang="en-US" sz="2000" b="1" dirty="0">
              <a:solidFill>
                <a:srgbClr val="C00000"/>
              </a:solidFill>
            </a:endParaRPr>
          </a:p>
        </p:txBody>
      </p:sp>
    </p:spTree>
    <p:extLst>
      <p:ext uri="{BB962C8B-B14F-4D97-AF65-F5344CB8AC3E}">
        <p14:creationId xmlns:p14="http://schemas.microsoft.com/office/powerpoint/2010/main" val="6734635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212C905-FF40-4437-BDDD-7BDE312C732D}" type="slidenum">
              <a:rPr lang="en-US" smtClean="0"/>
              <a:t>11</a:t>
            </a:fld>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28376"/>
            <a:ext cx="3714750"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609600"/>
            <a:ext cx="3714750"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5248275" y="1219200"/>
            <a:ext cx="3276600" cy="4572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429000" y="1143000"/>
            <a:ext cx="1819275" cy="707886"/>
          </a:xfrm>
          <a:prstGeom prst="rect">
            <a:avLst/>
          </a:prstGeom>
          <a:noFill/>
        </p:spPr>
        <p:txBody>
          <a:bodyPr wrap="square" rtlCol="0">
            <a:spAutoFit/>
          </a:bodyPr>
          <a:lstStyle/>
          <a:p>
            <a:pPr algn="r"/>
            <a:r>
              <a:rPr lang="en-US" sz="2000" b="1" dirty="0" smtClean="0">
                <a:solidFill>
                  <a:srgbClr val="C00000"/>
                </a:solidFill>
              </a:rPr>
              <a:t>Confidentiality protection</a:t>
            </a:r>
            <a:endParaRPr lang="en-US" sz="2000" b="1" dirty="0">
              <a:solidFill>
                <a:srgbClr val="C00000"/>
              </a:solidFill>
            </a:endParaRPr>
          </a:p>
        </p:txBody>
      </p:sp>
    </p:spTree>
    <p:extLst>
      <p:ext uri="{BB962C8B-B14F-4D97-AF65-F5344CB8AC3E}">
        <p14:creationId xmlns:p14="http://schemas.microsoft.com/office/powerpoint/2010/main" val="12012216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1C5696"/>
                </a:solidFill>
              </a:rPr>
              <a:t>Study 1: DCE Methodology</a:t>
            </a:r>
            <a:endParaRPr lang="en-US" dirty="0">
              <a:solidFill>
                <a:schemeClr val="tx2"/>
              </a:solidFill>
            </a:endParaRPr>
          </a:p>
        </p:txBody>
      </p:sp>
      <p:sp>
        <p:nvSpPr>
          <p:cNvPr id="3" name="Content Placeholder 2"/>
          <p:cNvSpPr>
            <a:spLocks noGrp="1"/>
          </p:cNvSpPr>
          <p:nvPr>
            <p:ph idx="1"/>
          </p:nvPr>
        </p:nvSpPr>
        <p:spPr>
          <a:xfrm>
            <a:off x="457200" y="1600200"/>
            <a:ext cx="8229600" cy="3886200"/>
          </a:xfrm>
        </p:spPr>
        <p:txBody>
          <a:bodyPr>
            <a:normAutofit/>
          </a:bodyPr>
          <a:lstStyle/>
          <a:p>
            <a:pPr>
              <a:spcAft>
                <a:spcPts val="600"/>
              </a:spcAft>
            </a:pPr>
            <a:r>
              <a:rPr lang="en-US" b="1" dirty="0" smtClean="0"/>
              <a:t>Sample</a:t>
            </a:r>
            <a:r>
              <a:rPr lang="en-US" dirty="0" smtClean="0"/>
              <a:t>:  ≈6,000 email addresses from a volunteer, non-probability panel</a:t>
            </a:r>
          </a:p>
          <a:p>
            <a:pPr>
              <a:spcAft>
                <a:spcPts val="600"/>
              </a:spcAft>
            </a:pPr>
            <a:r>
              <a:rPr lang="en-US" b="1" dirty="0" smtClean="0"/>
              <a:t>Field period</a:t>
            </a:r>
            <a:r>
              <a:rPr lang="en-US" dirty="0" smtClean="0"/>
              <a:t>: October 22 – November 6, 2015</a:t>
            </a:r>
          </a:p>
          <a:p>
            <a:pPr>
              <a:spcAft>
                <a:spcPts val="600"/>
              </a:spcAft>
            </a:pPr>
            <a:r>
              <a:rPr lang="en-US" b="1" dirty="0" smtClean="0"/>
              <a:t>Contact attempts</a:t>
            </a:r>
            <a:r>
              <a:rPr lang="en-US" dirty="0" smtClean="0"/>
              <a:t>:  A survey invitation email and up to 2 reminder emails</a:t>
            </a:r>
          </a:p>
          <a:p>
            <a:pPr>
              <a:spcAft>
                <a:spcPts val="600"/>
              </a:spcAft>
            </a:pPr>
            <a:r>
              <a:rPr lang="en-US" b="1" dirty="0" smtClean="0"/>
              <a:t>Response rate</a:t>
            </a:r>
            <a:r>
              <a:rPr lang="en-US" dirty="0" smtClean="0"/>
              <a:t>: ≈7% (439 usable responses)</a:t>
            </a:r>
            <a:endParaRPr lang="en-US" u="sng" dirty="0" smtClean="0"/>
          </a:p>
          <a:p>
            <a:endParaRPr lang="en-US" sz="2800" dirty="0"/>
          </a:p>
        </p:txBody>
      </p:sp>
      <p:sp>
        <p:nvSpPr>
          <p:cNvPr id="4" name="Slide Number Placeholder 3"/>
          <p:cNvSpPr>
            <a:spLocks noGrp="1"/>
          </p:cNvSpPr>
          <p:nvPr>
            <p:ph type="sldNum" sz="quarter" idx="12"/>
          </p:nvPr>
        </p:nvSpPr>
        <p:spPr/>
        <p:txBody>
          <a:bodyPr/>
          <a:lstStyle/>
          <a:p>
            <a:fld id="{5212C905-FF40-4437-BDDD-7BDE312C732D}" type="slidenum">
              <a:rPr lang="en-US" smtClean="0"/>
              <a:t>12</a:t>
            </a:fld>
            <a:endParaRPr lang="en-US"/>
          </a:p>
        </p:txBody>
      </p:sp>
    </p:spTree>
    <p:extLst>
      <p:ext uri="{BB962C8B-B14F-4D97-AF65-F5344CB8AC3E}">
        <p14:creationId xmlns:p14="http://schemas.microsoft.com/office/powerpoint/2010/main" val="29043694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Study 1:</a:t>
            </a:r>
            <a:r>
              <a:rPr lang="en-US" dirty="0"/>
              <a:t> </a:t>
            </a:r>
            <a:r>
              <a:rPr lang="en-US" dirty="0" smtClean="0"/>
              <a:t>DCE Example</a:t>
            </a:r>
            <a:endParaRPr lang="en-US" dirty="0"/>
          </a:p>
        </p:txBody>
      </p:sp>
      <p:pic>
        <p:nvPicPr>
          <p:cNvPr id="2050" name="Picture 2"/>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b="19140"/>
          <a:stretch/>
        </p:blipFill>
        <p:spPr bwMode="auto">
          <a:xfrm>
            <a:off x="685800" y="2133600"/>
            <a:ext cx="7696200" cy="4086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5"/>
          <p:cNvSpPr>
            <a:spLocks noGrp="1"/>
          </p:cNvSpPr>
          <p:nvPr>
            <p:ph sz="half" idx="2"/>
          </p:nvPr>
        </p:nvSpPr>
        <p:spPr>
          <a:xfrm>
            <a:off x="457200" y="1066800"/>
            <a:ext cx="8458200" cy="990600"/>
          </a:xfrm>
        </p:spPr>
        <p:txBody>
          <a:bodyPr/>
          <a:lstStyle/>
          <a:p>
            <a:pPr marL="0" indent="0">
              <a:buNone/>
            </a:pPr>
            <a:r>
              <a:rPr lang="en-US" dirty="0" smtClean="0"/>
              <a:t>Each “question” presents a choice between two distinct combinations of the conjoint elements</a:t>
            </a:r>
            <a:endParaRPr lang="en-US" dirty="0"/>
          </a:p>
        </p:txBody>
      </p:sp>
      <p:sp>
        <p:nvSpPr>
          <p:cNvPr id="5" name="Slide Number Placeholder 4"/>
          <p:cNvSpPr>
            <a:spLocks noGrp="1"/>
          </p:cNvSpPr>
          <p:nvPr>
            <p:ph type="sldNum" sz="quarter" idx="12"/>
          </p:nvPr>
        </p:nvSpPr>
        <p:spPr/>
        <p:txBody>
          <a:bodyPr/>
          <a:lstStyle/>
          <a:p>
            <a:fld id="{5212C905-FF40-4437-BDDD-7BDE312C732D}" type="slidenum">
              <a:rPr lang="en-US" smtClean="0"/>
              <a:t>13</a:t>
            </a:fld>
            <a:endParaRPr lang="en-US"/>
          </a:p>
        </p:txBody>
      </p:sp>
    </p:spTree>
    <p:extLst>
      <p:ext uri="{BB962C8B-B14F-4D97-AF65-F5344CB8AC3E}">
        <p14:creationId xmlns:p14="http://schemas.microsoft.com/office/powerpoint/2010/main" val="40213624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solidFill>
                  <a:srgbClr val="1C5696"/>
                </a:solidFill>
              </a:rPr>
              <a:t>Study 1: Results</a:t>
            </a:r>
            <a:br>
              <a:rPr lang="en-US" dirty="0" smtClean="0">
                <a:solidFill>
                  <a:srgbClr val="1C5696"/>
                </a:solidFill>
              </a:rPr>
            </a:br>
            <a:r>
              <a:rPr lang="en-US" dirty="0" smtClean="0">
                <a:solidFill>
                  <a:srgbClr val="1C5696"/>
                </a:solidFill>
              </a:rPr>
              <a:t>DCE Importance Scores</a:t>
            </a:r>
            <a:endParaRPr lang="en-US" dirty="0">
              <a:solidFill>
                <a:srgbClr val="1C5696"/>
              </a:solidFill>
            </a:endParaRPr>
          </a:p>
        </p:txBody>
      </p:sp>
      <p:sp>
        <p:nvSpPr>
          <p:cNvPr id="2" name="Slide Number Placeholder 1"/>
          <p:cNvSpPr>
            <a:spLocks noGrp="1"/>
          </p:cNvSpPr>
          <p:nvPr>
            <p:ph type="sldNum" sz="quarter" idx="12"/>
          </p:nvPr>
        </p:nvSpPr>
        <p:spPr/>
        <p:txBody>
          <a:bodyPr/>
          <a:lstStyle/>
          <a:p>
            <a:fld id="{5212C905-FF40-4437-BDDD-7BDE312C732D}" type="slidenum">
              <a:rPr lang="en-US" smtClean="0"/>
              <a:t>14</a:t>
            </a:fld>
            <a:endParaRPr lang="en-US"/>
          </a:p>
        </p:txBody>
      </p:sp>
      <p:graphicFrame>
        <p:nvGraphicFramePr>
          <p:cNvPr id="10" name="Content Placeholder 2"/>
          <p:cNvGraphicFramePr>
            <a:graphicFrameLocks noGrp="1"/>
          </p:cNvGraphicFramePr>
          <p:nvPr>
            <p:ph idx="1"/>
            <p:extLst>
              <p:ext uri="{D42A27DB-BD31-4B8C-83A1-F6EECF244321}">
                <p14:modId xmlns:p14="http://schemas.microsoft.com/office/powerpoint/2010/main" val="1183124701"/>
              </p:ext>
            </p:extLst>
          </p:nvPr>
        </p:nvGraphicFramePr>
        <p:xfrm>
          <a:off x="457200" y="13716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178135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r>
              <a:rPr lang="en-US" dirty="0"/>
              <a:t>Study 1:  DCE Uses of Data Messages </a:t>
            </a:r>
          </a:p>
        </p:txBody>
      </p:sp>
      <p:sp>
        <p:nvSpPr>
          <p:cNvPr id="4" name="Slide Number Placeholder 3"/>
          <p:cNvSpPr>
            <a:spLocks noGrp="1"/>
          </p:cNvSpPr>
          <p:nvPr>
            <p:ph type="sldNum" sz="quarter" idx="12"/>
          </p:nvPr>
        </p:nvSpPr>
        <p:spPr/>
        <p:txBody>
          <a:bodyPr/>
          <a:lstStyle/>
          <a:p>
            <a:fld id="{5212C905-FF40-4437-BDDD-7BDE312C732D}" type="slidenum">
              <a:rPr lang="en-US" smtClean="0"/>
              <a:t>15</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869842628"/>
              </p:ext>
            </p:extLst>
          </p:nvPr>
        </p:nvGraphicFramePr>
        <p:xfrm>
          <a:off x="609600" y="1905000"/>
          <a:ext cx="7924801" cy="2313597"/>
        </p:xfrm>
        <a:graphic>
          <a:graphicData uri="http://schemas.openxmlformats.org/drawingml/2006/table">
            <a:tbl>
              <a:tblPr firstRow="1" firstCol="1" bandRow="1">
                <a:tableStyleId>{5C22544A-7EE6-4342-B048-85BDC9FD1C3A}</a:tableStyleId>
              </a:tblPr>
              <a:tblGrid>
                <a:gridCol w="587022"/>
                <a:gridCol w="1303297"/>
                <a:gridCol w="2011494"/>
                <a:gridCol w="2011494"/>
                <a:gridCol w="2011494"/>
              </a:tblGrid>
              <a:tr h="362877">
                <a:tc>
                  <a:txBody>
                    <a:bodyPr/>
                    <a:lstStyle/>
                    <a:p>
                      <a:pPr marL="0" marR="0">
                        <a:spcBef>
                          <a:spcPts val="0"/>
                        </a:spcBef>
                        <a:spcAft>
                          <a:spcPts val="0"/>
                        </a:spcAft>
                      </a:pPr>
                      <a:r>
                        <a:rPr lang="en-US" sz="900" dirty="0">
                          <a:effectLst/>
                        </a:rPr>
                        <a:t> </a:t>
                      </a:r>
                      <a:endParaRPr lang="en-US" sz="1200" dirty="0">
                        <a:solidFill>
                          <a:srgbClr val="365F91"/>
                        </a:solidFill>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1800" dirty="0">
                          <a:effectLst/>
                        </a:rPr>
                        <a:t>Attribute</a:t>
                      </a:r>
                      <a:endParaRPr lang="en-US" sz="1800" dirty="0">
                        <a:solidFill>
                          <a:srgbClr val="365F91"/>
                        </a:solidFill>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1800" dirty="0" smtClean="0">
                          <a:effectLst/>
                        </a:rPr>
                        <a:t>Winner</a:t>
                      </a:r>
                      <a:endParaRPr lang="en-US" sz="1800" dirty="0">
                        <a:solidFill>
                          <a:srgbClr val="365F91"/>
                        </a:solidFill>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1800" dirty="0" smtClean="0">
                          <a:effectLst/>
                        </a:rPr>
                        <a:t>Middle</a:t>
                      </a:r>
                      <a:endParaRPr lang="en-US" sz="1800" dirty="0">
                        <a:solidFill>
                          <a:srgbClr val="365F91"/>
                        </a:solidFill>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1800" dirty="0" smtClean="0">
                          <a:effectLst/>
                        </a:rPr>
                        <a:t>Loser</a:t>
                      </a:r>
                      <a:endParaRPr lang="en-US" sz="1800" dirty="0">
                        <a:solidFill>
                          <a:srgbClr val="365F91"/>
                        </a:solidFill>
                        <a:effectLst/>
                        <a:latin typeface="Cambria"/>
                        <a:ea typeface="MS Mincho"/>
                        <a:cs typeface="Times New Roman"/>
                      </a:endParaRPr>
                    </a:p>
                  </a:txBody>
                  <a:tcPr marL="68580" marR="68580" marT="0" marB="0"/>
                </a:tc>
              </a:tr>
              <a:tr h="1923123">
                <a:tc>
                  <a:txBody>
                    <a:bodyPr/>
                    <a:lstStyle/>
                    <a:p>
                      <a:pPr marL="0" marR="0" algn="ctr">
                        <a:spcBef>
                          <a:spcPts val="0"/>
                        </a:spcBef>
                        <a:spcAft>
                          <a:spcPts val="0"/>
                        </a:spcAft>
                      </a:pPr>
                      <a:r>
                        <a:rPr lang="en-US" sz="1800">
                          <a:effectLst/>
                        </a:rPr>
                        <a:t>1</a:t>
                      </a:r>
                      <a:endParaRPr lang="en-US" sz="1800">
                        <a:solidFill>
                          <a:srgbClr val="365F91"/>
                        </a:solidFill>
                        <a:effectLst/>
                        <a:latin typeface="Cambria"/>
                        <a:ea typeface="MS Mincho"/>
                        <a:cs typeface="Times New Roman"/>
                      </a:endParaRPr>
                    </a:p>
                  </a:txBody>
                  <a:tcPr marL="68580" marR="68580" marT="0" marB="0" anchor="ctr"/>
                </a:tc>
                <a:tc>
                  <a:txBody>
                    <a:bodyPr/>
                    <a:lstStyle/>
                    <a:p>
                      <a:pPr marL="0" marR="0" algn="l">
                        <a:spcBef>
                          <a:spcPts val="0"/>
                        </a:spcBef>
                        <a:spcAft>
                          <a:spcPts val="0"/>
                        </a:spcAft>
                      </a:pPr>
                      <a:r>
                        <a:rPr lang="en-US" sz="1800" dirty="0">
                          <a:effectLst/>
                        </a:rPr>
                        <a:t>Use of Data</a:t>
                      </a:r>
                      <a:endParaRPr lang="en-US" sz="1800" dirty="0">
                        <a:solidFill>
                          <a:srgbClr val="365F91"/>
                        </a:solidFill>
                        <a:effectLst/>
                        <a:latin typeface="Cambria"/>
                        <a:ea typeface="MS Mincho"/>
                        <a:cs typeface="Times New Roman"/>
                      </a:endParaRPr>
                    </a:p>
                  </a:txBody>
                  <a:tcPr marL="68580" marR="68580" marT="0" marB="0" anchor="ctr"/>
                </a:tc>
                <a:tc>
                  <a:txBody>
                    <a:bodyPr/>
                    <a:lstStyle/>
                    <a:p>
                      <a:pPr marL="0" marR="0">
                        <a:spcBef>
                          <a:spcPts val="0"/>
                        </a:spcBef>
                        <a:spcAft>
                          <a:spcPts val="0"/>
                        </a:spcAft>
                      </a:pPr>
                      <a:r>
                        <a:rPr lang="en-US" sz="1600" dirty="0">
                          <a:effectLst/>
                        </a:rPr>
                        <a:t>Help allocate funds to your state, community, and school district for services, including education, health care, and new business development</a:t>
                      </a:r>
                      <a:endParaRPr lang="en-US" sz="1600" dirty="0">
                        <a:solidFill>
                          <a:srgbClr val="365F91"/>
                        </a:solidFill>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1600" dirty="0">
                          <a:effectLst/>
                        </a:rPr>
                        <a:t>Calculate the number of people eligible for Social Security and Medicare benefits</a:t>
                      </a:r>
                      <a:endParaRPr lang="en-US" sz="1600" dirty="0">
                        <a:solidFill>
                          <a:srgbClr val="365F91"/>
                        </a:solidFill>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1600" dirty="0">
                          <a:effectLst/>
                        </a:rPr>
                        <a:t>Monitor compliance with anti-discrimination laws, such as the Voting Rights Act and the Civil Rights Act</a:t>
                      </a:r>
                      <a:endParaRPr lang="en-US" sz="1600" dirty="0">
                        <a:solidFill>
                          <a:srgbClr val="365F91"/>
                        </a:solidFill>
                        <a:effectLst/>
                        <a:latin typeface="Cambria"/>
                        <a:ea typeface="MS Mincho"/>
                        <a:cs typeface="Times New Roman"/>
                      </a:endParaRPr>
                    </a:p>
                  </a:txBody>
                  <a:tcPr marL="68580" marR="68580" marT="0" marB="0"/>
                </a:tc>
              </a:tr>
            </a:tbl>
          </a:graphicData>
        </a:graphic>
      </p:graphicFrame>
    </p:spTree>
    <p:extLst>
      <p:ext uri="{BB962C8B-B14F-4D97-AF65-F5344CB8AC3E}">
        <p14:creationId xmlns:p14="http://schemas.microsoft.com/office/powerpoint/2010/main" val="41208843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a:t>Study 1:  </a:t>
            </a:r>
            <a:r>
              <a:rPr lang="en-US" dirty="0" smtClean="0"/>
              <a:t>Demographic Differences</a:t>
            </a:r>
            <a:endParaRPr lang="en-US" dirty="0"/>
          </a:p>
        </p:txBody>
      </p:sp>
      <p:sp>
        <p:nvSpPr>
          <p:cNvPr id="3" name="Content Placeholder 2"/>
          <p:cNvSpPr>
            <a:spLocks noGrp="1"/>
          </p:cNvSpPr>
          <p:nvPr>
            <p:ph idx="1"/>
          </p:nvPr>
        </p:nvSpPr>
        <p:spPr>
          <a:xfrm>
            <a:off x="533400" y="1295401"/>
            <a:ext cx="8305800" cy="1676399"/>
          </a:xfrm>
        </p:spPr>
        <p:txBody>
          <a:bodyPr>
            <a:normAutofit/>
          </a:bodyPr>
          <a:lstStyle/>
          <a:p>
            <a:pPr marL="0" indent="0">
              <a:buNone/>
            </a:pPr>
            <a:r>
              <a:rPr lang="en-US" dirty="0" smtClean="0"/>
              <a:t>Overall, demographic differences in preferences were minor and usually only a matter of degree rather than direction</a:t>
            </a:r>
          </a:p>
        </p:txBody>
      </p:sp>
      <p:sp>
        <p:nvSpPr>
          <p:cNvPr id="4" name="Slide Number Placeholder 3"/>
          <p:cNvSpPr>
            <a:spLocks noGrp="1"/>
          </p:cNvSpPr>
          <p:nvPr>
            <p:ph type="sldNum" sz="quarter" idx="12"/>
          </p:nvPr>
        </p:nvSpPr>
        <p:spPr/>
        <p:txBody>
          <a:bodyPr/>
          <a:lstStyle/>
          <a:p>
            <a:fld id="{5212C905-FF40-4437-BDDD-7BDE312C732D}" type="slidenum">
              <a:rPr lang="en-US" smtClean="0"/>
              <a:t>16</a:t>
            </a:fld>
            <a:endParaRPr lang="en-US"/>
          </a:p>
        </p:txBody>
      </p:sp>
      <p:graphicFrame>
        <p:nvGraphicFramePr>
          <p:cNvPr id="8" name="Table 7"/>
          <p:cNvGraphicFramePr>
            <a:graphicFrameLocks noGrp="1"/>
          </p:cNvGraphicFramePr>
          <p:nvPr>
            <p:extLst>
              <p:ext uri="{D42A27DB-BD31-4B8C-83A1-F6EECF244321}">
                <p14:modId xmlns:p14="http://schemas.microsoft.com/office/powerpoint/2010/main" val="3743142396"/>
              </p:ext>
            </p:extLst>
          </p:nvPr>
        </p:nvGraphicFramePr>
        <p:xfrm>
          <a:off x="533399" y="3200400"/>
          <a:ext cx="8153401" cy="2286000"/>
        </p:xfrm>
        <a:graphic>
          <a:graphicData uri="http://schemas.openxmlformats.org/drawingml/2006/table">
            <a:tbl>
              <a:tblPr firstRow="1" firstCol="1" bandRow="1">
                <a:tableStyleId>{5C22544A-7EE6-4342-B048-85BDC9FD1C3A}</a:tableStyleId>
              </a:tblPr>
              <a:tblGrid>
                <a:gridCol w="603955"/>
                <a:gridCol w="1340892"/>
                <a:gridCol w="2069518"/>
                <a:gridCol w="2069518"/>
                <a:gridCol w="2069518"/>
              </a:tblGrid>
              <a:tr h="362877">
                <a:tc>
                  <a:txBody>
                    <a:bodyPr/>
                    <a:lstStyle/>
                    <a:p>
                      <a:pPr marL="0" marR="0">
                        <a:spcBef>
                          <a:spcPts val="0"/>
                        </a:spcBef>
                        <a:spcAft>
                          <a:spcPts val="0"/>
                        </a:spcAft>
                      </a:pPr>
                      <a:r>
                        <a:rPr lang="en-US" sz="900" dirty="0">
                          <a:effectLst/>
                        </a:rPr>
                        <a:t> </a:t>
                      </a:r>
                      <a:endParaRPr lang="en-US" sz="1200" dirty="0">
                        <a:solidFill>
                          <a:srgbClr val="365F91"/>
                        </a:solidFill>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1800" dirty="0">
                          <a:effectLst/>
                        </a:rPr>
                        <a:t>Attribute</a:t>
                      </a:r>
                      <a:endParaRPr lang="en-US" sz="1800" dirty="0">
                        <a:solidFill>
                          <a:srgbClr val="365F91"/>
                        </a:solidFill>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1800" dirty="0" smtClean="0">
                          <a:effectLst/>
                        </a:rPr>
                        <a:t>Winner</a:t>
                      </a:r>
                      <a:endParaRPr lang="en-US" sz="1800" dirty="0">
                        <a:solidFill>
                          <a:srgbClr val="365F91"/>
                        </a:solidFill>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1800" dirty="0" smtClean="0">
                          <a:effectLst/>
                        </a:rPr>
                        <a:t>Middle</a:t>
                      </a:r>
                      <a:endParaRPr lang="en-US" sz="1800" dirty="0">
                        <a:solidFill>
                          <a:srgbClr val="365F91"/>
                        </a:solidFill>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1800" dirty="0" smtClean="0">
                          <a:effectLst/>
                        </a:rPr>
                        <a:t>Loser</a:t>
                      </a:r>
                      <a:endParaRPr lang="en-US" sz="1800" dirty="0">
                        <a:solidFill>
                          <a:srgbClr val="365F91"/>
                        </a:solidFill>
                        <a:effectLst/>
                        <a:latin typeface="Cambria"/>
                        <a:ea typeface="MS Mincho"/>
                        <a:cs typeface="Times New Roman"/>
                      </a:endParaRPr>
                    </a:p>
                  </a:txBody>
                  <a:tcPr marL="68580" marR="68580" marT="0" marB="0"/>
                </a:tc>
              </a:tr>
              <a:tr h="1923123">
                <a:tc>
                  <a:txBody>
                    <a:bodyPr/>
                    <a:lstStyle/>
                    <a:p>
                      <a:pPr marL="0" marR="0" algn="ctr">
                        <a:spcBef>
                          <a:spcPts val="0"/>
                        </a:spcBef>
                        <a:spcAft>
                          <a:spcPts val="0"/>
                        </a:spcAft>
                      </a:pPr>
                      <a:r>
                        <a:rPr lang="en-US" sz="1800">
                          <a:effectLst/>
                        </a:rPr>
                        <a:t>1</a:t>
                      </a:r>
                      <a:endParaRPr lang="en-US" sz="1800">
                        <a:solidFill>
                          <a:srgbClr val="365F91"/>
                        </a:solidFill>
                        <a:effectLst/>
                        <a:latin typeface="Cambria"/>
                        <a:ea typeface="MS Mincho"/>
                        <a:cs typeface="Times New Roman"/>
                      </a:endParaRPr>
                    </a:p>
                  </a:txBody>
                  <a:tcPr marL="68580" marR="68580" marT="0" marB="0" anchor="ctr"/>
                </a:tc>
                <a:tc>
                  <a:txBody>
                    <a:bodyPr/>
                    <a:lstStyle/>
                    <a:p>
                      <a:pPr marL="0" marR="0" algn="l">
                        <a:spcBef>
                          <a:spcPts val="0"/>
                        </a:spcBef>
                        <a:spcAft>
                          <a:spcPts val="0"/>
                        </a:spcAft>
                      </a:pPr>
                      <a:r>
                        <a:rPr lang="en-US" sz="1800" dirty="0">
                          <a:effectLst/>
                        </a:rPr>
                        <a:t>Use of Data</a:t>
                      </a:r>
                      <a:endParaRPr lang="en-US" sz="1800" dirty="0">
                        <a:solidFill>
                          <a:srgbClr val="365F91"/>
                        </a:solidFill>
                        <a:effectLst/>
                        <a:latin typeface="Cambria"/>
                        <a:ea typeface="MS Mincho"/>
                        <a:cs typeface="Times New Roman"/>
                      </a:endParaRPr>
                    </a:p>
                  </a:txBody>
                  <a:tcPr marL="68580" marR="68580" marT="0" marB="0" anchor="ctr"/>
                </a:tc>
                <a:tc>
                  <a:txBody>
                    <a:bodyPr/>
                    <a:lstStyle/>
                    <a:p>
                      <a:pPr marL="0" marR="0">
                        <a:spcBef>
                          <a:spcPts val="0"/>
                        </a:spcBef>
                        <a:spcAft>
                          <a:spcPts val="0"/>
                        </a:spcAft>
                      </a:pPr>
                      <a:r>
                        <a:rPr lang="en-US" sz="1600" dirty="0">
                          <a:effectLst/>
                        </a:rPr>
                        <a:t>Help allocate funds to your state, community, and school district for services, including education, health care, and new business development</a:t>
                      </a:r>
                      <a:endParaRPr lang="en-US" sz="1600" dirty="0">
                        <a:solidFill>
                          <a:srgbClr val="365F91"/>
                        </a:solidFill>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1600" dirty="0">
                          <a:effectLst/>
                        </a:rPr>
                        <a:t>Calculate the number of people eligible for Social Security and Medicare benefits</a:t>
                      </a:r>
                      <a:endParaRPr lang="en-US" sz="1600" dirty="0">
                        <a:solidFill>
                          <a:srgbClr val="365F91"/>
                        </a:solidFill>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1600" dirty="0">
                          <a:effectLst/>
                        </a:rPr>
                        <a:t>Monitor compliance with anti-discrimination laws, such as the Voting Rights Act and the Civil Rights Act</a:t>
                      </a:r>
                      <a:endParaRPr lang="en-US" sz="1600" dirty="0">
                        <a:solidFill>
                          <a:srgbClr val="365F91"/>
                        </a:solidFill>
                        <a:effectLst/>
                        <a:latin typeface="Cambria"/>
                        <a:ea typeface="MS Mincho"/>
                        <a:cs typeface="Times New Roman"/>
                      </a:endParaRPr>
                    </a:p>
                  </a:txBody>
                  <a:tcPr marL="68580" marR="68580" marT="0" marB="0"/>
                </a:tc>
              </a:tr>
            </a:tbl>
          </a:graphicData>
        </a:graphic>
      </p:graphicFrame>
      <p:sp>
        <p:nvSpPr>
          <p:cNvPr id="6" name="Rectangle 5"/>
          <p:cNvSpPr/>
          <p:nvPr/>
        </p:nvSpPr>
        <p:spPr>
          <a:xfrm>
            <a:off x="6553200" y="3200400"/>
            <a:ext cx="2209800" cy="26670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553200" y="5105400"/>
            <a:ext cx="2133600" cy="1200329"/>
          </a:xfrm>
          <a:prstGeom prst="rect">
            <a:avLst/>
          </a:prstGeom>
          <a:solidFill>
            <a:srgbClr val="FFFFFF"/>
          </a:solidFill>
          <a:ln>
            <a:solidFill>
              <a:srgbClr val="C00000"/>
            </a:solidFill>
          </a:ln>
        </p:spPr>
        <p:txBody>
          <a:bodyPr wrap="square" rtlCol="0">
            <a:spAutoFit/>
          </a:bodyPr>
          <a:lstStyle/>
          <a:p>
            <a:r>
              <a:rPr lang="en-US" dirty="0" smtClean="0">
                <a:solidFill>
                  <a:srgbClr val="C00000"/>
                </a:solidFill>
              </a:rPr>
              <a:t>*However, Black respondents selected more than White respondents</a:t>
            </a:r>
            <a:endParaRPr lang="en-US" dirty="0">
              <a:solidFill>
                <a:srgbClr val="C00000"/>
              </a:solidFill>
            </a:endParaRPr>
          </a:p>
        </p:txBody>
      </p:sp>
    </p:spTree>
    <p:extLst>
      <p:ext uri="{BB962C8B-B14F-4D97-AF65-F5344CB8AC3E}">
        <p14:creationId xmlns:p14="http://schemas.microsoft.com/office/powerpoint/2010/main" val="27053981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Study 1:  Experimental Test</a:t>
            </a:r>
            <a:endParaRPr lang="en-US" dirty="0"/>
          </a:p>
        </p:txBody>
      </p:sp>
      <p:sp>
        <p:nvSpPr>
          <p:cNvPr id="3" name="Content Placeholder 2"/>
          <p:cNvSpPr>
            <a:spLocks noGrp="1"/>
          </p:cNvSpPr>
          <p:nvPr>
            <p:ph idx="1"/>
          </p:nvPr>
        </p:nvSpPr>
        <p:spPr>
          <a:xfrm>
            <a:off x="457200" y="1371600"/>
            <a:ext cx="8229600" cy="4525963"/>
          </a:xfrm>
        </p:spPr>
        <p:txBody>
          <a:bodyPr>
            <a:normAutofit fontScale="92500" lnSpcReduction="20000"/>
          </a:bodyPr>
          <a:lstStyle/>
          <a:p>
            <a:r>
              <a:rPr lang="en-US" dirty="0" smtClean="0"/>
              <a:t>Nationally </a:t>
            </a:r>
            <a:r>
              <a:rPr lang="en-US" dirty="0"/>
              <a:t>Representative </a:t>
            </a:r>
            <a:r>
              <a:rPr lang="en-US" dirty="0" smtClean="0"/>
              <a:t>Mailed Sample </a:t>
            </a:r>
            <a:r>
              <a:rPr lang="en-US" dirty="0"/>
              <a:t>(General Population)</a:t>
            </a:r>
          </a:p>
          <a:p>
            <a:pPr lvl="1"/>
            <a:r>
              <a:rPr lang="en-US" dirty="0"/>
              <a:t>9,000 with a response rate of about 40</a:t>
            </a:r>
            <a:r>
              <a:rPr lang="en-US" dirty="0" smtClean="0"/>
              <a:t>%</a:t>
            </a:r>
          </a:p>
          <a:p>
            <a:pPr lvl="1"/>
            <a:r>
              <a:rPr lang="en-US" dirty="0" smtClean="0"/>
              <a:t>Initial mail-out and 3 reminders.</a:t>
            </a:r>
            <a:endParaRPr lang="en-US" dirty="0"/>
          </a:p>
          <a:p>
            <a:r>
              <a:rPr lang="en-US" dirty="0"/>
              <a:t>Messages to be tested</a:t>
            </a:r>
          </a:p>
          <a:p>
            <a:pPr lvl="1"/>
            <a:r>
              <a:rPr lang="en-US" dirty="0"/>
              <a:t>No data use</a:t>
            </a:r>
          </a:p>
          <a:p>
            <a:pPr lvl="1"/>
            <a:r>
              <a:rPr lang="en-US" dirty="0"/>
              <a:t>“Standard” data use</a:t>
            </a:r>
          </a:p>
          <a:p>
            <a:pPr lvl="1"/>
            <a:r>
              <a:rPr lang="en-US" dirty="0"/>
              <a:t>Most influential message from Discrete Choice analysis </a:t>
            </a:r>
            <a:r>
              <a:rPr lang="en-US" dirty="0" smtClean="0"/>
              <a:t>– Local Benefits</a:t>
            </a:r>
            <a:endParaRPr lang="en-US" dirty="0"/>
          </a:p>
          <a:p>
            <a:pPr lvl="1"/>
            <a:r>
              <a:rPr lang="en-US" dirty="0"/>
              <a:t>Least influential message from the Discrete Choice </a:t>
            </a:r>
            <a:r>
              <a:rPr lang="en-US" dirty="0" smtClean="0"/>
              <a:t>analysis – Anti-Discrimination </a:t>
            </a:r>
            <a:endParaRPr lang="en-US" dirty="0"/>
          </a:p>
          <a:p>
            <a:endParaRPr lang="en-US" dirty="0"/>
          </a:p>
        </p:txBody>
      </p:sp>
      <p:sp>
        <p:nvSpPr>
          <p:cNvPr id="4" name="Slide Number Placeholder 3"/>
          <p:cNvSpPr>
            <a:spLocks noGrp="1"/>
          </p:cNvSpPr>
          <p:nvPr>
            <p:ph type="sldNum" sz="quarter" idx="12"/>
          </p:nvPr>
        </p:nvSpPr>
        <p:spPr/>
        <p:txBody>
          <a:bodyPr/>
          <a:lstStyle/>
          <a:p>
            <a:fld id="{5212C905-FF40-4437-BDDD-7BDE312C732D}" type="slidenum">
              <a:rPr lang="en-US" smtClean="0"/>
              <a:t>17</a:t>
            </a:fld>
            <a:endParaRPr lang="en-US"/>
          </a:p>
        </p:txBody>
      </p:sp>
    </p:spTree>
    <p:extLst>
      <p:ext uri="{BB962C8B-B14F-4D97-AF65-F5344CB8AC3E}">
        <p14:creationId xmlns:p14="http://schemas.microsoft.com/office/powerpoint/2010/main" val="32230025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Study 1:  Experimental Treatments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83647976"/>
              </p:ext>
            </p:extLst>
          </p:nvPr>
        </p:nvGraphicFramePr>
        <p:xfrm>
          <a:off x="685800" y="1676400"/>
          <a:ext cx="7772400" cy="3955366"/>
        </p:xfrm>
        <a:graphic>
          <a:graphicData uri="http://schemas.openxmlformats.org/drawingml/2006/table">
            <a:tbl>
              <a:tblPr firstRow="1" firstCol="1" bandRow="1">
                <a:tableStyleId>{5C22544A-7EE6-4342-B048-85BDC9FD1C3A}</a:tableStyleId>
              </a:tblPr>
              <a:tblGrid>
                <a:gridCol w="2717418"/>
                <a:gridCol w="2629760"/>
                <a:gridCol w="2425222"/>
              </a:tblGrid>
              <a:tr h="586154">
                <a:tc>
                  <a:txBody>
                    <a:bodyPr/>
                    <a:lstStyle/>
                    <a:p>
                      <a:pPr marL="0" marR="0">
                        <a:spcBef>
                          <a:spcPts val="0"/>
                        </a:spcBef>
                        <a:spcAft>
                          <a:spcPts val="0"/>
                        </a:spcAft>
                      </a:pPr>
                      <a:r>
                        <a:rPr lang="en-US" sz="1600" dirty="0">
                          <a:effectLst/>
                        </a:rPr>
                        <a:t>Standard Data Use Statement</a:t>
                      </a:r>
                      <a:endParaRPr lang="en-US" sz="2400" dirty="0">
                        <a:solidFill>
                          <a:srgbClr val="365F91"/>
                        </a:solidFill>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1600" dirty="0">
                          <a:effectLst/>
                        </a:rPr>
                        <a:t>Least Compelling Data Use </a:t>
                      </a:r>
                      <a:r>
                        <a:rPr lang="en-US" sz="1600" dirty="0" smtClean="0">
                          <a:effectLst/>
                        </a:rPr>
                        <a:t>Statement – Anti-Discrimination</a:t>
                      </a:r>
                      <a:endParaRPr lang="en-US" sz="2400" dirty="0">
                        <a:solidFill>
                          <a:srgbClr val="365F91"/>
                        </a:solidFill>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1600" dirty="0">
                          <a:effectLst/>
                        </a:rPr>
                        <a:t>Most Compelling Data Use </a:t>
                      </a:r>
                      <a:r>
                        <a:rPr lang="en-US" sz="1600" dirty="0" smtClean="0">
                          <a:effectLst/>
                        </a:rPr>
                        <a:t>Statement – Local Benefits</a:t>
                      </a:r>
                      <a:endParaRPr lang="en-US" sz="2400" dirty="0">
                        <a:solidFill>
                          <a:srgbClr val="365F91"/>
                        </a:solidFill>
                        <a:effectLst/>
                        <a:latin typeface="Cambria"/>
                        <a:ea typeface="MS Mincho"/>
                        <a:cs typeface="Times New Roman"/>
                      </a:endParaRPr>
                    </a:p>
                  </a:txBody>
                  <a:tcPr marL="68580" marR="68580" marT="0" marB="0"/>
                </a:tc>
              </a:tr>
              <a:tr h="3223846">
                <a:tc>
                  <a:txBody>
                    <a:bodyPr/>
                    <a:lstStyle/>
                    <a:p>
                      <a:pPr marL="0" marR="0">
                        <a:spcBef>
                          <a:spcPts val="0"/>
                        </a:spcBef>
                        <a:spcAft>
                          <a:spcPts val="0"/>
                        </a:spcAft>
                      </a:pPr>
                      <a:r>
                        <a:rPr lang="en-US" sz="1600">
                          <a:effectLst/>
                        </a:rPr>
                        <a:t>Results from the 2020 Census will be used to:</a:t>
                      </a:r>
                      <a:endParaRPr lang="en-US" sz="2400">
                        <a:effectLst/>
                      </a:endParaRPr>
                    </a:p>
                    <a:p>
                      <a:pPr marL="0" marR="0">
                        <a:spcBef>
                          <a:spcPts val="0"/>
                        </a:spcBef>
                        <a:spcAft>
                          <a:spcPts val="0"/>
                        </a:spcAft>
                      </a:pPr>
                      <a:r>
                        <a:rPr lang="en-US" sz="1600">
                          <a:effectLst/>
                        </a:rPr>
                        <a:t>- Allocate resources for schools, health services, and new business development</a:t>
                      </a:r>
                      <a:endParaRPr lang="en-US" sz="2400">
                        <a:effectLst/>
                      </a:endParaRPr>
                    </a:p>
                    <a:p>
                      <a:pPr marL="0" marR="0">
                        <a:spcBef>
                          <a:spcPts val="0"/>
                        </a:spcBef>
                        <a:spcAft>
                          <a:spcPts val="0"/>
                        </a:spcAft>
                      </a:pPr>
                      <a:r>
                        <a:rPr lang="en-US" sz="1600">
                          <a:effectLst/>
                        </a:rPr>
                        <a:t>- Prepare your community to meet transportation and emergency readiness needs</a:t>
                      </a:r>
                      <a:endParaRPr lang="en-US" sz="2400">
                        <a:effectLst/>
                      </a:endParaRPr>
                    </a:p>
                    <a:p>
                      <a:pPr marL="0" marR="0">
                        <a:spcBef>
                          <a:spcPts val="0"/>
                        </a:spcBef>
                        <a:spcAft>
                          <a:spcPts val="0"/>
                        </a:spcAft>
                      </a:pPr>
                      <a:r>
                        <a:rPr lang="en-US" sz="1600">
                          <a:effectLst/>
                        </a:rPr>
                        <a:t>- Help ensure the political representation of your community</a:t>
                      </a:r>
                      <a:endParaRPr lang="en-US" sz="2400">
                        <a:effectLst/>
                      </a:endParaRPr>
                    </a:p>
                    <a:p>
                      <a:pPr marL="0" marR="0">
                        <a:spcBef>
                          <a:spcPts val="0"/>
                        </a:spcBef>
                        <a:spcAft>
                          <a:spcPts val="0"/>
                        </a:spcAft>
                      </a:pPr>
                      <a:r>
                        <a:rPr lang="en-US" sz="1600">
                          <a:effectLst/>
                        </a:rPr>
                        <a:t> </a:t>
                      </a:r>
                      <a:endParaRPr lang="en-US" sz="2400">
                        <a:solidFill>
                          <a:srgbClr val="365F91"/>
                        </a:solidFill>
                        <a:effectLst/>
                        <a:latin typeface="Cambria"/>
                        <a:ea typeface="MS Mincho"/>
                        <a:cs typeface="Times New Roman"/>
                      </a:endParaRPr>
                    </a:p>
                  </a:txBody>
                  <a:tcPr marL="68580" marR="68580" marT="0" marB="0"/>
                </a:tc>
                <a:tc>
                  <a:txBody>
                    <a:bodyPr/>
                    <a:lstStyle/>
                    <a:p>
                      <a:pPr marL="0" marR="0">
                        <a:spcBef>
                          <a:spcPts val="0"/>
                        </a:spcBef>
                        <a:spcAft>
                          <a:spcPts val="1800"/>
                        </a:spcAft>
                      </a:pPr>
                      <a:r>
                        <a:rPr lang="en-US" sz="1600">
                          <a:effectLst/>
                        </a:rPr>
                        <a:t>Results from the 2020 Census will be used for a variety of purposes, including to monitor compliance with anti-discrimination laws, such as the Voting Rights Act and the Civil Rights Act.</a:t>
                      </a:r>
                      <a:endParaRPr lang="en-US" sz="2400">
                        <a:effectLst/>
                      </a:endParaRPr>
                    </a:p>
                    <a:p>
                      <a:pPr marL="0" marR="0">
                        <a:spcBef>
                          <a:spcPts val="0"/>
                        </a:spcBef>
                        <a:spcAft>
                          <a:spcPts val="0"/>
                        </a:spcAft>
                      </a:pPr>
                      <a:r>
                        <a:rPr lang="en-US" sz="1600">
                          <a:effectLst/>
                        </a:rPr>
                        <a:t> </a:t>
                      </a:r>
                      <a:endParaRPr lang="en-US" sz="2400">
                        <a:solidFill>
                          <a:srgbClr val="365F91"/>
                        </a:solidFill>
                        <a:effectLst/>
                        <a:latin typeface="Cambria"/>
                        <a:ea typeface="MS Mincho"/>
                        <a:cs typeface="Times New Roman"/>
                      </a:endParaRPr>
                    </a:p>
                  </a:txBody>
                  <a:tcPr marL="68580" marR="68580" marT="0" marB="0"/>
                </a:tc>
                <a:tc>
                  <a:txBody>
                    <a:bodyPr/>
                    <a:lstStyle/>
                    <a:p>
                      <a:pPr marL="0" marR="0">
                        <a:spcBef>
                          <a:spcPts val="0"/>
                        </a:spcBef>
                        <a:spcAft>
                          <a:spcPts val="1800"/>
                        </a:spcAft>
                      </a:pPr>
                      <a:r>
                        <a:rPr lang="en-US" sz="1600" dirty="0">
                          <a:effectLst/>
                        </a:rPr>
                        <a:t>Results from the 2020 Census will be used for a variety of purposes, including to help allocate funds to your state, community, and school district for services, including education, health care, and new business development.</a:t>
                      </a:r>
                      <a:endParaRPr lang="en-US" sz="2400" dirty="0">
                        <a:effectLst/>
                      </a:endParaRPr>
                    </a:p>
                    <a:p>
                      <a:pPr marL="0" marR="0">
                        <a:spcBef>
                          <a:spcPts val="0"/>
                        </a:spcBef>
                        <a:spcAft>
                          <a:spcPts val="0"/>
                        </a:spcAft>
                      </a:pPr>
                      <a:r>
                        <a:rPr lang="en-US" sz="1600" dirty="0">
                          <a:effectLst/>
                        </a:rPr>
                        <a:t> </a:t>
                      </a:r>
                      <a:endParaRPr lang="en-US" sz="2400" dirty="0">
                        <a:solidFill>
                          <a:srgbClr val="365F91"/>
                        </a:solidFill>
                        <a:effectLst/>
                        <a:latin typeface="Cambria"/>
                        <a:ea typeface="MS Mincho"/>
                        <a:cs typeface="Times New Roman"/>
                      </a:endParaRPr>
                    </a:p>
                  </a:txBody>
                  <a:tcPr marL="68580" marR="68580" marT="0" marB="0"/>
                </a:tc>
              </a:tr>
            </a:tbl>
          </a:graphicData>
        </a:graphic>
      </p:graphicFrame>
      <p:sp>
        <p:nvSpPr>
          <p:cNvPr id="4" name="Slide Number Placeholder 3"/>
          <p:cNvSpPr>
            <a:spLocks noGrp="1"/>
          </p:cNvSpPr>
          <p:nvPr>
            <p:ph type="sldNum" sz="quarter" idx="12"/>
          </p:nvPr>
        </p:nvSpPr>
        <p:spPr/>
        <p:txBody>
          <a:bodyPr/>
          <a:lstStyle/>
          <a:p>
            <a:fld id="{5212C905-FF40-4437-BDDD-7BDE312C732D}" type="slidenum">
              <a:rPr lang="en-US" smtClean="0"/>
              <a:t>18</a:t>
            </a:fld>
            <a:endParaRPr lang="en-US"/>
          </a:p>
        </p:txBody>
      </p:sp>
    </p:spTree>
    <p:extLst>
      <p:ext uri="{BB962C8B-B14F-4D97-AF65-F5344CB8AC3E}">
        <p14:creationId xmlns:p14="http://schemas.microsoft.com/office/powerpoint/2010/main" val="31495342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991600" cy="1143000"/>
          </a:xfrm>
        </p:spPr>
        <p:txBody>
          <a:bodyPr>
            <a:normAutofit fontScale="90000"/>
          </a:bodyPr>
          <a:lstStyle/>
          <a:p>
            <a:r>
              <a:rPr lang="en-US" dirty="0" smtClean="0"/>
              <a:t>Study 1: Experimental  Test Results (Proportion of Log-ins by Panel)</a:t>
            </a:r>
            <a:endParaRPr lang="en-US" dirty="0"/>
          </a:p>
        </p:txBody>
      </p:sp>
      <p:sp>
        <p:nvSpPr>
          <p:cNvPr id="4" name="Slide Number Placeholder 3"/>
          <p:cNvSpPr>
            <a:spLocks noGrp="1"/>
          </p:cNvSpPr>
          <p:nvPr>
            <p:ph type="sldNum" sz="quarter" idx="12"/>
          </p:nvPr>
        </p:nvSpPr>
        <p:spPr/>
        <p:txBody>
          <a:bodyPr/>
          <a:lstStyle/>
          <a:p>
            <a:fld id="{5212C905-FF40-4437-BDDD-7BDE312C732D}" type="slidenum">
              <a:rPr lang="en-US" smtClean="0"/>
              <a:t>19</a:t>
            </a:fld>
            <a:endParaRPr lang="en-US"/>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910897406"/>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292337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Study 1: Experimental Demographic </a:t>
            </a:r>
            <a:r>
              <a:rPr lang="en-US" dirty="0" smtClean="0"/>
              <a:t>Differences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63894413"/>
              </p:ext>
            </p:extLst>
          </p:nvPr>
        </p:nvGraphicFramePr>
        <p:xfrm>
          <a:off x="457200" y="1676400"/>
          <a:ext cx="8305798" cy="3845055"/>
        </p:xfrm>
        <a:graphic>
          <a:graphicData uri="http://schemas.openxmlformats.org/drawingml/2006/table">
            <a:tbl>
              <a:tblPr firstRow="1" firstCol="1" bandRow="1">
                <a:tableStyleId>{5C22544A-7EE6-4342-B048-85BDC9FD1C3A}</a:tableStyleId>
              </a:tblPr>
              <a:tblGrid>
                <a:gridCol w="1827974"/>
                <a:gridCol w="823368"/>
                <a:gridCol w="1170788"/>
                <a:gridCol w="1656440"/>
                <a:gridCol w="1413614"/>
                <a:gridCol w="1413614"/>
              </a:tblGrid>
              <a:tr h="176703">
                <a:tc>
                  <a:txBody>
                    <a:bodyPr/>
                    <a:lstStyle/>
                    <a:p>
                      <a:pPr marL="0" marR="0">
                        <a:spcBef>
                          <a:spcPts val="0"/>
                        </a:spcBef>
                        <a:spcAft>
                          <a:spcPts val="0"/>
                        </a:spcAft>
                      </a:pPr>
                      <a:r>
                        <a:rPr lang="en-US" sz="1600" dirty="0">
                          <a:effectLst/>
                        </a:rPr>
                        <a:t> </a:t>
                      </a:r>
                      <a:endParaRPr lang="en-US" sz="2400" dirty="0">
                        <a:solidFill>
                          <a:srgbClr val="000000"/>
                        </a:solidFill>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1600">
                          <a:effectLst/>
                        </a:rPr>
                        <a:t> </a:t>
                      </a:r>
                      <a:endParaRPr lang="en-US" sz="2400">
                        <a:solidFill>
                          <a:srgbClr val="000000"/>
                        </a:solidFill>
                        <a:effectLst/>
                        <a:latin typeface="Cambria"/>
                        <a:ea typeface="MS Mincho"/>
                        <a:cs typeface="Times New Roman"/>
                      </a:endParaRPr>
                    </a:p>
                  </a:txBody>
                  <a:tcPr marL="68580" marR="68580" marT="0" marB="0"/>
                </a:tc>
                <a:tc gridSpan="3">
                  <a:txBody>
                    <a:bodyPr/>
                    <a:lstStyle/>
                    <a:p>
                      <a:pPr marL="0" marR="0" algn="ctr">
                        <a:spcBef>
                          <a:spcPts val="0"/>
                        </a:spcBef>
                        <a:spcAft>
                          <a:spcPts val="0"/>
                        </a:spcAft>
                      </a:pPr>
                      <a:r>
                        <a:rPr lang="en-US" sz="1600" dirty="0" smtClean="0">
                          <a:effectLst/>
                        </a:rPr>
                        <a:t>Proportion of Responses by Condition(%)</a:t>
                      </a:r>
                      <a:endParaRPr lang="en-US" sz="2400" dirty="0">
                        <a:solidFill>
                          <a:srgbClr val="000000"/>
                        </a:solidFill>
                        <a:effectLst/>
                        <a:latin typeface="Cambria"/>
                        <a:ea typeface="MS Mincho"/>
                        <a:cs typeface="Times New Roman"/>
                      </a:endParaRPr>
                    </a:p>
                  </a:txBody>
                  <a:tcPr marL="68580" marR="68580" marT="0" marB="0"/>
                </a:tc>
                <a:tc hMerge="1">
                  <a:txBody>
                    <a:bodyPr/>
                    <a:lstStyle/>
                    <a:p>
                      <a:endParaRPr lang="en-US"/>
                    </a:p>
                  </a:txBody>
                  <a:tcPr/>
                </a:tc>
                <a:tc hMerge="1">
                  <a:txBody>
                    <a:bodyPr/>
                    <a:lstStyle/>
                    <a:p>
                      <a:endParaRPr lang="en-US"/>
                    </a:p>
                  </a:txBody>
                  <a:tcPr/>
                </a:tc>
                <a:tc>
                  <a:txBody>
                    <a:bodyPr/>
                    <a:lstStyle/>
                    <a:p>
                      <a:pPr marL="0" marR="0" algn="ctr">
                        <a:spcBef>
                          <a:spcPts val="0"/>
                        </a:spcBef>
                        <a:spcAft>
                          <a:spcPts val="0"/>
                        </a:spcAft>
                      </a:pPr>
                      <a:r>
                        <a:rPr lang="en-US" sz="1600">
                          <a:effectLst/>
                        </a:rPr>
                        <a:t> </a:t>
                      </a:r>
                      <a:endParaRPr lang="en-US" sz="2400">
                        <a:solidFill>
                          <a:srgbClr val="000000"/>
                        </a:solidFill>
                        <a:effectLst/>
                        <a:latin typeface="Cambria"/>
                        <a:ea typeface="MS Mincho"/>
                        <a:cs typeface="Times New Roman"/>
                      </a:endParaRPr>
                    </a:p>
                  </a:txBody>
                  <a:tcPr marL="68580" marR="68580" marT="0" marB="0"/>
                </a:tc>
              </a:tr>
              <a:tr h="1236927">
                <a:tc>
                  <a:txBody>
                    <a:bodyPr/>
                    <a:lstStyle/>
                    <a:p>
                      <a:pPr marL="0" marR="0">
                        <a:spcBef>
                          <a:spcPts val="0"/>
                        </a:spcBef>
                        <a:spcAft>
                          <a:spcPts val="0"/>
                        </a:spcAft>
                      </a:pPr>
                      <a:r>
                        <a:rPr lang="en-US" sz="1600">
                          <a:effectLst/>
                        </a:rPr>
                        <a:t> </a:t>
                      </a:r>
                      <a:endParaRPr lang="en-US" sz="2400">
                        <a:solidFill>
                          <a:srgbClr val="000000"/>
                        </a:solidFill>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1600" dirty="0">
                          <a:effectLst/>
                        </a:rPr>
                        <a:t>N</a:t>
                      </a:r>
                      <a:endParaRPr lang="en-US" sz="2400" dirty="0">
                        <a:solidFill>
                          <a:srgbClr val="000000"/>
                        </a:solidFill>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1600" dirty="0">
                          <a:effectLst/>
                        </a:rPr>
                        <a:t>Standard Statement</a:t>
                      </a:r>
                      <a:endParaRPr lang="en-US" sz="2400" dirty="0">
                        <a:solidFill>
                          <a:srgbClr val="000000"/>
                        </a:solidFill>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1600">
                          <a:effectLst/>
                        </a:rPr>
                        <a:t>DCE Loser:</a:t>
                      </a:r>
                      <a:endParaRPr lang="en-US" sz="2400">
                        <a:effectLst/>
                      </a:endParaRPr>
                    </a:p>
                    <a:p>
                      <a:pPr marL="0" marR="0" algn="ctr">
                        <a:spcBef>
                          <a:spcPts val="0"/>
                        </a:spcBef>
                        <a:spcAft>
                          <a:spcPts val="0"/>
                        </a:spcAft>
                      </a:pPr>
                      <a:r>
                        <a:rPr lang="en-US" sz="1600">
                          <a:effectLst/>
                        </a:rPr>
                        <a:t> Anti-Discrimination Laws</a:t>
                      </a:r>
                      <a:endParaRPr lang="en-US" sz="2400">
                        <a:solidFill>
                          <a:srgbClr val="000000"/>
                        </a:solidFill>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1600" dirty="0">
                          <a:effectLst/>
                        </a:rPr>
                        <a:t>DCE Winner: Funds to Jurisdictions</a:t>
                      </a:r>
                      <a:endParaRPr lang="en-US" sz="2400" dirty="0">
                        <a:solidFill>
                          <a:srgbClr val="000000"/>
                        </a:solidFill>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1600" dirty="0">
                          <a:effectLst/>
                        </a:rPr>
                        <a:t>No Data Use Statement</a:t>
                      </a:r>
                      <a:endParaRPr lang="en-US" sz="2400" dirty="0">
                        <a:solidFill>
                          <a:srgbClr val="000000"/>
                        </a:solidFill>
                        <a:effectLst/>
                        <a:latin typeface="Cambria"/>
                        <a:ea typeface="MS Mincho"/>
                        <a:cs typeface="Times New Roman"/>
                      </a:endParaRPr>
                    </a:p>
                  </a:txBody>
                  <a:tcPr marL="68580" marR="68580" marT="0" marB="0"/>
                </a:tc>
              </a:tr>
              <a:tr h="591072">
                <a:tc>
                  <a:txBody>
                    <a:bodyPr/>
                    <a:lstStyle/>
                    <a:p>
                      <a:pPr marL="0" marR="0">
                        <a:spcBef>
                          <a:spcPts val="0"/>
                        </a:spcBef>
                        <a:spcAft>
                          <a:spcPts val="0"/>
                        </a:spcAft>
                      </a:pPr>
                      <a:r>
                        <a:rPr lang="en-US" sz="1600" dirty="0">
                          <a:effectLst/>
                        </a:rPr>
                        <a:t>All </a:t>
                      </a:r>
                      <a:r>
                        <a:rPr lang="en-US" sz="1600" dirty="0" smtClean="0">
                          <a:effectLst/>
                        </a:rPr>
                        <a:t>Households</a:t>
                      </a:r>
                      <a:endParaRPr lang="en-US" sz="2400" dirty="0">
                        <a:solidFill>
                          <a:srgbClr val="000000"/>
                        </a:solidFill>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2400" dirty="0" smtClean="0">
                          <a:effectLst/>
                        </a:rPr>
                        <a:t>3403</a:t>
                      </a:r>
                      <a:endParaRPr lang="en-US" sz="2400" dirty="0">
                        <a:solidFill>
                          <a:srgbClr val="000000"/>
                        </a:solidFill>
                        <a:effectLst/>
                        <a:latin typeface="Cambria"/>
                        <a:ea typeface="MS Mincho"/>
                        <a:cs typeface="Times New Roman"/>
                      </a:endParaRPr>
                    </a:p>
                  </a:txBody>
                  <a:tcPr marL="68580" marR="68580" marT="0" marB="0" anchor="ctr"/>
                </a:tc>
                <a:tc>
                  <a:txBody>
                    <a:bodyPr/>
                    <a:lstStyle/>
                    <a:p>
                      <a:pPr marL="0" marR="0" algn="ctr">
                        <a:spcBef>
                          <a:spcPts val="0"/>
                        </a:spcBef>
                        <a:spcAft>
                          <a:spcPts val="0"/>
                        </a:spcAft>
                      </a:pPr>
                      <a:r>
                        <a:rPr lang="en-US" sz="2400" dirty="0" smtClean="0">
                          <a:effectLst/>
                        </a:rPr>
                        <a:t>24.48</a:t>
                      </a:r>
                      <a:endParaRPr lang="en-US" sz="2400" dirty="0">
                        <a:solidFill>
                          <a:srgbClr val="000000"/>
                        </a:solidFill>
                        <a:effectLst/>
                        <a:latin typeface="Cambria"/>
                        <a:ea typeface="MS Mincho"/>
                        <a:cs typeface="Times New Roman"/>
                      </a:endParaRPr>
                    </a:p>
                  </a:txBody>
                  <a:tcPr marL="68580" marR="68580" marT="0" marB="0" anchor="ctr"/>
                </a:tc>
                <a:tc>
                  <a:txBody>
                    <a:bodyPr/>
                    <a:lstStyle/>
                    <a:p>
                      <a:pPr marL="0" marR="0" algn="ctr">
                        <a:spcBef>
                          <a:spcPts val="0"/>
                        </a:spcBef>
                        <a:spcAft>
                          <a:spcPts val="0"/>
                        </a:spcAft>
                      </a:pPr>
                      <a:r>
                        <a:rPr lang="en-US" sz="2400" dirty="0" smtClean="0">
                          <a:effectLst/>
                        </a:rPr>
                        <a:t>25.95</a:t>
                      </a:r>
                      <a:endParaRPr lang="en-US" sz="2400" dirty="0">
                        <a:solidFill>
                          <a:srgbClr val="000000"/>
                        </a:solidFill>
                        <a:effectLst/>
                        <a:latin typeface="Cambria"/>
                        <a:ea typeface="MS Mincho"/>
                        <a:cs typeface="Times New Roman"/>
                      </a:endParaRPr>
                    </a:p>
                  </a:txBody>
                  <a:tcPr marL="68580" marR="68580" marT="0" marB="0" anchor="ctr"/>
                </a:tc>
                <a:tc>
                  <a:txBody>
                    <a:bodyPr/>
                    <a:lstStyle/>
                    <a:p>
                      <a:pPr marL="0" marR="0" algn="ctr">
                        <a:spcBef>
                          <a:spcPts val="0"/>
                        </a:spcBef>
                        <a:spcAft>
                          <a:spcPts val="0"/>
                        </a:spcAft>
                      </a:pPr>
                      <a:r>
                        <a:rPr lang="en-US" sz="2400" dirty="0" smtClean="0">
                          <a:effectLst/>
                        </a:rPr>
                        <a:t>25.36</a:t>
                      </a:r>
                      <a:endParaRPr lang="en-US" sz="2400" dirty="0">
                        <a:solidFill>
                          <a:srgbClr val="000000"/>
                        </a:solidFill>
                        <a:effectLst/>
                        <a:latin typeface="Cambria"/>
                        <a:ea typeface="MS Mincho"/>
                        <a:cs typeface="Times New Roman"/>
                      </a:endParaRPr>
                    </a:p>
                  </a:txBody>
                  <a:tcPr marL="68580" marR="68580" marT="0" marB="0" anchor="ctr"/>
                </a:tc>
                <a:tc>
                  <a:txBody>
                    <a:bodyPr/>
                    <a:lstStyle/>
                    <a:p>
                      <a:pPr marL="0" marR="0" algn="ctr">
                        <a:spcBef>
                          <a:spcPts val="0"/>
                        </a:spcBef>
                        <a:spcAft>
                          <a:spcPts val="0"/>
                        </a:spcAft>
                      </a:pPr>
                      <a:r>
                        <a:rPr lang="en-US" sz="2400" dirty="0" smtClean="0">
                          <a:effectLst/>
                        </a:rPr>
                        <a:t>24.21</a:t>
                      </a:r>
                      <a:endParaRPr lang="en-US" sz="2400" dirty="0">
                        <a:solidFill>
                          <a:srgbClr val="000000"/>
                        </a:solidFill>
                        <a:effectLst/>
                        <a:latin typeface="Cambria"/>
                        <a:ea typeface="MS Mincho"/>
                        <a:cs typeface="Times New Roman"/>
                      </a:endParaRPr>
                    </a:p>
                  </a:txBody>
                  <a:tcPr marL="68580" marR="68580" marT="0" marB="0" anchor="ctr"/>
                </a:tc>
              </a:tr>
              <a:tr h="591072">
                <a:tc>
                  <a:txBody>
                    <a:bodyPr/>
                    <a:lstStyle/>
                    <a:p>
                      <a:pPr marL="0" marR="0">
                        <a:spcBef>
                          <a:spcPts val="0"/>
                        </a:spcBef>
                        <a:spcAft>
                          <a:spcPts val="0"/>
                        </a:spcAft>
                      </a:pPr>
                      <a:r>
                        <a:rPr lang="en-US" sz="1600" dirty="0" smtClean="0">
                          <a:effectLst/>
                        </a:rPr>
                        <a:t>White Only HH</a:t>
                      </a:r>
                      <a:endParaRPr lang="en-US" sz="2400" dirty="0">
                        <a:solidFill>
                          <a:srgbClr val="000000"/>
                        </a:solidFill>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2400" dirty="0" smtClean="0">
                          <a:solidFill>
                            <a:schemeClr val="dk1"/>
                          </a:solidFill>
                          <a:effectLst/>
                          <a:latin typeface="+mn-lt"/>
                          <a:ea typeface="+mn-ea"/>
                          <a:cs typeface="+mn-cs"/>
                        </a:rPr>
                        <a:t>2400</a:t>
                      </a:r>
                      <a:endParaRPr lang="en-US" sz="2400" dirty="0">
                        <a:solidFill>
                          <a:srgbClr val="000000"/>
                        </a:solidFill>
                        <a:effectLst/>
                        <a:latin typeface="Cambria"/>
                        <a:ea typeface="MS Mincho"/>
                        <a:cs typeface="Times New Roman"/>
                      </a:endParaRPr>
                    </a:p>
                  </a:txBody>
                  <a:tcPr marL="68580" marR="68580" marT="0" marB="0" anchor="ctr"/>
                </a:tc>
                <a:tc>
                  <a:txBody>
                    <a:bodyPr/>
                    <a:lstStyle/>
                    <a:p>
                      <a:pPr marL="0" marR="0" algn="ctr">
                        <a:spcBef>
                          <a:spcPts val="0"/>
                        </a:spcBef>
                        <a:spcAft>
                          <a:spcPts val="0"/>
                        </a:spcAft>
                      </a:pPr>
                      <a:r>
                        <a:rPr lang="en-US" sz="2400" dirty="0" smtClean="0">
                          <a:effectLst/>
                        </a:rPr>
                        <a:t>25.75</a:t>
                      </a:r>
                      <a:endParaRPr lang="en-US" sz="2400" dirty="0">
                        <a:solidFill>
                          <a:srgbClr val="000000"/>
                        </a:solidFill>
                        <a:effectLst/>
                        <a:latin typeface="Cambria"/>
                        <a:ea typeface="MS Mincho"/>
                        <a:cs typeface="Times New Roman"/>
                      </a:endParaRPr>
                    </a:p>
                  </a:txBody>
                  <a:tcPr marL="68580" marR="68580" marT="0" marB="0" anchor="ctr">
                    <a:lnB w="28575" cap="flat" cmpd="sng" algn="ctr">
                      <a:noFill/>
                      <a:prstDash val="solid"/>
                      <a:round/>
                      <a:headEnd type="none" w="med" len="med"/>
                      <a:tailEnd type="none" w="med" len="med"/>
                    </a:lnB>
                  </a:tcPr>
                </a:tc>
                <a:tc>
                  <a:txBody>
                    <a:bodyPr/>
                    <a:lstStyle/>
                    <a:p>
                      <a:pPr marL="0" marR="0" algn="ctr">
                        <a:spcBef>
                          <a:spcPts val="0"/>
                        </a:spcBef>
                        <a:spcAft>
                          <a:spcPts val="0"/>
                        </a:spcAft>
                      </a:pPr>
                      <a:r>
                        <a:rPr lang="en-US" sz="2400" dirty="0">
                          <a:effectLst/>
                        </a:rPr>
                        <a:t> </a:t>
                      </a:r>
                      <a:r>
                        <a:rPr lang="en-US" sz="2400" dirty="0" smtClean="0">
                          <a:effectLst/>
                        </a:rPr>
                        <a:t>24.88</a:t>
                      </a:r>
                      <a:endParaRPr lang="en-US" sz="2400" dirty="0">
                        <a:solidFill>
                          <a:srgbClr val="000000"/>
                        </a:solidFill>
                        <a:effectLst/>
                        <a:latin typeface="Cambria"/>
                        <a:ea typeface="MS Mincho"/>
                        <a:cs typeface="Times New Roman"/>
                      </a:endParaRPr>
                    </a:p>
                  </a:txBody>
                  <a:tcPr marL="68580" marR="68580" marT="0" marB="0" anchor="ctr">
                    <a:lnB w="28575" cap="flat" cmpd="sng" algn="ctr">
                      <a:solidFill>
                        <a:srgbClr val="FF0000"/>
                      </a:solidFill>
                      <a:prstDash val="solid"/>
                      <a:round/>
                      <a:headEnd type="none" w="med" len="med"/>
                      <a:tailEnd type="none" w="med" len="med"/>
                    </a:lnB>
                  </a:tcPr>
                </a:tc>
                <a:tc>
                  <a:txBody>
                    <a:bodyPr/>
                    <a:lstStyle/>
                    <a:p>
                      <a:pPr marL="0" marR="0" algn="ctr">
                        <a:spcBef>
                          <a:spcPts val="0"/>
                        </a:spcBef>
                        <a:spcAft>
                          <a:spcPts val="0"/>
                        </a:spcAft>
                      </a:pPr>
                      <a:r>
                        <a:rPr lang="en-US" sz="2400" dirty="0" smtClean="0">
                          <a:effectLst/>
                        </a:rPr>
                        <a:t>25.33</a:t>
                      </a:r>
                      <a:r>
                        <a:rPr lang="en-US" sz="2400" dirty="0">
                          <a:effectLst/>
                        </a:rPr>
                        <a:t> </a:t>
                      </a:r>
                      <a:endParaRPr lang="en-US" sz="2400" dirty="0">
                        <a:solidFill>
                          <a:srgbClr val="000000"/>
                        </a:solidFill>
                        <a:effectLst/>
                        <a:latin typeface="Cambria"/>
                        <a:ea typeface="MS Mincho"/>
                        <a:cs typeface="Times New Roman"/>
                      </a:endParaRPr>
                    </a:p>
                  </a:txBody>
                  <a:tcPr marL="68580" marR="68580" marT="0" marB="0" anchor="ctr"/>
                </a:tc>
                <a:tc>
                  <a:txBody>
                    <a:bodyPr/>
                    <a:lstStyle/>
                    <a:p>
                      <a:pPr marL="0" marR="0" algn="ctr">
                        <a:spcBef>
                          <a:spcPts val="0"/>
                        </a:spcBef>
                        <a:spcAft>
                          <a:spcPts val="0"/>
                        </a:spcAft>
                      </a:pPr>
                      <a:r>
                        <a:rPr lang="en-US" sz="2400" dirty="0" smtClean="0">
                          <a:effectLst/>
                        </a:rPr>
                        <a:t>24.04</a:t>
                      </a:r>
                      <a:endParaRPr lang="en-US" sz="2400" dirty="0">
                        <a:solidFill>
                          <a:srgbClr val="000000"/>
                        </a:solidFill>
                        <a:effectLst/>
                        <a:latin typeface="Cambria"/>
                        <a:ea typeface="MS Mincho"/>
                        <a:cs typeface="Times New Roman"/>
                      </a:endParaRPr>
                    </a:p>
                  </a:txBody>
                  <a:tcPr marL="68580" marR="68580" marT="0" marB="0" anchor="ctr"/>
                </a:tc>
              </a:tr>
              <a:tr h="591072">
                <a:tc>
                  <a:txBody>
                    <a:bodyPr/>
                    <a:lstStyle/>
                    <a:p>
                      <a:pPr marL="0" marR="0">
                        <a:spcBef>
                          <a:spcPts val="0"/>
                        </a:spcBef>
                        <a:spcAft>
                          <a:spcPts val="0"/>
                        </a:spcAft>
                      </a:pPr>
                      <a:r>
                        <a:rPr lang="en-US" sz="1600" dirty="0">
                          <a:effectLst/>
                        </a:rPr>
                        <a:t>Black or African </a:t>
                      </a:r>
                      <a:r>
                        <a:rPr lang="en-US" sz="1600" dirty="0" smtClean="0">
                          <a:effectLst/>
                        </a:rPr>
                        <a:t>American HH*</a:t>
                      </a:r>
                      <a:endParaRPr lang="en-US" sz="2400" dirty="0">
                        <a:solidFill>
                          <a:srgbClr val="000000"/>
                        </a:solidFill>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2400" dirty="0" smtClean="0">
                          <a:effectLst/>
                        </a:rPr>
                        <a:t>261</a:t>
                      </a:r>
                      <a:endParaRPr lang="en-US" sz="2400" dirty="0">
                        <a:solidFill>
                          <a:srgbClr val="000000"/>
                        </a:solidFill>
                        <a:effectLst/>
                        <a:latin typeface="Cambria"/>
                        <a:ea typeface="MS Mincho"/>
                        <a:cs typeface="Times New Roman"/>
                      </a:endParaRPr>
                    </a:p>
                  </a:txBody>
                  <a:tcPr marL="68580" marR="68580" marT="0" marB="0" anchor="ctr">
                    <a:lnR w="28575" cap="flat" cmpd="sng" algn="ctr">
                      <a:noFill/>
                      <a:prstDash val="solid"/>
                      <a:round/>
                      <a:headEnd type="none" w="med" len="med"/>
                      <a:tailEnd type="none" w="med" len="med"/>
                    </a:lnR>
                  </a:tcPr>
                </a:tc>
                <a:tc>
                  <a:txBody>
                    <a:bodyPr/>
                    <a:lstStyle/>
                    <a:p>
                      <a:pPr marL="0" marR="0" algn="ctr">
                        <a:spcBef>
                          <a:spcPts val="0"/>
                        </a:spcBef>
                        <a:spcAft>
                          <a:spcPts val="0"/>
                        </a:spcAft>
                      </a:pPr>
                      <a:r>
                        <a:rPr lang="en-US" sz="2400" dirty="0" smtClean="0">
                          <a:effectLst/>
                        </a:rPr>
                        <a:t>19.16</a:t>
                      </a:r>
                      <a:r>
                        <a:rPr lang="en-US" sz="2400" dirty="0">
                          <a:effectLst/>
                        </a:rPr>
                        <a:t> </a:t>
                      </a:r>
                      <a:endParaRPr lang="en-US" sz="2400" dirty="0">
                        <a:solidFill>
                          <a:srgbClr val="000000"/>
                        </a:solidFill>
                        <a:effectLst/>
                        <a:latin typeface="Cambria"/>
                        <a:ea typeface="MS Mincho"/>
                        <a:cs typeface="Times New Roman"/>
                      </a:endParaRPr>
                    </a:p>
                  </a:txBody>
                  <a:tcPr marL="68580" marR="68580" marT="0" marB="0" anchor="ctr">
                    <a:lnL w="28575"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400" dirty="0">
                          <a:effectLst/>
                        </a:rPr>
                        <a:t> </a:t>
                      </a:r>
                      <a:r>
                        <a:rPr lang="en-US" sz="2400" dirty="0" smtClean="0">
                          <a:effectLst/>
                        </a:rPr>
                        <a:t>32.57</a:t>
                      </a:r>
                      <a:endParaRPr lang="en-US" sz="2400" dirty="0">
                        <a:solidFill>
                          <a:srgbClr val="000000"/>
                        </a:solidFill>
                        <a:effectLst/>
                        <a:latin typeface="Cambria"/>
                        <a:ea typeface="MS Mincho"/>
                        <a:cs typeface="Times New Roman"/>
                      </a:endParaRPr>
                    </a:p>
                  </a:txBody>
                  <a:tcPr marL="68580" marR="68580" marT="0" marB="0" anchor="ctr">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marL="0" marR="0" algn="ctr">
                        <a:spcBef>
                          <a:spcPts val="0"/>
                        </a:spcBef>
                        <a:spcAft>
                          <a:spcPts val="0"/>
                        </a:spcAft>
                      </a:pPr>
                      <a:r>
                        <a:rPr lang="en-US" sz="2400" dirty="0" smtClean="0">
                          <a:effectLst/>
                        </a:rPr>
                        <a:t>27.59</a:t>
                      </a:r>
                      <a:endParaRPr lang="en-US" sz="2400" dirty="0">
                        <a:solidFill>
                          <a:srgbClr val="000000"/>
                        </a:solidFill>
                        <a:effectLst/>
                        <a:latin typeface="Cambria"/>
                        <a:ea typeface="MS Mincho"/>
                        <a:cs typeface="Times New Roman"/>
                      </a:endParaRPr>
                    </a:p>
                  </a:txBody>
                  <a:tcPr marL="68580" marR="68580" marT="0" marB="0" anchor="ctr">
                    <a:lnL w="28575" cap="flat" cmpd="sng" algn="ctr">
                      <a:solidFill>
                        <a:srgbClr val="FF0000"/>
                      </a:solidFill>
                      <a:prstDash val="solid"/>
                      <a:round/>
                      <a:headEnd type="none" w="med" len="med"/>
                      <a:tailEnd type="none" w="med" len="med"/>
                    </a:lnL>
                  </a:tcPr>
                </a:tc>
                <a:tc>
                  <a:txBody>
                    <a:bodyPr/>
                    <a:lstStyle/>
                    <a:p>
                      <a:pPr marL="0" marR="0" algn="ctr">
                        <a:spcBef>
                          <a:spcPts val="0"/>
                        </a:spcBef>
                        <a:spcAft>
                          <a:spcPts val="0"/>
                        </a:spcAft>
                      </a:pPr>
                      <a:r>
                        <a:rPr lang="en-US" sz="2400" dirty="0" smtClean="0">
                          <a:effectLst/>
                        </a:rPr>
                        <a:t>20.69</a:t>
                      </a:r>
                      <a:r>
                        <a:rPr lang="en-US" sz="2400" dirty="0">
                          <a:effectLst/>
                        </a:rPr>
                        <a:t> </a:t>
                      </a:r>
                      <a:endParaRPr lang="en-US" sz="2400" dirty="0">
                        <a:solidFill>
                          <a:srgbClr val="000000"/>
                        </a:solidFill>
                        <a:effectLst/>
                        <a:latin typeface="Cambria"/>
                        <a:ea typeface="MS Mincho"/>
                        <a:cs typeface="Times New Roman"/>
                      </a:endParaRPr>
                    </a:p>
                  </a:txBody>
                  <a:tcPr marL="68580" marR="68580" marT="0" marB="0" anchor="ctr"/>
                </a:tc>
              </a:tr>
              <a:tr h="591072">
                <a:tc>
                  <a:txBody>
                    <a:bodyPr/>
                    <a:lstStyle/>
                    <a:p>
                      <a:pPr marL="0" marR="0">
                        <a:spcBef>
                          <a:spcPts val="0"/>
                        </a:spcBef>
                        <a:spcAft>
                          <a:spcPts val="0"/>
                        </a:spcAft>
                      </a:pPr>
                      <a:r>
                        <a:rPr lang="en-US" sz="1600" dirty="0">
                          <a:effectLst/>
                        </a:rPr>
                        <a:t>All Other </a:t>
                      </a:r>
                      <a:r>
                        <a:rPr lang="en-US" sz="1600" dirty="0" smtClean="0">
                          <a:effectLst/>
                        </a:rPr>
                        <a:t>Race</a:t>
                      </a:r>
                      <a:r>
                        <a:rPr lang="en-US" sz="1600" baseline="0" dirty="0" smtClean="0">
                          <a:effectLst/>
                        </a:rPr>
                        <a:t> HH</a:t>
                      </a:r>
                      <a:endParaRPr lang="en-US" sz="2400" dirty="0">
                        <a:solidFill>
                          <a:srgbClr val="000000"/>
                        </a:solidFill>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2400" dirty="0" smtClean="0">
                          <a:solidFill>
                            <a:schemeClr val="dk1"/>
                          </a:solidFill>
                          <a:effectLst/>
                          <a:latin typeface="+mn-lt"/>
                          <a:ea typeface="+mn-ea"/>
                          <a:cs typeface="+mn-cs"/>
                        </a:rPr>
                        <a:t>758</a:t>
                      </a:r>
                      <a:endParaRPr lang="en-US" sz="2400" dirty="0">
                        <a:solidFill>
                          <a:srgbClr val="000000"/>
                        </a:solidFill>
                        <a:effectLst/>
                        <a:latin typeface="Cambria"/>
                        <a:ea typeface="MS Mincho"/>
                        <a:cs typeface="Times New Roman"/>
                      </a:endParaRPr>
                    </a:p>
                  </a:txBody>
                  <a:tcPr marL="68580" marR="68580" marT="0" marB="0" anchor="ctr"/>
                </a:tc>
                <a:tc>
                  <a:txBody>
                    <a:bodyPr/>
                    <a:lstStyle/>
                    <a:p>
                      <a:pPr marL="0" marR="0" algn="ctr">
                        <a:spcBef>
                          <a:spcPts val="0"/>
                        </a:spcBef>
                        <a:spcAft>
                          <a:spcPts val="0"/>
                        </a:spcAft>
                      </a:pPr>
                      <a:r>
                        <a:rPr lang="en-US" sz="2400" dirty="0" smtClean="0">
                          <a:effectLst/>
                        </a:rPr>
                        <a:t>24.14</a:t>
                      </a:r>
                      <a:r>
                        <a:rPr lang="en-US" sz="2400" dirty="0">
                          <a:effectLst/>
                        </a:rPr>
                        <a:t> </a:t>
                      </a:r>
                      <a:endParaRPr lang="en-US" sz="2400" dirty="0">
                        <a:solidFill>
                          <a:srgbClr val="000000"/>
                        </a:solidFill>
                        <a:effectLst/>
                        <a:latin typeface="Cambria"/>
                        <a:ea typeface="MS Mincho"/>
                        <a:cs typeface="Times New Roman"/>
                      </a:endParaRPr>
                    </a:p>
                  </a:txBody>
                  <a:tcPr marL="68580" marR="68580" marT="0" marB="0" anchor="ctr">
                    <a:lnT w="28575" cap="flat" cmpd="sng" algn="ctr">
                      <a:noFill/>
                      <a:prstDash val="solid"/>
                      <a:round/>
                      <a:headEnd type="none" w="med" len="med"/>
                      <a:tailEnd type="none" w="med" len="med"/>
                    </a:lnT>
                  </a:tcPr>
                </a:tc>
                <a:tc>
                  <a:txBody>
                    <a:bodyPr/>
                    <a:lstStyle/>
                    <a:p>
                      <a:pPr marL="0" marR="0" algn="ctr">
                        <a:spcBef>
                          <a:spcPts val="0"/>
                        </a:spcBef>
                        <a:spcAft>
                          <a:spcPts val="0"/>
                        </a:spcAft>
                      </a:pPr>
                      <a:r>
                        <a:rPr lang="en-US" sz="2400" dirty="0" smtClean="0">
                          <a:solidFill>
                            <a:srgbClr val="000000"/>
                          </a:solidFill>
                          <a:effectLst/>
                          <a:latin typeface="Calibri" panose="020F0502020204030204" pitchFamily="34" charset="0"/>
                          <a:ea typeface="MS Mincho"/>
                          <a:cs typeface="Times New Roman"/>
                        </a:rPr>
                        <a:t>23.09</a:t>
                      </a:r>
                      <a:endParaRPr lang="en-US" sz="2400" dirty="0">
                        <a:solidFill>
                          <a:srgbClr val="000000"/>
                        </a:solidFill>
                        <a:effectLst/>
                        <a:latin typeface="Calibri" panose="020F0502020204030204" pitchFamily="34" charset="0"/>
                        <a:ea typeface="MS Mincho"/>
                        <a:cs typeface="Times New Roman"/>
                      </a:endParaRPr>
                    </a:p>
                  </a:txBody>
                  <a:tcPr marL="68580" marR="68580" marT="0" marB="0" anchor="ctr">
                    <a:lnT w="28575" cap="flat" cmpd="sng" algn="ctr">
                      <a:solidFill>
                        <a:srgbClr val="FF0000"/>
                      </a:solidFill>
                      <a:prstDash val="solid"/>
                      <a:round/>
                      <a:headEnd type="none" w="med" len="med"/>
                      <a:tailEnd type="none" w="med" len="med"/>
                    </a:lnT>
                  </a:tcPr>
                </a:tc>
                <a:tc>
                  <a:txBody>
                    <a:bodyPr/>
                    <a:lstStyle/>
                    <a:p>
                      <a:pPr marL="0" marR="0" algn="ctr">
                        <a:spcBef>
                          <a:spcPts val="0"/>
                        </a:spcBef>
                        <a:spcAft>
                          <a:spcPts val="0"/>
                        </a:spcAft>
                      </a:pPr>
                      <a:r>
                        <a:rPr lang="en-US" sz="2400" dirty="0" smtClean="0">
                          <a:effectLst/>
                        </a:rPr>
                        <a:t>25.86</a:t>
                      </a:r>
                      <a:r>
                        <a:rPr lang="en-US" sz="2400" dirty="0">
                          <a:effectLst/>
                        </a:rPr>
                        <a:t> </a:t>
                      </a:r>
                      <a:endParaRPr lang="en-US" sz="2400" dirty="0">
                        <a:solidFill>
                          <a:srgbClr val="000000"/>
                        </a:solidFill>
                        <a:effectLst/>
                        <a:latin typeface="Cambria"/>
                        <a:ea typeface="MS Mincho"/>
                        <a:cs typeface="Times New Roman"/>
                      </a:endParaRPr>
                    </a:p>
                  </a:txBody>
                  <a:tcPr marL="68580" marR="68580" marT="0" marB="0" anchor="ctr"/>
                </a:tc>
                <a:tc>
                  <a:txBody>
                    <a:bodyPr/>
                    <a:lstStyle/>
                    <a:p>
                      <a:pPr marL="0" marR="0" algn="ctr">
                        <a:spcBef>
                          <a:spcPts val="0"/>
                        </a:spcBef>
                        <a:spcAft>
                          <a:spcPts val="0"/>
                        </a:spcAft>
                      </a:pPr>
                      <a:r>
                        <a:rPr lang="en-US" sz="2400" dirty="0" smtClean="0">
                          <a:effectLst/>
                        </a:rPr>
                        <a:t>26.91</a:t>
                      </a:r>
                      <a:endParaRPr lang="en-US" sz="2400" dirty="0">
                        <a:solidFill>
                          <a:srgbClr val="000000"/>
                        </a:solidFill>
                        <a:effectLst/>
                        <a:latin typeface="Cambria"/>
                        <a:ea typeface="MS Mincho"/>
                        <a:cs typeface="Times New Roman"/>
                      </a:endParaRPr>
                    </a:p>
                  </a:txBody>
                  <a:tcPr marL="68580" marR="68580" marT="0" marB="0" anchor="ctr"/>
                </a:tc>
              </a:tr>
            </a:tbl>
          </a:graphicData>
        </a:graphic>
      </p:graphicFrame>
      <p:sp>
        <p:nvSpPr>
          <p:cNvPr id="4" name="Slide Number Placeholder 3"/>
          <p:cNvSpPr>
            <a:spLocks noGrp="1"/>
          </p:cNvSpPr>
          <p:nvPr>
            <p:ph type="sldNum" sz="quarter" idx="12"/>
          </p:nvPr>
        </p:nvSpPr>
        <p:spPr/>
        <p:txBody>
          <a:bodyPr/>
          <a:lstStyle/>
          <a:p>
            <a:fld id="{5212C905-FF40-4437-BDDD-7BDE312C732D}" type="slidenum">
              <a:rPr lang="en-US" smtClean="0"/>
              <a:t>20</a:t>
            </a:fld>
            <a:endParaRPr lang="en-US"/>
          </a:p>
        </p:txBody>
      </p:sp>
    </p:spTree>
    <p:extLst>
      <p:ext uri="{BB962C8B-B14F-4D97-AF65-F5344CB8AC3E}">
        <p14:creationId xmlns:p14="http://schemas.microsoft.com/office/powerpoint/2010/main" val="18947104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2209800"/>
            <a:ext cx="8229600" cy="1143000"/>
          </a:xfrm>
        </p:spPr>
        <p:txBody>
          <a:bodyPr>
            <a:normAutofit fontScale="90000"/>
          </a:bodyPr>
          <a:lstStyle/>
          <a:p>
            <a:r>
              <a:rPr lang="en-US" dirty="0" smtClean="0"/>
              <a:t>Study 2: Public Attitudes toward Administrative Records</a:t>
            </a:r>
            <a:endParaRPr lang="en-US" dirty="0"/>
          </a:p>
        </p:txBody>
      </p:sp>
      <p:sp>
        <p:nvSpPr>
          <p:cNvPr id="2" name="Slide Number Placeholder 1"/>
          <p:cNvSpPr>
            <a:spLocks noGrp="1"/>
          </p:cNvSpPr>
          <p:nvPr>
            <p:ph type="sldNum" sz="quarter" idx="12"/>
          </p:nvPr>
        </p:nvSpPr>
        <p:spPr/>
        <p:txBody>
          <a:bodyPr/>
          <a:lstStyle/>
          <a:p>
            <a:fld id="{5212C905-FF40-4437-BDDD-7BDE312C732D}" type="slidenum">
              <a:rPr lang="en-US" smtClean="0"/>
              <a:t>21</a:t>
            </a:fld>
            <a:endParaRPr lang="en-US"/>
          </a:p>
        </p:txBody>
      </p:sp>
    </p:spTree>
    <p:extLst>
      <p:ext uri="{BB962C8B-B14F-4D97-AF65-F5344CB8AC3E}">
        <p14:creationId xmlns:p14="http://schemas.microsoft.com/office/powerpoint/2010/main" val="12231637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6622"/>
            <a:ext cx="8229600" cy="1143000"/>
          </a:xfrm>
        </p:spPr>
        <p:txBody>
          <a:bodyPr>
            <a:normAutofit/>
          </a:bodyPr>
          <a:lstStyle/>
          <a:p>
            <a:r>
              <a:rPr lang="en-US" dirty="0" smtClean="0">
                <a:solidFill>
                  <a:srgbClr val="1C5696"/>
                </a:solidFill>
              </a:rPr>
              <a:t>Study 2: Objective</a:t>
            </a:r>
            <a:endParaRPr lang="en-US" dirty="0">
              <a:solidFill>
                <a:srgbClr val="1C5696"/>
              </a:solidFill>
            </a:endParaRPr>
          </a:p>
        </p:txBody>
      </p:sp>
      <p:sp>
        <p:nvSpPr>
          <p:cNvPr id="3" name="Content Placeholder 2"/>
          <p:cNvSpPr>
            <a:spLocks noGrp="1"/>
          </p:cNvSpPr>
          <p:nvPr>
            <p:ph idx="1"/>
          </p:nvPr>
        </p:nvSpPr>
        <p:spPr>
          <a:xfrm>
            <a:off x="457200" y="1371600"/>
            <a:ext cx="8229600" cy="4525963"/>
          </a:xfrm>
        </p:spPr>
        <p:txBody>
          <a:bodyPr>
            <a:normAutofit/>
          </a:bodyPr>
          <a:lstStyle/>
          <a:p>
            <a:r>
              <a:rPr lang="en-US" dirty="0" smtClean="0"/>
              <a:t>To understand public views about the statistical use of administrative data as a substitute for survey data.</a:t>
            </a:r>
          </a:p>
          <a:p>
            <a:r>
              <a:rPr lang="en-US" dirty="0" smtClean="0"/>
              <a:t>Three elements:</a:t>
            </a:r>
          </a:p>
          <a:p>
            <a:pPr marL="971550" lvl="1" indent="-514350">
              <a:buFont typeface="+mj-lt"/>
              <a:buAutoNum type="arabicPeriod"/>
            </a:pPr>
            <a:r>
              <a:rPr lang="en-US" dirty="0" smtClean="0"/>
              <a:t>Time saved by using outside data</a:t>
            </a:r>
          </a:p>
          <a:p>
            <a:pPr marL="971550" lvl="1" indent="-514350">
              <a:buFont typeface="+mj-lt"/>
              <a:buAutoNum type="arabicPeriod"/>
            </a:pPr>
            <a:r>
              <a:rPr lang="en-US" dirty="0" smtClean="0"/>
              <a:t>What outside data we use</a:t>
            </a:r>
          </a:p>
          <a:p>
            <a:pPr marL="971550" lvl="1" indent="-514350">
              <a:buFont typeface="+mj-lt"/>
              <a:buAutoNum type="arabicPeriod"/>
            </a:pPr>
            <a:r>
              <a:rPr lang="en-US" dirty="0" smtClean="0"/>
              <a:t>Outside data source</a:t>
            </a:r>
          </a:p>
          <a:p>
            <a:endParaRPr lang="en-US" dirty="0" smtClean="0"/>
          </a:p>
        </p:txBody>
      </p:sp>
      <p:sp>
        <p:nvSpPr>
          <p:cNvPr id="4" name="Slide Number Placeholder 3"/>
          <p:cNvSpPr>
            <a:spLocks noGrp="1"/>
          </p:cNvSpPr>
          <p:nvPr>
            <p:ph type="sldNum" sz="quarter" idx="12"/>
          </p:nvPr>
        </p:nvSpPr>
        <p:spPr/>
        <p:txBody>
          <a:bodyPr/>
          <a:lstStyle/>
          <a:p>
            <a:fld id="{5212C905-FF40-4437-BDDD-7BDE312C732D}" type="slidenum">
              <a:rPr lang="en-US" smtClean="0"/>
              <a:t>22</a:t>
            </a:fld>
            <a:endParaRPr lang="en-US"/>
          </a:p>
        </p:txBody>
      </p:sp>
    </p:spTree>
    <p:extLst>
      <p:ext uri="{BB962C8B-B14F-4D97-AF65-F5344CB8AC3E}">
        <p14:creationId xmlns:p14="http://schemas.microsoft.com/office/powerpoint/2010/main" val="250943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2"/>
          </p:nvPr>
        </p:nvSpPr>
        <p:spPr>
          <a:xfrm>
            <a:off x="381000" y="914400"/>
            <a:ext cx="8763000" cy="1143000"/>
          </a:xfrm>
        </p:spPr>
        <p:txBody>
          <a:bodyPr>
            <a:normAutofit fontScale="92500" lnSpcReduction="20000"/>
          </a:bodyPr>
          <a:lstStyle/>
          <a:p>
            <a:pPr marL="0" indent="0">
              <a:buNone/>
            </a:pPr>
            <a:r>
              <a:rPr lang="en-US" dirty="0" smtClean="0"/>
              <a:t>Each question presents a choice between two distinct combinations of the conjoint elements (one level from each attribute)</a:t>
            </a:r>
            <a:endParaRPr lang="en-US" dirty="0"/>
          </a:p>
        </p:txBody>
      </p:sp>
      <p:sp>
        <p:nvSpPr>
          <p:cNvPr id="5" name="Slide Number Placeholder 4"/>
          <p:cNvSpPr>
            <a:spLocks noGrp="1"/>
          </p:cNvSpPr>
          <p:nvPr>
            <p:ph type="sldNum" sz="quarter" idx="12"/>
          </p:nvPr>
        </p:nvSpPr>
        <p:spPr/>
        <p:txBody>
          <a:bodyPr/>
          <a:lstStyle/>
          <a:p>
            <a:fld id="{5212C905-FF40-4437-BDDD-7BDE312C732D}" type="slidenum">
              <a:rPr lang="en-US" smtClean="0"/>
              <a:t>23</a:t>
            </a:fld>
            <a:endParaRPr lang="en-US"/>
          </a:p>
        </p:txBody>
      </p:sp>
      <p:pic>
        <p:nvPicPr>
          <p:cNvPr id="9" name="Content Placeholder 8"/>
          <p:cNvPicPr>
            <a:picLocks noGrp="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0" y="1905000"/>
            <a:ext cx="9144000" cy="4953000"/>
          </a:xfrm>
          <a:prstGeom prst="rect">
            <a:avLst/>
          </a:prstGeom>
          <a:noFill/>
          <a:ln>
            <a:noFill/>
          </a:ln>
        </p:spPr>
      </p:pic>
      <p:sp>
        <p:nvSpPr>
          <p:cNvPr id="7" name="Title 1"/>
          <p:cNvSpPr txBox="1">
            <a:spLocks/>
          </p:cNvSpPr>
          <p:nvPr/>
        </p:nvSpPr>
        <p:spPr>
          <a:xfrm>
            <a:off x="457200" y="49786"/>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b="1" i="0" kern="1200" baseline="0">
                <a:solidFill>
                  <a:schemeClr val="tx2"/>
                </a:solidFill>
                <a:latin typeface="Arial" panose="020B0604020202020204" pitchFamily="34" charset="0"/>
                <a:ea typeface="+mj-ea"/>
                <a:cs typeface="+mj-cs"/>
              </a:defRPr>
            </a:lvl1pPr>
          </a:lstStyle>
          <a:p>
            <a:r>
              <a:rPr lang="en-US" dirty="0" smtClean="0">
                <a:solidFill>
                  <a:srgbClr val="1C5696"/>
                </a:solidFill>
              </a:rPr>
              <a:t>Study 2: DCE Example</a:t>
            </a:r>
            <a:r>
              <a:rPr lang="en-US" dirty="0" smtClean="0"/>
              <a:t>	</a:t>
            </a:r>
            <a:endParaRPr lang="en-US" dirty="0"/>
          </a:p>
        </p:txBody>
      </p:sp>
    </p:spTree>
    <p:extLst>
      <p:ext uri="{BB962C8B-B14F-4D97-AF65-F5344CB8AC3E}">
        <p14:creationId xmlns:p14="http://schemas.microsoft.com/office/powerpoint/2010/main" val="15851373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1C5696"/>
                </a:solidFill>
              </a:rPr>
              <a:t>Study 2: DCE Methodology </a:t>
            </a:r>
            <a:r>
              <a:rPr lang="en-US" dirty="0" smtClean="0">
                <a:solidFill>
                  <a:schemeClr val="tx2"/>
                </a:solidFill>
              </a:rPr>
              <a:t>	</a:t>
            </a:r>
            <a:endParaRPr lang="en-US" dirty="0">
              <a:solidFill>
                <a:schemeClr val="tx2"/>
              </a:solidFill>
            </a:endParaRPr>
          </a:p>
        </p:txBody>
      </p:sp>
      <p:sp>
        <p:nvSpPr>
          <p:cNvPr id="3" name="Content Placeholder 2"/>
          <p:cNvSpPr>
            <a:spLocks noGrp="1"/>
          </p:cNvSpPr>
          <p:nvPr>
            <p:ph idx="1"/>
          </p:nvPr>
        </p:nvSpPr>
        <p:spPr>
          <a:xfrm>
            <a:off x="457200" y="1600200"/>
            <a:ext cx="8229600" cy="3886200"/>
          </a:xfrm>
        </p:spPr>
        <p:txBody>
          <a:bodyPr>
            <a:normAutofit/>
          </a:bodyPr>
          <a:lstStyle/>
          <a:p>
            <a:pPr>
              <a:spcAft>
                <a:spcPts val="600"/>
              </a:spcAft>
            </a:pPr>
            <a:r>
              <a:rPr lang="en-US" b="1" dirty="0" smtClean="0"/>
              <a:t>Sample</a:t>
            </a:r>
            <a:r>
              <a:rPr lang="en-US" dirty="0" smtClean="0"/>
              <a:t>:  ≈6,000 email addresses from a volunteer, non-probability panel</a:t>
            </a:r>
          </a:p>
          <a:p>
            <a:pPr>
              <a:spcAft>
                <a:spcPts val="600"/>
              </a:spcAft>
            </a:pPr>
            <a:r>
              <a:rPr lang="en-US" b="1" dirty="0" smtClean="0"/>
              <a:t>Field period</a:t>
            </a:r>
            <a:r>
              <a:rPr lang="en-US" dirty="0" smtClean="0"/>
              <a:t>: October 13- 30, 2015</a:t>
            </a:r>
          </a:p>
          <a:p>
            <a:pPr>
              <a:spcAft>
                <a:spcPts val="600"/>
              </a:spcAft>
            </a:pPr>
            <a:r>
              <a:rPr lang="en-US" b="1" dirty="0" smtClean="0"/>
              <a:t>Contact attempts</a:t>
            </a:r>
            <a:r>
              <a:rPr lang="en-US" dirty="0" smtClean="0"/>
              <a:t>:  A survey invitation email and up to 2 reminder emails</a:t>
            </a:r>
          </a:p>
          <a:p>
            <a:pPr>
              <a:spcAft>
                <a:spcPts val="600"/>
              </a:spcAft>
            </a:pPr>
            <a:r>
              <a:rPr lang="en-US" b="1" dirty="0" smtClean="0"/>
              <a:t>Response rate</a:t>
            </a:r>
            <a:r>
              <a:rPr lang="en-US" dirty="0" smtClean="0"/>
              <a:t>: ≈9% (555 usable responses)</a:t>
            </a:r>
            <a:endParaRPr lang="en-US" u="sng" dirty="0" smtClean="0"/>
          </a:p>
          <a:p>
            <a:endParaRPr lang="en-US" sz="2800" dirty="0"/>
          </a:p>
        </p:txBody>
      </p:sp>
      <p:sp>
        <p:nvSpPr>
          <p:cNvPr id="4" name="Slide Number Placeholder 3"/>
          <p:cNvSpPr>
            <a:spLocks noGrp="1"/>
          </p:cNvSpPr>
          <p:nvPr>
            <p:ph type="sldNum" sz="quarter" idx="12"/>
          </p:nvPr>
        </p:nvSpPr>
        <p:spPr/>
        <p:txBody>
          <a:bodyPr/>
          <a:lstStyle/>
          <a:p>
            <a:fld id="{5212C905-FF40-4437-BDDD-7BDE312C732D}" type="slidenum">
              <a:rPr lang="en-US" smtClean="0"/>
              <a:t>24</a:t>
            </a:fld>
            <a:endParaRPr lang="en-US"/>
          </a:p>
        </p:txBody>
      </p:sp>
    </p:spTree>
    <p:extLst>
      <p:ext uri="{BB962C8B-B14F-4D97-AF65-F5344CB8AC3E}">
        <p14:creationId xmlns:p14="http://schemas.microsoft.com/office/powerpoint/2010/main" val="33747212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Study 2: DCE Importance Scores</a:t>
            </a:r>
            <a:endParaRPr lang="en-US" dirty="0"/>
          </a:p>
        </p:txBody>
      </p:sp>
      <p:sp>
        <p:nvSpPr>
          <p:cNvPr id="4" name="Slide Number Placeholder 3"/>
          <p:cNvSpPr>
            <a:spLocks noGrp="1"/>
          </p:cNvSpPr>
          <p:nvPr>
            <p:ph type="sldNum" sz="quarter" idx="12"/>
          </p:nvPr>
        </p:nvSpPr>
        <p:spPr/>
        <p:txBody>
          <a:bodyPr/>
          <a:lstStyle/>
          <a:p>
            <a:fld id="{5212C905-FF40-4437-BDDD-7BDE312C732D}" type="slidenum">
              <a:rPr lang="en-US" smtClean="0"/>
              <a:t>25</a:t>
            </a:fld>
            <a:endParaRPr lang="en-US"/>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881753172"/>
              </p:ext>
            </p:extLst>
          </p:nvPr>
        </p:nvGraphicFramePr>
        <p:xfrm>
          <a:off x="609600" y="1219200"/>
          <a:ext cx="7924800" cy="4572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385204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670149849"/>
              </p:ext>
            </p:extLst>
          </p:nvPr>
        </p:nvGraphicFramePr>
        <p:xfrm>
          <a:off x="161366" y="381000"/>
          <a:ext cx="8458199" cy="3048000"/>
        </p:xfrm>
        <a:graphic>
          <a:graphicData uri="http://schemas.openxmlformats.org/drawingml/2006/table">
            <a:tbl>
              <a:tblPr firstRow="1" firstCol="1" bandRow="1">
                <a:tableStyleId>{5C22544A-7EE6-4342-B048-85BDC9FD1C3A}</a:tableStyleId>
              </a:tblPr>
              <a:tblGrid>
                <a:gridCol w="446592"/>
                <a:gridCol w="2677607"/>
                <a:gridCol w="1881364"/>
                <a:gridCol w="1789754"/>
                <a:gridCol w="1662882"/>
              </a:tblGrid>
              <a:tr h="1107669">
                <a:tc>
                  <a:txBody>
                    <a:bodyPr/>
                    <a:lstStyle/>
                    <a:p>
                      <a:pPr marL="0" marR="0">
                        <a:spcBef>
                          <a:spcPts val="0"/>
                        </a:spcBef>
                        <a:spcAft>
                          <a:spcPts val="0"/>
                        </a:spcAft>
                      </a:pPr>
                      <a:r>
                        <a:rPr lang="en-US" sz="3200" dirty="0">
                          <a:effectLst/>
                        </a:rPr>
                        <a:t> </a:t>
                      </a:r>
                      <a:endParaRPr lang="en-US" sz="3200" dirty="0">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3600" b="1" dirty="0">
                          <a:effectLst/>
                        </a:rPr>
                        <a:t>Attribute</a:t>
                      </a:r>
                      <a:endParaRPr lang="en-US" sz="3600" b="1" dirty="0">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3200" dirty="0" smtClean="0">
                          <a:effectLst/>
                        </a:rPr>
                        <a:t>Winner</a:t>
                      </a:r>
                      <a:endParaRPr lang="en-US" sz="3200" dirty="0">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3200" dirty="0" smtClean="0">
                          <a:effectLst/>
                        </a:rPr>
                        <a:t>Middle</a:t>
                      </a:r>
                      <a:endParaRPr lang="en-US" sz="3200" dirty="0">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3200" dirty="0" smtClean="0">
                          <a:effectLst/>
                        </a:rPr>
                        <a:t>Loser</a:t>
                      </a:r>
                      <a:endParaRPr lang="en-US" sz="3200" dirty="0">
                        <a:effectLst/>
                        <a:latin typeface="Cambria"/>
                        <a:ea typeface="MS Mincho"/>
                        <a:cs typeface="Times New Roman"/>
                      </a:endParaRPr>
                    </a:p>
                  </a:txBody>
                  <a:tcPr marL="68580" marR="68580" marT="0" marB="0"/>
                </a:tc>
              </a:tr>
              <a:tr h="1940331">
                <a:tc>
                  <a:txBody>
                    <a:bodyPr/>
                    <a:lstStyle/>
                    <a:p>
                      <a:pPr marL="0" marR="0">
                        <a:spcBef>
                          <a:spcPts val="0"/>
                        </a:spcBef>
                        <a:spcAft>
                          <a:spcPts val="0"/>
                        </a:spcAft>
                      </a:pPr>
                      <a:r>
                        <a:rPr lang="en-US" sz="2800" dirty="0">
                          <a:effectLst/>
                        </a:rPr>
                        <a:t>3</a:t>
                      </a:r>
                      <a:endParaRPr lang="en-US" sz="2800" dirty="0">
                        <a:effectLst/>
                        <a:latin typeface="Cambria"/>
                        <a:ea typeface="MS Mincho"/>
                        <a:cs typeface="Times New Roman"/>
                      </a:endParaRPr>
                    </a:p>
                  </a:txBody>
                  <a:tcPr marL="68580" marR="68580" marT="0" marB="0" anchor="ctr"/>
                </a:tc>
                <a:tc>
                  <a:txBody>
                    <a:bodyPr/>
                    <a:lstStyle/>
                    <a:p>
                      <a:pPr marL="0" marR="0">
                        <a:spcBef>
                          <a:spcPts val="0"/>
                        </a:spcBef>
                        <a:spcAft>
                          <a:spcPts val="0"/>
                        </a:spcAft>
                      </a:pPr>
                      <a:r>
                        <a:rPr lang="en-US" sz="2800" b="1" dirty="0">
                          <a:effectLst/>
                        </a:rPr>
                        <a:t>Outside data source</a:t>
                      </a:r>
                      <a:endParaRPr lang="en-US" sz="2800" b="1" dirty="0">
                        <a:effectLst/>
                        <a:latin typeface="Cambria"/>
                        <a:ea typeface="MS Mincho"/>
                        <a:cs typeface="Times New Roman"/>
                      </a:endParaRPr>
                    </a:p>
                  </a:txBody>
                  <a:tcPr marL="68580" marR="68580" marT="0" marB="0" anchor="ctr"/>
                </a:tc>
                <a:tc>
                  <a:txBody>
                    <a:bodyPr/>
                    <a:lstStyle/>
                    <a:p>
                      <a:pPr marL="0" marR="0" algn="ctr">
                        <a:spcBef>
                          <a:spcPts val="0"/>
                        </a:spcBef>
                        <a:spcAft>
                          <a:spcPts val="0"/>
                        </a:spcAft>
                      </a:pPr>
                      <a:r>
                        <a:rPr lang="en-US" sz="2400" dirty="0">
                          <a:effectLst/>
                        </a:rPr>
                        <a:t>Federal Government Agencies</a:t>
                      </a:r>
                      <a:endParaRPr lang="en-US" sz="2400" dirty="0">
                        <a:effectLst/>
                        <a:latin typeface="Cambria"/>
                        <a:ea typeface="MS Mincho"/>
                        <a:cs typeface="Times New Roman"/>
                      </a:endParaRPr>
                    </a:p>
                  </a:txBody>
                  <a:tcPr marL="68580" marR="68580" marT="0" marB="0" anchor="ctr"/>
                </a:tc>
                <a:tc>
                  <a:txBody>
                    <a:bodyPr/>
                    <a:lstStyle/>
                    <a:p>
                      <a:pPr marL="0" marR="0" algn="ctr">
                        <a:spcBef>
                          <a:spcPts val="0"/>
                        </a:spcBef>
                        <a:spcAft>
                          <a:spcPts val="0"/>
                        </a:spcAft>
                      </a:pPr>
                      <a:r>
                        <a:rPr lang="en-US" sz="2400" dirty="0">
                          <a:effectLst/>
                        </a:rPr>
                        <a:t>State Agencies like the Dept. of Motor Vehicles</a:t>
                      </a:r>
                      <a:endParaRPr lang="en-US" sz="2400" dirty="0">
                        <a:effectLst/>
                        <a:latin typeface="Cambria"/>
                        <a:ea typeface="MS Mincho"/>
                        <a:cs typeface="Times New Roman"/>
                      </a:endParaRPr>
                    </a:p>
                  </a:txBody>
                  <a:tcPr marL="68580" marR="68580" marT="0" marB="0" anchor="ctr"/>
                </a:tc>
                <a:tc>
                  <a:txBody>
                    <a:bodyPr/>
                    <a:lstStyle/>
                    <a:p>
                      <a:pPr marL="0" marR="0" algn="ctr">
                        <a:spcBef>
                          <a:spcPts val="0"/>
                        </a:spcBef>
                        <a:spcAft>
                          <a:spcPts val="0"/>
                        </a:spcAft>
                      </a:pPr>
                      <a:r>
                        <a:rPr lang="en-US" sz="2400" dirty="0">
                          <a:effectLst/>
                        </a:rPr>
                        <a:t>Commercial Firms</a:t>
                      </a:r>
                      <a:endParaRPr lang="en-US" sz="2400" dirty="0">
                        <a:effectLst/>
                        <a:latin typeface="Cambria"/>
                        <a:ea typeface="MS Mincho"/>
                        <a:cs typeface="Times New Roman"/>
                      </a:endParaRPr>
                    </a:p>
                  </a:txBody>
                  <a:tcPr marL="68580" marR="68580" marT="0" marB="0" anchor="ctr"/>
                </a:tc>
              </a:tr>
            </a:tbl>
          </a:graphicData>
        </a:graphic>
      </p:graphicFrame>
      <p:sp>
        <p:nvSpPr>
          <p:cNvPr id="5" name="Rectangle 4"/>
          <p:cNvSpPr/>
          <p:nvPr/>
        </p:nvSpPr>
        <p:spPr>
          <a:xfrm>
            <a:off x="3236259" y="228600"/>
            <a:ext cx="1905000" cy="57960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505200" y="3162300"/>
            <a:ext cx="1676400" cy="2862322"/>
          </a:xfrm>
          <a:prstGeom prst="rect">
            <a:avLst/>
          </a:prstGeom>
          <a:noFill/>
          <a:ln>
            <a:solidFill>
              <a:srgbClr val="FF0000"/>
            </a:solidFill>
          </a:ln>
        </p:spPr>
        <p:txBody>
          <a:bodyPr wrap="square" rtlCol="0">
            <a:spAutoFit/>
          </a:bodyPr>
          <a:lstStyle/>
          <a:p>
            <a:r>
              <a:rPr lang="en-US" b="1" dirty="0" smtClean="0">
                <a:solidFill>
                  <a:srgbClr val="FF0000"/>
                </a:solidFill>
              </a:rPr>
              <a:t>*All groups preferred Fed Gov. Agencies but was most preferred by Females, Non-Hispanic, College Graduates, and employed.</a:t>
            </a:r>
            <a:endParaRPr lang="en-US" b="1" dirty="0">
              <a:solidFill>
                <a:srgbClr val="FF0000"/>
              </a:solidFill>
            </a:endParaRPr>
          </a:p>
        </p:txBody>
      </p:sp>
      <p:sp>
        <p:nvSpPr>
          <p:cNvPr id="7" name="Rectangle 6"/>
          <p:cNvSpPr/>
          <p:nvPr/>
        </p:nvSpPr>
        <p:spPr>
          <a:xfrm>
            <a:off x="6934200" y="228600"/>
            <a:ext cx="1676400" cy="411923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7153835" y="2870511"/>
            <a:ext cx="1447800" cy="1477328"/>
          </a:xfrm>
          <a:prstGeom prst="rect">
            <a:avLst/>
          </a:prstGeom>
          <a:noFill/>
          <a:ln>
            <a:solidFill>
              <a:srgbClr val="FF0000"/>
            </a:solidFill>
          </a:ln>
        </p:spPr>
        <p:txBody>
          <a:bodyPr wrap="square" rtlCol="0">
            <a:spAutoFit/>
          </a:bodyPr>
          <a:lstStyle/>
          <a:p>
            <a:r>
              <a:rPr lang="en-US" b="1" dirty="0" smtClean="0">
                <a:solidFill>
                  <a:srgbClr val="FF0000"/>
                </a:solidFill>
              </a:rPr>
              <a:t>** All groups did not prefer  commercial firms.</a:t>
            </a:r>
            <a:endParaRPr lang="en-US" b="1" dirty="0">
              <a:solidFill>
                <a:srgbClr val="FF0000"/>
              </a:solidFill>
            </a:endParaRPr>
          </a:p>
        </p:txBody>
      </p:sp>
    </p:spTree>
    <p:extLst>
      <p:ext uri="{BB962C8B-B14F-4D97-AF65-F5344CB8AC3E}">
        <p14:creationId xmlns:p14="http://schemas.microsoft.com/office/powerpoint/2010/main" val="19310435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Study 2:  Experiment </a:t>
            </a:r>
            <a:r>
              <a:rPr lang="en-US" smtClean="0"/>
              <a:t>Methdology</a:t>
            </a:r>
            <a:endParaRPr lang="en-US" dirty="0"/>
          </a:p>
        </p:txBody>
      </p:sp>
      <p:sp>
        <p:nvSpPr>
          <p:cNvPr id="3" name="Content Placeholder 2"/>
          <p:cNvSpPr>
            <a:spLocks noGrp="1"/>
          </p:cNvSpPr>
          <p:nvPr>
            <p:ph idx="1"/>
          </p:nvPr>
        </p:nvSpPr>
        <p:spPr>
          <a:xfrm>
            <a:off x="457200" y="1371600"/>
            <a:ext cx="8229600" cy="4525963"/>
          </a:xfrm>
        </p:spPr>
        <p:txBody>
          <a:bodyPr>
            <a:noAutofit/>
          </a:bodyPr>
          <a:lstStyle/>
          <a:p>
            <a:r>
              <a:rPr lang="en-US" sz="2400" dirty="0" smtClean="0"/>
              <a:t>27 </a:t>
            </a:r>
            <a:r>
              <a:rPr lang="en-US" sz="2400" dirty="0"/>
              <a:t>conditions from the Discrete Choice study</a:t>
            </a:r>
          </a:p>
          <a:p>
            <a:r>
              <a:rPr lang="en-US" sz="2400" dirty="0"/>
              <a:t>Each participant randomly assigned to evaluate only 1 message</a:t>
            </a:r>
          </a:p>
          <a:p>
            <a:pPr>
              <a:spcAft>
                <a:spcPts val="600"/>
              </a:spcAft>
            </a:pPr>
            <a:r>
              <a:rPr lang="en-US" sz="2400" b="1" dirty="0"/>
              <a:t>Sample</a:t>
            </a:r>
            <a:r>
              <a:rPr lang="en-US" sz="2400" dirty="0"/>
              <a:t>:  </a:t>
            </a:r>
            <a:r>
              <a:rPr lang="en-US" sz="2400" dirty="0" smtClean="0"/>
              <a:t>≈13,500 </a:t>
            </a:r>
            <a:r>
              <a:rPr lang="en-US" sz="2400" dirty="0"/>
              <a:t>email addresses from a volunteer, non-probability </a:t>
            </a:r>
            <a:r>
              <a:rPr lang="en-US" sz="2400" dirty="0" smtClean="0"/>
              <a:t>panel </a:t>
            </a:r>
            <a:endParaRPr lang="en-US" sz="2400" dirty="0"/>
          </a:p>
          <a:p>
            <a:pPr>
              <a:spcAft>
                <a:spcPts val="600"/>
              </a:spcAft>
            </a:pPr>
            <a:r>
              <a:rPr lang="en-US" sz="2400" b="1" dirty="0"/>
              <a:t>Field period</a:t>
            </a:r>
            <a:r>
              <a:rPr lang="en-US" sz="2400" dirty="0"/>
              <a:t>: </a:t>
            </a:r>
            <a:r>
              <a:rPr lang="en-US" sz="2400" dirty="0" smtClean="0"/>
              <a:t>October 2016</a:t>
            </a:r>
            <a:endParaRPr lang="en-US" sz="2400" dirty="0"/>
          </a:p>
          <a:p>
            <a:pPr>
              <a:spcAft>
                <a:spcPts val="600"/>
              </a:spcAft>
            </a:pPr>
            <a:r>
              <a:rPr lang="en-US" sz="2400" b="1" dirty="0"/>
              <a:t>Contact attempts</a:t>
            </a:r>
            <a:r>
              <a:rPr lang="en-US" sz="2400" dirty="0"/>
              <a:t>:  A survey invitation email and up to 2 reminder </a:t>
            </a:r>
            <a:r>
              <a:rPr lang="en-US" sz="2400" dirty="0" smtClean="0"/>
              <a:t>emails</a:t>
            </a:r>
            <a:endParaRPr lang="en-US" sz="2400" dirty="0"/>
          </a:p>
        </p:txBody>
      </p:sp>
      <p:sp>
        <p:nvSpPr>
          <p:cNvPr id="4" name="Slide Number Placeholder 3"/>
          <p:cNvSpPr>
            <a:spLocks noGrp="1"/>
          </p:cNvSpPr>
          <p:nvPr>
            <p:ph type="sldNum" sz="quarter" idx="12"/>
          </p:nvPr>
        </p:nvSpPr>
        <p:spPr/>
        <p:txBody>
          <a:bodyPr/>
          <a:lstStyle/>
          <a:p>
            <a:fld id="{5212C905-FF40-4437-BDDD-7BDE312C732D}" type="slidenum">
              <a:rPr lang="en-US" smtClean="0"/>
              <a:t>27</a:t>
            </a:fld>
            <a:endParaRPr lang="en-US"/>
          </a:p>
        </p:txBody>
      </p:sp>
    </p:spTree>
    <p:extLst>
      <p:ext uri="{BB962C8B-B14F-4D97-AF65-F5344CB8AC3E}">
        <p14:creationId xmlns:p14="http://schemas.microsoft.com/office/powerpoint/2010/main" val="5911228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3505200" y="6248400"/>
            <a:ext cx="2133600" cy="365125"/>
          </a:xfrm>
        </p:spPr>
        <p:txBody>
          <a:bodyPr/>
          <a:lstStyle/>
          <a:p>
            <a:fld id="{5212C905-FF40-4437-BDDD-7BDE312C732D}" type="slidenum">
              <a:rPr lang="en-US" smtClean="0"/>
              <a:t>28</a:t>
            </a:fld>
            <a:r>
              <a:rPr lang="en-US" b="0" dirty="0">
                <a:latin typeface="Zapf Dingbats"/>
                <a:ea typeface="Zapf Dingbats"/>
                <a:cs typeface="Zapf Dingbats"/>
              </a:rPr>
              <a:t>✖</a:t>
            </a:r>
            <a:endParaRPr lang="en-US" dirty="0"/>
          </a:p>
        </p:txBody>
      </p:sp>
      <p:sp>
        <p:nvSpPr>
          <p:cNvPr id="7" name="Title 1"/>
          <p:cNvSpPr txBox="1">
            <a:spLocks/>
          </p:cNvSpPr>
          <p:nvPr/>
        </p:nvSpPr>
        <p:spPr>
          <a:xfrm>
            <a:off x="609600" y="427038"/>
            <a:ext cx="8229600"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b="1" i="0" kern="1200" baseline="0">
                <a:solidFill>
                  <a:schemeClr val="tx2"/>
                </a:solidFill>
                <a:latin typeface="Arial" panose="020B0604020202020204" pitchFamily="34" charset="0"/>
                <a:ea typeface="+mj-ea"/>
                <a:cs typeface="+mj-cs"/>
              </a:defRPr>
            </a:lvl1pPr>
          </a:lstStyle>
          <a:p>
            <a:r>
              <a:rPr lang="en-US" dirty="0" smtClean="0"/>
              <a:t>Study 2: Experimental Results By Record Source</a:t>
            </a:r>
            <a:endParaRPr lang="en-US"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2221686747"/>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2590800" y="5562600"/>
            <a:ext cx="415498" cy="369332"/>
          </a:xfrm>
          <a:prstGeom prst="rect">
            <a:avLst/>
          </a:prstGeom>
          <a:noFill/>
        </p:spPr>
        <p:txBody>
          <a:bodyPr wrap="none" rtlCol="0">
            <a:spAutoFit/>
          </a:bodyPr>
          <a:lstStyle/>
          <a:p>
            <a:r>
              <a:rPr lang="en-US" dirty="0"/>
              <a:t>★</a:t>
            </a:r>
          </a:p>
        </p:txBody>
      </p:sp>
      <p:sp>
        <p:nvSpPr>
          <p:cNvPr id="8" name="TextBox 7"/>
          <p:cNvSpPr txBox="1"/>
          <p:nvPr/>
        </p:nvSpPr>
        <p:spPr>
          <a:xfrm>
            <a:off x="7924800" y="5562600"/>
            <a:ext cx="415498" cy="369332"/>
          </a:xfrm>
          <a:prstGeom prst="rect">
            <a:avLst/>
          </a:prstGeom>
          <a:noFill/>
        </p:spPr>
        <p:txBody>
          <a:bodyPr wrap="none" rtlCol="0">
            <a:spAutoFit/>
          </a:bodyPr>
          <a:lstStyle/>
          <a:p>
            <a:r>
              <a:rPr lang="en-US" dirty="0"/>
              <a:t>★</a:t>
            </a:r>
          </a:p>
        </p:txBody>
      </p:sp>
    </p:spTree>
    <p:extLst>
      <p:ext uri="{BB962C8B-B14F-4D97-AF65-F5344CB8AC3E}">
        <p14:creationId xmlns:p14="http://schemas.microsoft.com/office/powerpoint/2010/main" val="3347121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22323"/>
            <a:ext cx="9144000" cy="1143000"/>
          </a:xfrm>
        </p:spPr>
        <p:txBody>
          <a:bodyPr>
            <a:noAutofit/>
          </a:bodyPr>
          <a:lstStyle/>
          <a:p>
            <a:r>
              <a:rPr lang="en-US" sz="3200" dirty="0"/>
              <a:t>Study 2: Experimental Results Predicting </a:t>
            </a:r>
            <a:r>
              <a:rPr lang="en-US" sz="3200" dirty="0" smtClean="0"/>
              <a:t>Support for Record Use</a:t>
            </a:r>
            <a:endParaRPr lang="en-US" sz="3200" dirty="0"/>
          </a:p>
        </p:txBody>
      </p:sp>
      <p:graphicFrame>
        <p:nvGraphicFramePr>
          <p:cNvPr id="7" name="Object 6"/>
          <p:cNvGraphicFramePr>
            <a:graphicFrameLocks noChangeAspect="1"/>
          </p:cNvGraphicFramePr>
          <p:nvPr>
            <p:extLst>
              <p:ext uri="{D42A27DB-BD31-4B8C-83A1-F6EECF244321}">
                <p14:modId xmlns:p14="http://schemas.microsoft.com/office/powerpoint/2010/main" val="1413089103"/>
              </p:ext>
            </p:extLst>
          </p:nvPr>
        </p:nvGraphicFramePr>
        <p:xfrm>
          <a:off x="685800" y="1073823"/>
          <a:ext cx="7647317" cy="5801952"/>
        </p:xfrm>
        <a:graphic>
          <a:graphicData uri="http://schemas.openxmlformats.org/presentationml/2006/ole">
            <mc:AlternateContent xmlns:mc="http://schemas.openxmlformats.org/markup-compatibility/2006">
              <mc:Choice xmlns:v="urn:schemas-microsoft-com:vml" Requires="v">
                <p:oleObj spid="_x0000_s2053" name="Document" r:id="rId4" imgW="6210300" imgH="4711700" progId="Word.Document.12">
                  <p:embed/>
                </p:oleObj>
              </mc:Choice>
              <mc:Fallback>
                <p:oleObj name="Document" r:id="rId4" imgW="6210300" imgH="4711700" progId="Word.Document.12">
                  <p:embed/>
                  <p:pic>
                    <p:nvPicPr>
                      <p:cNvPr id="0" name=""/>
                      <p:cNvPicPr/>
                      <p:nvPr/>
                    </p:nvPicPr>
                    <p:blipFill>
                      <a:blip r:embed="rId5"/>
                      <a:stretch>
                        <a:fillRect/>
                      </a:stretch>
                    </p:blipFill>
                    <p:spPr>
                      <a:xfrm>
                        <a:off x="685800" y="1073823"/>
                        <a:ext cx="7647317" cy="5801952"/>
                      </a:xfrm>
                      <a:prstGeom prst="rect">
                        <a:avLst/>
                      </a:prstGeom>
                    </p:spPr>
                  </p:pic>
                </p:oleObj>
              </mc:Fallback>
            </mc:AlternateContent>
          </a:graphicData>
        </a:graphic>
      </p:graphicFrame>
    </p:spTree>
    <p:extLst>
      <p:ext uri="{BB962C8B-B14F-4D97-AF65-F5344CB8AC3E}">
        <p14:creationId xmlns:p14="http://schemas.microsoft.com/office/powerpoint/2010/main" val="8004053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Study 2: </a:t>
            </a:r>
            <a:r>
              <a:rPr lang="en-US" dirty="0" smtClean="0"/>
              <a:t>Results Summary </a:t>
            </a:r>
            <a:endParaRPr lang="en-US" dirty="0"/>
          </a:p>
        </p:txBody>
      </p:sp>
      <p:sp>
        <p:nvSpPr>
          <p:cNvPr id="3" name="Content Placeholder 2"/>
          <p:cNvSpPr>
            <a:spLocks noGrp="1"/>
          </p:cNvSpPr>
          <p:nvPr>
            <p:ph idx="1"/>
          </p:nvPr>
        </p:nvSpPr>
        <p:spPr/>
        <p:txBody>
          <a:bodyPr/>
          <a:lstStyle/>
          <a:p>
            <a:r>
              <a:rPr lang="en-US" dirty="0" smtClean="0"/>
              <a:t>Both studies indicated that Source of Records is the key variable in supporting records use.</a:t>
            </a:r>
          </a:p>
          <a:p>
            <a:pPr lvl="1"/>
            <a:r>
              <a:rPr lang="en-US" dirty="0" smtClean="0"/>
              <a:t>Both studies indicated that time saved was more important to respondents than type of data.</a:t>
            </a:r>
          </a:p>
          <a:p>
            <a:r>
              <a:rPr lang="en-US" dirty="0" smtClean="0"/>
              <a:t>Both studies indicated differences by sex and work status.</a:t>
            </a:r>
          </a:p>
          <a:p>
            <a:pPr lvl="1"/>
            <a:r>
              <a:rPr lang="en-US" dirty="0" smtClean="0"/>
              <a:t>In addition, conjoint suggested difference by education and Hispanic origin. </a:t>
            </a:r>
          </a:p>
        </p:txBody>
      </p:sp>
      <p:sp>
        <p:nvSpPr>
          <p:cNvPr id="4" name="Slide Number Placeholder 3"/>
          <p:cNvSpPr>
            <a:spLocks noGrp="1"/>
          </p:cNvSpPr>
          <p:nvPr>
            <p:ph type="sldNum" sz="quarter" idx="12"/>
          </p:nvPr>
        </p:nvSpPr>
        <p:spPr/>
        <p:txBody>
          <a:bodyPr/>
          <a:lstStyle/>
          <a:p>
            <a:fld id="{5212C905-FF40-4437-BDDD-7BDE312C732D}" type="slidenum">
              <a:rPr lang="en-US" smtClean="0"/>
              <a:t>30</a:t>
            </a:fld>
            <a:endParaRPr lang="en-US"/>
          </a:p>
        </p:txBody>
      </p:sp>
    </p:spTree>
    <p:extLst>
      <p:ext uri="{BB962C8B-B14F-4D97-AF65-F5344CB8AC3E}">
        <p14:creationId xmlns:p14="http://schemas.microsoft.com/office/powerpoint/2010/main" val="33157359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Findings</a:t>
            </a:r>
            <a:endParaRPr lang="en-US" dirty="0"/>
          </a:p>
        </p:txBody>
      </p:sp>
      <p:sp>
        <p:nvSpPr>
          <p:cNvPr id="3" name="Content Placeholder 2"/>
          <p:cNvSpPr>
            <a:spLocks noGrp="1"/>
          </p:cNvSpPr>
          <p:nvPr>
            <p:ph idx="1"/>
          </p:nvPr>
        </p:nvSpPr>
        <p:spPr/>
        <p:txBody>
          <a:bodyPr>
            <a:normAutofit/>
          </a:bodyPr>
          <a:lstStyle/>
          <a:p>
            <a:r>
              <a:rPr lang="en-US" dirty="0"/>
              <a:t>Study 1 manipulated parts of a survey invitation. Experiment did not replicate DCE results EXCEPT the effect of race. </a:t>
            </a:r>
          </a:p>
          <a:p>
            <a:r>
              <a:rPr lang="en-US" dirty="0" smtClean="0"/>
              <a:t>Study 2 manipulated features of an opinion question. Experiment confirmed results from DCE study (which used half the sample size).</a:t>
            </a:r>
          </a:p>
        </p:txBody>
      </p:sp>
      <p:sp>
        <p:nvSpPr>
          <p:cNvPr id="4" name="Slide Number Placeholder 3"/>
          <p:cNvSpPr>
            <a:spLocks noGrp="1"/>
          </p:cNvSpPr>
          <p:nvPr>
            <p:ph type="sldNum" sz="quarter" idx="12"/>
          </p:nvPr>
        </p:nvSpPr>
        <p:spPr/>
        <p:txBody>
          <a:bodyPr/>
          <a:lstStyle/>
          <a:p>
            <a:fld id="{5212C905-FF40-4437-BDDD-7BDE312C732D}" type="slidenum">
              <a:rPr lang="en-US" smtClean="0"/>
              <a:t>31</a:t>
            </a:fld>
            <a:endParaRPr lang="en-US"/>
          </a:p>
        </p:txBody>
      </p:sp>
    </p:spTree>
    <p:extLst>
      <p:ext uri="{BB962C8B-B14F-4D97-AF65-F5344CB8AC3E}">
        <p14:creationId xmlns:p14="http://schemas.microsoft.com/office/powerpoint/2010/main" val="8041216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Conclusions</a:t>
            </a:r>
            <a:endParaRPr lang="en-US" dirty="0"/>
          </a:p>
        </p:txBody>
      </p:sp>
      <p:graphicFrame>
        <p:nvGraphicFramePr>
          <p:cNvPr id="4" name="Diagram 3"/>
          <p:cNvGraphicFramePr/>
          <p:nvPr>
            <p:extLst>
              <p:ext uri="{D42A27DB-BD31-4B8C-83A1-F6EECF244321}">
                <p14:modId xmlns:p14="http://schemas.microsoft.com/office/powerpoint/2010/main" val="265003315"/>
              </p:ext>
            </p:extLst>
          </p:nvPr>
        </p:nvGraphicFramePr>
        <p:xfrm>
          <a:off x="1408108" y="1724076"/>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Left Arrow 4"/>
          <p:cNvSpPr/>
          <p:nvPr/>
        </p:nvSpPr>
        <p:spPr>
          <a:xfrm>
            <a:off x="6248400" y="3581400"/>
            <a:ext cx="1905000" cy="762000"/>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DCE Strengths</a:t>
            </a:r>
            <a:endParaRPr lang="en-US" dirty="0"/>
          </a:p>
        </p:txBody>
      </p:sp>
      <p:sp>
        <p:nvSpPr>
          <p:cNvPr id="6" name="Left Arrow 5"/>
          <p:cNvSpPr/>
          <p:nvPr/>
        </p:nvSpPr>
        <p:spPr>
          <a:xfrm>
            <a:off x="5638800" y="4800600"/>
            <a:ext cx="1905000" cy="762000"/>
          </a:xfrm>
          <a:prstGeom prst="lef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DCE Possibilities</a:t>
            </a:r>
            <a:endParaRPr lang="en-US" dirty="0"/>
          </a:p>
        </p:txBody>
      </p:sp>
    </p:spTree>
    <p:extLst>
      <p:ext uri="{BB962C8B-B14F-4D97-AF65-F5344CB8AC3E}">
        <p14:creationId xmlns:p14="http://schemas.microsoft.com/office/powerpoint/2010/main" val="29758538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1143000"/>
          </a:xfrm>
        </p:spPr>
        <p:txBody>
          <a:bodyPr/>
          <a:lstStyle/>
          <a:p>
            <a:r>
              <a:rPr lang="en-US" dirty="0" smtClean="0">
                <a:solidFill>
                  <a:srgbClr val="1C5696"/>
                </a:solidFill>
              </a:rPr>
              <a:t>Conclusions</a:t>
            </a:r>
            <a:endParaRPr lang="en-US" dirty="0">
              <a:solidFill>
                <a:srgbClr val="1C5696"/>
              </a:solidFill>
            </a:endParaRPr>
          </a:p>
        </p:txBody>
      </p:sp>
      <p:sp>
        <p:nvSpPr>
          <p:cNvPr id="5" name="Content Placeholder 4"/>
          <p:cNvSpPr>
            <a:spLocks noGrp="1"/>
          </p:cNvSpPr>
          <p:nvPr>
            <p:ph idx="1"/>
          </p:nvPr>
        </p:nvSpPr>
        <p:spPr>
          <a:xfrm>
            <a:off x="533400" y="1219201"/>
            <a:ext cx="8305800" cy="4648199"/>
          </a:xfrm>
        </p:spPr>
        <p:txBody>
          <a:bodyPr>
            <a:normAutofit/>
          </a:bodyPr>
          <a:lstStyle/>
          <a:p>
            <a:r>
              <a:rPr lang="en-US" sz="3800" dirty="0" smtClean="0"/>
              <a:t>Fit for purpose</a:t>
            </a:r>
          </a:p>
          <a:p>
            <a:r>
              <a:rPr lang="en-US" sz="3800" dirty="0" smtClean="0"/>
              <a:t>DCE worked better for opinion issues than behavior</a:t>
            </a:r>
          </a:p>
          <a:p>
            <a:r>
              <a:rPr lang="en-US" sz="3800" dirty="0" smtClean="0"/>
              <a:t>Possibility that DCE could help identify differences by subgroups</a:t>
            </a:r>
          </a:p>
          <a:p>
            <a:endParaRPr lang="en-US" sz="3800" dirty="0"/>
          </a:p>
        </p:txBody>
      </p:sp>
      <p:sp>
        <p:nvSpPr>
          <p:cNvPr id="2" name="Slide Number Placeholder 1"/>
          <p:cNvSpPr>
            <a:spLocks noGrp="1"/>
          </p:cNvSpPr>
          <p:nvPr>
            <p:ph type="sldNum" sz="quarter" idx="12"/>
          </p:nvPr>
        </p:nvSpPr>
        <p:spPr/>
        <p:txBody>
          <a:bodyPr/>
          <a:lstStyle/>
          <a:p>
            <a:fld id="{5212C905-FF40-4437-BDDD-7BDE312C732D}" type="slidenum">
              <a:rPr lang="en-US" smtClean="0"/>
              <a:t>33</a:t>
            </a:fld>
            <a:endParaRPr lang="en-US"/>
          </a:p>
        </p:txBody>
      </p:sp>
    </p:spTree>
    <p:extLst>
      <p:ext uri="{BB962C8B-B14F-4D97-AF65-F5344CB8AC3E}">
        <p14:creationId xmlns:p14="http://schemas.microsoft.com/office/powerpoint/2010/main" val="3026065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0"/>
            <a:ext cx="7772400" cy="1470025"/>
          </a:xfrm>
        </p:spPr>
        <p:txBody>
          <a:bodyPr/>
          <a:lstStyle/>
          <a:p>
            <a:r>
              <a:rPr lang="en-US" dirty="0" smtClean="0"/>
              <a:t>Questions or comments?</a:t>
            </a:r>
            <a:endParaRPr lang="en-US" dirty="0"/>
          </a:p>
        </p:txBody>
      </p:sp>
      <p:sp>
        <p:nvSpPr>
          <p:cNvPr id="4" name="Subtitle 3"/>
          <p:cNvSpPr>
            <a:spLocks noGrp="1"/>
          </p:cNvSpPr>
          <p:nvPr>
            <p:ph type="subTitle" idx="1"/>
          </p:nvPr>
        </p:nvSpPr>
        <p:spPr>
          <a:xfrm>
            <a:off x="1295400" y="2895600"/>
            <a:ext cx="6400800" cy="1752600"/>
          </a:xfrm>
        </p:spPr>
        <p:txBody>
          <a:bodyPr/>
          <a:lstStyle/>
          <a:p>
            <a:r>
              <a:rPr lang="en-US" dirty="0" smtClean="0"/>
              <a:t>Jennifer Hunter Childs</a:t>
            </a:r>
          </a:p>
          <a:p>
            <a:r>
              <a:rPr lang="en-US" dirty="0" err="1" smtClean="0"/>
              <a:t>Jennifer.hunter.childs@census.gov</a:t>
            </a:r>
            <a:endParaRPr lang="en-US" dirty="0"/>
          </a:p>
        </p:txBody>
      </p:sp>
    </p:spTree>
    <p:extLst>
      <p:ext uri="{BB962C8B-B14F-4D97-AF65-F5344CB8AC3E}">
        <p14:creationId xmlns:p14="http://schemas.microsoft.com/office/powerpoint/2010/main" val="37949481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212C905-FF40-4437-BDDD-7BDE312C732D}" type="slidenum">
              <a:rPr lang="en-US" smtClean="0"/>
              <a:t>35</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358253773"/>
              </p:ext>
            </p:extLst>
          </p:nvPr>
        </p:nvGraphicFramePr>
        <p:xfrm>
          <a:off x="457200" y="152400"/>
          <a:ext cx="8229600" cy="6469255"/>
        </p:xfrm>
        <a:graphic>
          <a:graphicData uri="http://schemas.openxmlformats.org/drawingml/2006/table">
            <a:tbl>
              <a:tblPr firstRow="1" firstCol="1" bandRow="1">
                <a:tableStyleId>{5C22544A-7EE6-4342-B048-85BDC9FD1C3A}</a:tableStyleId>
              </a:tblPr>
              <a:tblGrid>
                <a:gridCol w="609600"/>
                <a:gridCol w="1524000"/>
                <a:gridCol w="1828800"/>
                <a:gridCol w="2057400"/>
                <a:gridCol w="2209800"/>
              </a:tblGrid>
              <a:tr h="281815">
                <a:tc>
                  <a:txBody>
                    <a:bodyPr/>
                    <a:lstStyle/>
                    <a:p>
                      <a:pPr marL="0" marR="0">
                        <a:spcBef>
                          <a:spcPts val="0"/>
                        </a:spcBef>
                        <a:spcAft>
                          <a:spcPts val="0"/>
                        </a:spcAft>
                      </a:pPr>
                      <a:r>
                        <a:rPr lang="en-US" sz="900" dirty="0">
                          <a:effectLst/>
                        </a:rPr>
                        <a:t> </a:t>
                      </a:r>
                      <a:endParaRPr lang="en-US" sz="1200" dirty="0">
                        <a:solidFill>
                          <a:srgbClr val="365F91"/>
                        </a:solidFill>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1800" dirty="0">
                          <a:effectLst/>
                        </a:rPr>
                        <a:t>Attribute</a:t>
                      </a:r>
                      <a:endParaRPr lang="en-US" sz="1800" dirty="0">
                        <a:solidFill>
                          <a:srgbClr val="365F91"/>
                        </a:solidFill>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1800" dirty="0">
                          <a:effectLst/>
                        </a:rPr>
                        <a:t>Level 1</a:t>
                      </a:r>
                      <a:endParaRPr lang="en-US" sz="1800" dirty="0">
                        <a:solidFill>
                          <a:srgbClr val="365F91"/>
                        </a:solidFill>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1800" dirty="0">
                          <a:effectLst/>
                        </a:rPr>
                        <a:t>Level 2</a:t>
                      </a:r>
                      <a:endParaRPr lang="en-US" sz="1800" dirty="0">
                        <a:solidFill>
                          <a:srgbClr val="365F91"/>
                        </a:solidFill>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1800" dirty="0">
                          <a:effectLst/>
                        </a:rPr>
                        <a:t>Level 3</a:t>
                      </a:r>
                      <a:endParaRPr lang="en-US" sz="1800" dirty="0">
                        <a:solidFill>
                          <a:srgbClr val="365F91"/>
                        </a:solidFill>
                        <a:effectLst/>
                        <a:latin typeface="Cambria"/>
                        <a:ea typeface="MS Mincho"/>
                        <a:cs typeface="Times New Roman"/>
                      </a:endParaRPr>
                    </a:p>
                  </a:txBody>
                  <a:tcPr marL="68580" marR="68580" marT="0" marB="0"/>
                </a:tc>
              </a:tr>
              <a:tr h="1315137">
                <a:tc>
                  <a:txBody>
                    <a:bodyPr/>
                    <a:lstStyle/>
                    <a:p>
                      <a:pPr marL="0" marR="0" algn="ctr">
                        <a:spcBef>
                          <a:spcPts val="0"/>
                        </a:spcBef>
                        <a:spcAft>
                          <a:spcPts val="0"/>
                        </a:spcAft>
                      </a:pPr>
                      <a:r>
                        <a:rPr lang="en-US" sz="1800">
                          <a:effectLst/>
                        </a:rPr>
                        <a:t>1</a:t>
                      </a:r>
                      <a:endParaRPr lang="en-US" sz="1800">
                        <a:solidFill>
                          <a:srgbClr val="365F91"/>
                        </a:solidFill>
                        <a:effectLst/>
                        <a:latin typeface="Cambria"/>
                        <a:ea typeface="MS Mincho"/>
                        <a:cs typeface="Times New Roman"/>
                      </a:endParaRPr>
                    </a:p>
                  </a:txBody>
                  <a:tcPr marL="68580" marR="68580" marT="0" marB="0" anchor="ctr"/>
                </a:tc>
                <a:tc>
                  <a:txBody>
                    <a:bodyPr/>
                    <a:lstStyle/>
                    <a:p>
                      <a:pPr marL="0" marR="0" algn="l">
                        <a:spcBef>
                          <a:spcPts val="0"/>
                        </a:spcBef>
                        <a:spcAft>
                          <a:spcPts val="0"/>
                        </a:spcAft>
                      </a:pPr>
                      <a:r>
                        <a:rPr lang="en-US" sz="1800">
                          <a:effectLst/>
                        </a:rPr>
                        <a:t>Use of Data</a:t>
                      </a:r>
                      <a:endParaRPr lang="en-US" sz="1800">
                        <a:solidFill>
                          <a:srgbClr val="365F91"/>
                        </a:solidFill>
                        <a:effectLst/>
                        <a:latin typeface="Cambria"/>
                        <a:ea typeface="MS Mincho"/>
                        <a:cs typeface="Times New Roman"/>
                      </a:endParaRPr>
                    </a:p>
                  </a:txBody>
                  <a:tcPr marL="68580" marR="68580" marT="0" marB="0" anchor="ctr"/>
                </a:tc>
                <a:tc>
                  <a:txBody>
                    <a:bodyPr/>
                    <a:lstStyle/>
                    <a:p>
                      <a:pPr marL="0" marR="0">
                        <a:spcBef>
                          <a:spcPts val="0"/>
                        </a:spcBef>
                        <a:spcAft>
                          <a:spcPts val="0"/>
                        </a:spcAft>
                      </a:pPr>
                      <a:r>
                        <a:rPr lang="en-US" sz="1400" dirty="0">
                          <a:effectLst/>
                        </a:rPr>
                        <a:t>Calculate the number of people eligible for Social Security and Medicare benefits</a:t>
                      </a:r>
                      <a:endParaRPr lang="en-US" sz="1400" dirty="0">
                        <a:solidFill>
                          <a:srgbClr val="365F91"/>
                        </a:solidFill>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1400" dirty="0">
                          <a:effectLst/>
                        </a:rPr>
                        <a:t>Monitor compliance with anti-discrimination laws, such as the Voting Rights Act and the Civil Rights Act</a:t>
                      </a:r>
                      <a:endParaRPr lang="en-US" sz="1400" dirty="0">
                        <a:solidFill>
                          <a:srgbClr val="365F91"/>
                        </a:solidFill>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1400" dirty="0">
                          <a:effectLst/>
                        </a:rPr>
                        <a:t>Help allocate funds to your state, community, and school district for services, including education, health care, and new business </a:t>
                      </a:r>
                      <a:r>
                        <a:rPr lang="en-US" sz="1400" dirty="0" smtClean="0">
                          <a:effectLst/>
                        </a:rPr>
                        <a:t>development</a:t>
                      </a:r>
                    </a:p>
                    <a:p>
                      <a:pPr marL="0" marR="0">
                        <a:spcBef>
                          <a:spcPts val="0"/>
                        </a:spcBef>
                        <a:spcAft>
                          <a:spcPts val="0"/>
                        </a:spcAft>
                      </a:pPr>
                      <a:endParaRPr lang="en-US" sz="1400" dirty="0">
                        <a:solidFill>
                          <a:srgbClr val="365F91"/>
                        </a:solidFill>
                        <a:effectLst/>
                        <a:latin typeface="Cambria"/>
                        <a:ea typeface="MS Mincho"/>
                        <a:cs typeface="Times New Roman"/>
                      </a:endParaRPr>
                    </a:p>
                  </a:txBody>
                  <a:tcPr marL="68580" marR="68580" marT="0" marB="0"/>
                </a:tc>
              </a:tr>
              <a:tr h="1127260">
                <a:tc>
                  <a:txBody>
                    <a:bodyPr/>
                    <a:lstStyle/>
                    <a:p>
                      <a:pPr marL="0" marR="0" algn="ctr">
                        <a:spcBef>
                          <a:spcPts val="0"/>
                        </a:spcBef>
                        <a:spcAft>
                          <a:spcPts val="0"/>
                        </a:spcAft>
                      </a:pPr>
                      <a:r>
                        <a:rPr lang="en-US" sz="1800">
                          <a:effectLst/>
                        </a:rPr>
                        <a:t>2</a:t>
                      </a:r>
                      <a:endParaRPr lang="en-US" sz="1800">
                        <a:solidFill>
                          <a:srgbClr val="365F91"/>
                        </a:solidFill>
                        <a:effectLst/>
                        <a:latin typeface="Cambria"/>
                        <a:ea typeface="MS Mincho"/>
                        <a:cs typeface="Times New Roman"/>
                      </a:endParaRPr>
                    </a:p>
                  </a:txBody>
                  <a:tcPr marL="68580" marR="68580" marT="0" marB="0" anchor="ctr"/>
                </a:tc>
                <a:tc>
                  <a:txBody>
                    <a:bodyPr/>
                    <a:lstStyle/>
                    <a:p>
                      <a:pPr marL="0" marR="0" algn="l">
                        <a:spcBef>
                          <a:spcPts val="0"/>
                        </a:spcBef>
                        <a:spcAft>
                          <a:spcPts val="0"/>
                        </a:spcAft>
                      </a:pPr>
                      <a:r>
                        <a:rPr lang="en-US" sz="1800">
                          <a:effectLst/>
                        </a:rPr>
                        <a:t>What Is Required</a:t>
                      </a:r>
                      <a:endParaRPr lang="en-US" sz="1800">
                        <a:solidFill>
                          <a:srgbClr val="365F91"/>
                        </a:solidFill>
                        <a:effectLst/>
                        <a:latin typeface="Cambria"/>
                        <a:ea typeface="MS Mincho"/>
                        <a:cs typeface="Times New Roman"/>
                      </a:endParaRPr>
                    </a:p>
                  </a:txBody>
                  <a:tcPr marL="68580" marR="68580" marT="0" marB="0" anchor="ctr"/>
                </a:tc>
                <a:tc>
                  <a:txBody>
                    <a:bodyPr/>
                    <a:lstStyle/>
                    <a:p>
                      <a:pPr marL="0" marR="0">
                        <a:spcBef>
                          <a:spcPts val="0"/>
                        </a:spcBef>
                        <a:spcAft>
                          <a:spcPts val="0"/>
                        </a:spcAft>
                      </a:pPr>
                      <a:r>
                        <a:rPr lang="en-US" sz="1400">
                          <a:effectLst/>
                        </a:rPr>
                        <a:t>You are required by law to respond to the census</a:t>
                      </a:r>
                      <a:endParaRPr lang="en-US" sz="1400">
                        <a:solidFill>
                          <a:srgbClr val="365F91"/>
                        </a:solidFill>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1400" dirty="0">
                          <a:effectLst/>
                        </a:rPr>
                        <a:t>The census is required by law (Title 13 U.S. Code Sections 141 and 193)</a:t>
                      </a:r>
                      <a:endParaRPr lang="en-US" sz="1400" dirty="0">
                        <a:solidFill>
                          <a:srgbClr val="365F91"/>
                        </a:solidFill>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1400" dirty="0">
                          <a:effectLst/>
                        </a:rPr>
                        <a:t>Collection of the information is Mandatory and is collected under Title 13 U.S. Code Sections 141 and </a:t>
                      </a:r>
                      <a:r>
                        <a:rPr lang="en-US" sz="1400" dirty="0" smtClean="0">
                          <a:effectLst/>
                        </a:rPr>
                        <a:t>193</a:t>
                      </a:r>
                    </a:p>
                    <a:p>
                      <a:pPr marL="0" marR="0">
                        <a:spcBef>
                          <a:spcPts val="0"/>
                        </a:spcBef>
                        <a:spcAft>
                          <a:spcPts val="0"/>
                        </a:spcAft>
                      </a:pPr>
                      <a:endParaRPr lang="en-US" sz="1400" dirty="0">
                        <a:solidFill>
                          <a:srgbClr val="365F91"/>
                        </a:solidFill>
                        <a:effectLst/>
                        <a:latin typeface="Cambria"/>
                        <a:ea typeface="MS Mincho"/>
                        <a:cs typeface="Times New Roman"/>
                      </a:endParaRPr>
                    </a:p>
                  </a:txBody>
                  <a:tcPr marL="68580" marR="68580" marT="0" marB="0"/>
                </a:tc>
              </a:tr>
              <a:tr h="1315137">
                <a:tc>
                  <a:txBody>
                    <a:bodyPr/>
                    <a:lstStyle/>
                    <a:p>
                      <a:pPr marL="0" marR="0" algn="ctr">
                        <a:spcBef>
                          <a:spcPts val="0"/>
                        </a:spcBef>
                        <a:spcAft>
                          <a:spcPts val="0"/>
                        </a:spcAft>
                      </a:pPr>
                      <a:r>
                        <a:rPr lang="en-US" sz="1800">
                          <a:effectLst/>
                        </a:rPr>
                        <a:t>3</a:t>
                      </a:r>
                      <a:endParaRPr lang="en-US" sz="1800">
                        <a:solidFill>
                          <a:srgbClr val="365F91"/>
                        </a:solidFill>
                        <a:effectLst/>
                        <a:latin typeface="Cambria"/>
                        <a:ea typeface="MS Mincho"/>
                        <a:cs typeface="Times New Roman"/>
                      </a:endParaRPr>
                    </a:p>
                  </a:txBody>
                  <a:tcPr marL="68580" marR="68580" marT="0" marB="0" anchor="ctr"/>
                </a:tc>
                <a:tc>
                  <a:txBody>
                    <a:bodyPr/>
                    <a:lstStyle/>
                    <a:p>
                      <a:pPr marL="0" marR="0" algn="l">
                        <a:spcBef>
                          <a:spcPts val="0"/>
                        </a:spcBef>
                        <a:spcAft>
                          <a:spcPts val="0"/>
                        </a:spcAft>
                      </a:pPr>
                      <a:r>
                        <a:rPr lang="en-US" sz="1800">
                          <a:effectLst/>
                        </a:rPr>
                        <a:t>What Happens If You Do Not Respond</a:t>
                      </a:r>
                      <a:endParaRPr lang="en-US" sz="1800">
                        <a:solidFill>
                          <a:srgbClr val="365F91"/>
                        </a:solidFill>
                        <a:effectLst/>
                        <a:latin typeface="Cambria"/>
                        <a:ea typeface="MS Mincho"/>
                        <a:cs typeface="Times New Roman"/>
                      </a:endParaRPr>
                    </a:p>
                  </a:txBody>
                  <a:tcPr marL="68580" marR="68580" marT="0" marB="0" anchor="ctr"/>
                </a:tc>
                <a:tc>
                  <a:txBody>
                    <a:bodyPr/>
                    <a:lstStyle/>
                    <a:p>
                      <a:pPr marL="0" marR="0">
                        <a:spcBef>
                          <a:spcPts val="0"/>
                        </a:spcBef>
                        <a:spcAft>
                          <a:spcPts val="0"/>
                        </a:spcAft>
                      </a:pPr>
                      <a:r>
                        <a:rPr lang="en-US" sz="1400" dirty="0">
                          <a:effectLst/>
                        </a:rPr>
                        <a:t>The Census Bureau may use other government records to complete the census for you</a:t>
                      </a:r>
                      <a:endParaRPr lang="en-US" sz="1400" dirty="0">
                        <a:solidFill>
                          <a:srgbClr val="365F91"/>
                        </a:solidFill>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1400" dirty="0">
                          <a:effectLst/>
                        </a:rPr>
                        <a:t>A Census Bureau interviewer may visit you to complete the census</a:t>
                      </a:r>
                      <a:endParaRPr lang="en-US" sz="1400" dirty="0">
                        <a:solidFill>
                          <a:srgbClr val="365F91"/>
                        </a:solidFill>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1400" dirty="0">
                          <a:effectLst/>
                        </a:rPr>
                        <a:t>A Census Bureau interviewer may visit you to complete the census or we may use other government records to complete the census for </a:t>
                      </a:r>
                      <a:r>
                        <a:rPr lang="en-US" sz="1400" dirty="0" smtClean="0">
                          <a:effectLst/>
                        </a:rPr>
                        <a:t>you</a:t>
                      </a:r>
                    </a:p>
                    <a:p>
                      <a:pPr marL="0" marR="0">
                        <a:spcBef>
                          <a:spcPts val="0"/>
                        </a:spcBef>
                        <a:spcAft>
                          <a:spcPts val="0"/>
                        </a:spcAft>
                      </a:pPr>
                      <a:endParaRPr lang="en-US" sz="1400" dirty="0">
                        <a:solidFill>
                          <a:srgbClr val="365F91"/>
                        </a:solidFill>
                        <a:effectLst/>
                        <a:latin typeface="Cambria"/>
                        <a:ea typeface="MS Mincho"/>
                        <a:cs typeface="Times New Roman"/>
                      </a:endParaRPr>
                    </a:p>
                  </a:txBody>
                  <a:tcPr marL="68580" marR="68580" marT="0" marB="0"/>
                </a:tc>
              </a:tr>
              <a:tr h="1690890">
                <a:tc>
                  <a:txBody>
                    <a:bodyPr/>
                    <a:lstStyle/>
                    <a:p>
                      <a:pPr marL="0" marR="0" algn="ctr">
                        <a:spcBef>
                          <a:spcPts val="0"/>
                        </a:spcBef>
                        <a:spcAft>
                          <a:spcPts val="0"/>
                        </a:spcAft>
                      </a:pPr>
                      <a:r>
                        <a:rPr lang="en-US" sz="1800" dirty="0">
                          <a:effectLst/>
                        </a:rPr>
                        <a:t>4</a:t>
                      </a:r>
                      <a:endParaRPr lang="en-US" sz="1800" dirty="0">
                        <a:solidFill>
                          <a:srgbClr val="365F91"/>
                        </a:solidFill>
                        <a:effectLst/>
                        <a:latin typeface="Cambria"/>
                        <a:ea typeface="MS Mincho"/>
                        <a:cs typeface="Times New Roman"/>
                      </a:endParaRPr>
                    </a:p>
                  </a:txBody>
                  <a:tcPr marL="68580" marR="68580" marT="0" marB="0" anchor="ctr"/>
                </a:tc>
                <a:tc>
                  <a:txBody>
                    <a:bodyPr/>
                    <a:lstStyle/>
                    <a:p>
                      <a:pPr marL="0" marR="0" algn="l">
                        <a:spcBef>
                          <a:spcPts val="0"/>
                        </a:spcBef>
                        <a:spcAft>
                          <a:spcPts val="0"/>
                        </a:spcAft>
                      </a:pPr>
                      <a:r>
                        <a:rPr lang="en-US" sz="1800" dirty="0">
                          <a:effectLst/>
                        </a:rPr>
                        <a:t>Confidentiality</a:t>
                      </a:r>
                    </a:p>
                    <a:p>
                      <a:pPr marL="0" marR="0" algn="l">
                        <a:spcBef>
                          <a:spcPts val="0"/>
                        </a:spcBef>
                        <a:spcAft>
                          <a:spcPts val="0"/>
                        </a:spcAft>
                      </a:pPr>
                      <a:r>
                        <a:rPr lang="en-US" sz="1800" dirty="0">
                          <a:effectLst/>
                        </a:rPr>
                        <a:t>Protection</a:t>
                      </a:r>
                      <a:endParaRPr lang="en-US" sz="1800" dirty="0">
                        <a:solidFill>
                          <a:srgbClr val="365F91"/>
                        </a:solidFill>
                        <a:effectLst/>
                        <a:latin typeface="Cambria"/>
                        <a:ea typeface="MS Mincho"/>
                        <a:cs typeface="Times New Roman"/>
                      </a:endParaRPr>
                    </a:p>
                  </a:txBody>
                  <a:tcPr marL="68580" marR="68580" marT="0" marB="0" anchor="ctr"/>
                </a:tc>
                <a:tc>
                  <a:txBody>
                    <a:bodyPr/>
                    <a:lstStyle/>
                    <a:p>
                      <a:pPr marL="0" marR="0">
                        <a:spcBef>
                          <a:spcPts val="0"/>
                        </a:spcBef>
                        <a:spcAft>
                          <a:spcPts val="0"/>
                        </a:spcAft>
                      </a:pPr>
                      <a:r>
                        <a:rPr lang="en-US" sz="1400" dirty="0">
                          <a:effectLst/>
                        </a:rPr>
                        <a:t>The Census Bureau is required by U.S. law to keep your answers confidential.  This means that the Census Bureau cannot give out information that identifies you or your household</a:t>
                      </a:r>
                      <a:endParaRPr lang="en-US" sz="1400" dirty="0">
                        <a:solidFill>
                          <a:srgbClr val="365F91"/>
                        </a:solidFill>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1400">
                          <a:effectLst/>
                        </a:rPr>
                        <a:t>The Census Bureau is required by U.S. law to keep your answers confidential. Your answers will only be used for statistical purposes, and no other purpose</a:t>
                      </a:r>
                      <a:endParaRPr lang="en-US" sz="1400">
                        <a:solidFill>
                          <a:srgbClr val="365F91"/>
                        </a:solidFill>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1400" dirty="0">
                          <a:effectLst/>
                        </a:rPr>
                        <a:t>The Census Bureau is required by U.S. law (Title 13, Section 193) to keep your answers confidential</a:t>
                      </a:r>
                      <a:endParaRPr lang="en-US" sz="1400" dirty="0">
                        <a:solidFill>
                          <a:srgbClr val="365F91"/>
                        </a:solidFill>
                        <a:effectLst/>
                        <a:latin typeface="Cambria"/>
                        <a:ea typeface="MS Mincho"/>
                        <a:cs typeface="Times New Roman"/>
                      </a:endParaRPr>
                    </a:p>
                  </a:txBody>
                  <a:tcPr marL="68580" marR="68580" marT="0" marB="0"/>
                </a:tc>
              </a:tr>
            </a:tbl>
          </a:graphicData>
        </a:graphic>
      </p:graphicFrame>
    </p:spTree>
    <p:extLst>
      <p:ext uri="{BB962C8B-B14F-4D97-AF65-F5344CB8AC3E}">
        <p14:creationId xmlns:p14="http://schemas.microsoft.com/office/powerpoint/2010/main" val="196259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224436120"/>
              </p:ext>
            </p:extLst>
          </p:nvPr>
        </p:nvGraphicFramePr>
        <p:xfrm>
          <a:off x="762000" y="533400"/>
          <a:ext cx="7772401" cy="4672606"/>
        </p:xfrm>
        <a:graphic>
          <a:graphicData uri="http://schemas.openxmlformats.org/drawingml/2006/table">
            <a:tbl>
              <a:tblPr firstRow="1" firstCol="1" bandRow="1">
                <a:tableStyleId>{5C22544A-7EE6-4342-B048-85BDC9FD1C3A}</a:tableStyleId>
              </a:tblPr>
              <a:tblGrid>
                <a:gridCol w="410382"/>
                <a:gridCol w="2256618"/>
                <a:gridCol w="1932707"/>
                <a:gridCol w="1644640"/>
                <a:gridCol w="1528054"/>
              </a:tblGrid>
              <a:tr h="427465">
                <a:tc>
                  <a:txBody>
                    <a:bodyPr/>
                    <a:lstStyle/>
                    <a:p>
                      <a:pPr marL="0" marR="0">
                        <a:spcBef>
                          <a:spcPts val="0"/>
                        </a:spcBef>
                        <a:spcAft>
                          <a:spcPts val="0"/>
                        </a:spcAft>
                      </a:pPr>
                      <a:r>
                        <a:rPr lang="en-US" sz="2000" dirty="0">
                          <a:effectLst/>
                        </a:rPr>
                        <a:t> </a:t>
                      </a:r>
                      <a:endParaRPr lang="en-US" sz="2000" dirty="0">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2000" b="1" dirty="0">
                          <a:effectLst/>
                        </a:rPr>
                        <a:t>Attribute</a:t>
                      </a:r>
                      <a:endParaRPr lang="en-US" sz="2000" b="1" dirty="0">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2000" dirty="0">
                          <a:effectLst/>
                        </a:rPr>
                        <a:t>Level 1</a:t>
                      </a:r>
                      <a:endParaRPr lang="en-US" sz="2000" dirty="0">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2000" dirty="0">
                          <a:effectLst/>
                        </a:rPr>
                        <a:t>Level 2</a:t>
                      </a:r>
                      <a:endParaRPr lang="en-US" sz="2000" dirty="0">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2000" dirty="0">
                          <a:effectLst/>
                        </a:rPr>
                        <a:t>Level 3</a:t>
                      </a:r>
                      <a:endParaRPr lang="en-US" sz="2000" dirty="0">
                        <a:effectLst/>
                        <a:latin typeface="Cambria"/>
                        <a:ea typeface="MS Mincho"/>
                        <a:cs typeface="Times New Roman"/>
                      </a:endParaRPr>
                    </a:p>
                  </a:txBody>
                  <a:tcPr marL="68580" marR="68580" marT="0" marB="0"/>
                </a:tc>
              </a:tr>
              <a:tr h="1273542">
                <a:tc>
                  <a:txBody>
                    <a:bodyPr/>
                    <a:lstStyle/>
                    <a:p>
                      <a:pPr marL="0" marR="0">
                        <a:spcBef>
                          <a:spcPts val="0"/>
                        </a:spcBef>
                        <a:spcAft>
                          <a:spcPts val="0"/>
                        </a:spcAft>
                      </a:pPr>
                      <a:r>
                        <a:rPr lang="en-US" sz="2000" dirty="0">
                          <a:effectLst/>
                        </a:rPr>
                        <a:t>1</a:t>
                      </a:r>
                      <a:endParaRPr lang="en-US" sz="2000" dirty="0">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2000" b="1" dirty="0">
                          <a:effectLst/>
                        </a:rPr>
                        <a:t> Time saved by using outside data</a:t>
                      </a:r>
                      <a:endParaRPr lang="en-US" sz="2000" b="1" dirty="0">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2000" dirty="0">
                          <a:effectLst/>
                        </a:rPr>
                        <a:t>10 Minutes</a:t>
                      </a:r>
                      <a:endParaRPr lang="en-US" sz="2000" dirty="0">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2000" dirty="0">
                          <a:effectLst/>
                        </a:rPr>
                        <a:t>30 Minutes</a:t>
                      </a:r>
                      <a:endParaRPr lang="en-US" sz="2000" dirty="0">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2000" dirty="0">
                          <a:effectLst/>
                        </a:rPr>
                        <a:t>One hour</a:t>
                      </a:r>
                      <a:endParaRPr lang="en-US" sz="2000" dirty="0">
                        <a:effectLst/>
                        <a:latin typeface="Cambria"/>
                        <a:ea typeface="MS Mincho"/>
                        <a:cs typeface="Times New Roman"/>
                      </a:endParaRPr>
                    </a:p>
                  </a:txBody>
                  <a:tcPr marL="68580" marR="68580" marT="0" marB="0"/>
                </a:tc>
              </a:tr>
              <a:tr h="1273542">
                <a:tc>
                  <a:txBody>
                    <a:bodyPr/>
                    <a:lstStyle/>
                    <a:p>
                      <a:pPr marL="0" marR="0">
                        <a:spcBef>
                          <a:spcPts val="0"/>
                        </a:spcBef>
                        <a:spcAft>
                          <a:spcPts val="0"/>
                        </a:spcAft>
                      </a:pPr>
                      <a:r>
                        <a:rPr lang="en-US" sz="2000" dirty="0">
                          <a:effectLst/>
                        </a:rPr>
                        <a:t>2</a:t>
                      </a:r>
                      <a:endParaRPr lang="en-US" sz="2000" dirty="0">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2000" b="1" dirty="0">
                          <a:effectLst/>
                        </a:rPr>
                        <a:t>What outside data we </a:t>
                      </a:r>
                      <a:r>
                        <a:rPr lang="en-US" sz="2000" b="1" dirty="0" smtClean="0">
                          <a:effectLst/>
                        </a:rPr>
                        <a:t>use </a:t>
                      </a:r>
                      <a:endParaRPr lang="en-US" sz="2000" b="1" dirty="0">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2000" dirty="0">
                          <a:effectLst/>
                        </a:rPr>
                        <a:t>Number of Household Members</a:t>
                      </a:r>
                      <a:endParaRPr lang="en-US" sz="2000" dirty="0">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2000" dirty="0">
                          <a:effectLst/>
                        </a:rPr>
                        <a:t>Dates of Birth for all Household Members</a:t>
                      </a:r>
                      <a:endParaRPr lang="en-US" sz="2000" dirty="0">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2000" dirty="0">
                          <a:effectLst/>
                        </a:rPr>
                        <a:t>Income for all Household Members</a:t>
                      </a:r>
                      <a:endParaRPr lang="en-US" sz="2000" dirty="0">
                        <a:effectLst/>
                        <a:latin typeface="Cambria"/>
                        <a:ea typeface="MS Mincho"/>
                        <a:cs typeface="Times New Roman"/>
                      </a:endParaRPr>
                    </a:p>
                  </a:txBody>
                  <a:tcPr marL="68580" marR="68580" marT="0" marB="0"/>
                </a:tc>
              </a:tr>
              <a:tr h="1698057">
                <a:tc>
                  <a:txBody>
                    <a:bodyPr/>
                    <a:lstStyle/>
                    <a:p>
                      <a:pPr marL="0" marR="0">
                        <a:spcBef>
                          <a:spcPts val="0"/>
                        </a:spcBef>
                        <a:spcAft>
                          <a:spcPts val="0"/>
                        </a:spcAft>
                      </a:pPr>
                      <a:r>
                        <a:rPr lang="en-US" sz="2000" dirty="0">
                          <a:effectLst/>
                        </a:rPr>
                        <a:t>3</a:t>
                      </a:r>
                      <a:endParaRPr lang="en-US" sz="2000" dirty="0">
                        <a:effectLst/>
                        <a:latin typeface="Cambria"/>
                        <a:ea typeface="MS Mincho"/>
                        <a:cs typeface="Times New Roman"/>
                      </a:endParaRPr>
                    </a:p>
                  </a:txBody>
                  <a:tcPr marL="68580" marR="68580" marT="0" marB="0"/>
                </a:tc>
                <a:tc>
                  <a:txBody>
                    <a:bodyPr/>
                    <a:lstStyle/>
                    <a:p>
                      <a:pPr marL="0" marR="0">
                        <a:spcBef>
                          <a:spcPts val="0"/>
                        </a:spcBef>
                        <a:spcAft>
                          <a:spcPts val="0"/>
                        </a:spcAft>
                      </a:pPr>
                      <a:r>
                        <a:rPr lang="en-US" sz="2000" b="1" dirty="0">
                          <a:effectLst/>
                        </a:rPr>
                        <a:t>Outside data source</a:t>
                      </a:r>
                      <a:endParaRPr lang="en-US" sz="2000" b="1" dirty="0">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2000" dirty="0">
                          <a:effectLst/>
                        </a:rPr>
                        <a:t>Federal Government Agencies</a:t>
                      </a:r>
                      <a:endParaRPr lang="en-US" sz="2000" dirty="0">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2000" dirty="0">
                          <a:effectLst/>
                        </a:rPr>
                        <a:t>State Agencies like the Dept. of Motor Vehicles</a:t>
                      </a:r>
                      <a:endParaRPr lang="en-US" sz="2000" dirty="0">
                        <a:effectLst/>
                        <a:latin typeface="Cambria"/>
                        <a:ea typeface="MS Mincho"/>
                        <a:cs typeface="Times New Roman"/>
                      </a:endParaRPr>
                    </a:p>
                  </a:txBody>
                  <a:tcPr marL="68580" marR="68580" marT="0" marB="0"/>
                </a:tc>
                <a:tc>
                  <a:txBody>
                    <a:bodyPr/>
                    <a:lstStyle/>
                    <a:p>
                      <a:pPr marL="0" marR="0" algn="ctr">
                        <a:spcBef>
                          <a:spcPts val="0"/>
                        </a:spcBef>
                        <a:spcAft>
                          <a:spcPts val="0"/>
                        </a:spcAft>
                      </a:pPr>
                      <a:r>
                        <a:rPr lang="en-US" sz="2000" dirty="0">
                          <a:effectLst/>
                        </a:rPr>
                        <a:t>Commercial Firms</a:t>
                      </a:r>
                      <a:endParaRPr lang="en-US" sz="2000" dirty="0">
                        <a:effectLst/>
                        <a:latin typeface="Cambria"/>
                        <a:ea typeface="MS Mincho"/>
                        <a:cs typeface="Times New Roman"/>
                      </a:endParaRPr>
                    </a:p>
                  </a:txBody>
                  <a:tcPr marL="68580" marR="68580" marT="0" marB="0"/>
                </a:tc>
              </a:tr>
            </a:tbl>
          </a:graphicData>
        </a:graphic>
      </p:graphicFrame>
      <p:sp>
        <p:nvSpPr>
          <p:cNvPr id="4" name="Slide Number Placeholder 3"/>
          <p:cNvSpPr>
            <a:spLocks noGrp="1"/>
          </p:cNvSpPr>
          <p:nvPr>
            <p:ph type="sldNum" sz="quarter" idx="12"/>
          </p:nvPr>
        </p:nvSpPr>
        <p:spPr/>
        <p:txBody>
          <a:bodyPr/>
          <a:lstStyle/>
          <a:p>
            <a:fld id="{5212C905-FF40-4437-BDDD-7BDE312C732D}" type="slidenum">
              <a:rPr lang="en-US" smtClean="0"/>
              <a:t>36</a:t>
            </a:fld>
            <a:endParaRPr lang="en-US"/>
          </a:p>
        </p:txBody>
      </p:sp>
    </p:spTree>
    <p:extLst>
      <p:ext uri="{BB962C8B-B14F-4D97-AF65-F5344CB8AC3E}">
        <p14:creationId xmlns:p14="http://schemas.microsoft.com/office/powerpoint/2010/main" val="14708916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Study 2: Experimental Results By Survey Length</a:t>
            </a:r>
            <a:endParaRPr lang="en-US" dirty="0"/>
          </a:p>
        </p:txBody>
      </p:sp>
      <p:sp>
        <p:nvSpPr>
          <p:cNvPr id="4" name="Slide Number Placeholder 3"/>
          <p:cNvSpPr>
            <a:spLocks noGrp="1"/>
          </p:cNvSpPr>
          <p:nvPr>
            <p:ph type="sldNum" sz="quarter" idx="12"/>
          </p:nvPr>
        </p:nvSpPr>
        <p:spPr/>
        <p:txBody>
          <a:bodyPr/>
          <a:lstStyle/>
          <a:p>
            <a:fld id="{5212C905-FF40-4437-BDDD-7BDE312C732D}" type="slidenum">
              <a:rPr lang="en-US" smtClean="0"/>
              <a:t>37</a:t>
            </a:fld>
            <a:endParaRPr lang="en-US"/>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2837622509"/>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ext uri="{D42A27DB-BD31-4B8C-83A1-F6EECF244321}">
                <p14:modId xmlns:p14="http://schemas.microsoft.com/office/powerpoint/2010/main" val="2823846143"/>
              </p:ext>
            </p:extLst>
          </p:nvPr>
        </p:nvGraphicFramePr>
        <p:xfrm>
          <a:off x="990600" y="1447800"/>
          <a:ext cx="7467600" cy="4191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733780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212C905-FF40-4437-BDDD-7BDE312C732D}" type="slidenum">
              <a:rPr lang="en-US" smtClean="0"/>
              <a:t>38</a:t>
            </a:fld>
            <a:endParaRPr lang="en-US"/>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482012223"/>
              </p:ext>
            </p:extLst>
          </p:nvPr>
        </p:nvGraphicFramePr>
        <p:xfrm>
          <a:off x="457200" y="14478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1"/>
          <p:cNvSpPr txBox="1">
            <a:spLocks/>
          </p:cNvSpPr>
          <p:nvPr/>
        </p:nvSpPr>
        <p:spPr>
          <a:xfrm>
            <a:off x="609600" y="427038"/>
            <a:ext cx="8229600"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b="1" i="0" kern="1200" baseline="0">
                <a:solidFill>
                  <a:schemeClr val="tx2"/>
                </a:solidFill>
                <a:latin typeface="Arial" panose="020B0604020202020204" pitchFamily="34" charset="0"/>
                <a:ea typeface="+mj-ea"/>
                <a:cs typeface="+mj-cs"/>
              </a:defRPr>
            </a:lvl1pPr>
          </a:lstStyle>
          <a:p>
            <a:r>
              <a:rPr lang="en-US" dirty="0" smtClean="0"/>
              <a:t>Study 2: Experimental Results By Type of Record</a:t>
            </a:r>
            <a:endParaRPr lang="en-US" dirty="0"/>
          </a:p>
        </p:txBody>
      </p:sp>
    </p:spTree>
    <p:extLst>
      <p:ext uri="{BB962C8B-B14F-4D97-AF65-F5344CB8AC3E}">
        <p14:creationId xmlns:p14="http://schemas.microsoft.com/office/powerpoint/2010/main" val="15654207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_AMO_REPORTCONTROLSVISIBLE" val="Empty"/>
  <p:tag name="_AMO_UNIQUEIDENTIFIER" val="0a66e5dc-37fa-4f04-b0a3-2a4ffed4157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dlc_DocId xmlns="8557a95a-962d-47e7-8af1-548f79049771">3J7TJ2AYAA5W-134-24</_dlc_DocId>
    <_dlc_DocIdUrl xmlns="8557a95a-962d-47e7-8af1-548f79049771">
      <Url>https://collab.ecm.census.gov/div/cnmp/intranet/CIDB/_layouts/DocIdRedir.aspx?ID=3J7TJ2AYAA5W-134-24</Url>
      <Description>3J7TJ2AYAA5W-134-24</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743B1F9FA5B2E847971EAB42F3EC9A01" ma:contentTypeVersion="1" ma:contentTypeDescription="Create a new document." ma:contentTypeScope="" ma:versionID="1c5faaff316f9855ec4d2e1d55b0a4fe">
  <xsd:schema xmlns:xsd="http://www.w3.org/2001/XMLSchema" xmlns:xs="http://www.w3.org/2001/XMLSchema" xmlns:p="http://schemas.microsoft.com/office/2006/metadata/properties" xmlns:ns1="http://schemas.microsoft.com/sharepoint/v3" xmlns:ns2="8557a95a-962d-47e7-8af1-548f79049771" targetNamespace="http://schemas.microsoft.com/office/2006/metadata/properties" ma:root="true" ma:fieldsID="187551ad75eab5ea22da3d5cccd8299b" ns1:_="" ns2:_="">
    <xsd:import namespace="http://schemas.microsoft.com/sharepoint/v3"/>
    <xsd:import namespace="8557a95a-962d-47e7-8af1-548f79049771"/>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 ma:hidden="true" ma:internalName="PublishingStartDate">
      <xsd:simpleType>
        <xsd:restriction base="dms:Unknown"/>
      </xsd:simpleType>
    </xsd:element>
    <xsd:element name="PublishingExpirationDate" ma:index="12"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557a95a-962d-47e7-8af1-548f7904977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2647698-82B1-410B-8D30-2A17AAA086DB}">
  <ds:schemaRefs>
    <ds:schemaRef ds:uri="http://schemas.microsoft.com/sharepoint/v3/contenttype/forms"/>
  </ds:schemaRefs>
</ds:datastoreItem>
</file>

<file path=customXml/itemProps2.xml><?xml version="1.0" encoding="utf-8"?>
<ds:datastoreItem xmlns:ds="http://schemas.openxmlformats.org/officeDocument/2006/customXml" ds:itemID="{40AEA8D4-C089-4E5B-8BC9-984350134FA9}">
  <ds:schemaRefs>
    <ds:schemaRef ds:uri="http://purl.org/dc/elements/1.1/"/>
    <ds:schemaRef ds:uri="http://schemas.microsoft.com/office/2006/documentManagement/types"/>
    <ds:schemaRef ds:uri="http://purl.org/dc/dcmitype/"/>
    <ds:schemaRef ds:uri="http://schemas.microsoft.com/sharepoint/v3"/>
    <ds:schemaRef ds:uri="http://schemas.openxmlformats.org/package/2006/metadata/core-properties"/>
    <ds:schemaRef ds:uri="http://www.w3.org/XML/1998/namespace"/>
    <ds:schemaRef ds:uri="http://schemas.microsoft.com/office/2006/metadata/properties"/>
    <ds:schemaRef ds:uri="http://schemas.microsoft.com/office/infopath/2007/PartnerControls"/>
    <ds:schemaRef ds:uri="8557a95a-962d-47e7-8af1-548f79049771"/>
    <ds:schemaRef ds:uri="http://purl.org/dc/terms/"/>
  </ds:schemaRefs>
</ds:datastoreItem>
</file>

<file path=customXml/itemProps3.xml><?xml version="1.0" encoding="utf-8"?>
<ds:datastoreItem xmlns:ds="http://schemas.openxmlformats.org/officeDocument/2006/customXml" ds:itemID="{0AAF19B1-7B9D-472B-AC6F-8DE2E4409DDB}">
  <ds:schemaRefs>
    <ds:schemaRef ds:uri="http://schemas.microsoft.com/sharepoint/events"/>
  </ds:schemaRefs>
</ds:datastoreItem>
</file>

<file path=customXml/itemProps4.xml><?xml version="1.0" encoding="utf-8"?>
<ds:datastoreItem xmlns:ds="http://schemas.openxmlformats.org/officeDocument/2006/customXml" ds:itemID="{BCECE5F3-A206-4C3A-97E0-F2BA58156C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557a95a-962d-47e7-8af1-548f790497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5114</TotalTime>
  <Words>3296</Words>
  <Application>Microsoft Office PowerPoint</Application>
  <PresentationFormat>On-screen Show (4:3)</PresentationFormat>
  <Paragraphs>375</Paragraphs>
  <Slides>38</Slides>
  <Notes>24</Notes>
  <HiddenSlides>4</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0" baseType="lpstr">
      <vt:lpstr>Office Theme</vt:lpstr>
      <vt:lpstr>Document</vt:lpstr>
      <vt:lpstr>Applicability of Discrete Choice Experiments for Survey Research</vt:lpstr>
      <vt:lpstr>Research question</vt:lpstr>
      <vt:lpstr>Introduction</vt:lpstr>
      <vt:lpstr>Background</vt:lpstr>
      <vt:lpstr>Discrete Choice Experiment</vt:lpstr>
      <vt:lpstr>Study 1: Survey Invitations</vt:lpstr>
      <vt:lpstr>Study 1: Background</vt:lpstr>
      <vt:lpstr>PowerPoint Presentation</vt:lpstr>
      <vt:lpstr>PowerPoint Presentation</vt:lpstr>
      <vt:lpstr>PowerPoint Presentation</vt:lpstr>
      <vt:lpstr>PowerPoint Presentation</vt:lpstr>
      <vt:lpstr>Study 1: DCE Methodology</vt:lpstr>
      <vt:lpstr>Study 1: DCE Example</vt:lpstr>
      <vt:lpstr>Study 1: Results DCE Importance Scores</vt:lpstr>
      <vt:lpstr>Study 1:  DCE Uses of Data Messages </vt:lpstr>
      <vt:lpstr>Study 1:  Demographic Differences</vt:lpstr>
      <vt:lpstr>Study 1:  Experimental Test</vt:lpstr>
      <vt:lpstr>Study 1:  Experimental Treatments</vt:lpstr>
      <vt:lpstr>Study 1: Experimental  Test Results (Proportion of Log-ins by Panel)</vt:lpstr>
      <vt:lpstr>Study 1: Experimental Demographic Differences</vt:lpstr>
      <vt:lpstr>Study 2: Public Attitudes toward Administrative Records</vt:lpstr>
      <vt:lpstr>Study 2: Objective</vt:lpstr>
      <vt:lpstr>PowerPoint Presentation</vt:lpstr>
      <vt:lpstr>Study 2: DCE Methodology  </vt:lpstr>
      <vt:lpstr>Study 2: DCE Importance Scores</vt:lpstr>
      <vt:lpstr>PowerPoint Presentation</vt:lpstr>
      <vt:lpstr>Study 2:  Experiment Methdology</vt:lpstr>
      <vt:lpstr>PowerPoint Presentation</vt:lpstr>
      <vt:lpstr>Study 2: Experimental Results Predicting Support for Record Use</vt:lpstr>
      <vt:lpstr>Study 2: Results Summary </vt:lpstr>
      <vt:lpstr>Summary of Findings</vt:lpstr>
      <vt:lpstr>Conclusions</vt:lpstr>
      <vt:lpstr>Conclusions</vt:lpstr>
      <vt:lpstr>Questions or comments?</vt:lpstr>
      <vt:lpstr>PowerPoint Presentation</vt:lpstr>
      <vt:lpstr>PowerPoint Presentation</vt:lpstr>
      <vt:lpstr>Study 2: Experimental Results By Survey Length</vt:lpstr>
      <vt:lpstr>PowerPoint Presentation</vt:lpstr>
    </vt:vector>
  </TitlesOfParts>
  <Company>U.S. Department of Commerce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johns225</dc:creator>
  <cp:lastModifiedBy>Jennifer Hunter Childs</cp:lastModifiedBy>
  <cp:revision>62</cp:revision>
  <dcterms:created xsi:type="dcterms:W3CDTF">2014-02-21T16:42:22Z</dcterms:created>
  <dcterms:modified xsi:type="dcterms:W3CDTF">2016-12-07T15:30:40Z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0x010100743B1F9FA5B2E847971EAB42F3EC9A01</vt:lpwstr>
  </property>
  <property fmtid="{D5CDD505-2E9C-101B-9397-08002B2CF9AE}" pid="3" name="_dlc_DocIdItemGuid">
    <vt:lpwstr>aa8563b1-d6a8-4f06-b205-87d480689cda</vt:lpwstr>
  </property>
</Properties>
</file>