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2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670" r:id="rId2"/>
    <p:sldMasterId id="2147483672" r:id="rId3"/>
  </p:sldMasterIdLst>
  <p:notesMasterIdLst>
    <p:notesMasterId r:id="rId36"/>
  </p:notesMasterIdLst>
  <p:handoutMasterIdLst>
    <p:handoutMasterId r:id="rId37"/>
  </p:handoutMasterIdLst>
  <p:sldIdLst>
    <p:sldId id="260" r:id="rId4"/>
    <p:sldId id="257" r:id="rId5"/>
    <p:sldId id="286" r:id="rId6"/>
    <p:sldId id="297" r:id="rId7"/>
    <p:sldId id="289" r:id="rId8"/>
    <p:sldId id="261" r:id="rId9"/>
    <p:sldId id="262" r:id="rId10"/>
    <p:sldId id="263" r:id="rId11"/>
    <p:sldId id="298" r:id="rId12"/>
    <p:sldId id="264" r:id="rId13"/>
    <p:sldId id="265" r:id="rId14"/>
    <p:sldId id="268" r:id="rId15"/>
    <p:sldId id="266" r:id="rId16"/>
    <p:sldId id="293" r:id="rId17"/>
    <p:sldId id="269" r:id="rId18"/>
    <p:sldId id="270" r:id="rId19"/>
    <p:sldId id="273" r:id="rId20"/>
    <p:sldId id="274" r:id="rId21"/>
    <p:sldId id="275" r:id="rId22"/>
    <p:sldId id="277" r:id="rId23"/>
    <p:sldId id="278" r:id="rId24"/>
    <p:sldId id="295" r:id="rId25"/>
    <p:sldId id="296" r:id="rId26"/>
    <p:sldId id="294" r:id="rId27"/>
    <p:sldId id="280" r:id="rId28"/>
    <p:sldId id="282" r:id="rId29"/>
    <p:sldId id="283" r:id="rId30"/>
    <p:sldId id="284" r:id="rId31"/>
    <p:sldId id="290" r:id="rId32"/>
    <p:sldId id="291" r:id="rId33"/>
    <p:sldId id="292" r:id="rId34"/>
    <p:sldId id="259"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5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2104" autoAdjust="0"/>
  </p:normalViewPr>
  <p:slideViewPr>
    <p:cSldViewPr snapToGrid="0" showGuides="1">
      <p:cViewPr varScale="1">
        <p:scale>
          <a:sx n="73" d="100"/>
          <a:sy n="73" d="100"/>
        </p:scale>
        <p:origin x="1776" y="62"/>
      </p:cViewPr>
      <p:guideLst>
        <p:guide orient="horz" pos="2160"/>
        <p:guide pos="2880"/>
      </p:guideLst>
    </p:cSldViewPr>
  </p:slideViewPr>
  <p:notesTextViewPr>
    <p:cViewPr>
      <p:scale>
        <a:sx n="1" d="1"/>
        <a:sy n="1" d="1"/>
      </p:scale>
      <p:origin x="0" y="0"/>
    </p:cViewPr>
  </p:notesTextViewPr>
  <p:notesViewPr>
    <p:cSldViewPr snapToGrid="0" showGuides="1">
      <p:cViewPr varScale="1">
        <p:scale>
          <a:sx n="63" d="100"/>
          <a:sy n="63" d="100"/>
        </p:scale>
        <p:origin x="254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Concurrent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Comprehension</c:v>
                </c:pt>
                <c:pt idx="1">
                  <c:v>Response selection</c:v>
                </c:pt>
                <c:pt idx="2">
                  <c:v>Retrieval</c:v>
                </c:pt>
                <c:pt idx="3">
                  <c:v>Other</c:v>
                </c:pt>
              </c:strCache>
            </c:strRef>
          </c:cat>
          <c:val>
            <c:numRef>
              <c:f>Sheet1!$B$2:$B$5</c:f>
              <c:numCache>
                <c:formatCode>General</c:formatCode>
                <c:ptCount val="4"/>
                <c:pt idx="0">
                  <c:v>6.7000000000000004E-2</c:v>
                </c:pt>
                <c:pt idx="1">
                  <c:v>4.2999999999999997E-2</c:v>
                </c:pt>
                <c:pt idx="2">
                  <c:v>5.3999999999999999E-2</c:v>
                </c:pt>
                <c:pt idx="3">
                  <c:v>8.0000000000000002E-3</c:v>
                </c:pt>
              </c:numCache>
            </c:numRef>
          </c:val>
        </c:ser>
        <c:ser>
          <c:idx val="1"/>
          <c:order val="1"/>
          <c:tx>
            <c:strRef>
              <c:f>Sheet1!$C$1</c:f>
              <c:strCache>
                <c:ptCount val="1"/>
                <c:pt idx="0">
                  <c:v>Retrospective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Comprehension</c:v>
                </c:pt>
                <c:pt idx="1">
                  <c:v>Response selection</c:v>
                </c:pt>
                <c:pt idx="2">
                  <c:v>Retrieval</c:v>
                </c:pt>
                <c:pt idx="3">
                  <c:v>Other</c:v>
                </c:pt>
              </c:strCache>
            </c:strRef>
          </c:cat>
          <c:val>
            <c:numRef>
              <c:f>Sheet1!$C$2:$C$5</c:f>
              <c:numCache>
                <c:formatCode>General</c:formatCode>
                <c:ptCount val="4"/>
                <c:pt idx="0">
                  <c:v>0.107</c:v>
                </c:pt>
                <c:pt idx="1">
                  <c:v>6.9000000000000006E-2</c:v>
                </c:pt>
                <c:pt idx="2">
                  <c:v>5.1999999999999998E-2</c:v>
                </c:pt>
                <c:pt idx="3">
                  <c:v>6.0000000000000001E-3</c:v>
                </c:pt>
              </c:numCache>
            </c:numRef>
          </c:val>
        </c:ser>
        <c:dLbls>
          <c:showLegendKey val="0"/>
          <c:showVal val="0"/>
          <c:showCatName val="0"/>
          <c:showSerName val="0"/>
          <c:showPercent val="0"/>
          <c:showBubbleSize val="0"/>
        </c:dLbls>
        <c:gapWidth val="219"/>
        <c:overlap val="-27"/>
        <c:axId val="212250576"/>
        <c:axId val="220865808"/>
      </c:barChart>
      <c:catAx>
        <c:axId val="21225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220865808"/>
        <c:crosses val="autoZero"/>
        <c:auto val="1"/>
        <c:lblAlgn val="ctr"/>
        <c:lblOffset val="100"/>
        <c:noMultiLvlLbl val="0"/>
      </c:catAx>
      <c:valAx>
        <c:axId val="22086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22505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legendEntry>
      <c:legendEntry>
        <c:idx val="1"/>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i="0" u="none" strike="noStrike" baseline="0" dirty="0">
                <a:effectLst/>
              </a:rPr>
              <a:t>Average Percentage of Times </a:t>
            </a:r>
            <a:r>
              <a:rPr lang="en-US" sz="1800" b="1" i="0" u="none" strike="noStrike" baseline="0" dirty="0" smtClean="0">
                <a:effectLst/>
              </a:rPr>
              <a:t>Problem Codes </a:t>
            </a:r>
            <a:r>
              <a:rPr lang="en-US" sz="1800" b="1" i="0" u="none" strike="noStrike" baseline="0" dirty="0">
                <a:effectLst/>
              </a:rPr>
              <a:t>Assigned to </a:t>
            </a:r>
            <a:r>
              <a:rPr lang="en-US" sz="1800" b="1" i="0" u="none" strike="noStrike" baseline="0" dirty="0" smtClean="0">
                <a:effectLst/>
              </a:rPr>
              <a:t>33 Questions </a:t>
            </a:r>
            <a:r>
              <a:rPr lang="en-US" sz="1800" b="1" i="0" u="none" strike="noStrike" baseline="0" dirty="0">
                <a:effectLst/>
              </a:rPr>
              <a:t>in Sections 1 and 4</a:t>
            </a:r>
            <a:endParaRPr lang="en-US" sz="1800" baseline="0" dirty="0"/>
          </a:p>
        </c:rich>
      </c:tx>
      <c:layout>
        <c:manualLayout>
          <c:xMode val="edge"/>
          <c:yMode val="edge"/>
          <c:x val="0.1524726811657578"/>
          <c:y val="1.483676339360359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Face-to-Face</c:v>
                </c:pt>
              </c:strCache>
            </c:strRef>
          </c:tx>
          <c:spPr>
            <a:solidFill>
              <a:schemeClr val="accent1"/>
            </a:solidFill>
            <a:ln>
              <a:noFill/>
            </a:ln>
            <a:effectLst/>
          </c:spPr>
          <c:invertIfNegative val="0"/>
          <c:cat>
            <c:strRef>
              <c:f>Sheet1!$A$2:$A$35</c:f>
              <c:strCache>
                <c:ptCount val="34"/>
                <c:pt idx="0">
                  <c:v>RSNPD_F</c:v>
                </c:pt>
                <c:pt idx="1">
                  <c:v>JF_8</c:v>
                </c:pt>
                <c:pt idx="2">
                  <c:v>JF_16</c:v>
                </c:pt>
                <c:pt idx="3">
                  <c:v>PDTYPE_A2</c:v>
                </c:pt>
                <c:pt idx="4">
                  <c:v>RSNPD_B</c:v>
                </c:pt>
                <c:pt idx="5">
                  <c:v>JF_15</c:v>
                </c:pt>
                <c:pt idx="6">
                  <c:v>JF_2</c:v>
                </c:pt>
                <c:pt idx="7">
                  <c:v>RSNPD_G</c:v>
                </c:pt>
                <c:pt idx="8">
                  <c:v>JF_9A</c:v>
                </c:pt>
                <c:pt idx="9">
                  <c:v>PDTYPE_A1</c:v>
                </c:pt>
                <c:pt idx="10">
                  <c:v>JF_12</c:v>
                </c:pt>
                <c:pt idx="11">
                  <c:v>RSNPD_C</c:v>
                </c:pt>
                <c:pt idx="12">
                  <c:v>JF_14</c:v>
                </c:pt>
                <c:pt idx="13">
                  <c:v>PAID</c:v>
                </c:pt>
                <c:pt idx="14">
                  <c:v>JF_6</c:v>
                </c:pt>
                <c:pt idx="15">
                  <c:v>Average</c:v>
                </c:pt>
                <c:pt idx="16">
                  <c:v>PDTYPE_A3</c:v>
                </c:pt>
                <c:pt idx="17">
                  <c:v>JF_9</c:v>
                </c:pt>
                <c:pt idx="18">
                  <c:v>JF_7</c:v>
                </c:pt>
                <c:pt idx="19">
                  <c:v>JF_1</c:v>
                </c:pt>
                <c:pt idx="20">
                  <c:v>JF_10</c:v>
                </c:pt>
                <c:pt idx="21">
                  <c:v>RSNPD_A</c:v>
                </c:pt>
                <c:pt idx="22">
                  <c:v>RSNPD_D</c:v>
                </c:pt>
                <c:pt idx="23">
                  <c:v>JF_11</c:v>
                </c:pt>
                <c:pt idx="24">
                  <c:v>PDTYPE_SL</c:v>
                </c:pt>
                <c:pt idx="25">
                  <c:v>RSNPD_E</c:v>
                </c:pt>
                <c:pt idx="26">
                  <c:v>JF_1A</c:v>
                </c:pt>
                <c:pt idx="27">
                  <c:v>JF_13</c:v>
                </c:pt>
                <c:pt idx="28">
                  <c:v>PDTYPE_A5</c:v>
                </c:pt>
                <c:pt idx="29">
                  <c:v>PTO</c:v>
                </c:pt>
                <c:pt idx="30">
                  <c:v>JF_3</c:v>
                </c:pt>
                <c:pt idx="31">
                  <c:v>PDTYPE_A4</c:v>
                </c:pt>
                <c:pt idx="32">
                  <c:v>JF_5</c:v>
                </c:pt>
                <c:pt idx="33">
                  <c:v>JF_4</c:v>
                </c:pt>
              </c:strCache>
            </c:strRef>
          </c:cat>
          <c:val>
            <c:numRef>
              <c:f>Sheet1!$B$2:$B$35</c:f>
              <c:numCache>
                <c:formatCode>0.0%</c:formatCode>
                <c:ptCount val="34"/>
                <c:pt idx="0">
                  <c:v>0.46700000000000003</c:v>
                </c:pt>
                <c:pt idx="1">
                  <c:v>0.5</c:v>
                </c:pt>
                <c:pt idx="2">
                  <c:v>0.5</c:v>
                </c:pt>
                <c:pt idx="3">
                  <c:v>0.46700000000000003</c:v>
                </c:pt>
                <c:pt idx="4">
                  <c:v>0.46700000000000003</c:v>
                </c:pt>
                <c:pt idx="5">
                  <c:v>0.3</c:v>
                </c:pt>
                <c:pt idx="6">
                  <c:v>0.375</c:v>
                </c:pt>
                <c:pt idx="7">
                  <c:v>0.4</c:v>
                </c:pt>
                <c:pt idx="8">
                  <c:v>0.42899999999999999</c:v>
                </c:pt>
                <c:pt idx="9">
                  <c:v>0.26700000000000002</c:v>
                </c:pt>
                <c:pt idx="10">
                  <c:v>0.1</c:v>
                </c:pt>
                <c:pt idx="11">
                  <c:v>0.45500000000000002</c:v>
                </c:pt>
                <c:pt idx="12">
                  <c:v>0.3</c:v>
                </c:pt>
                <c:pt idx="13">
                  <c:v>0.1</c:v>
                </c:pt>
                <c:pt idx="14">
                  <c:v>0.13300000000000001</c:v>
                </c:pt>
                <c:pt idx="15">
                  <c:v>0.25130000000000002</c:v>
                </c:pt>
                <c:pt idx="16">
                  <c:v>0.26700000000000002</c:v>
                </c:pt>
                <c:pt idx="17">
                  <c:v>5.2999999999999999E-2</c:v>
                </c:pt>
                <c:pt idx="18">
                  <c:v>0.5</c:v>
                </c:pt>
                <c:pt idx="19">
                  <c:v>0.23300000000000001</c:v>
                </c:pt>
                <c:pt idx="20">
                  <c:v>3.3000000000000002E-2</c:v>
                </c:pt>
                <c:pt idx="21">
                  <c:v>0</c:v>
                </c:pt>
                <c:pt idx="22">
                  <c:v>0.46700000000000003</c:v>
                </c:pt>
                <c:pt idx="23">
                  <c:v>6.7000000000000004E-2</c:v>
                </c:pt>
                <c:pt idx="24">
                  <c:v>0.26700000000000002</c:v>
                </c:pt>
                <c:pt idx="25">
                  <c:v>0</c:v>
                </c:pt>
                <c:pt idx="26">
                  <c:v>6.3E-2</c:v>
                </c:pt>
                <c:pt idx="27">
                  <c:v>0.1</c:v>
                </c:pt>
                <c:pt idx="28">
                  <c:v>0.2</c:v>
                </c:pt>
                <c:pt idx="29">
                  <c:v>0.29399999999999998</c:v>
                </c:pt>
                <c:pt idx="30">
                  <c:v>0.125</c:v>
                </c:pt>
                <c:pt idx="31">
                  <c:v>0.13300000000000001</c:v>
                </c:pt>
                <c:pt idx="32">
                  <c:v>0.16700000000000001</c:v>
                </c:pt>
                <c:pt idx="33">
                  <c:v>6.3E-2</c:v>
                </c:pt>
              </c:numCache>
            </c:numRef>
          </c:val>
        </c:ser>
        <c:ser>
          <c:idx val="1"/>
          <c:order val="1"/>
          <c:tx>
            <c:strRef>
              <c:f>Sheet1!$C$1</c:f>
              <c:strCache>
                <c:ptCount val="1"/>
                <c:pt idx="0">
                  <c:v>Online</c:v>
                </c:pt>
              </c:strCache>
            </c:strRef>
          </c:tx>
          <c:spPr>
            <a:solidFill>
              <a:schemeClr val="accent2"/>
            </a:solidFill>
            <a:ln>
              <a:noFill/>
            </a:ln>
            <a:effectLst/>
          </c:spPr>
          <c:invertIfNegative val="0"/>
          <c:cat>
            <c:strRef>
              <c:f>Sheet1!$A$2:$A$35</c:f>
              <c:strCache>
                <c:ptCount val="34"/>
                <c:pt idx="0">
                  <c:v>RSNPD_F</c:v>
                </c:pt>
                <c:pt idx="1">
                  <c:v>JF_8</c:v>
                </c:pt>
                <c:pt idx="2">
                  <c:v>JF_16</c:v>
                </c:pt>
                <c:pt idx="3">
                  <c:v>PDTYPE_A2</c:v>
                </c:pt>
                <c:pt idx="4">
                  <c:v>RSNPD_B</c:v>
                </c:pt>
                <c:pt idx="5">
                  <c:v>JF_15</c:v>
                </c:pt>
                <c:pt idx="6">
                  <c:v>JF_2</c:v>
                </c:pt>
                <c:pt idx="7">
                  <c:v>RSNPD_G</c:v>
                </c:pt>
                <c:pt idx="8">
                  <c:v>JF_9A</c:v>
                </c:pt>
                <c:pt idx="9">
                  <c:v>PDTYPE_A1</c:v>
                </c:pt>
                <c:pt idx="10">
                  <c:v>JF_12</c:v>
                </c:pt>
                <c:pt idx="11">
                  <c:v>RSNPD_C</c:v>
                </c:pt>
                <c:pt idx="12">
                  <c:v>JF_14</c:v>
                </c:pt>
                <c:pt idx="13">
                  <c:v>PAID</c:v>
                </c:pt>
                <c:pt idx="14">
                  <c:v>JF_6</c:v>
                </c:pt>
                <c:pt idx="15">
                  <c:v>Average</c:v>
                </c:pt>
                <c:pt idx="16">
                  <c:v>PDTYPE_A3</c:v>
                </c:pt>
                <c:pt idx="17">
                  <c:v>JF_9</c:v>
                </c:pt>
                <c:pt idx="18">
                  <c:v>JF_7</c:v>
                </c:pt>
                <c:pt idx="19">
                  <c:v>JF_1</c:v>
                </c:pt>
                <c:pt idx="20">
                  <c:v>JF_10</c:v>
                </c:pt>
                <c:pt idx="21">
                  <c:v>RSNPD_A</c:v>
                </c:pt>
                <c:pt idx="22">
                  <c:v>RSNPD_D</c:v>
                </c:pt>
                <c:pt idx="23">
                  <c:v>JF_11</c:v>
                </c:pt>
                <c:pt idx="24">
                  <c:v>PDTYPE_SL</c:v>
                </c:pt>
                <c:pt idx="25">
                  <c:v>RSNPD_E</c:v>
                </c:pt>
                <c:pt idx="26">
                  <c:v>JF_1A</c:v>
                </c:pt>
                <c:pt idx="27">
                  <c:v>JF_13</c:v>
                </c:pt>
                <c:pt idx="28">
                  <c:v>PDTYPE_A5</c:v>
                </c:pt>
                <c:pt idx="29">
                  <c:v>PTO</c:v>
                </c:pt>
                <c:pt idx="30">
                  <c:v>JF_3</c:v>
                </c:pt>
                <c:pt idx="31">
                  <c:v>PDTYPE_A4</c:v>
                </c:pt>
                <c:pt idx="32">
                  <c:v>JF_5</c:v>
                </c:pt>
                <c:pt idx="33">
                  <c:v>JF_4</c:v>
                </c:pt>
              </c:strCache>
            </c:strRef>
          </c:cat>
          <c:val>
            <c:numRef>
              <c:f>Sheet1!$C$2:$C$35</c:f>
              <c:numCache>
                <c:formatCode>0.0%</c:formatCode>
                <c:ptCount val="34"/>
                <c:pt idx="0">
                  <c:v>0.13</c:v>
                </c:pt>
                <c:pt idx="1">
                  <c:v>0.16700000000000001</c:v>
                </c:pt>
                <c:pt idx="2">
                  <c:v>0.16700000000000001</c:v>
                </c:pt>
                <c:pt idx="3">
                  <c:v>0.13800000000000001</c:v>
                </c:pt>
                <c:pt idx="4">
                  <c:v>0.17899999999999999</c:v>
                </c:pt>
                <c:pt idx="5">
                  <c:v>0.14299999999999999</c:v>
                </c:pt>
                <c:pt idx="6">
                  <c:v>0.222</c:v>
                </c:pt>
                <c:pt idx="7">
                  <c:v>0.26300000000000001</c:v>
                </c:pt>
                <c:pt idx="8">
                  <c:v>0.3</c:v>
                </c:pt>
                <c:pt idx="9">
                  <c:v>0.13800000000000001</c:v>
                </c:pt>
                <c:pt idx="10">
                  <c:v>0</c:v>
                </c:pt>
                <c:pt idx="11">
                  <c:v>0.35699999999999998</c:v>
                </c:pt>
                <c:pt idx="12">
                  <c:v>0.214</c:v>
                </c:pt>
                <c:pt idx="13">
                  <c:v>3.3000000000000002E-2</c:v>
                </c:pt>
                <c:pt idx="14">
                  <c:v>6.9000000000000006E-2</c:v>
                </c:pt>
                <c:pt idx="15">
                  <c:v>0.2112</c:v>
                </c:pt>
                <c:pt idx="16">
                  <c:v>0.24</c:v>
                </c:pt>
                <c:pt idx="17">
                  <c:v>3.4000000000000002E-2</c:v>
                </c:pt>
                <c:pt idx="18">
                  <c:v>0.5</c:v>
                </c:pt>
                <c:pt idx="19">
                  <c:v>0.23300000000000001</c:v>
                </c:pt>
                <c:pt idx="20">
                  <c:v>3.3000000000000002E-2</c:v>
                </c:pt>
                <c:pt idx="21">
                  <c:v>0</c:v>
                </c:pt>
                <c:pt idx="22">
                  <c:v>0.5</c:v>
                </c:pt>
                <c:pt idx="23">
                  <c:v>0.1</c:v>
                </c:pt>
                <c:pt idx="24">
                  <c:v>0.308</c:v>
                </c:pt>
                <c:pt idx="25">
                  <c:v>6.9000000000000006E-2</c:v>
                </c:pt>
                <c:pt idx="26">
                  <c:v>0.16700000000000001</c:v>
                </c:pt>
                <c:pt idx="27">
                  <c:v>0.214</c:v>
                </c:pt>
                <c:pt idx="28">
                  <c:v>0.32100000000000001</c:v>
                </c:pt>
                <c:pt idx="29">
                  <c:v>0.42899999999999999</c:v>
                </c:pt>
                <c:pt idx="30">
                  <c:v>0.27800000000000002</c:v>
                </c:pt>
                <c:pt idx="31">
                  <c:v>0.308</c:v>
                </c:pt>
                <c:pt idx="32">
                  <c:v>0.36699999999999999</c:v>
                </c:pt>
                <c:pt idx="33">
                  <c:v>0.35</c:v>
                </c:pt>
              </c:numCache>
            </c:numRef>
          </c:val>
        </c:ser>
        <c:dLbls>
          <c:showLegendKey val="0"/>
          <c:showVal val="0"/>
          <c:showCatName val="0"/>
          <c:showSerName val="0"/>
          <c:showPercent val="0"/>
          <c:showBubbleSize val="0"/>
        </c:dLbls>
        <c:gapWidth val="219"/>
        <c:overlap val="-27"/>
        <c:axId val="354809184"/>
        <c:axId val="354809744"/>
      </c:barChart>
      <c:catAx>
        <c:axId val="35480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96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4809744"/>
        <c:crosses val="autoZero"/>
        <c:auto val="1"/>
        <c:lblAlgn val="ctr"/>
        <c:lblOffset val="100"/>
        <c:noMultiLvlLbl val="0"/>
      </c:catAx>
      <c:valAx>
        <c:axId val="3548097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4809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392913906527993E-2"/>
          <c:y val="2.6365421734340928E-2"/>
          <c:w val="0.91533120918791433"/>
          <c:h val="0.94391702449505255"/>
        </c:manualLayout>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yVal>
            <c:numRef>
              <c:f>Sheet1!$D$2:$D$35</c:f>
              <c:numCache>
                <c:formatCode>0.000</c:formatCode>
                <c:ptCount val="34"/>
                <c:pt idx="0">
                  <c:v>0.33700000000000002</c:v>
                </c:pt>
                <c:pt idx="1">
                  <c:v>0.33299999999999996</c:v>
                </c:pt>
                <c:pt idx="2">
                  <c:v>0.33299999999999996</c:v>
                </c:pt>
                <c:pt idx="3">
                  <c:v>0.32900000000000001</c:v>
                </c:pt>
                <c:pt idx="4">
                  <c:v>0.28800000000000003</c:v>
                </c:pt>
                <c:pt idx="5">
                  <c:v>0.157</c:v>
                </c:pt>
                <c:pt idx="6">
                  <c:v>0.153</c:v>
                </c:pt>
                <c:pt idx="7">
                  <c:v>0.13700000000000001</c:v>
                </c:pt>
                <c:pt idx="8">
                  <c:v>0.129</c:v>
                </c:pt>
                <c:pt idx="9">
                  <c:v>0.129</c:v>
                </c:pt>
                <c:pt idx="10">
                  <c:v>0.1</c:v>
                </c:pt>
                <c:pt idx="11">
                  <c:v>9.8000000000000032E-2</c:v>
                </c:pt>
                <c:pt idx="12">
                  <c:v>8.5999999999999993E-2</c:v>
                </c:pt>
                <c:pt idx="13">
                  <c:v>6.7000000000000004E-2</c:v>
                </c:pt>
                <c:pt idx="14">
                  <c:v>6.4000000000000001E-2</c:v>
                </c:pt>
                <c:pt idx="15">
                  <c:v>4.0100000000000025E-2</c:v>
                </c:pt>
                <c:pt idx="16">
                  <c:v>2.7000000000000024E-2</c:v>
                </c:pt>
                <c:pt idx="17">
                  <c:v>1.8999999999999996E-2</c:v>
                </c:pt>
                <c:pt idx="18">
                  <c:v>0</c:v>
                </c:pt>
                <c:pt idx="19">
                  <c:v>0</c:v>
                </c:pt>
                <c:pt idx="20">
                  <c:v>0</c:v>
                </c:pt>
                <c:pt idx="21">
                  <c:v>0</c:v>
                </c:pt>
                <c:pt idx="22">
                  <c:v>-3.2999999999999974E-2</c:v>
                </c:pt>
                <c:pt idx="23">
                  <c:v>-3.3000000000000002E-2</c:v>
                </c:pt>
                <c:pt idx="24">
                  <c:v>-4.0999999999999981E-2</c:v>
                </c:pt>
                <c:pt idx="25">
                  <c:v>-6.9000000000000006E-2</c:v>
                </c:pt>
                <c:pt idx="26">
                  <c:v>-0.10400000000000001</c:v>
                </c:pt>
                <c:pt idx="27">
                  <c:v>-0.11399999999999999</c:v>
                </c:pt>
                <c:pt idx="28">
                  <c:v>-0.121</c:v>
                </c:pt>
                <c:pt idx="29">
                  <c:v>-0.13500000000000001</c:v>
                </c:pt>
                <c:pt idx="30">
                  <c:v>-0.15300000000000002</c:v>
                </c:pt>
                <c:pt idx="31">
                  <c:v>-0.17499999999999999</c:v>
                </c:pt>
                <c:pt idx="32">
                  <c:v>-0.19999999999999998</c:v>
                </c:pt>
                <c:pt idx="33">
                  <c:v>-0.28699999999999998</c:v>
                </c:pt>
              </c:numCache>
            </c:numRef>
          </c:yVal>
          <c:smooth val="0"/>
        </c:ser>
        <c:dLbls>
          <c:showLegendKey val="0"/>
          <c:showVal val="0"/>
          <c:showCatName val="0"/>
          <c:showSerName val="0"/>
          <c:showPercent val="0"/>
          <c:showBubbleSize val="0"/>
        </c:dLbls>
        <c:axId val="211862464"/>
        <c:axId val="355890848"/>
      </c:scatterChart>
      <c:valAx>
        <c:axId val="211862464"/>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5890848"/>
        <c:crosses val="autoZero"/>
        <c:crossBetween val="midCat"/>
      </c:valAx>
      <c:valAx>
        <c:axId val="3558908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86246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Face-to-Face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Comprehension</c:v>
                </c:pt>
                <c:pt idx="1">
                  <c:v>Response Selection</c:v>
                </c:pt>
                <c:pt idx="2">
                  <c:v>Retrieval</c:v>
                </c:pt>
                <c:pt idx="3">
                  <c:v>Other</c:v>
                </c:pt>
              </c:strCache>
            </c:strRef>
          </c:cat>
          <c:val>
            <c:numRef>
              <c:f>Sheet1!$B$2:$E$2</c:f>
              <c:numCache>
                <c:formatCode>General</c:formatCode>
                <c:ptCount val="4"/>
                <c:pt idx="0">
                  <c:v>4.7E-2</c:v>
                </c:pt>
                <c:pt idx="1">
                  <c:v>7.5999999999999998E-2</c:v>
                </c:pt>
                <c:pt idx="2">
                  <c:v>4.1000000000000002E-2</c:v>
                </c:pt>
                <c:pt idx="3">
                  <c:v>3.4000000000000002E-2</c:v>
                </c:pt>
              </c:numCache>
            </c:numRef>
          </c:val>
        </c:ser>
        <c:ser>
          <c:idx val="1"/>
          <c:order val="1"/>
          <c:tx>
            <c:strRef>
              <c:f>Sheet1!$A$3</c:f>
              <c:strCache>
                <c:ptCount val="1"/>
                <c:pt idx="0">
                  <c:v>Online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Comprehension</c:v>
                </c:pt>
                <c:pt idx="1">
                  <c:v>Response Selection</c:v>
                </c:pt>
                <c:pt idx="2">
                  <c:v>Retrieval</c:v>
                </c:pt>
                <c:pt idx="3">
                  <c:v>Other</c:v>
                </c:pt>
              </c:strCache>
            </c:strRef>
          </c:cat>
          <c:val>
            <c:numRef>
              <c:f>Sheet1!$B$3:$E$3</c:f>
              <c:numCache>
                <c:formatCode>General</c:formatCode>
                <c:ptCount val="4"/>
                <c:pt idx="0">
                  <c:v>8.6999999999999994E-2</c:v>
                </c:pt>
                <c:pt idx="1">
                  <c:v>5.7000000000000002E-2</c:v>
                </c:pt>
                <c:pt idx="2">
                  <c:v>5.3999999999999999E-2</c:v>
                </c:pt>
                <c:pt idx="3">
                  <c:v>7.0000000000000001E-3</c:v>
                </c:pt>
              </c:numCache>
            </c:numRef>
          </c:val>
        </c:ser>
        <c:dLbls>
          <c:showLegendKey val="0"/>
          <c:showVal val="0"/>
          <c:showCatName val="0"/>
          <c:showSerName val="0"/>
          <c:showPercent val="0"/>
          <c:showBubbleSize val="0"/>
        </c:dLbls>
        <c:gapWidth val="219"/>
        <c:overlap val="-27"/>
        <c:axId val="356674656"/>
        <c:axId val="356675216"/>
      </c:barChart>
      <c:catAx>
        <c:axId val="35667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56675216"/>
        <c:crosses val="autoZero"/>
        <c:auto val="1"/>
        <c:lblAlgn val="ctr"/>
        <c:lblOffset val="100"/>
        <c:noMultiLvlLbl val="0"/>
      </c:catAx>
      <c:valAx>
        <c:axId val="35667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566746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aseline="0"/>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Face-to-Face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JF_6</c:v>
                </c:pt>
                <c:pt idx="1">
                  <c:v>JF_7</c:v>
                </c:pt>
                <c:pt idx="2">
                  <c:v>JF_8</c:v>
                </c:pt>
              </c:strCache>
            </c:strRef>
          </c:cat>
          <c:val>
            <c:numRef>
              <c:f>Sheet1!$B$2:$B$4</c:f>
              <c:numCache>
                <c:formatCode>0.0%</c:formatCode>
                <c:ptCount val="3"/>
                <c:pt idx="0">
                  <c:v>0.13300000000000001</c:v>
                </c:pt>
                <c:pt idx="1">
                  <c:v>0.5</c:v>
                </c:pt>
                <c:pt idx="2">
                  <c:v>0.5</c:v>
                </c:pt>
              </c:numCache>
            </c:numRef>
          </c:val>
        </c:ser>
        <c:ser>
          <c:idx val="1"/>
          <c:order val="1"/>
          <c:tx>
            <c:strRef>
              <c:f>Sheet1!$C$1</c:f>
              <c:strCache>
                <c:ptCount val="1"/>
                <c:pt idx="0">
                  <c:v>Online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JF_6</c:v>
                </c:pt>
                <c:pt idx="1">
                  <c:v>JF_7</c:v>
                </c:pt>
                <c:pt idx="2">
                  <c:v>JF_8</c:v>
                </c:pt>
              </c:strCache>
            </c:strRef>
          </c:cat>
          <c:val>
            <c:numRef>
              <c:f>Sheet1!$C$2:$C$4</c:f>
              <c:numCache>
                <c:formatCode>0.0%</c:formatCode>
                <c:ptCount val="3"/>
                <c:pt idx="0">
                  <c:v>6.9000000000000006E-2</c:v>
                </c:pt>
                <c:pt idx="1">
                  <c:v>0.5</c:v>
                </c:pt>
                <c:pt idx="2">
                  <c:v>0.16700000000000001</c:v>
                </c:pt>
              </c:numCache>
            </c:numRef>
          </c:val>
        </c:ser>
        <c:dLbls>
          <c:showLegendKey val="0"/>
          <c:showVal val="0"/>
          <c:showCatName val="0"/>
          <c:showSerName val="0"/>
          <c:showPercent val="0"/>
          <c:showBubbleSize val="0"/>
        </c:dLbls>
        <c:gapWidth val="219"/>
        <c:overlap val="-27"/>
        <c:axId val="357032256"/>
        <c:axId val="357032816"/>
      </c:barChart>
      <c:catAx>
        <c:axId val="35703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57032816"/>
        <c:crosses val="autoZero"/>
        <c:auto val="1"/>
        <c:lblAlgn val="ctr"/>
        <c:lblOffset val="100"/>
        <c:noMultiLvlLbl val="0"/>
      </c:catAx>
      <c:valAx>
        <c:axId val="3570328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70322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aseline="0" dirty="0" smtClean="0"/>
              <a:t>Frequency of Problems </a:t>
            </a:r>
            <a:r>
              <a:rPr lang="en-US" sz="2800" baseline="0" dirty="0"/>
              <a:t>Noted by Type of Leave Plan</a:t>
            </a:r>
          </a:p>
        </c:rich>
      </c:tx>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PowerPoint]Sheet1'!$B$1</c:f>
              <c:strCache>
                <c:ptCount val="1"/>
                <c:pt idx="0">
                  <c:v>In-house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'[Chart in Microsoft PowerPoint]Sheet1'!$A$2:$A$11</c:f>
              <c:strCache>
                <c:ptCount val="9"/>
                <c:pt idx="0">
                  <c:v>Vacation</c:v>
                </c:pt>
                <c:pt idx="2">
                  <c:v>Sick leave</c:v>
                </c:pt>
                <c:pt idx="4">
                  <c:v>Maternity leave</c:v>
                </c:pt>
                <c:pt idx="6">
                  <c:v>Paternity leave</c:v>
                </c:pt>
                <c:pt idx="8">
                  <c:v>Personal days </c:v>
                </c:pt>
              </c:strCache>
            </c:strRef>
          </c:cat>
          <c:val>
            <c:numRef>
              <c:f>'[Chart in Microsoft PowerPoint]Sheet1'!$B$2:$B$11</c:f>
              <c:numCache>
                <c:formatCode>General</c:formatCode>
                <c:ptCount val="10"/>
                <c:pt idx="0" formatCode="0.0%">
                  <c:v>0.23300000000000001</c:v>
                </c:pt>
                <c:pt idx="2" formatCode="0.0%">
                  <c:v>0.46700000000000003</c:v>
                </c:pt>
                <c:pt idx="4" formatCode="0.0%">
                  <c:v>0.26700000000000002</c:v>
                </c:pt>
                <c:pt idx="6" formatCode="0.0%">
                  <c:v>0.13300000000000001</c:v>
                </c:pt>
                <c:pt idx="8" formatCode="0.0%">
                  <c:v>0.2</c:v>
                </c:pt>
              </c:numCache>
            </c:numRef>
          </c:val>
        </c:ser>
        <c:ser>
          <c:idx val="1"/>
          <c:order val="1"/>
          <c:tx>
            <c:strRef>
              <c:f>'[Chart in Microsoft PowerPoint]Sheet1'!$C$1</c:f>
              <c:strCache>
                <c:ptCount val="1"/>
                <c:pt idx="0">
                  <c:v>Online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'[Chart in Microsoft PowerPoint]Sheet1'!$A$2:$A$11</c:f>
              <c:strCache>
                <c:ptCount val="9"/>
                <c:pt idx="0">
                  <c:v>Vacation</c:v>
                </c:pt>
                <c:pt idx="2">
                  <c:v>Sick leave</c:v>
                </c:pt>
                <c:pt idx="4">
                  <c:v>Maternity leave</c:v>
                </c:pt>
                <c:pt idx="6">
                  <c:v>Paternity leave</c:v>
                </c:pt>
                <c:pt idx="8">
                  <c:v>Personal days </c:v>
                </c:pt>
              </c:strCache>
            </c:strRef>
          </c:cat>
          <c:val>
            <c:numRef>
              <c:f>'[Chart in Microsoft PowerPoint]Sheet1'!$C$2:$C$11</c:f>
              <c:numCache>
                <c:formatCode>General</c:formatCode>
                <c:ptCount val="10"/>
                <c:pt idx="0" formatCode="0.0%">
                  <c:v>0.13800000000000001</c:v>
                </c:pt>
                <c:pt idx="2" formatCode="0.0%">
                  <c:v>0.13800000000000001</c:v>
                </c:pt>
                <c:pt idx="4" formatCode="0.0%">
                  <c:v>0.24</c:v>
                </c:pt>
                <c:pt idx="6" formatCode="0.0%">
                  <c:v>0.308</c:v>
                </c:pt>
                <c:pt idx="8" formatCode="0.0%">
                  <c:v>0.32100000000000001</c:v>
                </c:pt>
              </c:numCache>
            </c:numRef>
          </c:val>
        </c:ser>
        <c:dLbls>
          <c:showLegendKey val="0"/>
          <c:showVal val="0"/>
          <c:showCatName val="0"/>
          <c:showSerName val="0"/>
          <c:showPercent val="0"/>
          <c:showBubbleSize val="0"/>
        </c:dLbls>
        <c:gapWidth val="0"/>
        <c:overlap val="-67"/>
        <c:axId val="355409280"/>
        <c:axId val="355409840"/>
      </c:barChart>
      <c:catAx>
        <c:axId val="35540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55409840"/>
        <c:crosses val="autoZero"/>
        <c:auto val="1"/>
        <c:lblAlgn val="ctr"/>
        <c:lblOffset val="100"/>
        <c:noMultiLvlLbl val="0"/>
      </c:catAx>
      <c:valAx>
        <c:axId val="355409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5409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53D39A-FB07-40D8-B455-E5E7D563DE76}" type="datetimeFigureOut">
              <a:rPr lang="en-US" smtClean="0"/>
              <a:t>11/28/2016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58EA67-873D-465F-B78C-7C9FBF3A957E}" type="slidenum">
              <a:rPr lang="en-US" smtClean="0"/>
              <a:t>‹#›</a:t>
            </a:fld>
            <a:endParaRPr lang="en-US"/>
          </a:p>
        </p:txBody>
      </p:sp>
    </p:spTree>
    <p:extLst>
      <p:ext uri="{BB962C8B-B14F-4D97-AF65-F5344CB8AC3E}">
        <p14:creationId xmlns:p14="http://schemas.microsoft.com/office/powerpoint/2010/main" val="3610004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5130606-CE4A-4517-9B8D-13381510BF86}" type="datetimeFigureOut">
              <a:rPr lang="en-US" smtClean="0"/>
              <a:t>11/28/2016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C588DDB-F9A7-43CA-A8E6-4AA53C29374B}" type="slidenum">
              <a:rPr lang="en-US" smtClean="0"/>
              <a:t>‹#›</a:t>
            </a:fld>
            <a:endParaRPr lang="en-US"/>
          </a:p>
        </p:txBody>
      </p:sp>
    </p:spTree>
    <p:extLst>
      <p:ext uri="{BB962C8B-B14F-4D97-AF65-F5344CB8AC3E}">
        <p14:creationId xmlns:p14="http://schemas.microsoft.com/office/powerpoint/2010/main" val="3793134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a:t>
            </a:fld>
            <a:endParaRPr lang="en-US"/>
          </a:p>
        </p:txBody>
      </p:sp>
    </p:spTree>
    <p:extLst>
      <p:ext uri="{BB962C8B-B14F-4D97-AF65-F5344CB8AC3E}">
        <p14:creationId xmlns:p14="http://schemas.microsoft.com/office/powerpoint/2010/main" val="2947407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Before I begin, I want to provide some context and explain the motivation for this research. The general purpose of this research was to shed some light on best practices for conducting cognitive interviews.  If you’re familiar with the literature on cognitive interviewing, you know that there are disagreements about what cognitive interviewing is and how best to conduct it.  But one thing that many, many researchers do is use probing questions in different ways.  What this research hoped to do then is answer a practical question about when probing questions are best asked when you’re testing a lot of survey questions at the same time.  Are they best asked immediately after a survey question, or related series of questions, or should you wait until all the survey questions are asked before asking the probe questions.  There are advantages and disadvantages to both approaches, and the answer probably depends on the number and type of questions you’re asking.</a:t>
            </a:r>
          </a:p>
          <a:p>
            <a:pPr defTabSz="931774">
              <a:defRPr/>
            </a:pPr>
            <a:endParaRPr lang="en-US" baseline="0" dirty="0" smtClean="0"/>
          </a:p>
          <a:p>
            <a:r>
              <a:rPr lang="en-US" baseline="0" dirty="0" smtClean="0"/>
              <a:t>So, here are the research objectives.  First, we wanted to know how changing the location of probe questions in online cognitive interviewing affected the results. </a:t>
            </a:r>
          </a:p>
          <a:p>
            <a:endParaRPr lang="en-US" baseline="0" dirty="0" smtClean="0"/>
          </a:p>
          <a:p>
            <a:r>
              <a:rPr lang="en-US" baseline="0" dirty="0" smtClean="0"/>
              <a:t>And </a:t>
            </a:r>
            <a:r>
              <a:rPr lang="en-US" baseline="0" dirty="0" smtClean="0"/>
              <a:t>the second research question was how did the results from these online cognitive interviews compare with results from face-to-face, cognitive interviews?  Of course, we’re trying to answer the underlying question of whether online testing can replace face-to-face testing, or only supplement it?</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a:t>
            </a:fld>
            <a:endParaRPr lang="en-US"/>
          </a:p>
        </p:txBody>
      </p:sp>
    </p:spTree>
    <p:extLst>
      <p:ext uri="{BB962C8B-B14F-4D97-AF65-F5344CB8AC3E}">
        <p14:creationId xmlns:p14="http://schemas.microsoft.com/office/powerpoint/2010/main" val="3668468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a:t>
            </a:r>
            <a:r>
              <a:rPr lang="en-US" baseline="0" dirty="0" smtClean="0"/>
              <a:t> use probing questions to identify possible problems with the questions. We wanted to quantify the types of problems encountered, so we used a coding system with four high-level categories and 20 separate codes.  The ”other” category of codes included positive comments, answers to questions that were inconsistent with previous answers, comments from the respondent that the question was repetitive or redundant, and a comment that the transition between questions was awkward.  There were also additional codes for questions where no problems were noted or questions that were skipped or not asked.</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86587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wanted</a:t>
            </a:r>
            <a:r>
              <a:rPr lang="en-US" baseline="0" dirty="0" smtClean="0"/>
              <a:t> to quickly show you the types of codes that we used.  These were the codes that fell under problems with Comprehension.</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4</a:t>
            </a:fld>
            <a:endParaRPr lang="en-US"/>
          </a:p>
        </p:txBody>
      </p:sp>
    </p:spTree>
    <p:extLst>
      <p:ext uri="{BB962C8B-B14F-4D97-AF65-F5344CB8AC3E}">
        <p14:creationId xmlns:p14="http://schemas.microsoft.com/office/powerpoint/2010/main" val="102387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Because there were skip patterns and not all questions were asked the same number of times, the basic measure we used was the number of times a problem was noted for a question, divided by the number of times the question was asked.  </a:t>
            </a:r>
          </a:p>
          <a:p>
            <a:pPr defTabSz="931774">
              <a:defRPr/>
            </a:pPr>
            <a:endParaRPr lang="en-US" baseline="0" dirty="0" smtClean="0"/>
          </a:p>
          <a:p>
            <a:pPr defTabSz="931774">
              <a:defRPr/>
            </a:pPr>
            <a:r>
              <a:rPr lang="en-US" baseline="0" dirty="0" smtClean="0"/>
              <a:t>Keep in mind that more than one problem code could be assigned to a question, and often was.  In this case, each code was counted separately.</a:t>
            </a:r>
          </a:p>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5</a:t>
            </a:fld>
            <a:endParaRPr lang="en-US"/>
          </a:p>
        </p:txBody>
      </p:sp>
    </p:spTree>
    <p:extLst>
      <p:ext uri="{BB962C8B-B14F-4D97-AF65-F5344CB8AC3E}">
        <p14:creationId xmlns:p14="http://schemas.microsoft.com/office/powerpoint/2010/main" val="371523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 me tell you the main conclusions or take-away points from our study.  First, we found that changing the location of probes in the online</a:t>
            </a:r>
            <a:r>
              <a:rPr lang="en-US" baseline="0" dirty="0" smtClean="0"/>
              <a:t> testing </a:t>
            </a:r>
            <a:r>
              <a:rPr lang="en-US" dirty="0" smtClean="0"/>
              <a:t>did not</a:t>
            </a:r>
            <a:r>
              <a:rPr lang="en-US" baseline="0" dirty="0" smtClean="0"/>
              <a:t> have a statistically significant effect on the number of reported problems.  So, we concluded that when  you use a think-aloud protocol in online testing with the types of questions we tested, it doesn’t matter if you ask the probes concurrently or retrospectively, even if you’re testing a relatively large number of questions, and in our case we tested 33 questions, although many were quite short.</a:t>
            </a:r>
          </a:p>
        </p:txBody>
      </p:sp>
      <p:sp>
        <p:nvSpPr>
          <p:cNvPr id="4" name="Slide Number Placeholder 3"/>
          <p:cNvSpPr>
            <a:spLocks noGrp="1"/>
          </p:cNvSpPr>
          <p:nvPr>
            <p:ph type="sldNum" sz="quarter" idx="10"/>
          </p:nvPr>
        </p:nvSpPr>
        <p:spPr/>
        <p:txBody>
          <a:bodyPr/>
          <a:lstStyle/>
          <a:p>
            <a:fld id="{9C588DDB-F9A7-43CA-A8E6-4AA53C29374B}" type="slidenum">
              <a:rPr lang="en-US" smtClean="0"/>
              <a:t>6</a:t>
            </a:fld>
            <a:endParaRPr lang="en-US"/>
          </a:p>
        </p:txBody>
      </p:sp>
    </p:spTree>
    <p:extLst>
      <p:ext uri="{BB962C8B-B14F-4D97-AF65-F5344CB8AC3E}">
        <p14:creationId xmlns:p14="http://schemas.microsoft.com/office/powerpoint/2010/main" val="2112656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Our </a:t>
            </a:r>
            <a:r>
              <a:rPr lang="en-US" dirty="0" smtClean="0"/>
              <a:t>comparison of in-house, face-to-face </a:t>
            </a:r>
            <a:r>
              <a:rPr lang="en-US" baseline="0" dirty="0" smtClean="0"/>
              <a:t>cognitive </a:t>
            </a:r>
            <a:r>
              <a:rPr lang="en-US" dirty="0" smtClean="0"/>
              <a:t> interviewing with</a:t>
            </a:r>
            <a:r>
              <a:rPr lang="en-US" baseline="0" dirty="0" smtClean="0"/>
              <a:t> online cognitive interviewing was more complex. </a:t>
            </a:r>
            <a:r>
              <a:rPr lang="en-US" dirty="0" smtClean="0"/>
              <a:t>The in-house and online</a:t>
            </a:r>
            <a:r>
              <a:rPr lang="en-US" baseline="0" dirty="0" smtClean="0"/>
              <a:t> testing produced similar results for some questions, but quite dissimilar results for others. Across the 33 questions we tested, we found that there was a correlation of .462 between the number of problems found in the face-to-face testing and in the online testing, which indicates that the two approaches shared some consistency, but each still contributed something unique. </a:t>
            </a:r>
            <a:r>
              <a:rPr lang="en-US" baseline="0" dirty="0" smtClean="0"/>
              <a:t>Also</a:t>
            </a:r>
            <a:r>
              <a:rPr lang="en-US" baseline="0" dirty="0" smtClean="0"/>
              <a:t>, when we compared differences in the number of problems found for individual questions between the face-to-face and online testing, we found that a few were statistically significant, and I’ll discuss some of these shortly.</a:t>
            </a:r>
          </a:p>
          <a:p>
            <a:pPr defTabSz="931774">
              <a:defRPr/>
            </a:pPr>
            <a:endParaRPr lang="en-US" baseline="0" dirty="0" smtClean="0"/>
          </a:p>
          <a:p>
            <a:r>
              <a:rPr lang="en-US" baseline="0" dirty="0" smtClean="0"/>
              <a:t>But even when a question did not have a large number of problems, the type of problem sometimes led to changes in the questions, so qualitative problems were viewed as important. I  also want to point out that the face-to-face testing was done first, and the results were analyzed before we conducted the online testing.  We did this because of resources.  We didn’t have enough resources to conduct the in-house and online tests concurrently.  Results were needed, so we had to produce them as quickly as possible.</a:t>
            </a:r>
          </a:p>
          <a:p>
            <a:endParaRPr lang="en-US" baseline="0" dirty="0" smtClean="0"/>
          </a:p>
          <a:p>
            <a:r>
              <a:rPr lang="en-US" baseline="0" dirty="0" smtClean="0"/>
              <a:t>The </a:t>
            </a:r>
            <a:r>
              <a:rPr lang="en-US" baseline="0" dirty="0" smtClean="0"/>
              <a:t>online testing did miss a problem question that had been uncovered in the </a:t>
            </a:r>
            <a:r>
              <a:rPr lang="en-US" baseline="0" dirty="0" smtClean="0"/>
              <a:t>face-to-face testing</a:t>
            </a:r>
            <a:r>
              <a:rPr lang="en-US" baseline="0" dirty="0" smtClean="0"/>
              <a:t>, and it didn’t uncover any new, significant problems. </a:t>
            </a:r>
            <a:r>
              <a:rPr lang="en-US" baseline="0" dirty="0" smtClean="0"/>
              <a:t>Therefore</a:t>
            </a:r>
            <a:r>
              <a:rPr lang="en-US" baseline="0" dirty="0" smtClean="0"/>
              <a:t>, in the context of this type of test, we concluded that online testing is not a replacement for face-to-face cognitive interviewing.  But we arrived at this conclusion within the context that part of the face-to-face cognitive interviewing was done over the phone, whereas the online testing was completely self-administered and unmoderated; that is, no interviewer was involved. </a:t>
            </a:r>
            <a:r>
              <a:rPr lang="en-US" baseline="0" dirty="0" smtClean="0"/>
              <a:t>This </a:t>
            </a:r>
            <a:r>
              <a:rPr lang="en-US" baseline="0" dirty="0" smtClean="0"/>
              <a:t>reinforces a well-known lesson that mode is important.  So, those are our main findings and conclusions.  Now I’ll get into the weeds and explain how we arrived at those conclusions.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7</a:t>
            </a:fld>
            <a:endParaRPr lang="en-US"/>
          </a:p>
        </p:txBody>
      </p:sp>
    </p:spTree>
    <p:extLst>
      <p:ext uri="{BB962C8B-B14F-4D97-AF65-F5344CB8AC3E}">
        <p14:creationId xmlns:p14="http://schemas.microsoft.com/office/powerpoint/2010/main" val="1603430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a:t>
            </a:r>
            <a:r>
              <a:rPr lang="en-US" baseline="0" dirty="0" smtClean="0"/>
              <a:t> participants were involved in the in-house testing, and 30 in the online testing.</a:t>
            </a:r>
          </a:p>
          <a:p>
            <a:endParaRPr lang="en-US" baseline="0" dirty="0" smtClean="0"/>
          </a:p>
          <a:p>
            <a:r>
              <a:rPr lang="en-US" baseline="0" dirty="0" smtClean="0"/>
              <a:t>We used very general selection criteria for both modes.  We tried to get a wide range of jobs and characteristics, and felt that we were successful in doing so.  </a:t>
            </a:r>
          </a:p>
          <a:p>
            <a:endParaRPr lang="en-US" baseline="0" dirty="0" smtClean="0"/>
          </a:p>
          <a:p>
            <a:r>
              <a:rPr lang="en-US" baseline="0" dirty="0" smtClean="0"/>
              <a:t>The focus for the testing was a module proposed for the American Time Use Survey that included questions about paid and unpaid leave, as well as questions about job flexibility.</a:t>
            </a:r>
          </a:p>
          <a:p>
            <a:endParaRPr lang="en-US" baseline="0" dirty="0" smtClean="0"/>
          </a:p>
          <a:p>
            <a:r>
              <a:rPr lang="en-US" baseline="0" dirty="0" smtClean="0"/>
              <a:t>For reasons I’ll explain shortly, the analysis focused on two sections of the module: one with 15 questions and one with 18, for a total of 33 questions.</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8</a:t>
            </a:fld>
            <a:endParaRPr lang="en-US"/>
          </a:p>
        </p:txBody>
      </p:sp>
    </p:spTree>
    <p:extLst>
      <p:ext uri="{BB962C8B-B14F-4D97-AF65-F5344CB8AC3E}">
        <p14:creationId xmlns:p14="http://schemas.microsoft.com/office/powerpoint/2010/main" val="21007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able to compare the participants in the face-to-face testing with the online participants on three demographic variables: gender, education, and age. As shown in this table, the online participants seem to have a better balance in terms of gender, they appear to be somewhat better educated, and also somewhat younger. However, none of the differences shown are statistically significant using a chi-square test.</a:t>
            </a:r>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914975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a:t>
            </a:r>
            <a:r>
              <a:rPr lang="en-US" baseline="0" dirty="0" smtClean="0"/>
              <a:t>face-to-face</a:t>
            </a:r>
            <a:r>
              <a:rPr lang="en-US" dirty="0" smtClean="0"/>
              <a:t> testing</a:t>
            </a:r>
            <a:r>
              <a:rPr lang="en-US" baseline="0" dirty="0" smtClean="0"/>
              <a:t>, participants came into our lab.  After the usual introductions and administrative steps, we conducted a phone interview with the person that covered all five sections of the module.  This phone interview did not use a think-aloud procedure.  During this interview, there were usually one or two observers, who took notes, and who coded the interview for potential problems. The phone interviewer also coded potential problems.</a:t>
            </a:r>
          </a:p>
          <a:p>
            <a:endParaRPr lang="en-US" baseline="0" dirty="0" smtClean="0"/>
          </a:p>
          <a:p>
            <a:r>
              <a:rPr lang="en-US" baseline="0" dirty="0" smtClean="0"/>
              <a:t>After the interview, the interviewer and observers joined the respondent, and the interviewer asked a set of pre-determined, follow-up probes, and either the interviewer or observers asked any new probes that had emerged.  After the debriefing, the observers and interviewers discussed the interview and reached a consensus on the codes for each question.  To expand the sample and reach some shift workers, two interviews were conducted by telephone, and in this case, there were no observers, so the interviewer coded both cases alone.</a:t>
            </a:r>
          </a:p>
          <a:p>
            <a:endParaRPr lang="en-US" baseline="0" dirty="0" smtClean="0"/>
          </a:p>
          <a:p>
            <a:pPr defTabSz="931774">
              <a:defRPr/>
            </a:pPr>
            <a:r>
              <a:rPr lang="en-US" baseline="0" dirty="0" smtClean="0"/>
              <a:t>As we conducted the initial face-to-face interviews, it became apparent that a question about Types of Leave plans was causing confusion.  This question was asked 9</a:t>
            </a:r>
            <a:r>
              <a:rPr lang="en-US" baseline="30000" dirty="0" smtClean="0"/>
              <a:t>th</a:t>
            </a:r>
            <a:r>
              <a:rPr lang="en-US" baseline="0" dirty="0" smtClean="0"/>
              <a:t> in the first section after a series of questions that asked if a respondent could take paid leave for a variety of reasons.  Three of these reasons were repeated in the question about Types of Leave Plans, so respondents commented about the apparent redundancy, and this redundancy might have confused them</a:t>
            </a:r>
            <a:r>
              <a:rPr lang="en-US" baseline="0" dirty="0" smtClean="0">
                <a:solidFill>
                  <a:srgbClr val="FF0000"/>
                </a:solidFill>
              </a:rPr>
              <a:t>. So we changed the protocol after 15 cases to see if changing the approach used would address these problems</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10</a:t>
            </a:fld>
            <a:endParaRPr lang="en-US"/>
          </a:p>
        </p:txBody>
      </p:sp>
    </p:spTree>
    <p:extLst>
      <p:ext uri="{BB962C8B-B14F-4D97-AF65-F5344CB8AC3E}">
        <p14:creationId xmlns:p14="http://schemas.microsoft.com/office/powerpoint/2010/main" val="3631349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problem </a:t>
            </a:r>
            <a:r>
              <a:rPr lang="en-US" baseline="0" dirty="0" smtClean="0"/>
              <a:t>question.  One thing you probably notice right away is that it has a long introduction, which was an attempt to transition and introduce a break from the preceding questions.   Notice that some of the sub-questions are for females or males only.  </a:t>
            </a:r>
          </a:p>
          <a:p>
            <a:endParaRPr lang="en-US" baseline="0" dirty="0" smtClean="0"/>
          </a:p>
          <a:p>
            <a:r>
              <a:rPr lang="en-US" baseline="0" dirty="0" smtClean="0"/>
              <a:t>As I mentioned, after we had completed 15 cases in the face-to-face testing, the decision was made to see if changing the order of the question and its wording would resolve the problem we were seeing.  So the question  was changed to an open-ended, conversational question, and it was asked first. </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11</a:t>
            </a:fld>
            <a:endParaRPr lang="en-US"/>
          </a:p>
        </p:txBody>
      </p:sp>
    </p:spTree>
    <p:extLst>
      <p:ext uri="{BB962C8B-B14F-4D97-AF65-F5344CB8AC3E}">
        <p14:creationId xmlns:p14="http://schemas.microsoft.com/office/powerpoint/2010/main" val="3808965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And here’s how</a:t>
            </a:r>
            <a:r>
              <a:rPr lang="en-US" baseline="0" dirty="0" smtClean="0"/>
              <a:t> the question was asked as a conversational question. In this case, if the information asked for in the preceding table was not clearly provided, the interviewer probed by asking a question like “</a:t>
            </a:r>
            <a:r>
              <a:rPr lang="en-US" dirty="0"/>
              <a:t>Does your leave plan include a separate plan for paid sick leave?”  and so on.</a:t>
            </a:r>
            <a:endParaRPr lang="en-US" dirty="0" smtClean="0"/>
          </a:p>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12</a:t>
            </a:fld>
            <a:endParaRPr lang="en-US"/>
          </a:p>
        </p:txBody>
      </p:sp>
    </p:spTree>
    <p:extLst>
      <p:ext uri="{BB962C8B-B14F-4D97-AF65-F5344CB8AC3E}">
        <p14:creationId xmlns:p14="http://schemas.microsoft.com/office/powerpoint/2010/main" val="2428274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As a summary, here’s a description of Protocol 2.  The question</a:t>
            </a:r>
            <a:r>
              <a:rPr lang="en-US" baseline="0" dirty="0" smtClean="0"/>
              <a:t> about types of leave plans was moved from the 9</a:t>
            </a:r>
            <a:r>
              <a:rPr lang="en-US" baseline="30000" dirty="0" smtClean="0"/>
              <a:t>th</a:t>
            </a:r>
            <a:r>
              <a:rPr lang="en-US" baseline="0" dirty="0" smtClean="0"/>
              <a:t> question to the 1</a:t>
            </a:r>
            <a:r>
              <a:rPr lang="en-US" baseline="30000" dirty="0" smtClean="0"/>
              <a:t>st</a:t>
            </a:r>
            <a:r>
              <a:rPr lang="en-US" baseline="0" dirty="0" smtClean="0"/>
              <a:t> question, and it was asked as an open-ended, conversational question. </a:t>
            </a:r>
            <a:r>
              <a:rPr lang="en-US" b="0" baseline="0" dirty="0" smtClean="0">
                <a:solidFill>
                  <a:srgbClr val="FF0000"/>
                </a:solidFill>
              </a:rPr>
              <a:t>At </a:t>
            </a:r>
            <a:r>
              <a:rPr lang="en-US" b="0" baseline="0" dirty="0" smtClean="0">
                <a:solidFill>
                  <a:srgbClr val="FF0000"/>
                </a:solidFill>
              </a:rPr>
              <a:t>this point, I want to throw in a comment here apologizing for the added complexity of changing the protocol midway through the testing.  We hadn’t planned to do that, but since this was real cognitive testing, we decided to try something different, because the approach we were using was not working well. Of course, this change complicates all of our other analyses.</a:t>
            </a:r>
            <a:r>
              <a:rPr lang="en-US" b="1" baseline="0" dirty="0" smtClean="0">
                <a:solidFill>
                  <a:srgbClr val="FF0000"/>
                </a:solidFill>
              </a:rPr>
              <a:t> </a:t>
            </a:r>
            <a:endParaRPr lang="en-US" b="1" dirty="0" smtClean="0">
              <a:solidFill>
                <a:srgbClr val="FF0000"/>
              </a:solidFill>
            </a:endParaRP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9C588DDB-F9A7-43CA-A8E6-4AA53C29374B}" type="slidenum">
              <a:rPr lang="en-US" smtClean="0"/>
              <a:t>13</a:t>
            </a:fld>
            <a:endParaRPr lang="en-US"/>
          </a:p>
        </p:txBody>
      </p:sp>
    </p:spTree>
    <p:extLst>
      <p:ext uri="{BB962C8B-B14F-4D97-AF65-F5344CB8AC3E}">
        <p14:creationId xmlns:p14="http://schemas.microsoft.com/office/powerpoint/2010/main" val="691639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 reminder that the face-to-face testing was done first.  We would like to have done the online</a:t>
            </a:r>
            <a:r>
              <a:rPr lang="en-US" baseline="0" dirty="0" smtClean="0"/>
              <a:t> and face-to-face concurrently, but we didn’t have the resources to do so.</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14</a:t>
            </a:fld>
            <a:endParaRPr lang="en-US"/>
          </a:p>
        </p:txBody>
      </p:sp>
    </p:spTree>
    <p:extLst>
      <p:ext uri="{BB962C8B-B14F-4D97-AF65-F5344CB8AC3E}">
        <p14:creationId xmlns:p14="http://schemas.microsoft.com/office/powerpoint/2010/main" val="1776524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participants in the online testing were recruited b</a:t>
            </a:r>
            <a:r>
              <a:rPr lang="en-US" baseline="0" dirty="0" smtClean="0"/>
              <a:t>y a company called TryMyUI, that provides testers primarily for usability testing, but since we’ve been working with them for years, we’ve been using their testers for online cognitive testing as well.</a:t>
            </a:r>
          </a:p>
          <a:p>
            <a:endParaRPr lang="en-US" baseline="0" dirty="0" smtClean="0"/>
          </a:p>
          <a:p>
            <a:r>
              <a:rPr lang="en-US" baseline="0" dirty="0" smtClean="0"/>
              <a:t>One of the constraints of this approach is that each session is limited to a 20-minute video, which records what a person is saying, and also shows what they are doing on their computer screen. This is not WebEx.  You can’t see the person’s face.  </a:t>
            </a:r>
            <a:r>
              <a:rPr lang="en-US" baseline="0" dirty="0" err="1" smtClean="0"/>
              <a:t>TryMYUI</a:t>
            </a:r>
            <a:r>
              <a:rPr lang="en-US" baseline="0" dirty="0" smtClean="0"/>
              <a:t> testers are generally very comfortable with the think-aloud procedure because it’s widely used in usability testing, and they get rated on how well they think aloud and complete tasks.  However, you don’t always get the most experienced, or best people who think aloud, because they’re always breaking in new people.  But, in general, I’ve found the quality of these testers when it comes to thinking aloud to be high.  Definitely higher than what you get with people who come into our lab.</a:t>
            </a:r>
          </a:p>
          <a:p>
            <a:endParaRPr lang="en-US" baseline="0" dirty="0" smtClean="0"/>
          </a:p>
          <a:p>
            <a:r>
              <a:rPr lang="en-US" baseline="0" dirty="0" smtClean="0"/>
              <a:t>We used the same probes as used in the face-to-face testing, but they were reworded for self-administration. Finally, the location of the probes varied.  In the concurrent condition, they followed the survey question of interest.  And in the retrospective condition, they came at the end after all the survey questions had been answered.</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15</a:t>
            </a:fld>
            <a:endParaRPr lang="en-US"/>
          </a:p>
        </p:txBody>
      </p:sp>
    </p:spTree>
    <p:extLst>
      <p:ext uri="{BB962C8B-B14F-4D97-AF65-F5344CB8AC3E}">
        <p14:creationId xmlns:p14="http://schemas.microsoft.com/office/powerpoint/2010/main" val="1267273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an overview of the experimental design for the online test.  The key point to keep in mind is that 15 people got each protocol and 15 people were asked the probes in the two different locations.  Because each session was limited to 20 minutes, the online testers did not answer all the survey questions, but they did answer 33 questions in two sections of the 5-section module, Sections 1 and 4, and that’s what our analysis is focused on.</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16</a:t>
            </a:fld>
            <a:endParaRPr lang="en-US"/>
          </a:p>
        </p:txBody>
      </p:sp>
    </p:spTree>
    <p:extLst>
      <p:ext uri="{BB962C8B-B14F-4D97-AF65-F5344CB8AC3E}">
        <p14:creationId xmlns:p14="http://schemas.microsoft.com/office/powerpoint/2010/main" val="3884436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I mentioned previously, t</a:t>
            </a:r>
            <a:r>
              <a:rPr lang="en-US" dirty="0" smtClean="0"/>
              <a:t>he dependent measure in analyses</a:t>
            </a:r>
            <a:r>
              <a:rPr lang="en-US" baseline="0" dirty="0" smtClean="0"/>
              <a:t> was a proportion which represented how many times problems were noted for a question.  Because there were skip patterns in the questions, this proportion was based on the number of times a question was asked by an interviewer or tested online.  As I mentioned before, multiple codes were allowed, and often assigned.  So, if multiple codes were assigned, their frequency of occurrence was  summed.</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17</a:t>
            </a:fld>
            <a:endParaRPr lang="en-US"/>
          </a:p>
        </p:txBody>
      </p:sp>
    </p:spTree>
    <p:extLst>
      <p:ext uri="{BB962C8B-B14F-4D97-AF65-F5344CB8AC3E}">
        <p14:creationId xmlns:p14="http://schemas.microsoft.com/office/powerpoint/2010/main" val="993164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 answer</a:t>
            </a:r>
            <a:r>
              <a:rPr lang="en-US" baseline="0" dirty="0" smtClean="0"/>
              <a:t> our first question, does the location of probes make a difference on the number of reported problems, the answer is no. </a:t>
            </a:r>
            <a:r>
              <a:rPr lang="en-US" b="1" dirty="0" smtClean="0"/>
              <a:t> </a:t>
            </a:r>
            <a:r>
              <a:rPr lang="en-US" baseline="0" dirty="0" smtClean="0"/>
              <a:t>We ran a 2-way, fully crossed ANOVA, with protocol and location of probes as the independent variables.  None of the main effects or interactions were significant.</a:t>
            </a:r>
          </a:p>
          <a:p>
            <a:endParaRPr lang="en-US" baseline="0" dirty="0" smtClean="0"/>
          </a:p>
          <a:p>
            <a:r>
              <a:rPr lang="en-US" baseline="0" dirty="0" smtClean="0"/>
              <a:t>More </a:t>
            </a:r>
            <a:r>
              <a:rPr lang="en-US" baseline="0" dirty="0" smtClean="0"/>
              <a:t>problems were discovered in the retrospective probing condition, but the difference wasn’t significant.</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18</a:t>
            </a:fld>
            <a:endParaRPr lang="en-US"/>
          </a:p>
        </p:txBody>
      </p:sp>
    </p:spTree>
    <p:extLst>
      <p:ext uri="{BB962C8B-B14F-4D97-AF65-F5344CB8AC3E}">
        <p14:creationId xmlns:p14="http://schemas.microsoft.com/office/powerpoint/2010/main" val="2945189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next looked at</a:t>
            </a:r>
            <a:r>
              <a:rPr lang="en-US" baseline="0" dirty="0" smtClean="0"/>
              <a:t> the number of problems captured by the high-level categories in our classification system.  As you can see, the mean number of problems was higher for both comprehension and response selection, which together were the most common types of problems, but differences in the high-level types of problems uncovered by the probe questions were not statistically different.</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19</a:t>
            </a:fld>
            <a:endParaRPr lang="en-US"/>
          </a:p>
        </p:txBody>
      </p:sp>
    </p:spTree>
    <p:extLst>
      <p:ext uri="{BB962C8B-B14F-4D97-AF65-F5344CB8AC3E}">
        <p14:creationId xmlns:p14="http://schemas.microsoft.com/office/powerpoint/2010/main" val="2599135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summarize the results so far, </a:t>
            </a:r>
            <a:r>
              <a:rPr lang="en-US" baseline="0" dirty="0" smtClean="0"/>
              <a:t>changing the locations of the probe questions did not have a measurable effect.  With the advantage of hindsight, this result was not surprising at all since almost all of the problems were identified during the thinking aloud.  So the probes added very little additional information.</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20</a:t>
            </a:fld>
            <a:endParaRPr lang="en-US"/>
          </a:p>
        </p:txBody>
      </p:sp>
    </p:spTree>
    <p:extLst>
      <p:ext uri="{BB962C8B-B14F-4D97-AF65-F5344CB8AC3E}">
        <p14:creationId xmlns:p14="http://schemas.microsoft.com/office/powerpoint/2010/main" val="4079669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talk about the comparison of the online results to the face-to-face results.</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21</a:t>
            </a:fld>
            <a:endParaRPr lang="en-US"/>
          </a:p>
        </p:txBody>
      </p:sp>
    </p:spTree>
    <p:extLst>
      <p:ext uri="{BB962C8B-B14F-4D97-AF65-F5344CB8AC3E}">
        <p14:creationId xmlns:p14="http://schemas.microsoft.com/office/powerpoint/2010/main" val="2841647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I know</a:t>
            </a:r>
            <a:r>
              <a:rPr lang="en-US" baseline="0" dirty="0" smtClean="0"/>
              <a:t> you can’t see the individual results in this graph, but you don’t need to. However, I hope you can see the color variations, where the blue bars are from the in-house testing, and the orange bars from the online testing.  Four of the 33 comparisons were statistically significant.  The correlation between the number of problems in the face-to-face vs. online testing was .462, so the two approaches are giving some consistent information, but there is also quite a bit of unexplained variation. However, even when some comparisons were not statistically significant, differences could still be qualitatively important.</a:t>
            </a:r>
          </a:p>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22</a:t>
            </a:fld>
            <a:endParaRPr lang="en-US"/>
          </a:p>
        </p:txBody>
      </p:sp>
    </p:spTree>
    <p:extLst>
      <p:ext uri="{BB962C8B-B14F-4D97-AF65-F5344CB8AC3E}">
        <p14:creationId xmlns:p14="http://schemas.microsoft.com/office/powerpoint/2010/main" val="3678605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don’t know if this line chart helps any, but it’s just another way of showing the data in the preceding bar</a:t>
            </a:r>
            <a:r>
              <a:rPr lang="en-US" baseline="0" dirty="0" smtClean="0"/>
              <a:t> chart.  The difference in the number of problems found between the face-to-face and online testing were computed for each question and sorted from largest to smallest.</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23</a:t>
            </a:fld>
            <a:endParaRPr lang="en-US"/>
          </a:p>
        </p:txBody>
      </p:sp>
    </p:spTree>
    <p:extLst>
      <p:ext uri="{BB962C8B-B14F-4D97-AF65-F5344CB8AC3E}">
        <p14:creationId xmlns:p14="http://schemas.microsoft.com/office/powerpoint/2010/main" val="1579946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addresses the question “Did the type of problem identified differ in the in-house and face-to-face testing?”</a:t>
            </a:r>
          </a:p>
          <a:p>
            <a:endParaRPr lang="en-US" dirty="0"/>
          </a:p>
          <a:p>
            <a:r>
              <a:rPr lang="en-US" dirty="0"/>
              <a:t>This figure shows the difference in the average proportion of problem codes assigned to questions in Sections 1 and 4 by High-Level Problem Category in the face-to-face and online testing.  Again, those high-level categories were Comprehension, Response Selection, Retrieval, and Other. None of the comparisons between the face-to-face and online testing for a problem category were significantly different.</a:t>
            </a:r>
          </a:p>
          <a:p>
            <a:r>
              <a:rPr lang="en-US" dirty="0"/>
              <a:t> </a:t>
            </a:r>
          </a:p>
          <a:p>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24</a:t>
            </a:fld>
            <a:endParaRPr lang="en-US"/>
          </a:p>
        </p:txBody>
      </p:sp>
    </p:spTree>
    <p:extLst>
      <p:ext uri="{BB962C8B-B14F-4D97-AF65-F5344CB8AC3E}">
        <p14:creationId xmlns:p14="http://schemas.microsoft.com/office/powerpoint/2010/main" val="2139834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I’ve done in this graph is pull three related questions from</a:t>
            </a:r>
            <a:r>
              <a:rPr lang="en-US" baseline="0" dirty="0" smtClean="0"/>
              <a:t> the bar chart with 33 questions that I showed earlier.</a:t>
            </a:r>
            <a:endParaRPr lang="en-US" dirty="0" smtClean="0"/>
          </a:p>
          <a:p>
            <a:endParaRPr lang="en-US" baseline="0" dirty="0" smtClean="0"/>
          </a:p>
          <a:p>
            <a:r>
              <a:rPr lang="en-US" baseline="0" dirty="0" smtClean="0"/>
              <a:t>In this case, the question JF_6 was a question that asked if the person usually worked a daytime schedule or some other schedule.  Note that relatively few problems were observed in the </a:t>
            </a:r>
            <a:r>
              <a:rPr lang="en-US" dirty="0"/>
              <a:t>face-to-face </a:t>
            </a:r>
            <a:r>
              <a:rPr lang="en-US" baseline="0" dirty="0" smtClean="0"/>
              <a:t>or online testing for this question.  </a:t>
            </a:r>
          </a:p>
          <a:p>
            <a:endParaRPr lang="en-US" baseline="0" dirty="0" smtClean="0"/>
          </a:p>
          <a:p>
            <a:r>
              <a:rPr lang="en-US" baseline="0" dirty="0" smtClean="0"/>
              <a:t>If the answer to JF_6 </a:t>
            </a:r>
            <a:r>
              <a:rPr lang="en-US" b="0" baseline="0" dirty="0" smtClean="0"/>
              <a:t>was </a:t>
            </a:r>
            <a:r>
              <a:rPr lang="en-US" b="0" baseline="0" dirty="0" smtClean="0"/>
              <a:t>“some </a:t>
            </a:r>
            <a:r>
              <a:rPr lang="en-US" b="0" baseline="0" dirty="0" smtClean="0"/>
              <a:t>other schedule</a:t>
            </a:r>
            <a:r>
              <a:rPr lang="en-US" baseline="0" dirty="0" smtClean="0"/>
              <a:t>,” </a:t>
            </a:r>
            <a:r>
              <a:rPr lang="en-US" baseline="0" dirty="0" smtClean="0"/>
              <a:t>questions JF_7 and JF_8 were asked.  JF_7 was a question that asked about the work shift, and question JF_8 asked for the reason they worked this type of shift.  As you can see in this figure, JF_7 generated quite a few problems in both modes, and JF_8 generated a lot of problems in the </a:t>
            </a:r>
            <a:r>
              <a:rPr lang="en-US" dirty="0"/>
              <a:t>face-to-face</a:t>
            </a:r>
            <a:r>
              <a:rPr lang="en-US" baseline="0" dirty="0" smtClean="0"/>
              <a:t> testing, but relatively few in the online testing.  However, the number of times a question was tested varied, so you have to take that into consideration as well.</a:t>
            </a:r>
          </a:p>
          <a:p>
            <a:endParaRPr lang="en-US" baseline="0" dirty="0" smtClean="0"/>
          </a:p>
          <a:p>
            <a:r>
              <a:rPr lang="en-US" baseline="0" dirty="0" smtClean="0"/>
              <a:t>For example, question JF_6 was asked 30 times in the </a:t>
            </a:r>
            <a:r>
              <a:rPr lang="en-US" dirty="0"/>
              <a:t>face-to-face</a:t>
            </a:r>
            <a:r>
              <a:rPr lang="en-US" baseline="0" dirty="0" smtClean="0"/>
              <a:t> testing, and 29 times in the online testing.  On the other hand, questions JF_7 and JF_8 were asked 10 times in the </a:t>
            </a:r>
            <a:r>
              <a:rPr lang="en-US" dirty="0"/>
              <a:t>face-to-face</a:t>
            </a:r>
            <a:r>
              <a:rPr lang="en-US" baseline="0" dirty="0" smtClean="0"/>
              <a:t> testing, and only 6 times in the online testing.</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25</a:t>
            </a:fld>
            <a:endParaRPr lang="en-US"/>
          </a:p>
        </p:txBody>
      </p:sp>
    </p:spTree>
    <p:extLst>
      <p:ext uri="{BB962C8B-B14F-4D97-AF65-F5344CB8AC3E}">
        <p14:creationId xmlns:p14="http://schemas.microsoft.com/office/powerpoint/2010/main" val="1973869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are the actual questions that were tested.  I’ve included the percentages of problems identified during the testing. The blue percentage is from the </a:t>
            </a:r>
            <a:r>
              <a:rPr lang="en-US" dirty="0"/>
              <a:t>face-to-face </a:t>
            </a:r>
            <a:r>
              <a:rPr lang="en-US" baseline="0" dirty="0" smtClean="0"/>
              <a:t>testing, and the orange percentage is from the online testing.  You can see that the second question, JF_7, generated a lot of problems in both modes. Most of the problem codes reflected difficulties selecting the most appropriate response.</a:t>
            </a:r>
          </a:p>
          <a:p>
            <a:endParaRPr lang="en-US" baseline="0" dirty="0" smtClean="0"/>
          </a:p>
          <a:p>
            <a:r>
              <a:rPr lang="en-US" baseline="0" dirty="0" smtClean="0"/>
              <a:t>Notice that the third question, JF_8, generated a high number of problems in the </a:t>
            </a:r>
            <a:r>
              <a:rPr lang="en-US" dirty="0"/>
              <a:t>face-to-face</a:t>
            </a:r>
            <a:r>
              <a:rPr lang="en-US" baseline="0" dirty="0" smtClean="0"/>
              <a:t> testing: this was because respondents had trouble picking a single, best response.  But notice that this happened much less frequently in the online testing (50% vs 16.7%). </a:t>
            </a:r>
            <a:r>
              <a:rPr lang="en-US" dirty="0"/>
              <a:t>A reasonable assumption is that the number of problem codes was lower for this question in the online testing, because, rather than listening to an interviewer read the response options, respondents could read and compare them visually, which is a much easier task. </a:t>
            </a:r>
          </a:p>
        </p:txBody>
      </p:sp>
      <p:sp>
        <p:nvSpPr>
          <p:cNvPr id="4" name="Slide Number Placeholder 3"/>
          <p:cNvSpPr>
            <a:spLocks noGrp="1"/>
          </p:cNvSpPr>
          <p:nvPr>
            <p:ph type="sldNum" sz="quarter" idx="10"/>
          </p:nvPr>
        </p:nvSpPr>
        <p:spPr/>
        <p:txBody>
          <a:bodyPr/>
          <a:lstStyle/>
          <a:p>
            <a:fld id="{9C588DDB-F9A7-43CA-A8E6-4AA53C29374B}" type="slidenum">
              <a:rPr lang="en-US" smtClean="0"/>
              <a:t>26</a:t>
            </a:fld>
            <a:endParaRPr lang="en-US"/>
          </a:p>
        </p:txBody>
      </p:sp>
    </p:spTree>
    <p:extLst>
      <p:ext uri="{BB962C8B-B14F-4D97-AF65-F5344CB8AC3E}">
        <p14:creationId xmlns:p14="http://schemas.microsoft.com/office/powerpoint/2010/main" val="2332578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a:t>
            </a:r>
            <a:r>
              <a:rPr lang="en-US" baseline="0" dirty="0" smtClean="0"/>
              <a:t> remember this question that asked about five different types of leave plans?  Let’s see how this fared in the </a:t>
            </a:r>
            <a:r>
              <a:rPr lang="en-US" dirty="0"/>
              <a:t>face-to-face </a:t>
            </a:r>
            <a:r>
              <a:rPr lang="en-US" baseline="0" dirty="0" smtClean="0"/>
              <a:t>vs. the online testing.</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70197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r>
              <a:rPr lang="en-US" baseline="0" dirty="0" smtClean="0"/>
              <a:t>The number of problems identified for the sub-parts of this question was relatively high in the </a:t>
            </a:r>
            <a:r>
              <a:rPr lang="en-US" dirty="0"/>
              <a:t>face-to-face</a:t>
            </a:r>
            <a:r>
              <a:rPr lang="en-US" baseline="0" dirty="0" smtClean="0"/>
              <a:t> testing, for all but paternity leave. On the other hand, r</a:t>
            </a:r>
            <a:r>
              <a:rPr lang="en-US" dirty="0"/>
              <a:t>elatively fewer problems were noted for questions about vacation and sick leave in the online testing versus the in-house testing, although the difference was only statistically significant for sick leave (p=0.01684). This pattern reversed for questions about paternity and personal leave, but the differences here were not significant. However, the percentage of issues noted for paternity leave was clearly inflated in the online testing because several participants answered this question when they didn’t need to, and a common answer given was “don’t know.” This did not happen in the face-to-face testing because the interviewer controlled which questions were asked.</a:t>
            </a:r>
          </a:p>
          <a:p>
            <a:pPr defTabSz="931774">
              <a:defRPr/>
            </a:pPr>
            <a:endParaRPr lang="en-US" dirty="0"/>
          </a:p>
          <a:p>
            <a:pPr defTabSz="931774">
              <a:defRPr/>
            </a:pPr>
            <a:r>
              <a:rPr lang="en-US" dirty="0"/>
              <a:t>I’m pointing out these results because, with the exception of personal days, the online testing failed to identify these sub-questions as being as problematic as they were in the face-to-face testing.  So, why the big differences?  This is a good example of a mode difference.  Since this question was self-administered online, the response options were not read to the respondent; instead, the respondent saw them as a list and could read them.  This apparently helped eliminate some of the ambiguities in the question.</a:t>
            </a:r>
          </a:p>
          <a:p>
            <a:pPr defTabSz="931774">
              <a:defRPr/>
            </a:pPr>
            <a:endParaRPr lang="en-US" dirty="0"/>
          </a:p>
          <a:p>
            <a:pPr defTabSz="931774">
              <a:defRPr/>
            </a:pPr>
            <a:r>
              <a:rPr lang="en-US" dirty="0"/>
              <a:t>As it turned out, this question was dropped based on the face-to-face testing results, so this is an example of where the online testing failed to uncover parts of a problem question.</a:t>
            </a:r>
          </a:p>
          <a:p>
            <a:endParaRPr lang="en-US" baseline="0" dirty="0" smtClean="0"/>
          </a:p>
        </p:txBody>
      </p:sp>
      <p:sp>
        <p:nvSpPr>
          <p:cNvPr id="4" name="Slide Number Placeholder 3"/>
          <p:cNvSpPr>
            <a:spLocks noGrp="1"/>
          </p:cNvSpPr>
          <p:nvPr>
            <p:ph type="sldNum" sz="quarter" idx="10"/>
          </p:nvPr>
        </p:nvSpPr>
        <p:spPr/>
        <p:txBody>
          <a:bodyPr/>
          <a:lstStyle/>
          <a:p>
            <a:fld id="{9C588DDB-F9A7-43CA-A8E6-4AA53C29374B}" type="slidenum">
              <a:rPr lang="en-US" smtClean="0"/>
              <a:t>28</a:t>
            </a:fld>
            <a:endParaRPr lang="en-US"/>
          </a:p>
        </p:txBody>
      </p:sp>
    </p:spTree>
    <p:extLst>
      <p:ext uri="{BB962C8B-B14F-4D97-AF65-F5344CB8AC3E}">
        <p14:creationId xmlns:p14="http://schemas.microsoft.com/office/powerpoint/2010/main" val="3260644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So, jus</a:t>
            </a:r>
            <a:r>
              <a:rPr lang="en-US" baseline="0" dirty="0" smtClean="0"/>
              <a:t>t in case you’ve gotten lost in the weeds of my presentation, let’s return to the original research questions, and our conclusions.</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058279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Changing the locations of the probe questions in the online testing had no significant impact.</a:t>
            </a:r>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903428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 comparison of</a:t>
            </a:r>
            <a:r>
              <a:rPr lang="en-US" baseline="0" dirty="0" smtClean="0"/>
              <a:t> the face-to-face cognitive interviewing with the online cognitive interviewing was messier.  For some questions, we got similar results, but the online testing missed a major problem and didn’t uncover any new ones.  Therefore, in the context of our approach, online testing is not a replacement for face-to-face testing, and the mode of testing is important because it can affect your results.</a:t>
            </a:r>
          </a:p>
          <a:p>
            <a:pPr defTabSz="931774">
              <a:defRPr/>
            </a:pPr>
            <a:endParaRPr lang="en-US" baseline="0" dirty="0" smtClean="0"/>
          </a:p>
          <a:p>
            <a:pPr defTabSz="931774">
              <a:defRPr/>
            </a:pPr>
            <a:r>
              <a:rPr lang="en-US" baseline="0" dirty="0" smtClean="0"/>
              <a:t>This conclusion, by the way, agrees with similar research we’ve done in the past.</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542255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is my</a:t>
            </a:r>
            <a:r>
              <a:rPr lang="en-US" baseline="0" dirty="0" smtClean="0"/>
              <a:t> contact information, if you would like to get in touch with me.</a:t>
            </a:r>
            <a:endParaRPr lang="en-US" dirty="0"/>
          </a:p>
        </p:txBody>
      </p:sp>
      <p:sp>
        <p:nvSpPr>
          <p:cNvPr id="4" name="Slide Number Placeholder 3"/>
          <p:cNvSpPr>
            <a:spLocks noGrp="1"/>
          </p:cNvSpPr>
          <p:nvPr>
            <p:ph type="sldNum" sz="quarter" idx="10"/>
          </p:nvPr>
        </p:nvSpPr>
        <p:spPr/>
        <p:txBody>
          <a:bodyPr/>
          <a:lstStyle/>
          <a:p>
            <a:fld id="{9C588DDB-F9A7-43CA-A8E6-4AA53C29374B}" type="slidenum">
              <a:rPr lang="en-US" smtClean="0"/>
              <a:t>32</a:t>
            </a:fld>
            <a:endParaRPr lang="en-US"/>
          </a:p>
        </p:txBody>
      </p:sp>
    </p:spTree>
    <p:extLst>
      <p:ext uri="{BB962C8B-B14F-4D97-AF65-F5344CB8AC3E}">
        <p14:creationId xmlns:p14="http://schemas.microsoft.com/office/powerpoint/2010/main" val="1463994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Subtitle 2"/>
          <p:cNvSpPr>
            <a:spLocks noGrp="1"/>
          </p:cNvSpPr>
          <p:nvPr>
            <p:ph type="subTitle" idx="4294967295"/>
          </p:nvPr>
        </p:nvSpPr>
        <p:spPr>
          <a:xfrm>
            <a:off x="457200" y="1970531"/>
            <a:ext cx="8229600" cy="1175005"/>
          </a:xfrm>
          <a:prstGeom prst="rect">
            <a:avLst/>
          </a:prstGeom>
        </p:spPr>
        <p:txBody>
          <a:bodyPr/>
          <a:lstStyle>
            <a:lvl1pPr>
              <a:lnSpc>
                <a:spcPts val="4500"/>
              </a:lnSpc>
              <a:spcBef>
                <a:spcPts val="600"/>
              </a:spcBef>
              <a:defRPr/>
            </a:lvl1pPr>
          </a:lstStyle>
          <a:p>
            <a:r>
              <a:rPr lang="en-US" smtClean="0"/>
              <a:t>Click to edit Master subtitle style</a:t>
            </a:r>
            <a:endParaRPr lang="en-US" dirty="0"/>
          </a:p>
        </p:txBody>
      </p:sp>
      <p:sp>
        <p:nvSpPr>
          <p:cNvPr id="3" name="Title 1"/>
          <p:cNvSpPr>
            <a:spLocks noGrp="1"/>
          </p:cNvSpPr>
          <p:nvPr>
            <p:ph type="title" hasCustomPrompt="1"/>
          </p:nvPr>
        </p:nvSpPr>
        <p:spPr>
          <a:xfrm>
            <a:off x="457200" y="443483"/>
            <a:ext cx="8229600" cy="1527048"/>
          </a:xfrm>
          <a:prstGeom prst="rect">
            <a:avLst/>
          </a:prstGeom>
        </p:spPr>
        <p:txBody>
          <a:bodyPr/>
          <a:lstStyle>
            <a:lvl1pPr>
              <a:lnSpc>
                <a:spcPts val="5700"/>
              </a:lnSpc>
              <a:spcBef>
                <a:spcPts val="600"/>
              </a:spcBef>
              <a:defRPr>
                <a:solidFill>
                  <a:schemeClr val="bg1"/>
                </a:solidFill>
                <a:latin typeface="Calibri" panose="020F0502020204030204" pitchFamily="34" charset="0"/>
                <a:cs typeface="Calibri" panose="020F0502020204030204" pitchFamily="34" charset="0"/>
              </a:defRPr>
            </a:lvl1pPr>
          </a:lstStyle>
          <a:p>
            <a:r>
              <a:rPr lang="en-US" dirty="0" smtClean="0"/>
              <a:t>Click, add Presentation title</a:t>
            </a:r>
            <a:endParaRPr lang="en-US" dirty="0"/>
          </a:p>
        </p:txBody>
      </p:sp>
    </p:spTree>
    <p:extLst>
      <p:ext uri="{BB962C8B-B14F-4D97-AF65-F5344CB8AC3E}">
        <p14:creationId xmlns:p14="http://schemas.microsoft.com/office/powerpoint/2010/main" val="604162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4985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04672"/>
          </a:xfrm>
        </p:spPr>
        <p:txBody>
          <a:bodyPr/>
          <a:lstStyle>
            <a:lvl1pPr>
              <a:defRPr>
                <a:solidFill>
                  <a:srgbClr val="192168"/>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22437"/>
            <a:ext cx="8229600" cy="3992563"/>
          </a:xfrm>
        </p:spPr>
        <p:txBody>
          <a:bodyPr/>
          <a:lstStyle>
            <a:lvl1pPr>
              <a:defRPr baseline="0">
                <a:solidFill>
                  <a:srgbClr val="192168"/>
                </a:solidFill>
                <a:latin typeface="Calibri" panose="020F0502020204030204" pitchFamily="34" charset="0"/>
                <a:cs typeface="Calibri" panose="020F0502020204030204" pitchFamily="34" charset="0"/>
              </a:defRPr>
            </a:lvl1pPr>
            <a:lvl2pPr>
              <a:defRPr>
                <a:solidFill>
                  <a:srgbClr val="192168"/>
                </a:solidFill>
                <a:latin typeface="Calibri" panose="020F0502020204030204" pitchFamily="34" charset="0"/>
                <a:cs typeface="Calibri" panose="020F0502020204030204" pitchFamily="34" charset="0"/>
              </a:defRPr>
            </a:lvl2pPr>
            <a:lvl3pPr>
              <a:defRPr>
                <a:solidFill>
                  <a:srgbClr val="192168"/>
                </a:solidFill>
                <a:latin typeface="Calibri" panose="020F0502020204030204" pitchFamily="34" charset="0"/>
                <a:cs typeface="Calibri" panose="020F0502020204030204" pitchFamily="34" charset="0"/>
              </a:defRPr>
            </a:lvl3pPr>
            <a:lvl4pPr>
              <a:defRPr>
                <a:solidFill>
                  <a:srgbClr val="192168"/>
                </a:solidFill>
                <a:latin typeface="Calibri" panose="020F0502020204030204" pitchFamily="34" charset="0"/>
                <a:cs typeface="Calibri" panose="020F0502020204030204" pitchFamily="34" charset="0"/>
              </a:defRPr>
            </a:lvl4pPr>
            <a:lvl5pPr>
              <a:buClr>
                <a:srgbClr val="CE1126"/>
              </a:buClr>
              <a:defRPr>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 (not recommended)</a:t>
            </a:r>
          </a:p>
        </p:txBody>
      </p:sp>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450941745"/>
      </p:ext>
    </p:extLst>
  </p:cSld>
  <p:clrMapOvr>
    <a:masterClrMapping/>
  </p:clrMapOvr>
  <p:extLst mod="1">
    <p:ext uri="{DCECCB84-F9BA-43D5-87BE-67443E8EF086}">
      <p15:sldGuideLst xmlns:p15="http://schemas.microsoft.com/office/powerpoint/2012/main">
        <p15:guide id="1" pos="288">
          <p15:clr>
            <a:srgbClr val="FBAE40"/>
          </p15:clr>
        </p15:guide>
        <p15:guide id="2" pos="5472">
          <p15:clr>
            <a:srgbClr val="FBAE40"/>
          </p15:clr>
        </p15:guide>
        <p15:guide id="3" orient="horz"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111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7672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01655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33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57200" y="2093913"/>
            <a:ext cx="3871913" cy="40560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814887" y="2093913"/>
            <a:ext cx="3871913" cy="4056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6"/>
          <p:cNvSpPr>
            <a:spLocks noGrp="1"/>
          </p:cNvSpPr>
          <p:nvPr>
            <p:ph type="body" sz="quarter" idx="12" hasCustomPrompt="1"/>
          </p:nvPr>
        </p:nvSpPr>
        <p:spPr>
          <a:xfrm>
            <a:off x="457200"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
        <p:nvSpPr>
          <p:cNvPr id="8" name="Text Placeholder 6"/>
          <p:cNvSpPr>
            <a:spLocks noGrp="1"/>
          </p:cNvSpPr>
          <p:nvPr>
            <p:ph type="body" sz="quarter" idx="13" hasCustomPrompt="1"/>
          </p:nvPr>
        </p:nvSpPr>
        <p:spPr>
          <a:xfrm>
            <a:off x="4814886"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Tree>
    <p:extLst>
      <p:ext uri="{BB962C8B-B14F-4D97-AF65-F5344CB8AC3E}">
        <p14:creationId xmlns:p14="http://schemas.microsoft.com/office/powerpoint/2010/main" val="766495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8316" y="2516393"/>
            <a:ext cx="8229600" cy="1096962"/>
          </a:xfrm>
        </p:spPr>
        <p:txBody>
          <a:bodyPr/>
          <a:lstStyle>
            <a:lvl1pPr>
              <a:defRPr sz="5400"/>
            </a:lvl1pPr>
          </a:lstStyle>
          <a:p>
            <a:r>
              <a:rPr lang="en-US" dirty="0" smtClean="0"/>
              <a:t>Click to edit section title</a:t>
            </a:r>
            <a:endParaRPr lang="en-US" dirty="0"/>
          </a:p>
        </p:txBody>
      </p:sp>
    </p:spTree>
    <p:extLst>
      <p:ext uri="{BB962C8B-B14F-4D97-AF65-F5344CB8AC3E}">
        <p14:creationId xmlns:p14="http://schemas.microsoft.com/office/powerpoint/2010/main" val="173018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3429000" y="722672"/>
            <a:ext cx="5235677" cy="5257442"/>
          </a:xfrm>
        </p:spPr>
        <p:txBody>
          <a:bodyPr/>
          <a:lstStyle>
            <a:lvl1pPr marL="0" indent="0">
              <a:buNone/>
              <a:defRPr/>
            </a:lvl1pPr>
          </a:lstStyle>
          <a:p>
            <a:pPr lvl="0"/>
            <a:r>
              <a:rPr lang="en-US" dirty="0" smtClean="0"/>
              <a:t>Object</a:t>
            </a:r>
            <a:endParaRPr lang="en-US" dirty="0"/>
          </a:p>
        </p:txBody>
      </p:sp>
      <p:sp>
        <p:nvSpPr>
          <p:cNvPr id="6" name="Content Placeholder 5"/>
          <p:cNvSpPr>
            <a:spLocks noGrp="1"/>
          </p:cNvSpPr>
          <p:nvPr>
            <p:ph sz="quarter" idx="11"/>
          </p:nvPr>
        </p:nvSpPr>
        <p:spPr>
          <a:xfrm>
            <a:off x="398464" y="1526458"/>
            <a:ext cx="3030536" cy="445365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2" hasCustomPrompt="1"/>
          </p:nvPr>
        </p:nvSpPr>
        <p:spPr>
          <a:xfrm>
            <a:off x="398464" y="722672"/>
            <a:ext cx="3030536" cy="738188"/>
          </a:xfrm>
        </p:spPr>
        <p:txBody>
          <a:bodyPr/>
          <a:lstStyle>
            <a:lvl1pPr marL="0" indent="0">
              <a:buNone/>
              <a:defRPr baseline="0"/>
            </a:lvl1pPr>
          </a:lstStyle>
          <a:p>
            <a:pPr lvl="0"/>
            <a:r>
              <a:rPr lang="en-US" dirty="0" smtClean="0"/>
              <a:t>Click to add text</a:t>
            </a:r>
            <a:endParaRPr lang="en-US" dirty="0"/>
          </a:p>
        </p:txBody>
      </p:sp>
    </p:spTree>
    <p:extLst>
      <p:ext uri="{BB962C8B-B14F-4D97-AF65-F5344CB8AC3E}">
        <p14:creationId xmlns:p14="http://schemas.microsoft.com/office/powerpoint/2010/main" val="1178053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8614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5.png"/><Relationship Id="rId4" Type="http://schemas.openxmlformats.org/officeDocument/2006/relationships/slideLayout" Target="../slideLayouts/slideLayout5.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3" r="4623"/>
          <a:stretch/>
        </p:blipFill>
        <p:spPr>
          <a:xfrm>
            <a:off x="-175491" y="0"/>
            <a:ext cx="9319491" cy="6858000"/>
          </a:xfrm>
          <a:prstGeom prst="rect">
            <a:avLst/>
          </a:prstGeom>
        </p:spPr>
      </p:pic>
      <p:sp>
        <p:nvSpPr>
          <p:cNvPr id="2" name="Title Placeholder 1"/>
          <p:cNvSpPr>
            <a:spLocks noGrp="1"/>
          </p:cNvSpPr>
          <p:nvPr>
            <p:ph type="title"/>
          </p:nvPr>
        </p:nvSpPr>
        <p:spPr>
          <a:xfrm>
            <a:off x="457200" y="457199"/>
            <a:ext cx="8229600" cy="1368425"/>
          </a:xfrm>
          <a:prstGeom prst="rect">
            <a:avLst/>
          </a:prstGeom>
        </p:spPr>
        <p:txBody>
          <a:bodyPr vert="horz" lIns="91440" tIns="45720" rIns="91440" bIns="45720" rtlCol="0" anchor="t">
            <a:normAutofit/>
          </a:bodyPr>
          <a:lstStyle/>
          <a:p>
            <a:r>
              <a:rPr lang="en-US" dirty="0" smtClean="0"/>
              <a:t>Click to edit title</a:t>
            </a:r>
            <a:endParaRPr lang="en-US" dirty="0"/>
          </a:p>
        </p:txBody>
      </p:sp>
      <p:sp>
        <p:nvSpPr>
          <p:cNvPr id="3" name="Text Placeholder 2"/>
          <p:cNvSpPr>
            <a:spLocks noGrp="1"/>
          </p:cNvSpPr>
          <p:nvPr>
            <p:ph type="body" idx="1"/>
          </p:nvPr>
        </p:nvSpPr>
        <p:spPr>
          <a:xfrm>
            <a:off x="457200" y="1825625"/>
            <a:ext cx="8229600" cy="1056120"/>
          </a:xfrm>
          <a:prstGeom prst="rect">
            <a:avLst/>
          </a:prstGeom>
        </p:spPr>
        <p:txBody>
          <a:bodyPr vert="horz" lIns="91440" tIns="45720" rIns="91440" bIns="45720" rtlCol="0">
            <a:normAutofit/>
          </a:bodyPr>
          <a:lstStyle/>
          <a:p>
            <a:pPr lvl="0"/>
            <a:r>
              <a:rPr lang="en-US" dirty="0" smtClean="0"/>
              <a:t>Click to add subtitle</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0"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1807257929"/>
      </p:ext>
    </p:extLst>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lnSpc>
          <a:spcPct val="90000"/>
        </a:lnSpc>
        <a:spcBef>
          <a:spcPct val="0"/>
        </a:spcBef>
        <a:buNone/>
        <a:defRPr sz="5400" b="1" kern="1200">
          <a:solidFill>
            <a:schemeClr val="bg1"/>
          </a:solidFill>
          <a:latin typeface="+mn-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5472" userDrawn="1">
          <p15:clr>
            <a:srgbClr val="F26B43"/>
          </p15:clr>
        </p15:guide>
        <p15:guide id="3" orient="horz" pos="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7098" y="5899731"/>
            <a:ext cx="8439702" cy="976557"/>
          </a:xfrm>
          <a:prstGeom prst="rect">
            <a:avLst/>
          </a:prstGeom>
        </p:spPr>
      </p:pic>
      <p:sp>
        <p:nvSpPr>
          <p:cNvPr id="1026" name="Title Placeholder 1"/>
          <p:cNvSpPr>
            <a:spLocks noGrp="1"/>
          </p:cNvSpPr>
          <p:nvPr userDrawn="1">
            <p:ph type="title"/>
          </p:nvPr>
        </p:nvSpPr>
        <p:spPr bwMode="auto">
          <a:xfrm>
            <a:off x="457200" y="274638"/>
            <a:ext cx="8229600" cy="1096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title</a:t>
            </a:r>
          </a:p>
        </p:txBody>
      </p:sp>
      <p:sp>
        <p:nvSpPr>
          <p:cNvPr id="1027" name="Text Placeholder 2"/>
          <p:cNvSpPr>
            <a:spLocks noGrp="1"/>
          </p:cNvSpPr>
          <p:nvPr userDrawn="1">
            <p:ph type="body" idx="1"/>
          </p:nvPr>
        </p:nvSpPr>
        <p:spPr bwMode="auto">
          <a:xfrm>
            <a:off x="457200" y="1752601"/>
            <a:ext cx="8229600" cy="39605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 (not recommended)</a:t>
            </a:r>
          </a:p>
          <a:p>
            <a:pPr lvl="4"/>
            <a:endParaRPr lang="en-US" dirty="0" smtClean="0"/>
          </a:p>
          <a:p>
            <a:pPr lvl="3"/>
            <a:endParaRPr lang="en-US" dirty="0" smtClean="0"/>
          </a:p>
        </p:txBody>
      </p:sp>
      <p:pic>
        <p:nvPicPr>
          <p:cNvPr id="13" name="Picture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638498" y="6199678"/>
            <a:ext cx="1017423" cy="608940"/>
          </a:xfrm>
          <a:prstGeom prst="rect">
            <a:avLst/>
          </a:prstGeom>
        </p:spPr>
      </p:pic>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1686485968"/>
      </p:ext>
    </p:extLst>
  </p:cSld>
  <p:clrMap bg1="lt1" tx1="dk1" bg2="lt2" tx2="dk2" accent1="accent1" accent2="accent2" accent3="accent3" accent4="accent4" accent5="accent5" accent6="accent6" hlink="hlink" folHlink="folHlink"/>
  <p:sldLayoutIdLst>
    <p:sldLayoutId id="2147483691" r:id="rId1"/>
    <p:sldLayoutId id="2147483671" r:id="rId2"/>
    <p:sldLayoutId id="2147483690" r:id="rId3"/>
    <p:sldLayoutId id="2147483695" r:id="rId4"/>
    <p:sldLayoutId id="2147483692" r:id="rId5"/>
    <p:sldLayoutId id="2147483693" r:id="rId6"/>
    <p:sldLayoutId id="2147483694" r:id="rId7"/>
  </p:sldLayoutIdLst>
  <p:hf hdr="0" dt="0"/>
  <p:txStyles>
    <p:title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084" r="9955"/>
          <a:stretch/>
        </p:blipFill>
        <p:spPr>
          <a:xfrm>
            <a:off x="0" y="1"/>
            <a:ext cx="9144000" cy="6858000"/>
          </a:xfrm>
          <a:prstGeom prst="rect">
            <a:avLst/>
          </a:prstGeom>
        </p:spPr>
      </p:pic>
      <p:sp>
        <p:nvSpPr>
          <p:cNvPr id="8" name="TextBox 7"/>
          <p:cNvSpPr txBox="1"/>
          <p:nvPr userDrawn="1"/>
        </p:nvSpPr>
        <p:spPr>
          <a:xfrm>
            <a:off x="457200" y="466344"/>
            <a:ext cx="8229600" cy="923330"/>
          </a:xfrm>
          <a:prstGeom prst="rect">
            <a:avLst/>
          </a:prstGeom>
          <a:noFill/>
        </p:spPr>
        <p:txBody>
          <a:bodyPr wrap="square" rtlCol="0">
            <a:spAutoFit/>
          </a:bodyPr>
          <a:lstStyle/>
          <a:p>
            <a:pPr algn="ctr"/>
            <a:r>
              <a:rPr lang="en-US" sz="5400" b="1" dirty="0" smtClean="0">
                <a:solidFill>
                  <a:schemeClr val="bg1"/>
                </a:solidFill>
              </a:rPr>
              <a:t>Contact Information</a:t>
            </a:r>
            <a:endParaRPr lang="en-US" sz="5400" b="1" dirty="0">
              <a:solidFill>
                <a:schemeClr val="bg1"/>
              </a:solidFill>
            </a:endParaRPr>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1"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844186518"/>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61067"/>
            <a:ext cx="8229600" cy="1527048"/>
          </a:xfrm>
        </p:spPr>
        <p:txBody>
          <a:bodyPr>
            <a:noAutofit/>
          </a:bodyPr>
          <a:lstStyle/>
          <a:p>
            <a:pPr>
              <a:lnSpc>
                <a:spcPct val="100000"/>
              </a:lnSpc>
              <a:spcBef>
                <a:spcPts val="0"/>
              </a:spcBef>
            </a:pPr>
            <a:r>
              <a:rPr lang="en-US" sz="3200" dirty="0"/>
              <a:t>Comparing Face-to-Face Cognitive Interviewing </a:t>
            </a:r>
            <a:r>
              <a:rPr lang="en-US" sz="3200" dirty="0" smtClean="0"/>
              <a:t>to Unmoderated</a:t>
            </a:r>
            <a:r>
              <a:rPr lang="en-US" sz="3200" dirty="0"/>
              <a:t>, Online Cognitive Interviewing with </a:t>
            </a:r>
            <a:r>
              <a:rPr lang="en-US" sz="3200" dirty="0" smtClean="0"/>
              <a:t>Concurrent and Retrospective </a:t>
            </a:r>
            <a:r>
              <a:rPr lang="en-US" sz="3200" dirty="0"/>
              <a:t>Probing</a:t>
            </a:r>
          </a:p>
        </p:txBody>
      </p:sp>
      <p:sp>
        <p:nvSpPr>
          <p:cNvPr id="4" name="Subtitle 2"/>
          <p:cNvSpPr txBox="1">
            <a:spLocks/>
          </p:cNvSpPr>
          <p:nvPr/>
        </p:nvSpPr>
        <p:spPr>
          <a:xfrm>
            <a:off x="457200" y="3145535"/>
            <a:ext cx="8229600" cy="2569465"/>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300"/>
              </a:lnSpc>
            </a:pPr>
            <a:r>
              <a:rPr lang="en-US" sz="2800" dirty="0" smtClean="0"/>
              <a:t>Bill Mockovak and  Robin Kaplan</a:t>
            </a:r>
          </a:p>
          <a:p>
            <a:pPr>
              <a:lnSpc>
                <a:spcPts val="3300"/>
              </a:lnSpc>
            </a:pPr>
            <a:r>
              <a:rPr lang="en-US" sz="2800" b="0" dirty="0" smtClean="0"/>
              <a:t>Office of Survey Methods Research</a:t>
            </a:r>
          </a:p>
          <a:p>
            <a:pPr>
              <a:lnSpc>
                <a:spcPts val="3300"/>
              </a:lnSpc>
            </a:pPr>
            <a:r>
              <a:rPr lang="en-US" sz="2800" b="0" dirty="0" smtClean="0"/>
              <a:t>Bureau of Labor Statistics</a:t>
            </a:r>
          </a:p>
          <a:p>
            <a:pPr>
              <a:lnSpc>
                <a:spcPts val="3300"/>
              </a:lnSpc>
            </a:pPr>
            <a:r>
              <a:rPr lang="en-US" sz="2800" b="0" dirty="0" smtClean="0"/>
              <a:t>QDET2</a:t>
            </a:r>
          </a:p>
          <a:p>
            <a:pPr>
              <a:lnSpc>
                <a:spcPts val="3300"/>
              </a:lnSpc>
            </a:pPr>
            <a:r>
              <a:rPr lang="en-US" sz="2800" b="0" dirty="0" smtClean="0"/>
              <a:t>November 2016</a:t>
            </a:r>
          </a:p>
        </p:txBody>
      </p:sp>
    </p:spTree>
    <p:extLst>
      <p:ext uri="{BB962C8B-B14F-4D97-AF65-F5344CB8AC3E}">
        <p14:creationId xmlns:p14="http://schemas.microsoft.com/office/powerpoint/2010/main" val="3996251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lstStyle/>
          <a:p>
            <a:pPr marL="0" indent="0">
              <a:spcBef>
                <a:spcPts val="0"/>
              </a:spcBef>
              <a:buNone/>
            </a:pPr>
            <a:r>
              <a:rPr lang="en-US" dirty="0" smtClean="0"/>
              <a:t>1.  What is the impact of using concurrent vs</a:t>
            </a:r>
            <a:r>
              <a:rPr lang="en-US" dirty="0"/>
              <a:t>. </a:t>
            </a:r>
            <a:r>
              <a:rPr lang="en-US" dirty="0" smtClean="0"/>
              <a:t>  </a:t>
            </a:r>
          </a:p>
          <a:p>
            <a:pPr marL="0" indent="0">
              <a:spcBef>
                <a:spcPts val="0"/>
              </a:spcBef>
              <a:buNone/>
            </a:pPr>
            <a:r>
              <a:rPr lang="en-US" dirty="0" smtClean="0"/>
              <a:t>     retrospective probing in think-aloud, online</a:t>
            </a:r>
          </a:p>
          <a:p>
            <a:pPr marL="0" indent="0">
              <a:spcBef>
                <a:spcPts val="0"/>
              </a:spcBef>
              <a:buNone/>
            </a:pPr>
            <a:r>
              <a:rPr lang="en-US" dirty="0"/>
              <a:t> </a:t>
            </a:r>
            <a:r>
              <a:rPr lang="en-US" dirty="0" smtClean="0"/>
              <a:t>    cognitive interviews?</a:t>
            </a:r>
          </a:p>
          <a:p>
            <a:endParaRPr lang="en-US" dirty="0"/>
          </a:p>
          <a:p>
            <a:pPr marL="0" indent="0">
              <a:spcBef>
                <a:spcPts val="0"/>
              </a:spcBef>
              <a:buNone/>
            </a:pPr>
            <a:r>
              <a:rPr lang="en-US" dirty="0" smtClean="0"/>
              <a:t>2.  How do results from online cognitive</a:t>
            </a:r>
          </a:p>
          <a:p>
            <a:pPr marL="0" indent="0">
              <a:spcBef>
                <a:spcPts val="0"/>
              </a:spcBef>
              <a:buNone/>
            </a:pPr>
            <a:r>
              <a:rPr lang="en-US" dirty="0" smtClean="0"/>
              <a:t>      interviewing compare with results from </a:t>
            </a:r>
          </a:p>
          <a:p>
            <a:pPr marL="0" indent="0">
              <a:spcBef>
                <a:spcPts val="0"/>
              </a:spcBef>
              <a:buNone/>
            </a:pPr>
            <a:r>
              <a:rPr lang="en-US" dirty="0"/>
              <a:t> </a:t>
            </a:r>
            <a:r>
              <a:rPr lang="en-US" dirty="0" smtClean="0"/>
              <a:t>     face-to-face cognitive interviewing?</a:t>
            </a:r>
          </a:p>
          <a:p>
            <a:endParaRPr lang="en-US" dirty="0"/>
          </a:p>
        </p:txBody>
      </p:sp>
    </p:spTree>
    <p:extLst>
      <p:ext uri="{BB962C8B-B14F-4D97-AF65-F5344CB8AC3E}">
        <p14:creationId xmlns:p14="http://schemas.microsoft.com/office/powerpoint/2010/main" val="101384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Scheme </a:t>
            </a:r>
            <a:br>
              <a:rPr lang="en-US" dirty="0" smtClean="0"/>
            </a:br>
            <a:r>
              <a:rPr lang="en-US" sz="3600" dirty="0" smtClean="0"/>
              <a:t>(20 Codes)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1261872"/>
            <a:ext cx="8229600" cy="3992563"/>
          </a:xfrm>
        </p:spPr>
        <p:txBody>
          <a:bodyPr/>
          <a:lstStyle/>
          <a:p>
            <a:pPr marL="0" indent="0">
              <a:buNone/>
            </a:pPr>
            <a:endParaRPr lang="en-US" sz="2800" dirty="0" smtClean="0"/>
          </a:p>
          <a:p>
            <a:r>
              <a:rPr lang="en-US" sz="2800" dirty="0" smtClean="0"/>
              <a:t>Comprehension -  6 codes</a:t>
            </a:r>
          </a:p>
          <a:p>
            <a:r>
              <a:rPr lang="en-US" sz="2800" dirty="0" smtClean="0"/>
              <a:t>Response selection – 3 codes</a:t>
            </a:r>
          </a:p>
          <a:p>
            <a:r>
              <a:rPr lang="en-US" sz="2800" dirty="0" smtClean="0"/>
              <a:t>Retrieval – 4 codes</a:t>
            </a:r>
          </a:p>
          <a:p>
            <a:r>
              <a:rPr lang="en-US" sz="2800" dirty="0" smtClean="0"/>
              <a:t>Other – 5 codes, one captured positive comments</a:t>
            </a:r>
          </a:p>
          <a:p>
            <a:r>
              <a:rPr lang="en-US" sz="2800" dirty="0" smtClean="0"/>
              <a:t>Plus 2 additional codes:</a:t>
            </a:r>
          </a:p>
          <a:p>
            <a:pPr lvl="1"/>
            <a:r>
              <a:rPr lang="en-US" dirty="0" smtClean="0"/>
              <a:t>Question asked, no problems (1)</a:t>
            </a:r>
          </a:p>
          <a:p>
            <a:pPr lvl="1"/>
            <a:r>
              <a:rPr lang="en-US" dirty="0" smtClean="0"/>
              <a:t>Question not asked/Valid skip (1)</a:t>
            </a:r>
          </a:p>
        </p:txBody>
      </p:sp>
    </p:spTree>
    <p:extLst>
      <p:ext uri="{BB962C8B-B14F-4D97-AF65-F5344CB8AC3E}">
        <p14:creationId xmlns:p14="http://schemas.microsoft.com/office/powerpoint/2010/main" val="2096482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586" y="131379"/>
            <a:ext cx="8229600" cy="804672"/>
          </a:xfrm>
        </p:spPr>
        <p:txBody>
          <a:bodyPr/>
          <a:lstStyle/>
          <a:p>
            <a:r>
              <a:rPr lang="en-US" sz="3200" dirty="0" smtClean="0"/>
              <a:t>Example of Problem Codes Used under Comprehension Category</a:t>
            </a:r>
            <a:endParaRPr lang="en-US" sz="3200" dirty="0"/>
          </a:p>
        </p:txBody>
      </p:sp>
      <p:sp>
        <p:nvSpPr>
          <p:cNvPr id="3" name="Content Placeholder 2"/>
          <p:cNvSpPr>
            <a:spLocks noGrp="1"/>
          </p:cNvSpPr>
          <p:nvPr>
            <p:ph idx="1"/>
          </p:nvPr>
        </p:nvSpPr>
        <p:spPr>
          <a:xfrm>
            <a:off x="457200" y="1261873"/>
            <a:ext cx="8229600" cy="4453128"/>
          </a:xfrm>
        </p:spPr>
        <p:txBody>
          <a:bodyPr/>
          <a:lstStyle/>
          <a:p>
            <a:pPr marL="457200" lvl="0" indent="-457200">
              <a:buFont typeface="+mj-lt"/>
              <a:buAutoNum type="arabicPeriod"/>
            </a:pPr>
            <a:r>
              <a:rPr lang="en-US" sz="2200" dirty="0" smtClean="0"/>
              <a:t>Respondent </a:t>
            </a:r>
            <a:r>
              <a:rPr lang="en-US" sz="2200" dirty="0"/>
              <a:t>interpreted question </a:t>
            </a:r>
            <a:r>
              <a:rPr lang="en-US" sz="2200" dirty="0" smtClean="0"/>
              <a:t>incorrectly</a:t>
            </a:r>
          </a:p>
          <a:p>
            <a:pPr marL="457200" lvl="0" indent="-457200">
              <a:buFont typeface="+mj-lt"/>
              <a:buAutoNum type="arabicPeriod"/>
            </a:pPr>
            <a:r>
              <a:rPr lang="en-US" sz="2200" dirty="0" smtClean="0"/>
              <a:t>Wording </a:t>
            </a:r>
            <a:r>
              <a:rPr lang="en-US" sz="2200" dirty="0"/>
              <a:t>of </a:t>
            </a:r>
            <a:r>
              <a:rPr lang="en-US" sz="2200" b="1" dirty="0"/>
              <a:t>question stem</a:t>
            </a:r>
            <a:r>
              <a:rPr lang="en-US" sz="2200" dirty="0"/>
              <a:t> was ambiguous, unclear, too abstract, or confusing</a:t>
            </a:r>
          </a:p>
          <a:p>
            <a:pPr marL="457200" lvl="0" indent="-457200">
              <a:buFont typeface="+mj-lt"/>
              <a:buAutoNum type="arabicPeriod"/>
            </a:pPr>
            <a:r>
              <a:rPr lang="en-US" sz="2200" dirty="0" smtClean="0"/>
              <a:t>Wording </a:t>
            </a:r>
            <a:r>
              <a:rPr lang="en-US" sz="2200" dirty="0"/>
              <a:t>of question </a:t>
            </a:r>
            <a:r>
              <a:rPr lang="en-US" sz="2200" b="1" dirty="0"/>
              <a:t>response option</a:t>
            </a:r>
            <a:r>
              <a:rPr lang="en-US" sz="2200" dirty="0"/>
              <a:t> was ambiguous, unclear, too abstract, or confusing</a:t>
            </a:r>
          </a:p>
          <a:p>
            <a:pPr marL="457200" lvl="0" indent="-457200">
              <a:buFont typeface="+mj-lt"/>
              <a:buAutoNum type="arabicPeriod"/>
            </a:pPr>
            <a:r>
              <a:rPr lang="en-US" sz="2200" dirty="0" smtClean="0">
                <a:solidFill>
                  <a:srgbClr val="FF0000"/>
                </a:solidFill>
              </a:rPr>
              <a:t>(</a:t>
            </a:r>
            <a:r>
              <a:rPr lang="en-US" sz="2200" dirty="0">
                <a:solidFill>
                  <a:srgbClr val="FF0000"/>
                </a:solidFill>
              </a:rPr>
              <a:t>Face-to-face) </a:t>
            </a:r>
            <a:r>
              <a:rPr lang="en-US" sz="2200" dirty="0"/>
              <a:t>Respondent asked that the question be reread/</a:t>
            </a:r>
          </a:p>
          <a:p>
            <a:pPr marL="0" indent="0">
              <a:buNone/>
            </a:pPr>
            <a:r>
              <a:rPr lang="en-US" sz="2200" dirty="0">
                <a:solidFill>
                  <a:srgbClr val="0070C0"/>
                </a:solidFill>
              </a:rPr>
              <a:t>       </a:t>
            </a:r>
            <a:r>
              <a:rPr lang="en-US" sz="2200" dirty="0" smtClean="0">
                <a:solidFill>
                  <a:srgbClr val="0070C0"/>
                </a:solidFill>
              </a:rPr>
              <a:t> </a:t>
            </a:r>
            <a:r>
              <a:rPr lang="en-US" sz="2200" dirty="0">
                <a:solidFill>
                  <a:srgbClr val="FF0000"/>
                </a:solidFill>
              </a:rPr>
              <a:t>(Online) </a:t>
            </a:r>
            <a:r>
              <a:rPr lang="en-US" sz="2200" dirty="0"/>
              <a:t>Respondent had to read the question more than </a:t>
            </a:r>
            <a:r>
              <a:rPr lang="en-US" sz="2200" dirty="0" smtClean="0"/>
              <a:t>once</a:t>
            </a:r>
          </a:p>
          <a:p>
            <a:pPr marL="457200" lvl="0" indent="-457200">
              <a:buAutoNum type="arabicPeriod" startAt="5"/>
            </a:pPr>
            <a:r>
              <a:rPr lang="en-US" sz="2200" dirty="0" smtClean="0"/>
              <a:t>Question was too long or wordy</a:t>
            </a:r>
          </a:p>
          <a:p>
            <a:pPr marL="457200" lvl="0" indent="-457200">
              <a:buAutoNum type="arabicPeriod" startAt="6"/>
            </a:pPr>
            <a:r>
              <a:rPr lang="en-US" sz="2200" dirty="0" smtClean="0">
                <a:solidFill>
                  <a:srgbClr val="FF0000"/>
                </a:solidFill>
              </a:rPr>
              <a:t>(Face-to-face</a:t>
            </a:r>
            <a:r>
              <a:rPr lang="en-US" sz="2200" dirty="0">
                <a:solidFill>
                  <a:srgbClr val="FF0000"/>
                </a:solidFill>
              </a:rPr>
              <a:t>) </a:t>
            </a:r>
            <a:r>
              <a:rPr lang="en-US" sz="2200" dirty="0"/>
              <a:t>Respondent interrupted reading of the question </a:t>
            </a:r>
            <a:r>
              <a:rPr lang="en-US" sz="2200" dirty="0" smtClean="0"/>
              <a:t>or</a:t>
            </a:r>
          </a:p>
          <a:p>
            <a:pPr marL="0" lvl="0" indent="0">
              <a:buNone/>
            </a:pPr>
            <a:r>
              <a:rPr lang="en-US" sz="2200" dirty="0" smtClean="0"/>
              <a:t>         response </a:t>
            </a:r>
            <a:r>
              <a:rPr lang="en-US" sz="2200" dirty="0"/>
              <a:t>options / </a:t>
            </a:r>
          </a:p>
          <a:p>
            <a:pPr marL="0" indent="0">
              <a:buNone/>
            </a:pPr>
            <a:r>
              <a:rPr lang="en-US" sz="2200" dirty="0">
                <a:solidFill>
                  <a:srgbClr val="FF0000"/>
                </a:solidFill>
              </a:rPr>
              <a:t>       </a:t>
            </a:r>
            <a:r>
              <a:rPr lang="en-US" sz="2200" dirty="0" smtClean="0">
                <a:solidFill>
                  <a:srgbClr val="FF0000"/>
                </a:solidFill>
              </a:rPr>
              <a:t>  </a:t>
            </a:r>
            <a:r>
              <a:rPr lang="en-US" sz="2200" dirty="0">
                <a:solidFill>
                  <a:srgbClr val="FF0000"/>
                </a:solidFill>
              </a:rPr>
              <a:t>(Online) </a:t>
            </a:r>
            <a:r>
              <a:rPr lang="en-US" sz="2200" dirty="0"/>
              <a:t>Respondent did not fully read the question and all of the </a:t>
            </a:r>
            <a:endParaRPr lang="en-US" sz="2200" dirty="0" smtClean="0"/>
          </a:p>
          <a:p>
            <a:pPr marL="0" indent="0">
              <a:buNone/>
            </a:pPr>
            <a:r>
              <a:rPr lang="en-US" sz="2200" dirty="0"/>
              <a:t> </a:t>
            </a:r>
            <a:r>
              <a:rPr lang="en-US" sz="2200" dirty="0" smtClean="0"/>
              <a:t>              response </a:t>
            </a:r>
            <a:r>
              <a:rPr lang="en-US" sz="2200" dirty="0"/>
              <a:t>options out loud</a:t>
            </a:r>
          </a:p>
          <a:p>
            <a:pPr marL="0" indent="0">
              <a:buNone/>
            </a:pPr>
            <a:r>
              <a:rPr lang="en-US" dirty="0"/>
              <a:t> </a:t>
            </a:r>
          </a:p>
          <a:p>
            <a:pPr marL="514350" indent="-514350">
              <a:buFont typeface="+mj-lt"/>
              <a:buAutoNum type="arabicPeriod"/>
            </a:pPr>
            <a:endParaRPr lang="en-US" dirty="0"/>
          </a:p>
        </p:txBody>
      </p:sp>
    </p:spTree>
    <p:extLst>
      <p:ext uri="{BB962C8B-B14F-4D97-AF65-F5344CB8AC3E}">
        <p14:creationId xmlns:p14="http://schemas.microsoft.com/office/powerpoint/2010/main" val="3634254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 Used</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sz="3600" dirty="0" smtClean="0"/>
          </a:p>
          <a:p>
            <a:pPr marL="0" indent="0">
              <a:spcAft>
                <a:spcPts val="600"/>
              </a:spcAft>
              <a:buNone/>
            </a:pPr>
            <a:r>
              <a:rPr lang="en-US" sz="3600" dirty="0"/>
              <a:t> </a:t>
            </a:r>
            <a:r>
              <a:rPr lang="en-US" sz="3600" dirty="0" smtClean="0"/>
              <a:t>           # of times problem identified</a:t>
            </a:r>
          </a:p>
          <a:p>
            <a:pPr marL="0" indent="0">
              <a:buNone/>
            </a:pPr>
            <a:r>
              <a:rPr lang="en-US" sz="3600" dirty="0"/>
              <a:t> </a:t>
            </a:r>
            <a:r>
              <a:rPr lang="en-US" sz="3600" dirty="0" smtClean="0"/>
              <a:t>             # of times </a:t>
            </a:r>
            <a:r>
              <a:rPr lang="en-US" sz="3600" dirty="0"/>
              <a:t>q</a:t>
            </a:r>
            <a:r>
              <a:rPr lang="en-US" sz="3600" dirty="0" smtClean="0"/>
              <a:t>uestion asked</a:t>
            </a:r>
            <a:endParaRPr lang="en-US" sz="3600" u="sng" dirty="0"/>
          </a:p>
        </p:txBody>
      </p:sp>
      <p:cxnSp>
        <p:nvCxnSpPr>
          <p:cNvPr id="5" name="Straight Connector 4"/>
          <p:cNvCxnSpPr/>
          <p:nvPr/>
        </p:nvCxnSpPr>
        <p:spPr>
          <a:xfrm>
            <a:off x="1724025" y="2962275"/>
            <a:ext cx="541020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690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2450"/>
            <a:ext cx="8229600" cy="804672"/>
          </a:xfrm>
        </p:spPr>
        <p:txBody>
          <a:bodyPr/>
          <a:lstStyle/>
          <a:p>
            <a:pPr>
              <a:spcAft>
                <a:spcPts val="1200"/>
              </a:spcAft>
            </a:pPr>
            <a:r>
              <a:rPr lang="en-US" dirty="0" smtClean="0"/>
              <a:t>Results:</a:t>
            </a:r>
            <a:r>
              <a:rPr lang="en-US" sz="4000" dirty="0" smtClean="0"/>
              <a:t/>
            </a:r>
            <a:br>
              <a:rPr lang="en-US" sz="4000" dirty="0" smtClean="0"/>
            </a:br>
            <a:r>
              <a:rPr lang="en-US" sz="4000" dirty="0" smtClean="0"/>
              <a:t>Concurrent Probes vs. Retrospective</a:t>
            </a:r>
            <a:endParaRPr lang="en-US" sz="4000" dirty="0"/>
          </a:p>
        </p:txBody>
      </p:sp>
      <p:sp>
        <p:nvSpPr>
          <p:cNvPr id="3" name="Content Placeholder 2"/>
          <p:cNvSpPr>
            <a:spLocks noGrp="1"/>
          </p:cNvSpPr>
          <p:nvPr>
            <p:ph idx="1"/>
          </p:nvPr>
        </p:nvSpPr>
        <p:spPr>
          <a:xfrm>
            <a:off x="457200" y="2195402"/>
            <a:ext cx="8229600" cy="3992563"/>
          </a:xfrm>
        </p:spPr>
        <p:txBody>
          <a:bodyPr/>
          <a:lstStyle/>
          <a:p>
            <a:pPr marL="0" indent="0">
              <a:buNone/>
            </a:pPr>
            <a:r>
              <a:rPr lang="en-US" sz="3600" dirty="0" smtClean="0"/>
              <a:t>Which is better?</a:t>
            </a:r>
          </a:p>
          <a:p>
            <a:r>
              <a:rPr lang="en-US" dirty="0" smtClean="0"/>
              <a:t>No statistically significant results were found</a:t>
            </a:r>
          </a:p>
        </p:txBody>
      </p:sp>
    </p:spTree>
    <p:extLst>
      <p:ext uri="{BB962C8B-B14F-4D97-AF65-F5344CB8AC3E}">
        <p14:creationId xmlns:p14="http://schemas.microsoft.com/office/powerpoint/2010/main" val="5597014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Face-to-Face vs</a:t>
            </a:r>
            <a:r>
              <a:rPr lang="en-US" dirty="0"/>
              <a:t>. </a:t>
            </a:r>
            <a:r>
              <a:rPr lang="en-US" dirty="0" smtClean="0"/>
              <a:t>Online</a:t>
            </a:r>
            <a:endParaRPr lang="en-US" dirty="0"/>
          </a:p>
        </p:txBody>
      </p:sp>
      <p:sp>
        <p:nvSpPr>
          <p:cNvPr id="3" name="Content Placeholder 2"/>
          <p:cNvSpPr>
            <a:spLocks noGrp="1"/>
          </p:cNvSpPr>
          <p:nvPr>
            <p:ph idx="1"/>
          </p:nvPr>
        </p:nvSpPr>
        <p:spPr/>
        <p:txBody>
          <a:bodyPr/>
          <a:lstStyle/>
          <a:p>
            <a:r>
              <a:rPr lang="en-US" dirty="0" smtClean="0"/>
              <a:t>Some similar results (r = 0.462 in number of problems identified across 33 questions)</a:t>
            </a:r>
          </a:p>
          <a:p>
            <a:r>
              <a:rPr lang="en-US" dirty="0" smtClean="0"/>
              <a:t>Significant differences on some questions</a:t>
            </a:r>
          </a:p>
          <a:p>
            <a:r>
              <a:rPr lang="en-US" dirty="0" smtClean="0"/>
              <a:t>Online would likely have missed a problem question and didn’t uncover any new issues</a:t>
            </a:r>
          </a:p>
          <a:p>
            <a:r>
              <a:rPr lang="en-US" dirty="0" smtClean="0"/>
              <a:t>Online is not a replacement for face-to-face</a:t>
            </a:r>
          </a:p>
          <a:p>
            <a:r>
              <a:rPr lang="en-US" dirty="0"/>
              <a:t>Mode </a:t>
            </a:r>
            <a:r>
              <a:rPr lang="en-US" dirty="0" smtClean="0"/>
              <a:t>of testing is </a:t>
            </a:r>
            <a:r>
              <a:rPr lang="en-US" dirty="0"/>
              <a:t>important</a:t>
            </a:r>
          </a:p>
          <a:p>
            <a:pPr marL="0" indent="0">
              <a:buNone/>
            </a:pPr>
            <a:endParaRPr lang="en-US" dirty="0"/>
          </a:p>
        </p:txBody>
      </p:sp>
    </p:spTree>
    <p:extLst>
      <p:ext uri="{BB962C8B-B14F-4D97-AF65-F5344CB8AC3E}">
        <p14:creationId xmlns:p14="http://schemas.microsoft.com/office/powerpoint/2010/main" val="96737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Sample size: 30 people face-to-face testing, 30 online</a:t>
            </a:r>
          </a:p>
          <a:p>
            <a:pPr lvl="1"/>
            <a:r>
              <a:rPr lang="en-US" dirty="0" smtClean="0"/>
              <a:t>Tried to get a range of jobs and characteristics in both testing modes</a:t>
            </a:r>
          </a:p>
          <a:p>
            <a:r>
              <a:rPr lang="en-US" dirty="0" smtClean="0"/>
              <a:t>Content for the testing </a:t>
            </a:r>
          </a:p>
          <a:p>
            <a:pPr lvl="1"/>
            <a:r>
              <a:rPr lang="en-US" dirty="0" smtClean="0"/>
              <a:t>Focus on questions about paid leave, job flexibility</a:t>
            </a:r>
          </a:p>
          <a:p>
            <a:pPr lvl="1"/>
            <a:r>
              <a:rPr lang="en-US" dirty="0" smtClean="0"/>
              <a:t>33 questions </a:t>
            </a:r>
          </a:p>
          <a:p>
            <a:pPr lvl="1"/>
            <a:endParaRPr lang="en-US" dirty="0"/>
          </a:p>
          <a:p>
            <a:pPr lvl="1"/>
            <a:endParaRPr lang="en-US" dirty="0"/>
          </a:p>
        </p:txBody>
      </p:sp>
    </p:spTree>
    <p:extLst>
      <p:ext uri="{BB962C8B-B14F-4D97-AF65-F5344CB8AC3E}">
        <p14:creationId xmlns:p14="http://schemas.microsoft.com/office/powerpoint/2010/main" val="3080488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952501" y="895353"/>
          <a:ext cx="6947682" cy="5016974"/>
        </p:xfrm>
        <a:graphic>
          <a:graphicData uri="http://schemas.openxmlformats.org/drawingml/2006/table">
            <a:tbl>
              <a:tblPr firstRow="1" firstCol="1" bandRow="1"/>
              <a:tblGrid>
                <a:gridCol w="1910373"/>
                <a:gridCol w="1910373"/>
                <a:gridCol w="1781181"/>
                <a:gridCol w="1345755"/>
              </a:tblGrid>
              <a:tr h="385921">
                <a:tc>
                  <a:txBody>
                    <a:bodyPr/>
                    <a:lstStyle/>
                    <a:p>
                      <a:pPr marL="0" marR="0">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Face-to-Face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Online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rowSpan="2">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Gender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28.6%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40.7%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Female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71.4%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59.3%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rowSpan="3">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Educ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High school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23.8%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Bachelor’s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52.4%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77.8%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1843">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Prof/Graduate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23.8%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rowSpan="4">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25-34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40.9%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63.0%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35-44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31.8%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29.6%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45-54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18.2%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921">
                <a:tc vMerge="1">
                  <a:txBody>
                    <a:bodyPr/>
                    <a:lstStyle/>
                    <a:p>
                      <a:endParaRPr lang="en-US"/>
                    </a:p>
                  </a:txBody>
                  <a:tcPr/>
                </a:tc>
                <a:tc>
                  <a:txBody>
                    <a:bodyPr/>
                    <a:lstStyle/>
                    <a:p>
                      <a:pPr marL="0" marR="0" algn="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55-64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a:effectLst/>
                          <a:latin typeface="Tahoma" panose="020B0604030504040204" pitchFamily="34" charset="0"/>
                          <a:ea typeface="Calibri" panose="020F0502020204030204" pitchFamily="34" charset="0"/>
                          <a:cs typeface="Times New Roman" panose="02020603050405020304" pitchFamily="18" charset="0"/>
                        </a:rPr>
                        <a:t>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200" dirty="0">
                          <a:effectLst/>
                          <a:latin typeface="Tahoma" panose="020B060403050404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888" marR="61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2"/>
          <p:cNvSpPr>
            <a:spLocks noChangeArrowheads="1"/>
          </p:cNvSpPr>
          <p:nvPr/>
        </p:nvSpPr>
        <p:spPr bwMode="auto">
          <a:xfrm>
            <a:off x="844411" y="1485107"/>
            <a:ext cx="9544189"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solidFill>
                <a:srgbClr val="002060"/>
              </a:solidFill>
            </a:endParaRPr>
          </a:p>
        </p:txBody>
      </p:sp>
      <p:sp>
        <p:nvSpPr>
          <p:cNvPr id="6" name="Text Box 1"/>
          <p:cNvSpPr txBox="1"/>
          <p:nvPr/>
        </p:nvSpPr>
        <p:spPr>
          <a:xfrm>
            <a:off x="1187842" y="-84215"/>
            <a:ext cx="6477000" cy="84963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2400" kern="0">
                <a:solidFill>
                  <a:sysClr val="windowText" lastClr="000000"/>
                </a:solidFill>
                <a:ea typeface="Calibri" panose="020F0502020204030204" pitchFamily="34" charset="0"/>
                <a:cs typeface="Times New Roman" panose="02020603050405020304" pitchFamily="18" charset="0"/>
              </a:rPr>
              <a:t>Comparison of Face-to-Face and Online On Three Demographic Variables</a:t>
            </a:r>
            <a:endParaRPr lang="en-US" sz="1100" kern="0">
              <a:solidFill>
                <a:sysClr val="windowText" lastClr="000000"/>
              </a:solidFill>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966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1: Face-to-face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smtClean="0"/>
              <a:t>Phone interview usually with 1-2 observers</a:t>
            </a:r>
          </a:p>
          <a:p>
            <a:pPr marL="514350" indent="-514350">
              <a:buFont typeface="+mj-lt"/>
              <a:buAutoNum type="arabicPeriod"/>
            </a:pPr>
            <a:r>
              <a:rPr lang="en-US" sz="2800" dirty="0"/>
              <a:t>All </a:t>
            </a:r>
            <a:r>
              <a:rPr lang="en-US" sz="2800" dirty="0" smtClean="0"/>
              <a:t>face-to-face </a:t>
            </a:r>
            <a:r>
              <a:rPr lang="en-US" sz="2800" dirty="0"/>
              <a:t>respondents completed the 5 sections of the module</a:t>
            </a:r>
          </a:p>
          <a:p>
            <a:pPr marL="514350" indent="-514350">
              <a:buFont typeface="+mj-lt"/>
              <a:buAutoNum type="arabicPeriod"/>
            </a:pPr>
            <a:r>
              <a:rPr lang="en-US" sz="2800" dirty="0" smtClean="0"/>
              <a:t>Follow-up debriefing with pre-determined probes, but emergent/spontaneous probes used as well</a:t>
            </a:r>
          </a:p>
          <a:p>
            <a:pPr marL="514350" indent="-514350">
              <a:buFont typeface="+mj-lt"/>
              <a:buAutoNum type="arabicPeriod"/>
            </a:pPr>
            <a:r>
              <a:rPr lang="en-US" sz="2800" dirty="0" smtClean="0"/>
              <a:t>Arrive at consensus code (observers + interviewer)</a:t>
            </a:r>
          </a:p>
          <a:p>
            <a:pPr marL="514350" indent="-514350">
              <a:buFont typeface="+mj-lt"/>
              <a:buAutoNum type="arabicPeriod"/>
            </a:pPr>
            <a:r>
              <a:rPr lang="en-US" sz="2800" dirty="0" smtClean="0"/>
              <a:t>After 15 cases, changed the protocol to address a problem question – hence, called Protocol 2</a:t>
            </a:r>
          </a:p>
        </p:txBody>
      </p:sp>
    </p:spTree>
    <p:extLst>
      <p:ext uri="{BB962C8B-B14F-4D97-AF65-F5344CB8AC3E}">
        <p14:creationId xmlns:p14="http://schemas.microsoft.com/office/powerpoint/2010/main" val="3284474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l="12037" t="27479" r="9615" b="15824"/>
          <a:stretch/>
        </p:blipFill>
        <p:spPr bwMode="auto">
          <a:xfrm>
            <a:off x="103517" y="560717"/>
            <a:ext cx="8721306" cy="5149970"/>
          </a:xfrm>
          <a:prstGeom prst="rect">
            <a:avLst/>
          </a:prstGeom>
          <a:ln>
            <a:noFill/>
          </a:ln>
          <a:extLst>
            <a:ext uri="{53640926-AAD7-44D8-BBD7-CCE9431645EC}">
              <a14:shadowObscured xmlns:a14="http://schemas.microsoft.com/office/drawing/2010/main"/>
            </a:ext>
          </a:extLst>
        </p:spPr>
      </p:pic>
      <p:pic>
        <p:nvPicPr>
          <p:cNvPr id="2" name="Picture 1"/>
          <p:cNvPicPr>
            <a:picLocks noChangeAspect="1"/>
          </p:cNvPicPr>
          <p:nvPr/>
        </p:nvPicPr>
        <p:blipFill>
          <a:blip r:embed="rId4"/>
          <a:stretch>
            <a:fillRect/>
          </a:stretch>
        </p:blipFill>
        <p:spPr>
          <a:xfrm>
            <a:off x="216753" y="1047728"/>
            <a:ext cx="533446" cy="495343"/>
          </a:xfrm>
          <a:prstGeom prst="rect">
            <a:avLst/>
          </a:prstGeom>
        </p:spPr>
      </p:pic>
    </p:spTree>
    <p:extLst>
      <p:ext uri="{BB962C8B-B14F-4D97-AF65-F5344CB8AC3E}">
        <p14:creationId xmlns:p14="http://schemas.microsoft.com/office/powerpoint/2010/main" val="10132923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316" y="2277374"/>
            <a:ext cx="8229600" cy="1871931"/>
          </a:xfrm>
        </p:spPr>
        <p:txBody>
          <a:bodyPr/>
          <a:lstStyle/>
          <a:p>
            <a:r>
              <a:rPr lang="en-US" sz="3200" dirty="0"/>
              <a:t>Can you briefly tell me how your current leave plan works?  For example, do you get paid vacation and sick time.</a:t>
            </a:r>
            <a:br>
              <a:rPr lang="en-US" sz="3200" dirty="0"/>
            </a:br>
            <a:endParaRPr lang="en-US" sz="3200" dirty="0"/>
          </a:p>
        </p:txBody>
      </p:sp>
    </p:spTree>
    <p:extLst>
      <p:ext uri="{BB962C8B-B14F-4D97-AF65-F5344CB8AC3E}">
        <p14:creationId xmlns:p14="http://schemas.microsoft.com/office/powerpoint/2010/main" val="378367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2</a:t>
            </a:r>
            <a:endParaRPr lang="en-US" dirty="0"/>
          </a:p>
        </p:txBody>
      </p:sp>
      <p:sp>
        <p:nvSpPr>
          <p:cNvPr id="3" name="Content Placeholder 2"/>
          <p:cNvSpPr>
            <a:spLocks noGrp="1"/>
          </p:cNvSpPr>
          <p:nvPr>
            <p:ph idx="1"/>
          </p:nvPr>
        </p:nvSpPr>
        <p:spPr/>
        <p:txBody>
          <a:bodyPr/>
          <a:lstStyle/>
          <a:p>
            <a:r>
              <a:rPr lang="en-US" dirty="0"/>
              <a:t>Question about types of leave plans </a:t>
            </a:r>
          </a:p>
          <a:p>
            <a:pPr lvl="1"/>
            <a:r>
              <a:rPr lang="en-US" dirty="0"/>
              <a:t>Moved from 9</a:t>
            </a:r>
            <a:r>
              <a:rPr lang="en-US" baseline="30000" dirty="0"/>
              <a:t>th</a:t>
            </a:r>
            <a:r>
              <a:rPr lang="en-US" dirty="0"/>
              <a:t> question to 1</a:t>
            </a:r>
            <a:r>
              <a:rPr lang="en-US" baseline="30000" dirty="0"/>
              <a:t>st</a:t>
            </a:r>
            <a:r>
              <a:rPr lang="en-US" dirty="0"/>
              <a:t> question in </a:t>
            </a:r>
          </a:p>
          <a:p>
            <a:pPr marL="457200" lvl="1" indent="0">
              <a:buNone/>
            </a:pPr>
            <a:r>
              <a:rPr lang="en-US" dirty="0"/>
              <a:t>    Section 1</a:t>
            </a:r>
          </a:p>
          <a:p>
            <a:pPr lvl="1"/>
            <a:r>
              <a:rPr lang="en-US" dirty="0"/>
              <a:t>Changed to open-ended, conversational question</a:t>
            </a:r>
          </a:p>
          <a:p>
            <a:r>
              <a:rPr lang="en-US" dirty="0" smtClean="0"/>
              <a:t>Apology</a:t>
            </a:r>
          </a:p>
        </p:txBody>
      </p:sp>
    </p:spTree>
    <p:extLst>
      <p:ext uri="{BB962C8B-B14F-4D97-AF65-F5344CB8AC3E}">
        <p14:creationId xmlns:p14="http://schemas.microsoft.com/office/powerpoint/2010/main" val="3428251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Note: Face-to-face testing done first</a:t>
            </a:r>
            <a:endParaRPr lang="en-US" sz="4000" dirty="0"/>
          </a:p>
        </p:txBody>
      </p:sp>
    </p:spTree>
    <p:extLst>
      <p:ext uri="{BB962C8B-B14F-4D97-AF65-F5344CB8AC3E}">
        <p14:creationId xmlns:p14="http://schemas.microsoft.com/office/powerpoint/2010/main" val="3284631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 for Online Testing</a:t>
            </a:r>
            <a:endParaRPr lang="en-US" dirty="0"/>
          </a:p>
        </p:txBody>
      </p:sp>
      <p:sp>
        <p:nvSpPr>
          <p:cNvPr id="3" name="Content Placeholder 2"/>
          <p:cNvSpPr>
            <a:spLocks noGrp="1"/>
          </p:cNvSpPr>
          <p:nvPr>
            <p:ph idx="1"/>
          </p:nvPr>
        </p:nvSpPr>
        <p:spPr>
          <a:xfrm>
            <a:off x="457200" y="1475117"/>
            <a:ext cx="8229600" cy="4425351"/>
          </a:xfrm>
        </p:spPr>
        <p:txBody>
          <a:bodyPr/>
          <a:lstStyle/>
          <a:p>
            <a:r>
              <a:rPr lang="en-US" sz="2800" dirty="0" smtClean="0"/>
              <a:t>Respondents recruited through </a:t>
            </a:r>
            <a:r>
              <a:rPr lang="en-US" sz="2800" dirty="0" err="1" smtClean="0"/>
              <a:t>TryMyUI</a:t>
            </a:r>
            <a:endParaRPr lang="en-US" sz="2800" dirty="0" smtClean="0"/>
          </a:p>
          <a:p>
            <a:r>
              <a:rPr lang="en-US" sz="2800" dirty="0"/>
              <a:t>Session limit = 20 minutes</a:t>
            </a:r>
          </a:p>
          <a:p>
            <a:r>
              <a:rPr lang="en-US" sz="2800" dirty="0" smtClean="0"/>
              <a:t>Followed instructions on Web pages</a:t>
            </a:r>
          </a:p>
          <a:p>
            <a:r>
              <a:rPr lang="en-US" sz="2800" dirty="0" smtClean="0"/>
              <a:t>Excellent in use of “think aloud” </a:t>
            </a:r>
          </a:p>
          <a:p>
            <a:r>
              <a:rPr lang="en-US" sz="2800" dirty="0" smtClean="0"/>
              <a:t>Used same probes as in face-to-face test</a:t>
            </a:r>
          </a:p>
          <a:p>
            <a:r>
              <a:rPr lang="en-US" sz="2800" dirty="0" smtClean="0"/>
              <a:t>Varied </a:t>
            </a:r>
            <a:r>
              <a:rPr lang="en-US" sz="2800" dirty="0"/>
              <a:t>location of the probes</a:t>
            </a:r>
          </a:p>
          <a:p>
            <a:pPr lvl="1">
              <a:spcBef>
                <a:spcPts val="0"/>
              </a:spcBef>
            </a:pPr>
            <a:r>
              <a:rPr lang="en-US" dirty="0"/>
              <a:t>Concurrent </a:t>
            </a:r>
          </a:p>
          <a:p>
            <a:pPr marL="457200" lvl="1" indent="0">
              <a:spcBef>
                <a:spcPts val="0"/>
              </a:spcBef>
              <a:buNone/>
            </a:pPr>
            <a:r>
              <a:rPr lang="en-US" dirty="0"/>
              <a:t>     vs</a:t>
            </a:r>
          </a:p>
          <a:p>
            <a:pPr lvl="1">
              <a:spcBef>
                <a:spcPts val="0"/>
              </a:spcBef>
            </a:pPr>
            <a:r>
              <a:rPr lang="en-US" dirty="0" smtClean="0"/>
              <a:t>Retrospective</a:t>
            </a:r>
            <a:endParaRPr lang="en-US" dirty="0"/>
          </a:p>
        </p:txBody>
      </p:sp>
    </p:spTree>
    <p:extLst>
      <p:ext uri="{BB962C8B-B14F-4D97-AF65-F5344CB8AC3E}">
        <p14:creationId xmlns:p14="http://schemas.microsoft.com/office/powerpoint/2010/main" val="3212990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Experimental Design for </a:t>
            </a:r>
            <a:r>
              <a:rPr lang="en-US" sz="4000" dirty="0" smtClean="0">
                <a:solidFill>
                  <a:srgbClr val="FF0000"/>
                </a:solidFill>
              </a:rPr>
              <a:t>Online</a:t>
            </a:r>
            <a:r>
              <a:rPr lang="en-US" sz="4000" dirty="0" smtClean="0"/>
              <a:t> Test</a:t>
            </a:r>
            <a:endParaRPr lang="en-US" sz="4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882859550"/>
              </p:ext>
            </p:extLst>
          </p:nvPr>
        </p:nvGraphicFramePr>
        <p:xfrm>
          <a:off x="861848" y="1597572"/>
          <a:ext cx="7168054" cy="2490950"/>
        </p:xfrm>
        <a:graphic>
          <a:graphicData uri="http://schemas.openxmlformats.org/drawingml/2006/table">
            <a:tbl>
              <a:tblPr firstRow="1" firstCol="1" bandRow="1"/>
              <a:tblGrid>
                <a:gridCol w="1948699"/>
                <a:gridCol w="857776"/>
                <a:gridCol w="2106019"/>
                <a:gridCol w="2255560"/>
              </a:tblGrid>
              <a:tr h="498190">
                <a:tc rowSpan="2" gridSpan="2">
                  <a:txBody>
                    <a:bodyPr/>
                    <a:lstStyle/>
                    <a:p>
                      <a:pPr marL="0" marR="0" algn="ctr">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Location of Probes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98190">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Concurrent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Retrospective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8190">
                <a:tc rowSpan="2">
                  <a:txBody>
                    <a:bodyPr/>
                    <a:lstStyle/>
                    <a:p>
                      <a:pPr marL="0" marR="0" algn="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Protocol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8190">
                <a:tc vMerge="1">
                  <a:txBody>
                    <a:bodyPr/>
                    <a:lstStyle/>
                    <a:p>
                      <a:endParaRPr lang="en-US"/>
                    </a:p>
                  </a:txBody>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8190">
                <a:tc gridSpan="2">
                  <a:txBody>
                    <a:bodyPr/>
                    <a:lstStyle/>
                    <a:p>
                      <a:pPr marL="0" marR="0" algn="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2400">
                          <a:effectLst/>
                          <a:latin typeface="Calibri" panose="020F0502020204030204" pitchFamily="34" charset="0"/>
                          <a:ea typeface="Calibri" panose="020F0502020204030204" pitchFamily="34" charset="0"/>
                          <a:cs typeface="Times New Roman" panose="02020603050405020304" pitchFamily="18" charset="0"/>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p:cNvSpPr>
            <a:spLocks noChangeArrowheads="1"/>
          </p:cNvSpPr>
          <p:nvPr/>
        </p:nvSpPr>
        <p:spPr bwMode="auto">
          <a:xfrm>
            <a:off x="1293962" y="370935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 Box 1"/>
          <p:cNvSpPr txBox="1">
            <a:spLocks noChangeArrowheads="1"/>
          </p:cNvSpPr>
          <p:nvPr/>
        </p:nvSpPr>
        <p:spPr bwMode="auto">
          <a:xfrm>
            <a:off x="1546375" y="4179258"/>
            <a:ext cx="6324600" cy="88582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Online respondents did not complete all 5 sections</a:t>
            </a:r>
            <a:endParaRPr kumimoji="0" lang="en-US" altLang="en-US"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Everyone completed Sections 1 &amp; 4 (Total of 33 questions)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5"/>
          <p:cNvSpPr>
            <a:spLocks noChangeArrowheads="1"/>
          </p:cNvSpPr>
          <p:nvPr/>
        </p:nvSpPr>
        <p:spPr bwMode="auto">
          <a:xfrm>
            <a:off x="1293962" y="416655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19540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Dependent Variable</a:t>
            </a:r>
          </a:p>
        </p:txBody>
      </p:sp>
      <p:sp>
        <p:nvSpPr>
          <p:cNvPr id="3" name="Content Placeholder 2"/>
          <p:cNvSpPr>
            <a:spLocks noGrp="1"/>
          </p:cNvSpPr>
          <p:nvPr>
            <p:ph idx="1"/>
          </p:nvPr>
        </p:nvSpPr>
        <p:spPr/>
        <p:txBody>
          <a:bodyPr/>
          <a:lstStyle/>
          <a:p>
            <a:r>
              <a:rPr lang="en-US" dirty="0" smtClean="0"/>
              <a:t>Number of problems noted per question, adjusted for number of times question was tested</a:t>
            </a:r>
          </a:p>
          <a:p>
            <a:r>
              <a:rPr lang="en-US" dirty="0" smtClean="0"/>
              <a:t>Multiple codes were allowed, and often occurred</a:t>
            </a:r>
            <a:endParaRPr lang="en-US" dirty="0"/>
          </a:p>
        </p:txBody>
      </p:sp>
    </p:spTree>
    <p:extLst>
      <p:ext uri="{BB962C8B-B14F-4D97-AF65-F5344CB8AC3E}">
        <p14:creationId xmlns:p14="http://schemas.microsoft.com/office/powerpoint/2010/main" val="3669833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from Online </a:t>
            </a:r>
            <a:r>
              <a:rPr lang="en-US" dirty="0" smtClean="0"/>
              <a:t>Test</a:t>
            </a:r>
            <a:endParaRPr lang="en-US" dirty="0"/>
          </a:p>
        </p:txBody>
      </p:sp>
      <p:sp>
        <p:nvSpPr>
          <p:cNvPr id="3" name="Content Placeholder 2"/>
          <p:cNvSpPr>
            <a:spLocks noGrp="1"/>
          </p:cNvSpPr>
          <p:nvPr>
            <p:ph idx="1"/>
          </p:nvPr>
        </p:nvSpPr>
        <p:spPr/>
        <p:txBody>
          <a:bodyPr/>
          <a:lstStyle/>
          <a:p>
            <a:r>
              <a:rPr lang="en-US" dirty="0" smtClean="0"/>
              <a:t>2-way ANOVA: Protocol by Location of Probes</a:t>
            </a:r>
          </a:p>
          <a:p>
            <a:r>
              <a:rPr lang="en-US" dirty="0" smtClean="0"/>
              <a:t>Neither factor was significant, nor was the interaction</a:t>
            </a:r>
          </a:p>
          <a:p>
            <a:r>
              <a:rPr lang="en-US" dirty="0" smtClean="0"/>
              <a:t>Mean proportion of errors –</a:t>
            </a:r>
          </a:p>
          <a:p>
            <a:pPr marL="457200" lvl="1" indent="0">
              <a:buNone/>
            </a:pPr>
            <a:r>
              <a:rPr lang="en-US" dirty="0" smtClean="0"/>
              <a:t>         Concurrent probing = 0.172</a:t>
            </a:r>
          </a:p>
          <a:p>
            <a:pPr marL="457200" lvl="1" indent="0">
              <a:buNone/>
            </a:pPr>
            <a:r>
              <a:rPr lang="en-US" dirty="0" smtClean="0"/>
              <a:t>     Retrospective probing = 0.233</a:t>
            </a:r>
            <a:endParaRPr lang="en-US" dirty="0"/>
          </a:p>
          <a:p>
            <a:pPr marL="457200" lvl="1" indent="0">
              <a:buNone/>
            </a:pPr>
            <a:endParaRPr lang="en-US" dirty="0"/>
          </a:p>
        </p:txBody>
      </p:sp>
    </p:spTree>
    <p:extLst>
      <p:ext uri="{BB962C8B-B14F-4D97-AF65-F5344CB8AC3E}">
        <p14:creationId xmlns:p14="http://schemas.microsoft.com/office/powerpoint/2010/main" val="151028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010300325"/>
              </p:ext>
            </p:extLst>
          </p:nvPr>
        </p:nvGraphicFramePr>
        <p:xfrm>
          <a:off x="587593" y="914400"/>
          <a:ext cx="7904766" cy="564405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1"/>
          <p:cNvSpPr txBox="1"/>
          <p:nvPr/>
        </p:nvSpPr>
        <p:spPr>
          <a:xfrm>
            <a:off x="1303283" y="246380"/>
            <a:ext cx="6695089" cy="66802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rPr>
              <a:t>Mean Proportion of Problem Codes by Type of Problem: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rPr>
              <a:t>Concurrent vs </a:t>
            </a:r>
            <a:r>
              <a:rPr kumimoji="0" lang="en-US" sz="20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Retrospective Probing</a:t>
            </a:r>
            <a:endParaRPr kumimoji="0" lang="en-US" sz="2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1358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Summarize</a:t>
            </a:r>
            <a:endParaRPr lang="en-US" dirty="0"/>
          </a:p>
        </p:txBody>
      </p:sp>
      <p:sp>
        <p:nvSpPr>
          <p:cNvPr id="3" name="Content Placeholder 2"/>
          <p:cNvSpPr>
            <a:spLocks noGrp="1"/>
          </p:cNvSpPr>
          <p:nvPr>
            <p:ph idx="1"/>
          </p:nvPr>
        </p:nvSpPr>
        <p:spPr/>
        <p:txBody>
          <a:bodyPr/>
          <a:lstStyle/>
          <a:p>
            <a:r>
              <a:rPr lang="en-US" dirty="0" smtClean="0"/>
              <a:t>No significant differences found based on the location of the probe questions</a:t>
            </a:r>
          </a:p>
          <a:p>
            <a:r>
              <a:rPr lang="en-US" dirty="0" smtClean="0"/>
              <a:t>Is this surprising?  </a:t>
            </a:r>
          </a:p>
          <a:p>
            <a:pPr lvl="1"/>
            <a:r>
              <a:rPr lang="en-US" dirty="0" smtClean="0"/>
              <a:t>No … because almost all problems were identified watching the videos and hearing testers “thinking aloud”</a:t>
            </a:r>
          </a:p>
          <a:p>
            <a:pPr lvl="1"/>
            <a:r>
              <a:rPr lang="en-US" dirty="0" smtClean="0"/>
              <a:t>Probes identified very few problems</a:t>
            </a:r>
            <a:endParaRPr lang="en-US" dirty="0"/>
          </a:p>
        </p:txBody>
      </p:sp>
    </p:spTree>
    <p:extLst>
      <p:ext uri="{BB962C8B-B14F-4D97-AF65-F5344CB8AC3E}">
        <p14:creationId xmlns:p14="http://schemas.microsoft.com/office/powerpoint/2010/main" val="3134996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016" y="1466850"/>
            <a:ext cx="8229600" cy="2419349"/>
          </a:xfrm>
        </p:spPr>
        <p:txBody>
          <a:bodyPr/>
          <a:lstStyle/>
          <a:p>
            <a:r>
              <a:rPr lang="en-US" dirty="0" smtClean="0"/>
              <a:t>Face-to-face </a:t>
            </a:r>
            <a:br>
              <a:rPr lang="en-US" dirty="0" smtClean="0"/>
            </a:br>
            <a:r>
              <a:rPr lang="en-US" dirty="0" smtClean="0"/>
              <a:t>vs. </a:t>
            </a:r>
            <a:br>
              <a:rPr lang="en-US" dirty="0" smtClean="0"/>
            </a:br>
            <a:r>
              <a:rPr lang="en-US" dirty="0" smtClean="0"/>
              <a:t>Online</a:t>
            </a:r>
            <a:endParaRPr lang="en-US" dirty="0"/>
          </a:p>
        </p:txBody>
      </p:sp>
    </p:spTree>
    <p:extLst>
      <p:ext uri="{BB962C8B-B14F-4D97-AF65-F5344CB8AC3E}">
        <p14:creationId xmlns:p14="http://schemas.microsoft.com/office/powerpoint/2010/main" val="16980776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41622343"/>
              </p:ext>
            </p:extLst>
          </p:nvPr>
        </p:nvGraphicFramePr>
        <p:xfrm>
          <a:off x="641131" y="315311"/>
          <a:ext cx="7695149" cy="5681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0597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62348128"/>
              </p:ext>
            </p:extLst>
          </p:nvPr>
        </p:nvGraphicFramePr>
        <p:xfrm>
          <a:off x="515007" y="1019503"/>
          <a:ext cx="8050924" cy="498190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6"/>
          <p:cNvSpPr txBox="1"/>
          <p:nvPr/>
        </p:nvSpPr>
        <p:spPr>
          <a:xfrm>
            <a:off x="5305589" y="5988773"/>
            <a:ext cx="3543136" cy="42164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More Problems Identified Online</a:t>
            </a:r>
            <a:endParaRPr kumimoji="0" lang="en-US"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8" name="Straight Arrow Connector 7"/>
          <p:cNvCxnSpPr/>
          <p:nvPr/>
        </p:nvCxnSpPr>
        <p:spPr>
          <a:xfrm>
            <a:off x="4808811" y="6168852"/>
            <a:ext cx="49677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 Box 6"/>
          <p:cNvSpPr txBox="1"/>
          <p:nvPr/>
        </p:nvSpPr>
        <p:spPr>
          <a:xfrm>
            <a:off x="115779" y="5976139"/>
            <a:ext cx="4108450" cy="42164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More Problems Identified Face-to-Face</a:t>
            </a: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14" name="Straight Arrow Connector 13"/>
          <p:cNvCxnSpPr/>
          <p:nvPr/>
        </p:nvCxnSpPr>
        <p:spPr>
          <a:xfrm flipH="1">
            <a:off x="4224229" y="6173143"/>
            <a:ext cx="4667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 Box 1"/>
          <p:cNvSpPr txBox="1"/>
          <p:nvPr/>
        </p:nvSpPr>
        <p:spPr>
          <a:xfrm>
            <a:off x="881653" y="337668"/>
            <a:ext cx="7854315" cy="45720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Line Chart Showing </a:t>
            </a:r>
            <a:r>
              <a:rPr kumimoji="0" lang="en-US" sz="2400" b="0" i="0" u="none" strike="noStrike" kern="0" cap="none" spc="0" normalizeH="0" baseline="0" noProof="0" dirty="0" smtClean="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Difference in Number of </a:t>
            </a:r>
            <a:r>
              <a:rPr lang="en-US" sz="2400" kern="0" dirty="0" smtClean="0">
                <a:solidFill>
                  <a:sysClr val="windowText" lastClr="000000"/>
                </a:solidFill>
                <a:latin typeface="Tahoma" panose="020B0604030504040204" pitchFamily="34" charset="0"/>
                <a:ea typeface="Calibri" panose="020F0502020204030204" pitchFamily="34" charset="0"/>
                <a:cs typeface="Times New Roman" panose="02020603050405020304" pitchFamily="18" charset="0"/>
              </a:rPr>
              <a:t>Problems Identified </a:t>
            </a:r>
            <a:r>
              <a:rPr kumimoji="0" lang="en-US" sz="2400" b="0" i="0" u="none" strike="noStrike" kern="0" cap="none" spc="0" normalizeH="0" baseline="0" noProof="0" dirty="0" smtClean="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Between </a:t>
            </a:r>
            <a:r>
              <a:rPr lang="en-US" sz="2400" kern="0" dirty="0" smtClean="0">
                <a:solidFill>
                  <a:sysClr val="windowText" lastClr="000000"/>
                </a:solidFill>
                <a:latin typeface="Tahoma" panose="020B0604030504040204" pitchFamily="34" charset="0"/>
                <a:ea typeface="Calibri" panose="020F0502020204030204" pitchFamily="34" charset="0"/>
                <a:cs typeface="Times New Roman" panose="02020603050405020304" pitchFamily="18" charset="0"/>
              </a:rPr>
              <a:t>Face-to-Face</a:t>
            </a:r>
            <a:r>
              <a:rPr kumimoji="0" lang="en-US" sz="2400" b="0" i="0" u="none" strike="noStrike" kern="0" cap="none" spc="0" normalizeH="0" baseline="0" noProof="0" dirty="0" smtClean="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and Online</a:t>
            </a: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21641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364787829"/>
              </p:ext>
            </p:extLst>
          </p:nvPr>
        </p:nvGraphicFramePr>
        <p:xfrm>
          <a:off x="1040524" y="903890"/>
          <a:ext cx="7304689" cy="470863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1"/>
          <p:cNvSpPr txBox="1"/>
          <p:nvPr/>
        </p:nvSpPr>
        <p:spPr>
          <a:xfrm>
            <a:off x="788276" y="168167"/>
            <a:ext cx="7735613" cy="903888"/>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Mean Proportion of Problem Codes by Type of </a:t>
            </a:r>
            <a:r>
              <a:rPr kumimoji="0" lang="en-US" sz="2400" b="0" i="0" u="none" strike="noStrike" kern="0" cap="none" spc="0" normalizeH="0" baseline="0" noProof="0" dirty="0" smtClean="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Problem:</a:t>
            </a:r>
          </a:p>
          <a:p>
            <a:pPr marL="0" marR="0" lvl="0" indent="0" algn="ctr" defTabSz="914400" eaLnBrk="1" fontAlgn="auto" latinLnBrk="0" hangingPunct="1">
              <a:lnSpc>
                <a:spcPct val="100000"/>
              </a:lnSpc>
              <a:spcBef>
                <a:spcPts val="0"/>
              </a:spcBef>
              <a:spcAft>
                <a:spcPts val="0"/>
              </a:spcAft>
              <a:buClrTx/>
              <a:buSzTx/>
              <a:buFontTx/>
              <a:buNone/>
              <a:tabLst/>
              <a:defRPr/>
            </a:pPr>
            <a:r>
              <a:rPr lang="en-US" sz="2400" kern="0" dirty="0" smtClean="0">
                <a:solidFill>
                  <a:sysClr val="windowText" lastClr="000000"/>
                </a:solidFill>
                <a:latin typeface="Tahoma" panose="020B0604030504040204" pitchFamily="34" charset="0"/>
                <a:ea typeface="Calibri" panose="020F0502020204030204" pitchFamily="34" charset="0"/>
                <a:cs typeface="Times New Roman" panose="02020603050405020304" pitchFamily="18" charset="0"/>
              </a:rPr>
              <a:t>Face-to-Face vs Online</a:t>
            </a: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620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516461453"/>
              </p:ext>
            </p:extLst>
          </p:nvPr>
        </p:nvGraphicFramePr>
        <p:xfrm>
          <a:off x="762000" y="476250"/>
          <a:ext cx="7219950" cy="55625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Box 1"/>
          <p:cNvSpPr txBox="1"/>
          <p:nvPr/>
        </p:nvSpPr>
        <p:spPr>
          <a:xfrm>
            <a:off x="977933" y="120869"/>
            <a:ext cx="7209155" cy="45720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Example of Mode Difference in Identifying Problems</a:t>
            </a:r>
            <a:endParaRPr kumimoji="0" lang="en-US" sz="11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453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p:nvPr/>
        </p:nvPicPr>
        <p:blipFill rotWithShape="1">
          <a:blip r:embed="rId3"/>
          <a:srcRect l="26068" t="18804" r="28526" b="7502"/>
          <a:stretch/>
        </p:blipFill>
        <p:spPr bwMode="auto">
          <a:xfrm>
            <a:off x="1657350" y="314325"/>
            <a:ext cx="5800725" cy="55260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80669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l="12037" t="27479" r="9615" b="15824"/>
          <a:stretch/>
        </p:blipFill>
        <p:spPr bwMode="auto">
          <a:xfrm>
            <a:off x="103517" y="560717"/>
            <a:ext cx="8721306" cy="5149970"/>
          </a:xfrm>
          <a:prstGeom prst="rect">
            <a:avLst/>
          </a:prstGeom>
          <a:ln>
            <a:noFill/>
          </a:ln>
          <a:extLst>
            <a:ext uri="{53640926-AAD7-44D8-BBD7-CCE9431645EC}">
              <a14:shadowObscured xmlns:a14="http://schemas.microsoft.com/office/drawing/2010/main"/>
            </a:ext>
          </a:extLst>
        </p:spPr>
      </p:pic>
      <p:sp>
        <p:nvSpPr>
          <p:cNvPr id="3" name="Text Box 2"/>
          <p:cNvSpPr txBox="1"/>
          <p:nvPr/>
        </p:nvSpPr>
        <p:spPr>
          <a:xfrm>
            <a:off x="189186" y="1030013"/>
            <a:ext cx="412259" cy="490428"/>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918931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103380601"/>
              </p:ext>
            </p:extLst>
          </p:nvPr>
        </p:nvGraphicFramePr>
        <p:xfrm>
          <a:off x="515007" y="493987"/>
          <a:ext cx="8132773" cy="592783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3"/>
          <p:cNvSpPr txBox="1"/>
          <p:nvPr/>
        </p:nvSpPr>
        <p:spPr>
          <a:xfrm>
            <a:off x="3425528" y="5936801"/>
            <a:ext cx="1494155" cy="386715"/>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Face-to-Face</a:t>
            </a:r>
            <a:endParaRPr kumimoji="0" lang="en-US" sz="11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6" name="Text Box 3"/>
          <p:cNvSpPr txBox="1"/>
          <p:nvPr/>
        </p:nvSpPr>
        <p:spPr>
          <a:xfrm>
            <a:off x="5075653" y="5936800"/>
            <a:ext cx="1494155" cy="386715"/>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Tahoma" panose="020B0604030504040204" pitchFamily="34" charset="0"/>
                <a:ea typeface="Calibri" panose="020F0502020204030204" pitchFamily="34" charset="0"/>
                <a:cs typeface="Times New Roman" panose="02020603050405020304" pitchFamily="18" charset="0"/>
              </a:rPr>
              <a:t>Online</a:t>
            </a: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79301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a:t>
            </a:r>
            <a:endParaRPr lang="en-US" dirty="0"/>
          </a:p>
        </p:txBody>
      </p:sp>
      <p:sp>
        <p:nvSpPr>
          <p:cNvPr id="3" name="Content Placeholder 2"/>
          <p:cNvSpPr>
            <a:spLocks noGrp="1"/>
          </p:cNvSpPr>
          <p:nvPr>
            <p:ph idx="1"/>
          </p:nvPr>
        </p:nvSpPr>
        <p:spPr/>
        <p:txBody>
          <a:bodyPr/>
          <a:lstStyle/>
          <a:p>
            <a:pPr marL="0" indent="0">
              <a:spcBef>
                <a:spcPts val="0"/>
              </a:spcBef>
              <a:buNone/>
            </a:pPr>
            <a:r>
              <a:rPr lang="en-US" dirty="0" smtClean="0"/>
              <a:t>1. </a:t>
            </a:r>
            <a:r>
              <a:rPr lang="en-US" dirty="0"/>
              <a:t>What is the impact of using concurrent vs.   </a:t>
            </a:r>
          </a:p>
          <a:p>
            <a:pPr marL="0" indent="0">
              <a:spcBef>
                <a:spcPts val="0"/>
              </a:spcBef>
              <a:buNone/>
            </a:pPr>
            <a:r>
              <a:rPr lang="en-US" dirty="0"/>
              <a:t>     retrospective probing in think-aloud, online</a:t>
            </a:r>
          </a:p>
          <a:p>
            <a:pPr marL="0" indent="0">
              <a:spcBef>
                <a:spcPts val="0"/>
              </a:spcBef>
              <a:buNone/>
            </a:pPr>
            <a:r>
              <a:rPr lang="en-US" dirty="0"/>
              <a:t>     cognitive interviews?</a:t>
            </a:r>
          </a:p>
          <a:p>
            <a:endParaRPr lang="en-US" dirty="0"/>
          </a:p>
          <a:p>
            <a:pPr marL="0" indent="0">
              <a:spcBef>
                <a:spcPts val="0"/>
              </a:spcBef>
              <a:buNone/>
            </a:pPr>
            <a:r>
              <a:rPr lang="en-US" dirty="0"/>
              <a:t>2.  How do results from online cognitive</a:t>
            </a:r>
          </a:p>
          <a:p>
            <a:pPr marL="0" indent="0">
              <a:spcBef>
                <a:spcPts val="0"/>
              </a:spcBef>
              <a:buNone/>
            </a:pPr>
            <a:r>
              <a:rPr lang="en-US" dirty="0"/>
              <a:t>      interviewing compare with results from </a:t>
            </a:r>
          </a:p>
          <a:p>
            <a:pPr marL="0" indent="0">
              <a:spcBef>
                <a:spcPts val="0"/>
              </a:spcBef>
              <a:buNone/>
            </a:pPr>
            <a:r>
              <a:rPr lang="en-US" dirty="0"/>
              <a:t>      face-to-face cognitive interviewing?</a:t>
            </a:r>
          </a:p>
          <a:p>
            <a:endParaRPr lang="en-US" dirty="0"/>
          </a:p>
        </p:txBody>
      </p:sp>
    </p:spTree>
    <p:extLst>
      <p:ext uri="{BB962C8B-B14F-4D97-AF65-F5344CB8AC3E}">
        <p14:creationId xmlns:p14="http://schemas.microsoft.com/office/powerpoint/2010/main" val="3738527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2450"/>
            <a:ext cx="8229600" cy="804672"/>
          </a:xfrm>
        </p:spPr>
        <p:txBody>
          <a:bodyPr/>
          <a:lstStyle/>
          <a:p>
            <a:pPr>
              <a:spcAft>
                <a:spcPts val="1200"/>
              </a:spcAft>
            </a:pPr>
            <a:r>
              <a:rPr lang="en-US" sz="4800" dirty="0" smtClean="0"/>
              <a:t>Results</a:t>
            </a:r>
            <a:r>
              <a:rPr lang="en-US" dirty="0" smtClean="0"/>
              <a:t/>
            </a:r>
            <a:br>
              <a:rPr lang="en-US" dirty="0" smtClean="0"/>
            </a:br>
            <a:r>
              <a:rPr lang="en-US" sz="4200" dirty="0" smtClean="0"/>
              <a:t>Concurrent Probes vs. Retrospective</a:t>
            </a:r>
            <a:endParaRPr lang="en-US" sz="4200" dirty="0"/>
          </a:p>
        </p:txBody>
      </p:sp>
      <p:sp>
        <p:nvSpPr>
          <p:cNvPr id="3" name="Content Placeholder 2"/>
          <p:cNvSpPr>
            <a:spLocks noGrp="1"/>
          </p:cNvSpPr>
          <p:nvPr>
            <p:ph idx="1"/>
          </p:nvPr>
        </p:nvSpPr>
        <p:spPr>
          <a:xfrm>
            <a:off x="457200" y="2195402"/>
            <a:ext cx="8229600" cy="3992563"/>
          </a:xfrm>
        </p:spPr>
        <p:txBody>
          <a:bodyPr/>
          <a:lstStyle/>
          <a:p>
            <a:r>
              <a:rPr lang="en-US" dirty="0" smtClean="0"/>
              <a:t>No statistically significant results were found</a:t>
            </a:r>
          </a:p>
        </p:txBody>
      </p:sp>
    </p:spTree>
    <p:extLst>
      <p:ext uri="{BB962C8B-B14F-4D97-AF65-F5344CB8AC3E}">
        <p14:creationId xmlns:p14="http://schemas.microsoft.com/office/powerpoint/2010/main" val="31024299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Face-to-Face vs</a:t>
            </a:r>
            <a:r>
              <a:rPr lang="en-US" dirty="0"/>
              <a:t>. </a:t>
            </a:r>
            <a:r>
              <a:rPr lang="en-US" dirty="0" smtClean="0"/>
              <a:t>Online</a:t>
            </a:r>
            <a:endParaRPr lang="en-US" dirty="0"/>
          </a:p>
        </p:txBody>
      </p:sp>
      <p:sp>
        <p:nvSpPr>
          <p:cNvPr id="3" name="Content Placeholder 2"/>
          <p:cNvSpPr>
            <a:spLocks noGrp="1"/>
          </p:cNvSpPr>
          <p:nvPr>
            <p:ph idx="1"/>
          </p:nvPr>
        </p:nvSpPr>
        <p:spPr/>
        <p:txBody>
          <a:bodyPr/>
          <a:lstStyle/>
          <a:p>
            <a:r>
              <a:rPr lang="en-US" dirty="0" smtClean="0"/>
              <a:t>Some similar results</a:t>
            </a:r>
          </a:p>
          <a:p>
            <a:r>
              <a:rPr lang="en-US" dirty="0" smtClean="0"/>
              <a:t>Online missed a major problem and didn’t uncover any new ones</a:t>
            </a:r>
          </a:p>
          <a:p>
            <a:r>
              <a:rPr lang="en-US" dirty="0" smtClean="0"/>
              <a:t>Online is not a replacement for face-to-face</a:t>
            </a:r>
          </a:p>
          <a:p>
            <a:r>
              <a:rPr lang="en-US" dirty="0" smtClean="0"/>
              <a:t>Mode of testing </a:t>
            </a:r>
            <a:r>
              <a:rPr lang="en-US" dirty="0"/>
              <a:t>is important</a:t>
            </a:r>
          </a:p>
          <a:p>
            <a:pPr marL="0" indent="0">
              <a:buNone/>
            </a:pPr>
            <a:endParaRPr lang="en-US" dirty="0"/>
          </a:p>
        </p:txBody>
      </p:sp>
    </p:spTree>
    <p:extLst>
      <p:ext uri="{BB962C8B-B14F-4D97-AF65-F5344CB8AC3E}">
        <p14:creationId xmlns:p14="http://schemas.microsoft.com/office/powerpoint/2010/main" val="30025266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457200" y="1828800"/>
            <a:ext cx="8229600" cy="3811386"/>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700"/>
              </a:lnSpc>
            </a:pPr>
            <a:r>
              <a:rPr lang="en-US" sz="3600" dirty="0" smtClean="0"/>
              <a:t>Bill Mockovak</a:t>
            </a:r>
          </a:p>
          <a:p>
            <a:pPr>
              <a:lnSpc>
                <a:spcPts val="3700"/>
              </a:lnSpc>
            </a:pPr>
            <a:r>
              <a:rPr lang="en-US" sz="3600" b="0" dirty="0" smtClean="0"/>
              <a:t>Senior Survey Methodologist</a:t>
            </a:r>
          </a:p>
          <a:p>
            <a:pPr>
              <a:lnSpc>
                <a:spcPts val="3700"/>
              </a:lnSpc>
            </a:pPr>
            <a:r>
              <a:rPr lang="en-US" sz="3600" b="0" dirty="0" smtClean="0"/>
              <a:t>Office of Survey Methods Research</a:t>
            </a:r>
          </a:p>
          <a:p>
            <a:pPr>
              <a:lnSpc>
                <a:spcPts val="3700"/>
              </a:lnSpc>
            </a:pPr>
            <a:r>
              <a:rPr lang="en-US" sz="3600" b="0" dirty="0" smtClean="0"/>
              <a:t>202-691-7414</a:t>
            </a:r>
          </a:p>
          <a:p>
            <a:pPr>
              <a:lnSpc>
                <a:spcPts val="3700"/>
              </a:lnSpc>
            </a:pPr>
            <a:r>
              <a:rPr lang="en-US" sz="3600" b="0" dirty="0" smtClean="0"/>
              <a:t>Mockovak.William@bls.gov</a:t>
            </a:r>
            <a:endParaRPr lang="en-US" sz="3600" b="0" dirty="0"/>
          </a:p>
        </p:txBody>
      </p:sp>
    </p:spTree>
    <p:extLst>
      <p:ext uri="{BB962C8B-B14F-4D97-AF65-F5344CB8AC3E}">
        <p14:creationId xmlns:p14="http://schemas.microsoft.com/office/powerpoint/2010/main" val="1535218324"/>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ckovak Kaplan QDET2" id="{1032688D-D7E2-490C-8EC2-D73C0BC4A62D}" vid="{837795A8-67EA-4223-8E52-43AB651098E6}"/>
    </a:ext>
  </a:extLst>
</a:theme>
</file>

<file path=ppt/theme/theme2.xml><?xml version="1.0" encoding="utf-8"?>
<a:theme xmlns:a="http://schemas.openxmlformats.org/drawingml/2006/main" name="BLS Trendline Content Slide">
  <a:themeElements>
    <a:clrScheme name="Custom 1">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B0F0"/>
      </a:hlink>
      <a:folHlink>
        <a:srgbClr val="00B0F0"/>
      </a:folHlink>
    </a:clrScheme>
    <a:fontScheme name="BLS Font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defRPr>
        </a:defPPr>
      </a:lstStyle>
    </a:txDef>
  </a:objectDefaults>
  <a:extraClrSchemeLst/>
  <a:extLst>
    <a:ext uri="{05A4C25C-085E-4340-85A3-A5531E510DB2}">
      <thm15:themeFamily xmlns:thm15="http://schemas.microsoft.com/office/thememl/2012/main" name="Mockovak Kaplan QDET2" id="{1032688D-D7E2-490C-8EC2-D73C0BC4A62D}" vid="{5AC0A1DC-75C4-4F65-B4EF-ADC6E8440DF8}"/>
    </a:ext>
  </a:extLst>
</a:theme>
</file>

<file path=ppt/theme/theme3.xml><?xml version="1.0" encoding="utf-8"?>
<a:theme xmlns:a="http://schemas.openxmlformats.org/drawingml/2006/main" name="Contact Information">
  <a:themeElements>
    <a:clrScheme name="Custom 4">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ckovak Kaplan QDET2" id="{1032688D-D7E2-490C-8EC2-D73C0BC4A62D}" vid="{ECC63A58-0E27-4EF4-BA24-EBC6EB484E5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Mockovak Kaplan QDET2</Template>
  <TotalTime>8815</TotalTime>
  <Words>4280</Words>
  <Application>Microsoft Office PowerPoint</Application>
  <PresentationFormat>On-screen Show (4:3)</PresentationFormat>
  <Paragraphs>295</Paragraphs>
  <Slides>32</Slides>
  <Notes>32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32</vt:i4>
      </vt:variant>
    </vt:vector>
  </HeadingPairs>
  <TitlesOfParts>
    <vt:vector size="42" baseType="lpstr">
      <vt:lpstr>Arial</vt:lpstr>
      <vt:lpstr>Calibri</vt:lpstr>
      <vt:lpstr>Century Gothic</vt:lpstr>
      <vt:lpstr>Tahoma</vt:lpstr>
      <vt:lpstr>Times New Roman</vt:lpstr>
      <vt:lpstr>Wingdings</vt:lpstr>
      <vt:lpstr>Wingdings 3</vt:lpstr>
      <vt:lpstr>Custom Design</vt:lpstr>
      <vt:lpstr>BLS Trendline Content Slide</vt:lpstr>
      <vt:lpstr>Contact Information</vt:lpstr>
      <vt:lpstr>Comparing Face-to-Face Cognitive Interviewing to Unmoderated, Online Cognitive Interviewing with Concurrent and Retrospective Probing</vt:lpstr>
      <vt:lpstr>Research Questions</vt:lpstr>
      <vt:lpstr>Coding Scheme  (20 Codes)     </vt:lpstr>
      <vt:lpstr>Example of Problem Codes Used under Comprehension Category</vt:lpstr>
      <vt:lpstr>Measure Used</vt:lpstr>
      <vt:lpstr>Results: Concurrent Probes vs. Retrospective</vt:lpstr>
      <vt:lpstr>Results: Face-to-Face vs. Online</vt:lpstr>
      <vt:lpstr>Background</vt:lpstr>
      <vt:lpstr>PowerPoint Presentation</vt:lpstr>
      <vt:lpstr>Protocol 1: Face-to-face</vt:lpstr>
      <vt:lpstr>PowerPoint Presentation</vt:lpstr>
      <vt:lpstr>Can you briefly tell me how your current leave plan works?  For example, do you get paid vacation and sick time. </vt:lpstr>
      <vt:lpstr>Protocol 2</vt:lpstr>
      <vt:lpstr>Note: Face-to-face testing done first</vt:lpstr>
      <vt:lpstr>Procedure for Online Testing</vt:lpstr>
      <vt:lpstr>Experimental Design for Online Test</vt:lpstr>
      <vt:lpstr>Dependent Variable</vt:lpstr>
      <vt:lpstr>Results from Online Test</vt:lpstr>
      <vt:lpstr>PowerPoint Presentation</vt:lpstr>
      <vt:lpstr>To Summarize</vt:lpstr>
      <vt:lpstr>Face-to-face  vs.  Online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 Questions</vt:lpstr>
      <vt:lpstr>Results Concurrent Probes vs. Retrospective</vt:lpstr>
      <vt:lpstr>Results: Face-to-Face vs. Online</vt:lpstr>
      <vt:lpstr>PowerPoint Presentation</vt:lpstr>
    </vt:vector>
  </TitlesOfParts>
  <Company>Department of Labor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Face-to-Face Cognitive Interviewing to Unmoderated, Online Cognitive Interviewing with Embedded and Follow-up Probing</dc:title>
  <dc:creator>Mockovak, William - BLS</dc:creator>
  <cp:lastModifiedBy>Mockovak, William - BLS</cp:lastModifiedBy>
  <cp:revision>145</cp:revision>
  <cp:lastPrinted>2016-10-26T18:09:38Z</cp:lastPrinted>
  <dcterms:created xsi:type="dcterms:W3CDTF">2016-10-19T10:09:42Z</dcterms:created>
  <dcterms:modified xsi:type="dcterms:W3CDTF">2016-11-28T13:16:44Z</dcterms:modified>
</cp:coreProperties>
</file>