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78" r:id="rId1"/>
  </p:sldMasterIdLst>
  <p:notesMasterIdLst>
    <p:notesMasterId r:id="rId33"/>
  </p:notesMasterIdLst>
  <p:handoutMasterIdLst>
    <p:handoutMasterId r:id="rId34"/>
  </p:handoutMasterIdLst>
  <p:sldIdLst>
    <p:sldId id="522" r:id="rId2"/>
    <p:sldId id="655" r:id="rId3"/>
    <p:sldId id="658" r:id="rId4"/>
    <p:sldId id="656" r:id="rId5"/>
    <p:sldId id="657" r:id="rId6"/>
    <p:sldId id="661" r:id="rId7"/>
    <p:sldId id="662" r:id="rId8"/>
    <p:sldId id="664" r:id="rId9"/>
    <p:sldId id="668" r:id="rId10"/>
    <p:sldId id="665" r:id="rId11"/>
    <p:sldId id="671" r:id="rId12"/>
    <p:sldId id="670" r:id="rId13"/>
    <p:sldId id="659" r:id="rId14"/>
    <p:sldId id="642" r:id="rId15"/>
    <p:sldId id="595" r:id="rId16"/>
    <p:sldId id="641" r:id="rId17"/>
    <p:sldId id="643" r:id="rId18"/>
    <p:sldId id="644" r:id="rId19"/>
    <p:sldId id="645" r:id="rId20"/>
    <p:sldId id="646" r:id="rId21"/>
    <p:sldId id="647" r:id="rId22"/>
    <p:sldId id="648" r:id="rId23"/>
    <p:sldId id="660" r:id="rId24"/>
    <p:sldId id="649" r:id="rId25"/>
    <p:sldId id="650" r:id="rId26"/>
    <p:sldId id="672" r:id="rId27"/>
    <p:sldId id="651" r:id="rId28"/>
    <p:sldId id="652" r:id="rId29"/>
    <p:sldId id="653" r:id="rId30"/>
    <p:sldId id="654" r:id="rId31"/>
    <p:sldId id="563" r:id="rId32"/>
  </p:sldIdLst>
  <p:sldSz cx="9144000" cy="6858000" type="screen4x3"/>
  <p:notesSz cx="9296400" cy="7010400"/>
  <p:defaultTextStyle>
    <a:defPPr>
      <a:defRPr lang="en-US"/>
    </a:defPPr>
    <a:lvl1pPr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ヒラギノ角ゴ Pro W3" pitchFamily="1" charset="-128"/>
        <a:cs typeface="+mn-cs"/>
      </a:defRPr>
    </a:lvl5pPr>
    <a:lvl6pPr marL="2286000" algn="l" defTabSz="914400" rtl="0" eaLnBrk="1" latinLnBrk="0" hangingPunct="1">
      <a:defRPr kern="1200">
        <a:solidFill>
          <a:schemeClr val="tx1"/>
        </a:solidFill>
        <a:latin typeface="Arial" charset="0"/>
        <a:ea typeface="ヒラギノ角ゴ Pro W3" pitchFamily="1" charset="-128"/>
        <a:cs typeface="+mn-cs"/>
      </a:defRPr>
    </a:lvl6pPr>
    <a:lvl7pPr marL="2743200" algn="l" defTabSz="914400" rtl="0" eaLnBrk="1" latinLnBrk="0" hangingPunct="1">
      <a:defRPr kern="1200">
        <a:solidFill>
          <a:schemeClr val="tx1"/>
        </a:solidFill>
        <a:latin typeface="Arial" charset="0"/>
        <a:ea typeface="ヒラギノ角ゴ Pro W3" pitchFamily="1" charset="-128"/>
        <a:cs typeface="+mn-cs"/>
      </a:defRPr>
    </a:lvl7pPr>
    <a:lvl8pPr marL="3200400" algn="l" defTabSz="914400" rtl="0" eaLnBrk="1" latinLnBrk="0" hangingPunct="1">
      <a:defRPr kern="1200">
        <a:solidFill>
          <a:schemeClr val="tx1"/>
        </a:solidFill>
        <a:latin typeface="Arial" charset="0"/>
        <a:ea typeface="ヒラギノ角ゴ Pro W3" pitchFamily="1" charset="-128"/>
        <a:cs typeface="+mn-cs"/>
      </a:defRPr>
    </a:lvl8pPr>
    <a:lvl9pPr marL="3657600" algn="l" defTabSz="914400" rtl="0" eaLnBrk="1" latinLnBrk="0" hangingPunct="1">
      <a:defRPr kern="1200">
        <a:solidFill>
          <a:schemeClr val="tx1"/>
        </a:solidFill>
        <a:latin typeface="Arial" charset="0"/>
        <a:ea typeface="ヒラギノ角ゴ Pro W3" pitchFamily="1"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672" userDrawn="1">
          <p15:clr>
            <a:srgbClr val="A4A3A4"/>
          </p15:clr>
        </p15:guide>
        <p15:guide id="4" orient="horz" pos="38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alji, Lisa" initials="TL" lastIdx="1" clrIdx="0">
    <p:extLst/>
  </p:cmAuthor>
  <p:cmAuthor id="2" name="Letterman, Matthew (Clark)" initials="LM("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C391"/>
    <a:srgbClr val="91936D"/>
    <a:srgbClr val="747A4B"/>
    <a:srgbClr val="638B18"/>
    <a:srgbClr val="C0951C"/>
    <a:srgbClr val="9B8441"/>
    <a:srgbClr val="F4EFE8"/>
    <a:srgbClr val="C0CADD"/>
    <a:srgbClr val="5D9732"/>
    <a:srgbClr val="C7DB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09" autoAdjust="0"/>
    <p:restoredTop sz="82346" autoAdjust="0"/>
  </p:normalViewPr>
  <p:slideViewPr>
    <p:cSldViewPr>
      <p:cViewPr>
        <p:scale>
          <a:sx n="70" d="100"/>
          <a:sy n="70" d="100"/>
        </p:scale>
        <p:origin x="264" y="-126"/>
      </p:cViewPr>
      <p:guideLst>
        <p:guide orient="horz" pos="2160"/>
        <p:guide pos="2880"/>
        <p:guide orient="horz" pos="672"/>
        <p:guide orient="horz" pos="384"/>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1" d="100"/>
          <a:sy n="81" d="100"/>
        </p:scale>
        <p:origin x="1541"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1" y="0"/>
            <a:ext cx="4030269" cy="350520"/>
          </a:xfrm>
          <a:prstGeom prst="rect">
            <a:avLst/>
          </a:prstGeom>
          <a:noFill/>
          <a:ln w="9525">
            <a:noFill/>
            <a:miter lim="800000"/>
            <a:headEnd/>
            <a:tailEnd/>
          </a:ln>
          <a:effectLst/>
        </p:spPr>
        <p:txBody>
          <a:bodyPr vert="horz" wrap="square" lIns="91431" tIns="45715" rIns="91431" bIns="45715" numCol="1" anchor="t" anchorCtr="0" compatLnSpc="1">
            <a:prstTxWarp prst="textNoShape">
              <a:avLst/>
            </a:prstTxWarp>
          </a:bodyPr>
          <a:lstStyle>
            <a:lvl1pPr defTabSz="914912">
              <a:defRPr sz="1200">
                <a:latin typeface="Arial" charset="0"/>
              </a:defRPr>
            </a:lvl1pPr>
          </a:lstStyle>
          <a:p>
            <a:pPr>
              <a:defRPr/>
            </a:pPr>
            <a:endParaRPr lang="en-US"/>
          </a:p>
        </p:txBody>
      </p:sp>
      <p:sp>
        <p:nvSpPr>
          <p:cNvPr id="207875" name="Rectangle 3"/>
          <p:cNvSpPr>
            <a:spLocks noGrp="1" noChangeArrowheads="1"/>
          </p:cNvSpPr>
          <p:nvPr>
            <p:ph type="dt" sz="quarter" idx="1"/>
          </p:nvPr>
        </p:nvSpPr>
        <p:spPr bwMode="auto">
          <a:xfrm>
            <a:off x="5264025" y="0"/>
            <a:ext cx="4030269" cy="350520"/>
          </a:xfrm>
          <a:prstGeom prst="rect">
            <a:avLst/>
          </a:prstGeom>
          <a:noFill/>
          <a:ln w="9525">
            <a:noFill/>
            <a:miter lim="800000"/>
            <a:headEnd/>
            <a:tailEnd/>
          </a:ln>
          <a:effectLst/>
        </p:spPr>
        <p:txBody>
          <a:bodyPr vert="horz" wrap="square" lIns="91431" tIns="45715" rIns="91431" bIns="45715" numCol="1" anchor="t" anchorCtr="0" compatLnSpc="1">
            <a:prstTxWarp prst="textNoShape">
              <a:avLst/>
            </a:prstTxWarp>
          </a:bodyPr>
          <a:lstStyle>
            <a:lvl1pPr algn="r" defTabSz="914912">
              <a:defRPr sz="1200">
                <a:latin typeface="Arial" charset="0"/>
              </a:defRPr>
            </a:lvl1pPr>
          </a:lstStyle>
          <a:p>
            <a:pPr>
              <a:defRPr/>
            </a:pPr>
            <a:endParaRPr lang="en-US"/>
          </a:p>
        </p:txBody>
      </p:sp>
      <p:sp>
        <p:nvSpPr>
          <p:cNvPr id="207876" name="Rectangle 4"/>
          <p:cNvSpPr>
            <a:spLocks noGrp="1" noChangeArrowheads="1"/>
          </p:cNvSpPr>
          <p:nvPr>
            <p:ph type="ftr" sz="quarter" idx="2"/>
          </p:nvPr>
        </p:nvSpPr>
        <p:spPr bwMode="auto">
          <a:xfrm>
            <a:off x="1" y="6658680"/>
            <a:ext cx="4030269" cy="350520"/>
          </a:xfrm>
          <a:prstGeom prst="rect">
            <a:avLst/>
          </a:prstGeom>
          <a:noFill/>
          <a:ln w="9525">
            <a:noFill/>
            <a:miter lim="800000"/>
            <a:headEnd/>
            <a:tailEnd/>
          </a:ln>
          <a:effectLst/>
        </p:spPr>
        <p:txBody>
          <a:bodyPr vert="horz" wrap="square" lIns="91431" tIns="45715" rIns="91431" bIns="45715" numCol="1" anchor="b" anchorCtr="0" compatLnSpc="1">
            <a:prstTxWarp prst="textNoShape">
              <a:avLst/>
            </a:prstTxWarp>
          </a:bodyPr>
          <a:lstStyle>
            <a:lvl1pPr defTabSz="914912">
              <a:defRPr sz="1200">
                <a:latin typeface="Arial" charset="0"/>
              </a:defRPr>
            </a:lvl1pPr>
          </a:lstStyle>
          <a:p>
            <a:pPr>
              <a:defRPr/>
            </a:pPr>
            <a:endParaRPr lang="en-US"/>
          </a:p>
        </p:txBody>
      </p:sp>
      <p:sp>
        <p:nvSpPr>
          <p:cNvPr id="207877" name="Rectangle 5"/>
          <p:cNvSpPr>
            <a:spLocks noGrp="1" noChangeArrowheads="1"/>
          </p:cNvSpPr>
          <p:nvPr>
            <p:ph type="sldNum" sz="quarter" idx="3"/>
          </p:nvPr>
        </p:nvSpPr>
        <p:spPr bwMode="auto">
          <a:xfrm>
            <a:off x="5264025" y="6658680"/>
            <a:ext cx="4030269" cy="350520"/>
          </a:xfrm>
          <a:prstGeom prst="rect">
            <a:avLst/>
          </a:prstGeom>
          <a:noFill/>
          <a:ln w="9525">
            <a:noFill/>
            <a:miter lim="800000"/>
            <a:headEnd/>
            <a:tailEnd/>
          </a:ln>
          <a:effectLst/>
        </p:spPr>
        <p:txBody>
          <a:bodyPr vert="horz" wrap="square" lIns="91431" tIns="45715" rIns="91431" bIns="45715" numCol="1" anchor="b" anchorCtr="0" compatLnSpc="1">
            <a:prstTxWarp prst="textNoShape">
              <a:avLst/>
            </a:prstTxWarp>
          </a:bodyPr>
          <a:lstStyle>
            <a:lvl1pPr algn="r" defTabSz="914912">
              <a:defRPr sz="1200">
                <a:latin typeface="Arial" charset="0"/>
              </a:defRPr>
            </a:lvl1pPr>
          </a:lstStyle>
          <a:p>
            <a:pPr>
              <a:defRPr/>
            </a:pPr>
            <a:fld id="{F14AD3AF-E853-41DD-9C6B-157657455CBF}" type="slidenum">
              <a:rPr lang="en-US"/>
              <a:pPr>
                <a:defRPr/>
              </a:pPr>
              <a:t>‹#›</a:t>
            </a:fld>
            <a:endParaRPr lang="en-US"/>
          </a:p>
        </p:txBody>
      </p:sp>
    </p:spTree>
    <p:extLst>
      <p:ext uri="{BB962C8B-B14F-4D97-AF65-F5344CB8AC3E}">
        <p14:creationId xmlns:p14="http://schemas.microsoft.com/office/powerpoint/2010/main" val="1734314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4030269" cy="350520"/>
          </a:xfrm>
          <a:prstGeom prst="rect">
            <a:avLst/>
          </a:prstGeom>
          <a:noFill/>
          <a:ln w="9525">
            <a:noFill/>
            <a:miter lim="800000"/>
            <a:headEnd/>
            <a:tailEnd/>
          </a:ln>
        </p:spPr>
        <p:txBody>
          <a:bodyPr vert="horz" wrap="square" lIns="93167" tIns="46584" rIns="93167" bIns="46584" numCol="1" anchor="t" anchorCtr="0" compatLnSpc="1">
            <a:prstTxWarp prst="textNoShape">
              <a:avLst/>
            </a:prstTxWarp>
          </a:bodyPr>
          <a:lstStyle>
            <a:lvl1pPr defTabSz="932415">
              <a:defRPr sz="1200">
                <a:latin typeface="Arial" charset="0"/>
              </a:defRPr>
            </a:lvl1pPr>
          </a:lstStyle>
          <a:p>
            <a:pPr>
              <a:defRPr/>
            </a:pPr>
            <a:endParaRPr lang="en-US"/>
          </a:p>
        </p:txBody>
      </p:sp>
      <p:sp>
        <p:nvSpPr>
          <p:cNvPr id="3075" name="Rectangle 3"/>
          <p:cNvSpPr>
            <a:spLocks noGrp="1" noChangeArrowheads="1"/>
          </p:cNvSpPr>
          <p:nvPr>
            <p:ph type="dt" idx="1"/>
          </p:nvPr>
        </p:nvSpPr>
        <p:spPr bwMode="auto">
          <a:xfrm>
            <a:off x="5266133" y="0"/>
            <a:ext cx="4030267" cy="350520"/>
          </a:xfrm>
          <a:prstGeom prst="rect">
            <a:avLst/>
          </a:prstGeom>
          <a:noFill/>
          <a:ln w="9525">
            <a:noFill/>
            <a:miter lim="800000"/>
            <a:headEnd/>
            <a:tailEnd/>
          </a:ln>
        </p:spPr>
        <p:txBody>
          <a:bodyPr vert="horz" wrap="square" lIns="93167" tIns="46584" rIns="93167" bIns="46584" numCol="1" anchor="t" anchorCtr="0" compatLnSpc="1">
            <a:prstTxWarp prst="textNoShape">
              <a:avLst/>
            </a:prstTxWarp>
          </a:bodyPr>
          <a:lstStyle>
            <a:lvl1pPr algn="r" defTabSz="932415">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240083" y="3329940"/>
            <a:ext cx="6816235" cy="3154680"/>
          </a:xfrm>
          <a:prstGeom prst="rect">
            <a:avLst/>
          </a:prstGeom>
          <a:noFill/>
          <a:ln w="9525">
            <a:noFill/>
            <a:miter lim="800000"/>
            <a:headEnd/>
            <a:tailEnd/>
          </a:ln>
        </p:spPr>
        <p:txBody>
          <a:bodyPr vert="horz" wrap="square" lIns="93167" tIns="46584" rIns="93167" bIns="4658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1" y="6659880"/>
            <a:ext cx="4030269" cy="350520"/>
          </a:xfrm>
          <a:prstGeom prst="rect">
            <a:avLst/>
          </a:prstGeom>
          <a:noFill/>
          <a:ln w="9525">
            <a:noFill/>
            <a:miter lim="800000"/>
            <a:headEnd/>
            <a:tailEnd/>
          </a:ln>
        </p:spPr>
        <p:txBody>
          <a:bodyPr vert="horz" wrap="square" lIns="93167" tIns="46584" rIns="93167" bIns="46584" numCol="1" anchor="b" anchorCtr="0" compatLnSpc="1">
            <a:prstTxWarp prst="textNoShape">
              <a:avLst/>
            </a:prstTxWarp>
          </a:bodyPr>
          <a:lstStyle>
            <a:lvl1pPr defTabSz="932415">
              <a:defRPr sz="1200">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5266133" y="6659880"/>
            <a:ext cx="4030267" cy="350520"/>
          </a:xfrm>
          <a:prstGeom prst="rect">
            <a:avLst/>
          </a:prstGeom>
          <a:noFill/>
          <a:ln w="9525">
            <a:noFill/>
            <a:miter lim="800000"/>
            <a:headEnd/>
            <a:tailEnd/>
          </a:ln>
        </p:spPr>
        <p:txBody>
          <a:bodyPr vert="horz" wrap="square" lIns="93167" tIns="46584" rIns="93167" bIns="46584" numCol="1" anchor="b" anchorCtr="0" compatLnSpc="1">
            <a:prstTxWarp prst="textNoShape">
              <a:avLst/>
            </a:prstTxWarp>
          </a:bodyPr>
          <a:lstStyle>
            <a:lvl1pPr algn="r" defTabSz="932415">
              <a:defRPr sz="1200">
                <a:latin typeface="Arial" charset="0"/>
              </a:defRPr>
            </a:lvl1pPr>
          </a:lstStyle>
          <a:p>
            <a:pPr>
              <a:defRPr/>
            </a:pPr>
            <a:fld id="{8DB8C9F8-2507-43B8-94EB-5DEE5D53B02A}" type="slidenum">
              <a:rPr lang="en-US"/>
              <a:pPr>
                <a:defRPr/>
              </a:pPr>
              <a:t>‹#›</a:t>
            </a:fld>
            <a:endParaRPr lang="en-US"/>
          </a:p>
        </p:txBody>
      </p:sp>
    </p:spTree>
    <p:extLst>
      <p:ext uri="{BB962C8B-B14F-4D97-AF65-F5344CB8AC3E}">
        <p14:creationId xmlns:p14="http://schemas.microsoft.com/office/powerpoint/2010/main" val="16344385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446138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3</a:t>
            </a:fld>
            <a:endParaRPr lang="en-US"/>
          </a:p>
        </p:txBody>
      </p:sp>
    </p:spTree>
    <p:extLst>
      <p:ext uri="{BB962C8B-B14F-4D97-AF65-F5344CB8AC3E}">
        <p14:creationId xmlns:p14="http://schemas.microsoft.com/office/powerpoint/2010/main" val="4107274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we get into the details of our case studies, we’d like to get a feel for where folks in this session coming from. </a:t>
            </a:r>
          </a:p>
          <a:p>
            <a:r>
              <a:rPr lang="en-US" baseline="0" dirty="0" smtClean="0"/>
              <a:t>Is anyone here a survey researcher from a developing or low income country? </a:t>
            </a:r>
          </a:p>
          <a:p>
            <a:r>
              <a:rPr lang="en-US" baseline="0" dirty="0" smtClean="0"/>
              <a:t>Experience with multinational surveys</a:t>
            </a:r>
          </a:p>
          <a:p>
            <a:r>
              <a:rPr lang="en-US" baseline="0" dirty="0" smtClean="0"/>
              <a:t>Experience with multinational surveys in low income countries</a:t>
            </a:r>
          </a:p>
          <a:p>
            <a:pPr eaLnBrk="1" hangingPunct="1"/>
            <a:r>
              <a:rPr lang="en-US" dirty="0" smtClean="0"/>
              <a:t>Ask questions about group experience –</a:t>
            </a:r>
          </a:p>
          <a:p>
            <a:pPr eaLnBrk="1" hangingPunct="1"/>
            <a:r>
              <a:rPr lang="en-US" dirty="0" smtClean="0"/>
              <a:t>-international surveys</a:t>
            </a:r>
          </a:p>
          <a:p>
            <a:pPr eaLnBrk="1" hangingPunct="1"/>
            <a:r>
              <a:rPr lang="en-US" dirty="0" smtClean="0"/>
              <a:t>-surveys in developing countries</a:t>
            </a:r>
          </a:p>
          <a:p>
            <a:pPr eaLnBrk="1" hangingPunct="1"/>
            <a:r>
              <a:rPr lang="en-US" dirty="0" smtClean="0"/>
              <a:t>-surveys</a:t>
            </a:r>
            <a:r>
              <a:rPr lang="en-US" baseline="0" dirty="0" smtClean="0"/>
              <a:t> with </a:t>
            </a:r>
            <a:r>
              <a:rPr lang="en-US" baseline="0" dirty="0" err="1" smtClean="0"/>
              <a:t>nonLatin</a:t>
            </a:r>
            <a:r>
              <a:rPr lang="en-US" baseline="0" dirty="0" smtClean="0"/>
              <a:t> alphabets</a:t>
            </a:r>
          </a:p>
          <a:p>
            <a:pPr eaLnBrk="1" hangingPunct="1"/>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5</a:t>
            </a:fld>
            <a:endParaRPr lang="en-US"/>
          </a:p>
        </p:txBody>
      </p:sp>
    </p:spTree>
    <p:extLst>
      <p:ext uri="{BB962C8B-B14F-4D97-AF65-F5344CB8AC3E}">
        <p14:creationId xmlns:p14="http://schemas.microsoft.com/office/powerpoint/2010/main" val="161873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8</a:t>
            </a:fld>
            <a:endParaRPr lang="en-US"/>
          </a:p>
        </p:txBody>
      </p:sp>
    </p:spTree>
    <p:extLst>
      <p:ext uri="{BB962C8B-B14F-4D97-AF65-F5344CB8AC3E}">
        <p14:creationId xmlns:p14="http://schemas.microsoft.com/office/powerpoint/2010/main" val="2555061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 in mind that we had a core instrument</a:t>
            </a:r>
            <a:r>
              <a:rPr lang="en-US" baseline="0" dirty="0" smtClean="0"/>
              <a:t> that was developed in advance. Each time we went into a country the instrument went under an iterative review, customization, and translation process. This process was the result of a combined effort of RTI and client designers, and translators, management, and field staff from our in country partners. Having a close working relationship with the in-country partners enabled us to do these frequent iterations to customize and translate the questionnaire. </a:t>
            </a:r>
          </a:p>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9</a:t>
            </a:fld>
            <a:endParaRPr lang="en-US"/>
          </a:p>
        </p:txBody>
      </p:sp>
    </p:spTree>
    <p:extLst>
      <p:ext uri="{BB962C8B-B14F-4D97-AF65-F5344CB8AC3E}">
        <p14:creationId xmlns:p14="http://schemas.microsoft.com/office/powerpoint/2010/main" val="723097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Country specification was a sort of decentering</a:t>
            </a:r>
            <a:r>
              <a:rPr lang="en-US" baseline="0" dirty="0" smtClean="0"/>
              <a:t> the instrument. </a:t>
            </a:r>
          </a:p>
          <a:p>
            <a:r>
              <a:rPr lang="en-US" baseline="0" dirty="0" smtClean="0"/>
              <a:t>-spent time before translating adapting the content of the instrument </a:t>
            </a:r>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11</a:t>
            </a:fld>
            <a:endParaRPr lang="en-US"/>
          </a:p>
        </p:txBody>
      </p:sp>
    </p:spTree>
    <p:extLst>
      <p:ext uri="{BB962C8B-B14F-4D97-AF65-F5344CB8AC3E}">
        <p14:creationId xmlns:p14="http://schemas.microsoft.com/office/powerpoint/2010/main" val="2477240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12</a:t>
            </a:fld>
            <a:endParaRPr lang="en-US"/>
          </a:p>
        </p:txBody>
      </p:sp>
    </p:spTree>
    <p:extLst>
      <p:ext uri="{BB962C8B-B14F-4D97-AF65-F5344CB8AC3E}">
        <p14:creationId xmlns:p14="http://schemas.microsoft.com/office/powerpoint/2010/main" val="582911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15</a:t>
            </a:fld>
            <a:endParaRPr lang="en-US"/>
          </a:p>
        </p:txBody>
      </p:sp>
    </p:spTree>
    <p:extLst>
      <p:ext uri="{BB962C8B-B14F-4D97-AF65-F5344CB8AC3E}">
        <p14:creationId xmlns:p14="http://schemas.microsoft.com/office/powerpoint/2010/main" val="3671411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16</a:t>
            </a:fld>
            <a:endParaRPr lang="en-US"/>
          </a:p>
        </p:txBody>
      </p:sp>
    </p:spTree>
    <p:extLst>
      <p:ext uri="{BB962C8B-B14F-4D97-AF65-F5344CB8AC3E}">
        <p14:creationId xmlns:p14="http://schemas.microsoft.com/office/powerpoint/2010/main" val="1303743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24</a:t>
            </a:fld>
            <a:endParaRPr lang="en-US"/>
          </a:p>
        </p:txBody>
      </p:sp>
    </p:spTree>
    <p:extLst>
      <p:ext uri="{BB962C8B-B14F-4D97-AF65-F5344CB8AC3E}">
        <p14:creationId xmlns:p14="http://schemas.microsoft.com/office/powerpoint/2010/main" val="3086955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Line-by-line</a:t>
            </a:r>
            <a:r>
              <a:rPr lang="en-US" baseline="0" dirty="0" smtClean="0"/>
              <a:t> text for English and translation positioned side-by-side for copying and pasting.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25</a:t>
            </a:fld>
            <a:endParaRPr lang="en-US"/>
          </a:p>
        </p:txBody>
      </p:sp>
    </p:spTree>
    <p:extLst>
      <p:ext uri="{BB962C8B-B14F-4D97-AF65-F5344CB8AC3E}">
        <p14:creationId xmlns:p14="http://schemas.microsoft.com/office/powerpoint/2010/main" val="1145837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smtClean="0"/>
              <a:t>Default messages set to Bangla</a:t>
            </a:r>
          </a:p>
          <a:p>
            <a:pPr marL="228600" indent="-228600">
              <a:buAutoNum type="arabicPeriod"/>
            </a:pPr>
            <a:r>
              <a:rPr lang="en-US" baseline="0" dirty="0" smtClean="0"/>
              <a:t>Language toggle for questionnaire text</a:t>
            </a:r>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26</a:t>
            </a:fld>
            <a:endParaRPr lang="en-US"/>
          </a:p>
        </p:txBody>
      </p:sp>
    </p:spTree>
    <p:extLst>
      <p:ext uri="{BB962C8B-B14F-4D97-AF65-F5344CB8AC3E}">
        <p14:creationId xmlns:p14="http://schemas.microsoft.com/office/powerpoint/2010/main" val="2569888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Objectives</a:t>
            </a:r>
            <a:endParaRPr lang="en-US" baseline="0" dirty="0" smtClean="0"/>
          </a:p>
          <a:p>
            <a:pPr marL="228600" indent="-228600">
              <a:buAutoNum type="arabicPeriod"/>
            </a:pPr>
            <a:r>
              <a:rPr lang="en-US" baseline="0" dirty="0" smtClean="0"/>
              <a:t>Make sure questionnaire is NOT based primarily on one translators understanding and perspective</a:t>
            </a:r>
          </a:p>
          <a:p>
            <a:pPr marL="228600" indent="-228600">
              <a:buAutoNum type="arabicPeriod"/>
            </a:pPr>
            <a:r>
              <a:rPr lang="en-US" baseline="0" dirty="0" smtClean="0"/>
              <a:t>Guard against errors introduced into the questionnaire during scripting</a:t>
            </a:r>
          </a:p>
          <a:p>
            <a:pPr marL="685800" lvl="1" indent="-228600">
              <a:buAutoNum type="arabicPeriod"/>
            </a:pPr>
            <a:r>
              <a:rPr lang="en-US" baseline="0" dirty="0" smtClean="0"/>
              <a:t>The scripter is usually copying and pasting text that they can’t read, so some errors will occur.</a:t>
            </a:r>
          </a:p>
          <a:p>
            <a:pPr marL="228600" lvl="0" indent="-228600">
              <a:buAutoNum type="arabicPeriod"/>
            </a:pPr>
            <a:r>
              <a:rPr lang="en-US" baseline="0" dirty="0" smtClean="0"/>
              <a:t>Make sure questionnaire is usable for those in the field.</a:t>
            </a:r>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29</a:t>
            </a:fld>
            <a:endParaRPr lang="en-US"/>
          </a:p>
        </p:txBody>
      </p:sp>
    </p:spTree>
    <p:extLst>
      <p:ext uri="{BB962C8B-B14F-4D97-AF65-F5344CB8AC3E}">
        <p14:creationId xmlns:p14="http://schemas.microsoft.com/office/powerpoint/2010/main" val="1346489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DB8C9F8-2507-43B8-94EB-5DEE5D53B02A}" type="slidenum">
              <a:rPr lang="en-US" smtClean="0"/>
              <a:pPr>
                <a:defRPr/>
              </a:pPr>
              <a:t>30</a:t>
            </a:fld>
            <a:endParaRPr lang="en-US"/>
          </a:p>
        </p:txBody>
      </p:sp>
    </p:spTree>
    <p:extLst>
      <p:ext uri="{BB962C8B-B14F-4D97-AF65-F5344CB8AC3E}">
        <p14:creationId xmlns:p14="http://schemas.microsoft.com/office/powerpoint/2010/main" val="101820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307076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7" name="Rectangle 26"/>
          <p:cNvSpPr/>
          <p:nvPr userDrawn="1"/>
        </p:nvSpPr>
        <p:spPr>
          <a:xfrm>
            <a:off x="0" y="6536268"/>
            <a:ext cx="9144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9" name="Text Box 14"/>
          <p:cNvSpPr txBox="1">
            <a:spLocks noChangeArrowheads="1"/>
          </p:cNvSpPr>
          <p:nvPr userDrawn="1"/>
        </p:nvSpPr>
        <p:spPr bwMode="auto">
          <a:xfrm>
            <a:off x="7255934" y="6519334"/>
            <a:ext cx="1160463" cy="304800"/>
          </a:xfrm>
          <a:prstGeom prst="rect">
            <a:avLst/>
          </a:prstGeom>
          <a:noFill/>
          <a:ln w="9525" algn="ctr">
            <a:noFill/>
            <a:miter lim="800000"/>
            <a:headEnd/>
            <a:tailEnd/>
          </a:ln>
          <a:effectLst/>
        </p:spPr>
        <p:txBody>
          <a:bodyPr wrap="none">
            <a:spAutoFit/>
          </a:bodyPr>
          <a:lstStyle/>
          <a:p>
            <a:pPr>
              <a:defRPr/>
            </a:pPr>
            <a:r>
              <a:rPr lang="en-US" sz="1400" b="1" dirty="0">
                <a:solidFill>
                  <a:schemeClr val="accent1">
                    <a:lumMod val="20000"/>
                    <a:lumOff val="80000"/>
                  </a:schemeClr>
                </a:solidFill>
              </a:rPr>
              <a:t>www.rti.org</a:t>
            </a:r>
          </a:p>
        </p:txBody>
      </p:sp>
      <p:sp>
        <p:nvSpPr>
          <p:cNvPr id="18" name="Rectangle 17"/>
          <p:cNvSpPr/>
          <p:nvPr userDrawn="1"/>
        </p:nvSpPr>
        <p:spPr>
          <a:xfrm>
            <a:off x="0" y="0"/>
            <a:ext cx="9144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596900"/>
            <a:ext cx="914400" cy="368300"/>
          </a:xfrm>
          <a:prstGeom prst="rect">
            <a:avLst/>
          </a:prstGeom>
        </p:spPr>
      </p:pic>
      <p:sp>
        <p:nvSpPr>
          <p:cNvPr id="130050" name="Rectangle 2"/>
          <p:cNvSpPr>
            <a:spLocks noGrp="1" noChangeArrowheads="1"/>
          </p:cNvSpPr>
          <p:nvPr>
            <p:ph type="ctrTitle"/>
          </p:nvPr>
        </p:nvSpPr>
        <p:spPr>
          <a:xfrm>
            <a:off x="1828800" y="498157"/>
            <a:ext cx="6934200" cy="676656"/>
          </a:xfrm>
          <a:noFill/>
        </p:spPr>
        <p:txBody>
          <a:bodyPr rIns="91440"/>
          <a:lstStyle>
            <a:lvl1pPr algn="r">
              <a:defRPr sz="2800" b="1">
                <a:solidFill>
                  <a:schemeClr val="bg1"/>
                </a:solidFill>
                <a:latin typeface="Arial"/>
                <a:cs typeface="Arial"/>
              </a:defRPr>
            </a:lvl1pPr>
          </a:lstStyle>
          <a:p>
            <a:r>
              <a:rPr lang="en-US" smtClean="0"/>
              <a:t>Click to edit Master title style</a:t>
            </a:r>
            <a:endParaRPr lang="en-US" dirty="0"/>
          </a:p>
        </p:txBody>
      </p:sp>
      <p:sp>
        <p:nvSpPr>
          <p:cNvPr id="130051" name="Rectangle 3"/>
          <p:cNvSpPr>
            <a:spLocks noGrp="1" noChangeArrowheads="1"/>
          </p:cNvSpPr>
          <p:nvPr>
            <p:ph type="subTitle" idx="1"/>
          </p:nvPr>
        </p:nvSpPr>
        <p:spPr>
          <a:xfrm>
            <a:off x="1828800" y="1600200"/>
            <a:ext cx="6934200" cy="381000"/>
          </a:xfrm>
        </p:spPr>
        <p:txBody>
          <a:bodyPr/>
          <a:lstStyle>
            <a:lvl1pPr marL="0" indent="0" algn="r">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smtClean="0"/>
              <a:t>Click to edit Master subtitle style</a:t>
            </a:r>
            <a:endParaRPr lang="en-US" dirty="0" smtClean="0"/>
          </a:p>
        </p:txBody>
      </p:sp>
      <p:sp>
        <p:nvSpPr>
          <p:cNvPr id="13" name="Slide Number Placeholder 12"/>
          <p:cNvSpPr>
            <a:spLocks noGrp="1"/>
          </p:cNvSpPr>
          <p:nvPr>
            <p:ph type="sldNum" sz="quarter" idx="10"/>
          </p:nvPr>
        </p:nvSpPr>
        <p:spPr>
          <a:solidFill>
            <a:schemeClr val="accent1">
              <a:lumMod val="50000"/>
            </a:schemeClr>
          </a:solidFill>
        </p:spPr>
        <p:txBody>
          <a:bodyPr/>
          <a:lstStyle/>
          <a:p>
            <a:fld id="{D4325D4D-289E-48C1-B277-2BEB492A7D19}" type="slidenum">
              <a:rPr lang="en-US" smtClean="0"/>
              <a:pPr/>
              <a:t>‹#›</a:t>
            </a:fld>
            <a:endParaRPr lang="en-US" dirty="0"/>
          </a:p>
        </p:txBody>
      </p:sp>
      <p:sp>
        <p:nvSpPr>
          <p:cNvPr id="14" name="Footer Placeholder 13"/>
          <p:cNvSpPr>
            <a:spLocks noGrp="1"/>
          </p:cNvSpPr>
          <p:nvPr>
            <p:ph type="ftr" sz="quarter" idx="11"/>
          </p:nvPr>
        </p:nvSpPr>
        <p:spPr>
          <a:solidFill>
            <a:srgbClr val="BF311A"/>
          </a:solidFill>
          <a:ln>
            <a:noFill/>
          </a:ln>
        </p:spPr>
        <p:txBody>
          <a:bodyPr/>
          <a:lstStyle/>
          <a:p>
            <a:r>
              <a:rPr lang="en-US" dirty="0" smtClean="0"/>
              <a:t>CONFIDENTIAL</a:t>
            </a:r>
            <a:endParaRPr lang="en-US" dirty="0"/>
          </a:p>
        </p:txBody>
      </p:sp>
      <p:sp>
        <p:nvSpPr>
          <p:cNvPr id="17" name="Text Placeholder 16"/>
          <p:cNvSpPr>
            <a:spLocks noGrp="1"/>
          </p:cNvSpPr>
          <p:nvPr>
            <p:ph type="body" sz="quarter" idx="15" hasCustomPrompt="1"/>
          </p:nvPr>
        </p:nvSpPr>
        <p:spPr>
          <a:xfrm>
            <a:off x="1828800" y="2133600"/>
            <a:ext cx="6934200" cy="685800"/>
          </a:xfrm>
        </p:spPr>
        <p:txBody>
          <a:bodyPr/>
          <a:lstStyle>
            <a:lvl1pPr marL="0" indent="0" algn="r">
              <a:buNone/>
              <a:defRPr sz="1600">
                <a:solidFill>
                  <a:srgbClr val="BCDDFB"/>
                </a:solidFill>
              </a:defRPr>
            </a:lvl1pPr>
          </a:lstStyle>
          <a:p>
            <a:pPr lvl="0"/>
            <a:r>
              <a:rPr lang="en-US" dirty="0" smtClean="0"/>
              <a:t>Presenter</a:t>
            </a:r>
          </a:p>
          <a:p>
            <a:pPr lvl="0"/>
            <a:r>
              <a:rPr lang="en-US" dirty="0" smtClean="0"/>
              <a:t>Date</a:t>
            </a:r>
            <a:endParaRPr lang="en-US" dirty="0"/>
          </a:p>
        </p:txBody>
      </p:sp>
      <p:sp>
        <p:nvSpPr>
          <p:cNvPr id="30" name="TextBox 29"/>
          <p:cNvSpPr txBox="1"/>
          <p:nvPr userDrawn="1"/>
        </p:nvSpPr>
        <p:spPr>
          <a:xfrm>
            <a:off x="2057400" y="6604456"/>
            <a:ext cx="4357032" cy="215444"/>
          </a:xfrm>
          <a:prstGeom prst="rect">
            <a:avLst/>
          </a:prstGeom>
          <a:noFill/>
        </p:spPr>
        <p:txBody>
          <a:bodyPr wrap="none" rtlCol="0">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kern="1200" baseline="0" dirty="0" smtClean="0">
                <a:solidFill>
                  <a:schemeClr val="bg2">
                    <a:lumMod val="60000"/>
                    <a:lumOff val="40000"/>
                  </a:schemeClr>
                </a:solidFill>
                <a:latin typeface="Arial" charset="0"/>
                <a:ea typeface="ヒラギノ角ゴ Pro W3" pitchFamily="1" charset="-128"/>
                <a:cs typeface="+mn-cs"/>
              </a:rPr>
              <a:t>RTI International is a registered trademark and a trade name of Research Triangle Institute.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26465" cy="1068387"/>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3"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143000"/>
            <a:ext cx="3886200" cy="4983163"/>
          </a:xfrm>
        </p:spPr>
        <p:txBody>
          <a:bodyPr/>
          <a:lstStyle>
            <a:lvl1pPr marL="222250" indent="-222250">
              <a:defRPr sz="2000"/>
            </a:lvl1pPr>
            <a:lvl2pPr marL="463550" indent="-241300">
              <a:buFont typeface="Arial" pitchFamily="34" charset="0"/>
              <a:buChar char="–"/>
              <a:defRPr sz="1800"/>
            </a:lvl2pPr>
            <a:lvl3pPr marL="679450" indent="-222250">
              <a:buFont typeface="Wingdings" pitchFamily="2" charset="2"/>
              <a:buChar char="§"/>
              <a:tabLst/>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800600" y="1143000"/>
            <a:ext cx="3886200" cy="4983163"/>
          </a:xfrm>
        </p:spPr>
        <p:txBody>
          <a:bodyPr/>
          <a:lstStyle>
            <a:lvl1pPr marL="222250" indent="-222250">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Slide Number Placeholder 4"/>
          <p:cNvSpPr>
            <a:spLocks noGrp="1"/>
          </p:cNvSpPr>
          <p:nvPr>
            <p:ph type="sldNum" sz="quarter" idx="10"/>
          </p:nvPr>
        </p:nvSpPr>
        <p:spPr>
          <a:xfrm>
            <a:off x="0" y="6553200"/>
            <a:ext cx="457200" cy="304800"/>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457200" y="6553200"/>
            <a:ext cx="1447800" cy="304800"/>
          </a:xfrm>
        </p:spPr>
        <p:txBody>
          <a:bodyPr/>
          <a:lstStyle/>
          <a:p>
            <a:r>
              <a:rPr lang="en-US" dirty="0" smtClean="0"/>
              <a:t>CONFIDENTIAL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3886200" cy="4525963"/>
          </a:xfrm>
        </p:spPr>
        <p:txBody>
          <a:bodyPr/>
          <a:lstStyle>
            <a:lvl1pPr marL="222250" indent="-222250">
              <a:defRPr sz="2000"/>
            </a:lvl1pPr>
            <a:lvl2pPr marL="457200" indent="-234950">
              <a:buFont typeface="Arial" pitchFamily="34" charset="0"/>
              <a:buChar char="–"/>
              <a:defRPr sz="1800"/>
            </a:lvl2pPr>
            <a:lvl3pPr marL="679450" indent="-222250">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800600" y="1600200"/>
            <a:ext cx="3886200" cy="4525963"/>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Title 1"/>
          <p:cNvSpPr>
            <a:spLocks noGrp="1"/>
          </p:cNvSpPr>
          <p:nvPr>
            <p:ph type="title" hasCustomPrompt="1"/>
          </p:nvPr>
        </p:nvSpPr>
        <p:spPr>
          <a:xfrm>
            <a:off x="0" y="0"/>
            <a:ext cx="9140825" cy="1068387"/>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6" name="Slide Number Placeholder 5"/>
          <p:cNvSpPr>
            <a:spLocks noGrp="1"/>
          </p:cNvSpPr>
          <p:nvPr>
            <p:ph type="sldNum" sz="quarter" idx="10"/>
          </p:nvPr>
        </p:nvSpPr>
        <p:spPr/>
        <p:txBody>
          <a:bodyPr/>
          <a:lstStyle/>
          <a:p>
            <a:fld id="{D4325D4D-289E-48C1-B277-2BEB492A7D19}" type="slidenum">
              <a:rPr lang="en-US" smtClean="0"/>
              <a:pPr/>
              <a:t>‹#›</a:t>
            </a:fld>
            <a:endParaRPr lang="en-US" dirty="0"/>
          </a:p>
        </p:txBody>
      </p:sp>
      <p:sp>
        <p:nvSpPr>
          <p:cNvPr id="7" name="Footer Placeholder 6"/>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D4325D4D-289E-48C1-B277-2BEB492A7D19}" type="slidenum">
              <a:rPr lang="en-US" smtClean="0"/>
              <a:pPr/>
              <a:t>‹#›</a:t>
            </a:fld>
            <a:endParaRPr lang="en-US" dirty="0"/>
          </a:p>
        </p:txBody>
      </p:sp>
      <p:sp>
        <p:nvSpPr>
          <p:cNvPr id="4" name="Footer Placeholder 3"/>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0"/>
            <a:ext cx="9140825" cy="1068387"/>
          </a:xfrm>
        </p:spPr>
        <p:txBody>
          <a:bodyPr lIns="182880" tIns="91440" rIns="182880" bIns="91440"/>
          <a:lstStyle>
            <a:lvl1pPr marL="0">
              <a:lnSpc>
                <a:spcPct val="90000"/>
              </a:lnSpc>
              <a:defRPr baseline="0"/>
            </a:lvl1pPr>
          </a:lstStyle>
          <a:p>
            <a:r>
              <a:rPr lang="en-US" dirty="0" smtClean="0"/>
              <a:t>Click to edit Master title style. This one can wrap to two lines. Filler copy added.</a:t>
            </a:r>
            <a:endParaRPr lang="en-US" dirty="0"/>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smtClean="0"/>
              <a:t>CONFIDENTIAL</a:t>
            </a:r>
            <a:endParaRPr lang="en-US" dirty="0"/>
          </a:p>
        </p:txBody>
      </p:sp>
      <p:sp>
        <p:nvSpPr>
          <p:cNvPr id="4" name="Rectangle 3"/>
          <p:cNvSpPr/>
          <p:nvPr userDrawn="1"/>
        </p:nvSpPr>
        <p:spPr>
          <a:xfrm>
            <a:off x="0" y="0"/>
            <a:ext cx="9144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Rectangle 2"/>
          <p:cNvSpPr>
            <a:spLocks noGrp="1" noChangeArrowheads="1"/>
          </p:cNvSpPr>
          <p:nvPr>
            <p:ph type="ctrTitle" hasCustomPrompt="1"/>
          </p:nvPr>
        </p:nvSpPr>
        <p:spPr>
          <a:xfrm>
            <a:off x="457200" y="2743200"/>
            <a:ext cx="6477000" cy="676687"/>
          </a:xfrm>
          <a:noFill/>
        </p:spPr>
        <p:txBody>
          <a:bodyPr/>
          <a:lstStyle>
            <a:lvl1pPr algn="l">
              <a:defRPr sz="2800" b="1">
                <a:solidFill>
                  <a:schemeClr val="bg1"/>
                </a:solidFill>
                <a:latin typeface="Arial"/>
                <a:cs typeface="Arial"/>
              </a:defRPr>
            </a:lvl1pPr>
          </a:lstStyle>
          <a:p>
            <a:r>
              <a:rPr lang="en-US" dirty="0"/>
              <a:t>Click to edit </a:t>
            </a:r>
            <a:r>
              <a:rPr lang="en-US" dirty="0" smtClean="0"/>
              <a:t>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p:txBody>
          <a:bodyPr/>
          <a:lstStyle/>
          <a:p>
            <a:r>
              <a:rPr lang="en-US" smtClean="0"/>
              <a:t>CONFIDENTIAL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1"/>
            <a:ext cx="9144000" cy="612648"/>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457200" y="1143000"/>
            <a:ext cx="82296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Footer Placeholder 9"/>
          <p:cNvSpPr>
            <a:spLocks noGrp="1"/>
          </p:cNvSpPr>
          <p:nvPr>
            <p:ph type="ftr" sz="quarter" idx="3"/>
          </p:nvPr>
        </p:nvSpPr>
        <p:spPr>
          <a:xfrm>
            <a:off x="457200" y="6553200"/>
            <a:ext cx="1447800" cy="304800"/>
          </a:xfrm>
          <a:prstGeom prst="rect">
            <a:avLst/>
          </a:prstGeom>
          <a:solidFill>
            <a:srgbClr val="BF311A"/>
          </a:solidFill>
        </p:spPr>
        <p:txBody>
          <a:bodyPr vert="horz" lIns="91440" tIns="45720" rIns="91440" bIns="45720" rtlCol="0" anchor="ctr"/>
          <a:lstStyle>
            <a:lvl1pPr algn="ctr">
              <a:defRPr sz="1200">
                <a:solidFill>
                  <a:schemeClr val="bg1"/>
                </a:solidFill>
              </a:defRPr>
            </a:lvl1pPr>
          </a:lstStyle>
          <a:p>
            <a:r>
              <a:rPr lang="en-US" dirty="0" smtClean="0"/>
              <a:t>CONFIDENTIAL</a:t>
            </a:r>
            <a:endParaRPr lang="en-US" dirty="0"/>
          </a:p>
        </p:txBody>
      </p:sp>
      <p:sp>
        <p:nvSpPr>
          <p:cNvPr id="11" name="Slide Number Placeholder 10"/>
          <p:cNvSpPr>
            <a:spLocks noGrp="1"/>
          </p:cNvSpPr>
          <p:nvPr>
            <p:ph type="sldNum" sz="quarter" idx="4"/>
          </p:nvPr>
        </p:nvSpPr>
        <p:spPr>
          <a:xfrm>
            <a:off x="0" y="6553199"/>
            <a:ext cx="4572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Lst>
  <p:hf hdr="0" ftr="0" dt="0"/>
  <p:txStyles>
    <p:titleStyle>
      <a:lvl1pPr marL="0" algn="l" rtl="0" eaLnBrk="1" fontAlgn="base" hangingPunct="1">
        <a:lnSpc>
          <a:spcPct val="90000"/>
        </a:lnSpc>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p:titleStyle>
    <p:body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package" Target="../embeddings/Microsoft_PowerPoint_Presentation1.pptx"/></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6.jpe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edean@rti.org"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jpg"/><Relationship Id="rId4" Type="http://schemas.openxmlformats.org/officeDocument/2006/relationships/hyperlink" Target="mailto:letterman@rt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764"/>
          <a:stretch/>
        </p:blipFill>
        <p:spPr>
          <a:xfrm>
            <a:off x="0" y="2590800"/>
            <a:ext cx="9144000" cy="3956304"/>
          </a:xfrm>
          <a:prstGeom prst="rect">
            <a:avLst/>
          </a:prstGeom>
        </p:spPr>
      </p:pic>
      <p:sp>
        <p:nvSpPr>
          <p:cNvPr id="19" name="Title 18"/>
          <p:cNvSpPr>
            <a:spLocks noGrp="1"/>
          </p:cNvSpPr>
          <p:nvPr>
            <p:ph type="ctrTitle"/>
          </p:nvPr>
        </p:nvSpPr>
        <p:spPr>
          <a:xfrm>
            <a:off x="1600200" y="304800"/>
            <a:ext cx="7187184" cy="1600200"/>
          </a:xfrm>
        </p:spPr>
        <p:txBody>
          <a:bodyPr/>
          <a:lstStyle/>
          <a:p>
            <a:r>
              <a:rPr lang="en-US" dirty="0" smtClean="0"/>
              <a:t>Practical Guidelines for Translating and Testing a Cross-National Instrument for Developing Countries: A Workshop</a:t>
            </a:r>
            <a:endParaRPr lang="en-US" dirty="0"/>
          </a:p>
        </p:txBody>
      </p:sp>
      <p:sp>
        <p:nvSpPr>
          <p:cNvPr id="22" name="Text Placeholder 21"/>
          <p:cNvSpPr>
            <a:spLocks noGrp="1"/>
          </p:cNvSpPr>
          <p:nvPr>
            <p:ph type="body" sz="quarter" idx="15"/>
          </p:nvPr>
        </p:nvSpPr>
        <p:spPr>
          <a:xfrm>
            <a:off x="1853184" y="1679448"/>
            <a:ext cx="6934200" cy="914400"/>
          </a:xfrm>
        </p:spPr>
        <p:txBody>
          <a:bodyPr/>
          <a:lstStyle/>
          <a:p>
            <a:r>
              <a:rPr lang="en-US" dirty="0" smtClean="0"/>
              <a:t>Elizabeth Dean and Clark Letterman</a:t>
            </a:r>
          </a:p>
          <a:p>
            <a:r>
              <a:rPr lang="en-US" dirty="0" smtClean="0"/>
              <a:t>QDET2, November 11, 2016</a:t>
            </a:r>
          </a:p>
          <a:p>
            <a:r>
              <a:rPr lang="en-US" dirty="0" smtClean="0"/>
              <a:t>Miami, Florida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in International Social Research</a:t>
            </a:r>
            <a:endParaRPr lang="en-US" dirty="0"/>
          </a:p>
        </p:txBody>
      </p:sp>
      <p:sp>
        <p:nvSpPr>
          <p:cNvPr id="3" name="Content Placeholder 2"/>
          <p:cNvSpPr>
            <a:spLocks noGrp="1"/>
          </p:cNvSpPr>
          <p:nvPr>
            <p:ph idx="1"/>
          </p:nvPr>
        </p:nvSpPr>
        <p:spPr>
          <a:xfrm>
            <a:off x="457200" y="3581401"/>
            <a:ext cx="8229600" cy="2667000"/>
          </a:xfrm>
        </p:spPr>
        <p:txBody>
          <a:bodyPr/>
          <a:lstStyle/>
          <a:p>
            <a:pPr marL="0" indent="0">
              <a:buNone/>
            </a:pPr>
            <a:r>
              <a:rPr lang="en-US" b="1" dirty="0" smtClean="0"/>
              <a:t>New social research markets offer exciting opportunities:</a:t>
            </a:r>
          </a:p>
          <a:p>
            <a:pPr>
              <a:buFont typeface="Arial" charset="0"/>
              <a:buChar char="•"/>
            </a:pPr>
            <a:r>
              <a:rPr lang="en-US" sz="1800" dirty="0" smtClean="0"/>
              <a:t>Demographic, social and economic data on countries under-represented in international statistics</a:t>
            </a:r>
          </a:p>
          <a:p>
            <a:pPr>
              <a:buFont typeface="Arial" charset="0"/>
              <a:buChar char="•"/>
            </a:pPr>
            <a:r>
              <a:rPr lang="en-US" sz="1800" dirty="0" smtClean="0"/>
              <a:t>Improved metrics through decentering of scales and measures and expanded validation across global populations</a:t>
            </a:r>
          </a:p>
          <a:p>
            <a:pPr>
              <a:buFont typeface="Arial" charset="0"/>
              <a:buChar char="•"/>
            </a:pPr>
            <a:r>
              <a:rPr lang="en-US" sz="1800" dirty="0" smtClean="0"/>
              <a:t>Intercultural partnership on shared economic and research objectives</a:t>
            </a:r>
          </a:p>
          <a:p>
            <a:pPr lvl="1"/>
            <a:endParaRPr lang="en-US" dirty="0" smtClean="0"/>
          </a:p>
          <a:p>
            <a:endParaRPr lang="en-US" dirty="0" smtClean="0"/>
          </a:p>
          <a:p>
            <a:pPr lvl="1"/>
            <a:endParaRPr lang="en-US" dirty="0" smtClean="0"/>
          </a:p>
          <a:p>
            <a:endParaRPr lang="en-US" dirty="0" smtClean="0"/>
          </a:p>
          <a:p>
            <a:endParaRPr lang="en-US" dirty="0" smtClean="0"/>
          </a:p>
          <a:p>
            <a:endParaRPr lang="en-US" dirty="0" smtClean="0"/>
          </a:p>
          <a:p>
            <a:endParaRPr lang="en-US" dirty="0" smtClean="0"/>
          </a:p>
          <a:p>
            <a:endParaRPr lang="en-US" dirty="0" smtClean="0"/>
          </a:p>
          <a:p>
            <a:pPr lvl="1"/>
            <a:endParaRPr lang="en-US" dirty="0"/>
          </a:p>
        </p:txBody>
      </p:sp>
      <p:sp>
        <p:nvSpPr>
          <p:cNvPr id="4" name="Rectangle 3"/>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5" name="TextBox 4"/>
          <p:cNvSpPr txBox="1"/>
          <p:nvPr/>
        </p:nvSpPr>
        <p:spPr>
          <a:xfrm>
            <a:off x="685800" y="1164918"/>
            <a:ext cx="7772400" cy="830997"/>
          </a:xfrm>
          <a:prstGeom prst="rect">
            <a:avLst/>
          </a:prstGeom>
          <a:noFill/>
        </p:spPr>
        <p:txBody>
          <a:bodyPr wrap="square" rtlCol="0">
            <a:spAutoFit/>
          </a:bodyPr>
          <a:lstStyle/>
          <a:p>
            <a:r>
              <a:rPr lang="en-US" sz="2400" dirty="0">
                <a:solidFill>
                  <a:schemeClr val="bg1"/>
                </a:solidFill>
              </a:rPr>
              <a:t>Low and lower-middle income countries are a growing international market for survey research services</a:t>
            </a:r>
          </a:p>
        </p:txBody>
      </p:sp>
      <p:sp>
        <p:nvSpPr>
          <p:cNvPr id="6" name="Slide Number Placeholder 5"/>
          <p:cNvSpPr>
            <a:spLocks noGrp="1"/>
          </p:cNvSpPr>
          <p:nvPr>
            <p:ph type="sldNum" sz="quarter" idx="10"/>
          </p:nvPr>
        </p:nvSpPr>
        <p:spPr/>
        <p:txBody>
          <a:bodyPr/>
          <a:lstStyle/>
          <a:p>
            <a:fld id="{D4325D4D-289E-48C1-B277-2BEB492A7D19}" type="slidenum">
              <a:rPr lang="en-US" smtClean="0"/>
              <a:pPr/>
              <a:t>2</a:t>
            </a:fld>
            <a:endParaRPr lang="en-US" dirty="0"/>
          </a:p>
        </p:txBody>
      </p:sp>
    </p:spTree>
    <p:extLst>
      <p:ext uri="{BB962C8B-B14F-4D97-AF65-F5344CB8AC3E}">
        <p14:creationId xmlns:p14="http://schemas.microsoft.com/office/powerpoint/2010/main" val="4176174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Multinational Study of Internet Adoption</a:t>
            </a:r>
            <a:endParaRPr lang="en-US" dirty="0"/>
          </a:p>
        </p:txBody>
      </p:sp>
      <p:sp>
        <p:nvSpPr>
          <p:cNvPr id="5" name="TextBox 4"/>
          <p:cNvSpPr txBox="1"/>
          <p:nvPr/>
        </p:nvSpPr>
        <p:spPr>
          <a:xfrm>
            <a:off x="5181600" y="4897655"/>
            <a:ext cx="3496839" cy="1723549"/>
          </a:xfrm>
          <a:prstGeom prst="rect">
            <a:avLst/>
          </a:prstGeom>
          <a:noFill/>
        </p:spPr>
        <p:txBody>
          <a:bodyPr wrap="square" rtlCol="0">
            <a:spAutoFit/>
          </a:bodyPr>
          <a:lstStyle/>
          <a:p>
            <a:r>
              <a:rPr lang="en-US" b="1" dirty="0"/>
              <a:t>Partnership</a:t>
            </a:r>
            <a:r>
              <a:rPr lang="en-US" dirty="0"/>
              <a:t> between confidential commercial client, RTI and various local and regional data collection contractors</a:t>
            </a:r>
          </a:p>
          <a:p>
            <a:endParaRPr lang="en-US" sz="1600" dirty="0"/>
          </a:p>
        </p:txBody>
      </p:sp>
      <p:sp>
        <p:nvSpPr>
          <p:cNvPr id="6" name="TextBox 5"/>
          <p:cNvSpPr txBox="1"/>
          <p:nvPr/>
        </p:nvSpPr>
        <p:spPr>
          <a:xfrm>
            <a:off x="914400" y="5086856"/>
            <a:ext cx="3496839" cy="1569660"/>
          </a:xfrm>
          <a:prstGeom prst="rect">
            <a:avLst/>
          </a:prstGeom>
          <a:noFill/>
        </p:spPr>
        <p:txBody>
          <a:bodyPr wrap="square" rtlCol="0">
            <a:spAutoFit/>
          </a:bodyPr>
          <a:lstStyle/>
          <a:p>
            <a:r>
              <a:rPr lang="en-US" sz="1600" dirty="0" smtClean="0"/>
              <a:t>Asia (Indonesia</a:t>
            </a:r>
            <a:r>
              <a:rPr lang="en-US" sz="1600" dirty="0"/>
              <a:t>, Thailand, India, Bangladesh), Africa (Kenya, Ghana, Nigeria, Uganda, Rwanda), and Latin America (Brazil, Colombia, Guatemala).</a:t>
            </a:r>
          </a:p>
          <a:p>
            <a:endParaRPr lang="en-US" sz="1600" dirty="0"/>
          </a:p>
        </p:txBody>
      </p:sp>
      <p:sp>
        <p:nvSpPr>
          <p:cNvPr id="7" name="Oval 6"/>
          <p:cNvSpPr/>
          <p:nvPr/>
        </p:nvSpPr>
        <p:spPr bwMode="auto">
          <a:xfrm>
            <a:off x="1447800" y="3460902"/>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50,000</a:t>
            </a:r>
            <a:endParaRPr kumimoji="0" lang="en-US" sz="2400" b="1" i="0" u="none" strike="noStrike" cap="none" normalizeH="0" dirty="0" smtClean="0">
              <a:ln>
                <a:noFill/>
              </a:ln>
              <a:solidFill>
                <a:schemeClr val="bg1"/>
              </a:solidFill>
              <a:effectLst/>
              <a:latin typeface="Arial" charset="0"/>
              <a:ea typeface="ヒラギノ角ゴ Pro W3" pitchFamily="1"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interviews</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9" name="TextBox 8"/>
          <p:cNvSpPr txBox="1"/>
          <p:nvPr/>
        </p:nvSpPr>
        <p:spPr>
          <a:xfrm>
            <a:off x="685800" y="1164918"/>
            <a:ext cx="7772400" cy="1200329"/>
          </a:xfrm>
          <a:prstGeom prst="rect">
            <a:avLst/>
          </a:prstGeom>
          <a:noFill/>
        </p:spPr>
        <p:txBody>
          <a:bodyPr wrap="square" rtlCol="0">
            <a:spAutoFit/>
          </a:bodyPr>
          <a:lstStyle/>
          <a:p>
            <a:r>
              <a:rPr lang="en-US" sz="2400" smtClean="0">
                <a:solidFill>
                  <a:schemeClr val="bg1"/>
                </a:solidFill>
              </a:rPr>
              <a:t>Cross-national </a:t>
            </a:r>
            <a:r>
              <a:rPr lang="en-US" sz="2400" dirty="0">
                <a:solidFill>
                  <a:schemeClr val="bg1"/>
                </a:solidFill>
              </a:rPr>
              <a:t>household survey about Internet and technology adoption funded by a confidential commercial client. </a:t>
            </a:r>
            <a:endParaRPr lang="en-US" sz="2000" dirty="0">
              <a:solidFill>
                <a:schemeClr val="bg1"/>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3555363"/>
            <a:ext cx="1600200" cy="1408957"/>
          </a:xfrm>
          <a:prstGeom prst="rect">
            <a:avLst/>
          </a:prstGeom>
        </p:spPr>
      </p:pic>
      <p:sp>
        <p:nvSpPr>
          <p:cNvPr id="12" name="Slide Number Placeholder 11"/>
          <p:cNvSpPr>
            <a:spLocks noGrp="1"/>
          </p:cNvSpPr>
          <p:nvPr>
            <p:ph type="sldNum" sz="quarter" idx="10"/>
          </p:nvPr>
        </p:nvSpPr>
        <p:spPr/>
        <p:txBody>
          <a:bodyPr/>
          <a:lstStyle/>
          <a:p>
            <a:fld id="{D4325D4D-289E-48C1-B277-2BEB492A7D19}" type="slidenum">
              <a:rPr lang="en-US" smtClean="0"/>
              <a:pPr/>
              <a:t>3</a:t>
            </a:fld>
            <a:endParaRPr lang="en-US" dirty="0"/>
          </a:p>
        </p:txBody>
      </p:sp>
    </p:spTree>
    <p:extLst>
      <p:ext uri="{BB962C8B-B14F-4D97-AF65-F5344CB8AC3E}">
        <p14:creationId xmlns:p14="http://schemas.microsoft.com/office/powerpoint/2010/main" val="98371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
            <a:ext cx="9144000" cy="990601"/>
          </a:xfrm>
        </p:spPr>
        <p:txBody>
          <a:bodyPr/>
          <a:lstStyle/>
          <a:p>
            <a:r>
              <a:rPr lang="en-US" dirty="0" smtClean="0"/>
              <a:t>Challenges for Questionnaire Design, Development, Evaluation and Testing</a:t>
            </a:r>
            <a:endParaRPr lang="en-US" dirty="0"/>
          </a:p>
        </p:txBody>
      </p:sp>
      <p:sp>
        <p:nvSpPr>
          <p:cNvPr id="3" name="Content Placeholder 2"/>
          <p:cNvSpPr>
            <a:spLocks noGrp="1"/>
          </p:cNvSpPr>
          <p:nvPr>
            <p:ph idx="1"/>
          </p:nvPr>
        </p:nvSpPr>
        <p:spPr/>
        <p:txBody>
          <a:bodyPr/>
          <a:lstStyle/>
          <a:p>
            <a:r>
              <a:rPr lang="en-US" dirty="0" smtClean="0"/>
              <a:t>US-trained and practicing survey </a:t>
            </a:r>
            <a:r>
              <a:rPr lang="en-US" dirty="0"/>
              <a:t>designers and </a:t>
            </a:r>
            <a:r>
              <a:rPr lang="en-US" dirty="0" smtClean="0"/>
              <a:t>managers</a:t>
            </a:r>
          </a:p>
          <a:p>
            <a:endParaRPr lang="en-US" sz="800" dirty="0" smtClean="0"/>
          </a:p>
          <a:p>
            <a:r>
              <a:rPr lang="en-US" dirty="0" smtClean="0"/>
              <a:t>Instrument measured basic socioeconomic concepts that are variable by culture</a:t>
            </a:r>
          </a:p>
          <a:p>
            <a:pPr lvl="1"/>
            <a:r>
              <a:rPr lang="en-US" dirty="0" smtClean="0"/>
              <a:t>Access to technology</a:t>
            </a:r>
          </a:p>
          <a:p>
            <a:pPr lvl="1"/>
            <a:r>
              <a:rPr lang="en-US" dirty="0" smtClean="0"/>
              <a:t>Identification with sociocultural, ethnic and religious groups</a:t>
            </a:r>
          </a:p>
          <a:p>
            <a:pPr lvl="1"/>
            <a:r>
              <a:rPr lang="en-US" dirty="0" smtClean="0"/>
              <a:t>Availability of economic resources</a:t>
            </a:r>
          </a:p>
          <a:p>
            <a:pPr lvl="1"/>
            <a:r>
              <a:rPr lang="en-US" dirty="0" smtClean="0"/>
              <a:t>Marriage and family relationships and decision-making</a:t>
            </a:r>
          </a:p>
          <a:p>
            <a:pPr lvl="1"/>
            <a:endParaRPr lang="en-US" sz="800" dirty="0" smtClean="0"/>
          </a:p>
          <a:p>
            <a:r>
              <a:rPr lang="en-US" dirty="0" smtClean="0"/>
              <a:t>Instrumentation was conceptualized and written in English and tested and fielded in over 25 languages</a:t>
            </a:r>
          </a:p>
          <a:p>
            <a:endParaRPr lang="en-US" sz="800" dirty="0" smtClean="0"/>
          </a:p>
          <a:p>
            <a:r>
              <a:rPr lang="en-US" dirty="0" smtClean="0"/>
              <a:t>Translation process required frequent iterations of testing and review to clarify meaning in target languages</a:t>
            </a:r>
          </a:p>
          <a:p>
            <a:endParaRPr lang="en-US" sz="800" dirty="0" smtClean="0"/>
          </a:p>
          <a:p>
            <a:r>
              <a:rPr lang="en-US" dirty="0" smtClean="0"/>
              <a:t>Translation decisions were dependent on geographic sampling</a:t>
            </a:r>
          </a:p>
          <a:p>
            <a:endParaRPr lang="en-US" sz="800" dirty="0" smtClean="0"/>
          </a:p>
          <a:p>
            <a:r>
              <a:rPr lang="en-US" dirty="0" smtClean="0"/>
              <a:t>Mobile devices used to deploy surveys offered technical challenges</a:t>
            </a:r>
          </a:p>
          <a:p>
            <a:pPr lvl="1"/>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4325D4D-289E-48C1-B277-2BEB492A7D19}" type="slidenum">
              <a:rPr lang="en-US" smtClean="0"/>
              <a:pPr/>
              <a:t>4</a:t>
            </a:fld>
            <a:endParaRPr lang="en-US" dirty="0"/>
          </a:p>
        </p:txBody>
      </p:sp>
    </p:spTree>
    <p:extLst>
      <p:ext uri="{BB962C8B-B14F-4D97-AF65-F5344CB8AC3E}">
        <p14:creationId xmlns:p14="http://schemas.microsoft.com/office/powerpoint/2010/main" val="4014193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5" name="TextBox 4"/>
          <p:cNvSpPr txBox="1"/>
          <p:nvPr/>
        </p:nvSpPr>
        <p:spPr>
          <a:xfrm>
            <a:off x="457200" y="714261"/>
            <a:ext cx="8462844" cy="2308324"/>
          </a:xfrm>
          <a:prstGeom prst="rect">
            <a:avLst/>
          </a:prstGeom>
          <a:noFill/>
        </p:spPr>
        <p:txBody>
          <a:bodyPr wrap="square" rtlCol="0">
            <a:spAutoFit/>
          </a:bodyPr>
          <a:lstStyle/>
          <a:p>
            <a:r>
              <a:rPr lang="en-US" sz="2400" dirty="0">
                <a:solidFill>
                  <a:schemeClr val="accent4"/>
                </a:solidFill>
              </a:rPr>
              <a:t>3 Topics for Discussion</a:t>
            </a:r>
          </a:p>
          <a:p>
            <a:r>
              <a:rPr lang="en-US" sz="2000" dirty="0">
                <a:solidFill>
                  <a:schemeClr val="bg1"/>
                </a:solidFill>
              </a:rPr>
              <a:t>Each case study will be presented followed by a discussion session</a:t>
            </a:r>
          </a:p>
          <a:p>
            <a:endParaRPr lang="en-US" sz="2000" dirty="0" smtClean="0">
              <a:solidFill>
                <a:schemeClr val="bg1"/>
              </a:solidFill>
            </a:endParaRPr>
          </a:p>
          <a:p>
            <a:r>
              <a:rPr lang="en-US" sz="2000" dirty="0" smtClean="0">
                <a:solidFill>
                  <a:schemeClr val="bg1"/>
                </a:solidFill>
              </a:rPr>
              <a:t>We </a:t>
            </a:r>
            <a:r>
              <a:rPr lang="en-US" sz="2000" dirty="0">
                <a:solidFill>
                  <a:schemeClr val="bg1"/>
                </a:solidFill>
              </a:rPr>
              <a:t>want to hear from you! </a:t>
            </a:r>
          </a:p>
          <a:p>
            <a:pPr lvl="1"/>
            <a:r>
              <a:rPr lang="en-US" sz="2000" dirty="0">
                <a:solidFill>
                  <a:schemeClr val="bg1"/>
                </a:solidFill>
              </a:rPr>
              <a:t>Questions</a:t>
            </a:r>
          </a:p>
          <a:p>
            <a:pPr lvl="1"/>
            <a:r>
              <a:rPr lang="en-US" sz="2000" dirty="0">
                <a:solidFill>
                  <a:schemeClr val="bg1"/>
                </a:solidFill>
              </a:rPr>
              <a:t>Experiences</a:t>
            </a:r>
          </a:p>
          <a:p>
            <a:pPr lvl="1"/>
            <a:r>
              <a:rPr lang="en-US" sz="2000" dirty="0">
                <a:solidFill>
                  <a:schemeClr val="bg1"/>
                </a:solidFill>
              </a:rPr>
              <a:t>Suggestions</a:t>
            </a:r>
          </a:p>
        </p:txBody>
      </p:sp>
      <p:sp>
        <p:nvSpPr>
          <p:cNvPr id="2" name="Title 1"/>
          <p:cNvSpPr>
            <a:spLocks noGrp="1"/>
          </p:cNvSpPr>
          <p:nvPr>
            <p:ph type="title"/>
          </p:nvPr>
        </p:nvSpPr>
        <p:spPr/>
        <p:txBody>
          <a:bodyPr/>
          <a:lstStyle/>
          <a:p>
            <a:r>
              <a:rPr lang="en-US" dirty="0" smtClean="0"/>
              <a:t>Today’s Workshop</a:t>
            </a:r>
            <a:endParaRPr lang="en-US" dirty="0"/>
          </a:p>
        </p:txBody>
      </p:sp>
      <p:sp>
        <p:nvSpPr>
          <p:cNvPr id="3" name="Content Placeholder 2"/>
          <p:cNvSpPr>
            <a:spLocks noGrp="1"/>
          </p:cNvSpPr>
          <p:nvPr>
            <p:ph idx="1"/>
          </p:nvPr>
        </p:nvSpPr>
        <p:spPr>
          <a:xfrm>
            <a:off x="457200" y="3736848"/>
            <a:ext cx="8229600" cy="2011363"/>
          </a:xfrm>
        </p:spPr>
        <p:txBody>
          <a:bodyPr/>
          <a:lstStyle/>
          <a:p>
            <a:pPr marL="0" indent="0">
              <a:buNone/>
            </a:pPr>
            <a:r>
              <a:rPr lang="en-US" b="1" dirty="0" smtClean="0"/>
              <a:t>Case </a:t>
            </a:r>
            <a:r>
              <a:rPr lang="en-US" b="1" dirty="0"/>
              <a:t>Study </a:t>
            </a:r>
            <a:r>
              <a:rPr lang="en-US" b="1" dirty="0" smtClean="0"/>
              <a:t>1: </a:t>
            </a:r>
            <a:r>
              <a:rPr lang="en-US" dirty="0"/>
              <a:t>Translation Procedures: Standardized yet </a:t>
            </a:r>
            <a:r>
              <a:rPr lang="en-US" dirty="0" smtClean="0"/>
              <a:t>Customized</a:t>
            </a:r>
          </a:p>
          <a:p>
            <a:pPr marL="0" indent="0">
              <a:buNone/>
            </a:pPr>
            <a:endParaRPr lang="en-US" sz="800" dirty="0" smtClean="0"/>
          </a:p>
          <a:p>
            <a:pPr marL="0" indent="0">
              <a:buNone/>
            </a:pPr>
            <a:r>
              <a:rPr lang="en-US" b="1" dirty="0"/>
              <a:t>Case Study </a:t>
            </a:r>
            <a:r>
              <a:rPr lang="en-US" b="1" dirty="0" smtClean="0"/>
              <a:t>2: </a:t>
            </a:r>
            <a:r>
              <a:rPr lang="en-US" dirty="0"/>
              <a:t>Selecting Languages for Translation</a:t>
            </a:r>
          </a:p>
          <a:p>
            <a:pPr lvl="1">
              <a:buFont typeface="Arial" charset="0"/>
              <a:buChar char="•"/>
            </a:pPr>
            <a:r>
              <a:rPr lang="en-US" dirty="0"/>
              <a:t>Nigeria</a:t>
            </a:r>
          </a:p>
          <a:p>
            <a:pPr lvl="1">
              <a:buFont typeface="Arial" charset="0"/>
              <a:buChar char="•"/>
            </a:pPr>
            <a:r>
              <a:rPr lang="en-US" dirty="0" smtClean="0"/>
              <a:t>India</a:t>
            </a:r>
          </a:p>
          <a:p>
            <a:pPr lvl="1">
              <a:buFont typeface="Arial" charset="0"/>
              <a:buChar char="•"/>
            </a:pPr>
            <a:endParaRPr lang="en-US" sz="800" dirty="0" smtClean="0"/>
          </a:p>
          <a:p>
            <a:pPr marL="0" indent="0">
              <a:buNone/>
            </a:pPr>
            <a:r>
              <a:rPr lang="en-US" b="1" dirty="0"/>
              <a:t>Case Study 3</a:t>
            </a:r>
            <a:r>
              <a:rPr lang="en-US" b="1" dirty="0" smtClean="0"/>
              <a:t>: </a:t>
            </a:r>
            <a:r>
              <a:rPr lang="en-US" dirty="0"/>
              <a:t>Survey Technology and its Impact on </a:t>
            </a:r>
            <a:r>
              <a:rPr lang="en-US" dirty="0" smtClean="0"/>
              <a:t>Translation</a:t>
            </a:r>
          </a:p>
          <a:p>
            <a:endParaRPr lang="en-US" dirty="0"/>
          </a:p>
        </p:txBody>
      </p:sp>
      <p:sp>
        <p:nvSpPr>
          <p:cNvPr id="6" name="Slide Number Placeholder 5"/>
          <p:cNvSpPr>
            <a:spLocks noGrp="1"/>
          </p:cNvSpPr>
          <p:nvPr>
            <p:ph type="sldNum" sz="quarter" idx="10"/>
          </p:nvPr>
        </p:nvSpPr>
        <p:spPr/>
        <p:txBody>
          <a:bodyPr/>
          <a:lstStyle/>
          <a:p>
            <a:fld id="{D4325D4D-289E-48C1-B277-2BEB492A7D19}" type="slidenum">
              <a:rPr lang="en-US" smtClean="0"/>
              <a:pPr/>
              <a:t>5</a:t>
            </a:fld>
            <a:endParaRPr lang="en-US" dirty="0"/>
          </a:p>
        </p:txBody>
      </p:sp>
    </p:spTree>
    <p:extLst>
      <p:ext uri="{BB962C8B-B14F-4D97-AF65-F5344CB8AC3E}">
        <p14:creationId xmlns:p14="http://schemas.microsoft.com/office/powerpoint/2010/main" val="4263168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Customizing the Translation, Standardizing the Process</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1636"/>
          <a:stretch/>
        </p:blipFill>
        <p:spPr>
          <a:xfrm>
            <a:off x="0" y="3733800"/>
            <a:ext cx="9144000" cy="3124200"/>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pPr/>
              <a:t>6</a:t>
            </a:fld>
            <a:endParaRPr lang="en-US" dirty="0"/>
          </a:p>
        </p:txBody>
      </p:sp>
    </p:spTree>
    <p:extLst>
      <p:ext uri="{BB962C8B-B14F-4D97-AF65-F5344CB8AC3E}">
        <p14:creationId xmlns:p14="http://schemas.microsoft.com/office/powerpoint/2010/main" val="991605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14 Countries, 27 Languages</a:t>
            </a:r>
            <a:endParaRPr lang="en-US" dirty="0"/>
          </a:p>
        </p:txBody>
      </p:sp>
      <p:sp>
        <p:nvSpPr>
          <p:cNvPr id="5" name="Rectangle 4"/>
          <p:cNvSpPr/>
          <p:nvPr/>
        </p:nvSpPr>
        <p:spPr bwMode="auto">
          <a:xfrm>
            <a:off x="-1" y="612647"/>
            <a:ext cx="9144000" cy="6245353"/>
          </a:xfrm>
          <a:prstGeom prst="rect">
            <a:avLst/>
          </a:prstGeom>
          <a:gradFill>
            <a:gsLst>
              <a:gs pos="0">
                <a:schemeClr val="accent1">
                  <a:lumMod val="50000"/>
                  <a:alpha val="0"/>
                </a:schemeClr>
              </a:gs>
              <a:gs pos="100000">
                <a:schemeClr val="accent1">
                  <a:lumMod val="5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6" name="Content Placeholder 5"/>
          <p:cNvSpPr>
            <a:spLocks noGrp="1"/>
          </p:cNvSpPr>
          <p:nvPr>
            <p:ph idx="1"/>
          </p:nvPr>
        </p:nvSpPr>
        <p:spPr/>
        <p:txBody>
          <a:bodyPr/>
          <a:lstStyle/>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Bangladesh </a:t>
            </a:r>
            <a:r>
              <a:rPr lang="en-US" dirty="0" smtClean="0">
                <a:solidFill>
                  <a:schemeClr val="bg1"/>
                </a:solidFill>
                <a:ea typeface="SimSun" panose="02010600030101010101" pitchFamily="2" charset="-122"/>
                <a:cs typeface="Arial" panose="020B0604020202020204" pitchFamily="34" charset="0"/>
              </a:rPr>
              <a:t>- Bangla</a:t>
            </a:r>
            <a:endParaRPr lang="en-US" dirty="0">
              <a:solidFill>
                <a:schemeClr val="bg1"/>
              </a:solidFill>
              <a:ea typeface="SimSun" panose="02010600030101010101" pitchFamily="2" charset="-122"/>
              <a:cs typeface="Arial" panose="020B0604020202020204" pitchFamily="34" charset="0"/>
            </a:endParaRP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Brazil</a:t>
            </a:r>
            <a:r>
              <a:rPr lang="en-US" dirty="0" smtClean="0">
                <a:solidFill>
                  <a:schemeClr val="bg1"/>
                </a:solidFill>
                <a:ea typeface="SimSun" panose="02010600030101010101" pitchFamily="2" charset="-122"/>
                <a:cs typeface="Arial" panose="020B0604020202020204" pitchFamily="34" charset="0"/>
              </a:rPr>
              <a:t> - Brazilian </a:t>
            </a:r>
            <a:r>
              <a:rPr lang="en-US" dirty="0">
                <a:solidFill>
                  <a:schemeClr val="bg1"/>
                </a:solidFill>
                <a:ea typeface="SimSun" panose="02010600030101010101" pitchFamily="2" charset="-122"/>
                <a:cs typeface="Arial" panose="020B0604020202020204" pitchFamily="34" charset="0"/>
              </a:rPr>
              <a:t>Portuguese</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Colombia</a:t>
            </a:r>
            <a:r>
              <a:rPr lang="en-US" dirty="0" smtClean="0">
                <a:solidFill>
                  <a:schemeClr val="bg1"/>
                </a:solidFill>
                <a:ea typeface="SimSun" panose="02010600030101010101" pitchFamily="2" charset="-122"/>
                <a:cs typeface="Arial" panose="020B0604020202020204" pitchFamily="34" charset="0"/>
              </a:rPr>
              <a:t> - Spanish</a:t>
            </a:r>
            <a:endParaRPr lang="en-US" dirty="0">
              <a:solidFill>
                <a:schemeClr val="bg1"/>
              </a:solidFill>
              <a:ea typeface="SimSun" panose="02010600030101010101" pitchFamily="2" charset="-122"/>
              <a:cs typeface="Arial" panose="020B0604020202020204" pitchFamily="34" charset="0"/>
            </a:endParaRP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Ghana </a:t>
            </a:r>
            <a:r>
              <a:rPr lang="en-US" dirty="0" smtClean="0">
                <a:solidFill>
                  <a:schemeClr val="bg1"/>
                </a:solidFill>
                <a:ea typeface="SimSun" panose="02010600030101010101" pitchFamily="2" charset="-122"/>
                <a:cs typeface="Arial" panose="020B0604020202020204" pitchFamily="34" charset="0"/>
              </a:rPr>
              <a:t>- Akan</a:t>
            </a:r>
            <a:r>
              <a:rPr lang="en-US" dirty="0">
                <a:solidFill>
                  <a:schemeClr val="bg1"/>
                </a:solidFill>
                <a:ea typeface="SimSun" panose="02010600030101010101" pitchFamily="2" charset="-122"/>
                <a:cs typeface="Arial" panose="020B0604020202020204" pitchFamily="34" charset="0"/>
              </a:rPr>
              <a:t>, Dagbani, English, Ewe, Ga, Hausa</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Guatemala</a:t>
            </a:r>
            <a:r>
              <a:rPr lang="en-US" dirty="0" smtClean="0">
                <a:solidFill>
                  <a:schemeClr val="bg1"/>
                </a:solidFill>
                <a:ea typeface="SimSun" panose="02010600030101010101" pitchFamily="2" charset="-122"/>
                <a:cs typeface="Arial" panose="020B0604020202020204" pitchFamily="34" charset="0"/>
              </a:rPr>
              <a:t> - Spanish</a:t>
            </a:r>
            <a:endParaRPr lang="en-US" dirty="0">
              <a:solidFill>
                <a:schemeClr val="bg1"/>
              </a:solidFill>
              <a:ea typeface="SimSun" panose="02010600030101010101" pitchFamily="2" charset="-122"/>
              <a:cs typeface="Arial" panose="020B0604020202020204" pitchFamily="34" charset="0"/>
            </a:endParaRP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India</a:t>
            </a:r>
            <a:r>
              <a:rPr lang="en-US" dirty="0" smtClean="0">
                <a:solidFill>
                  <a:schemeClr val="bg1"/>
                </a:solidFill>
                <a:ea typeface="SimSun" panose="02010600030101010101" pitchFamily="2" charset="-122"/>
                <a:cs typeface="Arial" panose="020B0604020202020204" pitchFamily="34" charset="0"/>
              </a:rPr>
              <a:t> - Hindi</a:t>
            </a:r>
            <a:r>
              <a:rPr lang="en-US" dirty="0">
                <a:solidFill>
                  <a:schemeClr val="bg1"/>
                </a:solidFill>
                <a:ea typeface="SimSun" panose="02010600030101010101" pitchFamily="2" charset="-122"/>
                <a:cs typeface="Arial" panose="020B0604020202020204" pitchFamily="34" charset="0"/>
              </a:rPr>
              <a:t>, </a:t>
            </a:r>
            <a:r>
              <a:rPr lang="en-US" dirty="0" smtClean="0">
                <a:solidFill>
                  <a:schemeClr val="bg1"/>
                </a:solidFill>
                <a:ea typeface="SimSun" panose="02010600030101010101" pitchFamily="2" charset="-122"/>
                <a:cs typeface="Arial" panose="020B0604020202020204" pitchFamily="34" charset="0"/>
              </a:rPr>
              <a:t>Gujarati, </a:t>
            </a:r>
            <a:r>
              <a:rPr lang="en-US" dirty="0">
                <a:solidFill>
                  <a:schemeClr val="bg1"/>
                </a:solidFill>
                <a:ea typeface="SimSun" panose="02010600030101010101" pitchFamily="2" charset="-122"/>
                <a:cs typeface="Arial" panose="020B0604020202020204" pitchFamily="34" charset="0"/>
              </a:rPr>
              <a:t>Telugu</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Indonesia</a:t>
            </a:r>
            <a:r>
              <a:rPr lang="en-US" dirty="0" smtClean="0">
                <a:solidFill>
                  <a:schemeClr val="bg1"/>
                </a:solidFill>
                <a:ea typeface="SimSun" panose="02010600030101010101" pitchFamily="2" charset="-122"/>
                <a:cs typeface="Arial" panose="020B0604020202020204" pitchFamily="34" charset="0"/>
              </a:rPr>
              <a:t> - Bahasa </a:t>
            </a:r>
            <a:r>
              <a:rPr lang="en-US" dirty="0">
                <a:solidFill>
                  <a:schemeClr val="bg1"/>
                </a:solidFill>
                <a:ea typeface="SimSun" panose="02010600030101010101" pitchFamily="2" charset="-122"/>
                <a:cs typeface="Arial" panose="020B0604020202020204" pitchFamily="34" charset="0"/>
              </a:rPr>
              <a:t>Indonesian</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Kenya</a:t>
            </a:r>
            <a:r>
              <a:rPr lang="en-US" dirty="0" smtClean="0">
                <a:solidFill>
                  <a:schemeClr val="bg1"/>
                </a:solidFill>
                <a:ea typeface="SimSun" panose="02010600030101010101" pitchFamily="2" charset="-122"/>
                <a:cs typeface="Arial" panose="020B0604020202020204" pitchFamily="34" charset="0"/>
              </a:rPr>
              <a:t> – English, Luo</a:t>
            </a:r>
            <a:r>
              <a:rPr lang="en-US" dirty="0">
                <a:solidFill>
                  <a:schemeClr val="bg1"/>
                </a:solidFill>
                <a:ea typeface="SimSun" panose="02010600030101010101" pitchFamily="2" charset="-122"/>
                <a:cs typeface="Arial" panose="020B0604020202020204" pitchFamily="34" charset="0"/>
              </a:rPr>
              <a:t>, Kamba, Kikuyu, Kiswahili</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Nigeria</a:t>
            </a:r>
            <a:r>
              <a:rPr lang="en-US" dirty="0" smtClean="0">
                <a:solidFill>
                  <a:schemeClr val="bg1"/>
                </a:solidFill>
                <a:ea typeface="SimSun" panose="02010600030101010101" pitchFamily="2" charset="-122"/>
                <a:cs typeface="Arial" panose="020B0604020202020204" pitchFamily="34" charset="0"/>
              </a:rPr>
              <a:t> - English</a:t>
            </a:r>
            <a:r>
              <a:rPr lang="en-US" dirty="0">
                <a:solidFill>
                  <a:schemeClr val="bg1"/>
                </a:solidFill>
                <a:ea typeface="SimSun" panose="02010600030101010101" pitchFamily="2" charset="-122"/>
                <a:cs typeface="Arial" panose="020B0604020202020204" pitchFamily="34" charset="0"/>
              </a:rPr>
              <a:t>, Hausa, Igbo, </a:t>
            </a:r>
            <a:r>
              <a:rPr lang="en-US" dirty="0" smtClean="0">
                <a:solidFill>
                  <a:schemeClr val="bg1"/>
                </a:solidFill>
                <a:ea typeface="SimSun" panose="02010600030101010101" pitchFamily="2" charset="-122"/>
                <a:cs typeface="Arial" panose="020B0604020202020204" pitchFamily="34" charset="0"/>
              </a:rPr>
              <a:t>Yoruba, Pidgin English</a:t>
            </a:r>
            <a:endParaRPr lang="en-US" dirty="0">
              <a:solidFill>
                <a:schemeClr val="bg1"/>
              </a:solidFill>
              <a:ea typeface="SimSun" panose="02010600030101010101" pitchFamily="2" charset="-122"/>
              <a:cs typeface="Arial" panose="020B0604020202020204" pitchFamily="34" charset="0"/>
            </a:endParaRP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Rwanda</a:t>
            </a:r>
            <a:r>
              <a:rPr lang="en-US" dirty="0" smtClean="0">
                <a:solidFill>
                  <a:schemeClr val="bg1"/>
                </a:solidFill>
                <a:ea typeface="SimSun" panose="02010600030101010101" pitchFamily="2" charset="-122"/>
                <a:cs typeface="Arial" panose="020B0604020202020204" pitchFamily="34" charset="0"/>
              </a:rPr>
              <a:t> - English</a:t>
            </a:r>
            <a:r>
              <a:rPr lang="en-US" dirty="0">
                <a:solidFill>
                  <a:schemeClr val="bg1"/>
                </a:solidFill>
                <a:ea typeface="SimSun" panose="02010600030101010101" pitchFamily="2" charset="-122"/>
                <a:cs typeface="Arial" panose="020B0604020202020204" pitchFamily="34" charset="0"/>
              </a:rPr>
              <a:t>, French, </a:t>
            </a:r>
            <a:r>
              <a:rPr lang="en-US" dirty="0" smtClean="0">
                <a:solidFill>
                  <a:schemeClr val="bg1"/>
                </a:solidFill>
                <a:ea typeface="SimSun" panose="02010600030101010101" pitchFamily="2" charset="-122"/>
                <a:cs typeface="Arial" panose="020B0604020202020204" pitchFamily="34" charset="0"/>
              </a:rPr>
              <a:t>Kinyarwanda</a:t>
            </a: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Thailand</a:t>
            </a:r>
            <a:r>
              <a:rPr lang="en-US" dirty="0" smtClean="0">
                <a:solidFill>
                  <a:schemeClr val="bg1"/>
                </a:solidFill>
                <a:ea typeface="SimSun" panose="02010600030101010101" pitchFamily="2" charset="-122"/>
                <a:cs typeface="Arial" panose="020B0604020202020204" pitchFamily="34" charset="0"/>
              </a:rPr>
              <a:t> - Thai</a:t>
            </a:r>
            <a:endParaRPr lang="en-US" dirty="0">
              <a:solidFill>
                <a:schemeClr val="bg1"/>
              </a:solidFill>
              <a:ea typeface="SimSun" panose="02010600030101010101" pitchFamily="2" charset="-122"/>
              <a:cs typeface="Arial" panose="020B0604020202020204" pitchFamily="34" charset="0"/>
            </a:endParaRPr>
          </a:p>
          <a:p>
            <a:pPr marL="0" marR="0" indent="0">
              <a:lnSpc>
                <a:spcPts val="2800"/>
              </a:lnSpc>
              <a:spcBef>
                <a:spcPts val="200"/>
              </a:spcBef>
              <a:spcAft>
                <a:spcPts val="200"/>
              </a:spcAft>
              <a:buNone/>
            </a:pPr>
            <a:r>
              <a:rPr lang="en-US" dirty="0" smtClean="0">
                <a:solidFill>
                  <a:schemeClr val="accent4"/>
                </a:solidFill>
                <a:ea typeface="SimSun" panose="02010600030101010101" pitchFamily="2" charset="-122"/>
                <a:cs typeface="Arial" panose="020B0604020202020204" pitchFamily="34" charset="0"/>
              </a:rPr>
              <a:t>Uganda </a:t>
            </a:r>
            <a:r>
              <a:rPr lang="en-US" dirty="0" smtClean="0">
                <a:solidFill>
                  <a:schemeClr val="bg1"/>
                </a:solidFill>
                <a:ea typeface="SimSun" panose="02010600030101010101" pitchFamily="2" charset="-122"/>
                <a:cs typeface="Arial" panose="020B0604020202020204" pitchFamily="34" charset="0"/>
              </a:rPr>
              <a:t>- English</a:t>
            </a:r>
            <a:r>
              <a:rPr lang="en-US" dirty="0">
                <a:solidFill>
                  <a:schemeClr val="bg1"/>
                </a:solidFill>
                <a:ea typeface="SimSun" panose="02010600030101010101" pitchFamily="2" charset="-122"/>
                <a:cs typeface="Arial" panose="020B0604020202020204" pitchFamily="34" charset="0"/>
              </a:rPr>
              <a:t>, Luganda, </a:t>
            </a:r>
            <a:r>
              <a:rPr lang="en-US" dirty="0" err="1">
                <a:solidFill>
                  <a:schemeClr val="bg1"/>
                </a:solidFill>
                <a:ea typeface="SimSun" panose="02010600030101010101" pitchFamily="2" charset="-122"/>
                <a:cs typeface="Arial" panose="020B0604020202020204" pitchFamily="34" charset="0"/>
              </a:rPr>
              <a:t>Lunyankole</a:t>
            </a:r>
            <a:r>
              <a:rPr lang="en-US" dirty="0">
                <a:solidFill>
                  <a:schemeClr val="bg1"/>
                </a:solidFill>
                <a:ea typeface="SimSun" panose="02010600030101010101" pitchFamily="2" charset="-122"/>
                <a:cs typeface="Arial" panose="020B0604020202020204" pitchFamily="34" charset="0"/>
              </a:rPr>
              <a:t>, Luo, </a:t>
            </a:r>
            <a:r>
              <a:rPr lang="en-US" dirty="0" err="1">
                <a:solidFill>
                  <a:schemeClr val="bg1"/>
                </a:solidFill>
                <a:ea typeface="SimSun" panose="02010600030101010101" pitchFamily="2" charset="-122"/>
                <a:cs typeface="Arial" panose="020B0604020202020204" pitchFamily="34" charset="0"/>
              </a:rPr>
              <a:t>Rutoro</a:t>
            </a:r>
            <a:endParaRPr lang="en-US" dirty="0">
              <a:solidFill>
                <a:schemeClr val="bg1"/>
              </a:solidFill>
              <a:ea typeface="SimSun" panose="02010600030101010101" pitchFamily="2" charset="-122"/>
              <a:cs typeface="Arial" panose="020B0604020202020204" pitchFamily="34" charset="0"/>
            </a:endParaRPr>
          </a:p>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D4325D4D-289E-48C1-B277-2BEB492A7D19}" type="slidenum">
              <a:rPr lang="en-US" smtClean="0"/>
              <a:pPr/>
              <a:t>7</a:t>
            </a:fld>
            <a:endParaRPr lang="en-US" dirty="0"/>
          </a:p>
        </p:txBody>
      </p:sp>
    </p:spTree>
    <p:extLst>
      <p:ext uri="{BB962C8B-B14F-4D97-AF65-F5344CB8AC3E}">
        <p14:creationId xmlns:p14="http://schemas.microsoft.com/office/powerpoint/2010/main" val="2314708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Content</a:t>
            </a:r>
            <a:endParaRPr lang="en-US" dirty="0"/>
          </a:p>
        </p:txBody>
      </p:sp>
      <p:sp>
        <p:nvSpPr>
          <p:cNvPr id="3" name="Content Placeholder 2"/>
          <p:cNvSpPr>
            <a:spLocks noGrp="1"/>
          </p:cNvSpPr>
          <p:nvPr>
            <p:ph idx="1"/>
          </p:nvPr>
        </p:nvSpPr>
        <p:spPr>
          <a:xfrm>
            <a:off x="457202" y="3505200"/>
            <a:ext cx="8229600" cy="3124200"/>
          </a:xfrm>
        </p:spPr>
        <p:txBody>
          <a:bodyPr/>
          <a:lstStyle/>
          <a:p>
            <a:pPr marL="0" indent="0">
              <a:buNone/>
            </a:pPr>
            <a:r>
              <a:rPr lang="en-US" b="1" dirty="0" smtClean="0"/>
              <a:t>Survey questions were culturally or geographically nuanced</a:t>
            </a:r>
          </a:p>
          <a:p>
            <a:r>
              <a:rPr lang="en-US" sz="1600" dirty="0" smtClean="0"/>
              <a:t>Cultural affinity and values</a:t>
            </a:r>
          </a:p>
          <a:p>
            <a:r>
              <a:rPr lang="en-US" sz="1600" dirty="0" smtClean="0"/>
              <a:t>Relationships and social support</a:t>
            </a:r>
          </a:p>
          <a:p>
            <a:r>
              <a:rPr lang="en-US" sz="1600" dirty="0" smtClean="0"/>
              <a:t>Economic and demographic indicators</a:t>
            </a:r>
          </a:p>
          <a:p>
            <a:pPr lvl="1"/>
            <a:endParaRPr lang="en-US" dirty="0" smtClean="0"/>
          </a:p>
          <a:p>
            <a:pPr marL="0" indent="0">
              <a:buNone/>
            </a:pPr>
            <a:r>
              <a:rPr lang="en-US" b="1" dirty="0" smtClean="0"/>
              <a:t>Survey content was sometimes sensitive</a:t>
            </a:r>
          </a:p>
          <a:p>
            <a:r>
              <a:rPr lang="en-US" sz="1600" dirty="0" smtClean="0"/>
              <a:t>Income</a:t>
            </a:r>
          </a:p>
          <a:p>
            <a:r>
              <a:rPr lang="en-US" sz="1600" dirty="0" smtClean="0"/>
              <a:t>Relationship status</a:t>
            </a:r>
          </a:p>
          <a:p>
            <a:r>
              <a:rPr lang="en-US" sz="1600" dirty="0" smtClean="0"/>
              <a:t>Religious beliefs</a:t>
            </a:r>
          </a:p>
          <a:p>
            <a:pPr lvl="1"/>
            <a:endParaRPr lang="en-US" dirty="0" smtClean="0"/>
          </a:p>
          <a:p>
            <a:endParaRPr lang="en-US" dirty="0" smtClean="0"/>
          </a:p>
          <a:p>
            <a:pPr lvl="1"/>
            <a:endParaRPr lang="en-US" dirty="0"/>
          </a:p>
        </p:txBody>
      </p:sp>
      <p:sp>
        <p:nvSpPr>
          <p:cNvPr id="4" name="Rectangle 3"/>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5" name="TextBox 4"/>
          <p:cNvSpPr txBox="1"/>
          <p:nvPr/>
        </p:nvSpPr>
        <p:spPr>
          <a:xfrm>
            <a:off x="457202" y="993647"/>
            <a:ext cx="8462844" cy="830997"/>
          </a:xfrm>
          <a:prstGeom prst="rect">
            <a:avLst/>
          </a:prstGeom>
          <a:noFill/>
        </p:spPr>
        <p:txBody>
          <a:bodyPr wrap="square" rtlCol="0">
            <a:spAutoFit/>
          </a:bodyPr>
          <a:lstStyle/>
          <a:p>
            <a:r>
              <a:rPr lang="en-US" sz="2400" dirty="0">
                <a:solidFill>
                  <a:schemeClr val="bg1"/>
                </a:solidFill>
              </a:rPr>
              <a:t>Survey of technology </a:t>
            </a:r>
            <a:r>
              <a:rPr lang="en-US" sz="2400" dirty="0" smtClean="0">
                <a:solidFill>
                  <a:schemeClr val="bg1"/>
                </a:solidFill>
              </a:rPr>
              <a:t>adoption </a:t>
            </a:r>
            <a:r>
              <a:rPr lang="en-US" sz="2400" dirty="0">
                <a:solidFill>
                  <a:schemeClr val="bg1"/>
                </a:solidFill>
              </a:rPr>
              <a:t>in countries with </a:t>
            </a:r>
            <a:r>
              <a:rPr lang="en-US" sz="2400" dirty="0" smtClean="0">
                <a:solidFill>
                  <a:schemeClr val="bg1"/>
                </a:solidFill>
              </a:rPr>
              <a:t/>
            </a:r>
            <a:br>
              <a:rPr lang="en-US" sz="2400" dirty="0" smtClean="0">
                <a:solidFill>
                  <a:schemeClr val="bg1"/>
                </a:solidFill>
              </a:rPr>
            </a:br>
            <a:r>
              <a:rPr lang="en-US" sz="2400" dirty="0" smtClean="0">
                <a:solidFill>
                  <a:schemeClr val="bg1"/>
                </a:solidFill>
              </a:rPr>
              <a:t>developing </a:t>
            </a:r>
            <a:r>
              <a:rPr lang="en-US" sz="2400" dirty="0">
                <a:solidFill>
                  <a:schemeClr val="bg1"/>
                </a:solidFill>
              </a:rPr>
              <a:t>tech infrastructure</a:t>
            </a:r>
          </a:p>
        </p:txBody>
      </p:sp>
      <p:sp>
        <p:nvSpPr>
          <p:cNvPr id="6" name="TextBox 5"/>
          <p:cNvSpPr txBox="1"/>
          <p:nvPr/>
        </p:nvSpPr>
        <p:spPr>
          <a:xfrm>
            <a:off x="1066800" y="2069638"/>
            <a:ext cx="3159976" cy="735307"/>
          </a:xfrm>
          <a:prstGeom prst="rect">
            <a:avLst/>
          </a:prstGeom>
          <a:solidFill>
            <a:schemeClr val="accent1">
              <a:lumMod val="50000"/>
            </a:schemeClr>
          </a:solidFill>
        </p:spPr>
        <p:txBody>
          <a:bodyPr wrap="square" numCol="1" rtlCol="0" anchor="ctr">
            <a:noAutofit/>
          </a:bodyPr>
          <a:lstStyle/>
          <a:p>
            <a:pPr algn="ctr"/>
            <a:r>
              <a:rPr lang="en-US" dirty="0">
                <a:solidFill>
                  <a:schemeClr val="bg1"/>
                </a:solidFill>
              </a:rPr>
              <a:t>Internet </a:t>
            </a:r>
            <a:r>
              <a:rPr lang="en-US" dirty="0" smtClean="0">
                <a:solidFill>
                  <a:schemeClr val="bg1"/>
                </a:solidFill>
              </a:rPr>
              <a:t>access</a:t>
            </a:r>
            <a:endParaRPr lang="en-US" dirty="0">
              <a:solidFill>
                <a:schemeClr val="bg1"/>
              </a:solidFill>
            </a:endParaRPr>
          </a:p>
        </p:txBody>
      </p:sp>
      <p:sp>
        <p:nvSpPr>
          <p:cNvPr id="7" name="TextBox 6"/>
          <p:cNvSpPr txBox="1"/>
          <p:nvPr/>
        </p:nvSpPr>
        <p:spPr>
          <a:xfrm>
            <a:off x="4648200" y="2069638"/>
            <a:ext cx="3159976" cy="735307"/>
          </a:xfrm>
          <a:prstGeom prst="rect">
            <a:avLst/>
          </a:prstGeom>
          <a:solidFill>
            <a:schemeClr val="accent1">
              <a:lumMod val="50000"/>
            </a:schemeClr>
          </a:solidFill>
        </p:spPr>
        <p:txBody>
          <a:bodyPr wrap="square" numCol="1" rtlCol="0" anchor="ctr">
            <a:noAutofit/>
          </a:bodyPr>
          <a:lstStyle/>
          <a:p>
            <a:pPr algn="ctr"/>
            <a:r>
              <a:rPr lang="en-US" dirty="0" smtClean="0">
                <a:solidFill>
                  <a:schemeClr val="bg1"/>
                </a:solidFill>
              </a:rPr>
              <a:t>Technology </a:t>
            </a:r>
            <a:r>
              <a:rPr lang="en-US" dirty="0">
                <a:solidFill>
                  <a:schemeClr val="bg1"/>
                </a:solidFill>
              </a:rPr>
              <a:t>use and access</a:t>
            </a:r>
          </a:p>
        </p:txBody>
      </p:sp>
      <p:sp>
        <p:nvSpPr>
          <p:cNvPr id="8" name="Slide Number Placeholder 7"/>
          <p:cNvSpPr>
            <a:spLocks noGrp="1"/>
          </p:cNvSpPr>
          <p:nvPr>
            <p:ph type="sldNum" sz="quarter" idx="10"/>
          </p:nvPr>
        </p:nvSpPr>
        <p:spPr/>
        <p:txBody>
          <a:bodyPr/>
          <a:lstStyle/>
          <a:p>
            <a:fld id="{D4325D4D-289E-48C1-B277-2BEB492A7D19}" type="slidenum">
              <a:rPr lang="en-US" smtClean="0"/>
              <a:pPr/>
              <a:t>8</a:t>
            </a:fld>
            <a:endParaRPr lang="en-US" dirty="0"/>
          </a:p>
        </p:txBody>
      </p:sp>
    </p:spTree>
    <p:extLst>
      <p:ext uri="{BB962C8B-B14F-4D97-AF65-F5344CB8AC3E}">
        <p14:creationId xmlns:p14="http://schemas.microsoft.com/office/powerpoint/2010/main" val="2008472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The Instrument</a:t>
            </a:r>
            <a:endParaRPr lang="en-US" dirty="0"/>
          </a:p>
        </p:txBody>
      </p:sp>
      <p:sp>
        <p:nvSpPr>
          <p:cNvPr id="6" name="TextBox 5"/>
          <p:cNvSpPr txBox="1"/>
          <p:nvPr/>
        </p:nvSpPr>
        <p:spPr>
          <a:xfrm>
            <a:off x="546470" y="2047879"/>
            <a:ext cx="2883522" cy="3093154"/>
          </a:xfrm>
          <a:prstGeom prst="rect">
            <a:avLst/>
          </a:prstGeom>
          <a:noFill/>
        </p:spPr>
        <p:txBody>
          <a:bodyPr wrap="square" rtlCol="0">
            <a:spAutoFit/>
          </a:bodyPr>
          <a:lstStyle/>
          <a:p>
            <a:pPr>
              <a:lnSpc>
                <a:spcPts val="2560"/>
              </a:lnSpc>
            </a:pPr>
            <a:r>
              <a:rPr lang="en-US" sz="2400" dirty="0" smtClean="0"/>
              <a:t>Instrument development and translation was an </a:t>
            </a:r>
            <a:r>
              <a:rPr lang="en-US" sz="2400" b="1" dirty="0" smtClean="0"/>
              <a:t>iterative process </a:t>
            </a:r>
            <a:r>
              <a:rPr lang="en-US" sz="2400" dirty="0" smtClean="0"/>
              <a:t>involving RTI and client designers, </a:t>
            </a:r>
            <a:br>
              <a:rPr lang="en-US" sz="2400" dirty="0" smtClean="0"/>
            </a:br>
            <a:r>
              <a:rPr lang="en-US" sz="2400" dirty="0" smtClean="0"/>
              <a:t>in-country translators and </a:t>
            </a:r>
            <a:br>
              <a:rPr lang="en-US" sz="2400" dirty="0" smtClean="0"/>
            </a:br>
            <a:r>
              <a:rPr lang="en-US" sz="2400" dirty="0" smtClean="0"/>
              <a:t>field staff</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1447800"/>
            <a:ext cx="4869794" cy="4560316"/>
          </a:xfrm>
          <a:prstGeom prst="rect">
            <a:avLst/>
          </a:prstGeom>
        </p:spPr>
      </p:pic>
      <p:sp>
        <p:nvSpPr>
          <p:cNvPr id="11" name="TextBox 10"/>
          <p:cNvSpPr txBox="1"/>
          <p:nvPr/>
        </p:nvSpPr>
        <p:spPr>
          <a:xfrm>
            <a:off x="5127447" y="2266104"/>
            <a:ext cx="1844479" cy="461665"/>
          </a:xfrm>
          <a:prstGeom prst="rect">
            <a:avLst/>
          </a:prstGeom>
          <a:noFill/>
        </p:spPr>
        <p:txBody>
          <a:bodyPr wrap="none" rtlCol="0">
            <a:spAutoFit/>
          </a:bodyPr>
          <a:lstStyle/>
          <a:p>
            <a:pPr lvl="0"/>
            <a:r>
              <a:rPr lang="en-US" sz="2400" b="1" dirty="0" smtClean="0">
                <a:solidFill>
                  <a:schemeClr val="bg1"/>
                </a:solidFill>
              </a:rPr>
              <a:t>Translators</a:t>
            </a:r>
            <a:endParaRPr lang="en-US" sz="2400" b="1" dirty="0">
              <a:solidFill>
                <a:schemeClr val="bg1"/>
              </a:solidFill>
            </a:endParaRPr>
          </a:p>
        </p:txBody>
      </p:sp>
      <p:sp>
        <p:nvSpPr>
          <p:cNvPr id="12" name="TextBox 11"/>
          <p:cNvSpPr txBox="1"/>
          <p:nvPr/>
        </p:nvSpPr>
        <p:spPr>
          <a:xfrm>
            <a:off x="6432043" y="4905580"/>
            <a:ext cx="1670650" cy="461665"/>
          </a:xfrm>
          <a:prstGeom prst="rect">
            <a:avLst/>
          </a:prstGeom>
          <a:noFill/>
        </p:spPr>
        <p:txBody>
          <a:bodyPr wrap="none" rtlCol="0">
            <a:spAutoFit/>
          </a:bodyPr>
          <a:lstStyle/>
          <a:p>
            <a:pPr lvl="0"/>
            <a:r>
              <a:rPr lang="en-US" sz="2400" b="1" dirty="0" smtClean="0">
                <a:solidFill>
                  <a:schemeClr val="bg1"/>
                </a:solidFill>
              </a:rPr>
              <a:t>Field Staff</a:t>
            </a:r>
            <a:endParaRPr lang="en-US" sz="2400" b="1" dirty="0">
              <a:solidFill>
                <a:schemeClr val="bg1"/>
              </a:solidFill>
            </a:endParaRPr>
          </a:p>
        </p:txBody>
      </p:sp>
      <p:sp>
        <p:nvSpPr>
          <p:cNvPr id="13" name="TextBox 12"/>
          <p:cNvSpPr txBox="1"/>
          <p:nvPr/>
        </p:nvSpPr>
        <p:spPr>
          <a:xfrm>
            <a:off x="3884217" y="4905580"/>
            <a:ext cx="1683434" cy="461665"/>
          </a:xfrm>
          <a:prstGeom prst="rect">
            <a:avLst/>
          </a:prstGeom>
          <a:noFill/>
        </p:spPr>
        <p:txBody>
          <a:bodyPr wrap="square" rtlCol="0">
            <a:spAutoFit/>
          </a:bodyPr>
          <a:lstStyle/>
          <a:p>
            <a:pPr lvl="0"/>
            <a:r>
              <a:rPr lang="en-US" sz="2400" b="1" dirty="0" smtClean="0">
                <a:solidFill>
                  <a:schemeClr val="bg1"/>
                </a:solidFill>
              </a:rPr>
              <a:t>Designers</a:t>
            </a:r>
            <a:endParaRPr lang="en-US" sz="2400" b="1" dirty="0">
              <a:solidFill>
                <a:schemeClr val="bg1"/>
              </a:solidFill>
            </a:endParaRPr>
          </a:p>
        </p:txBody>
      </p:sp>
      <p:sp>
        <p:nvSpPr>
          <p:cNvPr id="14" name="Oval 13"/>
          <p:cNvSpPr/>
          <p:nvPr/>
        </p:nvSpPr>
        <p:spPr bwMode="auto">
          <a:xfrm>
            <a:off x="5079281" y="3114329"/>
            <a:ext cx="1828348" cy="1828348"/>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5" name="TextBox 14"/>
          <p:cNvSpPr txBox="1"/>
          <p:nvPr/>
        </p:nvSpPr>
        <p:spPr>
          <a:xfrm>
            <a:off x="5106033" y="3594456"/>
            <a:ext cx="1774845" cy="830997"/>
          </a:xfrm>
          <a:prstGeom prst="rect">
            <a:avLst/>
          </a:prstGeom>
          <a:noFill/>
        </p:spPr>
        <p:txBody>
          <a:bodyPr wrap="none" rtlCol="0">
            <a:spAutoFit/>
          </a:bodyPr>
          <a:lstStyle/>
          <a:p>
            <a:pPr lvl="0" algn="ctr"/>
            <a:r>
              <a:rPr lang="en-US" sz="2400" b="1" dirty="0" smtClean="0">
                <a:solidFill>
                  <a:schemeClr val="bg2">
                    <a:lumMod val="75000"/>
                  </a:schemeClr>
                </a:solidFill>
              </a:rPr>
              <a:t>Core</a:t>
            </a:r>
          </a:p>
          <a:p>
            <a:pPr lvl="0" algn="ctr"/>
            <a:r>
              <a:rPr lang="en-US" sz="2400" b="1" dirty="0" smtClean="0">
                <a:solidFill>
                  <a:schemeClr val="bg2">
                    <a:lumMod val="75000"/>
                  </a:schemeClr>
                </a:solidFill>
              </a:rPr>
              <a:t>Instrument</a:t>
            </a:r>
            <a:endParaRPr lang="en-US" sz="2400" b="1" dirty="0">
              <a:solidFill>
                <a:schemeClr val="bg2">
                  <a:lumMod val="75000"/>
                </a:schemeClr>
              </a:solidFill>
            </a:endParaRPr>
          </a:p>
        </p:txBody>
      </p:sp>
      <p:sp>
        <p:nvSpPr>
          <p:cNvPr id="18" name="Slide Number Placeholder 17"/>
          <p:cNvSpPr>
            <a:spLocks noGrp="1"/>
          </p:cNvSpPr>
          <p:nvPr>
            <p:ph type="sldNum" sz="quarter" idx="10"/>
          </p:nvPr>
        </p:nvSpPr>
        <p:spPr/>
        <p:txBody>
          <a:bodyPr/>
          <a:lstStyle/>
          <a:p>
            <a:fld id="{D4325D4D-289E-48C1-B277-2BEB492A7D19}" type="slidenum">
              <a:rPr lang="en-US" smtClean="0"/>
              <a:pPr/>
              <a:t>9</a:t>
            </a:fld>
            <a:endParaRPr lang="en-US" dirty="0"/>
          </a:p>
        </p:txBody>
      </p:sp>
    </p:spTree>
    <p:extLst>
      <p:ext uri="{BB962C8B-B14F-4D97-AF65-F5344CB8AC3E}">
        <p14:creationId xmlns:p14="http://schemas.microsoft.com/office/powerpoint/2010/main" val="2289187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1" name="Picture 30"/>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20640"/>
            <a:ext cx="9144000" cy="6858000"/>
          </a:xfrm>
          <a:prstGeom prst="rect">
            <a:avLst/>
          </a:prstGeom>
        </p:spPr>
      </p:pic>
      <p:sp>
        <p:nvSpPr>
          <p:cNvPr id="29" name="Rectangle 28"/>
          <p:cNvSpPr/>
          <p:nvPr/>
        </p:nvSpPr>
        <p:spPr bwMode="auto">
          <a:xfrm>
            <a:off x="5247578" y="1828510"/>
            <a:ext cx="3581400" cy="888402"/>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30" name="Rectangle 29"/>
          <p:cNvSpPr/>
          <p:nvPr/>
        </p:nvSpPr>
        <p:spPr bwMode="auto">
          <a:xfrm>
            <a:off x="5243861" y="2823095"/>
            <a:ext cx="3581400" cy="888402"/>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8" name="Rectangle 27"/>
          <p:cNvSpPr/>
          <p:nvPr/>
        </p:nvSpPr>
        <p:spPr bwMode="auto">
          <a:xfrm>
            <a:off x="5258729" y="847672"/>
            <a:ext cx="3581400" cy="888402"/>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7" name="Rectangle 26"/>
          <p:cNvSpPr/>
          <p:nvPr/>
        </p:nvSpPr>
        <p:spPr bwMode="auto">
          <a:xfrm>
            <a:off x="487819" y="3931364"/>
            <a:ext cx="4282162" cy="2642280"/>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5" name="Rectangle 24"/>
          <p:cNvSpPr/>
          <p:nvPr/>
        </p:nvSpPr>
        <p:spPr bwMode="auto">
          <a:xfrm>
            <a:off x="503663" y="2674811"/>
            <a:ext cx="4282162" cy="1155633"/>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6" name="Rectangle 25"/>
          <p:cNvSpPr/>
          <p:nvPr/>
        </p:nvSpPr>
        <p:spPr bwMode="auto">
          <a:xfrm>
            <a:off x="519367" y="1853522"/>
            <a:ext cx="4282162" cy="735828"/>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3" name="Rectangle 22"/>
          <p:cNvSpPr/>
          <p:nvPr/>
        </p:nvSpPr>
        <p:spPr bwMode="auto">
          <a:xfrm>
            <a:off x="533400" y="840342"/>
            <a:ext cx="4282162" cy="920046"/>
          </a:xfrm>
          <a:prstGeom prst="rect">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Adapting and Translating the Core Instrument</a:t>
            </a:r>
            <a:endParaRPr lang="en-US" dirty="0"/>
          </a:p>
        </p:txBody>
      </p:sp>
      <p:sp>
        <p:nvSpPr>
          <p:cNvPr id="5" name="Oval 4"/>
          <p:cNvSpPr/>
          <p:nvPr/>
        </p:nvSpPr>
        <p:spPr bwMode="auto">
          <a:xfrm>
            <a:off x="289838" y="1018203"/>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1</a:t>
            </a:r>
          </a:p>
        </p:txBody>
      </p:sp>
      <p:sp>
        <p:nvSpPr>
          <p:cNvPr id="6" name="Oval 5"/>
          <p:cNvSpPr/>
          <p:nvPr/>
        </p:nvSpPr>
        <p:spPr bwMode="auto">
          <a:xfrm>
            <a:off x="289838" y="1966422"/>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2</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7" name="Oval 6"/>
          <p:cNvSpPr/>
          <p:nvPr/>
        </p:nvSpPr>
        <p:spPr bwMode="auto">
          <a:xfrm>
            <a:off x="289838" y="2937061"/>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3</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8" name="Oval 7"/>
          <p:cNvSpPr/>
          <p:nvPr/>
        </p:nvSpPr>
        <p:spPr bwMode="auto">
          <a:xfrm>
            <a:off x="289838" y="4092694"/>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4</a:t>
            </a:r>
          </a:p>
        </p:txBody>
      </p:sp>
      <p:sp>
        <p:nvSpPr>
          <p:cNvPr id="9" name="Oval 8"/>
          <p:cNvSpPr/>
          <p:nvPr/>
        </p:nvSpPr>
        <p:spPr bwMode="auto">
          <a:xfrm>
            <a:off x="5030129" y="1050502"/>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5</a:t>
            </a:r>
          </a:p>
        </p:txBody>
      </p:sp>
      <p:sp>
        <p:nvSpPr>
          <p:cNvPr id="10" name="Oval 9"/>
          <p:cNvSpPr/>
          <p:nvPr/>
        </p:nvSpPr>
        <p:spPr bwMode="auto">
          <a:xfrm>
            <a:off x="5018978" y="2019212"/>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6</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11" name="Oval 10"/>
          <p:cNvSpPr/>
          <p:nvPr/>
        </p:nvSpPr>
        <p:spPr bwMode="auto">
          <a:xfrm>
            <a:off x="5018978" y="2967065"/>
            <a:ext cx="533400" cy="5334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7</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12" name="TextBox 11"/>
          <p:cNvSpPr txBox="1"/>
          <p:nvPr/>
        </p:nvSpPr>
        <p:spPr>
          <a:xfrm>
            <a:off x="990600" y="1041566"/>
            <a:ext cx="3429000" cy="584775"/>
          </a:xfrm>
          <a:prstGeom prst="rect">
            <a:avLst/>
          </a:prstGeom>
          <a:noFill/>
        </p:spPr>
        <p:txBody>
          <a:bodyPr wrap="square" rtlCol="0">
            <a:spAutoFit/>
          </a:bodyPr>
          <a:lstStyle/>
          <a:p>
            <a:r>
              <a:rPr lang="en-US" sz="1600" b="1" dirty="0">
                <a:solidFill>
                  <a:schemeClr val="bg1"/>
                </a:solidFill>
              </a:rPr>
              <a:t>Revise core instrument with country-specific tailoring</a:t>
            </a:r>
          </a:p>
        </p:txBody>
      </p:sp>
      <p:sp>
        <p:nvSpPr>
          <p:cNvPr id="13" name="TextBox 12"/>
          <p:cNvSpPr txBox="1"/>
          <p:nvPr/>
        </p:nvSpPr>
        <p:spPr>
          <a:xfrm>
            <a:off x="990600" y="2025705"/>
            <a:ext cx="3810929" cy="338554"/>
          </a:xfrm>
          <a:prstGeom prst="rect">
            <a:avLst/>
          </a:prstGeom>
          <a:noFill/>
        </p:spPr>
        <p:txBody>
          <a:bodyPr wrap="square" rtlCol="0">
            <a:spAutoFit/>
          </a:bodyPr>
          <a:lstStyle/>
          <a:p>
            <a:r>
              <a:rPr lang="en-US" sz="1600" b="1" dirty="0">
                <a:solidFill>
                  <a:schemeClr val="bg1"/>
                </a:solidFill>
              </a:rPr>
              <a:t>Prepare excel files for translation</a:t>
            </a:r>
          </a:p>
        </p:txBody>
      </p:sp>
      <p:sp>
        <p:nvSpPr>
          <p:cNvPr id="14" name="TextBox 13"/>
          <p:cNvSpPr txBox="1"/>
          <p:nvPr/>
        </p:nvSpPr>
        <p:spPr>
          <a:xfrm>
            <a:off x="990600" y="2896470"/>
            <a:ext cx="3795225" cy="830997"/>
          </a:xfrm>
          <a:prstGeom prst="rect">
            <a:avLst/>
          </a:prstGeom>
          <a:noFill/>
        </p:spPr>
        <p:txBody>
          <a:bodyPr wrap="square" rtlCol="0">
            <a:spAutoFit/>
          </a:bodyPr>
          <a:lstStyle/>
          <a:p>
            <a:r>
              <a:rPr lang="en-US" sz="1600" b="1" dirty="0">
                <a:solidFill>
                  <a:schemeClr val="bg1"/>
                </a:solidFill>
              </a:rPr>
              <a:t>Translation and review of instrument</a:t>
            </a:r>
          </a:p>
          <a:p>
            <a:pPr marL="285750" indent="-285750">
              <a:buFont typeface="Arial" charset="0"/>
              <a:buChar char="•"/>
            </a:pPr>
            <a:r>
              <a:rPr lang="en-US" sz="1600" dirty="0">
                <a:solidFill>
                  <a:schemeClr val="accent5">
                    <a:lumMod val="20000"/>
                    <a:lumOff val="80000"/>
                  </a:schemeClr>
                </a:solidFill>
              </a:rPr>
              <a:t>Round 1 Cognitive Interviews</a:t>
            </a:r>
          </a:p>
          <a:p>
            <a:pPr marL="285750" indent="-285750">
              <a:buFont typeface="Arial" charset="0"/>
              <a:buChar char="•"/>
            </a:pPr>
            <a:r>
              <a:rPr lang="en-US" sz="1600" dirty="0">
                <a:solidFill>
                  <a:schemeClr val="accent5">
                    <a:lumMod val="20000"/>
                    <a:lumOff val="80000"/>
                  </a:schemeClr>
                </a:solidFill>
              </a:rPr>
              <a:t>Round 2 Cognitive interviews</a:t>
            </a:r>
          </a:p>
        </p:txBody>
      </p:sp>
      <p:sp>
        <p:nvSpPr>
          <p:cNvPr id="15" name="TextBox 14"/>
          <p:cNvSpPr txBox="1"/>
          <p:nvPr/>
        </p:nvSpPr>
        <p:spPr>
          <a:xfrm>
            <a:off x="990600" y="4034588"/>
            <a:ext cx="3276600" cy="2431435"/>
          </a:xfrm>
          <a:prstGeom prst="rect">
            <a:avLst/>
          </a:prstGeom>
          <a:noFill/>
        </p:spPr>
        <p:txBody>
          <a:bodyPr wrap="square" rtlCol="0">
            <a:spAutoFit/>
          </a:bodyPr>
          <a:lstStyle/>
          <a:p>
            <a:r>
              <a:rPr lang="en-US" sz="1600" b="1" dirty="0">
                <a:solidFill>
                  <a:schemeClr val="bg1"/>
                </a:solidFill>
              </a:rPr>
              <a:t>Quality Control and Testing</a:t>
            </a:r>
          </a:p>
          <a:p>
            <a:pPr marL="285750" indent="-285750">
              <a:buFont typeface="Arial" charset="0"/>
              <a:buChar char="•"/>
            </a:pPr>
            <a:r>
              <a:rPr lang="en-US" sz="1600" dirty="0">
                <a:solidFill>
                  <a:schemeClr val="accent5">
                    <a:lumMod val="20000"/>
                    <a:lumOff val="80000"/>
                  </a:schemeClr>
                </a:solidFill>
              </a:rPr>
              <a:t>Review database of translations</a:t>
            </a:r>
          </a:p>
          <a:p>
            <a:pPr marL="742950" lvl="1" indent="-285750">
              <a:buFont typeface="Arial" charset="0"/>
              <a:buChar char="•"/>
            </a:pPr>
            <a:r>
              <a:rPr lang="en-US" sz="1400" dirty="0">
                <a:solidFill>
                  <a:schemeClr val="accent5">
                    <a:lumMod val="20000"/>
                    <a:lumOff val="80000"/>
                  </a:schemeClr>
                </a:solidFill>
              </a:rPr>
              <a:t>Consistent implementation of translations</a:t>
            </a:r>
          </a:p>
          <a:p>
            <a:pPr marL="742950" lvl="1" indent="-285750">
              <a:buFont typeface="Arial" charset="0"/>
              <a:buChar char="•"/>
            </a:pPr>
            <a:r>
              <a:rPr lang="en-US" sz="1400" dirty="0">
                <a:solidFill>
                  <a:schemeClr val="accent5">
                    <a:lumMod val="20000"/>
                    <a:lumOff val="80000"/>
                  </a:schemeClr>
                </a:solidFill>
              </a:rPr>
              <a:t>Missing translations</a:t>
            </a:r>
          </a:p>
          <a:p>
            <a:pPr marL="285750" indent="-285750">
              <a:buFont typeface="Arial" charset="0"/>
              <a:buChar char="•"/>
            </a:pPr>
            <a:r>
              <a:rPr lang="en-US" sz="1600" dirty="0">
                <a:solidFill>
                  <a:schemeClr val="accent5">
                    <a:lumMod val="20000"/>
                    <a:lumOff val="80000"/>
                  </a:schemeClr>
                </a:solidFill>
              </a:rPr>
              <a:t>Review programmed instrument with imported translations</a:t>
            </a:r>
          </a:p>
          <a:p>
            <a:pPr marL="742950" lvl="1" indent="-285750">
              <a:buFont typeface="Arial" charset="0"/>
              <a:buChar char="•"/>
            </a:pPr>
            <a:r>
              <a:rPr lang="en-US" sz="1400" dirty="0">
                <a:solidFill>
                  <a:schemeClr val="accent5">
                    <a:lumMod val="20000"/>
                    <a:lumOff val="80000"/>
                  </a:schemeClr>
                </a:solidFill>
              </a:rPr>
              <a:t>Proper display of characters</a:t>
            </a:r>
          </a:p>
        </p:txBody>
      </p:sp>
      <p:sp>
        <p:nvSpPr>
          <p:cNvPr id="16" name="TextBox 15"/>
          <p:cNvSpPr txBox="1"/>
          <p:nvPr/>
        </p:nvSpPr>
        <p:spPr>
          <a:xfrm>
            <a:off x="5669930" y="1147924"/>
            <a:ext cx="3170199" cy="338554"/>
          </a:xfrm>
          <a:prstGeom prst="rect">
            <a:avLst/>
          </a:prstGeom>
          <a:noFill/>
        </p:spPr>
        <p:txBody>
          <a:bodyPr wrap="square" rtlCol="0">
            <a:spAutoFit/>
          </a:bodyPr>
          <a:lstStyle/>
          <a:p>
            <a:r>
              <a:rPr lang="en-US" sz="1600" b="1" dirty="0">
                <a:solidFill>
                  <a:schemeClr val="bg1"/>
                </a:solidFill>
              </a:rPr>
              <a:t>Field interviewer training</a:t>
            </a:r>
          </a:p>
        </p:txBody>
      </p:sp>
      <p:sp>
        <p:nvSpPr>
          <p:cNvPr id="17" name="TextBox 16"/>
          <p:cNvSpPr txBox="1"/>
          <p:nvPr/>
        </p:nvSpPr>
        <p:spPr>
          <a:xfrm>
            <a:off x="5658779" y="2116635"/>
            <a:ext cx="3170199" cy="338554"/>
          </a:xfrm>
          <a:prstGeom prst="rect">
            <a:avLst/>
          </a:prstGeom>
          <a:noFill/>
        </p:spPr>
        <p:txBody>
          <a:bodyPr wrap="square" rtlCol="0">
            <a:spAutoFit/>
          </a:bodyPr>
          <a:lstStyle/>
          <a:p>
            <a:r>
              <a:rPr lang="en-US" sz="1600" b="1">
                <a:solidFill>
                  <a:schemeClr val="bg1"/>
                </a:solidFill>
              </a:rPr>
              <a:t>Field </a:t>
            </a:r>
            <a:r>
              <a:rPr lang="en-US" sz="1600" b="1" smtClean="0">
                <a:solidFill>
                  <a:schemeClr val="bg1"/>
                </a:solidFill>
              </a:rPr>
              <a:t>test</a:t>
            </a:r>
            <a:endParaRPr lang="en-US" sz="1600" b="1" dirty="0">
              <a:solidFill>
                <a:schemeClr val="bg1"/>
              </a:solidFill>
            </a:endParaRPr>
          </a:p>
        </p:txBody>
      </p:sp>
      <p:sp>
        <p:nvSpPr>
          <p:cNvPr id="18" name="TextBox 17"/>
          <p:cNvSpPr txBox="1"/>
          <p:nvPr/>
        </p:nvSpPr>
        <p:spPr>
          <a:xfrm>
            <a:off x="5658779" y="3064488"/>
            <a:ext cx="3170199" cy="338554"/>
          </a:xfrm>
          <a:prstGeom prst="rect">
            <a:avLst/>
          </a:prstGeom>
          <a:noFill/>
        </p:spPr>
        <p:txBody>
          <a:bodyPr wrap="square" rtlCol="0">
            <a:spAutoFit/>
          </a:bodyPr>
          <a:lstStyle/>
          <a:p>
            <a:r>
              <a:rPr lang="en-US" sz="1600" b="1" dirty="0">
                <a:solidFill>
                  <a:schemeClr val="bg1"/>
                </a:solidFill>
              </a:rPr>
              <a:t>Dress </a:t>
            </a:r>
            <a:r>
              <a:rPr lang="en-US" sz="1600" b="1" dirty="0" smtClean="0">
                <a:solidFill>
                  <a:schemeClr val="bg1"/>
                </a:solidFill>
              </a:rPr>
              <a:t>rehearsal</a:t>
            </a:r>
            <a:endParaRPr lang="en-US" sz="1600" b="1" dirty="0">
              <a:solidFill>
                <a:schemeClr val="bg1"/>
              </a:solidFill>
            </a:endParaRPr>
          </a:p>
        </p:txBody>
      </p:sp>
      <p:sp>
        <p:nvSpPr>
          <p:cNvPr id="22" name="Slide Number Placeholder 21"/>
          <p:cNvSpPr>
            <a:spLocks noGrp="1"/>
          </p:cNvSpPr>
          <p:nvPr>
            <p:ph type="sldNum" sz="quarter" idx="10"/>
          </p:nvPr>
        </p:nvSpPr>
        <p:spPr/>
        <p:txBody>
          <a:bodyPr/>
          <a:lstStyle/>
          <a:p>
            <a:fld id="{D4325D4D-289E-48C1-B277-2BEB492A7D19}" type="slidenum">
              <a:rPr lang="en-US" smtClean="0"/>
              <a:pPr/>
              <a:t>10</a:t>
            </a:fld>
            <a:endParaRPr lang="en-US" dirty="0"/>
          </a:p>
        </p:txBody>
      </p:sp>
    </p:spTree>
    <p:extLst>
      <p:ext uri="{BB962C8B-B14F-4D97-AF65-F5344CB8AC3E}">
        <p14:creationId xmlns:p14="http://schemas.microsoft.com/office/powerpoint/2010/main" val="354473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Country Specification – Some Examples</a:t>
            </a:r>
            <a:endParaRPr lang="en-US" dirty="0"/>
          </a:p>
        </p:txBody>
      </p:sp>
      <p:sp>
        <p:nvSpPr>
          <p:cNvPr id="4" name="TextBox 3"/>
          <p:cNvSpPr txBox="1"/>
          <p:nvPr/>
        </p:nvSpPr>
        <p:spPr>
          <a:xfrm>
            <a:off x="117402" y="1428393"/>
            <a:ext cx="2168598" cy="2025234"/>
          </a:xfrm>
          <a:prstGeom prst="rect">
            <a:avLst/>
          </a:prstGeom>
          <a:solidFill>
            <a:srgbClr val="747A4B"/>
          </a:solidFill>
        </p:spPr>
        <p:txBody>
          <a:bodyPr wrap="square" lIns="182880" tIns="91440" rIns="182880" bIns="91440" rtlCol="0" anchor="t">
            <a:noAutofit/>
          </a:bodyPr>
          <a:lstStyle/>
          <a:p>
            <a:r>
              <a:rPr lang="en-US" sz="1600" dirty="0">
                <a:solidFill>
                  <a:schemeClr val="bg1"/>
                </a:solidFill>
              </a:rPr>
              <a:t>Describe intent of terms for “professional” and “acquaintance</a:t>
            </a:r>
            <a:r>
              <a:rPr lang="en-US" sz="1600" dirty="0" smtClean="0">
                <a:solidFill>
                  <a:schemeClr val="bg1"/>
                </a:solidFill>
              </a:rPr>
              <a:t>” to partners </a:t>
            </a:r>
            <a:r>
              <a:rPr lang="en-US" sz="1600" dirty="0">
                <a:solidFill>
                  <a:schemeClr val="bg1"/>
                </a:solidFill>
              </a:rPr>
              <a:t>and seek appropriate terminology.</a:t>
            </a:r>
          </a:p>
        </p:txBody>
      </p:sp>
      <p:sp>
        <p:nvSpPr>
          <p:cNvPr id="5" name="TextBox 4"/>
          <p:cNvSpPr txBox="1"/>
          <p:nvPr/>
        </p:nvSpPr>
        <p:spPr>
          <a:xfrm>
            <a:off x="2364268" y="1428392"/>
            <a:ext cx="2168598" cy="2025234"/>
          </a:xfrm>
          <a:prstGeom prst="rect">
            <a:avLst/>
          </a:prstGeom>
          <a:solidFill>
            <a:srgbClr val="91936D"/>
          </a:solidFill>
        </p:spPr>
        <p:txBody>
          <a:bodyPr wrap="square" lIns="182880" tIns="91440" rIns="182880" bIns="91440" rtlCol="0" anchor="t">
            <a:noAutofit/>
          </a:bodyPr>
          <a:lstStyle/>
          <a:p>
            <a:r>
              <a:rPr lang="en-US" sz="1600" dirty="0">
                <a:solidFill>
                  <a:schemeClr val="bg1"/>
                </a:solidFill>
              </a:rPr>
              <a:t>Identify local process for adding cell phone minutes/data</a:t>
            </a:r>
          </a:p>
        </p:txBody>
      </p:sp>
      <p:sp>
        <p:nvSpPr>
          <p:cNvPr id="6" name="TextBox 5"/>
          <p:cNvSpPr txBox="1"/>
          <p:nvPr/>
        </p:nvSpPr>
        <p:spPr>
          <a:xfrm>
            <a:off x="4611134" y="1428391"/>
            <a:ext cx="2168598" cy="2025234"/>
          </a:xfrm>
          <a:prstGeom prst="rect">
            <a:avLst/>
          </a:prstGeom>
          <a:solidFill>
            <a:srgbClr val="638B18"/>
          </a:solidFill>
        </p:spPr>
        <p:txBody>
          <a:bodyPr wrap="square" lIns="182880" tIns="91440" rIns="182880" bIns="91440" rtlCol="0" anchor="t">
            <a:noAutofit/>
          </a:bodyPr>
          <a:lstStyle/>
          <a:p>
            <a:r>
              <a:rPr lang="en-US" sz="1600" dirty="0">
                <a:solidFill>
                  <a:schemeClr val="bg1"/>
                </a:solidFill>
              </a:rPr>
              <a:t>Identify key brands in internet provider market</a:t>
            </a:r>
          </a:p>
        </p:txBody>
      </p:sp>
      <p:sp>
        <p:nvSpPr>
          <p:cNvPr id="7" name="TextBox 6"/>
          <p:cNvSpPr txBox="1"/>
          <p:nvPr/>
        </p:nvSpPr>
        <p:spPr>
          <a:xfrm>
            <a:off x="1219200" y="3613566"/>
            <a:ext cx="2168598" cy="2025234"/>
          </a:xfrm>
          <a:prstGeom prst="rect">
            <a:avLst/>
          </a:prstGeom>
          <a:solidFill>
            <a:srgbClr val="9B8441"/>
          </a:solidFill>
        </p:spPr>
        <p:txBody>
          <a:bodyPr wrap="square" lIns="182880" tIns="91440" rIns="182880" bIns="91440" rtlCol="0" anchor="t">
            <a:noAutofit/>
          </a:bodyPr>
          <a:lstStyle/>
          <a:p>
            <a:r>
              <a:rPr lang="en-US" sz="1600" dirty="0">
                <a:solidFill>
                  <a:schemeClr val="bg1"/>
                </a:solidFill>
              </a:rPr>
              <a:t>Determine whether polygamous unions are allowed.</a:t>
            </a:r>
          </a:p>
        </p:txBody>
      </p:sp>
      <p:sp>
        <p:nvSpPr>
          <p:cNvPr id="8" name="TextBox 7"/>
          <p:cNvSpPr txBox="1"/>
          <p:nvPr/>
        </p:nvSpPr>
        <p:spPr>
          <a:xfrm>
            <a:off x="3460209" y="3613566"/>
            <a:ext cx="2168598" cy="2025234"/>
          </a:xfrm>
          <a:prstGeom prst="rect">
            <a:avLst/>
          </a:prstGeom>
          <a:solidFill>
            <a:srgbClr val="C0951C"/>
          </a:solidFill>
        </p:spPr>
        <p:txBody>
          <a:bodyPr wrap="square" lIns="182880" tIns="91440" rIns="182880" bIns="91440" rtlCol="0" anchor="t">
            <a:noAutofit/>
          </a:bodyPr>
          <a:lstStyle/>
          <a:p>
            <a:r>
              <a:rPr lang="en-US" sz="1600" dirty="0">
                <a:solidFill>
                  <a:schemeClr val="bg1"/>
                </a:solidFill>
              </a:rPr>
              <a:t>Identify common local languages and religious groups.</a:t>
            </a:r>
          </a:p>
        </p:txBody>
      </p:sp>
      <p:sp>
        <p:nvSpPr>
          <p:cNvPr id="9" name="TextBox 8"/>
          <p:cNvSpPr txBox="1"/>
          <p:nvPr/>
        </p:nvSpPr>
        <p:spPr>
          <a:xfrm>
            <a:off x="5715000" y="3587546"/>
            <a:ext cx="2168598" cy="2025234"/>
          </a:xfrm>
          <a:prstGeom prst="rect">
            <a:avLst/>
          </a:prstGeom>
          <a:solidFill>
            <a:schemeClr val="accent4"/>
          </a:solidFill>
        </p:spPr>
        <p:txBody>
          <a:bodyPr wrap="square" lIns="182880" tIns="91440" rIns="182880" bIns="91440" rtlCol="0" anchor="t">
            <a:noAutofit/>
          </a:bodyPr>
          <a:lstStyle/>
          <a:p>
            <a:r>
              <a:rPr lang="en-US" sz="1600" dirty="0">
                <a:solidFill>
                  <a:schemeClr val="bg1"/>
                </a:solidFill>
              </a:rPr>
              <a:t>Obtain input on whether questions are insensitive</a:t>
            </a:r>
          </a:p>
          <a:p>
            <a:pPr marL="285750" indent="-285750">
              <a:buFont typeface="Arial" charset="0"/>
              <a:buChar char="•"/>
            </a:pPr>
            <a:r>
              <a:rPr lang="en-US" sz="1400" dirty="0" smtClean="0">
                <a:solidFill>
                  <a:schemeClr val="bg1"/>
                </a:solidFill>
              </a:rPr>
              <a:t>Questions </a:t>
            </a:r>
            <a:r>
              <a:rPr lang="en-US" sz="1400" dirty="0">
                <a:solidFill>
                  <a:schemeClr val="bg1"/>
                </a:solidFill>
              </a:rPr>
              <a:t>about children out of wedlock were removed for Bangladesh</a:t>
            </a:r>
          </a:p>
          <a:p>
            <a:endParaRPr lang="en-US" sz="1600" dirty="0">
              <a:solidFill>
                <a:schemeClr val="bg1"/>
              </a:solidFill>
            </a:endParaRPr>
          </a:p>
        </p:txBody>
      </p:sp>
      <p:sp>
        <p:nvSpPr>
          <p:cNvPr id="10" name="TextBox 9"/>
          <p:cNvSpPr txBox="1"/>
          <p:nvPr/>
        </p:nvSpPr>
        <p:spPr>
          <a:xfrm>
            <a:off x="6858000" y="1428391"/>
            <a:ext cx="2168598" cy="2025234"/>
          </a:xfrm>
          <a:prstGeom prst="rect">
            <a:avLst/>
          </a:prstGeom>
          <a:solidFill>
            <a:schemeClr val="accent5">
              <a:lumMod val="75000"/>
            </a:schemeClr>
          </a:solidFill>
        </p:spPr>
        <p:txBody>
          <a:bodyPr wrap="square" lIns="182880" tIns="91440" rIns="182880" bIns="91440" rtlCol="0" anchor="t">
            <a:noAutofit/>
          </a:bodyPr>
          <a:lstStyle/>
          <a:p>
            <a:r>
              <a:rPr lang="en-US" sz="1600" dirty="0">
                <a:solidFill>
                  <a:schemeClr val="bg1"/>
                </a:solidFill>
              </a:rPr>
              <a:t>Identify appropriate livestock for economic measures (no pigs in Muslim countries, no cows in India)</a:t>
            </a:r>
          </a:p>
        </p:txBody>
      </p:sp>
      <p:sp>
        <p:nvSpPr>
          <p:cNvPr id="20" name="Slide Number Placeholder 19"/>
          <p:cNvSpPr>
            <a:spLocks noGrp="1"/>
          </p:cNvSpPr>
          <p:nvPr>
            <p:ph type="sldNum" sz="quarter" idx="10"/>
          </p:nvPr>
        </p:nvSpPr>
        <p:spPr/>
        <p:txBody>
          <a:bodyPr/>
          <a:lstStyle/>
          <a:p>
            <a:fld id="{D4325D4D-289E-48C1-B277-2BEB492A7D19}" type="slidenum">
              <a:rPr lang="en-US" smtClean="0"/>
              <a:pPr/>
              <a:t>11</a:t>
            </a:fld>
            <a:endParaRPr lang="en-US" dirty="0"/>
          </a:p>
        </p:txBody>
      </p:sp>
    </p:spTree>
    <p:extLst>
      <p:ext uri="{BB962C8B-B14F-4D97-AF65-F5344CB8AC3E}">
        <p14:creationId xmlns:p14="http://schemas.microsoft.com/office/powerpoint/2010/main" val="2033953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8271" b="-8271"/>
          <a:stretch/>
        </p:blipFill>
        <p:spPr>
          <a:xfrm>
            <a:off x="0" y="45968"/>
            <a:ext cx="9144000" cy="6083300"/>
          </a:xfrm>
          <a:prstGeom prst="rect">
            <a:avLst/>
          </a:prstGeom>
        </p:spPr>
      </p:pic>
      <p:sp>
        <p:nvSpPr>
          <p:cNvPr id="2" name="Title 1"/>
          <p:cNvSpPr>
            <a:spLocks noGrp="1"/>
          </p:cNvSpPr>
          <p:nvPr>
            <p:ph type="title"/>
          </p:nvPr>
        </p:nvSpPr>
        <p:spPr/>
        <p:txBody>
          <a:bodyPr/>
          <a:lstStyle/>
          <a:p>
            <a:r>
              <a:rPr lang="en-US" dirty="0" smtClean="0"/>
              <a:t>Recommendations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7843665"/>
              </p:ext>
            </p:extLst>
          </p:nvPr>
        </p:nvGraphicFramePr>
        <p:xfrm>
          <a:off x="-1" y="4262120"/>
          <a:ext cx="9144000" cy="2443480"/>
        </p:xfrm>
        <a:graphic>
          <a:graphicData uri="http://schemas.openxmlformats.org/drawingml/2006/table">
            <a:tbl>
              <a:tblPr firstRow="1" bandRow="1">
                <a:tableStyleId>{5C22544A-7EE6-4342-B048-85BDC9FD1C3A}</a:tableStyleId>
              </a:tblPr>
              <a:tblGrid>
                <a:gridCol w="9144000"/>
              </a:tblGrid>
              <a:tr h="2443480">
                <a:tc>
                  <a:txBody>
                    <a:bodyPr/>
                    <a:lstStyle/>
                    <a:p>
                      <a:pPr marL="285750" indent="-285750">
                        <a:buFont typeface="Arial" panose="020B0604020202020204" pitchFamily="34" charset="0"/>
                        <a:buChar char="•"/>
                      </a:pPr>
                      <a:r>
                        <a:rPr lang="en-US" sz="2400" b="0" dirty="0" smtClean="0"/>
                        <a:t>Use</a:t>
                      </a:r>
                      <a:r>
                        <a:rPr lang="en-US" sz="2400" b="0" baseline="0" dirty="0" smtClean="0"/>
                        <a:t> in country partners’ guidance and insight to refine core instrument prior to translation.</a:t>
                      </a:r>
                    </a:p>
                    <a:p>
                      <a:pPr marL="285750" indent="-285750">
                        <a:buFont typeface="Arial" panose="020B0604020202020204" pitchFamily="34" charset="0"/>
                        <a:buChar char="•"/>
                      </a:pPr>
                      <a:r>
                        <a:rPr lang="en-US" sz="2400" b="0" baseline="0" dirty="0" smtClean="0"/>
                        <a:t>Use cognitive interviews as a translation improvement tool</a:t>
                      </a:r>
                    </a:p>
                    <a:p>
                      <a:pPr marL="285750" indent="-285750">
                        <a:buFont typeface="Arial" panose="020B0604020202020204" pitchFamily="34" charset="0"/>
                        <a:buChar char="•"/>
                      </a:pPr>
                      <a:r>
                        <a:rPr lang="en-US" sz="2400" b="0" baseline="0" dirty="0" smtClean="0"/>
                        <a:t>Encourage iterative review and revision of instruments</a:t>
                      </a:r>
                      <a:endParaRPr lang="en-US" sz="2400" b="0" dirty="0"/>
                    </a:p>
                  </a:txBody>
                  <a:tcPr marL="182880" marR="18288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50000"/>
                      </a:schemeClr>
                    </a:solidFill>
                  </a:tcPr>
                </a:tc>
              </a:tr>
            </a:tbl>
          </a:graphicData>
        </a:graphic>
      </p:graphicFrame>
    </p:spTree>
    <p:extLst>
      <p:ext uri="{BB962C8B-B14F-4D97-AF65-F5344CB8AC3E}">
        <p14:creationId xmlns:p14="http://schemas.microsoft.com/office/powerpoint/2010/main" val="3657876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Selecting Languages for Translation</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1636"/>
          <a:stretch/>
        </p:blipFill>
        <p:spPr>
          <a:xfrm>
            <a:off x="0" y="3733800"/>
            <a:ext cx="9144000" cy="3124200"/>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pPr/>
              <a:t>13</a:t>
            </a:fld>
            <a:endParaRPr lang="en-US" dirty="0"/>
          </a:p>
        </p:txBody>
      </p:sp>
    </p:spTree>
    <p:extLst>
      <p:ext uri="{BB962C8B-B14F-4D97-AF65-F5344CB8AC3E}">
        <p14:creationId xmlns:p14="http://schemas.microsoft.com/office/powerpoint/2010/main" val="3864596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6" name="TextBox 5"/>
          <p:cNvSpPr txBox="1"/>
          <p:nvPr/>
        </p:nvSpPr>
        <p:spPr>
          <a:xfrm>
            <a:off x="457202" y="1452924"/>
            <a:ext cx="8462844" cy="830997"/>
          </a:xfrm>
          <a:prstGeom prst="rect">
            <a:avLst/>
          </a:prstGeom>
          <a:noFill/>
        </p:spPr>
        <p:txBody>
          <a:bodyPr wrap="square" rtlCol="0">
            <a:spAutoFit/>
          </a:bodyPr>
          <a:lstStyle/>
          <a:p>
            <a:r>
              <a:rPr lang="en-US" sz="2400" dirty="0">
                <a:solidFill>
                  <a:schemeClr val="bg1"/>
                </a:solidFill>
              </a:rPr>
              <a:t>Initial assumption, include languages spoken </a:t>
            </a:r>
            <a:r>
              <a:rPr lang="en-US" sz="2400">
                <a:solidFill>
                  <a:schemeClr val="bg1"/>
                </a:solidFill>
              </a:rPr>
              <a:t>by </a:t>
            </a:r>
            <a:r>
              <a:rPr lang="en-US" sz="2400" smtClean="0">
                <a:solidFill>
                  <a:schemeClr val="bg1"/>
                </a:solidFill>
              </a:rPr>
              <a:t/>
            </a:r>
            <a:br>
              <a:rPr lang="en-US" sz="2400" smtClean="0">
                <a:solidFill>
                  <a:schemeClr val="bg1"/>
                </a:solidFill>
              </a:rPr>
            </a:br>
            <a:r>
              <a:rPr lang="en-US" sz="2400" b="1" smtClean="0">
                <a:solidFill>
                  <a:schemeClr val="accent4"/>
                </a:solidFill>
              </a:rPr>
              <a:t>10</a:t>
            </a:r>
            <a:r>
              <a:rPr lang="en-US" sz="2400" b="1" dirty="0">
                <a:solidFill>
                  <a:schemeClr val="accent4"/>
                </a:solidFill>
              </a:rPr>
              <a:t>% or more</a:t>
            </a:r>
            <a:r>
              <a:rPr lang="en-US" sz="2400" dirty="0">
                <a:solidFill>
                  <a:schemeClr val="bg1"/>
                </a:solidFill>
              </a:rPr>
              <a:t> of the population at the national level</a:t>
            </a:r>
          </a:p>
        </p:txBody>
      </p:sp>
      <p:sp>
        <p:nvSpPr>
          <p:cNvPr id="2" name="Title 1"/>
          <p:cNvSpPr>
            <a:spLocks noGrp="1"/>
          </p:cNvSpPr>
          <p:nvPr>
            <p:ph type="title"/>
          </p:nvPr>
        </p:nvSpPr>
        <p:spPr/>
        <p:txBody>
          <a:bodyPr/>
          <a:lstStyle/>
          <a:p>
            <a:r>
              <a:rPr lang="en-US" dirty="0" smtClean="0"/>
              <a:t>Language Selection Process</a:t>
            </a:r>
            <a:endParaRPr lang="en-US" dirty="0"/>
          </a:p>
        </p:txBody>
      </p:sp>
      <p:sp>
        <p:nvSpPr>
          <p:cNvPr id="3" name="Content Placeholder 2"/>
          <p:cNvSpPr>
            <a:spLocks noGrp="1"/>
          </p:cNvSpPr>
          <p:nvPr>
            <p:ph idx="1"/>
          </p:nvPr>
        </p:nvSpPr>
        <p:spPr>
          <a:xfrm>
            <a:off x="457201" y="3429000"/>
            <a:ext cx="8462845" cy="3200401"/>
          </a:xfrm>
        </p:spPr>
        <p:txBody>
          <a:bodyPr/>
          <a:lstStyle/>
          <a:p>
            <a:pPr marL="0" indent="0">
              <a:buNone/>
            </a:pPr>
            <a:r>
              <a:rPr lang="en-US" b="1" dirty="0" smtClean="0"/>
              <a:t>Receive input from local partners.  </a:t>
            </a:r>
          </a:p>
          <a:p>
            <a:r>
              <a:rPr lang="en-US" sz="1600" dirty="0" smtClean="0"/>
              <a:t>Are there some language groups where most members are also fluent in a 2</a:t>
            </a:r>
            <a:r>
              <a:rPr lang="en-US" sz="1600" baseline="30000" dirty="0" smtClean="0"/>
              <a:t>nd</a:t>
            </a:r>
            <a:r>
              <a:rPr lang="en-US" sz="1600" dirty="0" smtClean="0"/>
              <a:t> more common language. This is often a judgment call based on experience because official statistics regarding language usage are often old or conflicting.</a:t>
            </a:r>
          </a:p>
          <a:p>
            <a:endParaRPr lang="en-US" sz="400" dirty="0" smtClean="0"/>
          </a:p>
          <a:p>
            <a:r>
              <a:rPr lang="en-US" sz="1600" dirty="0" smtClean="0"/>
              <a:t>What to do with primarily spoken languages or dialects?</a:t>
            </a:r>
          </a:p>
          <a:p>
            <a:pPr marL="0" indent="0">
              <a:buNone/>
            </a:pPr>
            <a:endParaRPr lang="en-US" dirty="0" smtClean="0"/>
          </a:p>
          <a:p>
            <a:pPr marL="0" indent="0">
              <a:buNone/>
            </a:pPr>
            <a:r>
              <a:rPr lang="en-US" b="1" dirty="0" smtClean="0"/>
              <a:t>Draw sample and make adjustments based on geographic coverage.</a:t>
            </a:r>
          </a:p>
        </p:txBody>
      </p:sp>
      <p:sp>
        <p:nvSpPr>
          <p:cNvPr id="7" name="Slide Number Placeholder 6"/>
          <p:cNvSpPr>
            <a:spLocks noGrp="1"/>
          </p:cNvSpPr>
          <p:nvPr>
            <p:ph type="sldNum" sz="quarter" idx="10"/>
          </p:nvPr>
        </p:nvSpPr>
        <p:spPr/>
        <p:txBody>
          <a:bodyPr/>
          <a:lstStyle/>
          <a:p>
            <a:fld id="{D4325D4D-289E-48C1-B277-2BEB492A7D19}" type="slidenum">
              <a:rPr lang="en-US" smtClean="0"/>
              <a:pPr/>
              <a:t>14</a:t>
            </a:fld>
            <a:endParaRPr lang="en-US" dirty="0"/>
          </a:p>
        </p:txBody>
      </p:sp>
    </p:spTree>
    <p:extLst>
      <p:ext uri="{BB962C8B-B14F-4D97-AF65-F5344CB8AC3E}">
        <p14:creationId xmlns:p14="http://schemas.microsoft.com/office/powerpoint/2010/main" val="2702673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4" name="Rectangle 3"/>
          <p:cNvSpPr/>
          <p:nvPr/>
        </p:nvSpPr>
        <p:spPr bwMode="auto">
          <a:xfrm>
            <a:off x="1" y="762000"/>
            <a:ext cx="3591008" cy="601980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010" y="838201"/>
            <a:ext cx="5552990" cy="3809999"/>
          </a:xfrm>
          <a:prstGeom prst="rect">
            <a:avLst/>
          </a:prstGeom>
        </p:spPr>
      </p:pic>
      <p:sp>
        <p:nvSpPr>
          <p:cNvPr id="2" name="Title 1"/>
          <p:cNvSpPr>
            <a:spLocks noGrp="1"/>
          </p:cNvSpPr>
          <p:nvPr>
            <p:ph type="title"/>
          </p:nvPr>
        </p:nvSpPr>
        <p:spPr>
          <a:xfrm>
            <a:off x="1" y="-1"/>
            <a:ext cx="9144000" cy="838202"/>
          </a:xfrm>
        </p:spPr>
        <p:txBody>
          <a:bodyPr/>
          <a:lstStyle/>
          <a:p>
            <a:r>
              <a:rPr lang="en-US" dirty="0" smtClean="0"/>
              <a:t>Language Selection in Nigeria</a:t>
            </a:r>
            <a:endParaRPr lang="en-US" dirty="0"/>
          </a:p>
        </p:txBody>
      </p:sp>
      <p:sp>
        <p:nvSpPr>
          <p:cNvPr id="10" name="TextBox 9"/>
          <p:cNvSpPr txBox="1"/>
          <p:nvPr/>
        </p:nvSpPr>
        <p:spPr>
          <a:xfrm>
            <a:off x="4123160" y="5301810"/>
            <a:ext cx="4310105" cy="892552"/>
          </a:xfrm>
          <a:prstGeom prst="rect">
            <a:avLst/>
          </a:prstGeom>
          <a:noFill/>
        </p:spPr>
        <p:txBody>
          <a:bodyPr wrap="square" rtlCol="0">
            <a:spAutoFit/>
          </a:bodyPr>
          <a:lstStyle/>
          <a:p>
            <a:pPr algn="ctr"/>
            <a:r>
              <a:rPr lang="en-US" sz="3200" b="1" dirty="0" smtClean="0">
                <a:solidFill>
                  <a:srgbClr val="F4EFE8"/>
                </a:solidFill>
              </a:rPr>
              <a:t>How you </a:t>
            </a:r>
            <a:r>
              <a:rPr lang="en-US" sz="3200" b="1" dirty="0" err="1" smtClean="0">
                <a:solidFill>
                  <a:srgbClr val="F4EFE8"/>
                </a:solidFill>
              </a:rPr>
              <a:t>dey</a:t>
            </a:r>
            <a:r>
              <a:rPr lang="en-US" sz="3200" b="1" dirty="0" smtClean="0">
                <a:solidFill>
                  <a:srgbClr val="F4EFE8"/>
                </a:solidFill>
              </a:rPr>
              <a:t>?</a:t>
            </a:r>
          </a:p>
          <a:p>
            <a:pPr algn="ctr"/>
            <a:r>
              <a:rPr lang="en-US" sz="2000" b="1" dirty="0" smtClean="0">
                <a:solidFill>
                  <a:schemeClr val="accent4"/>
                </a:solidFill>
              </a:rPr>
              <a:t>Hi, How are you doing?</a:t>
            </a:r>
            <a:endParaRPr lang="en-US" sz="2000" b="1" dirty="0">
              <a:solidFill>
                <a:schemeClr val="accent4"/>
              </a:solidFill>
            </a:endParaRPr>
          </a:p>
        </p:txBody>
      </p:sp>
      <p:sp>
        <p:nvSpPr>
          <p:cNvPr id="6" name="TextBox 5"/>
          <p:cNvSpPr txBox="1"/>
          <p:nvPr/>
        </p:nvSpPr>
        <p:spPr>
          <a:xfrm>
            <a:off x="228600" y="838200"/>
            <a:ext cx="2971800" cy="461665"/>
          </a:xfrm>
          <a:prstGeom prst="rect">
            <a:avLst/>
          </a:prstGeom>
          <a:noFill/>
        </p:spPr>
        <p:txBody>
          <a:bodyPr wrap="square" rtlCol="0">
            <a:spAutoFit/>
          </a:bodyPr>
          <a:lstStyle/>
          <a:p>
            <a:pPr algn="ctr"/>
            <a:r>
              <a:rPr lang="en-US" sz="2400" dirty="0" smtClean="0">
                <a:solidFill>
                  <a:schemeClr val="accent4"/>
                </a:solidFill>
              </a:rPr>
              <a:t>Nigeria</a:t>
            </a:r>
          </a:p>
        </p:txBody>
      </p:sp>
      <p:sp>
        <p:nvSpPr>
          <p:cNvPr id="7" name="TextBox 6"/>
          <p:cNvSpPr txBox="1"/>
          <p:nvPr/>
        </p:nvSpPr>
        <p:spPr>
          <a:xfrm>
            <a:off x="313161" y="5117144"/>
            <a:ext cx="3496839" cy="1077218"/>
          </a:xfrm>
          <a:prstGeom prst="rect">
            <a:avLst/>
          </a:prstGeom>
          <a:noFill/>
        </p:spPr>
        <p:txBody>
          <a:bodyPr wrap="square" rtlCol="0">
            <a:spAutoFit/>
          </a:bodyPr>
          <a:lstStyle/>
          <a:p>
            <a:r>
              <a:rPr lang="en-US" sz="1600" dirty="0">
                <a:solidFill>
                  <a:schemeClr val="bg1"/>
                </a:solidFill>
              </a:rPr>
              <a:t>Multiple smaller </a:t>
            </a:r>
            <a:r>
              <a:rPr lang="en-US" sz="1600" dirty="0" smtClean="0">
                <a:solidFill>
                  <a:schemeClr val="bg1"/>
                </a:solidFill>
              </a:rPr>
              <a:t>languages</a:t>
            </a:r>
          </a:p>
          <a:p>
            <a:endParaRPr lang="en-US" sz="1600" dirty="0">
              <a:solidFill>
                <a:schemeClr val="bg1"/>
              </a:solidFill>
            </a:endParaRPr>
          </a:p>
          <a:p>
            <a:r>
              <a:rPr lang="en-US" sz="1600" dirty="0">
                <a:solidFill>
                  <a:schemeClr val="bg1"/>
                </a:solidFill>
              </a:rPr>
              <a:t>Pidgin (non-formal) English </a:t>
            </a:r>
            <a:r>
              <a:rPr lang="en-US" sz="1600" dirty="0" smtClean="0">
                <a:solidFill>
                  <a:schemeClr val="bg1"/>
                </a:solidFill>
              </a:rPr>
              <a:t/>
            </a:r>
            <a:br>
              <a:rPr lang="en-US" sz="1600" dirty="0" smtClean="0">
                <a:solidFill>
                  <a:schemeClr val="bg1"/>
                </a:solidFill>
              </a:rPr>
            </a:br>
            <a:r>
              <a:rPr lang="en-US" sz="1600" dirty="0" smtClean="0">
                <a:solidFill>
                  <a:schemeClr val="bg1"/>
                </a:solidFill>
              </a:rPr>
              <a:t>often spoken</a:t>
            </a:r>
            <a:endParaRPr lang="en-US" sz="1600" dirty="0">
              <a:solidFill>
                <a:schemeClr val="bg1"/>
              </a:solidFill>
            </a:endParaRPr>
          </a:p>
        </p:txBody>
      </p:sp>
      <p:sp>
        <p:nvSpPr>
          <p:cNvPr id="11" name="Content Placeholder 2"/>
          <p:cNvSpPr txBox="1">
            <a:spLocks/>
          </p:cNvSpPr>
          <p:nvPr/>
        </p:nvSpPr>
        <p:spPr bwMode="auto">
          <a:xfrm>
            <a:off x="381000" y="3050472"/>
            <a:ext cx="1219200"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smtClean="0">
                <a:solidFill>
                  <a:schemeClr val="bg1"/>
                </a:solidFill>
              </a:rPr>
              <a:t>English</a:t>
            </a:r>
          </a:p>
        </p:txBody>
      </p:sp>
      <p:sp>
        <p:nvSpPr>
          <p:cNvPr id="12" name="Content Placeholder 2"/>
          <p:cNvSpPr txBox="1">
            <a:spLocks/>
          </p:cNvSpPr>
          <p:nvPr/>
        </p:nvSpPr>
        <p:spPr bwMode="auto">
          <a:xfrm>
            <a:off x="1447800" y="3067199"/>
            <a:ext cx="2449549"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smtClean="0">
                <a:solidFill>
                  <a:schemeClr val="accent1">
                    <a:lumMod val="20000"/>
                    <a:lumOff val="80000"/>
                  </a:schemeClr>
                </a:solidFill>
              </a:rPr>
              <a:t>Official Language</a:t>
            </a:r>
          </a:p>
        </p:txBody>
      </p:sp>
      <p:sp>
        <p:nvSpPr>
          <p:cNvPr id="13" name="Content Placeholder 2"/>
          <p:cNvSpPr txBox="1">
            <a:spLocks/>
          </p:cNvSpPr>
          <p:nvPr/>
        </p:nvSpPr>
        <p:spPr bwMode="auto">
          <a:xfrm>
            <a:off x="236961" y="1271670"/>
            <a:ext cx="1280531" cy="9554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ctr">
              <a:buNone/>
            </a:pPr>
            <a:r>
              <a:rPr lang="en-US" sz="3600" b="1" kern="0" dirty="0" smtClean="0">
                <a:solidFill>
                  <a:schemeClr val="bg1"/>
                </a:solidFill>
              </a:rPr>
              <a:t>36</a:t>
            </a:r>
          </a:p>
          <a:p>
            <a:pPr marL="0" indent="0" algn="ctr">
              <a:buNone/>
            </a:pPr>
            <a:r>
              <a:rPr lang="en-US" sz="1800" kern="0" dirty="0" smtClean="0">
                <a:solidFill>
                  <a:schemeClr val="bg1"/>
                </a:solidFill>
              </a:rPr>
              <a:t>states</a:t>
            </a:r>
          </a:p>
        </p:txBody>
      </p:sp>
      <p:cxnSp>
        <p:nvCxnSpPr>
          <p:cNvPr id="15" name="Straight Connector 14"/>
          <p:cNvCxnSpPr/>
          <p:nvPr/>
        </p:nvCxnSpPr>
        <p:spPr bwMode="auto">
          <a:xfrm>
            <a:off x="313161" y="4874644"/>
            <a:ext cx="3039639" cy="0"/>
          </a:xfrm>
          <a:prstGeom prst="line">
            <a:avLst/>
          </a:prstGeom>
          <a:noFill/>
          <a:ln w="9525" cap="flat" cmpd="sng" algn="ctr">
            <a:solidFill>
              <a:schemeClr val="accent4">
                <a:lumMod val="20000"/>
                <a:lumOff val="80000"/>
              </a:schemeClr>
            </a:solidFill>
            <a:prstDash val="solid"/>
            <a:round/>
            <a:headEnd type="none" w="med" len="med"/>
            <a:tailEnd type="none" w="med" len="med"/>
          </a:ln>
          <a:effectLst/>
        </p:spPr>
      </p:cxnSp>
      <p:sp>
        <p:nvSpPr>
          <p:cNvPr id="16" name="Content Placeholder 2"/>
          <p:cNvSpPr txBox="1">
            <a:spLocks/>
          </p:cNvSpPr>
          <p:nvPr/>
        </p:nvSpPr>
        <p:spPr bwMode="auto">
          <a:xfrm>
            <a:off x="1447800" y="1269913"/>
            <a:ext cx="1676400" cy="9554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ctr">
              <a:buNone/>
            </a:pPr>
            <a:r>
              <a:rPr lang="en-US" sz="3600" b="1" kern="0" dirty="0" smtClean="0">
                <a:solidFill>
                  <a:schemeClr val="bg1"/>
                </a:solidFill>
              </a:rPr>
              <a:t>170+</a:t>
            </a:r>
          </a:p>
          <a:p>
            <a:pPr marL="0" indent="0" algn="ctr">
              <a:buNone/>
            </a:pPr>
            <a:r>
              <a:rPr lang="en-US" sz="1800" kern="0" dirty="0" smtClean="0">
                <a:solidFill>
                  <a:schemeClr val="bg1"/>
                </a:solidFill>
              </a:rPr>
              <a:t>population (millions)</a:t>
            </a:r>
          </a:p>
        </p:txBody>
      </p:sp>
      <p:sp>
        <p:nvSpPr>
          <p:cNvPr id="17" name="Content Placeholder 2"/>
          <p:cNvSpPr txBox="1">
            <a:spLocks/>
          </p:cNvSpPr>
          <p:nvPr/>
        </p:nvSpPr>
        <p:spPr bwMode="auto">
          <a:xfrm>
            <a:off x="381000" y="3706679"/>
            <a:ext cx="1219200"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smtClean="0">
                <a:solidFill>
                  <a:schemeClr val="bg1"/>
                </a:solidFill>
              </a:rPr>
              <a:t>Hausa  Yoruba  </a:t>
            </a:r>
            <a:r>
              <a:rPr lang="en-US" sz="1800" kern="0" dirty="0">
                <a:solidFill>
                  <a:schemeClr val="bg1"/>
                </a:solidFill>
              </a:rPr>
              <a:t>Igbo</a:t>
            </a:r>
            <a:endParaRPr lang="en-US" sz="1800" kern="0" dirty="0" smtClean="0">
              <a:solidFill>
                <a:schemeClr val="bg1"/>
              </a:solidFill>
            </a:endParaRPr>
          </a:p>
        </p:txBody>
      </p:sp>
      <p:sp>
        <p:nvSpPr>
          <p:cNvPr id="18" name="Content Placeholder 2"/>
          <p:cNvSpPr txBox="1">
            <a:spLocks/>
          </p:cNvSpPr>
          <p:nvPr/>
        </p:nvSpPr>
        <p:spPr bwMode="auto">
          <a:xfrm>
            <a:off x="1447800" y="3723406"/>
            <a:ext cx="2449549"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a:solidFill>
                  <a:schemeClr val="accent1">
                    <a:lumMod val="20000"/>
                    <a:lumOff val="80000"/>
                  </a:schemeClr>
                </a:solidFill>
              </a:rPr>
              <a:t>Major Regional Languages</a:t>
            </a:r>
            <a:endParaRPr lang="en-US" sz="1800" kern="0" dirty="0" smtClean="0">
              <a:solidFill>
                <a:schemeClr val="accent1">
                  <a:lumMod val="20000"/>
                  <a:lumOff val="80000"/>
                </a:schemeClr>
              </a:solidFill>
            </a:endParaRPr>
          </a:p>
        </p:txBody>
      </p:sp>
      <p:cxnSp>
        <p:nvCxnSpPr>
          <p:cNvPr id="19" name="Straight Connector 18"/>
          <p:cNvCxnSpPr/>
          <p:nvPr/>
        </p:nvCxnSpPr>
        <p:spPr bwMode="auto">
          <a:xfrm>
            <a:off x="313161" y="2743200"/>
            <a:ext cx="3039639" cy="0"/>
          </a:xfrm>
          <a:prstGeom prst="line">
            <a:avLst/>
          </a:prstGeom>
          <a:noFill/>
          <a:ln w="9525" cap="flat" cmpd="sng" algn="ctr">
            <a:solidFill>
              <a:schemeClr val="accent4">
                <a:lumMod val="20000"/>
                <a:lumOff val="80000"/>
              </a:schemeClr>
            </a:solidFill>
            <a:prstDash val="solid"/>
            <a:round/>
            <a:headEnd type="none" w="med" len="med"/>
            <a:tailEnd type="none" w="med" len="med"/>
          </a:ln>
          <a:effectLst/>
        </p:spPr>
      </p:cxnSp>
      <p:sp>
        <p:nvSpPr>
          <p:cNvPr id="5" name="Slide Number Placeholder 4"/>
          <p:cNvSpPr>
            <a:spLocks noGrp="1"/>
          </p:cNvSpPr>
          <p:nvPr>
            <p:ph type="sldNum" sz="quarter" idx="10"/>
          </p:nvPr>
        </p:nvSpPr>
        <p:spPr/>
        <p:txBody>
          <a:bodyPr/>
          <a:lstStyle/>
          <a:p>
            <a:fld id="{D4325D4D-289E-48C1-B277-2BEB492A7D19}" type="slidenum">
              <a:rPr lang="en-US" smtClean="0"/>
              <a:pPr/>
              <a:t>15</a:t>
            </a:fld>
            <a:endParaRPr lang="en-US" dirty="0"/>
          </a:p>
        </p:txBody>
      </p:sp>
    </p:spTree>
    <p:extLst>
      <p:ext uri="{BB962C8B-B14F-4D97-AF65-F5344CB8AC3E}">
        <p14:creationId xmlns:p14="http://schemas.microsoft.com/office/powerpoint/2010/main" val="2480595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52600" y="614562"/>
            <a:ext cx="6092312" cy="6243438"/>
          </a:xfrm>
          <a:prstGeom prst="rect">
            <a:avLst/>
          </a:prstGeom>
        </p:spPr>
      </p:pic>
      <p:sp>
        <p:nvSpPr>
          <p:cNvPr id="2" name="Title 1"/>
          <p:cNvSpPr>
            <a:spLocks noGrp="1"/>
          </p:cNvSpPr>
          <p:nvPr>
            <p:ph type="title"/>
          </p:nvPr>
        </p:nvSpPr>
        <p:spPr/>
        <p:txBody>
          <a:bodyPr/>
          <a:lstStyle/>
          <a:p>
            <a:r>
              <a:rPr lang="en-US" dirty="0" smtClean="0"/>
              <a:t>Sampled Local Government Areas</a:t>
            </a:r>
            <a:endParaRPr lang="en-US" dirty="0"/>
          </a:p>
        </p:txBody>
      </p:sp>
      <p:sp>
        <p:nvSpPr>
          <p:cNvPr id="6" name="Oval 5"/>
          <p:cNvSpPr/>
          <p:nvPr/>
        </p:nvSpPr>
        <p:spPr bwMode="auto">
          <a:xfrm>
            <a:off x="6523752" y="5980929"/>
            <a:ext cx="1055229" cy="1055229"/>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7" name="Oval 6"/>
          <p:cNvSpPr/>
          <p:nvPr/>
        </p:nvSpPr>
        <p:spPr bwMode="auto">
          <a:xfrm>
            <a:off x="4178713" y="1656707"/>
            <a:ext cx="791422" cy="879357"/>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8" name="Oval 7"/>
          <p:cNvSpPr/>
          <p:nvPr/>
        </p:nvSpPr>
        <p:spPr bwMode="auto">
          <a:xfrm>
            <a:off x="490471" y="2047297"/>
            <a:ext cx="1758714" cy="79142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9" name="Oval 8"/>
          <p:cNvSpPr/>
          <p:nvPr/>
        </p:nvSpPr>
        <p:spPr bwMode="auto">
          <a:xfrm>
            <a:off x="1467698" y="1882550"/>
            <a:ext cx="6155502" cy="2150910"/>
          </a:xfrm>
          <a:prstGeom prst="ellipse">
            <a:avLst/>
          </a:prstGeom>
          <a:solidFill>
            <a:schemeClr val="accent5">
              <a:lumMod val="60000"/>
              <a:lumOff val="40000"/>
              <a:alpha val="1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0" name="Oval 9"/>
          <p:cNvSpPr/>
          <p:nvPr/>
        </p:nvSpPr>
        <p:spPr bwMode="auto">
          <a:xfrm>
            <a:off x="1849795" y="3170345"/>
            <a:ext cx="2110457" cy="2022522"/>
          </a:xfrm>
          <a:prstGeom prst="ellipse">
            <a:avLst/>
          </a:prstGeom>
          <a:solidFill>
            <a:schemeClr val="accent6">
              <a:alpha val="1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1" name="Oval 10"/>
          <p:cNvSpPr/>
          <p:nvPr/>
        </p:nvSpPr>
        <p:spPr bwMode="auto">
          <a:xfrm>
            <a:off x="3542857" y="3755995"/>
            <a:ext cx="1907559" cy="1864825"/>
          </a:xfrm>
          <a:prstGeom prst="ellipse">
            <a:avLst/>
          </a:prstGeom>
          <a:solidFill>
            <a:srgbClr val="FF0000">
              <a:alpha val="11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2" name="TextBox 11"/>
          <p:cNvSpPr txBox="1"/>
          <p:nvPr/>
        </p:nvSpPr>
        <p:spPr>
          <a:xfrm>
            <a:off x="3812210" y="1530335"/>
            <a:ext cx="1319037" cy="378573"/>
          </a:xfrm>
          <a:prstGeom prst="rect">
            <a:avLst/>
          </a:prstGeom>
          <a:solidFill>
            <a:srgbClr val="91936D"/>
          </a:solidFill>
        </p:spPr>
        <p:txBody>
          <a:bodyPr wrap="square" rtlCol="0">
            <a:spAutoFit/>
          </a:bodyPr>
          <a:lstStyle/>
          <a:p>
            <a:pPr algn="ctr"/>
            <a:r>
              <a:rPr lang="en-US" dirty="0" smtClean="0">
                <a:solidFill>
                  <a:schemeClr val="bg1"/>
                </a:solidFill>
              </a:rPr>
              <a:t>Hausa</a:t>
            </a:r>
            <a:endParaRPr lang="en-US" dirty="0">
              <a:solidFill>
                <a:schemeClr val="bg1"/>
              </a:solidFill>
            </a:endParaRPr>
          </a:p>
        </p:txBody>
      </p:sp>
      <p:sp>
        <p:nvSpPr>
          <p:cNvPr id="13" name="TextBox 12"/>
          <p:cNvSpPr txBox="1"/>
          <p:nvPr/>
        </p:nvSpPr>
        <p:spPr>
          <a:xfrm>
            <a:off x="2224266" y="3868863"/>
            <a:ext cx="972446" cy="378573"/>
          </a:xfrm>
          <a:prstGeom prst="rect">
            <a:avLst/>
          </a:prstGeom>
          <a:solidFill>
            <a:srgbClr val="91936D"/>
          </a:solidFill>
        </p:spPr>
        <p:txBody>
          <a:bodyPr wrap="square" rtlCol="0">
            <a:spAutoFit/>
          </a:bodyPr>
          <a:lstStyle/>
          <a:p>
            <a:r>
              <a:rPr lang="en-US" dirty="0" smtClean="0">
                <a:solidFill>
                  <a:schemeClr val="bg1"/>
                </a:solidFill>
              </a:rPr>
              <a:t>Yoruba</a:t>
            </a:r>
            <a:endParaRPr lang="en-US" dirty="0">
              <a:solidFill>
                <a:schemeClr val="bg1"/>
              </a:solidFill>
            </a:endParaRPr>
          </a:p>
        </p:txBody>
      </p:sp>
      <p:sp>
        <p:nvSpPr>
          <p:cNvPr id="14" name="TextBox 13"/>
          <p:cNvSpPr txBox="1"/>
          <p:nvPr/>
        </p:nvSpPr>
        <p:spPr>
          <a:xfrm>
            <a:off x="4796911" y="4615509"/>
            <a:ext cx="744806" cy="378573"/>
          </a:xfrm>
          <a:prstGeom prst="rect">
            <a:avLst/>
          </a:prstGeom>
          <a:solidFill>
            <a:srgbClr val="91936D"/>
          </a:solidFill>
        </p:spPr>
        <p:txBody>
          <a:bodyPr wrap="square" rtlCol="0">
            <a:spAutoFit/>
          </a:bodyPr>
          <a:lstStyle/>
          <a:p>
            <a:r>
              <a:rPr lang="en-US" dirty="0" smtClean="0">
                <a:solidFill>
                  <a:schemeClr val="bg1"/>
                </a:solidFill>
              </a:rPr>
              <a:t>Igbo</a:t>
            </a:r>
            <a:endParaRPr lang="en-US" dirty="0">
              <a:solidFill>
                <a:schemeClr val="bg1"/>
              </a:solidFill>
            </a:endParaRPr>
          </a:p>
        </p:txBody>
      </p:sp>
      <p:sp>
        <p:nvSpPr>
          <p:cNvPr id="3" name="Slide Number Placeholder 2"/>
          <p:cNvSpPr>
            <a:spLocks noGrp="1"/>
          </p:cNvSpPr>
          <p:nvPr>
            <p:ph type="sldNum" sz="quarter" idx="10"/>
          </p:nvPr>
        </p:nvSpPr>
        <p:spPr/>
        <p:txBody>
          <a:bodyPr/>
          <a:lstStyle/>
          <a:p>
            <a:fld id="{D4325D4D-289E-48C1-B277-2BEB492A7D19}" type="slidenum">
              <a:rPr lang="en-US" smtClean="0"/>
              <a:pPr/>
              <a:t>16</a:t>
            </a:fld>
            <a:endParaRPr lang="en-US" dirty="0"/>
          </a:p>
        </p:txBody>
      </p:sp>
    </p:spTree>
    <p:extLst>
      <p:ext uri="{BB962C8B-B14F-4D97-AF65-F5344CB8AC3E}">
        <p14:creationId xmlns:p14="http://schemas.microsoft.com/office/powerpoint/2010/main" val="1953089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12647"/>
            <a:ext cx="9144000" cy="2892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5" name="Content Placeholder 2"/>
          <p:cNvSpPr txBox="1">
            <a:spLocks/>
          </p:cNvSpPr>
          <p:nvPr/>
        </p:nvSpPr>
        <p:spPr bwMode="auto">
          <a:xfrm>
            <a:off x="457200" y="762001"/>
            <a:ext cx="8229600" cy="259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kern="0" dirty="0">
                <a:solidFill>
                  <a:schemeClr val="bg1"/>
                </a:solidFill>
              </a:rPr>
              <a:t>Local partner advised that the instrument should be available in English, Hausa, Yoruba, and Igbo but </a:t>
            </a:r>
            <a:r>
              <a:rPr lang="en-US" b="1" kern="0" dirty="0">
                <a:solidFill>
                  <a:schemeClr val="accent4"/>
                </a:solidFill>
              </a:rPr>
              <a:t>NOT Pidgin </a:t>
            </a:r>
            <a:r>
              <a:rPr lang="en-US" b="1" kern="0" dirty="0" smtClean="0">
                <a:solidFill>
                  <a:schemeClr val="accent4"/>
                </a:solidFill>
              </a:rPr>
              <a:t>English</a:t>
            </a:r>
          </a:p>
          <a:p>
            <a:pPr marL="0" indent="0">
              <a:buNone/>
            </a:pPr>
            <a:endParaRPr lang="en-US" sz="400" b="1" kern="0" dirty="0" smtClean="0">
              <a:solidFill>
                <a:schemeClr val="accent4"/>
              </a:solidFill>
            </a:endParaRPr>
          </a:p>
          <a:p>
            <a:pPr lvl="1">
              <a:buClrTx/>
              <a:buFont typeface="Arial" charset="0"/>
              <a:buChar char="•"/>
            </a:pPr>
            <a:r>
              <a:rPr lang="en-US" dirty="0">
                <a:solidFill>
                  <a:schemeClr val="bg1"/>
                </a:solidFill>
              </a:rPr>
              <a:t>Not their standard practice</a:t>
            </a:r>
          </a:p>
          <a:p>
            <a:pPr lvl="1">
              <a:buClrTx/>
              <a:buFont typeface="Arial" charset="0"/>
              <a:buChar char="•"/>
            </a:pPr>
            <a:r>
              <a:rPr lang="en-US" dirty="0">
                <a:solidFill>
                  <a:schemeClr val="bg1"/>
                </a:solidFill>
              </a:rPr>
              <a:t>Usually not written or read</a:t>
            </a:r>
          </a:p>
          <a:p>
            <a:pPr lvl="1">
              <a:buClrTx/>
              <a:buFont typeface="Arial" charset="0"/>
              <a:buChar char="•"/>
            </a:pPr>
            <a:r>
              <a:rPr lang="en-US" dirty="0">
                <a:solidFill>
                  <a:schemeClr val="bg1"/>
                </a:solidFill>
              </a:rPr>
              <a:t>Hard to standardize. speakers of different native languages speak slightly different versions of </a:t>
            </a:r>
            <a:r>
              <a:rPr lang="en-US" dirty="0" smtClean="0">
                <a:solidFill>
                  <a:schemeClr val="bg1"/>
                </a:solidFill>
              </a:rPr>
              <a:t>pidgin</a:t>
            </a:r>
            <a:endParaRPr lang="en-US" dirty="0">
              <a:solidFill>
                <a:schemeClr val="bg1"/>
              </a:solidFill>
            </a:endParaRPr>
          </a:p>
        </p:txBody>
      </p:sp>
      <p:sp>
        <p:nvSpPr>
          <p:cNvPr id="2" name="Title 1"/>
          <p:cNvSpPr>
            <a:spLocks noGrp="1"/>
          </p:cNvSpPr>
          <p:nvPr>
            <p:ph type="title"/>
          </p:nvPr>
        </p:nvSpPr>
        <p:spPr/>
        <p:txBody>
          <a:bodyPr/>
          <a:lstStyle/>
          <a:p>
            <a:r>
              <a:rPr lang="en-US" dirty="0" smtClean="0"/>
              <a:t>Using Pidgin</a:t>
            </a:r>
            <a:endParaRPr lang="en-US" dirty="0"/>
          </a:p>
        </p:txBody>
      </p:sp>
      <p:sp>
        <p:nvSpPr>
          <p:cNvPr id="3" name="Content Placeholder 2"/>
          <p:cNvSpPr>
            <a:spLocks noGrp="1"/>
          </p:cNvSpPr>
          <p:nvPr>
            <p:ph idx="1"/>
          </p:nvPr>
        </p:nvSpPr>
        <p:spPr>
          <a:xfrm>
            <a:off x="457200" y="3660130"/>
            <a:ext cx="8229600" cy="2512070"/>
          </a:xfrm>
        </p:spPr>
        <p:txBody>
          <a:bodyPr/>
          <a:lstStyle/>
          <a:p>
            <a:pPr marL="0" indent="0">
              <a:buNone/>
            </a:pPr>
            <a:r>
              <a:rPr lang="en-US" b="1" dirty="0" smtClean="0"/>
              <a:t>Translation testing- inconclusive </a:t>
            </a:r>
            <a:br>
              <a:rPr lang="en-US" b="1" dirty="0" smtClean="0"/>
            </a:br>
            <a:r>
              <a:rPr lang="en-US" dirty="0" smtClean="0"/>
              <a:t>(both positive and negative feedback)</a:t>
            </a:r>
          </a:p>
          <a:p>
            <a:endParaRPr lang="en-US" sz="1000" dirty="0"/>
          </a:p>
          <a:p>
            <a:pPr marL="0" indent="0">
              <a:buNone/>
            </a:pPr>
            <a:r>
              <a:rPr lang="en-US" b="1" dirty="0"/>
              <a:t>RTI and client decided we should translate into Pidgin anyway</a:t>
            </a:r>
          </a:p>
          <a:p>
            <a:r>
              <a:rPr lang="en-US" sz="1800" dirty="0"/>
              <a:t>Respondents might not understand formal English</a:t>
            </a:r>
          </a:p>
          <a:p>
            <a:r>
              <a:rPr lang="en-US" sz="1800" dirty="0"/>
              <a:t>Desire to standardize questionnaire administration as </a:t>
            </a:r>
            <a:r>
              <a:rPr lang="en-US" sz="1800" dirty="0" smtClean="0"/>
              <a:t/>
            </a:r>
            <a:br>
              <a:rPr lang="en-US" sz="1800" dirty="0" smtClean="0"/>
            </a:br>
            <a:r>
              <a:rPr lang="en-US" sz="1800" dirty="0" smtClean="0"/>
              <a:t>much </a:t>
            </a:r>
            <a:r>
              <a:rPr lang="en-US" sz="1800" dirty="0"/>
              <a:t>as </a:t>
            </a:r>
            <a:r>
              <a:rPr lang="en-US" sz="1800" dirty="0" smtClean="0"/>
              <a:t>possible</a:t>
            </a:r>
          </a:p>
        </p:txBody>
      </p:sp>
      <p:sp>
        <p:nvSpPr>
          <p:cNvPr id="6" name="Oval 5"/>
          <p:cNvSpPr/>
          <p:nvPr/>
        </p:nvSpPr>
        <p:spPr bwMode="auto">
          <a:xfrm rot="20712957">
            <a:off x="6983904" y="4926504"/>
            <a:ext cx="1820180" cy="182018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Was</a:t>
            </a:r>
            <a:r>
              <a:rPr kumimoji="0" lang="en-US" sz="2400" b="1" i="0" u="none" strike="noStrike" cap="none" normalizeH="0" smtClean="0">
                <a:ln>
                  <a:noFill/>
                </a:ln>
                <a:solidFill>
                  <a:schemeClr val="bg1"/>
                </a:solidFill>
                <a:effectLst/>
                <a:latin typeface="Arial" charset="0"/>
                <a:ea typeface="ヒラギノ角ゴ Pro W3" pitchFamily="1" charset="-128"/>
              </a:rPr>
              <a:t> it a good idea?</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7" name="Slide Number Placeholder 6"/>
          <p:cNvSpPr>
            <a:spLocks noGrp="1"/>
          </p:cNvSpPr>
          <p:nvPr>
            <p:ph type="sldNum" sz="quarter" idx="10"/>
          </p:nvPr>
        </p:nvSpPr>
        <p:spPr/>
        <p:txBody>
          <a:bodyPr/>
          <a:lstStyle/>
          <a:p>
            <a:fld id="{D4325D4D-289E-48C1-B277-2BEB492A7D19}" type="slidenum">
              <a:rPr lang="en-US" smtClean="0"/>
              <a:pPr/>
              <a:t>17</a:t>
            </a:fld>
            <a:endParaRPr lang="en-US" dirty="0"/>
          </a:p>
        </p:txBody>
      </p:sp>
    </p:spTree>
    <p:extLst>
      <p:ext uri="{BB962C8B-B14F-4D97-AF65-F5344CB8AC3E}">
        <p14:creationId xmlns:p14="http://schemas.microsoft.com/office/powerpoint/2010/main" val="1432188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612647"/>
            <a:ext cx="9144000" cy="2511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The Test</a:t>
            </a:r>
            <a:endParaRPr lang="en-US" dirty="0"/>
          </a:p>
        </p:txBody>
      </p:sp>
      <p:sp>
        <p:nvSpPr>
          <p:cNvPr id="3" name="Content Placeholder 2"/>
          <p:cNvSpPr>
            <a:spLocks noGrp="1"/>
          </p:cNvSpPr>
          <p:nvPr>
            <p:ph idx="1"/>
          </p:nvPr>
        </p:nvSpPr>
        <p:spPr>
          <a:xfrm>
            <a:off x="457200" y="3200400"/>
            <a:ext cx="8382000" cy="3505200"/>
          </a:xfrm>
        </p:spPr>
        <p:txBody>
          <a:bodyPr/>
          <a:lstStyle/>
          <a:p>
            <a:pPr marL="0" indent="0">
              <a:buNone/>
            </a:pPr>
            <a:r>
              <a:rPr lang="en-US" b="1" dirty="0" smtClean="0"/>
              <a:t>Interviewer Feedback</a:t>
            </a:r>
          </a:p>
          <a:p>
            <a:r>
              <a:rPr lang="en-US" dirty="0" smtClean="0"/>
              <a:t>Pidgin translation hard to read. Seems un-natural.</a:t>
            </a:r>
          </a:p>
          <a:p>
            <a:r>
              <a:rPr lang="en-US" dirty="0" smtClean="0"/>
              <a:t>Better to use standard English instrument and throw in some pidgin words as long as the intent of the question not altered.</a:t>
            </a:r>
          </a:p>
          <a:p>
            <a:pPr lvl="1"/>
            <a:endParaRPr lang="en-US" dirty="0"/>
          </a:p>
          <a:p>
            <a:pPr marL="0" indent="0">
              <a:buNone/>
            </a:pPr>
            <a:r>
              <a:rPr lang="en-US" b="1" dirty="0" smtClean="0"/>
              <a:t>Decision</a:t>
            </a:r>
          </a:p>
          <a:p>
            <a:r>
              <a:rPr lang="en-US" dirty="0" smtClean="0"/>
              <a:t>Don’t translate into Pidgin English for follow-up surveys</a:t>
            </a:r>
          </a:p>
          <a:p>
            <a:pPr lvl="1"/>
            <a:r>
              <a:rPr lang="en-US" dirty="0" smtClean="0"/>
              <a:t>Quality maintained and perhaps enhanced by taking away confusing translation</a:t>
            </a:r>
          </a:p>
          <a:p>
            <a:pPr lvl="1"/>
            <a:r>
              <a:rPr lang="en-US" dirty="0" smtClean="0"/>
              <a:t>Cost saved by not trying to improve pidgin translation</a:t>
            </a:r>
          </a:p>
        </p:txBody>
      </p:sp>
      <p:sp>
        <p:nvSpPr>
          <p:cNvPr id="6" name="Oval 5"/>
          <p:cNvSpPr/>
          <p:nvPr/>
        </p:nvSpPr>
        <p:spPr bwMode="auto">
          <a:xfrm>
            <a:off x="338255" y="1243880"/>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53.2</a:t>
            </a:r>
            <a:r>
              <a:rPr kumimoji="0" lang="en-US" sz="2400" b="1" i="0" u="none" strike="noStrike" cap="none" normalizeH="0" dirty="0" smtClean="0">
                <a:ln>
                  <a:noFill/>
                </a:ln>
                <a:solidFill>
                  <a:schemeClr val="bg1"/>
                </a:solidFill>
                <a:effectLst/>
                <a:latin typeface="Arial" charset="0"/>
                <a:ea typeface="ヒラギノ角ゴ Pro W3" pitchFamily="1" charset="-128"/>
              </a:rPr>
              <a:t>%</a:t>
            </a: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Hausa</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11" name="Oval 10"/>
          <p:cNvSpPr/>
          <p:nvPr/>
        </p:nvSpPr>
        <p:spPr bwMode="auto">
          <a:xfrm>
            <a:off x="2077845" y="1225295"/>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20.2</a:t>
            </a:r>
            <a:r>
              <a:rPr kumimoji="0" lang="en-US" sz="2400" b="1" i="0" u="none" strike="noStrike" cap="none" normalizeH="0" dirty="0" smtClean="0">
                <a:ln>
                  <a:noFill/>
                </a:ln>
                <a:solidFill>
                  <a:schemeClr val="bg1"/>
                </a:solidFill>
                <a:effectLst/>
                <a:latin typeface="Arial" charset="0"/>
                <a:ea typeface="ヒラギノ角ゴ Pro W3" pitchFamily="1" charset="-128"/>
              </a:rPr>
              <a:t>%</a:t>
            </a: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English</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12" name="Oval 11"/>
          <p:cNvSpPr/>
          <p:nvPr/>
        </p:nvSpPr>
        <p:spPr bwMode="auto">
          <a:xfrm>
            <a:off x="3817435" y="1225295"/>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11.9</a:t>
            </a:r>
            <a:r>
              <a:rPr kumimoji="0" lang="en-US" sz="2400" b="1" i="0" u="none" strike="noStrike" cap="none" normalizeH="0" dirty="0" smtClean="0">
                <a:ln>
                  <a:noFill/>
                </a:ln>
                <a:solidFill>
                  <a:schemeClr val="bg1"/>
                </a:solidFill>
                <a:effectLst/>
                <a:latin typeface="Arial" charset="0"/>
                <a:ea typeface="ヒラギノ角ゴ Pro W3" pitchFamily="1" charset="-128"/>
              </a:rPr>
              <a:t>%</a:t>
            </a: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Yoruba</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13" name="Oval 12"/>
          <p:cNvSpPr/>
          <p:nvPr/>
        </p:nvSpPr>
        <p:spPr bwMode="auto">
          <a:xfrm>
            <a:off x="5557025" y="1206710"/>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8.5</a:t>
            </a:r>
            <a:r>
              <a:rPr kumimoji="0" lang="en-US" sz="2400" b="1" i="0" u="none" strike="noStrike" cap="none" normalizeH="0" dirty="0" smtClean="0">
                <a:ln>
                  <a:noFill/>
                </a:ln>
                <a:solidFill>
                  <a:schemeClr val="bg1"/>
                </a:solidFill>
                <a:effectLst/>
                <a:latin typeface="Arial" charset="0"/>
                <a:ea typeface="ヒラギノ角ゴ Pro W3" pitchFamily="1" charset="-128"/>
              </a:rPr>
              <a:t>%</a:t>
            </a: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Igbo</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14" name="Oval 13"/>
          <p:cNvSpPr/>
          <p:nvPr/>
        </p:nvSpPr>
        <p:spPr bwMode="auto">
          <a:xfrm>
            <a:off x="7296615" y="1262168"/>
            <a:ext cx="1524000" cy="1524000"/>
          </a:xfrm>
          <a:prstGeom prst="ellipse">
            <a:avLst/>
          </a:prstGeom>
          <a:solidFill>
            <a:srgbClr val="91936D"/>
          </a:solid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6.3</a:t>
            </a:r>
            <a:r>
              <a:rPr kumimoji="0" lang="en-US" sz="2400" b="1" i="0" u="none" strike="noStrike" cap="none" normalizeH="0" dirty="0" smtClean="0">
                <a:ln>
                  <a:noFill/>
                </a:ln>
                <a:solidFill>
                  <a:schemeClr val="bg1"/>
                </a:solidFill>
                <a:effectLst/>
                <a:latin typeface="Arial" charset="0"/>
                <a:ea typeface="ヒラギノ角ゴ Pro W3" pitchFamily="1" charset="-128"/>
              </a:rPr>
              <a:t>%</a:t>
            </a:r>
          </a:p>
          <a:p>
            <a:pPr marL="0" marR="0" indent="0" algn="ctr" defTabSz="914400" rtl="0" eaLnBrk="0" fontAlgn="base" latinLnBrk="0" hangingPunct="0">
              <a:lnSpc>
                <a:spcPct val="100000"/>
              </a:lnSpc>
              <a:spcBef>
                <a:spcPct val="0"/>
              </a:spcBef>
              <a:spcAft>
                <a:spcPct val="0"/>
              </a:spcAft>
              <a:buClrTx/>
              <a:buSzTx/>
              <a:buFontTx/>
              <a:buNone/>
              <a:tabLst/>
            </a:pPr>
            <a:r>
              <a:rPr lang="en-US" baseline="0" dirty="0" smtClean="0">
                <a:solidFill>
                  <a:schemeClr val="accent5">
                    <a:lumMod val="20000"/>
                    <a:lumOff val="80000"/>
                  </a:schemeClr>
                </a:solidFill>
              </a:rPr>
              <a:t>Pidgin</a:t>
            </a:r>
            <a:r>
              <a:rPr lang="en-US" dirty="0" smtClean="0">
                <a:solidFill>
                  <a:schemeClr val="accent5">
                    <a:lumMod val="20000"/>
                    <a:lumOff val="80000"/>
                  </a:schemeClr>
                </a:solidFill>
              </a:rPr>
              <a:t> English</a:t>
            </a:r>
            <a:endParaRPr kumimoji="0" lang="en-US" sz="1800" b="0" i="0" u="none" strike="noStrike" cap="none" normalizeH="0" baseline="0" dirty="0" smtClean="0">
              <a:ln>
                <a:noFill/>
              </a:ln>
              <a:solidFill>
                <a:schemeClr val="accent5">
                  <a:lumMod val="20000"/>
                  <a:lumOff val="80000"/>
                </a:schemeClr>
              </a:solidFill>
              <a:effectLst/>
            </a:endParaRPr>
          </a:p>
        </p:txBody>
      </p:sp>
      <p:sp>
        <p:nvSpPr>
          <p:cNvPr id="15" name="TextBox 14"/>
          <p:cNvSpPr txBox="1"/>
          <p:nvPr/>
        </p:nvSpPr>
        <p:spPr>
          <a:xfrm>
            <a:off x="223954" y="709954"/>
            <a:ext cx="7243645" cy="461665"/>
          </a:xfrm>
          <a:prstGeom prst="rect">
            <a:avLst/>
          </a:prstGeom>
          <a:noFill/>
        </p:spPr>
        <p:txBody>
          <a:bodyPr wrap="square" rtlCol="0">
            <a:spAutoFit/>
          </a:bodyPr>
          <a:lstStyle/>
          <a:p>
            <a:pPr algn="ctr"/>
            <a:r>
              <a:rPr lang="en-US" sz="2400" dirty="0" smtClean="0">
                <a:solidFill>
                  <a:schemeClr val="accent4"/>
                </a:solidFill>
              </a:rPr>
              <a:t>Percent Completed Interviews in Each Language</a:t>
            </a:r>
          </a:p>
        </p:txBody>
      </p:sp>
      <p:sp>
        <p:nvSpPr>
          <p:cNvPr id="16" name="Slide Number Placeholder 15"/>
          <p:cNvSpPr>
            <a:spLocks noGrp="1"/>
          </p:cNvSpPr>
          <p:nvPr>
            <p:ph type="sldNum" sz="quarter" idx="10"/>
          </p:nvPr>
        </p:nvSpPr>
        <p:spPr/>
        <p:txBody>
          <a:bodyPr/>
          <a:lstStyle/>
          <a:p>
            <a:fld id="{D4325D4D-289E-48C1-B277-2BEB492A7D19}" type="slidenum">
              <a:rPr lang="en-US" smtClean="0"/>
              <a:pPr/>
              <a:t>18</a:t>
            </a:fld>
            <a:endParaRPr lang="en-US" dirty="0"/>
          </a:p>
        </p:txBody>
      </p:sp>
    </p:spTree>
    <p:extLst>
      <p:ext uri="{BB962C8B-B14F-4D97-AF65-F5344CB8AC3E}">
        <p14:creationId xmlns:p14="http://schemas.microsoft.com/office/powerpoint/2010/main" val="1309648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3" name="Rectangle 12"/>
          <p:cNvSpPr/>
          <p:nvPr/>
        </p:nvSpPr>
        <p:spPr bwMode="auto">
          <a:xfrm>
            <a:off x="3657600" y="612647"/>
            <a:ext cx="5486400" cy="624535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Language Diversity in India </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222"/>
          <a:stretch/>
        </p:blipFill>
        <p:spPr>
          <a:xfrm>
            <a:off x="3657600" y="612647"/>
            <a:ext cx="5497552" cy="5752229"/>
          </a:xfrm>
          <a:prstGeom prst="rect">
            <a:avLst/>
          </a:prstGeom>
        </p:spPr>
      </p:pic>
      <p:sp>
        <p:nvSpPr>
          <p:cNvPr id="6" name="TextBox 5"/>
          <p:cNvSpPr txBox="1"/>
          <p:nvPr/>
        </p:nvSpPr>
        <p:spPr>
          <a:xfrm>
            <a:off x="228600" y="838200"/>
            <a:ext cx="3276600" cy="461665"/>
          </a:xfrm>
          <a:prstGeom prst="rect">
            <a:avLst/>
          </a:prstGeom>
          <a:noFill/>
        </p:spPr>
        <p:txBody>
          <a:bodyPr wrap="square" rtlCol="0">
            <a:spAutoFit/>
          </a:bodyPr>
          <a:lstStyle/>
          <a:p>
            <a:pPr algn="ctr"/>
            <a:r>
              <a:rPr lang="en-US" sz="2400" dirty="0" smtClean="0">
                <a:solidFill>
                  <a:schemeClr val="accent4"/>
                </a:solidFill>
              </a:rPr>
              <a:t>India</a:t>
            </a:r>
          </a:p>
        </p:txBody>
      </p:sp>
      <p:sp>
        <p:nvSpPr>
          <p:cNvPr id="5" name="TextBox 4"/>
          <p:cNvSpPr txBox="1"/>
          <p:nvPr/>
        </p:nvSpPr>
        <p:spPr>
          <a:xfrm>
            <a:off x="313161" y="4066162"/>
            <a:ext cx="3344439" cy="2062103"/>
          </a:xfrm>
          <a:prstGeom prst="rect">
            <a:avLst/>
          </a:prstGeom>
          <a:noFill/>
        </p:spPr>
        <p:txBody>
          <a:bodyPr wrap="square" rtlCol="0">
            <a:spAutoFit/>
          </a:bodyPr>
          <a:lstStyle/>
          <a:p>
            <a:r>
              <a:rPr lang="en-US" sz="1600" dirty="0" smtClean="0">
                <a:solidFill>
                  <a:schemeClr val="bg1"/>
                </a:solidFill>
              </a:rPr>
              <a:t>Many languages are very distinct from each other and have different scripts while some are very similar.</a:t>
            </a:r>
          </a:p>
          <a:p>
            <a:endParaRPr lang="en-US" sz="1600" dirty="0" smtClean="0">
              <a:solidFill>
                <a:schemeClr val="bg1"/>
              </a:solidFill>
            </a:endParaRPr>
          </a:p>
          <a:p>
            <a:r>
              <a:rPr lang="en-US" sz="1600" dirty="0" smtClean="0">
                <a:solidFill>
                  <a:schemeClr val="bg1"/>
                </a:solidFill>
              </a:rPr>
              <a:t>Most states have a dominant language spoken by at least 75% of the population</a:t>
            </a:r>
          </a:p>
          <a:p>
            <a:endParaRPr lang="en-US" sz="1600" dirty="0">
              <a:solidFill>
                <a:schemeClr val="bg1"/>
              </a:solidFill>
            </a:endParaRPr>
          </a:p>
        </p:txBody>
      </p:sp>
      <p:sp>
        <p:nvSpPr>
          <p:cNvPr id="7" name="Content Placeholder 2"/>
          <p:cNvSpPr txBox="1">
            <a:spLocks/>
          </p:cNvSpPr>
          <p:nvPr/>
        </p:nvSpPr>
        <p:spPr bwMode="auto">
          <a:xfrm>
            <a:off x="381000" y="1425497"/>
            <a:ext cx="1219200"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smtClean="0">
                <a:solidFill>
                  <a:schemeClr val="bg1"/>
                </a:solidFill>
              </a:rPr>
              <a:t>Hindi</a:t>
            </a:r>
          </a:p>
          <a:p>
            <a:pPr marL="0" indent="0">
              <a:buNone/>
            </a:pPr>
            <a:r>
              <a:rPr lang="en-US" sz="1800" kern="0" dirty="0" smtClean="0">
                <a:solidFill>
                  <a:schemeClr val="bg1"/>
                </a:solidFill>
              </a:rPr>
              <a:t>English</a:t>
            </a:r>
          </a:p>
        </p:txBody>
      </p:sp>
      <p:sp>
        <p:nvSpPr>
          <p:cNvPr id="8" name="Content Placeholder 2"/>
          <p:cNvSpPr txBox="1">
            <a:spLocks/>
          </p:cNvSpPr>
          <p:nvPr/>
        </p:nvSpPr>
        <p:spPr bwMode="auto">
          <a:xfrm>
            <a:off x="1447800" y="1442224"/>
            <a:ext cx="2449549"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smtClean="0">
                <a:solidFill>
                  <a:schemeClr val="accent1">
                    <a:lumMod val="20000"/>
                    <a:lumOff val="80000"/>
                  </a:schemeClr>
                </a:solidFill>
              </a:rPr>
              <a:t>The main languages of government</a:t>
            </a:r>
          </a:p>
        </p:txBody>
      </p:sp>
      <p:sp>
        <p:nvSpPr>
          <p:cNvPr id="9" name="Content Placeholder 2"/>
          <p:cNvSpPr txBox="1">
            <a:spLocks/>
          </p:cNvSpPr>
          <p:nvPr/>
        </p:nvSpPr>
        <p:spPr bwMode="auto">
          <a:xfrm>
            <a:off x="236961" y="2395938"/>
            <a:ext cx="1280531" cy="9554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ctr">
              <a:buNone/>
            </a:pPr>
            <a:r>
              <a:rPr lang="en-US" sz="3600" b="1" kern="0" dirty="0" smtClean="0">
                <a:solidFill>
                  <a:schemeClr val="bg1"/>
                </a:solidFill>
              </a:rPr>
              <a:t>22</a:t>
            </a:r>
          </a:p>
          <a:p>
            <a:pPr marL="0" indent="0">
              <a:buNone/>
            </a:pPr>
            <a:r>
              <a:rPr lang="en-US" sz="1800" kern="0" dirty="0" smtClean="0">
                <a:solidFill>
                  <a:schemeClr val="bg1"/>
                </a:solidFill>
              </a:rPr>
              <a:t>languages</a:t>
            </a:r>
          </a:p>
        </p:txBody>
      </p:sp>
      <p:sp>
        <p:nvSpPr>
          <p:cNvPr id="10" name="Content Placeholder 2"/>
          <p:cNvSpPr txBox="1">
            <a:spLocks/>
          </p:cNvSpPr>
          <p:nvPr/>
        </p:nvSpPr>
        <p:spPr bwMode="auto">
          <a:xfrm>
            <a:off x="1447800" y="2491779"/>
            <a:ext cx="2449549" cy="726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a:solidFill>
                  <a:schemeClr val="accent1">
                    <a:lumMod val="20000"/>
                    <a:lumOff val="80000"/>
                  </a:schemeClr>
                </a:solidFill>
              </a:rPr>
              <a:t>officially recognized languages and hundreds more</a:t>
            </a:r>
          </a:p>
        </p:txBody>
      </p:sp>
      <p:cxnSp>
        <p:nvCxnSpPr>
          <p:cNvPr id="11" name="Straight Connector 10"/>
          <p:cNvCxnSpPr/>
          <p:nvPr/>
        </p:nvCxnSpPr>
        <p:spPr bwMode="auto">
          <a:xfrm>
            <a:off x="313161" y="3724507"/>
            <a:ext cx="3344439" cy="0"/>
          </a:xfrm>
          <a:prstGeom prst="line">
            <a:avLst/>
          </a:prstGeom>
          <a:noFill/>
          <a:ln w="9525" cap="flat" cmpd="sng" algn="ctr">
            <a:solidFill>
              <a:schemeClr val="accent4">
                <a:lumMod val="20000"/>
                <a:lumOff val="80000"/>
              </a:schemeClr>
            </a:solidFill>
            <a:prstDash val="solid"/>
            <a:round/>
            <a:headEnd type="none" w="med" len="med"/>
            <a:tailEnd type="none" w="med" len="med"/>
          </a:ln>
          <a:effectLst/>
        </p:spPr>
      </p:cxnSp>
      <p:sp>
        <p:nvSpPr>
          <p:cNvPr id="14" name="Slide Number Placeholder 13"/>
          <p:cNvSpPr>
            <a:spLocks noGrp="1"/>
          </p:cNvSpPr>
          <p:nvPr>
            <p:ph type="sldNum" sz="quarter" idx="10"/>
          </p:nvPr>
        </p:nvSpPr>
        <p:spPr/>
        <p:txBody>
          <a:bodyPr/>
          <a:lstStyle/>
          <a:p>
            <a:fld id="{D4325D4D-289E-48C1-B277-2BEB492A7D19}" type="slidenum">
              <a:rPr lang="en-US" smtClean="0"/>
              <a:pPr/>
              <a:t>19</a:t>
            </a:fld>
            <a:endParaRPr lang="en-US" dirty="0"/>
          </a:p>
        </p:txBody>
      </p:sp>
    </p:spTree>
    <p:extLst>
      <p:ext uri="{BB962C8B-B14F-4D97-AF65-F5344CB8AC3E}">
        <p14:creationId xmlns:p14="http://schemas.microsoft.com/office/powerpoint/2010/main" val="1795006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Level Surveys in Three States- 1 language per state</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9201" y="625346"/>
            <a:ext cx="5154800" cy="6232653"/>
          </a:xfrm>
          <a:prstGeom prst="rect">
            <a:avLst/>
          </a:prstGeom>
        </p:spPr>
      </p:pic>
      <p:sp>
        <p:nvSpPr>
          <p:cNvPr id="6" name="TextBox 5"/>
          <p:cNvSpPr txBox="1"/>
          <p:nvPr/>
        </p:nvSpPr>
        <p:spPr>
          <a:xfrm>
            <a:off x="369848" y="3964900"/>
            <a:ext cx="3497227" cy="2646878"/>
          </a:xfrm>
          <a:prstGeom prst="rect">
            <a:avLst/>
          </a:prstGeom>
          <a:noFill/>
        </p:spPr>
        <p:txBody>
          <a:bodyPr wrap="square" rtlCol="0">
            <a:spAutoFit/>
          </a:bodyPr>
          <a:lstStyle/>
          <a:p>
            <a:pPr algn="ctr"/>
            <a:r>
              <a:rPr lang="en-US" dirty="0" smtClean="0">
                <a:solidFill>
                  <a:schemeClr val="accent4"/>
                </a:solidFill>
              </a:rPr>
              <a:t>Considerations</a:t>
            </a:r>
            <a:endParaRPr lang="en-US" dirty="0">
              <a:solidFill>
                <a:schemeClr val="accent4"/>
              </a:solidFill>
            </a:endParaRPr>
          </a:p>
          <a:p>
            <a:pPr algn="ctr"/>
            <a:endParaRPr lang="en-US" dirty="0"/>
          </a:p>
          <a:p>
            <a:r>
              <a:rPr lang="en-US" sz="1600" dirty="0" smtClean="0">
                <a:solidFill>
                  <a:schemeClr val="bg1"/>
                </a:solidFill>
              </a:rPr>
              <a:t>Survey vendor standard practice (Hindi)</a:t>
            </a:r>
          </a:p>
          <a:p>
            <a:endParaRPr lang="en-US" sz="1600" dirty="0" smtClean="0">
              <a:solidFill>
                <a:schemeClr val="bg1"/>
              </a:solidFill>
            </a:endParaRPr>
          </a:p>
          <a:p>
            <a:r>
              <a:rPr lang="en-US" sz="1600" dirty="0" smtClean="0">
                <a:solidFill>
                  <a:schemeClr val="bg1"/>
                </a:solidFill>
              </a:rPr>
              <a:t>Similarity of the languages</a:t>
            </a:r>
          </a:p>
          <a:p>
            <a:endParaRPr lang="en-US" sz="1600" dirty="0" smtClean="0">
              <a:solidFill>
                <a:schemeClr val="bg1"/>
              </a:solidFill>
            </a:endParaRPr>
          </a:p>
          <a:p>
            <a:r>
              <a:rPr lang="en-US" sz="1600" dirty="0" smtClean="0">
                <a:solidFill>
                  <a:schemeClr val="bg1"/>
                </a:solidFill>
              </a:rPr>
              <a:t>Interviewer comfort reading Punjabi- most were from other states</a:t>
            </a:r>
          </a:p>
          <a:p>
            <a:pPr marL="285750" indent="-285750">
              <a:buFont typeface="Arial" panose="020B0604020202020204" pitchFamily="34" charset="0"/>
              <a:buChar char="•"/>
            </a:pPr>
            <a:endParaRPr lang="en-US" dirty="0"/>
          </a:p>
        </p:txBody>
      </p:sp>
      <p:sp>
        <p:nvSpPr>
          <p:cNvPr id="8" name="Content Placeholder 2"/>
          <p:cNvSpPr txBox="1">
            <a:spLocks/>
          </p:cNvSpPr>
          <p:nvPr/>
        </p:nvSpPr>
        <p:spPr bwMode="auto">
          <a:xfrm>
            <a:off x="381000" y="1144506"/>
            <a:ext cx="1905000"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r">
              <a:buNone/>
            </a:pPr>
            <a:r>
              <a:rPr lang="en-US" sz="1800" kern="0" dirty="0">
                <a:solidFill>
                  <a:schemeClr val="bg1"/>
                </a:solidFill>
              </a:rPr>
              <a:t>Andhra Pradesh: </a:t>
            </a:r>
            <a:endParaRPr lang="en-US" sz="1800" kern="0" dirty="0" smtClean="0">
              <a:solidFill>
                <a:schemeClr val="bg1"/>
              </a:solidFill>
            </a:endParaRPr>
          </a:p>
        </p:txBody>
      </p:sp>
      <p:sp>
        <p:nvSpPr>
          <p:cNvPr id="9" name="Content Placeholder 2"/>
          <p:cNvSpPr txBox="1">
            <a:spLocks/>
          </p:cNvSpPr>
          <p:nvPr/>
        </p:nvSpPr>
        <p:spPr bwMode="auto">
          <a:xfrm>
            <a:off x="2285999" y="1161233"/>
            <a:ext cx="1611349"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a:solidFill>
                  <a:schemeClr val="accent1">
                    <a:lumMod val="20000"/>
                    <a:lumOff val="80000"/>
                  </a:schemeClr>
                </a:solidFill>
              </a:rPr>
              <a:t>Telugu</a:t>
            </a:r>
          </a:p>
        </p:txBody>
      </p:sp>
      <p:sp>
        <p:nvSpPr>
          <p:cNvPr id="10" name="Content Placeholder 2"/>
          <p:cNvSpPr txBox="1">
            <a:spLocks/>
          </p:cNvSpPr>
          <p:nvPr/>
        </p:nvSpPr>
        <p:spPr bwMode="auto">
          <a:xfrm>
            <a:off x="350727" y="1610176"/>
            <a:ext cx="1905000"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r">
              <a:buNone/>
            </a:pPr>
            <a:r>
              <a:rPr lang="en-US" sz="1800" kern="0" dirty="0">
                <a:solidFill>
                  <a:schemeClr val="bg1"/>
                </a:solidFill>
              </a:rPr>
              <a:t>Gujarat: </a:t>
            </a:r>
            <a:endParaRPr lang="en-US" sz="1800" kern="0" dirty="0" smtClean="0">
              <a:solidFill>
                <a:schemeClr val="bg1"/>
              </a:solidFill>
            </a:endParaRPr>
          </a:p>
        </p:txBody>
      </p:sp>
      <p:sp>
        <p:nvSpPr>
          <p:cNvPr id="11" name="Content Placeholder 2"/>
          <p:cNvSpPr txBox="1">
            <a:spLocks/>
          </p:cNvSpPr>
          <p:nvPr/>
        </p:nvSpPr>
        <p:spPr bwMode="auto">
          <a:xfrm>
            <a:off x="2255726" y="1626903"/>
            <a:ext cx="1611349"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a:solidFill>
                  <a:schemeClr val="accent1">
                    <a:lumMod val="20000"/>
                    <a:lumOff val="80000"/>
                  </a:schemeClr>
                </a:solidFill>
              </a:rPr>
              <a:t>Gujarati</a:t>
            </a:r>
          </a:p>
        </p:txBody>
      </p:sp>
      <p:sp>
        <p:nvSpPr>
          <p:cNvPr id="12" name="Content Placeholder 2"/>
          <p:cNvSpPr txBox="1">
            <a:spLocks/>
          </p:cNvSpPr>
          <p:nvPr/>
        </p:nvSpPr>
        <p:spPr bwMode="auto">
          <a:xfrm>
            <a:off x="369849" y="2062142"/>
            <a:ext cx="1905000"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lgn="r">
              <a:buNone/>
            </a:pPr>
            <a:r>
              <a:rPr lang="en-US" sz="1800" kern="0" dirty="0">
                <a:solidFill>
                  <a:schemeClr val="bg1"/>
                </a:solidFill>
              </a:rPr>
              <a:t>Punjab: </a:t>
            </a:r>
            <a:endParaRPr lang="en-US" sz="1800" kern="0" dirty="0" smtClean="0">
              <a:solidFill>
                <a:schemeClr val="bg1"/>
              </a:solidFill>
            </a:endParaRPr>
          </a:p>
        </p:txBody>
      </p:sp>
      <p:sp>
        <p:nvSpPr>
          <p:cNvPr id="13" name="Content Placeholder 2"/>
          <p:cNvSpPr txBox="1">
            <a:spLocks/>
          </p:cNvSpPr>
          <p:nvPr/>
        </p:nvSpPr>
        <p:spPr bwMode="auto">
          <a:xfrm>
            <a:off x="2274848" y="2078869"/>
            <a:ext cx="1611349" cy="4033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800" kern="0" dirty="0">
                <a:solidFill>
                  <a:schemeClr val="accent1">
                    <a:lumMod val="20000"/>
                    <a:lumOff val="80000"/>
                  </a:schemeClr>
                </a:solidFill>
              </a:rPr>
              <a:t>Punjabi or Hindi??</a:t>
            </a:r>
          </a:p>
        </p:txBody>
      </p:sp>
      <p:cxnSp>
        <p:nvCxnSpPr>
          <p:cNvPr id="14" name="Straight Connector 13"/>
          <p:cNvCxnSpPr/>
          <p:nvPr/>
        </p:nvCxnSpPr>
        <p:spPr bwMode="auto">
          <a:xfrm>
            <a:off x="313161" y="3724507"/>
            <a:ext cx="3344439" cy="0"/>
          </a:xfrm>
          <a:prstGeom prst="line">
            <a:avLst/>
          </a:prstGeom>
          <a:noFill/>
          <a:ln w="9525" cap="flat" cmpd="sng" algn="ctr">
            <a:solidFill>
              <a:schemeClr val="accent4">
                <a:lumMod val="20000"/>
                <a:lumOff val="80000"/>
              </a:schemeClr>
            </a:solidFill>
            <a:prstDash val="solid"/>
            <a:round/>
            <a:headEnd type="none" w="med" len="med"/>
            <a:tailEnd type="none" w="med" len="med"/>
          </a:ln>
          <a:effectLst/>
        </p:spPr>
      </p:cxnSp>
      <p:sp>
        <p:nvSpPr>
          <p:cNvPr id="3" name="Slide Number Placeholder 2"/>
          <p:cNvSpPr>
            <a:spLocks noGrp="1"/>
          </p:cNvSpPr>
          <p:nvPr>
            <p:ph type="sldNum" sz="quarter" idx="10"/>
          </p:nvPr>
        </p:nvSpPr>
        <p:spPr/>
        <p:txBody>
          <a:bodyPr/>
          <a:lstStyle/>
          <a:p>
            <a:fld id="{D4325D4D-289E-48C1-B277-2BEB492A7D19}" type="slidenum">
              <a:rPr lang="en-US" smtClean="0"/>
              <a:pPr/>
              <a:t>20</a:t>
            </a:fld>
            <a:endParaRPr lang="en-US" dirty="0"/>
          </a:p>
        </p:txBody>
      </p:sp>
    </p:spTree>
    <p:extLst>
      <p:ext uri="{BB962C8B-B14F-4D97-AF65-F5344CB8AC3E}">
        <p14:creationId xmlns:p14="http://schemas.microsoft.com/office/powerpoint/2010/main" val="2918140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12647"/>
            <a:ext cx="9144000" cy="289255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Compromise Solution</a:t>
            </a:r>
            <a:endParaRPr lang="en-US" dirty="0"/>
          </a:p>
        </p:txBody>
      </p:sp>
      <p:sp>
        <p:nvSpPr>
          <p:cNvPr id="3" name="Content Placeholder 2"/>
          <p:cNvSpPr>
            <a:spLocks noGrp="1"/>
          </p:cNvSpPr>
          <p:nvPr>
            <p:ph idx="1"/>
          </p:nvPr>
        </p:nvSpPr>
        <p:spPr>
          <a:xfrm>
            <a:off x="457200" y="762001"/>
            <a:ext cx="8229600" cy="2590800"/>
          </a:xfrm>
        </p:spPr>
        <p:txBody>
          <a:bodyPr/>
          <a:lstStyle/>
          <a:p>
            <a:pPr marL="0" indent="0">
              <a:buNone/>
            </a:pPr>
            <a:r>
              <a:rPr lang="en-US" b="1" dirty="0" smtClean="0">
                <a:solidFill>
                  <a:schemeClr val="accent4"/>
                </a:solidFill>
              </a:rPr>
              <a:t>Translate and program CAPI instrument </a:t>
            </a:r>
            <a:r>
              <a:rPr lang="en-US" dirty="0" smtClean="0">
                <a:solidFill>
                  <a:schemeClr val="bg1"/>
                </a:solidFill>
              </a:rPr>
              <a:t>in Hindi- Separate Punjabi translation of words or concepts that were found to be problematic in the pretest and pilot test. </a:t>
            </a:r>
          </a:p>
          <a:p>
            <a:endParaRPr lang="en-US" dirty="0"/>
          </a:p>
          <a:p>
            <a:pPr marL="0" indent="0">
              <a:buNone/>
            </a:pPr>
            <a:r>
              <a:rPr lang="en-US" dirty="0" smtClean="0">
                <a:solidFill>
                  <a:schemeClr val="bg1"/>
                </a:solidFill>
              </a:rPr>
              <a:t>Survey was about internet and mobile technology so we were afraid there might be key tech concepts that needed to be translated into Punjabi</a:t>
            </a:r>
          </a:p>
        </p:txBody>
      </p:sp>
      <p:sp>
        <p:nvSpPr>
          <p:cNvPr id="5" name="Content Placeholder 2"/>
          <p:cNvSpPr txBox="1">
            <a:spLocks/>
          </p:cNvSpPr>
          <p:nvPr/>
        </p:nvSpPr>
        <p:spPr bwMode="auto">
          <a:xfrm>
            <a:off x="304800" y="3886200"/>
            <a:ext cx="8229600" cy="23546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b="1" kern="0" dirty="0" smtClean="0"/>
              <a:t>Words/phrases that caused issues from a 30 minute </a:t>
            </a:r>
            <a:r>
              <a:rPr lang="en-US" b="1" kern="0" dirty="0" smtClean="0"/>
              <a:t>questionnaire:</a:t>
            </a:r>
            <a:endParaRPr lang="en-US" b="1" kern="0" dirty="0" smtClean="0"/>
          </a:p>
          <a:p>
            <a:r>
              <a:rPr lang="en-US" kern="0" dirty="0" smtClean="0"/>
              <a:t>“Recharged/topped up” (mobile phone airtime)</a:t>
            </a:r>
          </a:p>
          <a:p>
            <a:r>
              <a:rPr lang="en-US" kern="0" dirty="0" smtClean="0"/>
              <a:t>“Which of the following”</a:t>
            </a:r>
          </a:p>
          <a:p>
            <a:r>
              <a:rPr lang="en-US" kern="0" dirty="0" smtClean="0"/>
              <a:t>“current events”</a:t>
            </a:r>
          </a:p>
          <a:p>
            <a:r>
              <a:rPr lang="en-US" kern="0" dirty="0" smtClean="0"/>
              <a:t>“Specify”</a:t>
            </a:r>
          </a:p>
          <a:p>
            <a:r>
              <a:rPr lang="en-US" kern="0" dirty="0" smtClean="0"/>
              <a:t>“Sunday”</a:t>
            </a:r>
            <a:endParaRPr lang="en-US" kern="0" dirty="0"/>
          </a:p>
        </p:txBody>
      </p:sp>
      <p:sp>
        <p:nvSpPr>
          <p:cNvPr id="6" name="Slide Number Placeholder 5"/>
          <p:cNvSpPr>
            <a:spLocks noGrp="1"/>
          </p:cNvSpPr>
          <p:nvPr>
            <p:ph type="sldNum" sz="quarter" idx="10"/>
          </p:nvPr>
        </p:nvSpPr>
        <p:spPr/>
        <p:txBody>
          <a:bodyPr/>
          <a:lstStyle/>
          <a:p>
            <a:fld id="{D4325D4D-289E-48C1-B277-2BEB492A7D19}" type="slidenum">
              <a:rPr lang="en-US" smtClean="0"/>
              <a:pPr/>
              <a:t>21</a:t>
            </a:fld>
            <a:endParaRPr lang="en-US" dirty="0"/>
          </a:p>
        </p:txBody>
      </p:sp>
    </p:spTree>
    <p:extLst>
      <p:ext uri="{BB962C8B-B14F-4D97-AF65-F5344CB8AC3E}">
        <p14:creationId xmlns:p14="http://schemas.microsoft.com/office/powerpoint/2010/main" val="91453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2391"/>
          <a:stretch/>
        </p:blipFill>
        <p:spPr>
          <a:xfrm>
            <a:off x="0" y="612647"/>
            <a:ext cx="9144000" cy="6245353"/>
          </a:xfrm>
          <a:prstGeom prst="rect">
            <a:avLst/>
          </a:prstGeom>
        </p:spPr>
      </p:pic>
      <p:sp>
        <p:nvSpPr>
          <p:cNvPr id="7" name="Rectangle 6"/>
          <p:cNvSpPr/>
          <p:nvPr/>
        </p:nvSpPr>
        <p:spPr bwMode="auto">
          <a:xfrm>
            <a:off x="-1" y="4572000"/>
            <a:ext cx="9144000" cy="2286000"/>
          </a:xfrm>
          <a:prstGeom prst="rect">
            <a:avLst/>
          </a:prstGeom>
          <a:gradFill>
            <a:gsLst>
              <a:gs pos="0">
                <a:schemeClr val="accent1">
                  <a:lumMod val="50000"/>
                  <a:alpha val="0"/>
                </a:schemeClr>
              </a:gs>
              <a:gs pos="100000">
                <a:schemeClr val="accent1">
                  <a:lumMod val="5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2" name="Title 1"/>
          <p:cNvSpPr>
            <a:spLocks noGrp="1"/>
          </p:cNvSpPr>
          <p:nvPr>
            <p:ph type="title"/>
          </p:nvPr>
        </p:nvSpPr>
        <p:spPr/>
        <p:txBody>
          <a:bodyPr/>
          <a:lstStyle/>
          <a:p>
            <a:r>
              <a:rPr lang="en-US" dirty="0" smtClean="0"/>
              <a:t>Conclusions/Recommendations</a:t>
            </a:r>
            <a:endParaRPr lang="en-US" dirty="0"/>
          </a:p>
        </p:txBody>
      </p:sp>
      <p:sp>
        <p:nvSpPr>
          <p:cNvPr id="3" name="Content Placeholder 2"/>
          <p:cNvSpPr>
            <a:spLocks noGrp="1"/>
          </p:cNvSpPr>
          <p:nvPr>
            <p:ph idx="1"/>
          </p:nvPr>
        </p:nvSpPr>
        <p:spPr>
          <a:xfrm>
            <a:off x="1143000" y="1016470"/>
            <a:ext cx="5562600" cy="976706"/>
          </a:xfrm>
        </p:spPr>
        <p:txBody>
          <a:bodyPr/>
          <a:lstStyle/>
          <a:p>
            <a:pPr marL="0" indent="0">
              <a:buNone/>
            </a:pPr>
            <a:r>
              <a:rPr lang="en-US" dirty="0" smtClean="0">
                <a:solidFill>
                  <a:schemeClr val="bg1"/>
                </a:solidFill>
              </a:rPr>
              <a:t>Listen to local partners, but understand their rationale for certain recommendations.</a:t>
            </a:r>
            <a:endParaRPr lang="en-US" b="1" dirty="0"/>
          </a:p>
        </p:txBody>
      </p:sp>
      <p:sp>
        <p:nvSpPr>
          <p:cNvPr id="4" name="Slide Number Placeholder 3"/>
          <p:cNvSpPr>
            <a:spLocks noGrp="1"/>
          </p:cNvSpPr>
          <p:nvPr>
            <p:ph type="sldNum" sz="quarter" idx="10"/>
          </p:nvPr>
        </p:nvSpPr>
        <p:spPr/>
        <p:txBody>
          <a:bodyPr/>
          <a:lstStyle/>
          <a:p>
            <a:fld id="{D4325D4D-289E-48C1-B277-2BEB492A7D19}" type="slidenum">
              <a:rPr lang="en-US" smtClean="0"/>
              <a:pPr/>
              <a:t>22</a:t>
            </a:fld>
            <a:endParaRPr lang="en-US" dirty="0"/>
          </a:p>
        </p:txBody>
      </p:sp>
      <p:sp>
        <p:nvSpPr>
          <p:cNvPr id="6" name="Content Placeholder 2"/>
          <p:cNvSpPr txBox="1">
            <a:spLocks/>
          </p:cNvSpPr>
          <p:nvPr/>
        </p:nvSpPr>
        <p:spPr bwMode="auto">
          <a:xfrm>
            <a:off x="3352800" y="5257800"/>
            <a:ext cx="5334000" cy="12953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Font typeface="Wingdings" pitchFamily="2" charset="2"/>
              <a:buNone/>
            </a:pPr>
            <a:r>
              <a:rPr lang="en-US" kern="0" smtClean="0">
                <a:solidFill>
                  <a:schemeClr val="bg1"/>
                </a:solidFill>
              </a:rPr>
              <a:t>Understand the language environment you are getting into and budget for sufficient resources for multiple iterations of translations.</a:t>
            </a:r>
          </a:p>
          <a:p>
            <a:pPr marL="0" indent="0">
              <a:buFont typeface="Wingdings" pitchFamily="2" charset="2"/>
              <a:buNone/>
            </a:pPr>
            <a:endParaRPr lang="en-US" b="1" kern="0" dirty="0">
              <a:solidFill>
                <a:schemeClr val="bg1"/>
              </a:solidFill>
            </a:endParaRPr>
          </a:p>
        </p:txBody>
      </p:sp>
      <p:sp>
        <p:nvSpPr>
          <p:cNvPr id="8" name="Content Placeholder 2"/>
          <p:cNvSpPr txBox="1">
            <a:spLocks/>
          </p:cNvSpPr>
          <p:nvPr/>
        </p:nvSpPr>
        <p:spPr bwMode="auto">
          <a:xfrm>
            <a:off x="5257800" y="2465017"/>
            <a:ext cx="3429000" cy="5468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Font typeface="Wingdings" pitchFamily="2" charset="2"/>
              <a:buNone/>
            </a:pPr>
            <a:r>
              <a:rPr lang="en-US" sz="3000" b="1" kern="0" smtClean="0">
                <a:solidFill>
                  <a:schemeClr val="bg1"/>
                </a:solidFill>
              </a:rPr>
              <a:t>Be </a:t>
            </a:r>
            <a:r>
              <a:rPr lang="en-US" sz="3000" b="1" kern="0" dirty="0" smtClean="0">
                <a:solidFill>
                  <a:schemeClr val="bg1"/>
                </a:solidFill>
              </a:rPr>
              <a:t>flexible</a:t>
            </a:r>
            <a:endParaRPr lang="en-US" sz="3000" b="1" kern="0" dirty="0">
              <a:solidFill>
                <a:schemeClr val="bg1"/>
              </a:solidFill>
            </a:endParaRPr>
          </a:p>
        </p:txBody>
      </p:sp>
    </p:spTree>
    <p:extLst>
      <p:ext uri="{BB962C8B-B14F-4D97-AF65-F5344CB8AC3E}">
        <p14:creationId xmlns:p14="http://schemas.microsoft.com/office/powerpoint/2010/main" val="71377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Survey Technology and Translation</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1636"/>
          <a:stretch/>
        </p:blipFill>
        <p:spPr>
          <a:xfrm>
            <a:off x="0" y="3733800"/>
            <a:ext cx="9144000" cy="3124200"/>
          </a:xfrm>
          <a:prstGeom prst="rect">
            <a:avLst/>
          </a:prstGeom>
        </p:spPr>
      </p:pic>
      <p:sp>
        <p:nvSpPr>
          <p:cNvPr id="2" name="Slide Number Placeholder 1"/>
          <p:cNvSpPr>
            <a:spLocks noGrp="1"/>
          </p:cNvSpPr>
          <p:nvPr>
            <p:ph type="sldNum" sz="quarter" idx="10"/>
          </p:nvPr>
        </p:nvSpPr>
        <p:spPr/>
        <p:txBody>
          <a:bodyPr/>
          <a:lstStyle/>
          <a:p>
            <a:fld id="{D4325D4D-289E-48C1-B277-2BEB492A7D19}" type="slidenum">
              <a:rPr lang="en-US" smtClean="0"/>
              <a:pPr/>
              <a:t>23</a:t>
            </a:fld>
            <a:endParaRPr lang="en-US" dirty="0"/>
          </a:p>
        </p:txBody>
      </p:sp>
    </p:spTree>
    <p:extLst>
      <p:ext uri="{BB962C8B-B14F-4D97-AF65-F5344CB8AC3E}">
        <p14:creationId xmlns:p14="http://schemas.microsoft.com/office/powerpoint/2010/main" val="1232777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hlinkClick r:id="" action="ppaction://ole?verb=0"/>
          </p:cNvPr>
          <p:cNvGraphicFramePr>
            <a:graphicFrameLocks noChangeAspect="1"/>
          </p:cNvGraphicFramePr>
          <p:nvPr>
            <p:extLst>
              <p:ext uri="{D42A27DB-BD31-4B8C-83A1-F6EECF244321}">
                <p14:modId xmlns:p14="http://schemas.microsoft.com/office/powerpoint/2010/main" val="2012197981"/>
              </p:ext>
            </p:extLst>
          </p:nvPr>
        </p:nvGraphicFramePr>
        <p:xfrm>
          <a:off x="0" y="0"/>
          <a:ext cx="9144000" cy="6859192"/>
        </p:xfrm>
        <a:graphic>
          <a:graphicData uri="http://schemas.openxmlformats.org/presentationml/2006/ole">
            <mc:AlternateContent xmlns:mc="http://schemas.openxmlformats.org/markup-compatibility/2006">
              <mc:Choice xmlns:v="urn:schemas-microsoft-com:vml" Requires="v">
                <p:oleObj spid="_x0000_s1057" name="Presentation" r:id="rId4" imgW="3114931" imgH="2334883" progId="PowerPoint.Show.12">
                  <p:embed/>
                </p:oleObj>
              </mc:Choice>
              <mc:Fallback>
                <p:oleObj name="Presentation" r:id="rId4" imgW="3114931" imgH="2334883" progId="PowerPoint.Show.12">
                  <p:embed/>
                  <p:pic>
                    <p:nvPicPr>
                      <p:cNvPr id="0" name=""/>
                      <p:cNvPicPr/>
                      <p:nvPr/>
                    </p:nvPicPr>
                    <p:blipFill>
                      <a:blip r:embed="rId5"/>
                      <a:stretch>
                        <a:fillRect/>
                      </a:stretch>
                    </p:blipFill>
                    <p:spPr>
                      <a:xfrm>
                        <a:off x="0" y="0"/>
                        <a:ext cx="9144000" cy="6859192"/>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smtClean="0"/>
              <a:t>RTI Mobile Field Surveys</a:t>
            </a:r>
            <a:endParaRPr lang="en-US" dirty="0"/>
          </a:p>
        </p:txBody>
      </p:sp>
      <p:sp>
        <p:nvSpPr>
          <p:cNvPr id="5" name="Slide Number Placeholder 4"/>
          <p:cNvSpPr>
            <a:spLocks noGrp="1"/>
          </p:cNvSpPr>
          <p:nvPr>
            <p:ph type="sldNum" sz="quarter" idx="10"/>
          </p:nvPr>
        </p:nvSpPr>
        <p:spPr/>
        <p:txBody>
          <a:bodyPr/>
          <a:lstStyle/>
          <a:p>
            <a:fld id="{D4325D4D-289E-48C1-B277-2BEB492A7D19}" type="slidenum">
              <a:rPr lang="en-US" smtClean="0"/>
              <a:pPr/>
              <a:t>24</a:t>
            </a:fld>
            <a:endParaRPr lang="en-US" dirty="0"/>
          </a:p>
        </p:txBody>
      </p:sp>
    </p:spTree>
    <p:extLst>
      <p:ext uri="{BB962C8B-B14F-4D97-AF65-F5344CB8AC3E}">
        <p14:creationId xmlns:p14="http://schemas.microsoft.com/office/powerpoint/2010/main" val="1909638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Imported from Excel</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 y="762000"/>
            <a:ext cx="8229600" cy="6001451"/>
          </a:xfrm>
          <a:prstGeom prst="rect">
            <a:avLst/>
          </a:prstGeom>
        </p:spPr>
      </p:pic>
      <p:sp>
        <p:nvSpPr>
          <p:cNvPr id="3" name="Slide Number Placeholder 2"/>
          <p:cNvSpPr>
            <a:spLocks noGrp="1"/>
          </p:cNvSpPr>
          <p:nvPr>
            <p:ph type="sldNum" sz="quarter" idx="10"/>
          </p:nvPr>
        </p:nvSpPr>
        <p:spPr/>
        <p:txBody>
          <a:bodyPr/>
          <a:lstStyle/>
          <a:p>
            <a:fld id="{D4325D4D-289E-48C1-B277-2BEB492A7D19}" type="slidenum">
              <a:rPr lang="en-US" smtClean="0"/>
              <a:pPr/>
              <a:t>25</a:t>
            </a:fld>
            <a:endParaRPr lang="en-US" dirty="0"/>
          </a:p>
        </p:txBody>
      </p:sp>
    </p:spTree>
    <p:extLst>
      <p:ext uri="{BB962C8B-B14F-4D97-AF65-F5344CB8AC3E}">
        <p14:creationId xmlns:p14="http://schemas.microsoft.com/office/powerpoint/2010/main" val="3736822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Translation in Mobile FS</a:t>
            </a:r>
            <a:endParaRPr lang="en-US" dirty="0"/>
          </a:p>
        </p:txBody>
      </p:sp>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b="1292"/>
          <a:stretch/>
        </p:blipFill>
        <p:spPr>
          <a:xfrm>
            <a:off x="4572001" y="1167245"/>
            <a:ext cx="4596275" cy="5538355"/>
          </a:xfrm>
          <a:prstGeom prst="rect">
            <a:avLst/>
          </a:prstGeom>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298" y="1167245"/>
            <a:ext cx="4556848" cy="5538355"/>
          </a:xfrm>
          <a:prstGeom prst="rect">
            <a:avLst/>
          </a:prstGeom>
        </p:spPr>
      </p:pic>
      <p:sp>
        <p:nvSpPr>
          <p:cNvPr id="8" name="TextBox 7"/>
          <p:cNvSpPr txBox="1"/>
          <p:nvPr/>
        </p:nvSpPr>
        <p:spPr>
          <a:xfrm>
            <a:off x="381000" y="762000"/>
            <a:ext cx="3124200" cy="369332"/>
          </a:xfrm>
          <a:prstGeom prst="rect">
            <a:avLst/>
          </a:prstGeom>
          <a:noFill/>
        </p:spPr>
        <p:txBody>
          <a:bodyPr wrap="square" rtlCol="0">
            <a:spAutoFit/>
          </a:bodyPr>
          <a:lstStyle/>
          <a:p>
            <a:pPr algn="ctr"/>
            <a:r>
              <a:rPr lang="en-US" dirty="0" smtClean="0">
                <a:solidFill>
                  <a:schemeClr val="bg1"/>
                </a:solidFill>
              </a:rPr>
              <a:t>English</a:t>
            </a:r>
            <a:endParaRPr lang="en-US" dirty="0">
              <a:solidFill>
                <a:schemeClr val="bg1"/>
              </a:solidFill>
            </a:endParaRPr>
          </a:p>
        </p:txBody>
      </p:sp>
      <p:sp>
        <p:nvSpPr>
          <p:cNvPr id="9" name="TextBox 8"/>
          <p:cNvSpPr txBox="1"/>
          <p:nvPr/>
        </p:nvSpPr>
        <p:spPr>
          <a:xfrm>
            <a:off x="5350702" y="737546"/>
            <a:ext cx="3124200" cy="369332"/>
          </a:xfrm>
          <a:prstGeom prst="rect">
            <a:avLst/>
          </a:prstGeom>
          <a:noFill/>
        </p:spPr>
        <p:txBody>
          <a:bodyPr wrap="square" rtlCol="0">
            <a:spAutoFit/>
          </a:bodyPr>
          <a:lstStyle/>
          <a:p>
            <a:pPr algn="ctr"/>
            <a:r>
              <a:rPr lang="en-US" dirty="0" smtClean="0">
                <a:solidFill>
                  <a:schemeClr val="bg1"/>
                </a:solidFill>
              </a:rPr>
              <a:t>Bangla</a:t>
            </a:r>
            <a:endParaRPr lang="en-US" dirty="0">
              <a:solidFill>
                <a:schemeClr val="bg1"/>
              </a:solidFill>
            </a:endParaRPr>
          </a:p>
        </p:txBody>
      </p:sp>
      <p:sp>
        <p:nvSpPr>
          <p:cNvPr id="3" name="Slide Number Placeholder 2"/>
          <p:cNvSpPr>
            <a:spLocks noGrp="1"/>
          </p:cNvSpPr>
          <p:nvPr>
            <p:ph type="sldNum" sz="quarter" idx="10"/>
          </p:nvPr>
        </p:nvSpPr>
        <p:spPr/>
        <p:txBody>
          <a:bodyPr/>
          <a:lstStyle/>
          <a:p>
            <a:fld id="{D4325D4D-289E-48C1-B277-2BEB492A7D19}" type="slidenum">
              <a:rPr lang="en-US" smtClean="0"/>
              <a:pPr/>
              <a:t>26</a:t>
            </a:fld>
            <a:endParaRPr lang="en-US" dirty="0"/>
          </a:p>
        </p:txBody>
      </p:sp>
    </p:spTree>
    <p:extLst>
      <p:ext uri="{BB962C8B-B14F-4D97-AF65-F5344CB8AC3E}">
        <p14:creationId xmlns:p14="http://schemas.microsoft.com/office/powerpoint/2010/main" val="2652668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0" t="-2645" r="35186" b="386"/>
          <a:stretch/>
        </p:blipFill>
        <p:spPr>
          <a:xfrm>
            <a:off x="-3" y="908"/>
            <a:ext cx="5798283" cy="6856184"/>
          </a:xfrm>
          <a:prstGeom prst="rect">
            <a:avLst/>
          </a:prstGeom>
        </p:spPr>
      </p:pic>
      <p:sp>
        <p:nvSpPr>
          <p:cNvPr id="2" name="Title 1"/>
          <p:cNvSpPr>
            <a:spLocks noGrp="1"/>
          </p:cNvSpPr>
          <p:nvPr>
            <p:ph type="title"/>
          </p:nvPr>
        </p:nvSpPr>
        <p:spPr/>
        <p:txBody>
          <a:bodyPr/>
          <a:lstStyle/>
          <a:p>
            <a:r>
              <a:rPr lang="en-US" dirty="0" smtClean="0"/>
              <a:t>Initial Translation Testing</a:t>
            </a:r>
            <a:endParaRPr lang="en-US" dirty="0"/>
          </a:p>
        </p:txBody>
      </p:sp>
      <p:sp>
        <p:nvSpPr>
          <p:cNvPr id="6" name="Rectangle 5"/>
          <p:cNvSpPr/>
          <p:nvPr/>
        </p:nvSpPr>
        <p:spPr bwMode="auto">
          <a:xfrm>
            <a:off x="-1" y="4572000"/>
            <a:ext cx="9144000" cy="2286000"/>
          </a:xfrm>
          <a:prstGeom prst="rect">
            <a:avLst/>
          </a:prstGeom>
          <a:gradFill>
            <a:gsLst>
              <a:gs pos="0">
                <a:schemeClr val="accent1">
                  <a:lumMod val="50000"/>
                  <a:alpha val="0"/>
                </a:schemeClr>
              </a:gs>
              <a:gs pos="100000">
                <a:schemeClr val="accent1">
                  <a:lumMod val="5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4" name="Content Placeholder 2"/>
          <p:cNvSpPr txBox="1">
            <a:spLocks/>
          </p:cNvSpPr>
          <p:nvPr/>
        </p:nvSpPr>
        <p:spPr bwMode="auto">
          <a:xfrm>
            <a:off x="5958434" y="717821"/>
            <a:ext cx="3025410" cy="43117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1600" dirty="0">
                <a:solidFill>
                  <a:schemeClr val="bg1"/>
                </a:solidFill>
                <a:latin typeface="Arial" charset="0"/>
                <a:ea typeface="ヒラギノ角ゴ Pro W3" pitchFamily="1" charset="-128"/>
              </a:rPr>
              <a:t>Follows compatibility test of device using English language base instrument</a:t>
            </a:r>
          </a:p>
          <a:p>
            <a:pPr>
              <a:buClrTx/>
              <a:buFont typeface="Arial" charset="0"/>
              <a:buChar char="•"/>
            </a:pPr>
            <a:r>
              <a:rPr lang="en-US" sz="1400" dirty="0">
                <a:solidFill>
                  <a:schemeClr val="bg1"/>
                </a:solidFill>
                <a:latin typeface="Arial" charset="0"/>
              </a:rPr>
              <a:t>Samsung (tablet and smartphone)</a:t>
            </a:r>
          </a:p>
          <a:p>
            <a:pPr>
              <a:buClrTx/>
              <a:buFont typeface="Arial" charset="0"/>
              <a:buChar char="•"/>
            </a:pPr>
            <a:r>
              <a:rPr lang="en-US" sz="1400" dirty="0">
                <a:solidFill>
                  <a:schemeClr val="bg1"/>
                </a:solidFill>
                <a:latin typeface="Arial" charset="0"/>
              </a:rPr>
              <a:t>Lenovo</a:t>
            </a:r>
          </a:p>
          <a:p>
            <a:pPr>
              <a:buClrTx/>
              <a:buFont typeface="Arial" charset="0"/>
              <a:buChar char="•"/>
            </a:pPr>
            <a:r>
              <a:rPr lang="en-US" sz="1400" dirty="0">
                <a:solidFill>
                  <a:schemeClr val="bg1"/>
                </a:solidFill>
                <a:latin typeface="Arial" charset="0"/>
              </a:rPr>
              <a:t>Huawei</a:t>
            </a:r>
          </a:p>
          <a:p>
            <a:pPr marL="222250" lvl="1" indent="0">
              <a:buFont typeface="Arial" charset="0"/>
              <a:buNone/>
            </a:pPr>
            <a:endParaRPr lang="en-US" sz="1600" dirty="0">
              <a:solidFill>
                <a:schemeClr val="bg1"/>
              </a:solidFill>
              <a:latin typeface="Arial" charset="0"/>
            </a:endParaRPr>
          </a:p>
          <a:p>
            <a:pPr marL="0" indent="0">
              <a:buNone/>
            </a:pPr>
            <a:r>
              <a:rPr lang="en-US" sz="1600" dirty="0">
                <a:solidFill>
                  <a:schemeClr val="bg1"/>
                </a:solidFill>
                <a:latin typeface="Arial" charset="0"/>
                <a:ea typeface="ヒラギノ角ゴ Pro W3" pitchFamily="1" charset="-128"/>
              </a:rPr>
              <a:t>Need in-country staff proficient in the local language to check translations  early in the process.</a:t>
            </a:r>
          </a:p>
          <a:p>
            <a:pPr>
              <a:buClrTx/>
              <a:buFont typeface="Arial" charset="0"/>
              <a:buChar char="•"/>
            </a:pPr>
            <a:r>
              <a:rPr lang="en-US" sz="1400" dirty="0">
                <a:solidFill>
                  <a:schemeClr val="bg1"/>
                </a:solidFill>
                <a:latin typeface="Arial" charset="0"/>
              </a:rPr>
              <a:t>Not always a priority for partners (other projects, short-timelines, easy to say we checked and it’s fine)</a:t>
            </a:r>
          </a:p>
        </p:txBody>
      </p:sp>
      <p:sp>
        <p:nvSpPr>
          <p:cNvPr id="7" name="TextBox 6"/>
          <p:cNvSpPr txBox="1"/>
          <p:nvPr/>
        </p:nvSpPr>
        <p:spPr>
          <a:xfrm>
            <a:off x="228600" y="5324920"/>
            <a:ext cx="8305800" cy="830997"/>
          </a:xfrm>
          <a:prstGeom prst="rect">
            <a:avLst/>
          </a:prstGeom>
          <a:noFill/>
        </p:spPr>
        <p:txBody>
          <a:bodyPr wrap="square" rtlCol="0">
            <a:spAutoFit/>
          </a:bodyPr>
          <a:lstStyle/>
          <a:p>
            <a:pPr algn="ctr"/>
            <a:r>
              <a:rPr lang="en-US" sz="2000" b="1" dirty="0" smtClean="0">
                <a:solidFill>
                  <a:schemeClr val="bg1"/>
                </a:solidFill>
              </a:rPr>
              <a:t>Theoretically: </a:t>
            </a:r>
            <a:r>
              <a:rPr lang="en-US" sz="2000" dirty="0" smtClean="0">
                <a:solidFill>
                  <a:schemeClr val="bg1"/>
                </a:solidFill>
              </a:rPr>
              <a:t>This </a:t>
            </a:r>
            <a:r>
              <a:rPr lang="en-US" sz="2000" dirty="0">
                <a:solidFill>
                  <a:schemeClr val="bg1"/>
                </a:solidFill>
              </a:rPr>
              <a:t>should be the end of translation </a:t>
            </a:r>
            <a:r>
              <a:rPr lang="en-US" sz="2000" dirty="0" smtClean="0">
                <a:solidFill>
                  <a:schemeClr val="bg1"/>
                </a:solidFill>
              </a:rPr>
              <a:t>task.</a:t>
            </a:r>
            <a:endParaRPr lang="en-US" sz="2000" dirty="0">
              <a:solidFill>
                <a:schemeClr val="bg1"/>
              </a:solidFill>
            </a:endParaRPr>
          </a:p>
          <a:p>
            <a:pPr algn="ctr"/>
            <a:endParaRPr lang="en-US" sz="800" dirty="0">
              <a:solidFill>
                <a:schemeClr val="bg1"/>
              </a:solidFill>
            </a:endParaRPr>
          </a:p>
          <a:p>
            <a:pPr algn="ctr"/>
            <a:r>
              <a:rPr lang="en-US" sz="2000" b="1" dirty="0">
                <a:solidFill>
                  <a:schemeClr val="bg1"/>
                </a:solidFill>
              </a:rPr>
              <a:t>Reality:  </a:t>
            </a:r>
            <a:r>
              <a:rPr lang="en-US" sz="2000" dirty="0">
                <a:solidFill>
                  <a:schemeClr val="bg1"/>
                </a:solidFill>
              </a:rPr>
              <a:t>The iterations can seem never ending</a:t>
            </a:r>
          </a:p>
        </p:txBody>
      </p:sp>
      <p:sp>
        <p:nvSpPr>
          <p:cNvPr id="9" name="TextBox 8"/>
          <p:cNvSpPr txBox="1"/>
          <p:nvPr/>
        </p:nvSpPr>
        <p:spPr>
          <a:xfrm>
            <a:off x="0" y="5181600"/>
            <a:ext cx="9144000" cy="1104139"/>
          </a:xfrm>
          <a:prstGeom prst="rect">
            <a:avLst/>
          </a:prstGeom>
          <a:solidFill>
            <a:schemeClr val="accent4"/>
          </a:solidFill>
        </p:spPr>
        <p:txBody>
          <a:bodyPr wrap="square" lIns="457200" rIns="457200" rtlCol="0" anchor="ctr">
            <a:noAutofit/>
          </a:bodyPr>
          <a:lstStyle/>
          <a:p>
            <a:r>
              <a:rPr lang="en-US" b="1" dirty="0">
                <a:solidFill>
                  <a:schemeClr val="accent1">
                    <a:lumMod val="50000"/>
                  </a:schemeClr>
                </a:solidFill>
              </a:rPr>
              <a:t>Theoretically: </a:t>
            </a:r>
            <a:r>
              <a:rPr lang="en-US" dirty="0">
                <a:solidFill>
                  <a:schemeClr val="accent1">
                    <a:lumMod val="50000"/>
                  </a:schemeClr>
                </a:solidFill>
              </a:rPr>
              <a:t>This should be the end of translation task.</a:t>
            </a:r>
          </a:p>
          <a:p>
            <a:endParaRPr lang="en-US" sz="800" dirty="0">
              <a:solidFill>
                <a:schemeClr val="accent1">
                  <a:lumMod val="50000"/>
                </a:schemeClr>
              </a:solidFill>
            </a:endParaRPr>
          </a:p>
          <a:p>
            <a:r>
              <a:rPr lang="en-US" b="1" dirty="0">
                <a:solidFill>
                  <a:schemeClr val="accent1">
                    <a:lumMod val="50000"/>
                  </a:schemeClr>
                </a:solidFill>
              </a:rPr>
              <a:t>Reality:  </a:t>
            </a:r>
            <a:r>
              <a:rPr lang="en-US" dirty="0">
                <a:solidFill>
                  <a:schemeClr val="accent1">
                    <a:lumMod val="50000"/>
                  </a:schemeClr>
                </a:solidFill>
              </a:rPr>
              <a:t>The iterations can seem never ending</a:t>
            </a:r>
          </a:p>
        </p:txBody>
      </p:sp>
      <p:sp>
        <p:nvSpPr>
          <p:cNvPr id="11" name="Slide Number Placeholder 10"/>
          <p:cNvSpPr>
            <a:spLocks noGrp="1"/>
          </p:cNvSpPr>
          <p:nvPr>
            <p:ph type="sldNum" sz="quarter" idx="10"/>
          </p:nvPr>
        </p:nvSpPr>
        <p:spPr/>
        <p:txBody>
          <a:bodyPr/>
          <a:lstStyle/>
          <a:p>
            <a:fld id="{D4325D4D-289E-48C1-B277-2BEB492A7D19}" type="slidenum">
              <a:rPr lang="en-US" smtClean="0"/>
              <a:pPr/>
              <a:t>27</a:t>
            </a:fld>
            <a:endParaRPr lang="en-US" dirty="0"/>
          </a:p>
        </p:txBody>
      </p:sp>
    </p:spTree>
    <p:extLst>
      <p:ext uri="{BB962C8B-B14F-4D97-AF65-F5344CB8AC3E}">
        <p14:creationId xmlns:p14="http://schemas.microsoft.com/office/powerpoint/2010/main" val="116826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6519"/>
          <a:stretch/>
        </p:blipFill>
        <p:spPr>
          <a:xfrm>
            <a:off x="1" y="0"/>
            <a:ext cx="9143999" cy="6845862"/>
          </a:xfrm>
          <a:prstGeom prst="rect">
            <a:avLst/>
          </a:prstGeom>
        </p:spPr>
      </p:pic>
      <p:sp>
        <p:nvSpPr>
          <p:cNvPr id="2" name="Title 1"/>
          <p:cNvSpPr>
            <a:spLocks noGrp="1"/>
          </p:cNvSpPr>
          <p:nvPr>
            <p:ph type="title"/>
          </p:nvPr>
        </p:nvSpPr>
        <p:spPr/>
        <p:txBody>
          <a:bodyPr/>
          <a:lstStyle/>
          <a:p>
            <a:r>
              <a:rPr lang="en-US" dirty="0" smtClean="0"/>
              <a:t>Translation Testing Steps</a:t>
            </a:r>
            <a:endParaRPr lang="en-US" dirty="0"/>
          </a:p>
        </p:txBody>
      </p:sp>
      <p:sp>
        <p:nvSpPr>
          <p:cNvPr id="6" name="Rectangle 5"/>
          <p:cNvSpPr/>
          <p:nvPr/>
        </p:nvSpPr>
        <p:spPr bwMode="auto">
          <a:xfrm>
            <a:off x="-1" y="4572000"/>
            <a:ext cx="9144000" cy="2286000"/>
          </a:xfrm>
          <a:prstGeom prst="rect">
            <a:avLst/>
          </a:prstGeom>
          <a:gradFill>
            <a:gsLst>
              <a:gs pos="0">
                <a:schemeClr val="accent1">
                  <a:lumMod val="50000"/>
                  <a:alpha val="0"/>
                </a:schemeClr>
              </a:gs>
              <a:gs pos="100000">
                <a:schemeClr val="accent1">
                  <a:lumMod val="5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7" name="TextBox 6"/>
          <p:cNvSpPr txBox="1"/>
          <p:nvPr/>
        </p:nvSpPr>
        <p:spPr>
          <a:xfrm>
            <a:off x="2057400" y="2895600"/>
            <a:ext cx="1676400" cy="1565575"/>
          </a:xfrm>
          <a:prstGeom prst="rect">
            <a:avLst/>
          </a:prstGeom>
          <a:solidFill>
            <a:srgbClr val="747A4B"/>
          </a:solidFill>
        </p:spPr>
        <p:txBody>
          <a:bodyPr wrap="square" rtlCol="0" anchor="ctr">
            <a:noAutofit/>
          </a:bodyPr>
          <a:lstStyle/>
          <a:p>
            <a:pPr algn="ctr"/>
            <a:r>
              <a:rPr lang="en-US" sz="1600" dirty="0">
                <a:solidFill>
                  <a:schemeClr val="bg1"/>
                </a:solidFill>
              </a:rPr>
              <a:t>Initial import of translations </a:t>
            </a:r>
            <a:r>
              <a:rPr lang="en-US" sz="1400" dirty="0">
                <a:solidFill>
                  <a:schemeClr val="bg1"/>
                </a:solidFill>
              </a:rPr>
              <a:t>(questionnaire and menu items)</a:t>
            </a:r>
          </a:p>
        </p:txBody>
      </p:sp>
      <p:sp>
        <p:nvSpPr>
          <p:cNvPr id="13" name="TextBox 12"/>
          <p:cNvSpPr txBox="1"/>
          <p:nvPr/>
        </p:nvSpPr>
        <p:spPr>
          <a:xfrm>
            <a:off x="3810000" y="2895599"/>
            <a:ext cx="1676400" cy="1565575"/>
          </a:xfrm>
          <a:prstGeom prst="rect">
            <a:avLst/>
          </a:prstGeom>
          <a:solidFill>
            <a:srgbClr val="91936D"/>
          </a:solidFill>
        </p:spPr>
        <p:txBody>
          <a:bodyPr wrap="square" rtlCol="0" anchor="ctr">
            <a:noAutofit/>
          </a:bodyPr>
          <a:lstStyle/>
          <a:p>
            <a:pPr algn="ctr"/>
            <a:r>
              <a:rPr lang="en-US" sz="1600" dirty="0">
                <a:solidFill>
                  <a:schemeClr val="bg1"/>
                </a:solidFill>
              </a:rPr>
              <a:t>Office testing and revision</a:t>
            </a:r>
          </a:p>
        </p:txBody>
      </p:sp>
      <p:sp>
        <p:nvSpPr>
          <p:cNvPr id="14" name="TextBox 13"/>
          <p:cNvSpPr txBox="1"/>
          <p:nvPr/>
        </p:nvSpPr>
        <p:spPr>
          <a:xfrm>
            <a:off x="5578784" y="2895598"/>
            <a:ext cx="1676400" cy="1565575"/>
          </a:xfrm>
          <a:prstGeom prst="rect">
            <a:avLst/>
          </a:prstGeom>
          <a:solidFill>
            <a:srgbClr val="638B18"/>
          </a:solidFill>
        </p:spPr>
        <p:txBody>
          <a:bodyPr wrap="square" rtlCol="0" anchor="ctr">
            <a:noAutofit/>
          </a:bodyPr>
          <a:lstStyle/>
          <a:p>
            <a:pPr algn="ctr"/>
            <a:r>
              <a:rPr lang="en-US" sz="1600" dirty="0">
                <a:solidFill>
                  <a:schemeClr val="bg1"/>
                </a:solidFill>
              </a:rPr>
              <a:t>Field Testing</a:t>
            </a:r>
          </a:p>
        </p:txBody>
      </p:sp>
      <p:sp>
        <p:nvSpPr>
          <p:cNvPr id="15" name="TextBox 14"/>
          <p:cNvSpPr txBox="1"/>
          <p:nvPr/>
        </p:nvSpPr>
        <p:spPr>
          <a:xfrm>
            <a:off x="2057400" y="4560712"/>
            <a:ext cx="1676400" cy="1565575"/>
          </a:xfrm>
          <a:prstGeom prst="rect">
            <a:avLst/>
          </a:prstGeom>
          <a:solidFill>
            <a:srgbClr val="9B8441"/>
          </a:solidFill>
        </p:spPr>
        <p:txBody>
          <a:bodyPr wrap="square" rtlCol="0" anchor="ctr">
            <a:noAutofit/>
          </a:bodyPr>
          <a:lstStyle/>
          <a:p>
            <a:pPr algn="ctr"/>
            <a:r>
              <a:rPr lang="en-US" sz="1600" dirty="0">
                <a:solidFill>
                  <a:schemeClr val="bg1"/>
                </a:solidFill>
              </a:rPr>
              <a:t>Training and Dress Rehearsal</a:t>
            </a:r>
          </a:p>
        </p:txBody>
      </p:sp>
      <p:sp>
        <p:nvSpPr>
          <p:cNvPr id="16" name="TextBox 15"/>
          <p:cNvSpPr txBox="1"/>
          <p:nvPr/>
        </p:nvSpPr>
        <p:spPr>
          <a:xfrm>
            <a:off x="3810000" y="4560711"/>
            <a:ext cx="1676400" cy="1565575"/>
          </a:xfrm>
          <a:prstGeom prst="rect">
            <a:avLst/>
          </a:prstGeom>
          <a:solidFill>
            <a:srgbClr val="C0951C"/>
          </a:solidFill>
        </p:spPr>
        <p:txBody>
          <a:bodyPr wrap="square" rtlCol="0" anchor="ctr">
            <a:noAutofit/>
          </a:bodyPr>
          <a:lstStyle/>
          <a:p>
            <a:pPr algn="ctr"/>
            <a:r>
              <a:rPr lang="en-US" sz="1600" dirty="0">
                <a:solidFill>
                  <a:schemeClr val="bg1"/>
                </a:solidFill>
              </a:rPr>
              <a:t>Final updates before fieldwork</a:t>
            </a:r>
          </a:p>
        </p:txBody>
      </p:sp>
      <p:sp>
        <p:nvSpPr>
          <p:cNvPr id="17" name="TextBox 16"/>
          <p:cNvSpPr txBox="1"/>
          <p:nvPr/>
        </p:nvSpPr>
        <p:spPr>
          <a:xfrm>
            <a:off x="5578784" y="4560710"/>
            <a:ext cx="1676400" cy="1565575"/>
          </a:xfrm>
          <a:prstGeom prst="rect">
            <a:avLst/>
          </a:prstGeom>
          <a:solidFill>
            <a:schemeClr val="accent4"/>
          </a:solidFill>
        </p:spPr>
        <p:txBody>
          <a:bodyPr wrap="square" rtlCol="0" anchor="ctr">
            <a:noAutofit/>
          </a:bodyPr>
          <a:lstStyle/>
          <a:p>
            <a:pPr algn="ctr"/>
            <a:r>
              <a:rPr lang="en-US" sz="1600" dirty="0">
                <a:solidFill>
                  <a:schemeClr val="bg1"/>
                </a:solidFill>
              </a:rPr>
              <a:t>Updates in field if needed</a:t>
            </a:r>
          </a:p>
        </p:txBody>
      </p:sp>
      <p:sp>
        <p:nvSpPr>
          <p:cNvPr id="19" name="Slide Number Placeholder 18"/>
          <p:cNvSpPr>
            <a:spLocks noGrp="1"/>
          </p:cNvSpPr>
          <p:nvPr>
            <p:ph type="sldNum" sz="quarter" idx="10"/>
          </p:nvPr>
        </p:nvSpPr>
        <p:spPr/>
        <p:txBody>
          <a:bodyPr/>
          <a:lstStyle/>
          <a:p>
            <a:fld id="{D4325D4D-289E-48C1-B277-2BEB492A7D19}" type="slidenum">
              <a:rPr lang="en-US" smtClean="0"/>
              <a:pPr/>
              <a:t>28</a:t>
            </a:fld>
            <a:endParaRPr lang="en-US" dirty="0"/>
          </a:p>
        </p:txBody>
      </p:sp>
    </p:spTree>
    <p:extLst>
      <p:ext uri="{BB962C8B-B14F-4D97-AF65-F5344CB8AC3E}">
        <p14:creationId xmlns:p14="http://schemas.microsoft.com/office/powerpoint/2010/main" val="1580296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 t="29941" r="1" b="15167"/>
          <a:stretch/>
        </p:blipFill>
        <p:spPr>
          <a:xfrm>
            <a:off x="0" y="152399"/>
            <a:ext cx="9144000" cy="6705601"/>
          </a:xfrm>
          <a:prstGeom prst="rect">
            <a:avLst/>
          </a:prstGeom>
          <a:noFill/>
          <a:ln>
            <a:noFill/>
          </a:ln>
        </p:spPr>
      </p:pic>
      <p:sp>
        <p:nvSpPr>
          <p:cNvPr id="3" name="Rectangle 2"/>
          <p:cNvSpPr/>
          <p:nvPr/>
        </p:nvSpPr>
        <p:spPr bwMode="auto">
          <a:xfrm>
            <a:off x="-1" y="4572000"/>
            <a:ext cx="9144000" cy="2286000"/>
          </a:xfrm>
          <a:prstGeom prst="rect">
            <a:avLst/>
          </a:prstGeom>
          <a:gradFill>
            <a:gsLst>
              <a:gs pos="0">
                <a:schemeClr val="accent1">
                  <a:lumMod val="50000"/>
                  <a:alpha val="0"/>
                </a:schemeClr>
              </a:gs>
              <a:gs pos="100000">
                <a:schemeClr val="accent1">
                  <a:lumMod val="5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05613">
            <a:off x="5092700" y="2625331"/>
            <a:ext cx="3898899" cy="3893338"/>
          </a:xfrm>
          <a:prstGeom prst="rect">
            <a:avLst/>
          </a:prstGeom>
        </p:spPr>
      </p:pic>
      <p:sp>
        <p:nvSpPr>
          <p:cNvPr id="2" name="Title 1"/>
          <p:cNvSpPr>
            <a:spLocks noGrp="1"/>
          </p:cNvSpPr>
          <p:nvPr>
            <p:ph type="title"/>
          </p:nvPr>
        </p:nvSpPr>
        <p:spPr/>
        <p:txBody>
          <a:bodyPr/>
          <a:lstStyle/>
          <a:p>
            <a:r>
              <a:rPr lang="en-US" dirty="0" smtClean="0"/>
              <a:t>Why So Much Testing?</a:t>
            </a:r>
            <a:endParaRPr lang="en-US" dirty="0"/>
          </a:p>
        </p:txBody>
      </p:sp>
      <p:sp>
        <p:nvSpPr>
          <p:cNvPr id="4" name="TextBox 3"/>
          <p:cNvSpPr txBox="1"/>
          <p:nvPr/>
        </p:nvSpPr>
        <p:spPr>
          <a:xfrm>
            <a:off x="152400" y="5519003"/>
            <a:ext cx="5029200" cy="830997"/>
          </a:xfrm>
          <a:prstGeom prst="rect">
            <a:avLst/>
          </a:prstGeom>
          <a:noFill/>
        </p:spPr>
        <p:txBody>
          <a:bodyPr wrap="square" rtlCol="0">
            <a:spAutoFit/>
          </a:bodyPr>
          <a:lstStyle/>
          <a:p>
            <a:pPr algn="ctr"/>
            <a:r>
              <a:rPr lang="en-US" sz="2400" dirty="0" smtClean="0">
                <a:solidFill>
                  <a:schemeClr val="bg1"/>
                </a:solidFill>
              </a:rPr>
              <a:t>Maximize eyes on the QUEX to avoid a single point of failure</a:t>
            </a:r>
            <a:endParaRPr lang="en-US" sz="2400" dirty="0">
              <a:solidFill>
                <a:schemeClr val="bg1"/>
              </a:solidFill>
            </a:endParaRPr>
          </a:p>
        </p:txBody>
      </p:sp>
      <p:sp>
        <p:nvSpPr>
          <p:cNvPr id="10" name="TextBox 9"/>
          <p:cNvSpPr txBox="1"/>
          <p:nvPr/>
        </p:nvSpPr>
        <p:spPr>
          <a:xfrm>
            <a:off x="5765399" y="3103993"/>
            <a:ext cx="1178528" cy="307777"/>
          </a:xfrm>
          <a:prstGeom prst="rect">
            <a:avLst/>
          </a:prstGeom>
          <a:noFill/>
        </p:spPr>
        <p:txBody>
          <a:bodyPr wrap="none" rtlCol="0">
            <a:spAutoFit/>
          </a:bodyPr>
          <a:lstStyle/>
          <a:p>
            <a:pPr lvl="0"/>
            <a:r>
              <a:rPr lang="en-US" sz="1400" dirty="0" smtClean="0">
                <a:solidFill>
                  <a:schemeClr val="bg1"/>
                </a:solidFill>
              </a:rPr>
              <a:t>Programmer</a:t>
            </a:r>
            <a:endParaRPr lang="en-US" sz="1400" dirty="0">
              <a:solidFill>
                <a:schemeClr val="bg1"/>
              </a:solidFill>
            </a:endParaRPr>
          </a:p>
        </p:txBody>
      </p:sp>
      <p:sp>
        <p:nvSpPr>
          <p:cNvPr id="11" name="TextBox 10"/>
          <p:cNvSpPr txBox="1"/>
          <p:nvPr/>
        </p:nvSpPr>
        <p:spPr>
          <a:xfrm>
            <a:off x="7272328" y="2895600"/>
            <a:ext cx="1013570" cy="738664"/>
          </a:xfrm>
          <a:prstGeom prst="rect">
            <a:avLst/>
          </a:prstGeom>
          <a:noFill/>
        </p:spPr>
        <p:txBody>
          <a:bodyPr wrap="square" rtlCol="0">
            <a:spAutoFit/>
          </a:bodyPr>
          <a:lstStyle/>
          <a:p>
            <a:pPr lvl="0"/>
            <a:r>
              <a:rPr lang="en-US" sz="1400" smtClean="0">
                <a:solidFill>
                  <a:schemeClr val="bg1"/>
                </a:solidFill>
              </a:rPr>
              <a:t>English </a:t>
            </a:r>
            <a:r>
              <a:rPr lang="en-US" sz="1400">
                <a:solidFill>
                  <a:schemeClr val="bg1"/>
                </a:solidFill>
              </a:rPr>
              <a:t>Language </a:t>
            </a:r>
            <a:r>
              <a:rPr lang="en-US" sz="1400" smtClean="0">
                <a:solidFill>
                  <a:schemeClr val="bg1"/>
                </a:solidFill>
              </a:rPr>
              <a:t>Testers</a:t>
            </a:r>
            <a:endParaRPr lang="en-US" sz="1400" dirty="0">
              <a:solidFill>
                <a:schemeClr val="bg1"/>
              </a:solidFill>
            </a:endParaRPr>
          </a:p>
        </p:txBody>
      </p:sp>
      <p:sp>
        <p:nvSpPr>
          <p:cNvPr id="12" name="TextBox 11"/>
          <p:cNvSpPr txBox="1"/>
          <p:nvPr/>
        </p:nvSpPr>
        <p:spPr>
          <a:xfrm>
            <a:off x="8011504" y="3904533"/>
            <a:ext cx="1284895" cy="738664"/>
          </a:xfrm>
          <a:prstGeom prst="rect">
            <a:avLst/>
          </a:prstGeom>
          <a:noFill/>
        </p:spPr>
        <p:txBody>
          <a:bodyPr wrap="square" rtlCol="0">
            <a:spAutoFit/>
          </a:bodyPr>
          <a:lstStyle/>
          <a:p>
            <a:pPr lvl="0"/>
            <a:r>
              <a:rPr lang="en-US" sz="1400" dirty="0" smtClean="0">
                <a:solidFill>
                  <a:schemeClr val="bg1"/>
                </a:solidFill>
              </a:rPr>
              <a:t>Local </a:t>
            </a:r>
            <a:r>
              <a:rPr lang="en-US" sz="1400">
                <a:solidFill>
                  <a:schemeClr val="bg1"/>
                </a:solidFill>
              </a:rPr>
              <a:t>Language </a:t>
            </a:r>
            <a:r>
              <a:rPr lang="en-US" sz="1400" smtClean="0">
                <a:solidFill>
                  <a:schemeClr val="bg1"/>
                </a:solidFill>
              </a:rPr>
              <a:t>Testers</a:t>
            </a:r>
            <a:endParaRPr lang="en-US" sz="1400" dirty="0">
              <a:solidFill>
                <a:schemeClr val="bg1"/>
              </a:solidFill>
            </a:endParaRPr>
          </a:p>
        </p:txBody>
      </p:sp>
      <p:sp>
        <p:nvSpPr>
          <p:cNvPr id="13" name="TextBox 12"/>
          <p:cNvSpPr txBox="1"/>
          <p:nvPr/>
        </p:nvSpPr>
        <p:spPr>
          <a:xfrm>
            <a:off x="7611963" y="5310664"/>
            <a:ext cx="1130438" cy="307777"/>
          </a:xfrm>
          <a:prstGeom prst="rect">
            <a:avLst/>
          </a:prstGeom>
          <a:noFill/>
        </p:spPr>
        <p:txBody>
          <a:bodyPr wrap="none" rtlCol="0">
            <a:spAutoFit/>
          </a:bodyPr>
          <a:lstStyle/>
          <a:p>
            <a:pPr lvl="0"/>
            <a:r>
              <a:rPr lang="en-US" sz="1400" smtClean="0">
                <a:solidFill>
                  <a:schemeClr val="bg1"/>
                </a:solidFill>
              </a:rPr>
              <a:t>Supervisors</a:t>
            </a:r>
            <a:endParaRPr lang="en-US" sz="1400" dirty="0">
              <a:solidFill>
                <a:schemeClr val="bg1"/>
              </a:solidFill>
            </a:endParaRPr>
          </a:p>
        </p:txBody>
      </p:sp>
      <p:sp>
        <p:nvSpPr>
          <p:cNvPr id="14" name="TextBox 13"/>
          <p:cNvSpPr txBox="1"/>
          <p:nvPr/>
        </p:nvSpPr>
        <p:spPr>
          <a:xfrm>
            <a:off x="6467313" y="5914666"/>
            <a:ext cx="1149674" cy="307777"/>
          </a:xfrm>
          <a:prstGeom prst="rect">
            <a:avLst/>
          </a:prstGeom>
          <a:noFill/>
        </p:spPr>
        <p:txBody>
          <a:bodyPr wrap="none" rtlCol="0">
            <a:spAutoFit/>
          </a:bodyPr>
          <a:lstStyle/>
          <a:p>
            <a:pPr lvl="0"/>
            <a:r>
              <a:rPr lang="en-US" sz="1400" smtClean="0">
                <a:solidFill>
                  <a:schemeClr val="bg1"/>
                </a:solidFill>
              </a:rPr>
              <a:t>Interviewers</a:t>
            </a:r>
            <a:endParaRPr lang="en-US" sz="1400" dirty="0">
              <a:solidFill>
                <a:schemeClr val="bg1"/>
              </a:solidFill>
            </a:endParaRPr>
          </a:p>
        </p:txBody>
      </p:sp>
      <p:sp>
        <p:nvSpPr>
          <p:cNvPr id="15" name="TextBox 14"/>
          <p:cNvSpPr txBox="1"/>
          <p:nvPr/>
        </p:nvSpPr>
        <p:spPr>
          <a:xfrm>
            <a:off x="5267621" y="5270565"/>
            <a:ext cx="1239442" cy="307777"/>
          </a:xfrm>
          <a:prstGeom prst="rect">
            <a:avLst/>
          </a:prstGeom>
          <a:noFill/>
        </p:spPr>
        <p:txBody>
          <a:bodyPr wrap="none" rtlCol="0">
            <a:spAutoFit/>
          </a:bodyPr>
          <a:lstStyle/>
          <a:p>
            <a:pPr lvl="0"/>
            <a:r>
              <a:rPr lang="en-US" sz="1400" smtClean="0">
                <a:solidFill>
                  <a:schemeClr val="bg1"/>
                </a:solidFill>
              </a:rPr>
              <a:t>Respondents</a:t>
            </a:r>
            <a:endParaRPr lang="en-US" sz="1400" dirty="0">
              <a:solidFill>
                <a:schemeClr val="bg1"/>
              </a:solidFill>
            </a:endParaRPr>
          </a:p>
        </p:txBody>
      </p:sp>
      <p:sp>
        <p:nvSpPr>
          <p:cNvPr id="16" name="TextBox 15"/>
          <p:cNvSpPr txBox="1"/>
          <p:nvPr/>
        </p:nvSpPr>
        <p:spPr>
          <a:xfrm>
            <a:off x="5184138" y="3983732"/>
            <a:ext cx="1162521" cy="523220"/>
          </a:xfrm>
          <a:prstGeom prst="rect">
            <a:avLst/>
          </a:prstGeom>
          <a:noFill/>
        </p:spPr>
        <p:txBody>
          <a:bodyPr wrap="square" rtlCol="0">
            <a:spAutoFit/>
          </a:bodyPr>
          <a:lstStyle/>
          <a:p>
            <a:pPr lvl="0"/>
            <a:r>
              <a:rPr lang="en-US" sz="1400" smtClean="0">
                <a:solidFill>
                  <a:schemeClr val="bg1"/>
                </a:solidFill>
              </a:rPr>
              <a:t>Feedback </a:t>
            </a:r>
            <a:r>
              <a:rPr lang="en-US" sz="1400" dirty="0" smtClean="0">
                <a:solidFill>
                  <a:schemeClr val="bg1"/>
                </a:solidFill>
              </a:rPr>
              <a:t>collators</a:t>
            </a:r>
            <a:endParaRPr lang="en-US" sz="1400" dirty="0">
              <a:solidFill>
                <a:schemeClr val="bg1"/>
              </a:solidFill>
            </a:endParaRPr>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254" y="3508770"/>
            <a:ext cx="1866900" cy="1866900"/>
          </a:xfrm>
          <a:prstGeom prst="rect">
            <a:avLst/>
          </a:prstGeom>
        </p:spPr>
      </p:pic>
      <p:sp>
        <p:nvSpPr>
          <p:cNvPr id="18" name="TextBox 17"/>
          <p:cNvSpPr txBox="1"/>
          <p:nvPr/>
        </p:nvSpPr>
        <p:spPr>
          <a:xfrm>
            <a:off x="1292491" y="3672035"/>
            <a:ext cx="1178528" cy="307777"/>
          </a:xfrm>
          <a:prstGeom prst="rect">
            <a:avLst/>
          </a:prstGeom>
          <a:noFill/>
        </p:spPr>
        <p:txBody>
          <a:bodyPr wrap="none" rtlCol="0">
            <a:spAutoFit/>
          </a:bodyPr>
          <a:lstStyle/>
          <a:p>
            <a:pPr lvl="0"/>
            <a:r>
              <a:rPr lang="en-US" sz="1400" smtClean="0">
                <a:solidFill>
                  <a:schemeClr val="bg1"/>
                </a:solidFill>
              </a:rPr>
              <a:t>Programmer</a:t>
            </a:r>
            <a:endParaRPr lang="en-US" sz="1400" dirty="0">
              <a:solidFill>
                <a:schemeClr val="bg1"/>
              </a:solidFill>
            </a:endParaRPr>
          </a:p>
        </p:txBody>
      </p:sp>
      <p:sp>
        <p:nvSpPr>
          <p:cNvPr id="19" name="TextBox 18"/>
          <p:cNvSpPr txBox="1"/>
          <p:nvPr/>
        </p:nvSpPr>
        <p:spPr>
          <a:xfrm>
            <a:off x="1457449" y="4891613"/>
            <a:ext cx="1013570" cy="307777"/>
          </a:xfrm>
          <a:prstGeom prst="rect">
            <a:avLst/>
          </a:prstGeom>
          <a:noFill/>
        </p:spPr>
        <p:txBody>
          <a:bodyPr wrap="square" rtlCol="0">
            <a:spAutoFit/>
          </a:bodyPr>
          <a:lstStyle/>
          <a:p>
            <a:pPr lvl="0"/>
            <a:r>
              <a:rPr lang="en-US" sz="1400" smtClean="0">
                <a:solidFill>
                  <a:schemeClr val="bg1"/>
                </a:solidFill>
              </a:rPr>
              <a:t>Testers</a:t>
            </a:r>
            <a:endParaRPr lang="en-US" sz="1400" dirty="0">
              <a:solidFill>
                <a:schemeClr val="bg1"/>
              </a:solidFill>
            </a:endParaRPr>
          </a:p>
        </p:txBody>
      </p:sp>
      <p:sp>
        <p:nvSpPr>
          <p:cNvPr id="20" name="Slide Number Placeholder 19"/>
          <p:cNvSpPr>
            <a:spLocks noGrp="1"/>
          </p:cNvSpPr>
          <p:nvPr>
            <p:ph type="sldNum" sz="quarter" idx="10"/>
          </p:nvPr>
        </p:nvSpPr>
        <p:spPr/>
        <p:txBody>
          <a:bodyPr/>
          <a:lstStyle/>
          <a:p>
            <a:fld id="{D4325D4D-289E-48C1-B277-2BEB492A7D19}" type="slidenum">
              <a:rPr lang="en-US" smtClean="0"/>
              <a:pPr/>
              <a:t>29</a:t>
            </a:fld>
            <a:endParaRPr lang="en-US" dirty="0"/>
          </a:p>
        </p:txBody>
      </p:sp>
    </p:spTree>
    <p:extLst>
      <p:ext uri="{BB962C8B-B14F-4D97-AF65-F5344CB8AC3E}">
        <p14:creationId xmlns:p14="http://schemas.microsoft.com/office/powerpoint/2010/main" val="1987462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6623" y="581497"/>
            <a:ext cx="4707377" cy="6276503"/>
          </a:xfrm>
          <a:prstGeom prst="rect">
            <a:avLst/>
          </a:prstGeom>
        </p:spPr>
      </p:pic>
      <p:sp>
        <p:nvSpPr>
          <p:cNvPr id="2" name="Title 1"/>
          <p:cNvSpPr>
            <a:spLocks noGrp="1"/>
          </p:cNvSpPr>
          <p:nvPr>
            <p:ph type="title"/>
          </p:nvPr>
        </p:nvSpPr>
        <p:spPr/>
        <p:txBody>
          <a:bodyPr/>
          <a:lstStyle/>
          <a:p>
            <a:r>
              <a:rPr lang="en-US" dirty="0" smtClean="0"/>
              <a:t>When Should You Stop Testing?</a:t>
            </a:r>
            <a:endParaRPr lang="en-US" dirty="0"/>
          </a:p>
        </p:txBody>
      </p:sp>
      <p:sp>
        <p:nvSpPr>
          <p:cNvPr id="3" name="Content Placeholder 2"/>
          <p:cNvSpPr>
            <a:spLocks noGrp="1"/>
          </p:cNvSpPr>
          <p:nvPr>
            <p:ph idx="1"/>
          </p:nvPr>
        </p:nvSpPr>
        <p:spPr>
          <a:xfrm>
            <a:off x="990600" y="1143000"/>
            <a:ext cx="3581400" cy="496450"/>
          </a:xfrm>
        </p:spPr>
        <p:txBody>
          <a:bodyPr/>
          <a:lstStyle/>
          <a:p>
            <a:pPr marL="0" indent="0">
              <a:buNone/>
            </a:pPr>
            <a:r>
              <a:rPr lang="en-US" sz="2400" dirty="0" smtClean="0">
                <a:solidFill>
                  <a:schemeClr val="bg1"/>
                </a:solidFill>
              </a:rPr>
              <a:t>When the $$ is </a:t>
            </a:r>
            <a:r>
              <a:rPr lang="en-US" sz="2400" smtClean="0">
                <a:solidFill>
                  <a:schemeClr val="bg1"/>
                </a:solidFill>
              </a:rPr>
              <a:t>gone.</a:t>
            </a:r>
            <a:endParaRPr lang="en-US" sz="2400" dirty="0" smtClean="0">
              <a:solidFill>
                <a:schemeClr val="bg1"/>
              </a:solidFill>
            </a:endParaRPr>
          </a:p>
        </p:txBody>
      </p:sp>
      <p:sp>
        <p:nvSpPr>
          <p:cNvPr id="4" name="TextBox 3"/>
          <p:cNvSpPr txBox="1"/>
          <p:nvPr/>
        </p:nvSpPr>
        <p:spPr>
          <a:xfrm>
            <a:off x="0" y="5181600"/>
            <a:ext cx="9144000" cy="1104139"/>
          </a:xfrm>
          <a:prstGeom prst="rect">
            <a:avLst/>
          </a:prstGeom>
          <a:solidFill>
            <a:schemeClr val="accent4"/>
          </a:solidFill>
        </p:spPr>
        <p:txBody>
          <a:bodyPr wrap="square" lIns="457200" rIns="457200" rtlCol="0" anchor="ctr">
            <a:noAutofit/>
          </a:bodyPr>
          <a:lstStyle/>
          <a:p>
            <a:r>
              <a:rPr lang="en-US" dirty="0" smtClean="0">
                <a:solidFill>
                  <a:schemeClr val="accent1">
                    <a:lumMod val="50000"/>
                  </a:schemeClr>
                </a:solidFill>
              </a:rPr>
              <a:t>The point of diminishing returns is project specific and knowing when you have hit it is based on experience and judgement about the ability of your team and your local research partner.</a:t>
            </a:r>
            <a:endParaRPr lang="en-US" dirty="0">
              <a:solidFill>
                <a:schemeClr val="accent1">
                  <a:lumMod val="50000"/>
                </a:schemeClr>
              </a:solidFill>
            </a:endParaRPr>
          </a:p>
        </p:txBody>
      </p:sp>
      <p:sp>
        <p:nvSpPr>
          <p:cNvPr id="6" name="Oval 5"/>
          <p:cNvSpPr/>
          <p:nvPr/>
        </p:nvSpPr>
        <p:spPr bwMode="auto">
          <a:xfrm>
            <a:off x="289838" y="1106050"/>
            <a:ext cx="533400" cy="533400"/>
          </a:xfrm>
          <a:prstGeom prst="ellipse">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ea typeface="ヒラギノ角ゴ Pro W3" pitchFamily="1" charset="-128"/>
              </a:rPr>
              <a:t>1</a:t>
            </a:r>
          </a:p>
        </p:txBody>
      </p:sp>
      <p:sp>
        <p:nvSpPr>
          <p:cNvPr id="10" name="Oval 9"/>
          <p:cNvSpPr/>
          <p:nvPr/>
        </p:nvSpPr>
        <p:spPr bwMode="auto">
          <a:xfrm>
            <a:off x="289838" y="2060700"/>
            <a:ext cx="533400" cy="533400"/>
          </a:xfrm>
          <a:prstGeom prst="ellipse">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2</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11" name="Oval 10"/>
          <p:cNvSpPr/>
          <p:nvPr/>
        </p:nvSpPr>
        <p:spPr bwMode="auto">
          <a:xfrm>
            <a:off x="289838" y="3015349"/>
            <a:ext cx="533400" cy="533400"/>
          </a:xfrm>
          <a:prstGeom prst="ellipse">
            <a:avLst/>
          </a:prstGeom>
          <a:solidFill>
            <a:srgbClr val="91936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ea typeface="ヒラギノ角ゴ Pro W3" pitchFamily="1" charset="-128"/>
              </a:rPr>
              <a:t>3</a:t>
            </a:r>
            <a:endParaRPr kumimoji="0" lang="en-US" sz="2400" b="1" i="0" u="none" strike="noStrike" cap="none" normalizeH="0" baseline="0" dirty="0" smtClean="0">
              <a:ln>
                <a:noFill/>
              </a:ln>
              <a:solidFill>
                <a:schemeClr val="bg1"/>
              </a:solidFill>
              <a:effectLst/>
              <a:latin typeface="Arial" charset="0"/>
              <a:ea typeface="ヒラギノ角ゴ Pro W3" pitchFamily="1" charset="-128"/>
            </a:endParaRPr>
          </a:p>
        </p:txBody>
      </p:sp>
      <p:sp>
        <p:nvSpPr>
          <p:cNvPr id="12" name="Content Placeholder 2"/>
          <p:cNvSpPr txBox="1">
            <a:spLocks/>
          </p:cNvSpPr>
          <p:nvPr/>
        </p:nvSpPr>
        <p:spPr bwMode="auto">
          <a:xfrm>
            <a:off x="990600" y="3083697"/>
            <a:ext cx="3221303" cy="13327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2400" kern="0" dirty="0" smtClean="0">
                <a:solidFill>
                  <a:schemeClr val="bg1"/>
                </a:solidFill>
              </a:rPr>
              <a:t>When you feel you have hit the point of diminishing returns.</a:t>
            </a:r>
          </a:p>
        </p:txBody>
      </p:sp>
      <p:sp>
        <p:nvSpPr>
          <p:cNvPr id="13" name="Content Placeholder 2"/>
          <p:cNvSpPr txBox="1">
            <a:spLocks/>
          </p:cNvSpPr>
          <p:nvPr/>
        </p:nvSpPr>
        <p:spPr bwMode="auto">
          <a:xfrm>
            <a:off x="990600" y="2093016"/>
            <a:ext cx="3331895" cy="8041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marL="0" indent="0">
              <a:buNone/>
            </a:pPr>
            <a:r>
              <a:rPr lang="en-US" sz="2400" kern="0" dirty="0" smtClean="0">
                <a:solidFill>
                  <a:schemeClr val="bg1"/>
                </a:solidFill>
              </a:rPr>
              <a:t>When the time is gone.</a:t>
            </a:r>
          </a:p>
        </p:txBody>
      </p:sp>
      <p:sp>
        <p:nvSpPr>
          <p:cNvPr id="14" name="Slide Number Placeholder 13"/>
          <p:cNvSpPr>
            <a:spLocks noGrp="1"/>
          </p:cNvSpPr>
          <p:nvPr>
            <p:ph type="sldNum" sz="quarter" idx="10"/>
          </p:nvPr>
        </p:nvSpPr>
        <p:spPr/>
        <p:txBody>
          <a:bodyPr/>
          <a:lstStyle/>
          <a:p>
            <a:fld id="{D4325D4D-289E-48C1-B277-2BEB492A7D19}" type="slidenum">
              <a:rPr lang="en-US" smtClean="0"/>
              <a:pPr/>
              <a:t>30</a:t>
            </a:fld>
            <a:endParaRPr lang="en-US" dirty="0"/>
          </a:p>
        </p:txBody>
      </p:sp>
    </p:spTree>
    <p:extLst>
      <p:ext uri="{BB962C8B-B14F-4D97-AF65-F5344CB8AC3E}">
        <p14:creationId xmlns:p14="http://schemas.microsoft.com/office/powerpoint/2010/main" val="3593630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4244968"/>
            <a:ext cx="9144000" cy="2613032"/>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ヒラギノ角ゴ Pro W3" pitchFamily="1" charset="-128"/>
            </a:endParaRPr>
          </a:p>
        </p:txBody>
      </p:sp>
      <p:sp>
        <p:nvSpPr>
          <p:cNvPr id="12291" name="Rectangle 4"/>
          <p:cNvSpPr>
            <a:spLocks noGrp="1" noChangeArrowheads="1"/>
          </p:cNvSpPr>
          <p:nvPr>
            <p:ph sz="half" idx="4294967295"/>
          </p:nvPr>
        </p:nvSpPr>
        <p:spPr>
          <a:xfrm>
            <a:off x="533400" y="4572000"/>
            <a:ext cx="8610600" cy="2057400"/>
          </a:xfrm>
        </p:spPr>
        <p:txBody>
          <a:bodyPr numCol="3"/>
          <a:lstStyle/>
          <a:p>
            <a:pPr>
              <a:buFont typeface="Wingdings" pitchFamily="2" charset="2"/>
              <a:buNone/>
            </a:pPr>
            <a:r>
              <a:rPr lang="en-US" dirty="0" smtClean="0">
                <a:solidFill>
                  <a:schemeClr val="bg1"/>
                </a:solidFill>
              </a:rPr>
              <a:t>Elizabeth Dean</a:t>
            </a:r>
          </a:p>
          <a:p>
            <a:pPr>
              <a:buFont typeface="Wingdings" pitchFamily="2" charset="2"/>
              <a:buNone/>
            </a:pPr>
            <a:r>
              <a:rPr lang="en-US" dirty="0" smtClean="0">
                <a:solidFill>
                  <a:schemeClr val="bg1"/>
                </a:solidFill>
                <a:hlinkClick r:id="rId3"/>
              </a:rPr>
              <a:t>edean@rti.org</a:t>
            </a:r>
            <a:endParaRPr lang="en-US" dirty="0" smtClean="0">
              <a:solidFill>
                <a:schemeClr val="bg1"/>
              </a:solidFill>
            </a:endParaRPr>
          </a:p>
          <a:p>
            <a:pPr>
              <a:buFont typeface="Wingdings" pitchFamily="2" charset="2"/>
              <a:buNone/>
            </a:pPr>
            <a:endParaRPr lang="en-US" dirty="0">
              <a:solidFill>
                <a:schemeClr val="bg1"/>
              </a:solidFill>
            </a:endParaRPr>
          </a:p>
          <a:p>
            <a:pPr>
              <a:buFont typeface="Wingdings" pitchFamily="2" charset="2"/>
              <a:buNone/>
            </a:pPr>
            <a:r>
              <a:rPr lang="en-US" dirty="0" smtClean="0">
                <a:solidFill>
                  <a:schemeClr val="bg1"/>
                </a:solidFill>
              </a:rPr>
              <a:t>Clark Letterman</a:t>
            </a:r>
          </a:p>
          <a:p>
            <a:pPr>
              <a:buFont typeface="Wingdings" pitchFamily="2" charset="2"/>
              <a:buNone/>
            </a:pPr>
            <a:r>
              <a:rPr lang="en-US" dirty="0" smtClean="0">
                <a:solidFill>
                  <a:schemeClr val="bg1"/>
                </a:solidFill>
                <a:hlinkClick r:id="rId4"/>
              </a:rPr>
              <a:t>letterman@rti.org</a:t>
            </a:r>
            <a:endParaRPr lang="en-US" dirty="0" smtClean="0">
              <a:solidFill>
                <a:schemeClr val="bg1"/>
              </a:solidFill>
            </a:endParaRPr>
          </a:p>
          <a:p>
            <a:pPr>
              <a:buFont typeface="Wingdings" pitchFamily="2" charset="2"/>
              <a:buNone/>
            </a:pPr>
            <a:endParaRPr lang="en-US" dirty="0" smtClean="0">
              <a:solidFill>
                <a:schemeClr val="bg1"/>
              </a:solidFill>
            </a:endParaRPr>
          </a:p>
        </p:txBody>
      </p:sp>
      <p:sp>
        <p:nvSpPr>
          <p:cNvPr id="12290" name="Rectangle 2"/>
          <p:cNvSpPr>
            <a:spLocks noGrp="1" noChangeArrowheads="1"/>
          </p:cNvSpPr>
          <p:nvPr>
            <p:ph type="title"/>
          </p:nvPr>
        </p:nvSpPr>
        <p:spPr/>
        <p:txBody>
          <a:bodyPr/>
          <a:lstStyle/>
          <a:p>
            <a:r>
              <a:rPr lang="en-US" smtClean="0"/>
              <a:t>More Information</a:t>
            </a: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764"/>
          <a:stretch/>
        </p:blipFill>
        <p:spPr>
          <a:xfrm>
            <a:off x="0" y="575187"/>
            <a:ext cx="9144000" cy="3956304"/>
          </a:xfrm>
          <a:prstGeom prst="rect">
            <a:avLst/>
          </a:prstGeom>
        </p:spPr>
      </p:pic>
      <p:sp>
        <p:nvSpPr>
          <p:cNvPr id="3" name="Slide Number Placeholder 2"/>
          <p:cNvSpPr>
            <a:spLocks noGrp="1"/>
          </p:cNvSpPr>
          <p:nvPr>
            <p:ph type="sldNum" sz="quarter" idx="10"/>
          </p:nvPr>
        </p:nvSpPr>
        <p:spPr/>
        <p:txBody>
          <a:bodyPr/>
          <a:lstStyle/>
          <a:p>
            <a:fld id="{D4325D4D-289E-48C1-B277-2BEB492A7D19}" type="slidenum">
              <a:rPr lang="en-US" smtClean="0"/>
              <a:pPr/>
              <a:t>31</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5 RTI Template_eaj.potx" id="{F36C9CB5-03DD-49DE-A2E1-ECD0688EE6F0}" vid="{2E05CADE-BD4F-44D0-94ED-F5F5804852F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RTI Presentation to Pew - June 2016 v1</Template>
  <TotalTime>5908</TotalTime>
  <Words>1701</Words>
  <Application>Microsoft Office PowerPoint</Application>
  <PresentationFormat>On-screen Show (4:3)</PresentationFormat>
  <Paragraphs>338</Paragraphs>
  <Slides>31</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8" baseType="lpstr">
      <vt:lpstr>SimSun</vt:lpstr>
      <vt:lpstr>Arial</vt:lpstr>
      <vt:lpstr>Arial Narrow</vt:lpstr>
      <vt:lpstr>Wingdings</vt:lpstr>
      <vt:lpstr>ヒラギノ角ゴ Pro W3</vt:lpstr>
      <vt:lpstr>1_RTI Corporate</vt:lpstr>
      <vt:lpstr>Presentation</vt:lpstr>
      <vt:lpstr>Practical Guidelines for Translating and Testing a Cross-National Instrument for Developing Countries: A Workshop</vt:lpstr>
      <vt:lpstr>Opportunities in International Social Research</vt:lpstr>
      <vt:lpstr>Multinational Study of Internet Adoption</vt:lpstr>
      <vt:lpstr>Challenges for Questionnaire Design, Development, Evaluation and Testing</vt:lpstr>
      <vt:lpstr>Today’s Workshop</vt:lpstr>
      <vt:lpstr>Customizing the Translation, Standardizing the Process</vt:lpstr>
      <vt:lpstr>14 Countries, 27 Languages</vt:lpstr>
      <vt:lpstr>Survey Content</vt:lpstr>
      <vt:lpstr>Developing The Instrument</vt:lpstr>
      <vt:lpstr>Adapting and Translating the Core Instrument</vt:lpstr>
      <vt:lpstr>Country Specification – Some Examples</vt:lpstr>
      <vt:lpstr>Recommendations</vt:lpstr>
      <vt:lpstr>Selecting Languages for Translation</vt:lpstr>
      <vt:lpstr>Language Selection Process</vt:lpstr>
      <vt:lpstr>Language Selection in Nigeria</vt:lpstr>
      <vt:lpstr>Sampled Local Government Areas</vt:lpstr>
      <vt:lpstr>Using Pidgin</vt:lpstr>
      <vt:lpstr>The Test</vt:lpstr>
      <vt:lpstr>Language Diversity in India </vt:lpstr>
      <vt:lpstr>State Level Surveys in Three States- 1 language per state</vt:lpstr>
      <vt:lpstr>Compromise Solution</vt:lpstr>
      <vt:lpstr>Conclusions/Recommendations</vt:lpstr>
      <vt:lpstr>Survey Technology and Translation</vt:lpstr>
      <vt:lpstr>RTI Mobile Field Surveys</vt:lpstr>
      <vt:lpstr>Translation Imported from Excel</vt:lpstr>
      <vt:lpstr>Example of Translation in Mobile FS</vt:lpstr>
      <vt:lpstr>Initial Translation Testing</vt:lpstr>
      <vt:lpstr>Translation Testing Steps</vt:lpstr>
      <vt:lpstr>Why So Much Testing?</vt:lpstr>
      <vt:lpstr>When Should You Stop Testing?</vt:lpstr>
      <vt:lpstr>More Information</vt:lpstr>
    </vt:vector>
  </TitlesOfParts>
  <Company>RTI International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Survey Research:  Quality, Standardization, Management</dc:title>
  <dc:creator>Charles Q. Lau</dc:creator>
  <cp:lastModifiedBy>Dean, Elizabeth</cp:lastModifiedBy>
  <cp:revision>439</cp:revision>
  <cp:lastPrinted>2016-06-22T13:54:35Z</cp:lastPrinted>
  <dcterms:created xsi:type="dcterms:W3CDTF">2016-06-03T12:55:41Z</dcterms:created>
  <dcterms:modified xsi:type="dcterms:W3CDTF">2016-11-11T18:28:11Z</dcterms:modified>
</cp:coreProperties>
</file>