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theme/themeOverride10.xml" ContentType="application/vnd.openxmlformats-officedocument.themeOverride+xml"/>
  <Override PartName="/ppt/notesSlides/notesSlide11.xml" ContentType="application/vnd.openxmlformats-officedocument.presentationml.notesSlide+xml"/>
  <Override PartName="/ppt/theme/themeOverride11.xml" ContentType="application/vnd.openxmlformats-officedocument.themeOverride+xml"/>
  <Override PartName="/ppt/notesSlides/notesSlide12.xml" ContentType="application/vnd.openxmlformats-officedocument.presentationml.notesSlide+xml"/>
  <Override PartName="/ppt/theme/themeOverride1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3.xml" ContentType="application/vnd.openxmlformats-officedocument.themeOverride+xml"/>
  <Override PartName="/ppt/notesSlides/notesSlide15.xml" ContentType="application/vnd.openxmlformats-officedocument.presentationml.notesSlide+xml"/>
  <Override PartName="/ppt/theme/themeOverride14.xml" ContentType="application/vnd.openxmlformats-officedocument.themeOverride+xml"/>
  <Override PartName="/ppt/notesSlides/notesSlide16.xml" ContentType="application/vnd.openxmlformats-officedocument.presentationml.notesSlide+xml"/>
  <Override PartName="/ppt/theme/themeOverride15.xml" ContentType="application/vnd.openxmlformats-officedocument.themeOverride+xml"/>
  <Override PartName="/ppt/notesSlides/notesSlide17.xml" ContentType="application/vnd.openxmlformats-officedocument.presentationml.notesSlide+xml"/>
  <Override PartName="/ppt/theme/themeOverride16.xml" ContentType="application/vnd.openxmlformats-officedocument.themeOverride+xml"/>
  <Override PartName="/ppt/notesSlides/notesSlide18.xml" ContentType="application/vnd.openxmlformats-officedocument.presentationml.notesSlide+xml"/>
  <Override PartName="/ppt/theme/themeOverride17.xml" ContentType="application/vnd.openxmlformats-officedocument.themeOverride+xml"/>
  <Override PartName="/ppt/notesSlides/notesSlide19.xml" ContentType="application/vnd.openxmlformats-officedocument.presentationml.notesSlide+xml"/>
  <Override PartName="/ppt/theme/themeOverride18.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19.xml" ContentType="application/vnd.openxmlformats-officedocument.themeOverride+xml"/>
  <Override PartName="/ppt/notesSlides/notesSlide24.xml" ContentType="application/vnd.openxmlformats-officedocument.presentationml.notesSlide+xml"/>
  <Override PartName="/ppt/theme/themeOverride20.xml" ContentType="application/vnd.openxmlformats-officedocument.themeOverride+xml"/>
  <Override PartName="/ppt/notesSlides/notesSlide25.xml" ContentType="application/vnd.openxmlformats-officedocument.presentationml.notesSlide+xml"/>
  <Override PartName="/ppt/theme/themeOverride21.xml" ContentType="application/vnd.openxmlformats-officedocument.themeOverr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2"/>
  </p:notesMasterIdLst>
  <p:sldIdLst>
    <p:sldId id="256" r:id="rId5"/>
    <p:sldId id="257" r:id="rId6"/>
    <p:sldId id="269" r:id="rId7"/>
    <p:sldId id="271" r:id="rId8"/>
    <p:sldId id="270" r:id="rId9"/>
    <p:sldId id="282" r:id="rId10"/>
    <p:sldId id="272" r:id="rId11"/>
    <p:sldId id="260" r:id="rId12"/>
    <p:sldId id="261" r:id="rId13"/>
    <p:sldId id="258" r:id="rId14"/>
    <p:sldId id="273" r:id="rId15"/>
    <p:sldId id="275" r:id="rId16"/>
    <p:sldId id="279" r:id="rId17"/>
    <p:sldId id="284" r:id="rId18"/>
    <p:sldId id="276" r:id="rId19"/>
    <p:sldId id="280" r:id="rId20"/>
    <p:sldId id="259" r:id="rId21"/>
    <p:sldId id="278" r:id="rId22"/>
    <p:sldId id="277" r:id="rId23"/>
    <p:sldId id="267" r:id="rId24"/>
    <p:sldId id="281" r:id="rId25"/>
    <p:sldId id="283" r:id="rId26"/>
    <p:sldId id="285" r:id="rId27"/>
    <p:sldId id="263" r:id="rId28"/>
    <p:sldId id="266" r:id="rId29"/>
    <p:sldId id="264" r:id="rId30"/>
    <p:sldId id="286"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9977" autoAdjust="0"/>
  </p:normalViewPr>
  <p:slideViewPr>
    <p:cSldViewPr snapToGrid="0">
      <p:cViewPr varScale="1">
        <p:scale>
          <a:sx n="94" d="100"/>
          <a:sy n="94" d="100"/>
        </p:scale>
        <p:origin x="1176" y="84"/>
      </p:cViewPr>
      <p:guideLst/>
    </p:cSldViewPr>
  </p:slideViewPr>
  <p:notesTextViewPr>
    <p:cViewPr>
      <p:scale>
        <a:sx n="3" d="2"/>
        <a:sy n="3" d="2"/>
      </p:scale>
      <p:origin x="0" y="0"/>
    </p:cViewPr>
  </p:notesTextViewPr>
  <p:notesViewPr>
    <p:cSldViewPr snapToGrid="0">
      <p:cViewPr varScale="1">
        <p:scale>
          <a:sx n="58" d="100"/>
          <a:sy n="58" d="100"/>
        </p:scale>
        <p:origin x="280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60B1DF9-E01D-4D97-A557-FC3BA661D62A}" type="datetimeFigureOut">
              <a:rPr lang="en-US" smtClean="0"/>
              <a:t>10/28/2016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07F89AD-B8E4-4F25-AD83-BA4C9FAA9C40}" type="slidenum">
              <a:rPr lang="en-US" smtClean="0"/>
              <a:t>‹#›</a:t>
            </a:fld>
            <a:endParaRPr lang="en-US"/>
          </a:p>
        </p:txBody>
      </p:sp>
    </p:spTree>
    <p:extLst>
      <p:ext uri="{BB962C8B-B14F-4D97-AF65-F5344CB8AC3E}">
        <p14:creationId xmlns:p14="http://schemas.microsoft.com/office/powerpoint/2010/main" val="2155408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F89AD-B8E4-4F25-AD83-BA4C9FAA9C40}" type="slidenum">
              <a:rPr lang="en-US" smtClean="0"/>
              <a:t>1</a:t>
            </a:fld>
            <a:endParaRPr lang="en-US"/>
          </a:p>
        </p:txBody>
      </p:sp>
    </p:spTree>
    <p:extLst>
      <p:ext uri="{BB962C8B-B14F-4D97-AF65-F5344CB8AC3E}">
        <p14:creationId xmlns:p14="http://schemas.microsoft.com/office/powerpoint/2010/main" val="989496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F89AD-B8E4-4F25-AD83-BA4C9FAA9C40}" type="slidenum">
              <a:rPr lang="en-US" smtClean="0"/>
              <a:t>2</a:t>
            </a:fld>
            <a:endParaRPr lang="en-US"/>
          </a:p>
        </p:txBody>
      </p:sp>
    </p:spTree>
    <p:extLst>
      <p:ext uri="{BB962C8B-B14F-4D97-AF65-F5344CB8AC3E}">
        <p14:creationId xmlns:p14="http://schemas.microsoft.com/office/powerpoint/2010/main" val="877525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common example of how respondents may be asked to report commodities.</a:t>
            </a:r>
            <a:r>
              <a:rPr lang="en-US" baseline="0" dirty="0" smtClean="0"/>
              <a:t> </a:t>
            </a:r>
            <a:r>
              <a:rPr lang="en-US" dirty="0" smtClean="0"/>
              <a:t>Explain what respondents</a:t>
            </a:r>
            <a:r>
              <a:rPr lang="en-US" baseline="0" dirty="0" smtClean="0"/>
              <a:t> do for each column. The code column asks for the number that goes with each commodity. These are provided to respondents, and in a moment, I will explain how. These are important for data entry and analysis. Each code represents a valid response and it can be easily read.</a:t>
            </a:r>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3</a:t>
            </a:fld>
            <a:endParaRPr lang="en-US"/>
          </a:p>
        </p:txBody>
      </p:sp>
    </p:spTree>
    <p:extLst>
      <p:ext uri="{BB962C8B-B14F-4D97-AF65-F5344CB8AC3E}">
        <p14:creationId xmlns:p14="http://schemas.microsoft.com/office/powerpoint/2010/main" val="883318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option on the left shows commonly</a:t>
            </a:r>
            <a:r>
              <a:rPr lang="en-US" baseline="0" dirty="0" smtClean="0"/>
              <a:t> grown fruit and nuts with the commodity names and codes already listed in the table. Respondents who have these commodities will not need to write them in, as they would with the option on the right, which has no prelisted items. </a:t>
            </a:r>
            <a:r>
              <a:rPr lang="en-US" baseline="0" dirty="0" smtClean="0"/>
              <a:t>Theoretically, this saves time and effort for respondents who have these items. The </a:t>
            </a:r>
            <a:r>
              <a:rPr lang="en-US" baseline="0" dirty="0" smtClean="0"/>
              <a:t>option on the left has blank lines for respondents to report other commodities that are not prelisted</a:t>
            </a:r>
            <a:r>
              <a:rPr lang="en-US" baseline="0" dirty="0" smtClean="0"/>
              <a:t>.</a:t>
            </a:r>
          </a:p>
        </p:txBody>
      </p:sp>
      <p:sp>
        <p:nvSpPr>
          <p:cNvPr id="4" name="Slide Number Placeholder 3"/>
          <p:cNvSpPr>
            <a:spLocks noGrp="1"/>
          </p:cNvSpPr>
          <p:nvPr>
            <p:ph type="sldNum" sz="quarter" idx="10"/>
          </p:nvPr>
        </p:nvSpPr>
        <p:spPr/>
        <p:txBody>
          <a:bodyPr/>
          <a:lstStyle/>
          <a:p>
            <a:fld id="{B07F89AD-B8E4-4F25-AD83-BA4C9FAA9C40}" type="slidenum">
              <a:rPr lang="en-US" smtClean="0"/>
              <a:t>4</a:t>
            </a:fld>
            <a:endParaRPr lang="en-US"/>
          </a:p>
        </p:txBody>
      </p:sp>
    </p:spTree>
    <p:extLst>
      <p:ext uri="{BB962C8B-B14F-4D97-AF65-F5344CB8AC3E}">
        <p14:creationId xmlns:p14="http://schemas.microsoft.com/office/powerpoint/2010/main" val="3670089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two</a:t>
            </a:r>
            <a:r>
              <a:rPr lang="en-US" baseline="0" dirty="0" smtClean="0"/>
              <a:t> ways of listing commodities for respondents to choose from. This option shows part of the instruction booklet that is mailed along with the questionnaire. In this format, there are no commodities listed on the questionnaire, and respondents must use the instruction booklet to find commodity names and codes.</a:t>
            </a:r>
          </a:p>
          <a:p>
            <a:endParaRPr lang="en-US" baseline="0" dirty="0" smtClean="0"/>
          </a:p>
        </p:txBody>
      </p:sp>
      <p:sp>
        <p:nvSpPr>
          <p:cNvPr id="4" name="Slide Number Placeholder 3"/>
          <p:cNvSpPr>
            <a:spLocks noGrp="1"/>
          </p:cNvSpPr>
          <p:nvPr>
            <p:ph type="sldNum" sz="quarter" idx="10"/>
          </p:nvPr>
        </p:nvSpPr>
        <p:spPr/>
        <p:txBody>
          <a:bodyPr/>
          <a:lstStyle/>
          <a:p>
            <a:fld id="{B07F89AD-B8E4-4F25-AD83-BA4C9FAA9C40}" type="slidenum">
              <a:rPr lang="en-US" smtClean="0"/>
              <a:t>5</a:t>
            </a:fld>
            <a:endParaRPr lang="en-US"/>
          </a:p>
        </p:txBody>
      </p:sp>
    </p:spTree>
    <p:extLst>
      <p:ext uri="{BB962C8B-B14F-4D97-AF65-F5344CB8AC3E}">
        <p14:creationId xmlns:p14="http://schemas.microsoft.com/office/powerpoint/2010/main" val="147777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smtClean="0"/>
              <a:t>The option on the shows some commodities that were listed on the bottom of the page of the questionnaire. Any commodities that did not fit on the questionnaire page were placed in the instruction booklet</a:t>
            </a:r>
            <a:r>
              <a:rPr lang="en-US" baseline="0" dirty="0" smtClean="0"/>
              <a:t>. This can help respondents by having all information in one place, but also takes up a lot of space.</a:t>
            </a:r>
            <a:endParaRPr lang="en-US" dirty="0" smtClean="0"/>
          </a:p>
          <a:p>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6</a:t>
            </a:fld>
            <a:endParaRPr lang="en-US"/>
          </a:p>
        </p:txBody>
      </p:sp>
    </p:spTree>
    <p:extLst>
      <p:ext uri="{BB962C8B-B14F-4D97-AF65-F5344CB8AC3E}">
        <p14:creationId xmlns:p14="http://schemas.microsoft.com/office/powerpoint/2010/main" val="828392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F89AD-B8E4-4F25-AD83-BA4C9FAA9C40}" type="slidenum">
              <a:rPr lang="en-US" smtClean="0"/>
              <a:t>7</a:t>
            </a:fld>
            <a:endParaRPr lang="en-US"/>
          </a:p>
        </p:txBody>
      </p:sp>
    </p:spTree>
    <p:extLst>
      <p:ext uri="{BB962C8B-B14F-4D97-AF65-F5344CB8AC3E}">
        <p14:creationId xmlns:p14="http://schemas.microsoft.com/office/powerpoint/2010/main" val="1238507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Existing literature does not conclude either way whether or not  prelisting items in response tables is beneficial or not. Here are some possible</a:t>
            </a:r>
            <a:r>
              <a:rPr lang="en-US" baseline="0" dirty="0" smtClean="0"/>
              <a:t> benefits of prelisting items in response tables.</a:t>
            </a:r>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8</a:t>
            </a:fld>
            <a:endParaRPr lang="en-US"/>
          </a:p>
        </p:txBody>
      </p:sp>
    </p:spTree>
    <p:extLst>
      <p:ext uri="{BB962C8B-B14F-4D97-AF65-F5344CB8AC3E}">
        <p14:creationId xmlns:p14="http://schemas.microsoft.com/office/powerpoint/2010/main" val="2854045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possible issue is item nonresponse due to confusion from respondents. This was observed in two</a:t>
            </a:r>
            <a:r>
              <a:rPr lang="en-US" baseline="0" dirty="0" smtClean="0"/>
              <a:t> rounds of cognitive testing for our Organic Survey, in which respondents who did not have prelisted items did not understand that they were supposed to write in their items, and did not report them.</a:t>
            </a:r>
          </a:p>
          <a:p>
            <a:endParaRPr lang="en-US" baseline="0" dirty="0" smtClean="0"/>
          </a:p>
          <a:p>
            <a:r>
              <a:rPr lang="en-US" baseline="0" dirty="0" smtClean="0"/>
              <a:t>Prelisting items in the response tables may also encourage incorrect responses due to the primacy effect from seeing these items listed first. Respondents may also satisfice and only report for prelisted items because they are listed in a prominent location and may be more salient in the respondent’s mind.</a:t>
            </a:r>
          </a:p>
          <a:p>
            <a:endParaRPr lang="en-US" baseline="0" dirty="0" smtClean="0"/>
          </a:p>
          <a:p>
            <a:r>
              <a:rPr lang="en-US" baseline="0" dirty="0" smtClean="0"/>
              <a:t>Also, according to the anchoring and adjustment heuristic, prelisted items could remind respondents of similar items, while dissimilar items are forgotten.</a:t>
            </a:r>
          </a:p>
          <a:p>
            <a:endParaRPr lang="en-US" baseline="0" dirty="0" smtClean="0"/>
          </a:p>
          <a:p>
            <a:endParaRPr lang="en-US" baseline="0" dirty="0" smtClean="0"/>
          </a:p>
          <a:p>
            <a:r>
              <a:rPr lang="en-US" baseline="0" dirty="0" smtClean="0"/>
              <a:t>*Should be five mins through presentation*</a:t>
            </a:r>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9</a:t>
            </a:fld>
            <a:endParaRPr lang="en-US"/>
          </a:p>
        </p:txBody>
      </p:sp>
    </p:spTree>
    <p:extLst>
      <p:ext uri="{BB962C8B-B14F-4D97-AF65-F5344CB8AC3E}">
        <p14:creationId xmlns:p14="http://schemas.microsoft.com/office/powerpoint/2010/main" val="334803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study used versions of the Census of Agriculture Questionnaire. </a:t>
            </a:r>
            <a:r>
              <a:rPr lang="en-US" baseline="0" dirty="0" smtClean="0"/>
              <a:t>Testing for the census included multiple rounds of cognitive interviews, which I will describe in more detail in this presentation, as well as a large scale field test. Different versions of the census questionnaire were tested. The differences between these versions included some prelisting certain commodities in the response tables, with some not prelisting any items in the response tables. Some versions of the questionnaire included a list of commodities and their codes on the questionnaire, below the response table, while other versions had the commodities and codes in separate instruction booklets.</a:t>
            </a:r>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10</a:t>
            </a:fld>
            <a:endParaRPr lang="en-US"/>
          </a:p>
        </p:txBody>
      </p:sp>
    </p:spTree>
    <p:extLst>
      <p:ext uri="{BB962C8B-B14F-4D97-AF65-F5344CB8AC3E}">
        <p14:creationId xmlns:p14="http://schemas.microsoft.com/office/powerpoint/2010/main" val="1101638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F89AD-B8E4-4F25-AD83-BA4C9FAA9C40}" type="slidenum">
              <a:rPr lang="en-US" smtClean="0"/>
              <a:t>11</a:t>
            </a:fld>
            <a:endParaRPr lang="en-US"/>
          </a:p>
        </p:txBody>
      </p:sp>
    </p:spTree>
    <p:extLst>
      <p:ext uri="{BB962C8B-B14F-4D97-AF65-F5344CB8AC3E}">
        <p14:creationId xmlns:p14="http://schemas.microsoft.com/office/powerpoint/2010/main" val="1863650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This is part of the questionnaire used for Round 1 of cognitive testing. </a:t>
            </a:r>
            <a:r>
              <a:rPr lang="en-US" baseline="0" dirty="0" smtClean="0"/>
              <a:t> </a:t>
            </a:r>
            <a:r>
              <a:rPr lang="en-US" dirty="0" smtClean="0"/>
              <a:t>It has no prelisted items in the response tables, and no commodities</a:t>
            </a:r>
            <a:r>
              <a:rPr lang="en-US" baseline="0" dirty="0" smtClean="0"/>
              <a:t> listed on the questionnaire below the response table. All commodities are listed in the instruction booklet, which the respondents are instructed to refer to.</a:t>
            </a:r>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12</a:t>
            </a:fld>
            <a:endParaRPr lang="en-US"/>
          </a:p>
        </p:txBody>
      </p:sp>
    </p:spTree>
    <p:extLst>
      <p:ext uri="{BB962C8B-B14F-4D97-AF65-F5344CB8AC3E}">
        <p14:creationId xmlns:p14="http://schemas.microsoft.com/office/powerpoint/2010/main" val="3143431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Respondents were often not aware that the instruction booklet contained any lists of commodities, despite the instructions on the questionnaire. Respondents often reported commodities incorrectly</a:t>
            </a:r>
            <a:r>
              <a:rPr lang="en-US" sz="1200" baseline="0" dirty="0" smtClean="0"/>
              <a:t> and did not use codes.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Several respondents reported crops in the wrong section because there were no commodities on the questionnaire to act as examples for them to understand what kind of crops should be reported.</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13</a:t>
            </a:fld>
            <a:endParaRPr lang="en-US"/>
          </a:p>
        </p:txBody>
      </p:sp>
    </p:spTree>
    <p:extLst>
      <p:ext uri="{BB962C8B-B14F-4D97-AF65-F5344CB8AC3E}">
        <p14:creationId xmlns:p14="http://schemas.microsoft.com/office/powerpoint/2010/main" val="4284188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F89AD-B8E4-4F25-AD83-BA4C9FAA9C40}" type="slidenum">
              <a:rPr lang="en-US" smtClean="0"/>
              <a:t>14</a:t>
            </a:fld>
            <a:endParaRPr lang="en-US"/>
          </a:p>
        </p:txBody>
      </p:sp>
    </p:spTree>
    <p:extLst>
      <p:ext uri="{BB962C8B-B14F-4D97-AF65-F5344CB8AC3E}">
        <p14:creationId xmlns:p14="http://schemas.microsoft.com/office/powerpoint/2010/main" val="33510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version </a:t>
            </a:r>
            <a:r>
              <a:rPr lang="en-US" baseline="0" dirty="0" smtClean="0"/>
              <a:t>has no prelisted items in the response table, but has commodities below the response table, listed on the bottom of the page.</a:t>
            </a:r>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15</a:t>
            </a:fld>
            <a:endParaRPr lang="en-US"/>
          </a:p>
        </p:txBody>
      </p:sp>
    </p:spTree>
    <p:extLst>
      <p:ext uri="{BB962C8B-B14F-4D97-AF65-F5344CB8AC3E}">
        <p14:creationId xmlns:p14="http://schemas.microsoft.com/office/powerpoint/2010/main" val="819070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F89AD-B8E4-4F25-AD83-BA4C9FAA9C40}" type="slidenum">
              <a:rPr lang="en-US" smtClean="0"/>
              <a:t>16</a:t>
            </a:fld>
            <a:endParaRPr lang="en-US"/>
          </a:p>
        </p:txBody>
      </p:sp>
    </p:spTree>
    <p:extLst>
      <p:ext uri="{BB962C8B-B14F-4D97-AF65-F5344CB8AC3E}">
        <p14:creationId xmlns:p14="http://schemas.microsoft.com/office/powerpoint/2010/main" val="3455074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17</a:t>
            </a:fld>
            <a:endParaRPr lang="en-US"/>
          </a:p>
        </p:txBody>
      </p:sp>
    </p:spTree>
    <p:extLst>
      <p:ext uri="{BB962C8B-B14F-4D97-AF65-F5344CB8AC3E}">
        <p14:creationId xmlns:p14="http://schemas.microsoft.com/office/powerpoint/2010/main" val="1033456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the questionnaire that was used. You can see the commodities were listed in two places on the actual questionnaire, in the table, and at the bottom of the page. There</a:t>
            </a:r>
            <a:r>
              <a:rPr lang="en-US" baseline="0" dirty="0" smtClean="0"/>
              <a:t> are some that did not fit and are in the instruction booklet, which respondents are instructed to use. Respondents are also instructed to use a separate sheet of paper to record any commodities that do not fit in the table.</a:t>
            </a:r>
          </a:p>
          <a:p>
            <a:endParaRPr lang="en-US" baseline="0" dirty="0" smtClean="0"/>
          </a:p>
          <a:p>
            <a:endParaRPr lang="en-US" baseline="0" dirty="0" smtClean="0"/>
          </a:p>
          <a:p>
            <a:r>
              <a:rPr lang="en-US" baseline="0" dirty="0" smtClean="0"/>
              <a:t>*should be halfway done with presentation*</a:t>
            </a:r>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18</a:t>
            </a:fld>
            <a:endParaRPr lang="en-US"/>
          </a:p>
        </p:txBody>
      </p:sp>
    </p:spTree>
    <p:extLst>
      <p:ext uri="{BB962C8B-B14F-4D97-AF65-F5344CB8AC3E}">
        <p14:creationId xmlns:p14="http://schemas.microsoft.com/office/powerpoint/2010/main" val="2839979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Unlike previous rounds of testing, this round focused specifically on the effects of items</a:t>
            </a:r>
            <a:r>
              <a:rPr lang="en-US" baseline="0" dirty="0" smtClean="0"/>
              <a:t> being prelisted in the response tables</a:t>
            </a:r>
          </a:p>
          <a:p>
            <a:endParaRPr lang="en-US" baseline="0" dirty="0" smtClean="0"/>
          </a:p>
          <a:p>
            <a:pPr marL="742950" lvl="1" indent="-285750">
              <a:buFont typeface="Arial" panose="020B0604020202020204" pitchFamily="34" charset="0"/>
              <a:buChar char="•"/>
            </a:pPr>
            <a:r>
              <a:rPr lang="en-US" sz="3000" dirty="0" smtClean="0"/>
              <a:t>Respondents were asked to explain what they believed they should do to report their commodities.</a:t>
            </a:r>
          </a:p>
          <a:p>
            <a:pPr marL="742950" lvl="1" indent="-285750">
              <a:buFont typeface="Arial" panose="020B0604020202020204" pitchFamily="34" charset="0"/>
              <a:buChar char="•"/>
            </a:pPr>
            <a:r>
              <a:rPr lang="en-US" sz="3000" dirty="0" smtClean="0"/>
              <a:t>They were also asked why they believed certain commodities were prelisted in the tables.</a:t>
            </a:r>
          </a:p>
          <a:p>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19</a:t>
            </a:fld>
            <a:endParaRPr lang="en-US"/>
          </a:p>
        </p:txBody>
      </p:sp>
    </p:spTree>
    <p:extLst>
      <p:ext uri="{BB962C8B-B14F-4D97-AF65-F5344CB8AC3E}">
        <p14:creationId xmlns:p14="http://schemas.microsoft.com/office/powerpoint/2010/main" val="92667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*should be ten minutes through presentation*</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It was not clear to them that any commodities would be listed in the booklet</a:t>
            </a:r>
            <a:r>
              <a:rPr lang="en-US" sz="1200" dirty="0" smtClean="0"/>
              <a:t>. If</a:t>
            </a:r>
            <a:r>
              <a:rPr lang="en-US" sz="1200" baseline="0" dirty="0" smtClean="0"/>
              <a:t> they did write in a code number, they used the code meant for “other crops” that had not been assigned a code of their own, instead of the code actually assigned to their commodity. This could lead to mistakes in data entry and analysis.</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20</a:t>
            </a:fld>
            <a:endParaRPr lang="en-US"/>
          </a:p>
        </p:txBody>
      </p:sp>
    </p:spTree>
    <p:extLst>
      <p:ext uri="{BB962C8B-B14F-4D97-AF65-F5344CB8AC3E}">
        <p14:creationId xmlns:p14="http://schemas.microsoft.com/office/powerpoint/2010/main" val="621717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respondents tried to save space by crossing off the items that were prelisted in the</a:t>
            </a:r>
            <a:r>
              <a:rPr lang="en-US" baseline="0" dirty="0" smtClean="0"/>
              <a:t> response tables and writing in their own. Some wrote lists of crops all together on one line. This was disorganized and difficult to interpret. Some reported several crops under one name such as “onions” or “</a:t>
            </a:r>
            <a:r>
              <a:rPr lang="en-US" baseline="0" dirty="0" err="1" smtClean="0"/>
              <a:t>cole</a:t>
            </a:r>
            <a:r>
              <a:rPr lang="en-US" baseline="0" dirty="0" smtClean="0"/>
              <a:t> crops”</a:t>
            </a:r>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21</a:t>
            </a:fld>
            <a:endParaRPr lang="en-US"/>
          </a:p>
        </p:txBody>
      </p:sp>
    </p:spTree>
    <p:extLst>
      <p:ext uri="{BB962C8B-B14F-4D97-AF65-F5344CB8AC3E}">
        <p14:creationId xmlns:p14="http://schemas.microsoft.com/office/powerpoint/2010/main" val="3032772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F89AD-B8E4-4F25-AD83-BA4C9FAA9C40}" type="slidenum">
              <a:rPr lang="en-US" smtClean="0"/>
              <a:t>22</a:t>
            </a:fld>
            <a:endParaRPr lang="en-US"/>
          </a:p>
        </p:txBody>
      </p:sp>
    </p:spTree>
    <p:extLst>
      <p:ext uri="{BB962C8B-B14F-4D97-AF65-F5344CB8AC3E}">
        <p14:creationId xmlns:p14="http://schemas.microsoft.com/office/powerpoint/2010/main" val="131945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reiterate, these three tests used different versions of the questionnaire, all with different ways of listing commodities for respondents to report. We found that prelisting items in the response tables often caused confusion for respondents. On the other hand, having a list of commodities below the response table at the bottom of the questionnaire was very helpful for respondents.</a:t>
            </a:r>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23</a:t>
            </a:fld>
            <a:endParaRPr lang="en-US"/>
          </a:p>
        </p:txBody>
      </p:sp>
    </p:spTree>
    <p:extLst>
      <p:ext uri="{BB962C8B-B14F-4D97-AF65-F5344CB8AC3E}">
        <p14:creationId xmlns:p14="http://schemas.microsoft.com/office/powerpoint/2010/main" val="2210064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24</a:t>
            </a:fld>
            <a:endParaRPr lang="en-US"/>
          </a:p>
        </p:txBody>
      </p:sp>
    </p:spTree>
    <p:extLst>
      <p:ext uri="{BB962C8B-B14F-4D97-AF65-F5344CB8AC3E}">
        <p14:creationId xmlns:p14="http://schemas.microsoft.com/office/powerpoint/2010/main" val="739055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F89AD-B8E4-4F25-AD83-BA4C9FAA9C40}" type="slidenum">
              <a:rPr lang="en-US" smtClean="0"/>
              <a:t>25</a:t>
            </a:fld>
            <a:endParaRPr lang="en-US"/>
          </a:p>
        </p:txBody>
      </p:sp>
    </p:spTree>
    <p:extLst>
      <p:ext uri="{BB962C8B-B14F-4D97-AF65-F5344CB8AC3E}">
        <p14:creationId xmlns:p14="http://schemas.microsoft.com/office/powerpoint/2010/main" val="33514863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Items prelisted in tables can confuse respondents when they do not match the respondents’ expectations of what should be listed there.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Prelisting items in tables takes up space that may be used to report other items.</a:t>
            </a:r>
          </a:p>
          <a:p>
            <a:endParaRPr lang="en-US" dirty="0"/>
          </a:p>
        </p:txBody>
      </p:sp>
      <p:sp>
        <p:nvSpPr>
          <p:cNvPr id="4" name="Slide Number Placeholder 3"/>
          <p:cNvSpPr>
            <a:spLocks noGrp="1"/>
          </p:cNvSpPr>
          <p:nvPr>
            <p:ph type="sldNum" sz="quarter" idx="10"/>
          </p:nvPr>
        </p:nvSpPr>
        <p:spPr/>
        <p:txBody>
          <a:bodyPr/>
          <a:lstStyle/>
          <a:p>
            <a:fld id="{B07F89AD-B8E4-4F25-AD83-BA4C9FAA9C40}" type="slidenum">
              <a:rPr lang="en-US" smtClean="0"/>
              <a:t>26</a:t>
            </a:fld>
            <a:endParaRPr lang="en-US"/>
          </a:p>
        </p:txBody>
      </p:sp>
    </p:spTree>
    <p:extLst>
      <p:ext uri="{BB962C8B-B14F-4D97-AF65-F5344CB8AC3E}">
        <p14:creationId xmlns:p14="http://schemas.microsoft.com/office/powerpoint/2010/main" val="771768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6403"/>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432175"/>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97772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09600" y="1600201"/>
            <a:ext cx="109728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775200" y="6324603"/>
            <a:ext cx="2844800" cy="365125"/>
          </a:xfrm>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254682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719390"/>
            <a:ext cx="103632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1219200"/>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95418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619548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7"/>
            <a:ext cx="5386917"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9" y="2174877"/>
            <a:ext cx="5389033"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B5E5AF-0189-4188-81AA-DF484D4EF6AE}" type="datetimeFigureOut">
              <a:rPr lang="en-US" smtClean="0"/>
              <a:t>10/28/2016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968774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B5E5AF-0189-4188-81AA-DF484D4EF6AE}" type="datetimeFigureOut">
              <a:rPr lang="en-US" smtClean="0"/>
              <a:t>10/28/2016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782372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5E5AF-0189-4188-81AA-DF484D4EF6AE}" type="datetimeFigureOut">
              <a:rPr lang="en-US" smtClean="0"/>
              <a:t>10/28/2016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508678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762000"/>
            <a:ext cx="4011084"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4766733" y="762001"/>
            <a:ext cx="6815667" cy="483235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924051"/>
            <a:ext cx="4011084" cy="36703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4211446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495799"/>
            <a:ext cx="73152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389717" y="533400"/>
            <a:ext cx="7315200" cy="38893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389717" y="5062537"/>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74669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371603"/>
            <a:ext cx="10972800" cy="4495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604215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62003"/>
            <a:ext cx="27432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3"/>
            <a:ext cx="80264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800802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6403"/>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432175"/>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335620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09600" y="1600201"/>
            <a:ext cx="109728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775200" y="6324603"/>
            <a:ext cx="2844800" cy="365125"/>
          </a:xfrm>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591376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719390"/>
            <a:ext cx="103632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1219200"/>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65964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773736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7"/>
            <a:ext cx="5386917"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9" y="2174877"/>
            <a:ext cx="5389033"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B5E5AF-0189-4188-81AA-DF484D4EF6AE}" type="datetimeFigureOut">
              <a:rPr lang="en-US" smtClean="0"/>
              <a:t>10/28/2016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763836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B5E5AF-0189-4188-81AA-DF484D4EF6AE}" type="datetimeFigureOut">
              <a:rPr lang="en-US" smtClean="0"/>
              <a:t>10/28/2016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248748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5E5AF-0189-4188-81AA-DF484D4EF6AE}" type="datetimeFigureOut">
              <a:rPr lang="en-US" smtClean="0"/>
              <a:t>10/28/2016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91250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762000"/>
            <a:ext cx="4011084"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4766733" y="762001"/>
            <a:ext cx="6815667" cy="483235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924051"/>
            <a:ext cx="4011084" cy="36703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259921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495799"/>
            <a:ext cx="73152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389717" y="533400"/>
            <a:ext cx="7315200" cy="38893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389717" y="5062537"/>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49854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371603"/>
            <a:ext cx="10972800" cy="4495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277795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62003"/>
            <a:ext cx="27432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3"/>
            <a:ext cx="80264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4168199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6403"/>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432175"/>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0397356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09600" y="1600201"/>
            <a:ext cx="109728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775200" y="6324603"/>
            <a:ext cx="2844800" cy="365125"/>
          </a:xfrm>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974354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719390"/>
            <a:ext cx="103632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1219200"/>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314078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3714483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7"/>
            <a:ext cx="5386917"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9" y="2174877"/>
            <a:ext cx="5389033"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B5E5AF-0189-4188-81AA-DF484D4EF6AE}" type="datetimeFigureOut">
              <a:rPr lang="en-US" smtClean="0"/>
              <a:t>10/28/2016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916305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B5E5AF-0189-4188-81AA-DF484D4EF6AE}" type="datetimeFigureOut">
              <a:rPr lang="en-US" smtClean="0"/>
              <a:t>10/28/2016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4408439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5E5AF-0189-4188-81AA-DF484D4EF6AE}" type="datetimeFigureOut">
              <a:rPr lang="en-US" smtClean="0"/>
              <a:t>10/28/2016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1607698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762000"/>
            <a:ext cx="4011084"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4766733" y="762001"/>
            <a:ext cx="6815667" cy="483235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924051"/>
            <a:ext cx="4011084" cy="36703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5421268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495799"/>
            <a:ext cx="73152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389717" y="533400"/>
            <a:ext cx="7315200" cy="38893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389717" y="5062537"/>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7420921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371603"/>
            <a:ext cx="10972800" cy="4495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6879801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62003"/>
            <a:ext cx="27432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3"/>
            <a:ext cx="80264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4122789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6403"/>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432175"/>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3173977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09600" y="1600201"/>
            <a:ext cx="109728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775200" y="6324603"/>
            <a:ext cx="2844800" cy="365125"/>
          </a:xfrm>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9830737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719390"/>
            <a:ext cx="103632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1219200"/>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1802845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191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9170481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7"/>
            <a:ext cx="5386917"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9" y="2174877"/>
            <a:ext cx="5389033" cy="369252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B5E5AF-0189-4188-81AA-DF484D4EF6AE}" type="datetimeFigureOut">
              <a:rPr lang="en-US" smtClean="0"/>
              <a:t>10/28/2016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6373638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B5E5AF-0189-4188-81AA-DF484D4EF6AE}" type="datetimeFigureOut">
              <a:rPr lang="en-US" smtClean="0"/>
              <a:t>10/28/2016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8139198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5E5AF-0189-4188-81AA-DF484D4EF6AE}" type="datetimeFigureOut">
              <a:rPr lang="en-US" smtClean="0"/>
              <a:t>10/28/2016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9330260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762000"/>
            <a:ext cx="4011084"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4766733" y="762001"/>
            <a:ext cx="6815667" cy="483235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924051"/>
            <a:ext cx="4011084" cy="36703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392556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495799"/>
            <a:ext cx="73152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389717" y="533400"/>
            <a:ext cx="7315200" cy="38893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389717" y="5062537"/>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E5AF-0189-4188-81AA-DF484D4EF6AE}"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1454485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371603"/>
            <a:ext cx="10972800" cy="4495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33705008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62003"/>
            <a:ext cx="27432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762003"/>
            <a:ext cx="80264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B5E5AF-0189-4188-81AA-DF484D4EF6AE}" type="datetimeFigureOut">
              <a:rPr lang="en-US" smtClean="0"/>
              <a:t>10/28/2016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D07DE-A501-4070-BC04-41140AE22AA8}" type="slidenum">
              <a:rPr lang="en-US" smtClean="0"/>
              <a:t>‹#›</a:t>
            </a:fld>
            <a:endParaRPr lang="en-US"/>
          </a:p>
        </p:txBody>
      </p:sp>
    </p:spTree>
    <p:extLst>
      <p:ext uri="{BB962C8B-B14F-4D97-AF65-F5344CB8AC3E}">
        <p14:creationId xmlns:p14="http://schemas.microsoft.com/office/powerpoint/2010/main" val="2522716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3" cstate="print">
            <a:extLst>
              <a:ext uri="{28A0092B-C50C-407E-A947-70E740481C1C}">
                <a14:useLocalDpi xmlns:a14="http://schemas.microsoft.com/office/drawing/2010/main" val="0"/>
              </a:ext>
            </a:extLst>
          </a:blip>
          <a:srcRect r="4011"/>
          <a:stretch/>
        </p:blipFill>
        <p:spPr>
          <a:xfrm>
            <a:off x="0" y="5996012"/>
            <a:ext cx="12090400" cy="861988"/>
          </a:xfrm>
          <a:prstGeom prst="rect">
            <a:avLst/>
          </a:prstGeom>
        </p:spPr>
      </p:pic>
      <p:sp>
        <p:nvSpPr>
          <p:cNvPr id="2" name="Title Placeholder 1"/>
          <p:cNvSpPr>
            <a:spLocks noGrp="1"/>
          </p:cNvSpPr>
          <p:nvPr>
            <p:ph type="title"/>
          </p:nvPr>
        </p:nvSpPr>
        <p:spPr>
          <a:xfrm>
            <a:off x="1320800" y="152400"/>
            <a:ext cx="102616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1"/>
            <a:ext cx="10972800" cy="4419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20800" y="6356353"/>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B5E5AF-0189-4188-81AA-DF484D4EF6AE}" type="datetimeFigureOut">
              <a:rPr lang="en-US" smtClean="0"/>
              <a:t>10/28/2016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6BD07DE-A501-4070-BC04-41140AE22AA8}" type="slidenum">
              <a:rPr lang="en-US" smtClean="0"/>
              <a:t>‹#›</a:t>
            </a:fld>
            <a:endParaRPr lang="en-US"/>
          </a:p>
        </p:txBody>
      </p:sp>
    </p:spTree>
    <p:extLst>
      <p:ext uri="{BB962C8B-B14F-4D97-AF65-F5344CB8AC3E}">
        <p14:creationId xmlns:p14="http://schemas.microsoft.com/office/powerpoint/2010/main" val="21682437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3" cstate="print">
            <a:extLst>
              <a:ext uri="{28A0092B-C50C-407E-A947-70E740481C1C}">
                <a14:useLocalDpi xmlns:a14="http://schemas.microsoft.com/office/drawing/2010/main" val="0"/>
              </a:ext>
            </a:extLst>
          </a:blip>
          <a:srcRect r="4011"/>
          <a:stretch/>
        </p:blipFill>
        <p:spPr>
          <a:xfrm>
            <a:off x="0" y="5996012"/>
            <a:ext cx="12090400" cy="861988"/>
          </a:xfrm>
          <a:prstGeom prst="rect">
            <a:avLst/>
          </a:prstGeom>
        </p:spPr>
      </p:pic>
      <p:sp>
        <p:nvSpPr>
          <p:cNvPr id="2" name="Title Placeholder 1"/>
          <p:cNvSpPr>
            <a:spLocks noGrp="1"/>
          </p:cNvSpPr>
          <p:nvPr>
            <p:ph type="title"/>
          </p:nvPr>
        </p:nvSpPr>
        <p:spPr>
          <a:xfrm>
            <a:off x="1320800" y="152400"/>
            <a:ext cx="102616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1"/>
            <a:ext cx="10972800" cy="4419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20800" y="6356353"/>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B5E5AF-0189-4188-81AA-DF484D4EF6AE}" type="datetimeFigureOut">
              <a:rPr lang="en-US" smtClean="0"/>
              <a:t>10/28/2016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6BD07DE-A501-4070-BC04-41140AE22AA8}" type="slidenum">
              <a:rPr lang="en-US" smtClean="0"/>
              <a:t>‹#›</a:t>
            </a:fld>
            <a:endParaRPr lang="en-US"/>
          </a:p>
        </p:txBody>
      </p:sp>
    </p:spTree>
    <p:extLst>
      <p:ext uri="{BB962C8B-B14F-4D97-AF65-F5344CB8AC3E}">
        <p14:creationId xmlns:p14="http://schemas.microsoft.com/office/powerpoint/2010/main" val="26509183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3" cstate="print">
            <a:extLst>
              <a:ext uri="{28A0092B-C50C-407E-A947-70E740481C1C}">
                <a14:useLocalDpi xmlns:a14="http://schemas.microsoft.com/office/drawing/2010/main" val="0"/>
              </a:ext>
            </a:extLst>
          </a:blip>
          <a:srcRect r="4011"/>
          <a:stretch/>
        </p:blipFill>
        <p:spPr>
          <a:xfrm>
            <a:off x="0" y="5996012"/>
            <a:ext cx="12090400" cy="861988"/>
          </a:xfrm>
          <a:prstGeom prst="rect">
            <a:avLst/>
          </a:prstGeom>
        </p:spPr>
      </p:pic>
      <p:sp>
        <p:nvSpPr>
          <p:cNvPr id="2" name="Title Placeholder 1"/>
          <p:cNvSpPr>
            <a:spLocks noGrp="1"/>
          </p:cNvSpPr>
          <p:nvPr>
            <p:ph type="title"/>
          </p:nvPr>
        </p:nvSpPr>
        <p:spPr>
          <a:xfrm>
            <a:off x="1320800" y="152400"/>
            <a:ext cx="102616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1"/>
            <a:ext cx="10972800" cy="4419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20800" y="6356353"/>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B5E5AF-0189-4188-81AA-DF484D4EF6AE}" type="datetimeFigureOut">
              <a:rPr lang="en-US" smtClean="0"/>
              <a:t>10/28/2016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6BD07DE-A501-4070-BC04-41140AE22AA8}" type="slidenum">
              <a:rPr lang="en-US" smtClean="0"/>
              <a:t>‹#›</a:t>
            </a:fld>
            <a:endParaRPr lang="en-US"/>
          </a:p>
        </p:txBody>
      </p:sp>
    </p:spTree>
    <p:extLst>
      <p:ext uri="{BB962C8B-B14F-4D97-AF65-F5344CB8AC3E}">
        <p14:creationId xmlns:p14="http://schemas.microsoft.com/office/powerpoint/2010/main" val="38750679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3" cstate="print">
            <a:extLst>
              <a:ext uri="{28A0092B-C50C-407E-A947-70E740481C1C}">
                <a14:useLocalDpi xmlns:a14="http://schemas.microsoft.com/office/drawing/2010/main" val="0"/>
              </a:ext>
            </a:extLst>
          </a:blip>
          <a:srcRect r="4011"/>
          <a:stretch/>
        </p:blipFill>
        <p:spPr>
          <a:xfrm>
            <a:off x="0" y="5996012"/>
            <a:ext cx="12090400" cy="861988"/>
          </a:xfrm>
          <a:prstGeom prst="rect">
            <a:avLst/>
          </a:prstGeom>
        </p:spPr>
      </p:pic>
      <p:sp>
        <p:nvSpPr>
          <p:cNvPr id="2" name="Title Placeholder 1"/>
          <p:cNvSpPr>
            <a:spLocks noGrp="1"/>
          </p:cNvSpPr>
          <p:nvPr>
            <p:ph type="title"/>
          </p:nvPr>
        </p:nvSpPr>
        <p:spPr>
          <a:xfrm>
            <a:off x="1320800" y="152400"/>
            <a:ext cx="102616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1"/>
            <a:ext cx="10972800" cy="4419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20800" y="6356353"/>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B5E5AF-0189-4188-81AA-DF484D4EF6AE}" type="datetimeFigureOut">
              <a:rPr lang="en-US" smtClean="0"/>
              <a:t>10/28/2016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6BD07DE-A501-4070-BC04-41140AE22AA8}" type="slidenum">
              <a:rPr lang="en-US" smtClean="0"/>
              <a:t>‹#›</a:t>
            </a:fld>
            <a:endParaRPr lang="en-US"/>
          </a:p>
        </p:txBody>
      </p:sp>
    </p:spTree>
    <p:extLst>
      <p:ext uri="{BB962C8B-B14F-4D97-AF65-F5344CB8AC3E}">
        <p14:creationId xmlns:p14="http://schemas.microsoft.com/office/powerpoint/2010/main" val="30920221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4.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9.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9.xml"/><Relationship Id="rId1" Type="http://schemas.openxmlformats.org/officeDocument/2006/relationships/themeOverride" Target="../theme/themeOverride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9.xml"/><Relationship Id="rId1" Type="http://schemas.openxmlformats.org/officeDocument/2006/relationships/themeOverride" Target="../theme/themeOverride4.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9.xml"/><Relationship Id="rId1" Type="http://schemas.openxmlformats.org/officeDocument/2006/relationships/themeOverride" Target="../theme/themeOverride5.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9.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9.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9.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9.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9.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9.xml"/><Relationship Id="rId1" Type="http://schemas.openxmlformats.org/officeDocument/2006/relationships/themeOverride" Target="../theme/themeOverride1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8.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9.xml"/><Relationship Id="rId1" Type="http://schemas.openxmlformats.org/officeDocument/2006/relationships/themeOverride" Target="../theme/themeOverride1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7.xml"/><Relationship Id="rId1" Type="http://schemas.openxmlformats.org/officeDocument/2006/relationships/themeOverride" Target="../theme/themeOverride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9.xml"/><Relationship Id="rId1" Type="http://schemas.openxmlformats.org/officeDocument/2006/relationships/themeOverride" Target="../theme/themeOverride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9.xml"/><Relationship Id="rId1" Type="http://schemas.openxmlformats.org/officeDocument/2006/relationships/themeOverride" Target="../theme/themeOverride16.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9.xml"/><Relationship Id="rId1" Type="http://schemas.openxmlformats.org/officeDocument/2006/relationships/themeOverride" Target="../theme/themeOverride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hemeOverride" Target="../theme/themeOverride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hemeOverride" Target="../theme/themeOverride1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hemeOverride" Target="../theme/themeOverride20.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hemeOverride" Target="../theme/themeOverr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211182"/>
            <a:ext cx="10363200" cy="1470025"/>
          </a:xfrm>
        </p:spPr>
        <p:txBody>
          <a:bodyPr>
            <a:noAutofit/>
          </a:bodyPr>
          <a:lstStyle/>
          <a:p>
            <a:r>
              <a:rPr lang="en-US" sz="6600" dirty="0" smtClean="0">
                <a:latin typeface="Calibri" panose="020F0502020204030204" pitchFamily="34" charset="0"/>
              </a:rPr>
              <a:t>The Effects of Prelisted Items in Business Survey Questionnaire Tables</a:t>
            </a:r>
            <a:endParaRPr lang="en-US" sz="6600" dirty="0">
              <a:latin typeface="Calibri" panose="020F0502020204030204" pitchFamily="34" charset="0"/>
            </a:endParaRPr>
          </a:p>
        </p:txBody>
      </p:sp>
      <p:sp>
        <p:nvSpPr>
          <p:cNvPr id="3" name="Subtitle 2"/>
          <p:cNvSpPr>
            <a:spLocks noGrp="1"/>
          </p:cNvSpPr>
          <p:nvPr>
            <p:ph type="subTitle" idx="1"/>
          </p:nvPr>
        </p:nvSpPr>
        <p:spPr>
          <a:xfrm>
            <a:off x="1524000" y="3846587"/>
            <a:ext cx="9144000" cy="1655762"/>
          </a:xfrm>
        </p:spPr>
        <p:txBody>
          <a:bodyPr>
            <a:noAutofit/>
          </a:bodyPr>
          <a:lstStyle/>
          <a:p>
            <a:r>
              <a:rPr lang="en-US" sz="3600" dirty="0" smtClean="0"/>
              <a:t>Rachel Sloan, Kathy </a:t>
            </a:r>
            <a:r>
              <a:rPr lang="en-US" sz="3600" dirty="0" err="1" smtClean="0"/>
              <a:t>Ott</a:t>
            </a:r>
            <a:r>
              <a:rPr lang="en-US" sz="3600" dirty="0" smtClean="0"/>
              <a:t>, and Heather Ridolfo</a:t>
            </a:r>
          </a:p>
          <a:p>
            <a:r>
              <a:rPr lang="en-US" sz="3600" dirty="0" smtClean="0"/>
              <a:t>National Agricultural Statistics Service</a:t>
            </a:r>
          </a:p>
          <a:p>
            <a:r>
              <a:rPr lang="en-US" sz="3600" dirty="0" smtClean="0"/>
              <a:t>QDET, Miami, FL</a:t>
            </a:r>
          </a:p>
          <a:p>
            <a:r>
              <a:rPr lang="en-US" sz="3600" dirty="0" smtClean="0"/>
              <a:t>November 2016</a:t>
            </a:r>
            <a:endParaRPr lang="en-US" sz="3600" dirty="0"/>
          </a:p>
        </p:txBody>
      </p:sp>
    </p:spTree>
    <p:extLst>
      <p:ext uri="{BB962C8B-B14F-4D97-AF65-F5344CB8AC3E}">
        <p14:creationId xmlns:p14="http://schemas.microsoft.com/office/powerpoint/2010/main" val="39505585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682206" y="314960"/>
            <a:ext cx="3237401" cy="838200"/>
          </a:xfrm>
        </p:spPr>
        <p:txBody>
          <a:bodyPr>
            <a:noAutofit/>
          </a:bodyPr>
          <a:lstStyle/>
          <a:p>
            <a:pPr algn="ctr"/>
            <a:r>
              <a:rPr lang="en-US" sz="5000" dirty="0" smtClean="0"/>
              <a:t>Background</a:t>
            </a:r>
            <a:endParaRPr lang="en-US" sz="5000" dirty="0"/>
          </a:p>
        </p:txBody>
      </p:sp>
      <p:sp>
        <p:nvSpPr>
          <p:cNvPr id="3" name="TextBox 2"/>
          <p:cNvSpPr txBox="1"/>
          <p:nvPr/>
        </p:nvSpPr>
        <p:spPr>
          <a:xfrm>
            <a:off x="1039736" y="1536228"/>
            <a:ext cx="10522343" cy="3600986"/>
          </a:xfrm>
          <a:prstGeom prst="rect">
            <a:avLst/>
          </a:prstGeom>
          <a:noFill/>
        </p:spPr>
        <p:txBody>
          <a:bodyPr wrap="square" rtlCol="0">
            <a:spAutoFit/>
          </a:bodyPr>
          <a:lstStyle/>
          <a:p>
            <a:pPr marL="285750" indent="-285750">
              <a:buFont typeface="Arial" panose="020B0604020202020204" pitchFamily="34" charset="0"/>
              <a:buChar char="•"/>
            </a:pPr>
            <a:r>
              <a:rPr lang="en-US" sz="3800" dirty="0" smtClean="0"/>
              <a:t>The National Agricultural Statistics Service conducts surveys on a variety of agricultural topics</a:t>
            </a:r>
          </a:p>
          <a:p>
            <a:pPr marL="285750" indent="-285750">
              <a:buFont typeface="Arial" panose="020B0604020202020204" pitchFamily="34" charset="0"/>
              <a:buChar char="•"/>
            </a:pPr>
            <a:r>
              <a:rPr lang="en-US" sz="3800" dirty="0" smtClean="0"/>
              <a:t>Commonly conducted via self administered paper forms</a:t>
            </a:r>
          </a:p>
          <a:p>
            <a:pPr marL="285750" indent="-285750">
              <a:buFont typeface="Arial" panose="020B0604020202020204" pitchFamily="34" charset="0"/>
              <a:buChar char="•"/>
            </a:pPr>
            <a:r>
              <a:rPr lang="en-US" sz="3800" dirty="0" smtClean="0"/>
              <a:t>Can be long and complex, asking many questions about various types of commodities</a:t>
            </a:r>
          </a:p>
        </p:txBody>
      </p:sp>
    </p:spTree>
    <p:extLst>
      <p:ext uri="{BB962C8B-B14F-4D97-AF65-F5344CB8AC3E}">
        <p14:creationId xmlns:p14="http://schemas.microsoft.com/office/powerpoint/2010/main" val="26790539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675054" y="2024744"/>
            <a:ext cx="10582416" cy="1540478"/>
          </a:xfrm>
          <a:prstGeom prst="rect">
            <a:avLst/>
          </a:prstGeom>
        </p:spPr>
      </p:pic>
      <p:sp>
        <p:nvSpPr>
          <p:cNvPr id="5" name="TextBox 4"/>
          <p:cNvSpPr txBox="1"/>
          <p:nvPr/>
        </p:nvSpPr>
        <p:spPr>
          <a:xfrm>
            <a:off x="1885442" y="2725385"/>
            <a:ext cx="3026421" cy="369332"/>
          </a:xfrm>
          <a:prstGeom prst="rect">
            <a:avLst/>
          </a:prstGeom>
          <a:noFill/>
        </p:spPr>
        <p:txBody>
          <a:bodyPr wrap="square" rtlCol="0">
            <a:spAutoFit/>
          </a:bodyPr>
          <a:lstStyle/>
          <a:p>
            <a:r>
              <a:rPr lang="en-US" dirty="0" smtClean="0">
                <a:latin typeface="Bradley Hand ITC" panose="03070402050302030203" pitchFamily="66" charset="0"/>
              </a:rPr>
              <a:t>Apples</a:t>
            </a:r>
            <a:endParaRPr lang="en-US" dirty="0">
              <a:latin typeface="Bradley Hand ITC" panose="03070402050302030203" pitchFamily="66" charset="0"/>
            </a:endParaRPr>
          </a:p>
        </p:txBody>
      </p:sp>
      <p:sp>
        <p:nvSpPr>
          <p:cNvPr id="6" name="TextBox 5"/>
          <p:cNvSpPr txBox="1"/>
          <p:nvPr/>
        </p:nvSpPr>
        <p:spPr>
          <a:xfrm>
            <a:off x="1885441" y="3195889"/>
            <a:ext cx="3026421" cy="369332"/>
          </a:xfrm>
          <a:prstGeom prst="rect">
            <a:avLst/>
          </a:prstGeom>
          <a:noFill/>
        </p:spPr>
        <p:txBody>
          <a:bodyPr wrap="square" rtlCol="0">
            <a:spAutoFit/>
          </a:bodyPr>
          <a:lstStyle/>
          <a:p>
            <a:r>
              <a:rPr lang="en-US" dirty="0" smtClean="0">
                <a:latin typeface="Bradley Hand ITC" panose="03070402050302030203" pitchFamily="66" charset="0"/>
              </a:rPr>
              <a:t>Pears</a:t>
            </a:r>
            <a:endParaRPr lang="en-US" dirty="0">
              <a:latin typeface="Bradley Hand ITC" panose="03070402050302030203" pitchFamily="66" charset="0"/>
            </a:endParaRPr>
          </a:p>
        </p:txBody>
      </p:sp>
      <p:sp>
        <p:nvSpPr>
          <p:cNvPr id="7" name="TextBox 6"/>
          <p:cNvSpPr txBox="1"/>
          <p:nvPr/>
        </p:nvSpPr>
        <p:spPr>
          <a:xfrm>
            <a:off x="4004328" y="2743038"/>
            <a:ext cx="652743" cy="369332"/>
          </a:xfrm>
          <a:prstGeom prst="rect">
            <a:avLst/>
          </a:prstGeom>
          <a:noFill/>
        </p:spPr>
        <p:txBody>
          <a:bodyPr wrap="square" rtlCol="0">
            <a:spAutoFit/>
          </a:bodyPr>
          <a:lstStyle/>
          <a:p>
            <a:r>
              <a:rPr lang="en-US" dirty="0" smtClean="0">
                <a:latin typeface="Bradley Hand ITC" panose="03070402050302030203" pitchFamily="66" charset="0"/>
              </a:rPr>
              <a:t>1101</a:t>
            </a:r>
            <a:endParaRPr lang="en-US" dirty="0">
              <a:latin typeface="Bradley Hand ITC" panose="03070402050302030203" pitchFamily="66" charset="0"/>
            </a:endParaRPr>
          </a:p>
        </p:txBody>
      </p:sp>
      <p:sp>
        <p:nvSpPr>
          <p:cNvPr id="8" name="Rectangle 7"/>
          <p:cNvSpPr/>
          <p:nvPr/>
        </p:nvSpPr>
        <p:spPr>
          <a:xfrm>
            <a:off x="3993106" y="3195889"/>
            <a:ext cx="675185" cy="369332"/>
          </a:xfrm>
          <a:prstGeom prst="rect">
            <a:avLst/>
          </a:prstGeom>
        </p:spPr>
        <p:txBody>
          <a:bodyPr wrap="none">
            <a:spAutoFit/>
          </a:bodyPr>
          <a:lstStyle/>
          <a:p>
            <a:r>
              <a:rPr lang="en-US" dirty="0" smtClean="0">
                <a:latin typeface="Bradley Hand ITC" panose="03070402050302030203" pitchFamily="66" charset="0"/>
              </a:rPr>
              <a:t>1122</a:t>
            </a:r>
            <a:endParaRPr lang="en-US" dirty="0">
              <a:latin typeface="Bradley Hand ITC" panose="03070402050302030203" pitchFamily="66" charset="0"/>
            </a:endParaRPr>
          </a:p>
        </p:txBody>
      </p:sp>
      <p:sp>
        <p:nvSpPr>
          <p:cNvPr id="9" name="TextBox 8"/>
          <p:cNvSpPr txBox="1"/>
          <p:nvPr/>
        </p:nvSpPr>
        <p:spPr>
          <a:xfrm>
            <a:off x="5275138" y="2781634"/>
            <a:ext cx="1134129" cy="369332"/>
          </a:xfrm>
          <a:prstGeom prst="rect">
            <a:avLst/>
          </a:prstGeom>
          <a:noFill/>
        </p:spPr>
        <p:txBody>
          <a:bodyPr wrap="square" rtlCol="0">
            <a:spAutoFit/>
          </a:bodyPr>
          <a:lstStyle/>
          <a:p>
            <a:r>
              <a:rPr lang="en-US" dirty="0" smtClean="0">
                <a:latin typeface="Bradley Hand ITC" panose="03070402050302030203" pitchFamily="66" charset="0"/>
              </a:rPr>
              <a:t>22</a:t>
            </a:r>
            <a:endParaRPr lang="en-US" dirty="0">
              <a:latin typeface="Bradley Hand ITC" panose="03070402050302030203" pitchFamily="66" charset="0"/>
            </a:endParaRPr>
          </a:p>
        </p:txBody>
      </p:sp>
      <p:sp>
        <p:nvSpPr>
          <p:cNvPr id="10" name="TextBox 9"/>
          <p:cNvSpPr txBox="1"/>
          <p:nvPr/>
        </p:nvSpPr>
        <p:spPr>
          <a:xfrm>
            <a:off x="6409267" y="2798554"/>
            <a:ext cx="303603" cy="369332"/>
          </a:xfrm>
          <a:prstGeom prst="rect">
            <a:avLst/>
          </a:prstGeom>
          <a:noFill/>
        </p:spPr>
        <p:txBody>
          <a:bodyPr wrap="square" rtlCol="0">
            <a:spAutoFit/>
          </a:bodyPr>
          <a:lstStyle/>
          <a:p>
            <a:r>
              <a:rPr lang="en-US" dirty="0" smtClean="0">
                <a:latin typeface="Bradley Hand ITC" panose="03070402050302030203" pitchFamily="66" charset="0"/>
              </a:rPr>
              <a:t>5</a:t>
            </a:r>
            <a:endParaRPr lang="en-US" dirty="0">
              <a:latin typeface="Bradley Hand ITC" panose="03070402050302030203" pitchFamily="66" charset="0"/>
            </a:endParaRPr>
          </a:p>
        </p:txBody>
      </p:sp>
      <p:sp>
        <p:nvSpPr>
          <p:cNvPr id="11" name="TextBox 10"/>
          <p:cNvSpPr txBox="1"/>
          <p:nvPr/>
        </p:nvSpPr>
        <p:spPr>
          <a:xfrm>
            <a:off x="5275138" y="3218350"/>
            <a:ext cx="497840" cy="369332"/>
          </a:xfrm>
          <a:prstGeom prst="rect">
            <a:avLst/>
          </a:prstGeom>
          <a:noFill/>
        </p:spPr>
        <p:txBody>
          <a:bodyPr wrap="square" rtlCol="0">
            <a:spAutoFit/>
          </a:bodyPr>
          <a:lstStyle/>
          <a:p>
            <a:r>
              <a:rPr lang="en-US" dirty="0" smtClean="0">
                <a:latin typeface="Bradley Hand ITC" panose="03070402050302030203" pitchFamily="66" charset="0"/>
              </a:rPr>
              <a:t>10</a:t>
            </a:r>
            <a:endParaRPr lang="en-US" dirty="0">
              <a:latin typeface="Bradley Hand ITC" panose="03070402050302030203" pitchFamily="66" charset="0"/>
            </a:endParaRPr>
          </a:p>
        </p:txBody>
      </p:sp>
      <p:sp>
        <p:nvSpPr>
          <p:cNvPr id="12" name="Rectangle 11"/>
          <p:cNvSpPr/>
          <p:nvPr/>
        </p:nvSpPr>
        <p:spPr>
          <a:xfrm>
            <a:off x="7454203" y="3215270"/>
            <a:ext cx="420308" cy="369332"/>
          </a:xfrm>
          <a:prstGeom prst="rect">
            <a:avLst/>
          </a:prstGeom>
        </p:spPr>
        <p:txBody>
          <a:bodyPr wrap="none">
            <a:spAutoFit/>
          </a:bodyPr>
          <a:lstStyle/>
          <a:p>
            <a:r>
              <a:rPr lang="en-US" dirty="0">
                <a:latin typeface="Bradley Hand ITC" panose="03070402050302030203" pitchFamily="66" charset="0"/>
              </a:rPr>
              <a:t>10</a:t>
            </a:r>
          </a:p>
        </p:txBody>
      </p:sp>
      <p:sp>
        <p:nvSpPr>
          <p:cNvPr id="13" name="TextBox 12"/>
          <p:cNvSpPr txBox="1"/>
          <p:nvPr/>
        </p:nvSpPr>
        <p:spPr>
          <a:xfrm>
            <a:off x="7454203" y="2743038"/>
            <a:ext cx="541612" cy="369332"/>
          </a:xfrm>
          <a:prstGeom prst="rect">
            <a:avLst/>
          </a:prstGeom>
          <a:noFill/>
        </p:spPr>
        <p:txBody>
          <a:bodyPr wrap="square" rtlCol="0">
            <a:spAutoFit/>
          </a:bodyPr>
          <a:lstStyle/>
          <a:p>
            <a:r>
              <a:rPr lang="en-US" dirty="0" smtClean="0">
                <a:latin typeface="Bradley Hand ITC" panose="03070402050302030203" pitchFamily="66" charset="0"/>
              </a:rPr>
              <a:t>12</a:t>
            </a:r>
            <a:endParaRPr lang="en-US" dirty="0">
              <a:latin typeface="Bradley Hand ITC" panose="03070402050302030203" pitchFamily="66" charset="0"/>
            </a:endParaRPr>
          </a:p>
        </p:txBody>
      </p:sp>
      <p:sp>
        <p:nvSpPr>
          <p:cNvPr id="14" name="TextBox 13"/>
          <p:cNvSpPr txBox="1"/>
          <p:nvPr/>
        </p:nvSpPr>
        <p:spPr>
          <a:xfrm>
            <a:off x="8585346" y="2743038"/>
            <a:ext cx="303603" cy="369332"/>
          </a:xfrm>
          <a:prstGeom prst="rect">
            <a:avLst/>
          </a:prstGeom>
          <a:noFill/>
        </p:spPr>
        <p:txBody>
          <a:bodyPr wrap="square" rtlCol="0">
            <a:spAutoFit/>
          </a:bodyPr>
          <a:lstStyle/>
          <a:p>
            <a:r>
              <a:rPr lang="en-US" dirty="0" smtClean="0">
                <a:latin typeface="Bradley Hand ITC" panose="03070402050302030203" pitchFamily="66" charset="0"/>
              </a:rPr>
              <a:t>5</a:t>
            </a:r>
            <a:endParaRPr lang="en-US" dirty="0">
              <a:latin typeface="Bradley Hand ITC" panose="03070402050302030203" pitchFamily="66" charset="0"/>
            </a:endParaRPr>
          </a:p>
        </p:txBody>
      </p:sp>
      <p:sp>
        <p:nvSpPr>
          <p:cNvPr id="2" name="TextBox 1"/>
          <p:cNvSpPr txBox="1"/>
          <p:nvPr/>
        </p:nvSpPr>
        <p:spPr>
          <a:xfrm>
            <a:off x="9359595" y="2743038"/>
            <a:ext cx="1178560" cy="369332"/>
          </a:xfrm>
          <a:prstGeom prst="rect">
            <a:avLst/>
          </a:prstGeom>
          <a:noFill/>
        </p:spPr>
        <p:txBody>
          <a:bodyPr wrap="square" rtlCol="0">
            <a:spAutoFit/>
          </a:bodyPr>
          <a:lstStyle/>
          <a:p>
            <a:pPr algn="ctr"/>
            <a:r>
              <a:rPr lang="en-US" dirty="0" smtClean="0">
                <a:latin typeface="Bradley Hand ITC" panose="03070402050302030203" pitchFamily="66" charset="0"/>
              </a:rPr>
              <a:t>10</a:t>
            </a:r>
            <a:endParaRPr lang="en-US" dirty="0">
              <a:latin typeface="Bradley Hand ITC" panose="03070402050302030203" pitchFamily="66" charset="0"/>
            </a:endParaRPr>
          </a:p>
        </p:txBody>
      </p:sp>
    </p:spTree>
    <p:extLst>
      <p:ext uri="{BB962C8B-B14F-4D97-AF65-F5344CB8AC3E}">
        <p14:creationId xmlns:p14="http://schemas.microsoft.com/office/powerpoint/2010/main" val="11022797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14960" y="348114"/>
            <a:ext cx="11755120" cy="838200"/>
          </a:xfrm>
        </p:spPr>
        <p:txBody>
          <a:bodyPr>
            <a:noAutofit/>
          </a:bodyPr>
          <a:lstStyle/>
          <a:p>
            <a:pPr algn="ctr"/>
            <a:r>
              <a:rPr lang="en-US" sz="5000" dirty="0"/>
              <a:t>Options for </a:t>
            </a:r>
            <a:r>
              <a:rPr lang="en-US" sz="5000" dirty="0" smtClean="0"/>
              <a:t>Questionnaire Formatting-Prelisted Items in Response Tables</a:t>
            </a:r>
            <a:endParaRPr lang="en-US" sz="5000" dirty="0"/>
          </a:p>
        </p:txBody>
      </p:sp>
      <p:pic>
        <p:nvPicPr>
          <p:cNvPr id="4" name="Picture 3"/>
          <p:cNvPicPr>
            <a:picLocks noChangeAspect="1"/>
          </p:cNvPicPr>
          <p:nvPr/>
        </p:nvPicPr>
        <p:blipFill>
          <a:blip r:embed="rId4"/>
          <a:stretch>
            <a:fillRect/>
          </a:stretch>
        </p:blipFill>
        <p:spPr>
          <a:xfrm>
            <a:off x="1191645" y="2509520"/>
            <a:ext cx="4132195" cy="3845236"/>
          </a:xfrm>
          <a:prstGeom prst="rect">
            <a:avLst/>
          </a:prstGeom>
        </p:spPr>
      </p:pic>
      <p:pic>
        <p:nvPicPr>
          <p:cNvPr id="6" name="Picture 5"/>
          <p:cNvPicPr>
            <a:picLocks noChangeAspect="1"/>
          </p:cNvPicPr>
          <p:nvPr/>
        </p:nvPicPr>
        <p:blipFill>
          <a:blip r:embed="rId5"/>
          <a:stretch>
            <a:fillRect/>
          </a:stretch>
        </p:blipFill>
        <p:spPr>
          <a:xfrm>
            <a:off x="6490750" y="2509520"/>
            <a:ext cx="4422709" cy="2029647"/>
          </a:xfrm>
          <a:prstGeom prst="rect">
            <a:avLst/>
          </a:prstGeom>
        </p:spPr>
      </p:pic>
      <p:sp>
        <p:nvSpPr>
          <p:cNvPr id="7" name="TextBox 6"/>
          <p:cNvSpPr txBox="1"/>
          <p:nvPr/>
        </p:nvSpPr>
        <p:spPr>
          <a:xfrm>
            <a:off x="633556" y="1847800"/>
            <a:ext cx="5248371" cy="523220"/>
          </a:xfrm>
          <a:prstGeom prst="rect">
            <a:avLst/>
          </a:prstGeom>
          <a:noFill/>
        </p:spPr>
        <p:txBody>
          <a:bodyPr wrap="square" rtlCol="0">
            <a:spAutoFit/>
          </a:bodyPr>
          <a:lstStyle/>
          <a:p>
            <a:r>
              <a:rPr lang="en-US" sz="2800" dirty="0" smtClean="0"/>
              <a:t>Prelisted Items in Response Tables</a:t>
            </a:r>
            <a:endParaRPr lang="en-US" sz="2800" dirty="0"/>
          </a:p>
        </p:txBody>
      </p:sp>
      <p:sp>
        <p:nvSpPr>
          <p:cNvPr id="8" name="TextBox 7"/>
          <p:cNvSpPr txBox="1"/>
          <p:nvPr/>
        </p:nvSpPr>
        <p:spPr>
          <a:xfrm>
            <a:off x="5881927" y="1847800"/>
            <a:ext cx="5640356" cy="523220"/>
          </a:xfrm>
          <a:prstGeom prst="rect">
            <a:avLst/>
          </a:prstGeom>
          <a:noFill/>
        </p:spPr>
        <p:txBody>
          <a:bodyPr wrap="square" rtlCol="0">
            <a:spAutoFit/>
          </a:bodyPr>
          <a:lstStyle/>
          <a:p>
            <a:r>
              <a:rPr lang="en-US" sz="2800" dirty="0" smtClean="0"/>
              <a:t>No Prelisted Items in Response Tables</a:t>
            </a:r>
            <a:endParaRPr lang="en-US" sz="2800" dirty="0"/>
          </a:p>
        </p:txBody>
      </p:sp>
    </p:spTree>
    <p:extLst>
      <p:ext uri="{BB962C8B-B14F-4D97-AF65-F5344CB8AC3E}">
        <p14:creationId xmlns:p14="http://schemas.microsoft.com/office/powerpoint/2010/main" val="7399794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 y="226718"/>
            <a:ext cx="11998960" cy="975360"/>
          </a:xfrm>
        </p:spPr>
        <p:txBody>
          <a:bodyPr>
            <a:noAutofit/>
          </a:bodyPr>
          <a:lstStyle/>
          <a:p>
            <a:pPr algn="ctr"/>
            <a:r>
              <a:rPr lang="en-US" sz="5000" dirty="0" smtClean="0"/>
              <a:t>Options for Questionnaire Formatting-Location of Commodity </a:t>
            </a:r>
            <a:r>
              <a:rPr lang="en-US" sz="5000" dirty="0" smtClean="0"/>
              <a:t>Listings</a:t>
            </a:r>
            <a:endParaRPr lang="en-US" sz="5000" dirty="0"/>
          </a:p>
        </p:txBody>
      </p:sp>
      <p:pic>
        <p:nvPicPr>
          <p:cNvPr id="3" name="Picture 2"/>
          <p:cNvPicPr>
            <a:picLocks noChangeAspect="1"/>
          </p:cNvPicPr>
          <p:nvPr/>
        </p:nvPicPr>
        <p:blipFill>
          <a:blip r:embed="rId4"/>
          <a:stretch>
            <a:fillRect/>
          </a:stretch>
        </p:blipFill>
        <p:spPr>
          <a:xfrm>
            <a:off x="6389036" y="1427645"/>
            <a:ext cx="4281103" cy="5537200"/>
          </a:xfrm>
          <a:prstGeom prst="rect">
            <a:avLst/>
          </a:prstGeom>
        </p:spPr>
      </p:pic>
      <p:pic>
        <p:nvPicPr>
          <p:cNvPr id="4" name="Picture 3"/>
          <p:cNvPicPr>
            <a:picLocks noChangeAspect="1"/>
          </p:cNvPicPr>
          <p:nvPr/>
        </p:nvPicPr>
        <p:blipFill>
          <a:blip r:embed="rId5"/>
          <a:stretch>
            <a:fillRect/>
          </a:stretch>
        </p:blipFill>
        <p:spPr>
          <a:xfrm>
            <a:off x="1782907" y="1427645"/>
            <a:ext cx="4195797" cy="5285687"/>
          </a:xfrm>
          <a:prstGeom prst="rect">
            <a:avLst/>
          </a:prstGeom>
        </p:spPr>
      </p:pic>
    </p:spTree>
    <p:extLst>
      <p:ext uri="{BB962C8B-B14F-4D97-AF65-F5344CB8AC3E}">
        <p14:creationId xmlns:p14="http://schemas.microsoft.com/office/powerpoint/2010/main" val="35825772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 y="375920"/>
            <a:ext cx="12212320" cy="838200"/>
          </a:xfrm>
        </p:spPr>
        <p:txBody>
          <a:bodyPr>
            <a:noAutofit/>
          </a:bodyPr>
          <a:lstStyle/>
          <a:p>
            <a:r>
              <a:rPr lang="en-US" sz="5000" dirty="0"/>
              <a:t>Options for Questionnaire Formatting-Location of Commodity </a:t>
            </a:r>
            <a:r>
              <a:rPr lang="en-US" sz="5000" dirty="0" smtClean="0"/>
              <a:t>Listings</a:t>
            </a:r>
            <a:endParaRPr lang="en-US" sz="5000" dirty="0"/>
          </a:p>
        </p:txBody>
      </p:sp>
      <p:pic>
        <p:nvPicPr>
          <p:cNvPr id="3" name="Picture 2"/>
          <p:cNvPicPr>
            <a:picLocks noChangeAspect="1"/>
          </p:cNvPicPr>
          <p:nvPr/>
        </p:nvPicPr>
        <p:blipFill>
          <a:blip r:embed="rId3"/>
          <a:stretch>
            <a:fillRect/>
          </a:stretch>
        </p:blipFill>
        <p:spPr>
          <a:xfrm>
            <a:off x="3994166" y="1503680"/>
            <a:ext cx="4376386" cy="5659119"/>
          </a:xfrm>
          <a:prstGeom prst="rect">
            <a:avLst/>
          </a:prstGeom>
        </p:spPr>
      </p:pic>
    </p:spTree>
    <p:extLst>
      <p:ext uri="{BB962C8B-B14F-4D97-AF65-F5344CB8AC3E}">
        <p14:creationId xmlns:p14="http://schemas.microsoft.com/office/powerpoint/2010/main" val="1056690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11903" y="489284"/>
            <a:ext cx="10261600" cy="838200"/>
          </a:xfrm>
        </p:spPr>
        <p:txBody>
          <a:bodyPr>
            <a:noAutofit/>
          </a:bodyPr>
          <a:lstStyle/>
          <a:p>
            <a:pPr algn="ctr"/>
            <a:r>
              <a:rPr lang="en-US" sz="5000" dirty="0" smtClean="0"/>
              <a:t>Research Questions</a:t>
            </a:r>
            <a:endParaRPr lang="en-US" sz="5000" dirty="0"/>
          </a:p>
        </p:txBody>
      </p:sp>
      <p:sp>
        <p:nvSpPr>
          <p:cNvPr id="4" name="TextBox 3"/>
          <p:cNvSpPr txBox="1"/>
          <p:nvPr/>
        </p:nvSpPr>
        <p:spPr>
          <a:xfrm>
            <a:off x="1037303" y="1327484"/>
            <a:ext cx="10210800" cy="5262979"/>
          </a:xfrm>
          <a:prstGeom prst="rect">
            <a:avLst/>
          </a:prstGeom>
          <a:noFill/>
        </p:spPr>
        <p:txBody>
          <a:bodyPr wrap="square" rtlCol="0">
            <a:spAutoFit/>
          </a:bodyPr>
          <a:lstStyle/>
          <a:p>
            <a:endParaRPr lang="en-US" sz="3200" dirty="0" smtClean="0"/>
          </a:p>
          <a:p>
            <a:pPr marL="285750" indent="-285750">
              <a:buFont typeface="Arial" panose="020B0604020202020204" pitchFamily="34" charset="0"/>
              <a:buChar char="•"/>
            </a:pPr>
            <a:r>
              <a:rPr lang="en-US" sz="3800" dirty="0" smtClean="0"/>
              <a:t>Do prelisted items in response tables decrease respondent burden while still maintaining data quality?</a:t>
            </a:r>
          </a:p>
          <a:p>
            <a:pPr marL="285750" indent="-285750">
              <a:buFont typeface="Arial" panose="020B0604020202020204" pitchFamily="34" charset="0"/>
              <a:buChar char="•"/>
            </a:pPr>
            <a:endParaRPr lang="en-US" sz="3800" dirty="0"/>
          </a:p>
          <a:p>
            <a:pPr marL="285750" indent="-285750">
              <a:buFont typeface="Arial" panose="020B0604020202020204" pitchFamily="34" charset="0"/>
              <a:buChar char="•"/>
            </a:pPr>
            <a:r>
              <a:rPr lang="en-US" sz="3800" dirty="0"/>
              <a:t>Can we move commodity listings to a separate booklet to save space on the questionnaire without significantly impacting data quality?</a:t>
            </a:r>
          </a:p>
          <a:p>
            <a:pPr marL="285750" indent="-285750">
              <a:buFont typeface="Arial" panose="020B0604020202020204" pitchFamily="34" charset="0"/>
              <a:buChar char="•"/>
            </a:pPr>
            <a:endParaRPr lang="en-US" sz="3800" dirty="0"/>
          </a:p>
        </p:txBody>
      </p:sp>
    </p:spTree>
    <p:extLst>
      <p:ext uri="{BB962C8B-B14F-4D97-AF65-F5344CB8AC3E}">
        <p14:creationId xmlns:p14="http://schemas.microsoft.com/office/powerpoint/2010/main" val="16857495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72440" y="650240"/>
            <a:ext cx="11308080" cy="838200"/>
          </a:xfrm>
        </p:spPr>
        <p:txBody>
          <a:bodyPr>
            <a:noAutofit/>
          </a:bodyPr>
          <a:lstStyle/>
          <a:p>
            <a:pPr algn="ctr"/>
            <a:r>
              <a:rPr lang="en-US" sz="5000" dirty="0" smtClean="0"/>
              <a:t>Benefits of Prelisted Items in Response Tables</a:t>
            </a:r>
            <a:endParaRPr lang="en-US" sz="5000" dirty="0"/>
          </a:p>
        </p:txBody>
      </p:sp>
      <p:sp>
        <p:nvSpPr>
          <p:cNvPr id="3" name="TextBox 2"/>
          <p:cNvSpPr txBox="1"/>
          <p:nvPr/>
        </p:nvSpPr>
        <p:spPr>
          <a:xfrm>
            <a:off x="812800" y="2188528"/>
            <a:ext cx="10627360" cy="3600986"/>
          </a:xfrm>
          <a:prstGeom prst="rect">
            <a:avLst/>
          </a:prstGeom>
          <a:noFill/>
        </p:spPr>
        <p:txBody>
          <a:bodyPr wrap="square" rtlCol="0">
            <a:spAutoFit/>
          </a:bodyPr>
          <a:lstStyle/>
          <a:p>
            <a:pPr marL="285750" indent="-285750">
              <a:buFont typeface="Arial" panose="020B0604020202020204" pitchFamily="34" charset="0"/>
              <a:buChar char="•"/>
            </a:pPr>
            <a:r>
              <a:rPr lang="en-US" sz="3800" dirty="0" smtClean="0"/>
              <a:t>Lower respondent burden for respondents with commodities that were chosen to be prelisted</a:t>
            </a:r>
          </a:p>
          <a:p>
            <a:pPr marL="914400" lvl="1" indent="-457200">
              <a:buFont typeface="Wingdings" panose="05000000000000000000" pitchFamily="2" charset="2"/>
              <a:buChar char="Ø"/>
            </a:pPr>
            <a:r>
              <a:rPr lang="en-US" sz="3800" dirty="0" smtClean="0"/>
              <a:t>Increase unit response</a:t>
            </a:r>
          </a:p>
          <a:p>
            <a:pPr marL="914400" lvl="1" indent="-457200">
              <a:buFont typeface="Wingdings" panose="05000000000000000000" pitchFamily="2" charset="2"/>
              <a:buChar char="Ø"/>
            </a:pPr>
            <a:r>
              <a:rPr lang="en-US" sz="3800" dirty="0" smtClean="0"/>
              <a:t>Aid in recall</a:t>
            </a:r>
          </a:p>
          <a:p>
            <a:pPr marL="285750" indent="-285750">
              <a:buFont typeface="Arial" panose="020B0604020202020204" pitchFamily="34" charset="0"/>
              <a:buChar char="•"/>
            </a:pPr>
            <a:r>
              <a:rPr lang="en-US" sz="3800" dirty="0" smtClean="0"/>
              <a:t>Help with analysis</a:t>
            </a:r>
          </a:p>
          <a:p>
            <a:pPr marL="914400" lvl="1" indent="-457200">
              <a:buFont typeface="Wingdings" panose="05000000000000000000" pitchFamily="2" charset="2"/>
              <a:buChar char="Ø"/>
            </a:pPr>
            <a:r>
              <a:rPr lang="en-US" sz="3800" dirty="0" smtClean="0"/>
              <a:t>Reduce errors during data entry</a:t>
            </a:r>
            <a:endParaRPr lang="en-US" sz="3800" dirty="0"/>
          </a:p>
        </p:txBody>
      </p:sp>
    </p:spTree>
    <p:extLst>
      <p:ext uri="{BB962C8B-B14F-4D97-AF65-F5344CB8AC3E}">
        <p14:creationId xmlns:p14="http://schemas.microsoft.com/office/powerpoint/2010/main" val="4078490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41680" y="538480"/>
            <a:ext cx="10932160" cy="838200"/>
          </a:xfrm>
        </p:spPr>
        <p:txBody>
          <a:bodyPr>
            <a:noAutofit/>
          </a:bodyPr>
          <a:lstStyle/>
          <a:p>
            <a:pPr algn="ctr"/>
            <a:r>
              <a:rPr lang="en-US" sz="5000" dirty="0" smtClean="0"/>
              <a:t>Issues with Prelisted Items In Response Tables</a:t>
            </a:r>
            <a:endParaRPr lang="en-US" sz="5000" dirty="0"/>
          </a:p>
        </p:txBody>
      </p:sp>
      <p:sp>
        <p:nvSpPr>
          <p:cNvPr id="3" name="TextBox 2"/>
          <p:cNvSpPr txBox="1"/>
          <p:nvPr/>
        </p:nvSpPr>
        <p:spPr>
          <a:xfrm>
            <a:off x="1051828" y="2016760"/>
            <a:ext cx="10479772" cy="3600986"/>
          </a:xfrm>
          <a:prstGeom prst="rect">
            <a:avLst/>
          </a:prstGeom>
          <a:noFill/>
        </p:spPr>
        <p:txBody>
          <a:bodyPr wrap="square" rtlCol="0">
            <a:spAutoFit/>
          </a:bodyPr>
          <a:lstStyle/>
          <a:p>
            <a:pPr marL="285750" indent="-285750">
              <a:buFont typeface="Arial" panose="020B0604020202020204" pitchFamily="34" charset="0"/>
              <a:buChar char="•"/>
            </a:pPr>
            <a:r>
              <a:rPr lang="en-US" sz="3800" dirty="0" smtClean="0"/>
              <a:t>Item nonresponse </a:t>
            </a:r>
          </a:p>
          <a:p>
            <a:pPr marL="914400" lvl="1" indent="-457200">
              <a:buFont typeface="Wingdings" panose="05000000000000000000" pitchFamily="2" charset="2"/>
              <a:buChar char="Ø"/>
            </a:pPr>
            <a:r>
              <a:rPr lang="en-US" sz="3800" dirty="0" smtClean="0"/>
              <a:t>Observed </a:t>
            </a:r>
            <a:r>
              <a:rPr lang="en-US" sz="3800" dirty="0"/>
              <a:t>in cognitive testing for </a:t>
            </a:r>
            <a:r>
              <a:rPr lang="en-US" sz="3800" dirty="0" smtClean="0"/>
              <a:t>2014 and 2015 Organic Surveys</a:t>
            </a:r>
          </a:p>
          <a:p>
            <a:pPr marL="285750" indent="-285750">
              <a:buFont typeface="Arial" panose="020B0604020202020204" pitchFamily="34" charset="0"/>
              <a:buChar char="•"/>
            </a:pPr>
            <a:r>
              <a:rPr lang="en-US" sz="3800" dirty="0" smtClean="0"/>
              <a:t>Primacy effect</a:t>
            </a:r>
          </a:p>
          <a:p>
            <a:pPr marL="285750" indent="-285750">
              <a:buFont typeface="Arial" panose="020B0604020202020204" pitchFamily="34" charset="0"/>
              <a:buChar char="•"/>
            </a:pPr>
            <a:r>
              <a:rPr lang="en-US" sz="3800" dirty="0" smtClean="0"/>
              <a:t>Satisficing </a:t>
            </a:r>
          </a:p>
          <a:p>
            <a:pPr marL="285750" indent="-285750">
              <a:buFont typeface="Arial" panose="020B0604020202020204" pitchFamily="34" charset="0"/>
              <a:buChar char="•"/>
            </a:pPr>
            <a:r>
              <a:rPr lang="en-US" sz="3800" dirty="0" smtClean="0"/>
              <a:t>Anchoring and adjustment heuristic </a:t>
            </a:r>
          </a:p>
        </p:txBody>
      </p:sp>
    </p:spTree>
    <p:extLst>
      <p:ext uri="{BB962C8B-B14F-4D97-AF65-F5344CB8AC3E}">
        <p14:creationId xmlns:p14="http://schemas.microsoft.com/office/powerpoint/2010/main" val="19111491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571040" y="152399"/>
            <a:ext cx="4978400" cy="1227221"/>
          </a:xfrm>
        </p:spPr>
        <p:txBody>
          <a:bodyPr>
            <a:noAutofit/>
          </a:bodyPr>
          <a:lstStyle/>
          <a:p>
            <a:pPr algn="ctr"/>
            <a:r>
              <a:rPr lang="en-US" sz="5000" dirty="0" smtClean="0"/>
              <a:t>Testing Conducted</a:t>
            </a:r>
            <a:endParaRPr lang="en-US" sz="5000" dirty="0"/>
          </a:p>
        </p:txBody>
      </p:sp>
      <p:sp>
        <p:nvSpPr>
          <p:cNvPr id="3" name="TextBox 2"/>
          <p:cNvSpPr txBox="1"/>
          <p:nvPr/>
        </p:nvSpPr>
        <p:spPr>
          <a:xfrm>
            <a:off x="355601" y="1379620"/>
            <a:ext cx="11409278" cy="5355312"/>
          </a:xfrm>
          <a:prstGeom prst="rect">
            <a:avLst/>
          </a:prstGeom>
          <a:noFill/>
        </p:spPr>
        <p:txBody>
          <a:bodyPr wrap="square" rtlCol="0">
            <a:spAutoFit/>
          </a:bodyPr>
          <a:lstStyle/>
          <a:p>
            <a:pPr marL="285750" indent="-285750">
              <a:buFont typeface="Arial" panose="020B0604020202020204" pitchFamily="34" charset="0"/>
              <a:buChar char="•"/>
            </a:pPr>
            <a:r>
              <a:rPr lang="en-US" sz="3800" dirty="0" smtClean="0"/>
              <a:t>Testing conducted with various versions of the Census of Agriculture</a:t>
            </a:r>
          </a:p>
          <a:p>
            <a:pPr marL="914400" lvl="1" indent="-457200">
              <a:buFont typeface="Wingdings" panose="05000000000000000000" pitchFamily="2" charset="2"/>
              <a:buChar char="Ø"/>
            </a:pPr>
            <a:r>
              <a:rPr lang="en-US" sz="3800" dirty="0" smtClean="0"/>
              <a:t>Multiple rounds of cognitive interviews</a:t>
            </a:r>
          </a:p>
          <a:p>
            <a:pPr marL="914400" lvl="1" indent="-457200">
              <a:buFont typeface="Wingdings" panose="05000000000000000000" pitchFamily="2" charset="2"/>
              <a:buChar char="Ø"/>
            </a:pPr>
            <a:r>
              <a:rPr lang="en-US" sz="3800" dirty="0" smtClean="0"/>
              <a:t>A large scale field test</a:t>
            </a:r>
          </a:p>
          <a:p>
            <a:pPr marL="285750" indent="-285750">
              <a:buFont typeface="Arial" panose="020B0604020202020204" pitchFamily="34" charset="0"/>
              <a:buChar char="•"/>
            </a:pPr>
            <a:r>
              <a:rPr lang="en-US" sz="3800" dirty="0" smtClean="0"/>
              <a:t>Testing included several versions of the questionnaire</a:t>
            </a:r>
          </a:p>
          <a:p>
            <a:pPr marL="914400" lvl="1" indent="-457200">
              <a:buFont typeface="Wingdings" panose="05000000000000000000" pitchFamily="2" charset="2"/>
              <a:buChar char="Ø"/>
            </a:pPr>
            <a:r>
              <a:rPr lang="en-US" sz="3800" dirty="0" smtClean="0"/>
              <a:t>Placement of prelisted items in response tables</a:t>
            </a:r>
          </a:p>
          <a:p>
            <a:pPr marL="914400" lvl="1" indent="-457200">
              <a:buFont typeface="Wingdings" panose="05000000000000000000" pitchFamily="2" charset="2"/>
              <a:buChar char="Ø"/>
            </a:pPr>
            <a:r>
              <a:rPr lang="en-US" sz="3800" dirty="0" smtClean="0"/>
              <a:t>Placement of </a:t>
            </a:r>
            <a:r>
              <a:rPr lang="en-US" sz="3800" dirty="0" smtClean="0"/>
              <a:t>commodity listings on </a:t>
            </a:r>
            <a:r>
              <a:rPr lang="en-US" sz="3800" dirty="0" smtClean="0"/>
              <a:t>the questionnaire below the response tables or in a separate booklet</a:t>
            </a:r>
          </a:p>
        </p:txBody>
      </p:sp>
    </p:spTree>
    <p:extLst>
      <p:ext uri="{BB962C8B-B14F-4D97-AF65-F5344CB8AC3E}">
        <p14:creationId xmlns:p14="http://schemas.microsoft.com/office/powerpoint/2010/main" val="7581479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89280" y="687136"/>
            <a:ext cx="11216640" cy="838200"/>
          </a:xfrm>
        </p:spPr>
        <p:txBody>
          <a:bodyPr>
            <a:noAutofit/>
          </a:bodyPr>
          <a:lstStyle/>
          <a:p>
            <a:pPr algn="ctr"/>
            <a:r>
              <a:rPr lang="en-US" sz="5000" dirty="0" smtClean="0"/>
              <a:t>Round 1 of Cognitive Testing for Census of Agriculture</a:t>
            </a:r>
            <a:endParaRPr lang="en-US" sz="5000" dirty="0"/>
          </a:p>
        </p:txBody>
      </p:sp>
      <p:sp>
        <p:nvSpPr>
          <p:cNvPr id="3" name="TextBox 2"/>
          <p:cNvSpPr txBox="1"/>
          <p:nvPr/>
        </p:nvSpPr>
        <p:spPr>
          <a:xfrm>
            <a:off x="1018540" y="1525336"/>
            <a:ext cx="10358120" cy="2708434"/>
          </a:xfrm>
          <a:prstGeom prst="rect">
            <a:avLst/>
          </a:prstGeom>
          <a:noFill/>
        </p:spPr>
        <p:txBody>
          <a:bodyPr wrap="square" rtlCol="0">
            <a:spAutoFit/>
          </a:bodyPr>
          <a:lstStyle/>
          <a:p>
            <a:pPr lvl="1"/>
            <a:endParaRPr lang="en-US" sz="3200" dirty="0" smtClean="0"/>
          </a:p>
          <a:p>
            <a:pPr marL="285750" indent="-285750">
              <a:buFont typeface="Arial" panose="020B0604020202020204" pitchFamily="34" charset="0"/>
              <a:buChar char="•"/>
            </a:pPr>
            <a:r>
              <a:rPr lang="en-US" sz="3800" dirty="0" smtClean="0"/>
              <a:t>Round 1</a:t>
            </a:r>
          </a:p>
          <a:p>
            <a:pPr marL="914400" lvl="1" indent="-457200">
              <a:buFont typeface="Wingdings" panose="05000000000000000000" pitchFamily="2" charset="2"/>
              <a:buChar char="Ø"/>
            </a:pPr>
            <a:r>
              <a:rPr lang="en-US" sz="3800" dirty="0" smtClean="0"/>
              <a:t>Conducted in January 2016</a:t>
            </a:r>
          </a:p>
          <a:p>
            <a:pPr marL="1371600" lvl="2" indent="-457200">
              <a:buFont typeface="Wingdings" panose="05000000000000000000" pitchFamily="2" charset="2"/>
              <a:buChar char="§"/>
            </a:pPr>
            <a:r>
              <a:rPr lang="en-US" sz="3800" dirty="0" smtClean="0"/>
              <a:t>31 cognitive interviews were completed </a:t>
            </a:r>
          </a:p>
          <a:p>
            <a:pPr marL="742950" lvl="1"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5686142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326921" y="1338170"/>
            <a:ext cx="11573909" cy="4059739"/>
          </a:xfrm>
          <a:prstGeom prst="rect">
            <a:avLst/>
          </a:prstGeom>
        </p:spPr>
      </p:pic>
    </p:spTree>
    <p:extLst>
      <p:ext uri="{BB962C8B-B14F-4D97-AF65-F5344CB8AC3E}">
        <p14:creationId xmlns:p14="http://schemas.microsoft.com/office/powerpoint/2010/main" val="17977034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1040" y="416560"/>
            <a:ext cx="10952480" cy="838200"/>
          </a:xfrm>
        </p:spPr>
        <p:txBody>
          <a:bodyPr>
            <a:noAutofit/>
          </a:bodyPr>
          <a:lstStyle/>
          <a:p>
            <a:r>
              <a:rPr lang="en-US" sz="5000" dirty="0" smtClean="0"/>
              <a:t>Results from Round 1 of Cognitive Testing</a:t>
            </a:r>
            <a:endParaRPr lang="en-US" sz="5000" dirty="0"/>
          </a:p>
        </p:txBody>
      </p:sp>
      <p:sp>
        <p:nvSpPr>
          <p:cNvPr id="5" name="TextBox 4"/>
          <p:cNvSpPr txBox="1"/>
          <p:nvPr/>
        </p:nvSpPr>
        <p:spPr>
          <a:xfrm>
            <a:off x="701040" y="1872293"/>
            <a:ext cx="10840720" cy="2431435"/>
          </a:xfrm>
          <a:prstGeom prst="rect">
            <a:avLst/>
          </a:prstGeom>
          <a:noFill/>
        </p:spPr>
        <p:txBody>
          <a:bodyPr wrap="square" rtlCol="0">
            <a:spAutoFit/>
          </a:bodyPr>
          <a:lstStyle/>
          <a:p>
            <a:pPr marL="285750" indent="-285750">
              <a:buFont typeface="Arial" panose="020B0604020202020204" pitchFamily="34" charset="0"/>
              <a:buChar char="•"/>
            </a:pPr>
            <a:r>
              <a:rPr lang="en-US" sz="3800" dirty="0" smtClean="0"/>
              <a:t>Respondents </a:t>
            </a:r>
            <a:r>
              <a:rPr lang="en-US" sz="3800" dirty="0"/>
              <a:t>tended to not use the instruction booklet correctly without </a:t>
            </a:r>
            <a:r>
              <a:rPr lang="en-US" sz="3800" dirty="0" smtClean="0"/>
              <a:t>prompting </a:t>
            </a:r>
            <a:endParaRPr lang="en-US" sz="3800" dirty="0"/>
          </a:p>
          <a:p>
            <a:pPr marL="285750" indent="-285750">
              <a:buFont typeface="Arial" panose="020B0604020202020204" pitchFamily="34" charset="0"/>
              <a:buChar char="•"/>
            </a:pPr>
            <a:r>
              <a:rPr lang="en-US" sz="3800" dirty="0" smtClean="0"/>
              <a:t>No </a:t>
            </a:r>
            <a:r>
              <a:rPr lang="en-US" sz="3800" dirty="0"/>
              <a:t>listed examples to help respondents understand which items belong in each </a:t>
            </a:r>
            <a:r>
              <a:rPr lang="en-US" sz="3800" dirty="0" smtClean="0"/>
              <a:t>section</a:t>
            </a:r>
            <a:endParaRPr lang="en-US" sz="3800" dirty="0"/>
          </a:p>
        </p:txBody>
      </p:sp>
    </p:spTree>
    <p:extLst>
      <p:ext uri="{BB962C8B-B14F-4D97-AF65-F5344CB8AC3E}">
        <p14:creationId xmlns:p14="http://schemas.microsoft.com/office/powerpoint/2010/main" val="39794876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840" y="690880"/>
            <a:ext cx="11236960" cy="838200"/>
          </a:xfrm>
        </p:spPr>
        <p:txBody>
          <a:bodyPr>
            <a:noAutofit/>
          </a:bodyPr>
          <a:lstStyle/>
          <a:p>
            <a:r>
              <a:rPr lang="en-US" sz="5000" dirty="0"/>
              <a:t>Round </a:t>
            </a:r>
            <a:r>
              <a:rPr lang="en-US" sz="5000" dirty="0" smtClean="0"/>
              <a:t>2 </a:t>
            </a:r>
            <a:r>
              <a:rPr lang="en-US" sz="5000" dirty="0"/>
              <a:t>of Cognitive Testing for Census of Agriculture</a:t>
            </a:r>
          </a:p>
        </p:txBody>
      </p:sp>
      <p:sp>
        <p:nvSpPr>
          <p:cNvPr id="3" name="Rectangle 2"/>
          <p:cNvSpPr/>
          <p:nvPr/>
        </p:nvSpPr>
        <p:spPr>
          <a:xfrm>
            <a:off x="782320" y="2106325"/>
            <a:ext cx="10810240" cy="1846659"/>
          </a:xfrm>
          <a:prstGeom prst="rect">
            <a:avLst/>
          </a:prstGeom>
        </p:spPr>
        <p:txBody>
          <a:bodyPr wrap="square">
            <a:spAutoFit/>
          </a:bodyPr>
          <a:lstStyle/>
          <a:p>
            <a:pPr marL="285750" indent="-285750">
              <a:buFont typeface="Arial" panose="020B0604020202020204" pitchFamily="34" charset="0"/>
              <a:buChar char="•"/>
            </a:pPr>
            <a:r>
              <a:rPr lang="en-US" sz="3800" dirty="0"/>
              <a:t>Round </a:t>
            </a:r>
            <a:r>
              <a:rPr lang="en-US" sz="3800" dirty="0" smtClean="0"/>
              <a:t>2</a:t>
            </a:r>
            <a:endParaRPr lang="en-US" sz="3800" dirty="0"/>
          </a:p>
          <a:p>
            <a:pPr marL="914400" lvl="1" indent="-457200">
              <a:buFont typeface="Wingdings" panose="05000000000000000000" pitchFamily="2" charset="2"/>
              <a:buChar char="Ø"/>
            </a:pPr>
            <a:r>
              <a:rPr lang="en-US" sz="3800" dirty="0"/>
              <a:t>Conducted in </a:t>
            </a:r>
            <a:r>
              <a:rPr lang="en-US" sz="3800" dirty="0" smtClean="0"/>
              <a:t>February </a:t>
            </a:r>
            <a:r>
              <a:rPr lang="en-US" sz="3800" dirty="0"/>
              <a:t>2016</a:t>
            </a:r>
          </a:p>
          <a:p>
            <a:pPr marL="1371600" lvl="2" indent="-457200">
              <a:buFont typeface="Wingdings" panose="05000000000000000000" pitchFamily="2" charset="2"/>
              <a:buChar char="§"/>
            </a:pPr>
            <a:r>
              <a:rPr lang="en-US" sz="3800" dirty="0" smtClean="0"/>
              <a:t>40 </a:t>
            </a:r>
            <a:r>
              <a:rPr lang="en-US" sz="3800" dirty="0"/>
              <a:t>cognitive interviews were </a:t>
            </a:r>
            <a:r>
              <a:rPr lang="en-US" sz="3800" dirty="0" smtClean="0"/>
              <a:t>completed</a:t>
            </a:r>
            <a:endParaRPr lang="en-US" sz="3800" dirty="0"/>
          </a:p>
        </p:txBody>
      </p:sp>
    </p:spTree>
    <p:extLst>
      <p:ext uri="{BB962C8B-B14F-4D97-AF65-F5344CB8AC3E}">
        <p14:creationId xmlns:p14="http://schemas.microsoft.com/office/powerpoint/2010/main" val="10987345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5199" y="294640"/>
            <a:ext cx="10261600" cy="838200"/>
          </a:xfrm>
        </p:spPr>
        <p:txBody>
          <a:bodyPr>
            <a:normAutofit/>
          </a:bodyPr>
          <a:lstStyle/>
          <a:p>
            <a:pPr algn="ctr"/>
            <a:r>
              <a:rPr lang="en-US" sz="4800" dirty="0" smtClean="0"/>
              <a:t>Round 2</a:t>
            </a:r>
            <a:endParaRPr lang="en-US" sz="4800" dirty="0"/>
          </a:p>
        </p:txBody>
      </p:sp>
      <p:pic>
        <p:nvPicPr>
          <p:cNvPr id="3" name="Picture 2"/>
          <p:cNvPicPr>
            <a:picLocks noChangeAspect="1"/>
          </p:cNvPicPr>
          <p:nvPr/>
        </p:nvPicPr>
        <p:blipFill>
          <a:blip r:embed="rId4"/>
          <a:stretch>
            <a:fillRect/>
          </a:stretch>
        </p:blipFill>
        <p:spPr>
          <a:xfrm>
            <a:off x="1782930" y="508749"/>
            <a:ext cx="8944064" cy="5992362"/>
          </a:xfrm>
          <a:prstGeom prst="rect">
            <a:avLst/>
          </a:prstGeom>
        </p:spPr>
      </p:pic>
    </p:spTree>
    <p:extLst>
      <p:ext uri="{BB962C8B-B14F-4D97-AF65-F5344CB8AC3E}">
        <p14:creationId xmlns:p14="http://schemas.microsoft.com/office/powerpoint/2010/main" val="40479896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89280" y="477520"/>
            <a:ext cx="11094720" cy="838200"/>
          </a:xfrm>
        </p:spPr>
        <p:txBody>
          <a:bodyPr>
            <a:noAutofit/>
          </a:bodyPr>
          <a:lstStyle/>
          <a:p>
            <a:r>
              <a:rPr lang="en-US" sz="5000" dirty="0"/>
              <a:t>Results from Round 2 of Cognitive Testing</a:t>
            </a:r>
          </a:p>
        </p:txBody>
      </p:sp>
      <p:sp>
        <p:nvSpPr>
          <p:cNvPr id="3" name="Rectangle 2"/>
          <p:cNvSpPr/>
          <p:nvPr/>
        </p:nvSpPr>
        <p:spPr>
          <a:xfrm>
            <a:off x="731520" y="1856714"/>
            <a:ext cx="10952480" cy="1846659"/>
          </a:xfrm>
          <a:prstGeom prst="rect">
            <a:avLst/>
          </a:prstGeom>
        </p:spPr>
        <p:txBody>
          <a:bodyPr wrap="square">
            <a:spAutoFit/>
          </a:bodyPr>
          <a:lstStyle/>
          <a:p>
            <a:pPr marL="285750" indent="-285750">
              <a:buFont typeface="Arial" panose="020B0604020202020204" pitchFamily="34" charset="0"/>
              <a:buChar char="•"/>
            </a:pPr>
            <a:r>
              <a:rPr lang="en-US" sz="3800" dirty="0" smtClean="0"/>
              <a:t>Respondents </a:t>
            </a:r>
            <a:r>
              <a:rPr lang="en-US" sz="3800" dirty="0"/>
              <a:t>were much more successful with reporting commodities </a:t>
            </a:r>
            <a:r>
              <a:rPr lang="en-US" sz="3800" dirty="0" smtClean="0"/>
              <a:t>and codes correctly</a:t>
            </a:r>
            <a:endParaRPr lang="en-US" sz="3800" dirty="0"/>
          </a:p>
          <a:p>
            <a:pPr lvl="3"/>
            <a:endParaRPr lang="en-US" sz="3800" dirty="0"/>
          </a:p>
        </p:txBody>
      </p:sp>
    </p:spTree>
    <p:extLst>
      <p:ext uri="{BB962C8B-B14F-4D97-AF65-F5344CB8AC3E}">
        <p14:creationId xmlns:p14="http://schemas.microsoft.com/office/powerpoint/2010/main" val="16247132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47040" y="510406"/>
            <a:ext cx="11328400" cy="838200"/>
          </a:xfrm>
        </p:spPr>
        <p:txBody>
          <a:bodyPr>
            <a:noAutofit/>
          </a:bodyPr>
          <a:lstStyle/>
          <a:p>
            <a:pPr algn="ctr"/>
            <a:r>
              <a:rPr lang="en-US" sz="5000" dirty="0" smtClean="0"/>
              <a:t>Round 3 of Cognitive Testing for Census of Agriculture</a:t>
            </a:r>
            <a:endParaRPr lang="en-US" sz="5000" dirty="0"/>
          </a:p>
        </p:txBody>
      </p:sp>
      <p:sp>
        <p:nvSpPr>
          <p:cNvPr id="3" name="TextBox 2"/>
          <p:cNvSpPr txBox="1"/>
          <p:nvPr/>
        </p:nvSpPr>
        <p:spPr>
          <a:xfrm>
            <a:off x="609566" y="1841634"/>
            <a:ext cx="11277634" cy="4185761"/>
          </a:xfrm>
          <a:prstGeom prst="rect">
            <a:avLst/>
          </a:prstGeom>
          <a:noFill/>
        </p:spPr>
        <p:txBody>
          <a:bodyPr wrap="square" rtlCol="0">
            <a:spAutoFit/>
          </a:bodyPr>
          <a:lstStyle/>
          <a:p>
            <a:pPr marL="285750" indent="-285750">
              <a:buFont typeface="Arial" panose="020B0604020202020204" pitchFamily="34" charset="0"/>
              <a:buChar char="•"/>
            </a:pPr>
            <a:r>
              <a:rPr lang="en-US" sz="3800" dirty="0" smtClean="0"/>
              <a:t>20 interviews were conducted in March, April, and May 2016</a:t>
            </a:r>
          </a:p>
          <a:p>
            <a:pPr marL="285750" indent="-285750">
              <a:buFont typeface="Arial" panose="020B0604020202020204" pitchFamily="34" charset="0"/>
              <a:buChar char="•"/>
            </a:pPr>
            <a:r>
              <a:rPr lang="en-US" sz="3800" dirty="0" smtClean="0"/>
              <a:t>Commodities and code numbers were listed in three areas:</a:t>
            </a:r>
          </a:p>
          <a:p>
            <a:pPr marL="1371600" lvl="2" indent="-457200">
              <a:buFont typeface="Wingdings" panose="05000000000000000000" pitchFamily="2" charset="2"/>
              <a:buChar char="Ø"/>
            </a:pPr>
            <a:r>
              <a:rPr lang="en-US" sz="3800" dirty="0" smtClean="0"/>
              <a:t>In the response tables</a:t>
            </a:r>
          </a:p>
          <a:p>
            <a:pPr marL="1371600" lvl="2" indent="-457200">
              <a:buFont typeface="Wingdings" panose="05000000000000000000" pitchFamily="2" charset="2"/>
              <a:buChar char="Ø"/>
            </a:pPr>
            <a:r>
              <a:rPr lang="en-US" sz="3800" dirty="0" smtClean="0"/>
              <a:t>Below the response tables</a:t>
            </a:r>
          </a:p>
          <a:p>
            <a:pPr marL="1371600" lvl="2" indent="-457200">
              <a:buFont typeface="Wingdings" panose="05000000000000000000" pitchFamily="2" charset="2"/>
              <a:buChar char="Ø"/>
            </a:pPr>
            <a:r>
              <a:rPr lang="en-US" sz="3800" dirty="0" smtClean="0"/>
              <a:t>Instruction booklet</a:t>
            </a:r>
          </a:p>
        </p:txBody>
      </p:sp>
    </p:spTree>
    <p:extLst>
      <p:ext uri="{BB962C8B-B14F-4D97-AF65-F5344CB8AC3E}">
        <p14:creationId xmlns:p14="http://schemas.microsoft.com/office/powerpoint/2010/main" val="3153124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07719" y="80645"/>
            <a:ext cx="10515600" cy="1325563"/>
          </a:xfrm>
        </p:spPr>
        <p:txBody>
          <a:bodyPr>
            <a:normAutofit/>
          </a:bodyPr>
          <a:lstStyle/>
          <a:p>
            <a:pPr algn="ctr"/>
            <a:r>
              <a:rPr lang="en-US" sz="4800" dirty="0" smtClean="0"/>
              <a:t>Round 3</a:t>
            </a:r>
            <a:endParaRPr lang="en-US" sz="4800" dirty="0"/>
          </a:p>
        </p:txBody>
      </p:sp>
      <p:pic>
        <p:nvPicPr>
          <p:cNvPr id="5" name="Picture 4"/>
          <p:cNvPicPr>
            <a:picLocks noChangeAspect="1"/>
          </p:cNvPicPr>
          <p:nvPr/>
        </p:nvPicPr>
        <p:blipFill>
          <a:blip r:embed="rId4"/>
          <a:stretch>
            <a:fillRect/>
          </a:stretch>
        </p:blipFill>
        <p:spPr>
          <a:xfrm>
            <a:off x="2586403" y="80645"/>
            <a:ext cx="6958231" cy="6637931"/>
          </a:xfrm>
          <a:prstGeom prst="rect">
            <a:avLst/>
          </a:prstGeom>
        </p:spPr>
      </p:pic>
    </p:spTree>
    <p:extLst>
      <p:ext uri="{BB962C8B-B14F-4D97-AF65-F5344CB8AC3E}">
        <p14:creationId xmlns:p14="http://schemas.microsoft.com/office/powerpoint/2010/main" val="18520722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89280" y="579120"/>
            <a:ext cx="11094720" cy="838200"/>
          </a:xfrm>
        </p:spPr>
        <p:txBody>
          <a:bodyPr>
            <a:noAutofit/>
          </a:bodyPr>
          <a:lstStyle/>
          <a:p>
            <a:r>
              <a:rPr lang="en-US" sz="5000" dirty="0"/>
              <a:t>Round 3 of Cognitive Testing for Census of Agriculture</a:t>
            </a:r>
          </a:p>
        </p:txBody>
      </p:sp>
      <p:sp>
        <p:nvSpPr>
          <p:cNvPr id="3" name="TextBox 2"/>
          <p:cNvSpPr txBox="1"/>
          <p:nvPr/>
        </p:nvSpPr>
        <p:spPr>
          <a:xfrm>
            <a:off x="690880" y="2130814"/>
            <a:ext cx="11206480" cy="3877985"/>
          </a:xfrm>
          <a:prstGeom prst="rect">
            <a:avLst/>
          </a:prstGeom>
          <a:noFill/>
        </p:spPr>
        <p:txBody>
          <a:bodyPr wrap="square" rtlCol="0">
            <a:spAutoFit/>
          </a:bodyPr>
          <a:lstStyle/>
          <a:p>
            <a:pPr marL="285750" indent="-285750">
              <a:buFont typeface="Arial" panose="020B0604020202020204" pitchFamily="34" charset="0"/>
              <a:buChar char="•"/>
            </a:pPr>
            <a:r>
              <a:rPr lang="en-US" sz="3800" dirty="0"/>
              <a:t>Scripted probes were written specifically to test the </a:t>
            </a:r>
            <a:r>
              <a:rPr lang="en-US" sz="3800" dirty="0" smtClean="0"/>
              <a:t>effects </a:t>
            </a:r>
            <a:r>
              <a:rPr lang="en-US" sz="3800" dirty="0"/>
              <a:t>of </a:t>
            </a:r>
            <a:r>
              <a:rPr lang="en-US" sz="3800" dirty="0" smtClean="0"/>
              <a:t>prelisting items in the response tables</a:t>
            </a:r>
            <a:endParaRPr lang="en-US" sz="3800" dirty="0"/>
          </a:p>
          <a:p>
            <a:pPr marL="285750" indent="-285750">
              <a:buFont typeface="Arial" panose="020B0604020202020204" pitchFamily="34" charset="0"/>
              <a:buChar char="•"/>
            </a:pPr>
            <a:r>
              <a:rPr lang="en-US" sz="3800" dirty="0" smtClean="0"/>
              <a:t>Compared </a:t>
            </a:r>
            <a:r>
              <a:rPr lang="en-US" sz="3800" dirty="0"/>
              <a:t>results to the previous two rounds of cognitive </a:t>
            </a:r>
            <a:r>
              <a:rPr lang="en-US" sz="3800" dirty="0" smtClean="0"/>
              <a:t>testing</a:t>
            </a:r>
            <a:endParaRPr lang="en-US" sz="3800" dirty="0" smtClean="0"/>
          </a:p>
          <a:p>
            <a:pPr marL="285750" indent="-285750">
              <a:buFont typeface="Arial" panose="020B0604020202020204" pitchFamily="34" charset="0"/>
              <a:buChar char="•"/>
            </a:pPr>
            <a:r>
              <a:rPr lang="en-US" sz="3800" dirty="0" smtClean="0"/>
              <a:t>Compared </a:t>
            </a:r>
            <a:r>
              <a:rPr lang="en-US" sz="3800" dirty="0"/>
              <a:t>results to analysis of commodities reported in </a:t>
            </a:r>
            <a:r>
              <a:rPr lang="en-US" sz="3800" dirty="0" smtClean="0"/>
              <a:t>large scale field test</a:t>
            </a:r>
            <a:endParaRPr lang="en-US" sz="3800" dirty="0"/>
          </a:p>
          <a:p>
            <a:endParaRPr lang="en-US" dirty="0"/>
          </a:p>
        </p:txBody>
      </p:sp>
    </p:spTree>
    <p:extLst>
      <p:ext uri="{BB962C8B-B14F-4D97-AF65-F5344CB8AC3E}">
        <p14:creationId xmlns:p14="http://schemas.microsoft.com/office/powerpoint/2010/main" val="195763707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6080" y="497840"/>
            <a:ext cx="11297920" cy="838200"/>
          </a:xfrm>
        </p:spPr>
        <p:txBody>
          <a:bodyPr>
            <a:noAutofit/>
          </a:bodyPr>
          <a:lstStyle/>
          <a:p>
            <a:r>
              <a:rPr lang="en-US" sz="5000" dirty="0" smtClean="0"/>
              <a:t>Results from Round 3 of Cognitive Testing</a:t>
            </a:r>
            <a:endParaRPr lang="en-US" sz="5000" dirty="0"/>
          </a:p>
        </p:txBody>
      </p:sp>
      <p:sp>
        <p:nvSpPr>
          <p:cNvPr id="4" name="TextBox 3"/>
          <p:cNvSpPr txBox="1"/>
          <p:nvPr/>
        </p:nvSpPr>
        <p:spPr>
          <a:xfrm>
            <a:off x="274320" y="1954848"/>
            <a:ext cx="11521440" cy="3385542"/>
          </a:xfrm>
          <a:prstGeom prst="rect">
            <a:avLst/>
          </a:prstGeom>
          <a:noFill/>
        </p:spPr>
        <p:txBody>
          <a:bodyPr wrap="square" rtlCol="0">
            <a:spAutoFit/>
          </a:bodyPr>
          <a:lstStyle/>
          <a:p>
            <a:pPr marL="285750" indent="-285750">
              <a:buFont typeface="Arial" panose="020B0604020202020204" pitchFamily="34" charset="0"/>
              <a:buChar char="•"/>
            </a:pPr>
            <a:r>
              <a:rPr lang="en-US" sz="3800" dirty="0" smtClean="0"/>
              <a:t>Respondents </a:t>
            </a:r>
            <a:r>
              <a:rPr lang="en-US" sz="3800" dirty="0"/>
              <a:t>had difficulty reporting commodities listed solely in the instruction </a:t>
            </a:r>
            <a:r>
              <a:rPr lang="en-US" sz="3800" dirty="0" smtClean="0"/>
              <a:t>booklet </a:t>
            </a:r>
          </a:p>
          <a:p>
            <a:pPr marL="285750" indent="-285750">
              <a:buFont typeface="Arial" panose="020B0604020202020204" pitchFamily="34" charset="0"/>
              <a:buChar char="•"/>
            </a:pPr>
            <a:r>
              <a:rPr lang="en-US" sz="3800" dirty="0" smtClean="0"/>
              <a:t>Respondents </a:t>
            </a:r>
            <a:r>
              <a:rPr lang="en-US" sz="3800" dirty="0"/>
              <a:t>tended to write these commodities in blank lines in the table along with the numeric code for “other” or with no numeric code at </a:t>
            </a:r>
            <a:r>
              <a:rPr lang="en-US" sz="3800" dirty="0" smtClean="0"/>
              <a:t>all</a:t>
            </a:r>
            <a:endParaRPr lang="en-US" sz="3800" dirty="0"/>
          </a:p>
          <a:p>
            <a:endParaRPr lang="en-US" sz="2400" dirty="0"/>
          </a:p>
        </p:txBody>
      </p:sp>
    </p:spTree>
    <p:extLst>
      <p:ext uri="{BB962C8B-B14F-4D97-AF65-F5344CB8AC3E}">
        <p14:creationId xmlns:p14="http://schemas.microsoft.com/office/powerpoint/2010/main" val="32074489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52400" y="538480"/>
            <a:ext cx="11755120" cy="838200"/>
          </a:xfrm>
        </p:spPr>
        <p:txBody>
          <a:bodyPr>
            <a:noAutofit/>
          </a:bodyPr>
          <a:lstStyle/>
          <a:p>
            <a:r>
              <a:rPr lang="en-US" sz="5000" dirty="0" smtClean="0"/>
              <a:t>Results from Round 3 of Cognitive Testing</a:t>
            </a:r>
            <a:endParaRPr lang="en-US" sz="5000" dirty="0"/>
          </a:p>
        </p:txBody>
      </p:sp>
      <p:sp>
        <p:nvSpPr>
          <p:cNvPr id="4" name="Rectangle 3"/>
          <p:cNvSpPr/>
          <p:nvPr/>
        </p:nvSpPr>
        <p:spPr>
          <a:xfrm>
            <a:off x="25400" y="1845449"/>
            <a:ext cx="12009120" cy="3600986"/>
          </a:xfrm>
          <a:prstGeom prst="rect">
            <a:avLst/>
          </a:prstGeom>
        </p:spPr>
        <p:txBody>
          <a:bodyPr wrap="square">
            <a:spAutoFit/>
          </a:bodyPr>
          <a:lstStyle/>
          <a:p>
            <a:pPr marL="742950" lvl="1" indent="-285750">
              <a:buFont typeface="Arial" panose="020B0604020202020204" pitchFamily="34" charset="0"/>
              <a:buChar char="•"/>
            </a:pPr>
            <a:r>
              <a:rPr lang="en-US" sz="3800" dirty="0"/>
              <a:t>Many respondents did not have enough lines in the table to report all of their </a:t>
            </a:r>
            <a:r>
              <a:rPr lang="en-US" sz="3800" dirty="0" smtClean="0"/>
              <a:t>commodities</a:t>
            </a:r>
            <a:endParaRPr lang="en-US" sz="3800" dirty="0"/>
          </a:p>
          <a:p>
            <a:pPr marL="1371600" lvl="2" indent="-457200">
              <a:buFont typeface="Wingdings" panose="05000000000000000000" pitchFamily="2" charset="2"/>
              <a:buChar char="Ø"/>
            </a:pPr>
            <a:r>
              <a:rPr lang="en-US" sz="3800" dirty="0"/>
              <a:t>None of </a:t>
            </a:r>
            <a:r>
              <a:rPr lang="en-US" sz="3800" dirty="0" smtClean="0"/>
              <a:t>the respondents </a:t>
            </a:r>
            <a:r>
              <a:rPr lang="en-US" sz="3800" dirty="0"/>
              <a:t>used a separate sheet of paper to report the rest of the </a:t>
            </a:r>
            <a:r>
              <a:rPr lang="en-US" sz="3800" dirty="0" smtClean="0"/>
              <a:t>commodities</a:t>
            </a:r>
            <a:endParaRPr lang="en-US" sz="3800" dirty="0"/>
          </a:p>
          <a:p>
            <a:pPr marL="1371600" lvl="2" indent="-457200">
              <a:buFont typeface="Wingdings" panose="05000000000000000000" pitchFamily="2" charset="2"/>
              <a:buChar char="Ø"/>
            </a:pPr>
            <a:r>
              <a:rPr lang="en-US" sz="3800" dirty="0"/>
              <a:t>Either did not report these commodities, or reported them </a:t>
            </a:r>
            <a:r>
              <a:rPr lang="en-US" sz="3800" dirty="0" smtClean="0"/>
              <a:t>incorrectly</a:t>
            </a:r>
            <a:endParaRPr lang="en-US" sz="3800" dirty="0"/>
          </a:p>
        </p:txBody>
      </p:sp>
    </p:spTree>
    <p:extLst>
      <p:ext uri="{BB962C8B-B14F-4D97-AF65-F5344CB8AC3E}">
        <p14:creationId xmlns:p14="http://schemas.microsoft.com/office/powerpoint/2010/main" val="13204069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320" y="569494"/>
            <a:ext cx="11145520" cy="838200"/>
          </a:xfrm>
        </p:spPr>
        <p:txBody>
          <a:bodyPr>
            <a:noAutofit/>
          </a:bodyPr>
          <a:lstStyle/>
          <a:p>
            <a:r>
              <a:rPr lang="en-US" sz="5000" dirty="0"/>
              <a:t>Results from Round 3 of Cognitive Testing</a:t>
            </a:r>
          </a:p>
        </p:txBody>
      </p:sp>
      <p:sp>
        <p:nvSpPr>
          <p:cNvPr id="3" name="Rectangle 2"/>
          <p:cNvSpPr/>
          <p:nvPr/>
        </p:nvSpPr>
        <p:spPr>
          <a:xfrm>
            <a:off x="619760" y="1977878"/>
            <a:ext cx="10962640" cy="4185761"/>
          </a:xfrm>
          <a:prstGeom prst="rect">
            <a:avLst/>
          </a:prstGeom>
        </p:spPr>
        <p:txBody>
          <a:bodyPr wrap="square">
            <a:spAutoFit/>
          </a:bodyPr>
          <a:lstStyle/>
          <a:p>
            <a:pPr marL="742950" lvl="1" indent="-285750">
              <a:buFont typeface="Arial" panose="020B0604020202020204" pitchFamily="34" charset="0"/>
              <a:buChar char="•"/>
            </a:pPr>
            <a:r>
              <a:rPr lang="en-US" sz="3800" dirty="0"/>
              <a:t>Respondent confusion</a:t>
            </a:r>
          </a:p>
          <a:p>
            <a:pPr marL="1371600" lvl="2" indent="-457200">
              <a:buFont typeface="Wingdings" panose="05000000000000000000" pitchFamily="2" charset="2"/>
              <a:buChar char="Ø"/>
            </a:pPr>
            <a:r>
              <a:rPr lang="en-US" sz="3800" dirty="0"/>
              <a:t>Some did not understand why some items were prelisted in the </a:t>
            </a:r>
            <a:r>
              <a:rPr lang="en-US" sz="3800" dirty="0" smtClean="0"/>
              <a:t>response tables</a:t>
            </a:r>
            <a:endParaRPr lang="en-US" sz="3800" dirty="0"/>
          </a:p>
          <a:p>
            <a:pPr marL="1828800" lvl="3" indent="-457200">
              <a:buFont typeface="Wingdings" panose="05000000000000000000" pitchFamily="2" charset="2"/>
              <a:buChar char="§"/>
            </a:pPr>
            <a:r>
              <a:rPr lang="en-US" sz="3800" dirty="0"/>
              <a:t>Assumed to be the most common commodities in the </a:t>
            </a:r>
            <a:r>
              <a:rPr lang="en-US" sz="3800" dirty="0" smtClean="0"/>
              <a:t>state</a:t>
            </a:r>
            <a:endParaRPr lang="en-US" sz="3800" dirty="0"/>
          </a:p>
          <a:p>
            <a:pPr marL="1828800" lvl="3" indent="-457200">
              <a:buFont typeface="Wingdings" panose="05000000000000000000" pitchFamily="2" charset="2"/>
              <a:buChar char="§"/>
            </a:pPr>
            <a:r>
              <a:rPr lang="en-US" sz="3800" dirty="0"/>
              <a:t>Assumed to be the most important commodities to </a:t>
            </a:r>
            <a:r>
              <a:rPr lang="en-US" sz="3800" dirty="0" smtClean="0"/>
              <a:t>NASS</a:t>
            </a:r>
            <a:endParaRPr lang="en-US" sz="3800" dirty="0"/>
          </a:p>
        </p:txBody>
      </p:sp>
    </p:spTree>
    <p:extLst>
      <p:ext uri="{BB962C8B-B14F-4D97-AF65-F5344CB8AC3E}">
        <p14:creationId xmlns:p14="http://schemas.microsoft.com/office/powerpoint/2010/main" val="9461226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0" y="314960"/>
            <a:ext cx="10261600" cy="838200"/>
          </a:xfrm>
        </p:spPr>
        <p:txBody>
          <a:bodyPr>
            <a:noAutofit/>
          </a:bodyPr>
          <a:lstStyle/>
          <a:p>
            <a:r>
              <a:rPr lang="en-US" sz="5000" dirty="0" smtClean="0"/>
              <a:t>Results from Cognitive Interviews</a:t>
            </a:r>
            <a:endParaRPr lang="en-US" sz="5000" dirty="0"/>
          </a:p>
        </p:txBody>
      </p:sp>
      <p:graphicFrame>
        <p:nvGraphicFramePr>
          <p:cNvPr id="3" name="Table 2"/>
          <p:cNvGraphicFramePr>
            <a:graphicFrameLocks noGrp="1"/>
          </p:cNvGraphicFramePr>
          <p:nvPr>
            <p:extLst>
              <p:ext uri="{D42A27DB-BD31-4B8C-83A1-F6EECF244321}">
                <p14:modId xmlns:p14="http://schemas.microsoft.com/office/powerpoint/2010/main" val="2764083066"/>
              </p:ext>
            </p:extLst>
          </p:nvPr>
        </p:nvGraphicFramePr>
        <p:xfrm>
          <a:off x="599440" y="1785620"/>
          <a:ext cx="11176000" cy="3584887"/>
        </p:xfrm>
        <a:graphic>
          <a:graphicData uri="http://schemas.openxmlformats.org/drawingml/2006/table">
            <a:tbl>
              <a:tblPr firstRow="1" bandRow="1">
                <a:tableStyleId>{5C22544A-7EE6-4342-B048-85BDC9FD1C3A}</a:tableStyleId>
              </a:tblPr>
              <a:tblGrid>
                <a:gridCol w="2631440"/>
                <a:gridCol w="3149600"/>
                <a:gridCol w="5394960"/>
              </a:tblGrid>
              <a:tr h="1130300">
                <a:tc>
                  <a:txBody>
                    <a:bodyPr/>
                    <a:lstStyle/>
                    <a:p>
                      <a:pPr algn="ctr"/>
                      <a:r>
                        <a:rPr lang="en-US" sz="3200" dirty="0" smtClean="0"/>
                        <a:t>Cognitive Testing Round</a:t>
                      </a:r>
                      <a:endParaRPr lang="en-US" sz="3200" dirty="0"/>
                    </a:p>
                  </a:txBody>
                  <a:tcPr/>
                </a:tc>
                <a:tc>
                  <a:txBody>
                    <a:bodyPr/>
                    <a:lstStyle/>
                    <a:p>
                      <a:pPr algn="ctr"/>
                      <a:r>
                        <a:rPr lang="en-US" sz="3200" dirty="0" smtClean="0"/>
                        <a:t>Prelisted Items in Response Tables</a:t>
                      </a:r>
                      <a:endParaRPr lang="en-US" sz="3200" dirty="0"/>
                    </a:p>
                  </a:txBody>
                  <a:tcPr/>
                </a:tc>
                <a:tc>
                  <a:txBody>
                    <a:bodyPr/>
                    <a:lstStyle/>
                    <a:p>
                      <a:pPr algn="ctr"/>
                      <a:r>
                        <a:rPr lang="en-US" sz="3200" dirty="0" smtClean="0"/>
                        <a:t>Commodity Listings</a:t>
                      </a:r>
                      <a:r>
                        <a:rPr lang="en-US" sz="3200" baseline="0" dirty="0" smtClean="0"/>
                        <a:t> </a:t>
                      </a:r>
                      <a:r>
                        <a:rPr lang="en-US" sz="3200" dirty="0" smtClean="0"/>
                        <a:t>on </a:t>
                      </a:r>
                      <a:r>
                        <a:rPr lang="en-US" sz="3200" dirty="0" smtClean="0"/>
                        <a:t>Bottom of Questionnaire </a:t>
                      </a:r>
                      <a:r>
                        <a:rPr lang="en-US" sz="3200" dirty="0" smtClean="0"/>
                        <a:t>Pages</a:t>
                      </a:r>
                      <a:endParaRPr lang="en-US" sz="3200" dirty="0"/>
                    </a:p>
                  </a:txBody>
                  <a:tcPr/>
                </a:tc>
              </a:tr>
              <a:tr h="745287">
                <a:tc>
                  <a:txBody>
                    <a:bodyPr/>
                    <a:lstStyle/>
                    <a:p>
                      <a:r>
                        <a:rPr lang="en-US" sz="3200" b="0" dirty="0" smtClean="0"/>
                        <a:t>Round</a:t>
                      </a:r>
                      <a:r>
                        <a:rPr lang="en-US" sz="3200" b="0" baseline="0" dirty="0" smtClean="0"/>
                        <a:t> 1</a:t>
                      </a:r>
                      <a:endParaRPr lang="en-US" sz="3200" b="0" dirty="0"/>
                    </a:p>
                  </a:txBody>
                  <a:tcPr/>
                </a:tc>
                <a:tc>
                  <a:txBody>
                    <a:bodyPr/>
                    <a:lstStyle/>
                    <a:p>
                      <a:pPr algn="ctr"/>
                      <a:r>
                        <a:rPr lang="en-US" sz="4000" dirty="0" smtClean="0"/>
                        <a:t>X</a:t>
                      </a:r>
                      <a:endParaRPr lang="en-US" sz="4000" dirty="0"/>
                    </a:p>
                  </a:txBody>
                  <a:tcPr/>
                </a:tc>
                <a:tc>
                  <a:txBody>
                    <a:bodyPr/>
                    <a:lstStyle/>
                    <a:p>
                      <a:pPr algn="ctr"/>
                      <a:r>
                        <a:rPr lang="en-US" sz="4000" dirty="0" smtClean="0"/>
                        <a:t>X</a:t>
                      </a:r>
                      <a:endParaRPr lang="en-US" sz="4000" dirty="0"/>
                    </a:p>
                  </a:txBody>
                  <a:tcPr/>
                </a:tc>
              </a:tr>
              <a:tr h="745287">
                <a:tc>
                  <a:txBody>
                    <a:bodyPr/>
                    <a:lstStyle/>
                    <a:p>
                      <a:r>
                        <a:rPr lang="en-US" sz="3200" b="0" dirty="0" smtClean="0"/>
                        <a:t>Round 2</a:t>
                      </a:r>
                      <a:endParaRPr lang="en-US" sz="3200" b="0" dirty="0"/>
                    </a:p>
                  </a:txBody>
                  <a:tcPr/>
                </a:tc>
                <a:tc>
                  <a:txBody>
                    <a:bodyPr/>
                    <a:lstStyle/>
                    <a:p>
                      <a:pPr algn="ctr"/>
                      <a:r>
                        <a:rPr lang="en-US" sz="4000" dirty="0" smtClean="0"/>
                        <a:t>X</a:t>
                      </a:r>
                      <a:endParaRPr lang="en-US" sz="4000"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4000" dirty="0" smtClean="0">
                          <a:sym typeface="Wingdings" panose="05000000000000000000" pitchFamily="2" charset="2"/>
                        </a:rPr>
                        <a:t></a:t>
                      </a:r>
                      <a:endParaRPr lang="en-US" sz="4000" dirty="0" smtClean="0"/>
                    </a:p>
                  </a:txBody>
                  <a:tcPr/>
                </a:tc>
              </a:tr>
              <a:tr h="964013">
                <a:tc>
                  <a:txBody>
                    <a:bodyPr/>
                    <a:lstStyle/>
                    <a:p>
                      <a:r>
                        <a:rPr lang="en-US" sz="3200" b="0" dirty="0" smtClean="0"/>
                        <a:t>Round 3</a:t>
                      </a:r>
                      <a:endParaRPr lang="en-US" sz="3200" b="0"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4000" dirty="0" smtClean="0">
                          <a:sym typeface="Wingdings" panose="05000000000000000000" pitchFamily="2" charset="2"/>
                        </a:rPr>
                        <a:t></a:t>
                      </a:r>
                      <a:endParaRPr lang="en-US" sz="4000" dirty="0" smtClean="0"/>
                    </a:p>
                    <a:p>
                      <a:pPr marL="0" indent="0">
                        <a:buFont typeface="Wingdings" panose="05000000000000000000" pitchFamily="2" charset="2"/>
                        <a:buNone/>
                      </a:pPr>
                      <a:endParaRPr lang="en-US"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4000" dirty="0" smtClean="0">
                          <a:sym typeface="Wingdings" panose="05000000000000000000" pitchFamily="2" charset="2"/>
                        </a:rPr>
                        <a:t></a:t>
                      </a:r>
                      <a:endParaRPr lang="en-US" sz="4000" dirty="0" smtClean="0"/>
                    </a:p>
                  </a:txBody>
                  <a:tcPr/>
                </a:tc>
              </a:tr>
            </a:tbl>
          </a:graphicData>
        </a:graphic>
      </p:graphicFrame>
    </p:spTree>
    <p:extLst>
      <p:ext uri="{BB962C8B-B14F-4D97-AF65-F5344CB8AC3E}">
        <p14:creationId xmlns:p14="http://schemas.microsoft.com/office/powerpoint/2010/main" val="29093432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22723" y="355600"/>
            <a:ext cx="10261600" cy="838200"/>
          </a:xfrm>
        </p:spPr>
        <p:txBody>
          <a:bodyPr>
            <a:noAutofit/>
          </a:bodyPr>
          <a:lstStyle/>
          <a:p>
            <a:pPr algn="ctr"/>
            <a:r>
              <a:rPr lang="en-US" sz="5000" dirty="0" smtClean="0"/>
              <a:t>Results from Field Test</a:t>
            </a:r>
            <a:endParaRPr lang="en-US" sz="5000" dirty="0"/>
          </a:p>
        </p:txBody>
      </p:sp>
      <p:sp>
        <p:nvSpPr>
          <p:cNvPr id="3" name="TextBox 2"/>
          <p:cNvSpPr txBox="1"/>
          <p:nvPr/>
        </p:nvSpPr>
        <p:spPr>
          <a:xfrm>
            <a:off x="859503" y="1511584"/>
            <a:ext cx="10988040" cy="4770537"/>
          </a:xfrm>
          <a:prstGeom prst="rect">
            <a:avLst/>
          </a:prstGeom>
          <a:noFill/>
        </p:spPr>
        <p:txBody>
          <a:bodyPr wrap="square" rtlCol="0">
            <a:spAutoFit/>
          </a:bodyPr>
          <a:lstStyle/>
          <a:p>
            <a:pPr marL="285750" indent="-285750">
              <a:buFont typeface="Arial" panose="020B0604020202020204" pitchFamily="34" charset="0"/>
              <a:buChar char="•"/>
            </a:pPr>
            <a:r>
              <a:rPr lang="en-US" sz="3800" dirty="0" smtClean="0"/>
              <a:t>In general, </a:t>
            </a:r>
            <a:r>
              <a:rPr lang="en-US" sz="3800" dirty="0"/>
              <a:t>respondents tended to report more commodities in treatment groups that did not have commodities prelisted in the </a:t>
            </a:r>
            <a:r>
              <a:rPr lang="en-US" sz="3800" dirty="0" smtClean="0"/>
              <a:t>response tables</a:t>
            </a:r>
          </a:p>
          <a:p>
            <a:pPr marL="285750" indent="-285750">
              <a:buFont typeface="Arial" panose="020B0604020202020204" pitchFamily="34" charset="0"/>
              <a:buChar char="•"/>
            </a:pPr>
            <a:r>
              <a:rPr lang="en-US" sz="3800" dirty="0" smtClean="0"/>
              <a:t>Respondents </a:t>
            </a:r>
            <a:r>
              <a:rPr lang="en-US" sz="3800" dirty="0"/>
              <a:t>were also more likely to report commodities that were uncommon enough not to be assigned their own code, and are classed under “</a:t>
            </a:r>
            <a:r>
              <a:rPr lang="en-US" sz="3800" dirty="0" smtClean="0"/>
              <a:t>other crops”</a:t>
            </a:r>
            <a:endParaRPr lang="en-US" sz="3800" dirty="0"/>
          </a:p>
          <a:p>
            <a:r>
              <a:rPr lang="en-US" sz="3800" dirty="0" smtClean="0"/>
              <a:t> </a:t>
            </a:r>
            <a:endParaRPr lang="en-US" sz="3800" dirty="0"/>
          </a:p>
        </p:txBody>
      </p:sp>
    </p:spTree>
    <p:extLst>
      <p:ext uri="{BB962C8B-B14F-4D97-AF65-F5344CB8AC3E}">
        <p14:creationId xmlns:p14="http://schemas.microsoft.com/office/powerpoint/2010/main" val="341965733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406400"/>
            <a:ext cx="10220960" cy="838200"/>
          </a:xfrm>
        </p:spPr>
        <p:txBody>
          <a:bodyPr>
            <a:noAutofit/>
          </a:bodyPr>
          <a:lstStyle/>
          <a:p>
            <a:pPr algn="ctr"/>
            <a:r>
              <a:rPr lang="en-US" sz="5000" dirty="0" smtClean="0"/>
              <a:t>Recommendations  for 2017 Census of Agriculture</a:t>
            </a:r>
            <a:endParaRPr lang="en-US" sz="5000" dirty="0"/>
          </a:p>
        </p:txBody>
      </p:sp>
      <p:sp>
        <p:nvSpPr>
          <p:cNvPr id="3" name="TextBox 2"/>
          <p:cNvSpPr txBox="1"/>
          <p:nvPr/>
        </p:nvSpPr>
        <p:spPr>
          <a:xfrm>
            <a:off x="1021391" y="1999032"/>
            <a:ext cx="4337418" cy="4185761"/>
          </a:xfrm>
          <a:prstGeom prst="rect">
            <a:avLst/>
          </a:prstGeom>
          <a:noFill/>
        </p:spPr>
        <p:txBody>
          <a:bodyPr wrap="square" rtlCol="0">
            <a:spAutoFit/>
          </a:bodyPr>
          <a:lstStyle/>
          <a:p>
            <a:pPr marL="285750" indent="-285750">
              <a:buFont typeface="Arial" panose="020B0604020202020204" pitchFamily="34" charset="0"/>
              <a:buChar char="•"/>
            </a:pPr>
            <a:r>
              <a:rPr lang="en-US" sz="3800" dirty="0"/>
              <a:t>Use empty response tables with no prelisted </a:t>
            </a:r>
            <a:r>
              <a:rPr lang="en-US" sz="3800" dirty="0" smtClean="0"/>
              <a:t>commodities</a:t>
            </a:r>
          </a:p>
          <a:p>
            <a:pPr marL="285750" indent="-285750">
              <a:buFont typeface="Arial" panose="020B0604020202020204" pitchFamily="34" charset="0"/>
              <a:buChar char="•"/>
            </a:pPr>
            <a:r>
              <a:rPr lang="en-US" sz="3800" dirty="0" smtClean="0"/>
              <a:t>Include all commodities on the questionnaire</a:t>
            </a:r>
          </a:p>
        </p:txBody>
      </p:sp>
      <p:pic>
        <p:nvPicPr>
          <p:cNvPr id="5" name="Picture 4"/>
          <p:cNvPicPr>
            <a:picLocks noChangeAspect="1"/>
          </p:cNvPicPr>
          <p:nvPr/>
        </p:nvPicPr>
        <p:blipFill>
          <a:blip r:embed="rId4"/>
          <a:stretch>
            <a:fillRect/>
          </a:stretch>
        </p:blipFill>
        <p:spPr>
          <a:xfrm>
            <a:off x="5847906" y="1690688"/>
            <a:ext cx="5167424" cy="4796036"/>
          </a:xfrm>
          <a:prstGeom prst="rect">
            <a:avLst/>
          </a:prstGeom>
        </p:spPr>
      </p:pic>
    </p:spTree>
    <p:extLst>
      <p:ext uri="{BB962C8B-B14F-4D97-AF65-F5344CB8AC3E}">
        <p14:creationId xmlns:p14="http://schemas.microsoft.com/office/powerpoint/2010/main" val="9542369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455160" y="233680"/>
            <a:ext cx="3302000" cy="838200"/>
          </a:xfrm>
        </p:spPr>
        <p:txBody>
          <a:bodyPr>
            <a:noAutofit/>
          </a:bodyPr>
          <a:lstStyle/>
          <a:p>
            <a:pPr algn="ctr"/>
            <a:r>
              <a:rPr lang="en-US" sz="5000" dirty="0" smtClean="0"/>
              <a:t>Conclusions</a:t>
            </a:r>
            <a:endParaRPr lang="en-US" sz="5000" dirty="0"/>
          </a:p>
        </p:txBody>
      </p:sp>
      <p:sp>
        <p:nvSpPr>
          <p:cNvPr id="3" name="TextBox 2"/>
          <p:cNvSpPr txBox="1"/>
          <p:nvPr/>
        </p:nvSpPr>
        <p:spPr>
          <a:xfrm>
            <a:off x="426720" y="1417320"/>
            <a:ext cx="11358880" cy="4185761"/>
          </a:xfrm>
          <a:prstGeom prst="rect">
            <a:avLst/>
          </a:prstGeom>
          <a:noFill/>
        </p:spPr>
        <p:txBody>
          <a:bodyPr wrap="square" rtlCol="0">
            <a:spAutoFit/>
          </a:bodyPr>
          <a:lstStyle/>
          <a:p>
            <a:pPr marL="285750" indent="-285750">
              <a:buFont typeface="Arial" panose="020B0604020202020204" pitchFamily="34" charset="0"/>
              <a:buChar char="•"/>
            </a:pPr>
            <a:r>
              <a:rPr lang="en-US" sz="3800" dirty="0" smtClean="0"/>
              <a:t>From a respondent’s perspective, it is not necessary to prelist items in tables</a:t>
            </a:r>
          </a:p>
          <a:p>
            <a:pPr marL="285750" indent="-285750">
              <a:buFont typeface="Arial" panose="020B0604020202020204" pitchFamily="34" charset="0"/>
              <a:buChar char="•"/>
            </a:pPr>
            <a:r>
              <a:rPr lang="en-US" sz="3800" dirty="0" smtClean="0"/>
              <a:t>Items prelisted in tables can confuse respondents when they do not match the respondents’ expectations </a:t>
            </a:r>
            <a:endParaRPr lang="en-US" sz="3800" dirty="0"/>
          </a:p>
          <a:p>
            <a:pPr marL="1028700" lvl="1" indent="-571500">
              <a:buFont typeface="Wingdings" panose="05000000000000000000" pitchFamily="2" charset="2"/>
              <a:buChar char="Ø"/>
            </a:pPr>
            <a:r>
              <a:rPr lang="en-US" sz="3800" dirty="0" smtClean="0"/>
              <a:t>Prelisting items in tables may also imply that other items are less important</a:t>
            </a:r>
          </a:p>
          <a:p>
            <a:pPr marL="285750" indent="-285750">
              <a:buFont typeface="Arial" panose="020B0604020202020204" pitchFamily="34" charset="0"/>
              <a:buChar char="•"/>
            </a:pPr>
            <a:r>
              <a:rPr lang="en-US" sz="3800" dirty="0" smtClean="0"/>
              <a:t>Prelisting items in tables takes up space</a:t>
            </a:r>
          </a:p>
        </p:txBody>
      </p:sp>
    </p:spTree>
    <p:extLst>
      <p:ext uri="{BB962C8B-B14F-4D97-AF65-F5344CB8AC3E}">
        <p14:creationId xmlns:p14="http://schemas.microsoft.com/office/powerpoint/2010/main" val="23509348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7678" y="243840"/>
            <a:ext cx="3342640" cy="838200"/>
          </a:xfrm>
        </p:spPr>
        <p:txBody>
          <a:bodyPr>
            <a:noAutofit/>
          </a:bodyPr>
          <a:lstStyle/>
          <a:p>
            <a:r>
              <a:rPr lang="en-US" sz="5000" dirty="0"/>
              <a:t>Conclusions</a:t>
            </a:r>
          </a:p>
        </p:txBody>
      </p:sp>
      <p:sp>
        <p:nvSpPr>
          <p:cNvPr id="3" name="Rectangle 2"/>
          <p:cNvSpPr/>
          <p:nvPr/>
        </p:nvSpPr>
        <p:spPr>
          <a:xfrm>
            <a:off x="497838" y="1418466"/>
            <a:ext cx="10942321" cy="4185761"/>
          </a:xfrm>
          <a:prstGeom prst="rect">
            <a:avLst/>
          </a:prstGeom>
        </p:spPr>
        <p:txBody>
          <a:bodyPr wrap="square">
            <a:spAutoFit/>
          </a:bodyPr>
          <a:lstStyle/>
          <a:p>
            <a:pPr marL="285750" indent="-285750">
              <a:buFont typeface="Arial" panose="020B0604020202020204" pitchFamily="34" charset="0"/>
              <a:buChar char="•"/>
            </a:pPr>
            <a:r>
              <a:rPr lang="en-US" sz="3800" dirty="0"/>
              <a:t>It is important to have all information needed to complete the survey on the </a:t>
            </a:r>
            <a:r>
              <a:rPr lang="en-US" sz="3800" dirty="0" smtClean="0"/>
              <a:t>questionnaire</a:t>
            </a:r>
          </a:p>
          <a:p>
            <a:pPr marL="285750" indent="-285750">
              <a:buFont typeface="Arial" panose="020B0604020202020204" pitchFamily="34" charset="0"/>
              <a:buChar char="•"/>
            </a:pPr>
            <a:r>
              <a:rPr lang="en-US" sz="3800" dirty="0"/>
              <a:t>Commodity listings on the questionnaire were shown to be very </a:t>
            </a:r>
            <a:r>
              <a:rPr lang="en-US" sz="3800" dirty="0" smtClean="0"/>
              <a:t>useful</a:t>
            </a:r>
          </a:p>
          <a:p>
            <a:pPr marL="914400" lvl="1" indent="-457200">
              <a:buFont typeface="Wingdings" panose="05000000000000000000" pitchFamily="2" charset="2"/>
              <a:buChar char="Ø"/>
            </a:pPr>
            <a:r>
              <a:rPr lang="en-US" sz="3800" dirty="0" smtClean="0"/>
              <a:t>Helps respondents understand what kind of commodities belong in each section</a:t>
            </a:r>
            <a:endParaRPr lang="en-US" sz="3800" dirty="0"/>
          </a:p>
          <a:p>
            <a:pPr marL="285750" indent="-285750">
              <a:buFont typeface="Arial" panose="020B0604020202020204" pitchFamily="34" charset="0"/>
              <a:buChar char="•"/>
            </a:pPr>
            <a:endParaRPr lang="en-US" sz="3800" dirty="0"/>
          </a:p>
        </p:txBody>
      </p:sp>
    </p:spTree>
    <p:extLst>
      <p:ext uri="{BB962C8B-B14F-4D97-AF65-F5344CB8AC3E}">
        <p14:creationId xmlns:p14="http://schemas.microsoft.com/office/powerpoint/2010/main" val="239750729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3245</TotalTime>
  <Words>1879</Words>
  <Application>Microsoft Office PowerPoint</Application>
  <PresentationFormat>Widescreen</PresentationFormat>
  <Paragraphs>177</Paragraphs>
  <Slides>27</Slides>
  <Notes>26</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27</vt:i4>
      </vt:variant>
    </vt:vector>
  </HeadingPairs>
  <TitlesOfParts>
    <vt:vector size="35" baseType="lpstr">
      <vt:lpstr>Arial</vt:lpstr>
      <vt:lpstr>Bradley Hand ITC</vt:lpstr>
      <vt:lpstr>Calibri</vt:lpstr>
      <vt:lpstr>Wingdings</vt:lpstr>
      <vt:lpstr>1_Theme1</vt:lpstr>
      <vt:lpstr>2_Theme1</vt:lpstr>
      <vt:lpstr>3_Theme1</vt:lpstr>
      <vt:lpstr>4_Theme1</vt:lpstr>
      <vt:lpstr>The Effects of Prelisted Items in Business Survey Questionnaire Tables</vt:lpstr>
      <vt:lpstr>Background</vt:lpstr>
      <vt:lpstr>PowerPoint Presentation</vt:lpstr>
      <vt:lpstr>Options for Questionnaire Formatting-Prelisted Items in Response Tables</vt:lpstr>
      <vt:lpstr>Options for Questionnaire Formatting-Location of Commodity Listings</vt:lpstr>
      <vt:lpstr>Options for Questionnaire Formatting-Location of Commodity Listings</vt:lpstr>
      <vt:lpstr>Research Questions</vt:lpstr>
      <vt:lpstr>Benefits of Prelisted Items in Response Tables</vt:lpstr>
      <vt:lpstr>Issues with Prelisted Items In Response Tables</vt:lpstr>
      <vt:lpstr>Testing Conducted</vt:lpstr>
      <vt:lpstr>Round 1 of Cognitive Testing for Census of Agriculture</vt:lpstr>
      <vt:lpstr>PowerPoint Presentation</vt:lpstr>
      <vt:lpstr>Results from Round 1 of Cognitive Testing</vt:lpstr>
      <vt:lpstr>Round 2 of Cognitive Testing for Census of Agriculture</vt:lpstr>
      <vt:lpstr>Round 2</vt:lpstr>
      <vt:lpstr>Results from Round 2 of Cognitive Testing</vt:lpstr>
      <vt:lpstr>Round 3 of Cognitive Testing for Census of Agriculture</vt:lpstr>
      <vt:lpstr>Round 3</vt:lpstr>
      <vt:lpstr>Round 3 of Cognitive Testing for Census of Agriculture</vt:lpstr>
      <vt:lpstr>Results from Round 3 of Cognitive Testing</vt:lpstr>
      <vt:lpstr>Results from Round 3 of Cognitive Testing</vt:lpstr>
      <vt:lpstr>Results from Round 3 of Cognitive Testing</vt:lpstr>
      <vt:lpstr>Results from Cognitive Interviews</vt:lpstr>
      <vt:lpstr>Results from Field Test</vt:lpstr>
      <vt:lpstr>Recommendations  for 2017 Census of Agriculture</vt:lpstr>
      <vt:lpstr>Conclusions</vt:lpstr>
      <vt:lpstr>Conclusions</vt:lpstr>
    </vt:vector>
  </TitlesOfParts>
  <Company>NASS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Preprints presentation</dc:title>
  <dc:creator>Sloan, Rachel - NASS</dc:creator>
  <cp:lastModifiedBy>Sloan, Rachel - NASS</cp:lastModifiedBy>
  <cp:revision>284</cp:revision>
  <cp:lastPrinted>2016-10-26T18:16:39Z</cp:lastPrinted>
  <dcterms:created xsi:type="dcterms:W3CDTF">2016-08-19T19:26:51Z</dcterms:created>
  <dcterms:modified xsi:type="dcterms:W3CDTF">2016-10-28T14:20:12Z</dcterms:modified>
</cp:coreProperties>
</file>