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22"/>
  </p:notesMasterIdLst>
  <p:sldIdLst>
    <p:sldId id="256" r:id="rId2"/>
    <p:sldId id="257" r:id="rId3"/>
    <p:sldId id="258" r:id="rId4"/>
    <p:sldId id="282" r:id="rId5"/>
    <p:sldId id="259" r:id="rId6"/>
    <p:sldId id="260" r:id="rId7"/>
    <p:sldId id="284" r:id="rId8"/>
    <p:sldId id="267" r:id="rId9"/>
    <p:sldId id="271" r:id="rId10"/>
    <p:sldId id="272" r:id="rId11"/>
    <p:sldId id="276" r:id="rId12"/>
    <p:sldId id="269" r:id="rId13"/>
    <p:sldId id="261" r:id="rId14"/>
    <p:sldId id="285" r:id="rId15"/>
    <p:sldId id="262" r:id="rId16"/>
    <p:sldId id="287" r:id="rId17"/>
    <p:sldId id="288" r:id="rId18"/>
    <p:sldId id="283" r:id="rId19"/>
    <p:sldId id="281" r:id="rId20"/>
    <p:sldId id="286"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81" d="100"/>
          <a:sy n="81" d="100"/>
        </p:scale>
        <p:origin x="126" y="25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B2475D-838E-4BDD-86E8-CF81D1941AA9}" type="datetimeFigureOut">
              <a:rPr lang="en-US" smtClean="0"/>
              <a:t>10/25/2016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B93D5A-CC55-47F0-8727-A8E0D66610CB}" type="slidenum">
              <a:rPr lang="en-US" smtClean="0"/>
              <a:t>‹#›</a:t>
            </a:fld>
            <a:endParaRPr lang="en-US"/>
          </a:p>
        </p:txBody>
      </p:sp>
    </p:spTree>
    <p:extLst>
      <p:ext uri="{BB962C8B-B14F-4D97-AF65-F5344CB8AC3E}">
        <p14:creationId xmlns:p14="http://schemas.microsoft.com/office/powerpoint/2010/main" val="18769753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F574FE-8EE7-8B43-A130-45CA8900D132}" type="slidenum">
              <a:rPr lang="en-US" smtClean="0"/>
              <a:t>9</a:t>
            </a:fld>
            <a:endParaRPr lang="en-US"/>
          </a:p>
        </p:txBody>
      </p:sp>
    </p:spTree>
    <p:extLst>
      <p:ext uri="{BB962C8B-B14F-4D97-AF65-F5344CB8AC3E}">
        <p14:creationId xmlns:p14="http://schemas.microsoft.com/office/powerpoint/2010/main" val="24585169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MAKE SURE TO PRESS Secure Instrument to Prevent loss of DATA.</a:t>
            </a:r>
            <a:r>
              <a:rPr lang="en-US" baseline="0" dirty="0" smtClean="0"/>
              <a:t> VERY IMPORTANT!</a:t>
            </a:r>
            <a:endParaRPr lang="en-US" dirty="0"/>
          </a:p>
        </p:txBody>
      </p:sp>
      <p:sp>
        <p:nvSpPr>
          <p:cNvPr id="4" name="Slide Number Placeholder 3"/>
          <p:cNvSpPr>
            <a:spLocks noGrp="1"/>
          </p:cNvSpPr>
          <p:nvPr>
            <p:ph type="sldNum" sz="quarter" idx="10"/>
          </p:nvPr>
        </p:nvSpPr>
        <p:spPr/>
        <p:txBody>
          <a:bodyPr/>
          <a:lstStyle/>
          <a:p>
            <a:fld id="{01F574FE-8EE7-8B43-A130-45CA8900D132}" type="slidenum">
              <a:rPr lang="en-US" smtClean="0"/>
              <a:t>10</a:t>
            </a:fld>
            <a:endParaRPr lang="en-US"/>
          </a:p>
        </p:txBody>
      </p:sp>
    </p:spTree>
    <p:extLst>
      <p:ext uri="{BB962C8B-B14F-4D97-AF65-F5344CB8AC3E}">
        <p14:creationId xmlns:p14="http://schemas.microsoft.com/office/powerpoint/2010/main" val="29953353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Press collect data to start doing the survey, </a:t>
            </a:r>
            <a:endParaRPr lang="en-US" dirty="0"/>
          </a:p>
        </p:txBody>
      </p:sp>
      <p:sp>
        <p:nvSpPr>
          <p:cNvPr id="4" name="Slide Number Placeholder 3"/>
          <p:cNvSpPr>
            <a:spLocks noGrp="1"/>
          </p:cNvSpPr>
          <p:nvPr>
            <p:ph type="sldNum" sz="quarter" idx="10"/>
          </p:nvPr>
        </p:nvSpPr>
        <p:spPr/>
        <p:txBody>
          <a:bodyPr/>
          <a:lstStyle/>
          <a:p>
            <a:fld id="{01F574FE-8EE7-8B43-A130-45CA8900D132}" type="slidenum">
              <a:rPr lang="en-US" smtClean="0"/>
              <a:t>12</a:t>
            </a:fld>
            <a:endParaRPr lang="en-US"/>
          </a:p>
        </p:txBody>
      </p:sp>
    </p:spTree>
    <p:extLst>
      <p:ext uri="{BB962C8B-B14F-4D97-AF65-F5344CB8AC3E}">
        <p14:creationId xmlns:p14="http://schemas.microsoft.com/office/powerpoint/2010/main" val="24154280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84176C2-15DE-40BB-90E5-89891AF6DE00}" type="datetimeFigureOut">
              <a:rPr lang="en-US" smtClean="0"/>
              <a:t>10/25/2016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448EBD-A92B-4436-B455-BE38DEE617F3}" type="slidenum">
              <a:rPr lang="en-US" smtClean="0"/>
              <a:t>‹#›</a:t>
            </a:fld>
            <a:endParaRPr lang="en-US"/>
          </a:p>
        </p:txBody>
      </p:sp>
    </p:spTree>
    <p:extLst>
      <p:ext uri="{BB962C8B-B14F-4D97-AF65-F5344CB8AC3E}">
        <p14:creationId xmlns:p14="http://schemas.microsoft.com/office/powerpoint/2010/main" val="26220648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84176C2-15DE-40BB-90E5-89891AF6DE00}" type="datetimeFigureOut">
              <a:rPr lang="en-US" smtClean="0"/>
              <a:t>10/25/2016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448EBD-A92B-4436-B455-BE38DEE617F3}" type="slidenum">
              <a:rPr lang="en-US" smtClean="0"/>
              <a:t>‹#›</a:t>
            </a:fld>
            <a:endParaRPr lang="en-US"/>
          </a:p>
        </p:txBody>
      </p:sp>
    </p:spTree>
    <p:extLst>
      <p:ext uri="{BB962C8B-B14F-4D97-AF65-F5344CB8AC3E}">
        <p14:creationId xmlns:p14="http://schemas.microsoft.com/office/powerpoint/2010/main" val="301588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84176C2-15DE-40BB-90E5-89891AF6DE00}" type="datetimeFigureOut">
              <a:rPr lang="en-US" smtClean="0"/>
              <a:t>10/25/2016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448EBD-A92B-4436-B455-BE38DEE617F3}" type="slidenum">
              <a:rPr lang="en-US" smtClean="0"/>
              <a:t>‹#›</a:t>
            </a:fld>
            <a:endParaRPr lang="en-US"/>
          </a:p>
        </p:txBody>
      </p:sp>
    </p:spTree>
    <p:extLst>
      <p:ext uri="{BB962C8B-B14F-4D97-AF65-F5344CB8AC3E}">
        <p14:creationId xmlns:p14="http://schemas.microsoft.com/office/powerpoint/2010/main" val="25884344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84176C2-15DE-40BB-90E5-89891AF6DE00}" type="datetimeFigureOut">
              <a:rPr lang="en-US" smtClean="0"/>
              <a:t>10/25/2016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448EBD-A92B-4436-B455-BE38DEE617F3}" type="slidenum">
              <a:rPr lang="en-US" smtClean="0"/>
              <a:t>‹#›</a:t>
            </a:fld>
            <a:endParaRPr lang="en-US"/>
          </a:p>
        </p:txBody>
      </p:sp>
    </p:spTree>
    <p:extLst>
      <p:ext uri="{BB962C8B-B14F-4D97-AF65-F5344CB8AC3E}">
        <p14:creationId xmlns:p14="http://schemas.microsoft.com/office/powerpoint/2010/main" val="15441824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84176C2-15DE-40BB-90E5-89891AF6DE00}" type="datetimeFigureOut">
              <a:rPr lang="en-US" smtClean="0"/>
              <a:t>10/25/2016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4448EBD-A92B-4436-B455-BE38DEE617F3}" type="slidenum">
              <a:rPr lang="en-US" smtClean="0"/>
              <a:t>‹#›</a:t>
            </a:fld>
            <a:endParaRPr lang="en-US"/>
          </a:p>
        </p:txBody>
      </p:sp>
    </p:spTree>
    <p:extLst>
      <p:ext uri="{BB962C8B-B14F-4D97-AF65-F5344CB8AC3E}">
        <p14:creationId xmlns:p14="http://schemas.microsoft.com/office/powerpoint/2010/main" val="790802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84176C2-15DE-40BB-90E5-89891AF6DE00}" type="datetimeFigureOut">
              <a:rPr lang="en-US" smtClean="0"/>
              <a:t>10/25/2016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4448EBD-A92B-4436-B455-BE38DEE617F3}" type="slidenum">
              <a:rPr lang="en-US" smtClean="0"/>
              <a:t>‹#›</a:t>
            </a:fld>
            <a:endParaRPr lang="en-US"/>
          </a:p>
        </p:txBody>
      </p:sp>
    </p:spTree>
    <p:extLst>
      <p:ext uri="{BB962C8B-B14F-4D97-AF65-F5344CB8AC3E}">
        <p14:creationId xmlns:p14="http://schemas.microsoft.com/office/powerpoint/2010/main" val="12240048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4176C2-15DE-40BB-90E5-89891AF6DE00}" type="datetimeFigureOut">
              <a:rPr lang="en-US" smtClean="0"/>
              <a:t>10/25/2016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4448EBD-A92B-4436-B455-BE38DEE617F3}" type="slidenum">
              <a:rPr lang="en-US" smtClean="0"/>
              <a:t>‹#›</a:t>
            </a:fld>
            <a:endParaRPr lang="en-US"/>
          </a:p>
        </p:txBody>
      </p:sp>
    </p:spTree>
    <p:extLst>
      <p:ext uri="{BB962C8B-B14F-4D97-AF65-F5344CB8AC3E}">
        <p14:creationId xmlns:p14="http://schemas.microsoft.com/office/powerpoint/2010/main" val="32123278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4176C2-15DE-40BB-90E5-89891AF6DE00}" type="datetimeFigureOut">
              <a:rPr lang="en-US" smtClean="0"/>
              <a:t>10/25/2016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448EBD-A92B-4436-B455-BE38DEE617F3}" type="slidenum">
              <a:rPr lang="en-US" smtClean="0"/>
              <a:t>‹#›</a:t>
            </a:fld>
            <a:endParaRPr lang="en-US"/>
          </a:p>
        </p:txBody>
      </p:sp>
    </p:spTree>
    <p:extLst>
      <p:ext uri="{BB962C8B-B14F-4D97-AF65-F5344CB8AC3E}">
        <p14:creationId xmlns:p14="http://schemas.microsoft.com/office/powerpoint/2010/main" val="1767369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4176C2-15DE-40BB-90E5-89891AF6DE00}" type="datetimeFigureOut">
              <a:rPr lang="en-US" smtClean="0"/>
              <a:t>10/25/2016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448EBD-A92B-4436-B455-BE38DEE617F3}" type="slidenum">
              <a:rPr lang="en-US" smtClean="0"/>
              <a:t>‹#›</a:t>
            </a:fld>
            <a:endParaRPr lang="en-US"/>
          </a:p>
        </p:txBody>
      </p:sp>
    </p:spTree>
    <p:extLst>
      <p:ext uri="{BB962C8B-B14F-4D97-AF65-F5344CB8AC3E}">
        <p14:creationId xmlns:p14="http://schemas.microsoft.com/office/powerpoint/2010/main" val="2491777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84176C2-15DE-40BB-90E5-89891AF6DE00}" type="datetimeFigureOut">
              <a:rPr lang="en-US" smtClean="0"/>
              <a:t>10/25/2016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448EBD-A92B-4436-B455-BE38DEE617F3}" type="slidenum">
              <a:rPr lang="en-US" smtClean="0"/>
              <a:t>‹#›</a:t>
            </a:fld>
            <a:endParaRPr lang="en-US"/>
          </a:p>
        </p:txBody>
      </p:sp>
    </p:spTree>
    <p:extLst>
      <p:ext uri="{BB962C8B-B14F-4D97-AF65-F5344CB8AC3E}">
        <p14:creationId xmlns:p14="http://schemas.microsoft.com/office/powerpoint/2010/main" val="2960575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84176C2-15DE-40BB-90E5-89891AF6DE00}" type="datetimeFigureOut">
              <a:rPr lang="en-US" smtClean="0"/>
              <a:t>10/25/2016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448EBD-A92B-4436-B455-BE38DEE617F3}" type="slidenum">
              <a:rPr lang="en-US" smtClean="0"/>
              <a:t>‹#›</a:t>
            </a:fld>
            <a:endParaRPr lang="en-US"/>
          </a:p>
        </p:txBody>
      </p:sp>
    </p:spTree>
    <p:extLst>
      <p:ext uri="{BB962C8B-B14F-4D97-AF65-F5344CB8AC3E}">
        <p14:creationId xmlns:p14="http://schemas.microsoft.com/office/powerpoint/2010/main" val="11323324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4176C2-15DE-40BB-90E5-89891AF6DE00}" type="datetimeFigureOut">
              <a:rPr lang="en-US" smtClean="0"/>
              <a:t>10/25/2016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448EBD-A92B-4436-B455-BE38DEE617F3}" type="slidenum">
              <a:rPr lang="en-US" smtClean="0"/>
              <a:t>‹#›</a:t>
            </a:fld>
            <a:endParaRPr lang="en-US"/>
          </a:p>
        </p:txBody>
      </p:sp>
    </p:spTree>
    <p:extLst>
      <p:ext uri="{BB962C8B-B14F-4D97-AF65-F5344CB8AC3E}">
        <p14:creationId xmlns:p14="http://schemas.microsoft.com/office/powerpoint/2010/main" val="20192805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5720"/>
            <a:ext cx="12192000" cy="6894195"/>
          </a:xfrm>
          <a:prstGeom prst="rect">
            <a:avLst/>
          </a:prstGeom>
        </p:spPr>
        <p:txBody>
          <a:bodyPr wrap="square">
            <a:spAutoFit/>
          </a:bodyPr>
          <a:lstStyle/>
          <a:p>
            <a:r>
              <a:rPr lang="en-US" sz="2000" dirty="0" smtClean="0">
                <a:solidFill>
                  <a:srgbClr val="FFFFFF"/>
                </a:solidFill>
                <a:effectLst/>
                <a:latin typeface="Arial" panose="020B0604020202020204" pitchFamily="34" charset="0"/>
              </a:rPr>
              <a:t>New Pretesting Approaches and Designing for the Digital Age</a:t>
            </a:r>
            <a:endParaRPr lang="en-US" sz="2400" dirty="0" smtClean="0">
              <a:effectLst/>
            </a:endParaRPr>
          </a:p>
          <a:p>
            <a:pPr algn="ctr"/>
            <a:endParaRPr lang="en-US" sz="2400" b="1" dirty="0" smtClean="0">
              <a:solidFill>
                <a:srgbClr val="FFFF00"/>
              </a:solidFill>
              <a:effectLst/>
              <a:latin typeface="Arial" panose="020B0604020202020204" pitchFamily="34" charset="0"/>
            </a:endParaRPr>
          </a:p>
          <a:p>
            <a:pPr algn="ctr"/>
            <a:r>
              <a:rPr lang="en-US" sz="3600" b="1" dirty="0" smtClean="0">
                <a:solidFill>
                  <a:srgbClr val="FFFF00"/>
                </a:solidFill>
                <a:effectLst/>
                <a:latin typeface="Arial" panose="020B0604020202020204" pitchFamily="34" charset="0"/>
              </a:rPr>
              <a:t>Development and Implementation Methods of an Offline Survey in Low- and Middle-Income Countries</a:t>
            </a:r>
          </a:p>
          <a:p>
            <a:pPr algn="ctr"/>
            <a:endParaRPr lang="en-US" sz="2400" b="1" dirty="0" smtClean="0">
              <a:solidFill>
                <a:srgbClr val="FFFF00"/>
              </a:solidFill>
              <a:latin typeface="Arial" panose="020B0604020202020204" pitchFamily="34" charset="0"/>
            </a:endParaRPr>
          </a:p>
          <a:p>
            <a:pPr algn="ctr"/>
            <a:endParaRPr lang="en-US" sz="2400" b="1" dirty="0">
              <a:solidFill>
                <a:srgbClr val="FFFF00"/>
              </a:solidFill>
              <a:latin typeface="Arial" panose="020B0604020202020204" pitchFamily="34" charset="0"/>
            </a:endParaRPr>
          </a:p>
          <a:p>
            <a:pPr algn="ctr"/>
            <a:endParaRPr lang="en-US" sz="2400" b="1" dirty="0">
              <a:solidFill>
                <a:srgbClr val="FFFF00"/>
              </a:solidFill>
              <a:latin typeface="Arial" panose="020B0604020202020204" pitchFamily="34" charset="0"/>
            </a:endParaRPr>
          </a:p>
          <a:p>
            <a:pPr algn="ctr"/>
            <a:r>
              <a:rPr lang="en-US" sz="3200" b="1" dirty="0" smtClean="0">
                <a:solidFill>
                  <a:srgbClr val="FFFF00"/>
                </a:solidFill>
                <a:effectLst/>
                <a:latin typeface="Arial" panose="020B0604020202020204" pitchFamily="34" charset="0"/>
              </a:rPr>
              <a:t>Scott McIntosh, PhD</a:t>
            </a:r>
          </a:p>
          <a:p>
            <a:pPr algn="ctr"/>
            <a:r>
              <a:rPr lang="en-US" sz="2400" b="1" dirty="0" smtClean="0">
                <a:solidFill>
                  <a:srgbClr val="FFFF00"/>
                </a:solidFill>
                <a:latin typeface="Arial" panose="020B0604020202020204" pitchFamily="34" charset="0"/>
              </a:rPr>
              <a:t>University of Rochester Medical Center</a:t>
            </a:r>
            <a:endParaRPr lang="en-US" dirty="0" smtClean="0">
              <a:effectLst/>
            </a:endParaRPr>
          </a:p>
          <a:p>
            <a:endParaRPr lang="en-US" dirty="0" smtClean="0">
              <a:effectLst/>
            </a:endParaRPr>
          </a:p>
          <a:p>
            <a:pPr algn="r"/>
            <a:r>
              <a:rPr lang="en-US" dirty="0" smtClean="0">
                <a:solidFill>
                  <a:schemeClr val="bg1"/>
                </a:solidFill>
              </a:rPr>
              <a:t>Co-Authors:</a:t>
            </a:r>
          </a:p>
          <a:p>
            <a:pPr algn="r"/>
            <a:endParaRPr lang="en-US" dirty="0" smtClean="0">
              <a:solidFill>
                <a:schemeClr val="bg1"/>
              </a:solidFill>
              <a:effectLst/>
            </a:endParaRPr>
          </a:p>
          <a:p>
            <a:pPr algn="r"/>
            <a:r>
              <a:rPr lang="en-US" dirty="0" smtClean="0">
                <a:solidFill>
                  <a:schemeClr val="bg1"/>
                </a:solidFill>
                <a:effectLst/>
                <a:latin typeface="Arial" panose="020B0604020202020204" pitchFamily="34" charset="0"/>
              </a:rPr>
              <a:t>Esteban </a:t>
            </a:r>
            <a:r>
              <a:rPr lang="en-US" dirty="0" err="1" smtClean="0">
                <a:solidFill>
                  <a:schemeClr val="bg1"/>
                </a:solidFill>
                <a:effectLst/>
                <a:latin typeface="Arial" panose="020B0604020202020204" pitchFamily="34" charset="0"/>
              </a:rPr>
              <a:t>Avendaño</a:t>
            </a:r>
            <a:r>
              <a:rPr lang="en-US" dirty="0" smtClean="0">
                <a:solidFill>
                  <a:schemeClr val="bg1"/>
                </a:solidFill>
                <a:effectLst/>
                <a:latin typeface="Arial" panose="020B0604020202020204" pitchFamily="34" charset="0"/>
              </a:rPr>
              <a:t>, Universidad de </a:t>
            </a:r>
            <a:r>
              <a:rPr lang="en-US" dirty="0" err="1" smtClean="0">
                <a:solidFill>
                  <a:schemeClr val="bg1"/>
                </a:solidFill>
                <a:effectLst/>
                <a:latin typeface="Arial" panose="020B0604020202020204" pitchFamily="34" charset="0"/>
              </a:rPr>
              <a:t>Ciencias</a:t>
            </a:r>
            <a:r>
              <a:rPr lang="en-US" dirty="0" smtClean="0">
                <a:solidFill>
                  <a:schemeClr val="bg1"/>
                </a:solidFill>
                <a:effectLst/>
                <a:latin typeface="Arial" panose="020B0604020202020204" pitchFamily="34" charset="0"/>
              </a:rPr>
              <a:t> </a:t>
            </a:r>
            <a:r>
              <a:rPr lang="en-US" dirty="0" err="1" smtClean="0">
                <a:solidFill>
                  <a:schemeClr val="bg1"/>
                </a:solidFill>
                <a:effectLst/>
                <a:latin typeface="Arial" panose="020B0604020202020204" pitchFamily="34" charset="0"/>
              </a:rPr>
              <a:t>Médicas</a:t>
            </a:r>
            <a:r>
              <a:rPr lang="en-US" dirty="0" smtClean="0">
                <a:solidFill>
                  <a:schemeClr val="bg1"/>
                </a:solidFill>
                <a:effectLst/>
                <a:latin typeface="Arial" panose="020B0604020202020204" pitchFamily="34" charset="0"/>
              </a:rPr>
              <a:t> </a:t>
            </a:r>
            <a:br>
              <a:rPr lang="en-US" dirty="0" smtClean="0">
                <a:solidFill>
                  <a:schemeClr val="bg1"/>
                </a:solidFill>
                <a:effectLst/>
                <a:latin typeface="Arial" panose="020B0604020202020204" pitchFamily="34" charset="0"/>
              </a:rPr>
            </a:br>
            <a:r>
              <a:rPr lang="en-US" dirty="0" smtClean="0">
                <a:solidFill>
                  <a:schemeClr val="bg1"/>
                </a:solidFill>
                <a:effectLst/>
                <a:latin typeface="Arial" panose="020B0604020202020204" pitchFamily="34" charset="0"/>
              </a:rPr>
              <a:t>Margaret M. </a:t>
            </a:r>
            <a:r>
              <a:rPr lang="en-US" dirty="0" err="1" smtClean="0">
                <a:solidFill>
                  <a:schemeClr val="bg1"/>
                </a:solidFill>
                <a:effectLst/>
                <a:latin typeface="Arial" panose="020B0604020202020204" pitchFamily="34" charset="0"/>
              </a:rPr>
              <a:t>Demment</a:t>
            </a:r>
            <a:r>
              <a:rPr lang="en-US" dirty="0" smtClean="0">
                <a:solidFill>
                  <a:schemeClr val="bg1"/>
                </a:solidFill>
                <a:effectLst/>
                <a:latin typeface="Arial" panose="020B0604020202020204" pitchFamily="34" charset="0"/>
              </a:rPr>
              <a:t>, University of Rochester Medical Center </a:t>
            </a:r>
            <a:br>
              <a:rPr lang="en-US" dirty="0" smtClean="0">
                <a:solidFill>
                  <a:schemeClr val="bg1"/>
                </a:solidFill>
                <a:effectLst/>
                <a:latin typeface="Arial" panose="020B0604020202020204" pitchFamily="34" charset="0"/>
              </a:rPr>
            </a:br>
            <a:r>
              <a:rPr lang="en-US" dirty="0" smtClean="0">
                <a:solidFill>
                  <a:schemeClr val="bg1"/>
                </a:solidFill>
                <a:effectLst/>
                <a:latin typeface="Arial" panose="020B0604020202020204" pitchFamily="34" charset="0"/>
              </a:rPr>
              <a:t>Timothy De </a:t>
            </a:r>
            <a:r>
              <a:rPr lang="en-US" dirty="0" err="1" smtClean="0">
                <a:solidFill>
                  <a:schemeClr val="bg1"/>
                </a:solidFill>
                <a:effectLst/>
                <a:latin typeface="Arial" panose="020B0604020202020204" pitchFamily="34" charset="0"/>
              </a:rPr>
              <a:t>Ver</a:t>
            </a:r>
            <a:r>
              <a:rPr lang="en-US" dirty="0" smtClean="0">
                <a:solidFill>
                  <a:schemeClr val="bg1"/>
                </a:solidFill>
                <a:effectLst/>
                <a:latin typeface="Arial" panose="020B0604020202020204" pitchFamily="34" charset="0"/>
              </a:rPr>
              <a:t> Dye, University of Rochester Medical Center </a:t>
            </a:r>
            <a:br>
              <a:rPr lang="en-US" dirty="0" smtClean="0">
                <a:solidFill>
                  <a:schemeClr val="bg1"/>
                </a:solidFill>
                <a:effectLst/>
                <a:latin typeface="Arial" panose="020B0604020202020204" pitchFamily="34" charset="0"/>
              </a:rPr>
            </a:br>
            <a:r>
              <a:rPr lang="en-US" dirty="0" smtClean="0">
                <a:solidFill>
                  <a:schemeClr val="bg1"/>
                </a:solidFill>
                <a:effectLst/>
                <a:latin typeface="Arial" panose="020B0604020202020204" pitchFamily="34" charset="0"/>
              </a:rPr>
              <a:t>Deborah J </a:t>
            </a:r>
            <a:r>
              <a:rPr lang="en-US" dirty="0" err="1" smtClean="0">
                <a:solidFill>
                  <a:schemeClr val="bg1"/>
                </a:solidFill>
                <a:effectLst/>
                <a:latin typeface="Arial" panose="020B0604020202020204" pitchFamily="34" charset="0"/>
              </a:rPr>
              <a:t>Ossip</a:t>
            </a:r>
            <a:r>
              <a:rPr lang="en-US" dirty="0" smtClean="0">
                <a:solidFill>
                  <a:schemeClr val="bg1"/>
                </a:solidFill>
                <a:effectLst/>
                <a:latin typeface="Arial" panose="020B0604020202020204" pitchFamily="34" charset="0"/>
              </a:rPr>
              <a:t>, University of Rochester Medical Center </a:t>
            </a:r>
            <a:br>
              <a:rPr lang="en-US" dirty="0" smtClean="0">
                <a:solidFill>
                  <a:schemeClr val="bg1"/>
                </a:solidFill>
                <a:effectLst/>
                <a:latin typeface="Arial" panose="020B0604020202020204" pitchFamily="34" charset="0"/>
              </a:rPr>
            </a:br>
            <a:r>
              <a:rPr lang="en-US" dirty="0" smtClean="0">
                <a:solidFill>
                  <a:schemeClr val="bg1"/>
                </a:solidFill>
                <a:effectLst/>
                <a:latin typeface="Arial" panose="020B0604020202020204" pitchFamily="34" charset="0"/>
              </a:rPr>
              <a:t>José G. G. Pérez-Ramos, University of Rochester Medical Center </a:t>
            </a:r>
            <a:br>
              <a:rPr lang="en-US" dirty="0" smtClean="0">
                <a:solidFill>
                  <a:schemeClr val="bg1"/>
                </a:solidFill>
                <a:effectLst/>
                <a:latin typeface="Arial" panose="020B0604020202020204" pitchFamily="34" charset="0"/>
              </a:rPr>
            </a:br>
            <a:r>
              <a:rPr lang="en-US" dirty="0" smtClean="0">
                <a:solidFill>
                  <a:schemeClr val="bg1"/>
                </a:solidFill>
                <a:effectLst/>
                <a:latin typeface="Arial" panose="020B0604020202020204" pitchFamily="34" charset="0"/>
              </a:rPr>
              <a:t>Carmen Milagros </a:t>
            </a:r>
            <a:r>
              <a:rPr lang="en-US" dirty="0" err="1" smtClean="0">
                <a:solidFill>
                  <a:schemeClr val="bg1"/>
                </a:solidFill>
                <a:effectLst/>
                <a:latin typeface="Arial" panose="020B0604020202020204" pitchFamily="34" charset="0"/>
              </a:rPr>
              <a:t>Vélez</a:t>
            </a:r>
            <a:r>
              <a:rPr lang="en-US" dirty="0" smtClean="0">
                <a:solidFill>
                  <a:schemeClr val="bg1"/>
                </a:solidFill>
                <a:effectLst/>
                <a:latin typeface="Arial" panose="020B0604020202020204" pitchFamily="34" charset="0"/>
              </a:rPr>
              <a:t> Vega, </a:t>
            </a:r>
            <a:r>
              <a:rPr lang="en-US" dirty="0" err="1" smtClean="0">
                <a:solidFill>
                  <a:schemeClr val="bg1"/>
                </a:solidFill>
                <a:effectLst/>
                <a:latin typeface="Arial" panose="020B0604020202020204" pitchFamily="34" charset="0"/>
              </a:rPr>
              <a:t>Departamento</a:t>
            </a:r>
            <a:r>
              <a:rPr lang="en-US" dirty="0" smtClean="0">
                <a:solidFill>
                  <a:schemeClr val="bg1"/>
                </a:solidFill>
                <a:effectLst/>
                <a:latin typeface="Arial" panose="020B0604020202020204" pitchFamily="34" charset="0"/>
              </a:rPr>
              <a:t> de </a:t>
            </a:r>
            <a:r>
              <a:rPr lang="en-US" dirty="0" err="1" smtClean="0">
                <a:solidFill>
                  <a:schemeClr val="bg1"/>
                </a:solidFill>
                <a:effectLst/>
                <a:latin typeface="Arial" panose="020B0604020202020204" pitchFamily="34" charset="0"/>
              </a:rPr>
              <a:t>Ciencias</a:t>
            </a:r>
            <a:r>
              <a:rPr lang="en-US" dirty="0" smtClean="0">
                <a:solidFill>
                  <a:schemeClr val="bg1"/>
                </a:solidFill>
                <a:effectLst/>
                <a:latin typeface="Arial" panose="020B0604020202020204" pitchFamily="34" charset="0"/>
              </a:rPr>
              <a:t> </a:t>
            </a:r>
            <a:r>
              <a:rPr lang="en-US" dirty="0" err="1" smtClean="0">
                <a:solidFill>
                  <a:schemeClr val="bg1"/>
                </a:solidFill>
                <a:effectLst/>
                <a:latin typeface="Arial" panose="020B0604020202020204" pitchFamily="34" charset="0"/>
              </a:rPr>
              <a:t>Sociales</a:t>
            </a:r>
            <a:r>
              <a:rPr lang="en-US" dirty="0" smtClean="0">
                <a:solidFill>
                  <a:schemeClr val="bg1"/>
                </a:solidFill>
                <a:effectLst/>
                <a:latin typeface="Arial" panose="020B0604020202020204" pitchFamily="34" charset="0"/>
              </a:rPr>
              <a:t> </a:t>
            </a:r>
            <a:endParaRPr lang="en-US" dirty="0" smtClean="0">
              <a:solidFill>
                <a:schemeClr val="bg1"/>
              </a:solidFill>
              <a:effectLst/>
            </a:endParaRPr>
          </a:p>
          <a:p>
            <a:pPr algn="r"/>
            <a:endParaRPr lang="en-US" b="1" dirty="0" smtClean="0">
              <a:solidFill>
                <a:schemeClr val="bg1"/>
              </a:solidFill>
              <a:effectLst/>
              <a:latin typeface="Arial" panose="020B0604020202020204" pitchFamily="34" charset="0"/>
            </a:endParaRPr>
          </a:p>
          <a:p>
            <a:pPr algn="r"/>
            <a:r>
              <a:rPr lang="en-US" b="1" dirty="0" smtClean="0">
                <a:solidFill>
                  <a:schemeClr val="bg1"/>
                </a:solidFill>
                <a:effectLst/>
                <a:latin typeface="Arial" panose="020B0604020202020204" pitchFamily="34" charset="0"/>
              </a:rPr>
              <a:t>Keywords:</a:t>
            </a:r>
            <a:r>
              <a:rPr lang="en-US" dirty="0" smtClean="0">
                <a:solidFill>
                  <a:schemeClr val="bg1"/>
                </a:solidFill>
                <a:effectLst/>
                <a:latin typeface="Arial" panose="020B0604020202020204" pitchFamily="34" charset="0"/>
              </a:rPr>
              <a:t> Offline data collection, REDCap, Survey Development and Implementation</a:t>
            </a:r>
            <a:endParaRPr lang="en-US" dirty="0" smtClean="0">
              <a:solidFill>
                <a:schemeClr val="bg1"/>
              </a:solidFill>
              <a:effectLst/>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6098" y="3949299"/>
            <a:ext cx="1750235" cy="1691716"/>
          </a:xfrm>
          <a:prstGeom prst="rect">
            <a:avLst/>
          </a:prstGeom>
        </p:spPr>
      </p:pic>
    </p:spTree>
    <p:extLst>
      <p:ext uri="{BB962C8B-B14F-4D97-AF65-F5344CB8AC3E}">
        <p14:creationId xmlns:p14="http://schemas.microsoft.com/office/powerpoint/2010/main" val="10905962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9718" y="238747"/>
            <a:ext cx="12022282" cy="2677656"/>
          </a:xfrm>
          <a:prstGeom prst="rect">
            <a:avLst/>
          </a:prstGeom>
        </p:spPr>
        <p:txBody>
          <a:bodyPr wrap="square">
            <a:spAutoFit/>
          </a:bodyPr>
          <a:lstStyle/>
          <a:p>
            <a:r>
              <a:rPr lang="en-US" sz="2800" dirty="0" smtClean="0">
                <a:solidFill>
                  <a:srgbClr val="FFFF00"/>
                </a:solidFill>
                <a:latin typeface="Arial" panose="020B0604020202020204" pitchFamily="34" charset="0"/>
              </a:rPr>
              <a:t>We have</a:t>
            </a:r>
            <a:r>
              <a:rPr lang="en-US" sz="2800" dirty="0" smtClean="0">
                <a:solidFill>
                  <a:srgbClr val="FFFF00"/>
                </a:solidFill>
                <a:effectLst/>
                <a:latin typeface="Arial" panose="020B0604020202020204" pitchFamily="34" charset="0"/>
              </a:rPr>
              <a:t> global health research projects in several Low and Middle Income Countries (LMIC):</a:t>
            </a:r>
          </a:p>
          <a:p>
            <a:endParaRPr lang="en-US" sz="2800" dirty="0" smtClean="0">
              <a:solidFill>
                <a:srgbClr val="FFFF00"/>
              </a:solidFill>
              <a:effectLst/>
              <a:latin typeface="Arial" panose="020B0604020202020204" pitchFamily="34" charset="0"/>
            </a:endParaRPr>
          </a:p>
          <a:p>
            <a:pPr marL="514350" indent="-514350">
              <a:buAutoNum type="arabicParenR"/>
            </a:pPr>
            <a:r>
              <a:rPr lang="en-US" sz="2800" dirty="0">
                <a:solidFill>
                  <a:srgbClr val="FFFF00"/>
                </a:solidFill>
                <a:latin typeface="Arial" panose="020B0604020202020204" pitchFamily="34" charset="0"/>
              </a:rPr>
              <a:t>P</a:t>
            </a:r>
            <a:r>
              <a:rPr lang="en-US" sz="2800" dirty="0" smtClean="0">
                <a:solidFill>
                  <a:srgbClr val="FFFF00"/>
                </a:solidFill>
                <a:effectLst/>
                <a:latin typeface="Arial" panose="020B0604020202020204" pitchFamily="34" charset="0"/>
              </a:rPr>
              <a:t>erceptions of genetic testing / </a:t>
            </a:r>
            <a:r>
              <a:rPr lang="en-US" sz="2800" dirty="0" err="1" smtClean="0">
                <a:solidFill>
                  <a:srgbClr val="FFFF00"/>
                </a:solidFill>
                <a:effectLst/>
                <a:latin typeface="Arial" panose="020B0604020202020204" pitchFamily="34" charset="0"/>
              </a:rPr>
              <a:t>Zika</a:t>
            </a:r>
            <a:r>
              <a:rPr lang="en-US" sz="2800" dirty="0" smtClean="0">
                <a:solidFill>
                  <a:srgbClr val="FFFF00"/>
                </a:solidFill>
                <a:effectLst/>
                <a:latin typeface="Arial" panose="020B0604020202020204" pitchFamily="34" charset="0"/>
              </a:rPr>
              <a:t> risk </a:t>
            </a:r>
            <a:r>
              <a:rPr lang="en-US" sz="2400" dirty="0" smtClean="0">
                <a:solidFill>
                  <a:srgbClr val="FFFF00"/>
                </a:solidFill>
                <a:effectLst/>
                <a:latin typeface="Arial" panose="020B0604020202020204" pitchFamily="34" charset="0"/>
              </a:rPr>
              <a:t>(</a:t>
            </a:r>
            <a:r>
              <a:rPr lang="en-US" sz="2400" dirty="0" smtClean="0">
                <a:solidFill>
                  <a:schemeClr val="bg1"/>
                </a:solidFill>
                <a:effectLst/>
                <a:latin typeface="Arial" panose="020B0604020202020204" pitchFamily="34" charset="0"/>
              </a:rPr>
              <a:t>Puerto Rico</a:t>
            </a:r>
            <a:r>
              <a:rPr lang="en-US" sz="2400" dirty="0" smtClean="0">
                <a:solidFill>
                  <a:srgbClr val="FFFF00"/>
                </a:solidFill>
                <a:effectLst/>
                <a:latin typeface="Arial" panose="020B0604020202020204" pitchFamily="34" charset="0"/>
              </a:rPr>
              <a:t>)</a:t>
            </a:r>
            <a:endParaRPr lang="en-US" sz="2800" dirty="0" smtClean="0">
              <a:solidFill>
                <a:srgbClr val="FFFF00"/>
              </a:solidFill>
              <a:effectLst/>
              <a:latin typeface="Arial" panose="020B0604020202020204" pitchFamily="34" charset="0"/>
            </a:endParaRPr>
          </a:p>
          <a:p>
            <a:pPr marL="514350" indent="-514350">
              <a:buAutoNum type="arabicParenR"/>
            </a:pPr>
            <a:r>
              <a:rPr lang="en-US" sz="2800" dirty="0" smtClean="0">
                <a:solidFill>
                  <a:srgbClr val="FFFF00"/>
                </a:solidFill>
                <a:effectLst/>
                <a:latin typeface="Arial" panose="020B0604020202020204" pitchFamily="34" charset="0"/>
              </a:rPr>
              <a:t>Diabetes prevention </a:t>
            </a:r>
            <a:r>
              <a:rPr lang="en-US" sz="2400" dirty="0" smtClean="0">
                <a:solidFill>
                  <a:srgbClr val="FFFF00"/>
                </a:solidFill>
                <a:effectLst/>
                <a:latin typeface="Arial" panose="020B0604020202020204" pitchFamily="34" charset="0"/>
              </a:rPr>
              <a:t>(</a:t>
            </a:r>
            <a:r>
              <a:rPr lang="en-US" sz="2400" dirty="0" smtClean="0">
                <a:solidFill>
                  <a:schemeClr val="bg1"/>
                </a:solidFill>
                <a:effectLst/>
                <a:latin typeface="Arial" panose="020B0604020202020204" pitchFamily="34" charset="0"/>
              </a:rPr>
              <a:t>Marshall Islands, Federated States of Micronesia</a:t>
            </a:r>
            <a:r>
              <a:rPr lang="en-US" sz="2400" dirty="0" smtClean="0">
                <a:solidFill>
                  <a:srgbClr val="FFFF00"/>
                </a:solidFill>
                <a:effectLst/>
                <a:latin typeface="Arial" panose="020B0604020202020204" pitchFamily="34" charset="0"/>
              </a:rPr>
              <a:t>)</a:t>
            </a:r>
            <a:endParaRPr lang="en-US" sz="2800" dirty="0" smtClean="0">
              <a:solidFill>
                <a:srgbClr val="FFFF00"/>
              </a:solidFill>
              <a:effectLst/>
              <a:latin typeface="Arial" panose="020B0604020202020204" pitchFamily="34" charset="0"/>
            </a:endParaRPr>
          </a:p>
          <a:p>
            <a:pPr marL="514350" indent="-514350">
              <a:buAutoNum type="arabicParenR"/>
            </a:pPr>
            <a:r>
              <a:rPr lang="en-US" sz="2800" dirty="0" smtClean="0">
                <a:solidFill>
                  <a:srgbClr val="FFFF00"/>
                </a:solidFill>
                <a:effectLst/>
                <a:latin typeface="Arial" panose="020B0604020202020204" pitchFamily="34" charset="0"/>
              </a:rPr>
              <a:t>Maternal Health </a:t>
            </a:r>
            <a:r>
              <a:rPr lang="en-US" sz="2400" dirty="0" smtClean="0">
                <a:solidFill>
                  <a:srgbClr val="FFFF00"/>
                </a:solidFill>
                <a:effectLst/>
                <a:latin typeface="Arial" panose="020B0604020202020204" pitchFamily="34" charset="0"/>
              </a:rPr>
              <a:t>(</a:t>
            </a:r>
            <a:r>
              <a:rPr lang="en-US" sz="2400" dirty="0" smtClean="0">
                <a:solidFill>
                  <a:schemeClr val="bg1"/>
                </a:solidFill>
                <a:effectLst/>
                <a:latin typeface="Arial" panose="020B0604020202020204" pitchFamily="34" charset="0"/>
              </a:rPr>
              <a:t>Costa Rica, Dominican Republic, Honduras, Mexico</a:t>
            </a:r>
            <a:r>
              <a:rPr lang="en-US" sz="2400" dirty="0" smtClean="0">
                <a:solidFill>
                  <a:srgbClr val="FFFF00"/>
                </a:solidFill>
                <a:effectLst/>
                <a:latin typeface="Arial" panose="020B0604020202020204" pitchFamily="34" charset="0"/>
              </a:rPr>
              <a:t>)</a:t>
            </a:r>
            <a:r>
              <a:rPr lang="en-US" sz="2800" dirty="0" smtClean="0">
                <a:solidFill>
                  <a:srgbClr val="FFFF00"/>
                </a:solidFill>
                <a:effectLst/>
                <a:latin typeface="Arial" panose="020B0604020202020204" pitchFamily="34" charset="0"/>
              </a:rPr>
              <a:t> </a:t>
            </a:r>
            <a:endParaRPr lang="en-US" sz="2800" dirty="0" smtClean="0">
              <a:solidFill>
                <a:srgbClr val="FFFF00"/>
              </a:solidFill>
              <a:latin typeface="Arial" panose="020B0604020202020204" pitchFamily="34" charset="0"/>
            </a:endParaRPr>
          </a:p>
        </p:txBody>
      </p:sp>
      <p:sp>
        <p:nvSpPr>
          <p:cNvPr id="3" name="Rectangle 2"/>
          <p:cNvSpPr/>
          <p:nvPr/>
        </p:nvSpPr>
        <p:spPr>
          <a:xfrm>
            <a:off x="204008" y="3228598"/>
            <a:ext cx="12163252" cy="2677656"/>
          </a:xfrm>
          <a:prstGeom prst="rect">
            <a:avLst/>
          </a:prstGeom>
        </p:spPr>
        <p:txBody>
          <a:bodyPr wrap="square">
            <a:spAutoFit/>
          </a:bodyPr>
          <a:lstStyle/>
          <a:p>
            <a:r>
              <a:rPr lang="en-US" sz="2800" b="1" dirty="0" smtClean="0">
                <a:solidFill>
                  <a:srgbClr val="FFFF00"/>
                </a:solidFill>
                <a:latin typeface="Cambria" panose="02040503050406030204" pitchFamily="18" charset="0"/>
                <a:ea typeface="MS Mincho" panose="02020609040205080304" pitchFamily="49" charset="-128"/>
                <a:cs typeface="Arial" panose="020B0604020202020204" pitchFamily="34" charset="0"/>
              </a:rPr>
              <a:t>Depending on the project, </a:t>
            </a:r>
            <a:r>
              <a:rPr lang="en-US" sz="2800" b="1" u="sng" dirty="0" smtClean="0">
                <a:solidFill>
                  <a:srgbClr val="FFFF00"/>
                </a:solidFill>
                <a:latin typeface="Cambria" panose="02040503050406030204" pitchFamily="18" charset="0"/>
                <a:ea typeface="MS Mincho" panose="02020609040205080304" pitchFamily="49" charset="-128"/>
                <a:cs typeface="Arial" panose="020B0604020202020204" pitchFamily="34" charset="0"/>
              </a:rPr>
              <a:t>domains</a:t>
            </a:r>
            <a:r>
              <a:rPr lang="en-US" sz="2800" b="1" dirty="0" smtClean="0">
                <a:solidFill>
                  <a:srgbClr val="FFFF00"/>
                </a:solidFill>
                <a:latin typeface="Cambria" panose="02040503050406030204" pitchFamily="18" charset="0"/>
                <a:ea typeface="MS Mincho" panose="02020609040205080304" pitchFamily="49" charset="-128"/>
                <a:cs typeface="Arial" panose="020B0604020202020204" pitchFamily="34" charset="0"/>
              </a:rPr>
              <a:t> assessed often include:</a:t>
            </a:r>
          </a:p>
          <a:p>
            <a:r>
              <a:rPr lang="en-US" sz="2800" b="1" dirty="0" smtClean="0">
                <a:solidFill>
                  <a:srgbClr val="FFFF00"/>
                </a:solidFill>
                <a:latin typeface="Cambria" panose="02040503050406030204" pitchFamily="18" charset="0"/>
                <a:ea typeface="MS Mincho" panose="02020609040205080304" pitchFamily="49" charset="-128"/>
                <a:cs typeface="Arial" panose="020B0604020202020204" pitchFamily="34" charset="0"/>
              </a:rPr>
              <a:t>	Demographics</a:t>
            </a:r>
          </a:p>
          <a:p>
            <a:r>
              <a:rPr lang="en-US" sz="2800" b="1" dirty="0" smtClean="0">
                <a:solidFill>
                  <a:srgbClr val="FFFF00"/>
                </a:solidFill>
                <a:latin typeface="Cambria" panose="02040503050406030204" pitchFamily="18" charset="0"/>
                <a:ea typeface="MS Mincho" panose="02020609040205080304" pitchFamily="49" charset="-128"/>
                <a:cs typeface="Arial" panose="020B0604020202020204" pitchFamily="34" charset="0"/>
              </a:rPr>
              <a:t>	Health / Health Risk Behaviors</a:t>
            </a:r>
          </a:p>
          <a:p>
            <a:r>
              <a:rPr lang="en-US" sz="2800" b="1" dirty="0" smtClean="0">
                <a:solidFill>
                  <a:srgbClr val="FFFF00"/>
                </a:solidFill>
                <a:latin typeface="Cambria" panose="02040503050406030204" pitchFamily="18" charset="0"/>
                <a:ea typeface="MS Mincho" panose="02020609040205080304" pitchFamily="49" charset="-128"/>
                <a:cs typeface="Arial" panose="020B0604020202020204" pitchFamily="34" charset="0"/>
              </a:rPr>
              <a:t>	Maternal Health</a:t>
            </a:r>
          </a:p>
          <a:p>
            <a:r>
              <a:rPr lang="en-US" sz="2800" b="1" dirty="0" smtClean="0">
                <a:solidFill>
                  <a:srgbClr val="FFFF00"/>
                </a:solidFill>
                <a:latin typeface="Cambria" panose="02040503050406030204" pitchFamily="18" charset="0"/>
                <a:ea typeface="MS Mincho" panose="02020609040205080304" pitchFamily="49" charset="-128"/>
                <a:cs typeface="Arial" panose="020B0604020202020204" pitchFamily="34" charset="0"/>
              </a:rPr>
              <a:t>	Future Family Planning</a:t>
            </a:r>
          </a:p>
          <a:p>
            <a:r>
              <a:rPr lang="en-US" sz="2800" b="1" dirty="0" smtClean="0">
                <a:solidFill>
                  <a:srgbClr val="FFFF00"/>
                </a:solidFill>
                <a:latin typeface="Cambria" panose="02040503050406030204" pitchFamily="18" charset="0"/>
                <a:ea typeface="MS Mincho" panose="02020609040205080304" pitchFamily="49" charset="-128"/>
                <a:cs typeface="Arial" panose="020B0604020202020204" pitchFamily="34" charset="0"/>
              </a:rPr>
              <a:t>	eHealth Readiness</a:t>
            </a:r>
            <a:endParaRPr lang="en-US" sz="2800" dirty="0">
              <a:solidFill>
                <a:srgbClr val="FFFF00"/>
              </a:solidFill>
              <a:latin typeface="Cambria" panose="02040503050406030204" pitchFamily="18" charset="0"/>
              <a:ea typeface="MS Mincho" panose="02020609040205080304" pitchFamily="49" charset="-128"/>
              <a:cs typeface="Times New Roman" panose="02020603050405020304" pitchFamily="18"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46757" y="3829050"/>
            <a:ext cx="3133725" cy="3028950"/>
          </a:xfrm>
          <a:prstGeom prst="rect">
            <a:avLst/>
          </a:prstGeom>
        </p:spPr>
      </p:pic>
    </p:spTree>
    <p:extLst>
      <p:ext uri="{BB962C8B-B14F-4D97-AF65-F5344CB8AC3E}">
        <p14:creationId xmlns:p14="http://schemas.microsoft.com/office/powerpoint/2010/main" val="1664009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6878" y="341617"/>
            <a:ext cx="12022282" cy="6432530"/>
          </a:xfrm>
          <a:prstGeom prst="rect">
            <a:avLst/>
          </a:prstGeom>
        </p:spPr>
        <p:txBody>
          <a:bodyPr wrap="square">
            <a:spAutoFit/>
          </a:bodyPr>
          <a:lstStyle/>
          <a:p>
            <a:r>
              <a:rPr lang="en-US" sz="2800" b="1" u="sng" dirty="0" smtClean="0">
                <a:solidFill>
                  <a:srgbClr val="FFFF00"/>
                </a:solidFill>
                <a:effectLst/>
                <a:latin typeface="Arial" panose="020B0604020202020204" pitchFamily="34" charset="0"/>
              </a:rPr>
              <a:t>Our internet-based surveys are developed </a:t>
            </a:r>
            <a:r>
              <a:rPr lang="en-US" sz="2800" b="1" u="sng" dirty="0" smtClean="0">
                <a:solidFill>
                  <a:srgbClr val="FFFF00"/>
                </a:solidFill>
                <a:latin typeface="Arial" panose="020B0604020202020204" pitchFamily="34" charset="0"/>
              </a:rPr>
              <a:t>with these steps:</a:t>
            </a:r>
          </a:p>
          <a:p>
            <a:endParaRPr lang="en-US" sz="2400" dirty="0" smtClean="0">
              <a:solidFill>
                <a:srgbClr val="FFFF00"/>
              </a:solidFill>
              <a:effectLst/>
              <a:latin typeface="Arial" panose="020B0604020202020204" pitchFamily="34" charset="0"/>
            </a:endParaRPr>
          </a:p>
          <a:p>
            <a:r>
              <a:rPr lang="en-US" sz="2400" b="1" dirty="0" smtClean="0">
                <a:solidFill>
                  <a:srgbClr val="FFFF00"/>
                </a:solidFill>
                <a:latin typeface="Arial" panose="020B0604020202020204" pitchFamily="34" charset="0"/>
              </a:rPr>
              <a:t>IRB approvals</a:t>
            </a:r>
          </a:p>
          <a:p>
            <a:r>
              <a:rPr lang="en-US" sz="2400" b="1" dirty="0">
                <a:solidFill>
                  <a:srgbClr val="FFFF00"/>
                </a:solidFill>
                <a:latin typeface="Arial" panose="020B0604020202020204" pitchFamily="34" charset="0"/>
              </a:rPr>
              <a:t>	</a:t>
            </a:r>
            <a:r>
              <a:rPr lang="en-US" sz="2400" b="1" dirty="0" smtClean="0">
                <a:solidFill>
                  <a:srgbClr val="FFFF00"/>
                </a:solidFill>
                <a:latin typeface="Arial" panose="020B0604020202020204" pitchFamily="34" charset="0"/>
              </a:rPr>
              <a:t>Multiple IRBs involved in LMIC research</a:t>
            </a:r>
          </a:p>
          <a:p>
            <a:r>
              <a:rPr lang="en-US" sz="2400" b="1" dirty="0">
                <a:solidFill>
                  <a:srgbClr val="FFFF00"/>
                </a:solidFill>
                <a:latin typeface="Arial" panose="020B0604020202020204" pitchFamily="34" charset="0"/>
              </a:rPr>
              <a:t>	</a:t>
            </a:r>
            <a:r>
              <a:rPr lang="en-US" sz="2400" b="1" dirty="0" smtClean="0">
                <a:solidFill>
                  <a:srgbClr val="FFFF00"/>
                </a:solidFill>
                <a:latin typeface="Arial" panose="020B0604020202020204" pitchFamily="34" charset="0"/>
              </a:rPr>
              <a:t>Frequent </a:t>
            </a:r>
            <a:r>
              <a:rPr lang="en-US" sz="2400" b="1" dirty="0" err="1" smtClean="0">
                <a:solidFill>
                  <a:srgbClr val="FFFF00"/>
                </a:solidFill>
                <a:latin typeface="Arial" panose="020B0604020202020204" pitchFamily="34" charset="0"/>
              </a:rPr>
              <a:t>mendments</a:t>
            </a:r>
            <a:r>
              <a:rPr lang="en-US" sz="2400" b="1" dirty="0" smtClean="0">
                <a:solidFill>
                  <a:srgbClr val="FFFF00"/>
                </a:solidFill>
                <a:latin typeface="Arial" panose="020B0604020202020204" pitchFamily="34" charset="0"/>
              </a:rPr>
              <a:t> as needed (e.g., </a:t>
            </a:r>
            <a:r>
              <a:rPr lang="en-US" sz="2400" b="1" dirty="0" smtClean="0">
                <a:solidFill>
                  <a:schemeClr val="bg1"/>
                </a:solidFill>
                <a:latin typeface="Arial" panose="020B0604020202020204" pitchFamily="34" charset="0"/>
              </a:rPr>
              <a:t>updated survey versions</a:t>
            </a:r>
            <a:r>
              <a:rPr lang="en-US" sz="2400" b="1" dirty="0" smtClean="0">
                <a:solidFill>
                  <a:srgbClr val="FFFF00"/>
                </a:solidFill>
                <a:latin typeface="Arial" panose="020B0604020202020204" pitchFamily="34" charset="0"/>
              </a:rPr>
              <a:t>)</a:t>
            </a:r>
          </a:p>
          <a:p>
            <a:r>
              <a:rPr lang="en-US" sz="2400" b="1" dirty="0" smtClean="0">
                <a:solidFill>
                  <a:srgbClr val="FFFF00"/>
                </a:solidFill>
                <a:latin typeface="Arial" panose="020B0604020202020204" pitchFamily="34" charset="0"/>
              </a:rPr>
              <a:t>Q</a:t>
            </a:r>
            <a:r>
              <a:rPr lang="en-US" sz="2400" b="1" dirty="0" smtClean="0">
                <a:solidFill>
                  <a:srgbClr val="FFFF00"/>
                </a:solidFill>
                <a:effectLst/>
                <a:latin typeface="Arial" panose="020B0604020202020204" pitchFamily="34" charset="0"/>
              </a:rPr>
              <a:t>ualitative research (to confirm Domains for survey development)</a:t>
            </a:r>
          </a:p>
          <a:p>
            <a:r>
              <a:rPr lang="en-US" sz="2400" b="1" dirty="0" smtClean="0">
                <a:solidFill>
                  <a:srgbClr val="FFFF00"/>
                </a:solidFill>
                <a:latin typeface="Arial" panose="020B0604020202020204" pitchFamily="34" charset="0"/>
              </a:rPr>
              <a:t>Survey draft development (first draft on </a:t>
            </a:r>
            <a:r>
              <a:rPr lang="en-US" sz="2400" b="1" dirty="0" err="1" smtClean="0">
                <a:solidFill>
                  <a:srgbClr val="FFFF00"/>
                </a:solidFill>
                <a:latin typeface="Arial" panose="020B0604020202020204" pitchFamily="34" charset="0"/>
              </a:rPr>
              <a:t>mTurk</a:t>
            </a:r>
            <a:r>
              <a:rPr lang="en-US" sz="2400" b="1" dirty="0" smtClean="0">
                <a:solidFill>
                  <a:srgbClr val="FFFF00"/>
                </a:solidFill>
                <a:latin typeface="Arial" panose="020B0604020202020204" pitchFamily="34" charset="0"/>
              </a:rPr>
              <a:t> ☼</a:t>
            </a:r>
            <a:r>
              <a:rPr lang="en-US" sz="2400" b="1" dirty="0" smtClean="0">
                <a:solidFill>
                  <a:srgbClr val="FFFF00"/>
                </a:solidFill>
                <a:latin typeface="Arial" panose="020B0604020202020204" pitchFamily="34" charset="0"/>
              </a:rPr>
              <a:t>)</a:t>
            </a:r>
          </a:p>
          <a:p>
            <a:r>
              <a:rPr lang="en-US" sz="2400" b="1" dirty="0" smtClean="0">
                <a:solidFill>
                  <a:srgbClr val="FFFF00"/>
                </a:solidFill>
                <a:latin typeface="Arial" panose="020B0604020202020204" pitchFamily="34" charset="0"/>
              </a:rPr>
              <a:t>Pre-Test multiple times (for content and “look”, which differs by country) </a:t>
            </a:r>
          </a:p>
          <a:p>
            <a:r>
              <a:rPr lang="en-US" sz="2400" b="1" dirty="0" smtClean="0">
                <a:solidFill>
                  <a:srgbClr val="FFFF00"/>
                </a:solidFill>
                <a:latin typeface="Arial" panose="020B0604020202020204" pitchFamily="34" charset="0"/>
              </a:rPr>
              <a:t>Pre-Test both online and </a:t>
            </a:r>
            <a:r>
              <a:rPr lang="en-US" sz="2400" b="1" dirty="0" smtClean="0">
                <a:solidFill>
                  <a:srgbClr val="FFFF00"/>
                </a:solidFill>
                <a:effectLst/>
                <a:latin typeface="Arial" panose="020B0604020202020204" pitchFamily="34" charset="0"/>
              </a:rPr>
              <a:t>offline functionality (version / “meta data” problems)</a:t>
            </a:r>
          </a:p>
          <a:p>
            <a:r>
              <a:rPr lang="en-US" sz="2400" b="1" dirty="0" smtClean="0">
                <a:solidFill>
                  <a:srgbClr val="FFFF00"/>
                </a:solidFill>
                <a:effectLst/>
                <a:latin typeface="Arial" panose="020B0604020202020204" pitchFamily="34" charset="0"/>
              </a:rPr>
              <a:t>Back Translation to Spanish (and </a:t>
            </a:r>
            <a:r>
              <a:rPr lang="en-US" sz="2400" b="1" dirty="0" smtClean="0">
                <a:solidFill>
                  <a:schemeClr val="bg1"/>
                </a:solidFill>
                <a:effectLst/>
                <a:latin typeface="Arial" panose="020B0604020202020204" pitchFamily="34" charset="0"/>
              </a:rPr>
              <a:t>ongoing pretesting in Spanish </a:t>
            </a:r>
            <a:r>
              <a:rPr lang="en-US" sz="2400" b="1" dirty="0" smtClean="0">
                <a:solidFill>
                  <a:srgbClr val="FFFF00"/>
                </a:solidFill>
                <a:effectLst/>
                <a:latin typeface="Arial" panose="020B0604020202020204" pitchFamily="34" charset="0"/>
              </a:rPr>
              <a:t>as needed)</a:t>
            </a:r>
            <a:endParaRPr lang="en-US" sz="2400" b="1" dirty="0" smtClean="0">
              <a:solidFill>
                <a:srgbClr val="FFFF00"/>
              </a:solidFill>
              <a:effectLst/>
              <a:latin typeface="Arial" panose="020B0604020202020204" pitchFamily="34" charset="0"/>
            </a:endParaRPr>
          </a:p>
          <a:p>
            <a:r>
              <a:rPr lang="en-US" sz="2400" b="1" dirty="0" smtClean="0">
                <a:solidFill>
                  <a:srgbClr val="FFFF00"/>
                </a:solidFill>
                <a:latin typeface="Arial" panose="020B0604020202020204" pitchFamily="34" charset="0"/>
              </a:rPr>
              <a:t>S</a:t>
            </a:r>
            <a:r>
              <a:rPr lang="en-US" sz="2400" b="1" dirty="0" smtClean="0">
                <a:solidFill>
                  <a:srgbClr val="FFFF00"/>
                </a:solidFill>
                <a:effectLst/>
                <a:latin typeface="Arial" panose="020B0604020202020204" pitchFamily="34" charset="0"/>
              </a:rPr>
              <a:t>ustainable standardization (easily taught “train-the-trainer” methods)</a:t>
            </a:r>
          </a:p>
          <a:p>
            <a:endParaRPr lang="en-US" sz="2400" b="1" dirty="0" smtClean="0">
              <a:solidFill>
                <a:srgbClr val="FFFF00"/>
              </a:solidFill>
              <a:effectLst/>
              <a:latin typeface="Arial" panose="020B0604020202020204" pitchFamily="34" charset="0"/>
            </a:endParaRPr>
          </a:p>
          <a:p>
            <a:endParaRPr lang="en-US" sz="2400" dirty="0">
              <a:solidFill>
                <a:srgbClr val="FFFF00"/>
              </a:solidFill>
              <a:latin typeface="Arial" panose="020B0604020202020204" pitchFamily="34" charset="0"/>
            </a:endParaRPr>
          </a:p>
          <a:p>
            <a:pPr marL="1033463" indent="-1033463"/>
            <a:r>
              <a:rPr lang="en-US" sz="2400" b="1" dirty="0" smtClean="0">
                <a:solidFill>
                  <a:srgbClr val="FFFF00"/>
                </a:solidFill>
                <a:latin typeface="Arial" panose="020B0604020202020204" pitchFamily="34" charset="0"/>
              </a:rPr>
              <a:t>☼ </a:t>
            </a:r>
            <a:r>
              <a:rPr lang="en-US" sz="2400" b="1" dirty="0" smtClean="0">
                <a:solidFill>
                  <a:srgbClr val="FFFF00"/>
                </a:solidFill>
                <a:effectLst/>
                <a:latin typeface="Arial" panose="020B0604020202020204" pitchFamily="34" charset="0"/>
              </a:rPr>
              <a:t>TIP: Fieldwork in Puerto Rico began with the further development of a survey initially available at Mechanical Turk (</a:t>
            </a:r>
            <a:r>
              <a:rPr lang="en-US" sz="2400" b="1" dirty="0" err="1" smtClean="0">
                <a:solidFill>
                  <a:srgbClr val="FFFF00"/>
                </a:solidFill>
                <a:effectLst/>
                <a:latin typeface="Arial" panose="020B0604020202020204" pitchFamily="34" charset="0"/>
              </a:rPr>
              <a:t>mTurk</a:t>
            </a:r>
            <a:r>
              <a:rPr lang="en-US" sz="2400" b="1" dirty="0" smtClean="0">
                <a:solidFill>
                  <a:srgbClr val="FFFF00"/>
                </a:solidFill>
                <a:effectLst/>
                <a:latin typeface="Arial" panose="020B0604020202020204" pitchFamily="34" charset="0"/>
              </a:rPr>
              <a:t>), </a:t>
            </a:r>
            <a:r>
              <a:rPr lang="en-US" sz="2400" b="1" dirty="0" err="1" smtClean="0">
                <a:solidFill>
                  <a:srgbClr val="FFFF00"/>
                </a:solidFill>
                <a:effectLst/>
                <a:latin typeface="Arial" panose="020B0604020202020204" pitchFamily="34" charset="0"/>
              </a:rPr>
              <a:t>Amazon.com's</a:t>
            </a:r>
            <a:r>
              <a:rPr lang="en-US" sz="2400" b="1" dirty="0" smtClean="0">
                <a:solidFill>
                  <a:srgbClr val="FFFF00"/>
                </a:solidFill>
                <a:effectLst/>
                <a:latin typeface="Arial" panose="020B0604020202020204" pitchFamily="34" charset="0"/>
              </a:rPr>
              <a:t> crowdsourcing website, which greatly expanded our capabilities for low cost and timely survey development. </a:t>
            </a:r>
          </a:p>
        </p:txBody>
      </p:sp>
    </p:spTree>
    <p:extLst>
      <p:ext uri="{BB962C8B-B14F-4D97-AF65-F5344CB8AC3E}">
        <p14:creationId xmlns:p14="http://schemas.microsoft.com/office/powerpoint/2010/main" val="35542815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9718" y="90157"/>
            <a:ext cx="12022282" cy="6832640"/>
          </a:xfrm>
          <a:prstGeom prst="rect">
            <a:avLst/>
          </a:prstGeom>
        </p:spPr>
        <p:txBody>
          <a:bodyPr wrap="square">
            <a:spAutoFit/>
          </a:bodyPr>
          <a:lstStyle/>
          <a:p>
            <a:r>
              <a:rPr lang="en-US" sz="2800" b="1" u="sng" dirty="0" smtClean="0">
                <a:solidFill>
                  <a:srgbClr val="FFFF00"/>
                </a:solidFill>
                <a:latin typeface="Arial" panose="020B0604020202020204" pitchFamily="34" charset="0"/>
              </a:rPr>
              <a:t>Back Translation</a:t>
            </a:r>
            <a:endParaRPr lang="en-US" sz="2800" b="1" u="sng" dirty="0" smtClean="0">
              <a:solidFill>
                <a:srgbClr val="FFFF00"/>
              </a:solidFill>
              <a:effectLst/>
              <a:latin typeface="Arial" panose="020B0604020202020204" pitchFamily="34" charset="0"/>
            </a:endParaRPr>
          </a:p>
          <a:p>
            <a:endParaRPr lang="en-US" sz="2800" dirty="0">
              <a:solidFill>
                <a:srgbClr val="FFFF00"/>
              </a:solidFill>
              <a:latin typeface="Arial" panose="020B0604020202020204" pitchFamily="34" charset="0"/>
            </a:endParaRPr>
          </a:p>
          <a:p>
            <a:pPr marL="514350" indent="-514350">
              <a:buAutoNum type="arabicParenR"/>
            </a:pPr>
            <a:r>
              <a:rPr lang="en-US" sz="2800" dirty="0" smtClean="0">
                <a:solidFill>
                  <a:srgbClr val="FFFF00"/>
                </a:solidFill>
                <a:latin typeface="Arial" panose="020B0604020202020204" pitchFamily="34" charset="0"/>
              </a:rPr>
              <a:t>T</a:t>
            </a:r>
            <a:r>
              <a:rPr lang="en-US" sz="2800" dirty="0" smtClean="0">
                <a:solidFill>
                  <a:srgbClr val="FFFF00"/>
                </a:solidFill>
                <a:effectLst/>
                <a:latin typeface="Arial" panose="020B0604020202020204" pitchFamily="34" charset="0"/>
              </a:rPr>
              <a:t>ranslated to Spanish (3 bilingual investigators, US and PR)</a:t>
            </a:r>
          </a:p>
          <a:p>
            <a:pPr marL="514350" indent="-514350">
              <a:buAutoNum type="arabicParenR"/>
            </a:pPr>
            <a:r>
              <a:rPr lang="en-US" sz="2800" dirty="0" smtClean="0">
                <a:solidFill>
                  <a:srgbClr val="FFFF00"/>
                </a:solidFill>
                <a:latin typeface="Arial" panose="020B0604020202020204" pitchFamily="34" charset="0"/>
              </a:rPr>
              <a:t>B</a:t>
            </a:r>
            <a:r>
              <a:rPr lang="en-US" sz="2800" dirty="0" smtClean="0">
                <a:solidFill>
                  <a:srgbClr val="FFFF00"/>
                </a:solidFill>
                <a:effectLst/>
                <a:latin typeface="Arial" panose="020B0604020202020204" pitchFamily="34" charset="0"/>
              </a:rPr>
              <a:t>ack translated to </a:t>
            </a:r>
            <a:r>
              <a:rPr lang="en-US" sz="2800" dirty="0" smtClean="0">
                <a:solidFill>
                  <a:srgbClr val="FFFF00"/>
                </a:solidFill>
                <a:latin typeface="Arial" panose="020B0604020202020204" pitchFamily="34" charset="0"/>
              </a:rPr>
              <a:t>English and compared (3 separate investigators)</a:t>
            </a:r>
          </a:p>
          <a:p>
            <a:pPr marL="514350" indent="-514350">
              <a:buAutoNum type="arabicParenR"/>
            </a:pPr>
            <a:r>
              <a:rPr lang="en-US" sz="2800" dirty="0" smtClean="0">
                <a:solidFill>
                  <a:srgbClr val="FFFF00"/>
                </a:solidFill>
                <a:effectLst/>
                <a:latin typeface="Arial" panose="020B0604020202020204" pitchFamily="34" charset="0"/>
              </a:rPr>
              <a:t>Process </a:t>
            </a:r>
            <a:r>
              <a:rPr lang="en-US" sz="2800" dirty="0" smtClean="0">
                <a:solidFill>
                  <a:schemeClr val="bg1"/>
                </a:solidFill>
                <a:effectLst/>
                <a:latin typeface="Arial" panose="020B0604020202020204" pitchFamily="34" charset="0"/>
              </a:rPr>
              <a:t>also served as ongoing pretesting</a:t>
            </a:r>
            <a:r>
              <a:rPr lang="en-US" sz="2800" dirty="0" smtClean="0">
                <a:solidFill>
                  <a:srgbClr val="FFFF00"/>
                </a:solidFill>
                <a:effectLst/>
                <a:latin typeface="Arial" panose="020B0604020202020204" pitchFamily="34" charset="0"/>
              </a:rPr>
              <a:t> for readability, skip patterns, formatting, and content. </a:t>
            </a:r>
          </a:p>
          <a:p>
            <a:endParaRPr lang="en-US" sz="2800" dirty="0">
              <a:solidFill>
                <a:srgbClr val="FFFF00"/>
              </a:solidFill>
              <a:latin typeface="Arial" panose="020B0604020202020204" pitchFamily="34" charset="0"/>
            </a:endParaRPr>
          </a:p>
          <a:p>
            <a:endParaRPr lang="en-US" sz="2800" dirty="0" smtClean="0">
              <a:solidFill>
                <a:srgbClr val="FFFF00"/>
              </a:solidFill>
              <a:effectLst/>
              <a:latin typeface="Arial" panose="020B0604020202020204" pitchFamily="34" charset="0"/>
            </a:endParaRPr>
          </a:p>
          <a:p>
            <a:endParaRPr lang="en-US" sz="2800" dirty="0" smtClean="0">
              <a:solidFill>
                <a:srgbClr val="FFFF00"/>
              </a:solidFill>
              <a:effectLst/>
              <a:latin typeface="Arial" panose="020B0604020202020204" pitchFamily="34" charset="0"/>
            </a:endParaRPr>
          </a:p>
          <a:p>
            <a:endParaRPr lang="en-US" sz="2800" dirty="0" smtClean="0">
              <a:solidFill>
                <a:srgbClr val="FFFF00"/>
              </a:solidFill>
              <a:latin typeface="Arial" panose="020B0604020202020204" pitchFamily="34" charset="0"/>
            </a:endParaRPr>
          </a:p>
          <a:p>
            <a:endParaRPr lang="en-US" sz="2800" dirty="0" smtClean="0">
              <a:solidFill>
                <a:srgbClr val="FFFF00"/>
              </a:solidFill>
              <a:latin typeface="Arial" panose="020B0604020202020204" pitchFamily="34" charset="0"/>
            </a:endParaRPr>
          </a:p>
          <a:p>
            <a:pPr marL="1196975" indent="-1196975"/>
            <a:endParaRPr lang="en-US" sz="2800" b="1" dirty="0" smtClean="0">
              <a:solidFill>
                <a:srgbClr val="FFFF00"/>
              </a:solidFill>
              <a:latin typeface="Arial" panose="020B0604020202020204" pitchFamily="34" charset="0"/>
            </a:endParaRPr>
          </a:p>
          <a:p>
            <a:pPr marL="1196975" indent="-1196975"/>
            <a:r>
              <a:rPr lang="en-US" sz="2800" b="1" dirty="0" smtClean="0">
                <a:solidFill>
                  <a:srgbClr val="FFFF00"/>
                </a:solidFill>
                <a:latin typeface="Arial" panose="020B0604020202020204" pitchFamily="34" charset="0"/>
              </a:rPr>
              <a:t>☼ </a:t>
            </a:r>
            <a:r>
              <a:rPr lang="en-US" sz="2800" b="1" dirty="0" smtClean="0">
                <a:solidFill>
                  <a:srgbClr val="FFFF00"/>
                </a:solidFill>
                <a:effectLst/>
                <a:latin typeface="Arial" panose="020B0604020202020204" pitchFamily="34" charset="0"/>
              </a:rPr>
              <a:t>TIP: A short-cut to this </a:t>
            </a:r>
            <a:r>
              <a:rPr lang="en-US" sz="2800" b="1" dirty="0" err="1" smtClean="0">
                <a:solidFill>
                  <a:srgbClr val="FFFF00"/>
                </a:solidFill>
                <a:effectLst/>
                <a:latin typeface="Arial" panose="020B0604020202020204" pitchFamily="34" charset="0"/>
              </a:rPr>
              <a:t>Brislin</a:t>
            </a:r>
            <a:r>
              <a:rPr lang="en-US" sz="2800" b="1" dirty="0" smtClean="0">
                <a:solidFill>
                  <a:srgbClr val="FFFF00"/>
                </a:solidFill>
                <a:effectLst/>
                <a:latin typeface="Arial" panose="020B0604020202020204" pitchFamily="34" charset="0"/>
              </a:rPr>
              <a:t> Back-Translation method: If only a subset of items were disagreed upon when compared, only send those items around again for re-review.</a:t>
            </a:r>
          </a:p>
          <a:p>
            <a:endParaRPr lang="en-US" dirty="0">
              <a:solidFill>
                <a:srgbClr val="333333"/>
              </a:solidFill>
              <a:latin typeface="Arial" panose="020B0604020202020204" pitchFamily="34"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91831" y="2463977"/>
            <a:ext cx="4497272" cy="2369820"/>
          </a:xfrm>
          <a:prstGeom prst="rect">
            <a:avLst/>
          </a:prstGeom>
        </p:spPr>
      </p:pic>
    </p:spTree>
    <p:extLst>
      <p:ext uri="{BB962C8B-B14F-4D97-AF65-F5344CB8AC3E}">
        <p14:creationId xmlns:p14="http://schemas.microsoft.com/office/powerpoint/2010/main" val="17148845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5428" y="170167"/>
            <a:ext cx="4676602" cy="6217087"/>
          </a:xfrm>
          <a:prstGeom prst="rect">
            <a:avLst/>
          </a:prstGeom>
        </p:spPr>
        <p:txBody>
          <a:bodyPr wrap="square">
            <a:spAutoFit/>
          </a:bodyPr>
          <a:lstStyle/>
          <a:p>
            <a:r>
              <a:rPr lang="en-US" sz="2800" dirty="0" smtClean="0">
                <a:solidFill>
                  <a:srgbClr val="FFFF00"/>
                </a:solidFill>
                <a:effectLst/>
                <a:latin typeface="Arial" panose="020B0604020202020204" pitchFamily="34" charset="0"/>
              </a:rPr>
              <a:t>This survey was developed and pretested using the mobile (offline) application of REDCap (Research Electronic Data Capture). </a:t>
            </a:r>
          </a:p>
          <a:p>
            <a:endParaRPr lang="en-US" sz="2400" dirty="0" smtClean="0">
              <a:solidFill>
                <a:srgbClr val="FFFF00"/>
              </a:solidFill>
              <a:effectLst/>
              <a:latin typeface="Arial" panose="020B0604020202020204" pitchFamily="34" charset="0"/>
            </a:endParaRPr>
          </a:p>
          <a:p>
            <a:pPr marL="285750" indent="-285750">
              <a:buFont typeface="Wingdings" panose="05000000000000000000" pitchFamily="2" charset="2"/>
              <a:buChar char="§"/>
            </a:pPr>
            <a:r>
              <a:rPr lang="en-US" sz="2400" dirty="0" smtClean="0">
                <a:solidFill>
                  <a:srgbClr val="FFFF00"/>
                </a:solidFill>
                <a:effectLst/>
                <a:latin typeface="Arial" panose="020B0604020202020204" pitchFamily="34" charset="0"/>
              </a:rPr>
              <a:t>HIPAA-compliant software </a:t>
            </a:r>
          </a:p>
          <a:p>
            <a:pPr marL="285750" indent="-285750">
              <a:buFont typeface="Wingdings" panose="05000000000000000000" pitchFamily="2" charset="2"/>
              <a:buChar char="§"/>
            </a:pPr>
            <a:r>
              <a:rPr lang="en-US" sz="2400" dirty="0" smtClean="0">
                <a:solidFill>
                  <a:srgbClr val="FFFF00"/>
                </a:solidFill>
                <a:latin typeface="Arial" panose="020B0604020202020204" pitchFamily="34" charset="0"/>
              </a:rPr>
              <a:t>Has </a:t>
            </a:r>
            <a:r>
              <a:rPr lang="en-US" sz="2400" dirty="0" smtClean="0">
                <a:solidFill>
                  <a:srgbClr val="FFFF00"/>
                </a:solidFill>
                <a:effectLst/>
                <a:latin typeface="Arial" panose="020B0604020202020204" pitchFamily="34" charset="0"/>
              </a:rPr>
              <a:t>both an online and offline interface (helpful for extremely remote areas)</a:t>
            </a:r>
          </a:p>
          <a:p>
            <a:pPr marL="285750" indent="-285750">
              <a:buFont typeface="Wingdings" panose="05000000000000000000" pitchFamily="2" charset="2"/>
              <a:buChar char="§"/>
            </a:pPr>
            <a:r>
              <a:rPr lang="en-US" sz="2400" dirty="0" smtClean="0">
                <a:solidFill>
                  <a:srgbClr val="FFFF00"/>
                </a:solidFill>
                <a:effectLst/>
                <a:latin typeface="Arial" panose="020B0604020202020204" pitchFamily="34" charset="0"/>
              </a:rPr>
              <a:t>Allows direct data entry (IOS and Android)</a:t>
            </a:r>
          </a:p>
          <a:p>
            <a:pPr marL="285750" indent="-285750">
              <a:buFont typeface="Wingdings" panose="05000000000000000000" pitchFamily="2" charset="2"/>
              <a:buChar char="§"/>
            </a:pPr>
            <a:r>
              <a:rPr lang="en-US" sz="2400" dirty="0">
                <a:solidFill>
                  <a:srgbClr val="FFFF00"/>
                </a:solidFill>
                <a:latin typeface="Arial" panose="020B0604020202020204" pitchFamily="34" charset="0"/>
              </a:rPr>
              <a:t>A</a:t>
            </a:r>
            <a:r>
              <a:rPr lang="en-US" sz="2400" dirty="0" smtClean="0">
                <a:solidFill>
                  <a:srgbClr val="FFFF00"/>
                </a:solidFill>
                <a:effectLst/>
                <a:latin typeface="Arial" panose="020B0604020202020204" pitchFamily="34" charset="0"/>
              </a:rPr>
              <a:t>llows for tracking of data entry staff by registering individual usernames. </a:t>
            </a:r>
            <a:endParaRPr lang="en-US" dirty="0" smtClean="0">
              <a:solidFill>
                <a:srgbClr val="FFFF00"/>
              </a:solidFill>
              <a:effectLst/>
              <a:latin typeface="Arial" panose="020B0604020202020204" pitchFamily="34" charset="0"/>
            </a:endParaRPr>
          </a:p>
          <a:p>
            <a:endParaRPr lang="en-US" dirty="0">
              <a:solidFill>
                <a:srgbClr val="333333"/>
              </a:solidFill>
              <a:latin typeface="Arial" panose="020B0604020202020204" pitchFamily="34" charset="0"/>
            </a:endParaRPr>
          </a:p>
        </p:txBody>
      </p:sp>
      <p:pic>
        <p:nvPicPr>
          <p:cNvPr id="7"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9010" y="760678"/>
            <a:ext cx="2164048" cy="753705"/>
          </a:xfrm>
          <a:prstGeom prst="rect">
            <a:avLst/>
          </a:prstGeom>
          <a:noFill/>
          <a:ln w="508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0164" y="-140245"/>
            <a:ext cx="5071836" cy="71100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605360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9718" y="112868"/>
            <a:ext cx="6219207" cy="5386090"/>
          </a:xfrm>
          <a:prstGeom prst="rect">
            <a:avLst/>
          </a:prstGeom>
        </p:spPr>
        <p:txBody>
          <a:bodyPr wrap="square">
            <a:spAutoFit/>
          </a:bodyPr>
          <a:lstStyle/>
          <a:p>
            <a:r>
              <a:rPr lang="en-US" sz="3200" b="1" dirty="0" smtClean="0">
                <a:solidFill>
                  <a:srgbClr val="FFFF00"/>
                </a:solidFill>
                <a:effectLst/>
                <a:latin typeface="Arial" panose="020B0604020202020204" pitchFamily="34" charset="0"/>
              </a:rPr>
              <a:t>PILOT TEST 1 (Puerto Rico)</a:t>
            </a:r>
          </a:p>
          <a:p>
            <a:endParaRPr lang="en-US" sz="3200" dirty="0" smtClean="0">
              <a:solidFill>
                <a:srgbClr val="FFFF00"/>
              </a:solidFill>
              <a:latin typeface="Arial" panose="020B0604020202020204" pitchFamily="34" charset="0"/>
            </a:endParaRPr>
          </a:p>
          <a:p>
            <a:r>
              <a:rPr lang="en-US" sz="3200" dirty="0" smtClean="0">
                <a:solidFill>
                  <a:srgbClr val="FFFF00"/>
                </a:solidFill>
                <a:effectLst/>
                <a:latin typeface="Arial" panose="020B0604020202020204" pitchFamily="34" charset="0"/>
              </a:rPr>
              <a:t>Six local data collectors were trained (</a:t>
            </a:r>
            <a:r>
              <a:rPr lang="en-US" sz="3200" dirty="0" smtClean="0">
                <a:solidFill>
                  <a:schemeClr val="bg1"/>
                </a:solidFill>
                <a:effectLst/>
                <a:latin typeface="Arial" panose="020B0604020202020204" pitchFamily="34" charset="0"/>
              </a:rPr>
              <a:t>online and offline procedures</a:t>
            </a:r>
            <a:r>
              <a:rPr lang="en-US" sz="3200" dirty="0" smtClean="0">
                <a:solidFill>
                  <a:srgbClr val="FFFF00"/>
                </a:solidFill>
                <a:effectLst/>
                <a:latin typeface="Arial" panose="020B0604020202020204" pitchFamily="34" charset="0"/>
              </a:rPr>
              <a:t>) in a 3-hour workshop. They each received a tablet and unique </a:t>
            </a:r>
            <a:r>
              <a:rPr lang="en-US" sz="3200" dirty="0" err="1" smtClean="0">
                <a:solidFill>
                  <a:srgbClr val="FFFF00"/>
                </a:solidFill>
                <a:effectLst/>
                <a:latin typeface="Arial" panose="020B0604020202020204" pitchFamily="34" charset="0"/>
              </a:rPr>
              <a:t>userID</a:t>
            </a:r>
            <a:r>
              <a:rPr lang="en-US" sz="3200" dirty="0" smtClean="0">
                <a:solidFill>
                  <a:srgbClr val="FFFF00"/>
                </a:solidFill>
                <a:effectLst/>
                <a:latin typeface="Arial" panose="020B0604020202020204" pitchFamily="34" charset="0"/>
              </a:rPr>
              <a:t>. They then trained the other data collectors (</a:t>
            </a:r>
            <a:r>
              <a:rPr lang="en-US" sz="3200" dirty="0" smtClean="0">
                <a:solidFill>
                  <a:schemeClr val="bg1"/>
                </a:solidFill>
                <a:effectLst/>
                <a:latin typeface="Arial" panose="020B0604020202020204" pitchFamily="34" charset="0"/>
              </a:rPr>
              <a:t>“train-the-trainer” model</a:t>
            </a:r>
            <a:r>
              <a:rPr lang="en-US" sz="3200" dirty="0" smtClean="0">
                <a:solidFill>
                  <a:srgbClr val="FFFF00"/>
                </a:solidFill>
                <a:effectLst/>
                <a:latin typeface="Arial" panose="020B0604020202020204" pitchFamily="34" charset="0"/>
              </a:rPr>
              <a:t>) in subsequent weeks.</a:t>
            </a:r>
            <a:r>
              <a:rPr lang="en-US" sz="3200" b="1" dirty="0" smtClean="0">
                <a:solidFill>
                  <a:srgbClr val="FFFF00"/>
                </a:solidFill>
                <a:latin typeface="Arial" panose="020B0604020202020204" pitchFamily="34" charset="0"/>
              </a:rPr>
              <a:t> ☼</a:t>
            </a:r>
            <a:endParaRPr lang="en-US" sz="3200" dirty="0" smtClean="0">
              <a:solidFill>
                <a:srgbClr val="FFFF00"/>
              </a:solidFill>
              <a:effectLst/>
              <a:latin typeface="Arial" panose="020B0604020202020204" pitchFamily="34" charset="0"/>
            </a:endParaRPr>
          </a:p>
          <a:p>
            <a:endParaRPr lang="en-US" sz="2400" dirty="0">
              <a:solidFill>
                <a:srgbClr val="FFFF00"/>
              </a:solidFill>
              <a:latin typeface="Arial" panose="020B0604020202020204" pitchFamily="34" charset="0"/>
            </a:endParaRPr>
          </a:p>
        </p:txBody>
      </p:sp>
      <p:sp>
        <p:nvSpPr>
          <p:cNvPr id="3" name="Rectangle 2"/>
          <p:cNvSpPr/>
          <p:nvPr/>
        </p:nvSpPr>
        <p:spPr>
          <a:xfrm>
            <a:off x="868876" y="5231375"/>
            <a:ext cx="11332030" cy="1477328"/>
          </a:xfrm>
          <a:prstGeom prst="rect">
            <a:avLst/>
          </a:prstGeom>
        </p:spPr>
        <p:txBody>
          <a:bodyPr wrap="square">
            <a:spAutoFit/>
          </a:bodyPr>
          <a:lstStyle/>
          <a:p>
            <a:endParaRPr lang="en-US" dirty="0">
              <a:solidFill>
                <a:srgbClr val="FFFF00"/>
              </a:solidFill>
              <a:latin typeface="Arial" panose="020B0604020202020204" pitchFamily="34" charset="0"/>
            </a:endParaRPr>
          </a:p>
          <a:p>
            <a:pPr marL="1033463" indent="-1033463"/>
            <a:r>
              <a:rPr lang="en-US" sz="2400" b="1" dirty="0" smtClean="0">
                <a:solidFill>
                  <a:srgbClr val="FFFF00"/>
                </a:solidFill>
                <a:latin typeface="Arial" panose="020B0604020202020204" pitchFamily="34" charset="0"/>
              </a:rPr>
              <a:t>☼ </a:t>
            </a:r>
            <a:r>
              <a:rPr lang="en-US" sz="2400" b="1" dirty="0" smtClean="0">
                <a:solidFill>
                  <a:srgbClr val="FFFF00"/>
                </a:solidFill>
                <a:effectLst/>
                <a:latin typeface="Arial" panose="020B0604020202020204" pitchFamily="34" charset="0"/>
              </a:rPr>
              <a:t>TIP: Training data collectors for survey tasks and familiarity with the content of the survey can serve as </a:t>
            </a:r>
            <a:r>
              <a:rPr lang="en-US" sz="2400" b="1" dirty="0" smtClean="0">
                <a:solidFill>
                  <a:schemeClr val="bg1"/>
                </a:solidFill>
                <a:effectLst/>
                <a:latin typeface="Arial" panose="020B0604020202020204" pitchFamily="34" charset="0"/>
              </a:rPr>
              <a:t>additional “pre-testing” </a:t>
            </a:r>
            <a:r>
              <a:rPr lang="en-US" sz="2400" b="1" dirty="0" smtClean="0">
                <a:solidFill>
                  <a:srgbClr val="FFFF00"/>
                </a:solidFill>
                <a:effectLst/>
                <a:latin typeface="Arial" panose="020B0604020202020204" pitchFamily="34" charset="0"/>
              </a:rPr>
              <a:t>information prior to Pilot Testing or </a:t>
            </a:r>
            <a:r>
              <a:rPr lang="en-US" sz="2400" b="1" dirty="0" smtClean="0">
                <a:solidFill>
                  <a:srgbClr val="FFFF00"/>
                </a:solidFill>
                <a:latin typeface="Arial" panose="020B0604020202020204" pitchFamily="34" charset="0"/>
              </a:rPr>
              <a:t>Final </a:t>
            </a:r>
            <a:r>
              <a:rPr lang="en-US" sz="2400" b="1" dirty="0" smtClean="0">
                <a:solidFill>
                  <a:srgbClr val="FFFF00"/>
                </a:solidFill>
                <a:effectLst/>
                <a:latin typeface="Arial" panose="020B0604020202020204" pitchFamily="34" charset="0"/>
              </a:rPr>
              <a:t>Implementation.</a:t>
            </a:r>
            <a:endParaRPr lang="en-US" sz="2400" dirty="0" smtClean="0">
              <a:solidFill>
                <a:srgbClr val="FFFF00"/>
              </a:solidFill>
              <a:effectLst/>
              <a:latin typeface="Arial" panose="020B0604020202020204" pitchFamily="34"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2057" y="166250"/>
            <a:ext cx="5185558" cy="4911028"/>
          </a:xfrm>
          <a:prstGeom prst="rect">
            <a:avLst/>
          </a:prstGeom>
          <a:ln w="63500">
            <a:solidFill>
              <a:schemeClr val="tx1"/>
            </a:solidFill>
          </a:ln>
        </p:spPr>
      </p:pic>
    </p:spTree>
    <p:extLst>
      <p:ext uri="{BB962C8B-B14F-4D97-AF65-F5344CB8AC3E}">
        <p14:creationId xmlns:p14="http://schemas.microsoft.com/office/powerpoint/2010/main" val="36829006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9718" y="112868"/>
            <a:ext cx="12022282" cy="7201972"/>
          </a:xfrm>
          <a:prstGeom prst="rect">
            <a:avLst/>
          </a:prstGeom>
        </p:spPr>
        <p:txBody>
          <a:bodyPr wrap="square">
            <a:spAutoFit/>
          </a:bodyPr>
          <a:lstStyle/>
          <a:p>
            <a:r>
              <a:rPr lang="en-US" sz="2800" b="1" dirty="0" smtClean="0">
                <a:solidFill>
                  <a:srgbClr val="FFFF00"/>
                </a:solidFill>
                <a:effectLst/>
                <a:latin typeface="Arial" panose="020B0604020202020204" pitchFamily="34" charset="0"/>
              </a:rPr>
              <a:t>PILOT TEST 1 (Puerto Rico - Continued)</a:t>
            </a:r>
          </a:p>
          <a:p>
            <a:endParaRPr lang="en-US" sz="2800" dirty="0">
              <a:solidFill>
                <a:srgbClr val="FFFF00"/>
              </a:solidFill>
              <a:latin typeface="Arial" panose="020B0604020202020204" pitchFamily="34" charset="0"/>
            </a:endParaRPr>
          </a:p>
          <a:p>
            <a:r>
              <a:rPr lang="en-US" sz="2800" dirty="0" smtClean="0">
                <a:solidFill>
                  <a:srgbClr val="FFFF00"/>
                </a:solidFill>
                <a:latin typeface="Arial" panose="020B0604020202020204" pitchFamily="34" charset="0"/>
              </a:rPr>
              <a:t>The offline survey</a:t>
            </a:r>
            <a:r>
              <a:rPr lang="en-US" sz="2800" dirty="0" smtClean="0">
                <a:solidFill>
                  <a:srgbClr val="FFFF00"/>
                </a:solidFill>
                <a:effectLst/>
                <a:latin typeface="Arial" panose="020B0604020202020204" pitchFamily="34" charset="0"/>
              </a:rPr>
              <a:t> was Pilot Tested with iPads at </a:t>
            </a:r>
          </a:p>
          <a:p>
            <a:r>
              <a:rPr lang="en-US" sz="2800" dirty="0" smtClean="0">
                <a:solidFill>
                  <a:srgbClr val="FFFF00"/>
                </a:solidFill>
                <a:effectLst/>
                <a:latin typeface="Arial" panose="020B0604020202020204" pitchFamily="34" charset="0"/>
              </a:rPr>
              <a:t>community health centers in Puerto Rico, where </a:t>
            </a:r>
          </a:p>
          <a:p>
            <a:r>
              <a:rPr lang="en-US" sz="2800" dirty="0" smtClean="0">
                <a:solidFill>
                  <a:srgbClr val="FFFF00"/>
                </a:solidFill>
                <a:effectLst/>
                <a:latin typeface="Arial" panose="020B0604020202020204" pitchFamily="34" charset="0"/>
              </a:rPr>
              <a:t>internet was not available, resulting in 32 </a:t>
            </a:r>
          </a:p>
          <a:p>
            <a:r>
              <a:rPr lang="en-US" sz="2800" dirty="0" smtClean="0">
                <a:solidFill>
                  <a:srgbClr val="FFFF00"/>
                </a:solidFill>
                <a:effectLst/>
                <a:latin typeface="Arial" panose="020B0604020202020204" pitchFamily="34" charset="0"/>
              </a:rPr>
              <a:t>completed surveys. </a:t>
            </a:r>
          </a:p>
          <a:p>
            <a:endParaRPr lang="en-US" sz="2800" dirty="0">
              <a:solidFill>
                <a:srgbClr val="FFFF00"/>
              </a:solidFill>
              <a:latin typeface="Arial" panose="020B0604020202020204" pitchFamily="34" charset="0"/>
            </a:endParaRPr>
          </a:p>
          <a:p>
            <a:r>
              <a:rPr lang="en-US" sz="2800" dirty="0" smtClean="0">
                <a:solidFill>
                  <a:srgbClr val="FFFF00"/>
                </a:solidFill>
                <a:effectLst/>
                <a:latin typeface="Arial" panose="020B0604020202020204" pitchFamily="34" charset="0"/>
              </a:rPr>
              <a:t>Feedback from data collectors included concerns that the survey was too long, and that some common survey aspects (e.g., Likert Scales) were difficult for respondents. </a:t>
            </a:r>
          </a:p>
          <a:p>
            <a:endParaRPr lang="en-US" sz="2800" dirty="0">
              <a:solidFill>
                <a:srgbClr val="FFFF00"/>
              </a:solidFill>
              <a:latin typeface="Arial" panose="020B0604020202020204" pitchFamily="34" charset="0"/>
            </a:endParaRPr>
          </a:p>
          <a:p>
            <a:r>
              <a:rPr lang="en-US" sz="2800" dirty="0" smtClean="0">
                <a:solidFill>
                  <a:srgbClr val="FFFF00"/>
                </a:solidFill>
                <a:effectLst/>
                <a:latin typeface="Arial" panose="020B0604020202020204" pitchFamily="34" charset="0"/>
              </a:rPr>
              <a:t>Approximately 2/3 of respondents felt it was understandable.</a:t>
            </a:r>
          </a:p>
          <a:p>
            <a:endParaRPr lang="en-US" sz="2800" dirty="0">
              <a:solidFill>
                <a:srgbClr val="FFFF00"/>
              </a:solidFill>
              <a:latin typeface="Arial" panose="020B0604020202020204" pitchFamily="34" charset="0"/>
            </a:endParaRPr>
          </a:p>
          <a:p>
            <a:r>
              <a:rPr lang="en-US" sz="2800" dirty="0" smtClean="0">
                <a:solidFill>
                  <a:srgbClr val="FFFF00"/>
                </a:solidFill>
                <a:effectLst/>
                <a:latin typeface="Arial" panose="020B0604020202020204" pitchFamily="34" charset="0"/>
              </a:rPr>
              <a:t>Changes from Pilot Testing feedback: Item wording, skip patterns, formatting and navigation issues (related to offline mode).</a:t>
            </a:r>
          </a:p>
          <a:p>
            <a:endParaRPr lang="en-US" sz="2400" dirty="0">
              <a:solidFill>
                <a:srgbClr val="FFFF00"/>
              </a:solidFill>
              <a:latin typeface="Arial" panose="020B0604020202020204" pitchFamily="34" charset="0"/>
            </a:endParaRPr>
          </a:p>
          <a:p>
            <a:endParaRPr lang="en-US" dirty="0" smtClean="0">
              <a:solidFill>
                <a:srgbClr val="FFFF00"/>
              </a:solidFill>
              <a:latin typeface="Arial" panose="020B060402020202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31479" y="181425"/>
            <a:ext cx="3515096" cy="2876519"/>
          </a:xfrm>
          <a:prstGeom prst="rect">
            <a:avLst/>
          </a:prstGeom>
          <a:ln w="63500">
            <a:solidFill>
              <a:schemeClr val="tx1"/>
            </a:solidFill>
          </a:ln>
        </p:spPr>
      </p:pic>
    </p:spTree>
    <p:extLst>
      <p:ext uri="{BB962C8B-B14F-4D97-AF65-F5344CB8AC3E}">
        <p14:creationId xmlns:p14="http://schemas.microsoft.com/office/powerpoint/2010/main" val="34710867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2" name="Picture 4" descr="https://lh3.ggpht.com/kPOTAgUJQo-phwGp9KzU-NEk1t28b6DicTRhivLmZ5qrvWAg7eifOF9gSBWLL-cpVg=h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031" y="-25738"/>
            <a:ext cx="8661974" cy="1154929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49553" y="3842657"/>
            <a:ext cx="5324731" cy="2634340"/>
          </a:xfrm>
          <a:prstGeom prst="rect">
            <a:avLst/>
          </a:prstGeom>
          <a:ln w="38100">
            <a:solidFill>
              <a:schemeClr val="tx1"/>
            </a:solidFill>
          </a:ln>
        </p:spPr>
      </p:pic>
    </p:spTree>
    <p:extLst>
      <p:ext uri="{BB962C8B-B14F-4D97-AF65-F5344CB8AC3E}">
        <p14:creationId xmlns:p14="http://schemas.microsoft.com/office/powerpoint/2010/main" val="40641633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IMG_4062.PNG"/>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a:stretch>
            <a:fillRect/>
          </a:stretch>
        </p:blipFill>
        <p:spPr>
          <a:xfrm>
            <a:off x="2222500" y="612775"/>
            <a:ext cx="7683500" cy="5762625"/>
          </a:xfrm>
        </p:spPr>
      </p:pic>
    </p:spTree>
    <p:extLst>
      <p:ext uri="{BB962C8B-B14F-4D97-AF65-F5344CB8AC3E}">
        <p14:creationId xmlns:p14="http://schemas.microsoft.com/office/powerpoint/2010/main" val="23133678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000" y="0"/>
            <a:ext cx="6616376" cy="10555897"/>
          </a:xfrm>
          <a:prstGeom prst="rect">
            <a:avLst/>
          </a:prstGeom>
          <a:ln w="63500">
            <a:solidFill>
              <a:schemeClr val="tx1"/>
            </a:solidFill>
          </a:ln>
        </p:spPr>
      </p:pic>
      <p:pic>
        <p:nvPicPr>
          <p:cNvPr id="6" name="Picture Placeholder 4" descr="IMG_4063.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6904098" y="189195"/>
            <a:ext cx="5173107" cy="5088753"/>
          </a:xfrm>
          <a:prstGeom prst="rect">
            <a:avLst/>
          </a:prstGeom>
        </p:spPr>
      </p:pic>
    </p:spTree>
    <p:extLst>
      <p:ext uri="{BB962C8B-B14F-4D97-AF65-F5344CB8AC3E}">
        <p14:creationId xmlns:p14="http://schemas.microsoft.com/office/powerpoint/2010/main" val="39569939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15391" y="-1235783"/>
            <a:ext cx="13649562" cy="101475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CuadroTexto"/>
          <p:cNvSpPr txBox="1"/>
          <p:nvPr/>
        </p:nvSpPr>
        <p:spPr>
          <a:xfrm>
            <a:off x="7895772" y="2670630"/>
            <a:ext cx="2075543" cy="1200329"/>
          </a:xfrm>
          <a:prstGeom prst="rect">
            <a:avLst/>
          </a:prstGeom>
          <a:solidFill>
            <a:schemeClr val="bg1">
              <a:lumMod val="75000"/>
            </a:schemeClr>
          </a:solidFill>
          <a:ln w="25400">
            <a:solidFill>
              <a:schemeClr val="tx1"/>
            </a:solidFill>
          </a:ln>
        </p:spPr>
        <p:txBody>
          <a:bodyPr wrap="square" rtlCol="0">
            <a:spAutoFit/>
          </a:bodyPr>
          <a:lstStyle/>
          <a:p>
            <a:r>
              <a:rPr lang="es-ES" dirty="0"/>
              <a:t>Vivir con conexión a Internet …..</a:t>
            </a:r>
          </a:p>
          <a:p>
            <a:r>
              <a:rPr lang="es-ES" dirty="0"/>
              <a:t>o fuera de línea = “Offline”</a:t>
            </a:r>
            <a:endParaRPr lang="es-CR" dirty="0"/>
          </a:p>
        </p:txBody>
      </p:sp>
    </p:spTree>
    <p:extLst>
      <p:ext uri="{BB962C8B-B14F-4D97-AF65-F5344CB8AC3E}">
        <p14:creationId xmlns:p14="http://schemas.microsoft.com/office/powerpoint/2010/main" val="3849269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IMG_4060.PNG"/>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a:stretch>
            <a:fillRect/>
          </a:stretch>
        </p:blipFill>
        <p:spPr>
          <a:xfrm>
            <a:off x="2397126" y="612775"/>
            <a:ext cx="7445375" cy="5584031"/>
          </a:xfrm>
        </p:spPr>
      </p:pic>
      <p:sp>
        <p:nvSpPr>
          <p:cNvPr id="3" name="TextBox 2"/>
          <p:cNvSpPr txBox="1"/>
          <p:nvPr/>
        </p:nvSpPr>
        <p:spPr>
          <a:xfrm>
            <a:off x="7576457" y="5237019"/>
            <a:ext cx="2173185" cy="369332"/>
          </a:xfrm>
          <a:prstGeom prst="rect">
            <a:avLst/>
          </a:prstGeom>
          <a:noFill/>
        </p:spPr>
        <p:txBody>
          <a:bodyPr wrap="square" rtlCol="0">
            <a:spAutoFit/>
          </a:bodyPr>
          <a:lstStyle/>
          <a:p>
            <a:r>
              <a:rPr lang="en-US" dirty="0" smtClean="0">
                <a:solidFill>
                  <a:srgbClr val="FF0000"/>
                </a:solidFill>
              </a:rPr>
              <a:t>META DATA ERROR!</a:t>
            </a:r>
            <a:endParaRPr lang="en-US" dirty="0">
              <a:solidFill>
                <a:srgbClr val="FF0000"/>
              </a:solidFill>
            </a:endParaRPr>
          </a:p>
        </p:txBody>
      </p:sp>
      <p:sp>
        <p:nvSpPr>
          <p:cNvPr id="4" name="TextBox 3"/>
          <p:cNvSpPr txBox="1"/>
          <p:nvPr/>
        </p:nvSpPr>
        <p:spPr>
          <a:xfrm>
            <a:off x="486888" y="-11866"/>
            <a:ext cx="3942608" cy="584775"/>
          </a:xfrm>
          <a:prstGeom prst="rect">
            <a:avLst/>
          </a:prstGeom>
          <a:noFill/>
        </p:spPr>
        <p:txBody>
          <a:bodyPr wrap="square" rtlCol="0">
            <a:spAutoFit/>
          </a:bodyPr>
          <a:lstStyle/>
          <a:p>
            <a:r>
              <a:rPr lang="en-US" sz="3200" dirty="0" smtClean="0">
                <a:solidFill>
                  <a:schemeClr val="bg1"/>
                </a:solidFill>
              </a:rPr>
              <a:t>Meta Data Error</a:t>
            </a:r>
            <a:endParaRPr lang="en-US" sz="3200" dirty="0">
              <a:solidFill>
                <a:schemeClr val="bg1"/>
              </a:solidFill>
            </a:endParaRPr>
          </a:p>
        </p:txBody>
      </p:sp>
    </p:spTree>
    <p:extLst>
      <p:ext uri="{BB962C8B-B14F-4D97-AF65-F5344CB8AC3E}">
        <p14:creationId xmlns:p14="http://schemas.microsoft.com/office/powerpoint/2010/main" val="2708110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300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61356" y="193018"/>
            <a:ext cx="12022282" cy="369332"/>
          </a:xfrm>
          <a:prstGeom prst="rect">
            <a:avLst/>
          </a:prstGeom>
        </p:spPr>
        <p:txBody>
          <a:bodyPr wrap="square">
            <a:spAutoFit/>
          </a:bodyPr>
          <a:lstStyle/>
          <a:p>
            <a:r>
              <a:rPr lang="en-US" dirty="0" smtClean="0">
                <a:solidFill>
                  <a:srgbClr val="FFFF00"/>
                </a:solidFill>
                <a:effectLst/>
                <a:latin typeface="Arial" panose="020B0604020202020204" pitchFamily="34" charset="0"/>
              </a:rPr>
              <a:t>PILOT TEST 2 (Costa Rica)</a:t>
            </a:r>
          </a:p>
        </p:txBody>
      </p:sp>
      <p:sp>
        <p:nvSpPr>
          <p:cNvPr id="2" name="Rectangle 1"/>
          <p:cNvSpPr/>
          <p:nvPr/>
        </p:nvSpPr>
        <p:spPr>
          <a:xfrm>
            <a:off x="6078187" y="5910025"/>
            <a:ext cx="6113813" cy="646331"/>
          </a:xfrm>
          <a:prstGeom prst="rect">
            <a:avLst/>
          </a:prstGeom>
        </p:spPr>
        <p:txBody>
          <a:bodyPr wrap="square">
            <a:spAutoFit/>
          </a:bodyPr>
          <a:lstStyle/>
          <a:p>
            <a:r>
              <a:rPr lang="en-US" dirty="0" smtClean="0">
                <a:solidFill>
                  <a:srgbClr val="FFFF00"/>
                </a:solidFill>
                <a:effectLst/>
                <a:latin typeface="Arial" panose="020B0604020202020204" pitchFamily="34" charset="0"/>
              </a:rPr>
              <a:t>Further cultural adaptation and training will occur prior to a larger scale implementation in early 2017.</a:t>
            </a:r>
            <a:endParaRPr lang="en-US" dirty="0" smtClean="0">
              <a:solidFill>
                <a:srgbClr val="FFFF00"/>
              </a:solidFill>
              <a:effectLst/>
              <a:latin typeface="Arial" panose="020B0604020202020204" pitchFamily="34"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6161" y="2037536"/>
            <a:ext cx="5760213" cy="3609976"/>
          </a:xfrm>
          <a:prstGeom prst="rect">
            <a:avLst/>
          </a:prstGeom>
          <a:ln w="63500">
            <a:solidFill>
              <a:schemeClr val="tx1"/>
            </a:solidFill>
          </a:ln>
        </p:spPr>
      </p:pic>
      <p:sp>
        <p:nvSpPr>
          <p:cNvPr id="6" name="Rectangle 5"/>
          <p:cNvSpPr/>
          <p:nvPr/>
        </p:nvSpPr>
        <p:spPr>
          <a:xfrm>
            <a:off x="233550" y="814192"/>
            <a:ext cx="5359730" cy="5693866"/>
          </a:xfrm>
          <a:prstGeom prst="rect">
            <a:avLst/>
          </a:prstGeom>
        </p:spPr>
        <p:txBody>
          <a:bodyPr wrap="square">
            <a:spAutoFit/>
          </a:bodyPr>
          <a:lstStyle/>
          <a:p>
            <a:r>
              <a:rPr lang="en-US" sz="2800" dirty="0" smtClean="0">
                <a:solidFill>
                  <a:srgbClr val="FFFF00"/>
                </a:solidFill>
                <a:effectLst/>
                <a:latin typeface="Cambria" panose="02040503050406030204" pitchFamily="18" charset="0"/>
                <a:ea typeface="Times New Roman" panose="02020603050405020304" pitchFamily="18" charset="0"/>
                <a:cs typeface="Times New Roman" panose="02020603050405020304" pitchFamily="18" charset="0"/>
              </a:rPr>
              <a:t>Pre-tested similar survey with16 trainees (health care workers and information technology staff) at a week-long training course in Costa Rica.</a:t>
            </a:r>
          </a:p>
          <a:p>
            <a:endParaRPr lang="en-US" sz="2800" dirty="0" smtClean="0">
              <a:solidFill>
                <a:srgbClr val="FFFF00"/>
              </a:solidFill>
              <a:effectLst/>
              <a:latin typeface="Cambria" panose="02040503050406030204" pitchFamily="18" charset="0"/>
              <a:ea typeface="Times New Roman" panose="02020603050405020304" pitchFamily="18" charset="0"/>
              <a:cs typeface="Times New Roman" panose="02020603050405020304" pitchFamily="18" charset="0"/>
            </a:endParaRPr>
          </a:p>
          <a:p>
            <a:r>
              <a:rPr lang="en-US" sz="2800" dirty="0" smtClean="0">
                <a:solidFill>
                  <a:srgbClr val="FFFF00"/>
                </a:solidFill>
                <a:effectLst/>
                <a:latin typeface="Cambria" panose="02040503050406030204" pitchFamily="18" charset="0"/>
                <a:ea typeface="Times New Roman" panose="02020603050405020304" pitchFamily="18" charset="0"/>
                <a:cs typeface="Times New Roman" panose="02020603050405020304" pitchFamily="18" charset="0"/>
              </a:rPr>
              <a:t>Similar themes: survey was too long, ranking scales and layout were likely to be confusing to their target populations in low-resource areas of Costa Rica, Dominican Republic, and Honduras.</a:t>
            </a:r>
          </a:p>
        </p:txBody>
      </p:sp>
      <p:sp>
        <p:nvSpPr>
          <p:cNvPr id="7" name="Rectangle 6"/>
          <p:cNvSpPr/>
          <p:nvPr/>
        </p:nvSpPr>
        <p:spPr>
          <a:xfrm>
            <a:off x="6097979" y="193018"/>
            <a:ext cx="5955476" cy="1569660"/>
          </a:xfrm>
          <a:prstGeom prst="rect">
            <a:avLst/>
          </a:prstGeom>
        </p:spPr>
        <p:txBody>
          <a:bodyPr wrap="square">
            <a:spAutoFit/>
          </a:bodyPr>
          <a:lstStyle/>
          <a:p>
            <a:r>
              <a:rPr lang="en-US" sz="2400" dirty="0" smtClean="0">
                <a:solidFill>
                  <a:schemeClr val="bg1"/>
                </a:solidFill>
                <a:effectLst/>
                <a:latin typeface="Cambria" panose="02040503050406030204" pitchFamily="18" charset="0"/>
                <a:ea typeface="Times New Roman" panose="02020603050405020304" pitchFamily="18" charset="0"/>
                <a:cs typeface="Times New Roman" panose="02020603050405020304" pitchFamily="18" charset="0"/>
              </a:rPr>
              <a:t>The Honduran team felt that the proposed layouts for the Likert Scale items using pictures as aids should not go from left-to-right, but from top to bottom.</a:t>
            </a:r>
            <a:endParaRPr lang="en-US" sz="2400" dirty="0">
              <a:solidFill>
                <a:schemeClr val="bg1"/>
              </a:solidFill>
            </a:endParaRPr>
          </a:p>
        </p:txBody>
      </p:sp>
    </p:spTree>
    <p:extLst>
      <p:ext uri="{BB962C8B-B14F-4D97-AF65-F5344CB8AC3E}">
        <p14:creationId xmlns:p14="http://schemas.microsoft.com/office/powerpoint/2010/main" val="10085279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 10"/>
          <p:cNvGraphicFramePr>
            <a:graphicFrameLocks noGrp="1"/>
          </p:cNvGraphicFramePr>
          <p:nvPr>
            <p:extLst>
              <p:ext uri="{D42A27DB-BD31-4B8C-83A1-F6EECF244321}">
                <p14:modId xmlns:p14="http://schemas.microsoft.com/office/powerpoint/2010/main" val="3880610416"/>
              </p:ext>
            </p:extLst>
          </p:nvPr>
        </p:nvGraphicFramePr>
        <p:xfrm>
          <a:off x="653142" y="938136"/>
          <a:ext cx="11162805" cy="5405081"/>
        </p:xfrm>
        <a:graphic>
          <a:graphicData uri="http://schemas.openxmlformats.org/drawingml/2006/table">
            <a:tbl>
              <a:tblPr firstRow="1" firstCol="1" bandRow="1">
                <a:tableStyleId>{5C22544A-7EE6-4342-B048-85BDC9FD1C3A}</a:tableStyleId>
              </a:tblPr>
              <a:tblGrid>
                <a:gridCol w="2220687"/>
                <a:gridCol w="4884636"/>
                <a:gridCol w="4057482"/>
              </a:tblGrid>
              <a:tr h="283473">
                <a:tc>
                  <a:txBody>
                    <a:bodyPr/>
                    <a:lstStyle/>
                    <a:p>
                      <a:pPr marL="0" marR="0">
                        <a:lnSpc>
                          <a:spcPct val="115000"/>
                        </a:lnSpc>
                        <a:spcBef>
                          <a:spcPts val="0"/>
                        </a:spcBef>
                        <a:spcAft>
                          <a:spcPts val="0"/>
                        </a:spcAft>
                      </a:pPr>
                      <a:r>
                        <a:rPr lang="en-US" sz="1800" baseline="0" dirty="0">
                          <a:solidFill>
                            <a:srgbClr val="FFFF00"/>
                          </a:solidFill>
                          <a:effectLst/>
                        </a:rPr>
                        <a:t>Problem</a:t>
                      </a:r>
                      <a:endParaRPr lang="en-US" sz="1800" baseline="0" dirty="0">
                        <a:solidFill>
                          <a:srgbClr val="FFFF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800" baseline="0" dirty="0">
                          <a:solidFill>
                            <a:srgbClr val="FFFF00"/>
                          </a:solidFill>
                          <a:effectLst/>
                        </a:rPr>
                        <a:t>Implication</a:t>
                      </a:r>
                      <a:endParaRPr lang="en-US" sz="1800" baseline="0" dirty="0">
                        <a:solidFill>
                          <a:srgbClr val="FFFF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800" baseline="0" dirty="0">
                          <a:solidFill>
                            <a:srgbClr val="FFFF00"/>
                          </a:solidFill>
                          <a:effectLst/>
                        </a:rPr>
                        <a:t>Potential solution</a:t>
                      </a:r>
                      <a:endParaRPr lang="en-US" sz="1800" baseline="0" dirty="0">
                        <a:solidFill>
                          <a:srgbClr val="FFFF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tc>
              </a:tr>
              <a:tr h="1021701">
                <a:tc>
                  <a:txBody>
                    <a:bodyPr/>
                    <a:lstStyle/>
                    <a:p>
                      <a:pPr marL="0" marR="0">
                        <a:lnSpc>
                          <a:spcPct val="115000"/>
                        </a:lnSpc>
                        <a:spcBef>
                          <a:spcPts val="0"/>
                        </a:spcBef>
                        <a:spcAft>
                          <a:spcPts val="0"/>
                        </a:spcAft>
                      </a:pPr>
                      <a:r>
                        <a:rPr lang="en-US" sz="2400" dirty="0" smtClean="0">
                          <a:effectLst/>
                        </a:rPr>
                        <a:t>IRB Approvals</a:t>
                      </a:r>
                      <a:endParaRPr lang="en-US" sz="2400"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800" dirty="0">
                          <a:effectLst/>
                        </a:rPr>
                        <a:t>Multiple IRBs and delays </a:t>
                      </a:r>
                      <a:r>
                        <a:rPr lang="en-US" sz="1800" dirty="0" smtClean="0">
                          <a:effectLst/>
                        </a:rPr>
                        <a:t>are </a:t>
                      </a:r>
                      <a:r>
                        <a:rPr lang="en-US" sz="1800" dirty="0">
                          <a:effectLst/>
                        </a:rPr>
                        <a:t>challenges to both initial drafts of methods, and updated methods and instruments</a:t>
                      </a:r>
                      <a:endParaRPr lang="en-US" sz="1800"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800" dirty="0" smtClean="0">
                          <a:effectLst/>
                        </a:rPr>
                        <a:t>Earlier, centralized </a:t>
                      </a:r>
                      <a:r>
                        <a:rPr lang="en-US" sz="1800" dirty="0">
                          <a:effectLst/>
                        </a:rPr>
                        <a:t>engagement with </a:t>
                      </a:r>
                      <a:r>
                        <a:rPr lang="en-US" sz="1800" dirty="0" smtClean="0">
                          <a:effectLst/>
                        </a:rPr>
                        <a:t>IRBs, </a:t>
                      </a:r>
                      <a:r>
                        <a:rPr lang="en-US" sz="1800" dirty="0">
                          <a:effectLst/>
                        </a:rPr>
                        <a:t>and allotment of more time for ethical reviews and </a:t>
                      </a:r>
                      <a:r>
                        <a:rPr lang="en-US" sz="1800" dirty="0" smtClean="0">
                          <a:effectLst/>
                        </a:rPr>
                        <a:t>approvals</a:t>
                      </a:r>
                      <a:r>
                        <a:rPr lang="en-US" sz="1800" dirty="0">
                          <a:effectLst/>
                        </a:rPr>
                        <a:t>.</a:t>
                      </a:r>
                      <a:r>
                        <a:rPr lang="en-US" sz="1100" dirty="0">
                          <a:effectLst/>
                        </a:rPr>
                        <a:t> </a:t>
                      </a:r>
                      <a:endParaRPr lang="en-US" sz="1800"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tc>
              </a:tr>
              <a:tr h="1817935">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2400" dirty="0" smtClean="0">
                          <a:effectLst/>
                        </a:rPr>
                        <a:t>Unique User IDs</a:t>
                      </a:r>
                      <a:endParaRPr lang="en-US" sz="2400" dirty="0" smtClean="0">
                        <a:effectLst/>
                        <a:latin typeface="Cambria" panose="02040503050406030204" pitchFamily="18"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endParaRPr lang="en-US" sz="2400"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800" dirty="0">
                          <a:effectLst/>
                        </a:rPr>
                        <a:t> </a:t>
                      </a:r>
                      <a:r>
                        <a:rPr lang="en-US" sz="1800" dirty="0" smtClean="0">
                          <a:effectLst/>
                        </a:rPr>
                        <a:t>Limits data collection options, such as one device for one collector only. </a:t>
                      </a:r>
                    </a:p>
                    <a:p>
                      <a:pPr marL="0" marR="0" indent="0" algn="l" defTabSz="914400" rtl="0" eaLnBrk="1" fontAlgn="auto" latinLnBrk="0" hangingPunct="1">
                        <a:lnSpc>
                          <a:spcPct val="115000"/>
                        </a:lnSpc>
                        <a:spcBef>
                          <a:spcPts val="0"/>
                        </a:spcBef>
                        <a:spcAft>
                          <a:spcPts val="0"/>
                        </a:spcAft>
                        <a:buClrTx/>
                        <a:buSzTx/>
                        <a:buFontTx/>
                        <a:buNone/>
                        <a:tabLst/>
                        <a:defRPr/>
                      </a:pPr>
                      <a:endParaRPr lang="en-US" sz="1800" dirty="0" smtClean="0">
                        <a:effectLst/>
                      </a:endParaRPr>
                    </a:p>
                    <a:p>
                      <a:pPr marL="0" marR="0" indent="0" algn="l" defTabSz="914400" rtl="0" eaLnBrk="1" fontAlgn="auto" latinLnBrk="0" hangingPunct="1">
                        <a:lnSpc>
                          <a:spcPct val="115000"/>
                        </a:lnSpc>
                        <a:spcBef>
                          <a:spcPts val="0"/>
                        </a:spcBef>
                        <a:spcAft>
                          <a:spcPts val="0"/>
                        </a:spcAft>
                        <a:buClrTx/>
                        <a:buSzTx/>
                        <a:buFontTx/>
                        <a:buNone/>
                        <a:tabLst/>
                        <a:defRPr/>
                      </a:pPr>
                      <a:r>
                        <a:rPr lang="en-US" sz="1800" dirty="0" smtClean="0">
                          <a:effectLst/>
                        </a:rPr>
                        <a:t>Can result in “Meta Data Errors” if device</a:t>
                      </a:r>
                      <a:r>
                        <a:rPr lang="en-US" sz="1800" baseline="0" dirty="0" smtClean="0">
                          <a:effectLst/>
                        </a:rPr>
                        <a:t> assigned to a unique user is “logged into” by someone else </a:t>
                      </a:r>
                    </a:p>
                    <a:p>
                      <a:pPr marL="0" marR="0">
                        <a:lnSpc>
                          <a:spcPct val="115000"/>
                        </a:lnSpc>
                        <a:spcBef>
                          <a:spcPts val="0"/>
                        </a:spcBef>
                        <a:spcAft>
                          <a:spcPts val="0"/>
                        </a:spcAft>
                      </a:pPr>
                      <a:endParaRPr lang="en-US" sz="1800"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800" dirty="0" smtClean="0">
                          <a:effectLst/>
                        </a:rPr>
                        <a:t>Allow more users access to a single device (e.g., a "generic" user ID log in)</a:t>
                      </a:r>
                      <a:endParaRPr lang="en-US" sz="1800" dirty="0" smtClean="0">
                        <a:effectLst/>
                        <a:latin typeface="Cambria" panose="02040503050406030204" pitchFamily="18"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endParaRPr lang="en-US" sz="1800"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tc>
              </a:tr>
              <a:tr h="908968">
                <a:tc>
                  <a:txBody>
                    <a:bodyPr/>
                    <a:lstStyle/>
                    <a:p>
                      <a:pPr marL="0" marR="0">
                        <a:lnSpc>
                          <a:spcPct val="115000"/>
                        </a:lnSpc>
                        <a:spcBef>
                          <a:spcPts val="0"/>
                        </a:spcBef>
                        <a:spcAft>
                          <a:spcPts val="0"/>
                        </a:spcAft>
                      </a:pPr>
                      <a:r>
                        <a:rPr lang="en-US" sz="2400" dirty="0">
                          <a:effectLst/>
                        </a:rPr>
                        <a:t>Securing </a:t>
                      </a:r>
                      <a:r>
                        <a:rPr lang="en-US" sz="2400" dirty="0" smtClean="0">
                          <a:effectLst/>
                        </a:rPr>
                        <a:t>the </a:t>
                      </a:r>
                      <a:r>
                        <a:rPr lang="en-US" sz="2400" dirty="0" smtClean="0">
                          <a:effectLst/>
                        </a:rPr>
                        <a:t>Device</a:t>
                      </a:r>
                      <a:endParaRPr lang="en-US" sz="2400"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800" dirty="0">
                          <a:effectLst/>
                        </a:rPr>
                        <a:t>Although </a:t>
                      </a:r>
                      <a:r>
                        <a:rPr lang="en-US" sz="1800" dirty="0" smtClean="0">
                          <a:effectLst/>
                        </a:rPr>
                        <a:t>intended as </a:t>
                      </a:r>
                      <a:r>
                        <a:rPr lang="en-US" sz="1800" dirty="0">
                          <a:effectLst/>
                        </a:rPr>
                        <a:t>a security measure, all data are lost when the device sleeps, is turned off, or the application is </a:t>
                      </a:r>
                      <a:r>
                        <a:rPr lang="en-US" sz="1800" dirty="0" smtClean="0">
                          <a:effectLst/>
                        </a:rPr>
                        <a:t>closed accidentally</a:t>
                      </a:r>
                      <a:endParaRPr lang="en-US" sz="1800"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800" dirty="0">
                          <a:effectLst/>
                        </a:rPr>
                        <a:t>This security measure could be removed, or the device configured to </a:t>
                      </a:r>
                      <a:r>
                        <a:rPr lang="en-US" sz="1800" dirty="0" smtClean="0">
                          <a:effectLst/>
                        </a:rPr>
                        <a:t>“never sleep</a:t>
                      </a:r>
                      <a:r>
                        <a:rPr lang="en-US" sz="1800" baseline="30000" dirty="0" smtClean="0">
                          <a:effectLst/>
                        </a:rPr>
                        <a:t>”</a:t>
                      </a:r>
                      <a:endParaRPr lang="en-US" sz="1800"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tc>
              </a:tr>
              <a:tr h="1228700">
                <a:tc>
                  <a:txBody>
                    <a:bodyPr/>
                    <a:lstStyle/>
                    <a:p>
                      <a:pPr marL="0" marR="0">
                        <a:lnSpc>
                          <a:spcPct val="115000"/>
                        </a:lnSpc>
                        <a:spcBef>
                          <a:spcPts val="0"/>
                        </a:spcBef>
                        <a:spcAft>
                          <a:spcPts val="0"/>
                        </a:spcAft>
                      </a:pPr>
                      <a:r>
                        <a:rPr lang="en-US" sz="2400" dirty="0">
                          <a:effectLst/>
                        </a:rPr>
                        <a:t>Survey </a:t>
                      </a:r>
                      <a:r>
                        <a:rPr lang="en-US" sz="2400" dirty="0" smtClean="0">
                          <a:effectLst/>
                        </a:rPr>
                        <a:t>Length</a:t>
                      </a:r>
                      <a:endParaRPr lang="en-US" sz="2400"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800" dirty="0">
                          <a:effectLst/>
                        </a:rPr>
                        <a:t>Respondents and collectors felt the instrument is too long and responses won't be </a:t>
                      </a:r>
                      <a:r>
                        <a:rPr lang="en-US" sz="1800" dirty="0" smtClean="0">
                          <a:effectLst/>
                        </a:rPr>
                        <a:t>valid</a:t>
                      </a:r>
                      <a:endParaRPr lang="en-US" sz="1800"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800" dirty="0">
                          <a:effectLst/>
                        </a:rPr>
                        <a:t>The survey </a:t>
                      </a:r>
                      <a:r>
                        <a:rPr lang="en-US" sz="1800" dirty="0" smtClean="0">
                          <a:effectLst/>
                        </a:rPr>
                        <a:t>was </a:t>
                      </a:r>
                      <a:r>
                        <a:rPr lang="en-US" sz="1800" dirty="0">
                          <a:effectLst/>
                        </a:rPr>
                        <a:t>revised for length and complexity of item response formatting (</a:t>
                      </a:r>
                      <a:r>
                        <a:rPr lang="en-US" sz="1800" dirty="0" err="1">
                          <a:effectLst/>
                        </a:rPr>
                        <a:t>eg</a:t>
                      </a:r>
                      <a:r>
                        <a:rPr lang="en-US" sz="1800" dirty="0">
                          <a:effectLst/>
                        </a:rPr>
                        <a:t>, simpler Likert </a:t>
                      </a:r>
                      <a:r>
                        <a:rPr lang="en-US" sz="1800" dirty="0" smtClean="0">
                          <a:effectLst/>
                        </a:rPr>
                        <a:t>Scales, use of pictures).</a:t>
                      </a:r>
                      <a:r>
                        <a:rPr lang="en-US" sz="1100" dirty="0">
                          <a:effectLst/>
                        </a:rPr>
                        <a:t> </a:t>
                      </a:r>
                      <a:endParaRPr lang="en-US" sz="1800"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tc>
              </a:tr>
            </a:tbl>
          </a:graphicData>
        </a:graphic>
      </p:graphicFrame>
      <p:sp>
        <p:nvSpPr>
          <p:cNvPr id="14" name="TextBox 13"/>
          <p:cNvSpPr txBox="1"/>
          <p:nvPr/>
        </p:nvSpPr>
        <p:spPr>
          <a:xfrm>
            <a:off x="8383982" y="6436422"/>
            <a:ext cx="3705098" cy="369332"/>
          </a:xfrm>
          <a:prstGeom prst="rect">
            <a:avLst/>
          </a:prstGeom>
          <a:noFill/>
        </p:spPr>
        <p:txBody>
          <a:bodyPr wrap="square" rtlCol="0">
            <a:spAutoFit/>
          </a:bodyPr>
          <a:lstStyle/>
          <a:p>
            <a:r>
              <a:rPr lang="en-US" dirty="0" smtClean="0">
                <a:solidFill>
                  <a:schemeClr val="bg1"/>
                </a:solidFill>
              </a:rPr>
              <a:t>Adapted from McIntosh et al., 2016</a:t>
            </a:r>
            <a:endParaRPr lang="en-US" dirty="0">
              <a:solidFill>
                <a:schemeClr val="bg1"/>
              </a:solidFill>
            </a:endParaRPr>
          </a:p>
        </p:txBody>
      </p:sp>
      <p:sp>
        <p:nvSpPr>
          <p:cNvPr id="15" name="TextBox 14"/>
          <p:cNvSpPr txBox="1"/>
          <p:nvPr/>
        </p:nvSpPr>
        <p:spPr>
          <a:xfrm>
            <a:off x="2427515" y="180109"/>
            <a:ext cx="7287490" cy="584775"/>
          </a:xfrm>
          <a:prstGeom prst="rect">
            <a:avLst/>
          </a:prstGeom>
          <a:noFill/>
        </p:spPr>
        <p:txBody>
          <a:bodyPr wrap="square" rtlCol="0">
            <a:spAutoFit/>
          </a:bodyPr>
          <a:lstStyle/>
          <a:p>
            <a:r>
              <a:rPr lang="en-US" sz="3200" dirty="0" smtClean="0">
                <a:solidFill>
                  <a:srgbClr val="FFFF00"/>
                </a:solidFill>
              </a:rPr>
              <a:t>Findings from Pretesting and Pilot Testing</a:t>
            </a:r>
            <a:endParaRPr lang="en-US" sz="3200" dirty="0">
              <a:solidFill>
                <a:srgbClr val="FFFF00"/>
              </a:solidFill>
            </a:endParaRPr>
          </a:p>
        </p:txBody>
      </p:sp>
    </p:spTree>
    <p:extLst>
      <p:ext uri="{BB962C8B-B14F-4D97-AF65-F5344CB8AC3E}">
        <p14:creationId xmlns:p14="http://schemas.microsoft.com/office/powerpoint/2010/main" val="26056938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6878" y="113816"/>
            <a:ext cx="11744696" cy="5693866"/>
          </a:xfrm>
          <a:prstGeom prst="rect">
            <a:avLst/>
          </a:prstGeom>
        </p:spPr>
        <p:txBody>
          <a:bodyPr wrap="square">
            <a:spAutoFit/>
          </a:bodyPr>
          <a:lstStyle/>
          <a:p>
            <a:r>
              <a:rPr lang="en-US" sz="4400" dirty="0" smtClean="0">
                <a:solidFill>
                  <a:srgbClr val="FFFF00"/>
                </a:solidFill>
              </a:rPr>
              <a:t>Lessons learned:</a:t>
            </a:r>
          </a:p>
          <a:p>
            <a:r>
              <a:rPr lang="en-US" sz="3200" dirty="0" smtClean="0">
                <a:solidFill>
                  <a:srgbClr val="FFFF00"/>
                </a:solidFill>
              </a:rPr>
              <a:t> </a:t>
            </a:r>
          </a:p>
          <a:p>
            <a:pPr marL="457200" indent="-457200">
              <a:buAutoNum type="arabicParenR"/>
            </a:pPr>
            <a:r>
              <a:rPr lang="en-US" sz="3200" dirty="0" smtClean="0">
                <a:solidFill>
                  <a:srgbClr val="FFFF00"/>
                </a:solidFill>
              </a:rPr>
              <a:t>Plan institutional review board (IRB) approvals in multiple countries carefully </a:t>
            </a:r>
            <a:r>
              <a:rPr lang="en-US" sz="3200" dirty="0">
                <a:solidFill>
                  <a:srgbClr val="FFFF00"/>
                </a:solidFill>
              </a:rPr>
              <a:t>(</a:t>
            </a:r>
            <a:r>
              <a:rPr lang="en-US" sz="3200" dirty="0" smtClean="0">
                <a:solidFill>
                  <a:srgbClr val="FFFF00"/>
                </a:solidFill>
              </a:rPr>
              <a:t>development, implementation, feedback); </a:t>
            </a:r>
          </a:p>
          <a:p>
            <a:pPr marL="457200" indent="-457200">
              <a:buAutoNum type="arabicParenR"/>
            </a:pPr>
            <a:r>
              <a:rPr lang="en-US" sz="3200" dirty="0" smtClean="0">
                <a:solidFill>
                  <a:srgbClr val="FFFF00"/>
                </a:solidFill>
              </a:rPr>
              <a:t>In addition to survey content, allow time and consideration for testing use of novel mHealth technology (hardware and software); </a:t>
            </a:r>
          </a:p>
          <a:p>
            <a:pPr marL="457200" indent="-457200">
              <a:buAutoNum type="arabicParenR"/>
            </a:pPr>
            <a:r>
              <a:rPr lang="en-US" sz="3200" dirty="0" smtClean="0">
                <a:solidFill>
                  <a:srgbClr val="FFFF00"/>
                </a:solidFill>
              </a:rPr>
              <a:t>Incorporate training for and feedback from project staff, LMIC partner staff, and research participants; and </a:t>
            </a:r>
          </a:p>
          <a:p>
            <a:pPr marL="457200" indent="-457200">
              <a:buAutoNum type="arabicParenR"/>
            </a:pPr>
            <a:r>
              <a:rPr lang="en-US" sz="3200" dirty="0" smtClean="0">
                <a:solidFill>
                  <a:srgbClr val="FFFF00"/>
                </a:solidFill>
              </a:rPr>
              <a:t>Change methods accordingly –</a:t>
            </a:r>
            <a:r>
              <a:rPr lang="en-US" sz="3200" dirty="0">
                <a:solidFill>
                  <a:srgbClr val="FFFF00"/>
                </a:solidFill>
              </a:rPr>
              <a:t> </a:t>
            </a:r>
            <a:r>
              <a:rPr lang="en-US" sz="3200" dirty="0" smtClean="0">
                <a:solidFill>
                  <a:srgbClr val="FFFF00"/>
                </a:solidFill>
              </a:rPr>
              <a:t>including content – as mHealth technology usage influences and is influenced by the content and structure of the survey instrument. </a:t>
            </a:r>
          </a:p>
        </p:txBody>
      </p:sp>
    </p:spTree>
    <p:extLst>
      <p:ext uri="{BB962C8B-B14F-4D97-AF65-F5344CB8AC3E}">
        <p14:creationId xmlns:p14="http://schemas.microsoft.com/office/powerpoint/2010/main" val="4179927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6878" y="113816"/>
            <a:ext cx="11744696" cy="6063198"/>
          </a:xfrm>
          <a:prstGeom prst="rect">
            <a:avLst/>
          </a:prstGeom>
        </p:spPr>
        <p:txBody>
          <a:bodyPr wrap="square">
            <a:spAutoFit/>
          </a:bodyPr>
          <a:lstStyle/>
          <a:p>
            <a:r>
              <a:rPr lang="en-US" sz="4400" dirty="0" smtClean="0">
                <a:solidFill>
                  <a:srgbClr val="FFFF00"/>
                </a:solidFill>
              </a:rPr>
              <a:t>Marshall Island Project:</a:t>
            </a:r>
          </a:p>
          <a:p>
            <a:r>
              <a:rPr lang="en-US" sz="3200" dirty="0" smtClean="0">
                <a:solidFill>
                  <a:srgbClr val="FFFF00"/>
                </a:solidFill>
              </a:rPr>
              <a:t> </a:t>
            </a:r>
            <a:endParaRPr lang="en-US" sz="2800" dirty="0" smtClean="0">
              <a:solidFill>
                <a:srgbClr val="FFFF00"/>
              </a:solidFill>
            </a:endParaRPr>
          </a:p>
          <a:p>
            <a:pPr marL="457200" indent="-457200">
              <a:buAutoNum type="arabicParenR"/>
            </a:pPr>
            <a:r>
              <a:rPr lang="en-US" sz="2800" dirty="0" smtClean="0">
                <a:solidFill>
                  <a:srgbClr val="FFFF00"/>
                </a:solidFill>
              </a:rPr>
              <a:t>Facebook intervention regarding project staff and peer-produced postings and images regarding Diabetes prevention (healthy eating, screenings, physical activity, etc.)</a:t>
            </a:r>
          </a:p>
          <a:p>
            <a:pPr marL="457200" indent="-457200">
              <a:buAutoNum type="arabicParenR"/>
            </a:pPr>
            <a:r>
              <a:rPr lang="en-US" sz="2800" dirty="0" smtClean="0">
                <a:solidFill>
                  <a:srgbClr val="FFFF00"/>
                </a:solidFill>
              </a:rPr>
              <a:t>Started with Focus Groups and Key Informant Interviews</a:t>
            </a:r>
          </a:p>
          <a:p>
            <a:pPr marL="457200" indent="-457200">
              <a:buAutoNum type="arabicParenR"/>
            </a:pPr>
            <a:r>
              <a:rPr lang="en-US" sz="2800" dirty="0" smtClean="0">
                <a:solidFill>
                  <a:schemeClr val="bg1"/>
                </a:solidFill>
              </a:rPr>
              <a:t>Pre-tested intake survey with two focus groups</a:t>
            </a:r>
          </a:p>
          <a:p>
            <a:pPr marL="457200" indent="-457200">
              <a:buAutoNum type="arabicParenR"/>
            </a:pPr>
            <a:r>
              <a:rPr lang="en-US" sz="2800" dirty="0" smtClean="0">
                <a:solidFill>
                  <a:srgbClr val="FFFF00"/>
                </a:solidFill>
              </a:rPr>
              <a:t>Incorporate qualitative and </a:t>
            </a:r>
            <a:r>
              <a:rPr lang="en-US" sz="2800" dirty="0" smtClean="0">
                <a:solidFill>
                  <a:schemeClr val="bg1"/>
                </a:solidFill>
              </a:rPr>
              <a:t>pretesting feedback </a:t>
            </a:r>
            <a:r>
              <a:rPr lang="en-US" sz="2800" dirty="0" smtClean="0">
                <a:solidFill>
                  <a:srgbClr val="FFFF00"/>
                </a:solidFill>
              </a:rPr>
              <a:t>from project staff, LMIC partner staff, and research participants; and </a:t>
            </a:r>
          </a:p>
          <a:p>
            <a:pPr marL="457200" indent="-457200">
              <a:buAutoNum type="arabicParenR"/>
            </a:pPr>
            <a:r>
              <a:rPr lang="en-US" sz="2800" dirty="0" smtClean="0">
                <a:solidFill>
                  <a:srgbClr val="FFFF00"/>
                </a:solidFill>
              </a:rPr>
              <a:t>Changed methods accordingly: the </a:t>
            </a:r>
            <a:r>
              <a:rPr lang="en-US" sz="2800" dirty="0" smtClean="0">
                <a:solidFill>
                  <a:schemeClr val="bg1"/>
                </a:solidFill>
              </a:rPr>
              <a:t>mHealth technology</a:t>
            </a:r>
            <a:r>
              <a:rPr lang="en-US" sz="2800" dirty="0" smtClean="0">
                <a:solidFill>
                  <a:srgbClr val="FFFF00"/>
                </a:solidFill>
              </a:rPr>
              <a:t> usage influences and is influenced by the content and structure of the survey instrument (e.g., how to “Join” a Facebook group vis-à-vis IRB approved consent forms and Baseline Survey via REDCap link) .</a:t>
            </a:r>
            <a:r>
              <a:rPr lang="en-US" sz="3200" dirty="0" smtClean="0">
                <a:solidFill>
                  <a:srgbClr val="FFFF00"/>
                </a:solidFill>
              </a:rPr>
              <a:t> </a:t>
            </a:r>
          </a:p>
        </p:txBody>
      </p:sp>
    </p:spTree>
    <p:extLst>
      <p:ext uri="{BB962C8B-B14F-4D97-AF65-F5344CB8AC3E}">
        <p14:creationId xmlns:p14="http://schemas.microsoft.com/office/powerpoint/2010/main" val="3058963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6878" y="113816"/>
            <a:ext cx="11744696" cy="1261884"/>
          </a:xfrm>
          <a:prstGeom prst="rect">
            <a:avLst/>
          </a:prstGeom>
        </p:spPr>
        <p:txBody>
          <a:bodyPr wrap="square">
            <a:spAutoFit/>
          </a:bodyPr>
          <a:lstStyle/>
          <a:p>
            <a:r>
              <a:rPr lang="en-US" sz="4400" dirty="0" smtClean="0">
                <a:solidFill>
                  <a:srgbClr val="FFFF00"/>
                </a:solidFill>
              </a:rPr>
              <a:t>Marshall Island Project:</a:t>
            </a:r>
          </a:p>
          <a:p>
            <a:r>
              <a:rPr lang="en-US" sz="3200" dirty="0" smtClean="0">
                <a:solidFill>
                  <a:srgbClr val="FFFF00"/>
                </a:solidFill>
              </a:rPr>
              <a:t> </a:t>
            </a:r>
            <a:endParaRPr lang="en-US" sz="2800" dirty="0" smtClean="0">
              <a:solidFill>
                <a:srgbClr val="FFFF00"/>
              </a:solidFill>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68391" y="3692185"/>
            <a:ext cx="4597978" cy="1700019"/>
          </a:xfrm>
          <a:prstGeom prst="rect">
            <a:avLst/>
          </a:prstGeom>
        </p:spPr>
      </p:pic>
      <p:sp>
        <p:nvSpPr>
          <p:cNvPr id="4" name="Rectangle 3"/>
          <p:cNvSpPr/>
          <p:nvPr/>
        </p:nvSpPr>
        <p:spPr>
          <a:xfrm>
            <a:off x="2392879" y="925233"/>
            <a:ext cx="6317672" cy="830997"/>
          </a:xfrm>
          <a:prstGeom prst="rect">
            <a:avLst/>
          </a:prstGeom>
          <a:solidFill>
            <a:schemeClr val="bg1"/>
          </a:solidFill>
        </p:spPr>
        <p:txBody>
          <a:bodyPr wrap="square">
            <a:spAutoFit/>
          </a:bodyPr>
          <a:lstStyle/>
          <a:p>
            <a:r>
              <a:rPr lang="en-US" sz="2400" dirty="0" smtClean="0"/>
              <a:t>What is your Facebook Project Study ID Number (provided in your Facebook invitation message)?</a:t>
            </a:r>
            <a:endParaRPr lang="en-US" sz="24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583" y="2163365"/>
            <a:ext cx="6972240" cy="4395374"/>
          </a:xfrm>
          <a:prstGeom prst="rect">
            <a:avLst/>
          </a:prstGeom>
        </p:spPr>
      </p:pic>
    </p:spTree>
    <p:extLst>
      <p:ext uri="{BB962C8B-B14F-4D97-AF65-F5344CB8AC3E}">
        <p14:creationId xmlns:p14="http://schemas.microsoft.com/office/powerpoint/2010/main" val="418726873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6878" y="71244"/>
            <a:ext cx="5165766" cy="6247864"/>
          </a:xfrm>
          <a:prstGeom prst="rect">
            <a:avLst/>
          </a:prstGeom>
        </p:spPr>
        <p:txBody>
          <a:bodyPr wrap="square">
            <a:spAutoFit/>
          </a:bodyPr>
          <a:lstStyle/>
          <a:p>
            <a:r>
              <a:rPr lang="en-US" sz="4800" dirty="0" smtClean="0">
                <a:solidFill>
                  <a:srgbClr val="FFFF00"/>
                </a:solidFill>
              </a:rPr>
              <a:t>Conclusion: </a:t>
            </a:r>
          </a:p>
          <a:p>
            <a:endParaRPr lang="en-US" sz="3200" dirty="0" smtClean="0">
              <a:solidFill>
                <a:srgbClr val="FFFF00"/>
              </a:solidFill>
            </a:endParaRPr>
          </a:p>
          <a:p>
            <a:r>
              <a:rPr lang="en-US" sz="3200" dirty="0" smtClean="0">
                <a:solidFill>
                  <a:srgbClr val="FFFF00"/>
                </a:solidFill>
              </a:rPr>
              <a:t>Lessons learned from early phases of LMIC research projects using emerging mHealth technologies are critical for informing subsequent research methods and study designs with populations in extremely diverse and often low-resource areas.</a:t>
            </a:r>
            <a:r>
              <a:rPr lang="en-US" sz="2400" dirty="0" smtClean="0">
                <a:solidFill>
                  <a:srgbClr val="FFFF00"/>
                </a:solidFill>
              </a:rPr>
              <a:t> </a:t>
            </a:r>
            <a:endParaRPr lang="en-US" sz="2400" dirty="0">
              <a:solidFill>
                <a:srgbClr val="FFFF00"/>
              </a:solidFill>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47657" y="1330037"/>
            <a:ext cx="6293922" cy="4191850"/>
          </a:xfrm>
          <a:prstGeom prst="rect">
            <a:avLst/>
          </a:prstGeom>
          <a:noFill/>
          <a:ln w="635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73603742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8494" y="348337"/>
            <a:ext cx="11811992" cy="6179128"/>
          </a:xfrm>
        </p:spPr>
        <p:txBody>
          <a:bodyPr>
            <a:normAutofit fontScale="90000"/>
          </a:bodyPr>
          <a:lstStyle/>
          <a:p>
            <a:pPr algn="l">
              <a:defRPr/>
            </a:pPr>
            <a:r>
              <a:rPr lang="en-US" sz="9800" dirty="0" smtClean="0">
                <a:solidFill>
                  <a:schemeClr val="bg1"/>
                </a:solidFill>
              </a:rPr>
              <a:t/>
            </a:r>
            <a:br>
              <a:rPr lang="en-US" sz="9800" dirty="0" smtClean="0">
                <a:solidFill>
                  <a:schemeClr val="bg1"/>
                </a:solidFill>
              </a:rPr>
            </a:br>
            <a:r>
              <a:rPr lang="en-US" sz="9800" dirty="0">
                <a:solidFill>
                  <a:schemeClr val="bg1"/>
                </a:solidFill>
              </a:rPr>
              <a:t/>
            </a:r>
            <a:br>
              <a:rPr lang="en-US" sz="9800" dirty="0">
                <a:solidFill>
                  <a:schemeClr val="bg1"/>
                </a:solidFill>
              </a:rPr>
            </a:br>
            <a:r>
              <a:rPr lang="en-US" sz="9800" dirty="0" smtClean="0">
                <a:solidFill>
                  <a:schemeClr val="bg1"/>
                </a:solidFill>
              </a:rPr>
              <a:t/>
            </a:r>
            <a:br>
              <a:rPr lang="en-US" sz="9800" dirty="0" smtClean="0">
                <a:solidFill>
                  <a:schemeClr val="bg1"/>
                </a:solidFill>
              </a:rPr>
            </a:br>
            <a:r>
              <a:rPr lang="en-US" sz="9800" dirty="0">
                <a:solidFill>
                  <a:schemeClr val="bg1"/>
                </a:solidFill>
              </a:rPr>
              <a:t/>
            </a:r>
            <a:br>
              <a:rPr lang="en-US" sz="9800" dirty="0">
                <a:solidFill>
                  <a:schemeClr val="bg1"/>
                </a:solidFill>
              </a:rPr>
            </a:br>
            <a:r>
              <a:rPr lang="en-US" sz="9800" dirty="0" smtClean="0">
                <a:solidFill>
                  <a:schemeClr val="bg1"/>
                </a:solidFill>
              </a:rPr>
              <a:t>Thank You</a:t>
            </a:r>
            <a:r>
              <a:rPr lang="es-ES" sz="8900" i="1" dirty="0" smtClean="0">
                <a:solidFill>
                  <a:schemeClr val="bg1"/>
                </a:solidFill>
                <a:effectLst/>
              </a:rPr>
              <a:t/>
            </a:r>
            <a:br>
              <a:rPr lang="es-ES" sz="8900" i="1" dirty="0" smtClean="0">
                <a:solidFill>
                  <a:schemeClr val="bg1"/>
                </a:solidFill>
                <a:effectLst/>
              </a:rPr>
            </a:br>
            <a:r>
              <a:rPr lang="es-ES" i="1" dirty="0" smtClean="0">
                <a:solidFill>
                  <a:schemeClr val="bg1"/>
                </a:solidFill>
                <a:effectLst/>
              </a:rPr>
              <a:t/>
            </a:r>
            <a:br>
              <a:rPr lang="es-ES" i="1" dirty="0" smtClean="0">
                <a:solidFill>
                  <a:schemeClr val="bg1"/>
                </a:solidFill>
                <a:effectLst/>
              </a:rPr>
            </a:br>
            <a:r>
              <a:rPr lang="es-ES" i="1" dirty="0" smtClean="0">
                <a:solidFill>
                  <a:schemeClr val="bg1"/>
                </a:solidFill>
                <a:effectLst/>
              </a:rPr>
              <a:t/>
            </a:r>
            <a:br>
              <a:rPr lang="es-ES" i="1" dirty="0" smtClean="0">
                <a:solidFill>
                  <a:schemeClr val="bg1"/>
                </a:solidFill>
                <a:effectLst/>
              </a:rPr>
            </a:br>
            <a:r>
              <a:rPr lang="es-ES" dirty="0" smtClean="0">
                <a:solidFill>
                  <a:schemeClr val="bg1"/>
                </a:solidFill>
                <a:effectLst/>
              </a:rPr>
              <a:t/>
            </a:r>
            <a:br>
              <a:rPr lang="es-ES" dirty="0" smtClean="0">
                <a:solidFill>
                  <a:schemeClr val="bg1"/>
                </a:solidFill>
                <a:effectLst/>
              </a:rPr>
            </a:br>
            <a:r>
              <a:rPr lang="es-ES" dirty="0" smtClean="0">
                <a:solidFill>
                  <a:schemeClr val="bg1"/>
                </a:solidFill>
                <a:effectLst/>
              </a:rPr>
              <a:t/>
            </a:r>
            <a:br>
              <a:rPr lang="es-ES" dirty="0" smtClean="0">
                <a:solidFill>
                  <a:schemeClr val="bg1"/>
                </a:solidFill>
                <a:effectLst/>
              </a:rPr>
            </a:br>
            <a:r>
              <a:rPr lang="en-US" sz="2700" dirty="0" smtClean="0">
                <a:solidFill>
                  <a:schemeClr val="bg1"/>
                </a:solidFill>
              </a:rPr>
              <a:t>Scott </a:t>
            </a:r>
            <a:r>
              <a:rPr lang="en-US" sz="2700" dirty="0">
                <a:solidFill>
                  <a:schemeClr val="bg1"/>
                </a:solidFill>
              </a:rPr>
              <a:t>McIntosh, PhD</a:t>
            </a:r>
            <a:br>
              <a:rPr lang="en-US" sz="2700" dirty="0">
                <a:solidFill>
                  <a:schemeClr val="bg1"/>
                </a:solidFill>
              </a:rPr>
            </a:br>
            <a:r>
              <a:rPr lang="en-US" sz="2700" dirty="0">
                <a:solidFill>
                  <a:schemeClr val="bg1"/>
                </a:solidFill>
              </a:rPr>
              <a:t>Associate Professor</a:t>
            </a:r>
            <a:br>
              <a:rPr lang="en-US" sz="2700" dirty="0">
                <a:solidFill>
                  <a:schemeClr val="bg1"/>
                </a:solidFill>
              </a:rPr>
            </a:br>
            <a:r>
              <a:rPr lang="en-US" sz="2700" dirty="0">
                <a:solidFill>
                  <a:schemeClr val="bg1"/>
                </a:solidFill>
              </a:rPr>
              <a:t>Department of Public Health Sciences</a:t>
            </a:r>
            <a:br>
              <a:rPr lang="en-US" sz="2700" dirty="0">
                <a:solidFill>
                  <a:schemeClr val="bg1"/>
                </a:solidFill>
              </a:rPr>
            </a:br>
            <a:r>
              <a:rPr lang="en-US" sz="2700" dirty="0">
                <a:solidFill>
                  <a:schemeClr val="bg1"/>
                </a:solidFill>
              </a:rPr>
              <a:t>University of Rochester</a:t>
            </a:r>
            <a:br>
              <a:rPr lang="en-US" sz="2700" dirty="0">
                <a:solidFill>
                  <a:schemeClr val="bg1"/>
                </a:solidFill>
              </a:rPr>
            </a:br>
            <a:r>
              <a:rPr lang="en-US" sz="2700" dirty="0">
                <a:solidFill>
                  <a:schemeClr val="bg1"/>
                </a:solidFill>
              </a:rPr>
              <a:t>585.802.9944  email: </a:t>
            </a:r>
            <a:r>
              <a:rPr lang="en-US" sz="2700" dirty="0" smtClean="0">
                <a:solidFill>
                  <a:schemeClr val="bg1"/>
                </a:solidFill>
              </a:rPr>
              <a:t>scott_mcintosh@urmc.rochester.edu</a:t>
            </a:r>
            <a:endParaRPr lang="en-US" sz="2700" dirty="0">
              <a:solidFill>
                <a:schemeClr val="bg1"/>
              </a:solidFill>
            </a:endParaRPr>
          </a:p>
        </p:txBody>
      </p:sp>
    </p:spTree>
    <p:extLst>
      <p:ext uri="{BB962C8B-B14F-4D97-AF65-F5344CB8AC3E}">
        <p14:creationId xmlns:p14="http://schemas.microsoft.com/office/powerpoint/2010/main" val="17686267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7661" y="1380506"/>
            <a:ext cx="11946577" cy="5542812"/>
          </a:xfrm>
        </p:spPr>
        <p:txBody>
          <a:bodyPr>
            <a:normAutofit fontScale="90000"/>
          </a:bodyPr>
          <a:lstStyle/>
          <a:p>
            <a:pPr algn="l">
              <a:defRPr/>
            </a:pPr>
            <a:r>
              <a:rPr lang="en-US" sz="4000" b="1" dirty="0" smtClean="0">
                <a:solidFill>
                  <a:schemeClr val="bg1"/>
                </a:solidFill>
              </a:rPr>
              <a:t>Acknowledgements</a:t>
            </a:r>
            <a:r>
              <a:rPr lang="en-US" sz="2400" dirty="0" smtClean="0">
                <a:solidFill>
                  <a:schemeClr val="bg1"/>
                </a:solidFill>
              </a:rPr>
              <a:t/>
            </a:r>
            <a:br>
              <a:rPr lang="en-US" sz="2400" dirty="0" smtClean="0">
                <a:solidFill>
                  <a:schemeClr val="bg1"/>
                </a:solidFill>
              </a:rPr>
            </a:br>
            <a:r>
              <a:rPr lang="en-US" sz="2200" dirty="0" smtClean="0">
                <a:solidFill>
                  <a:schemeClr val="bg1"/>
                </a:solidFill>
              </a:rPr>
              <a:t>Funded by the Centers for Disease Control and Prevention, Prevention Research Centers Program (Cooperative agreements: 1U48DP005026-01S1, 1U48DP005010- 01S1, and 1U48DP005023-01S1), and additionally funded by the National Cancer Institute Grant # R01CA152093-01 (PI: McIntosh), and by The National Institutes of Health/Fogarty International Center Grant #1 R25 TW 009697-01A1 (PI: Dye/</a:t>
            </a:r>
            <a:r>
              <a:rPr lang="en-US" sz="2200" dirty="0" err="1" smtClean="0">
                <a:solidFill>
                  <a:schemeClr val="bg1"/>
                </a:solidFill>
              </a:rPr>
              <a:t>Ossip</a:t>
            </a:r>
            <a:r>
              <a:rPr lang="en-US" sz="2200" dirty="0" smtClean="0">
                <a:solidFill>
                  <a:schemeClr val="bg1"/>
                </a:solidFill>
              </a:rPr>
              <a:t>). </a:t>
            </a:r>
            <a:br>
              <a:rPr lang="en-US" sz="2200" dirty="0" smtClean="0">
                <a:solidFill>
                  <a:schemeClr val="bg1"/>
                </a:solidFill>
              </a:rPr>
            </a:br>
            <a:r>
              <a:rPr lang="en-US" sz="2200" dirty="0" smtClean="0">
                <a:solidFill>
                  <a:schemeClr val="bg1"/>
                </a:solidFill>
              </a:rPr>
              <a:t/>
            </a:r>
            <a:br>
              <a:rPr lang="en-US" sz="2200" dirty="0" smtClean="0">
                <a:solidFill>
                  <a:schemeClr val="bg1"/>
                </a:solidFill>
              </a:rPr>
            </a:br>
            <a:r>
              <a:rPr lang="en-US" sz="2200" dirty="0" smtClean="0">
                <a:solidFill>
                  <a:schemeClr val="bg1"/>
                </a:solidFill>
              </a:rPr>
              <a:t>Drs. Dye and </a:t>
            </a:r>
            <a:r>
              <a:rPr lang="en-US" sz="2200" dirty="0" err="1" smtClean="0">
                <a:solidFill>
                  <a:schemeClr val="bg1"/>
                </a:solidFill>
              </a:rPr>
              <a:t>Demment</a:t>
            </a:r>
            <a:r>
              <a:rPr lang="en-US" sz="2200" dirty="0" smtClean="0">
                <a:solidFill>
                  <a:schemeClr val="bg1"/>
                </a:solidFill>
              </a:rPr>
              <a:t> receive funding from Award Number Grant UL1 TR000042 from the National Center For Advancing Translational Sciences, National Institutes of Health. </a:t>
            </a:r>
            <a:r>
              <a:rPr lang="en-US" sz="2200" dirty="0" err="1" smtClean="0">
                <a:solidFill>
                  <a:schemeClr val="bg1"/>
                </a:solidFill>
              </a:rPr>
              <a:t>Dr</a:t>
            </a:r>
            <a:r>
              <a:rPr lang="en-US" sz="2200" dirty="0" smtClean="0">
                <a:solidFill>
                  <a:schemeClr val="bg1"/>
                </a:solidFill>
              </a:rPr>
              <a:t> </a:t>
            </a:r>
            <a:r>
              <a:rPr lang="en-US" sz="2200" dirty="0" err="1" smtClean="0">
                <a:solidFill>
                  <a:schemeClr val="bg1"/>
                </a:solidFill>
              </a:rPr>
              <a:t>Vélez</a:t>
            </a:r>
            <a:r>
              <a:rPr lang="en-US" sz="2200" dirty="0" smtClean="0">
                <a:solidFill>
                  <a:schemeClr val="bg1"/>
                </a:solidFill>
              </a:rPr>
              <a:t> Vega receives funding from the National Institute of Environmental Health Sciences’ Superfund Research Program Grant # 2P42ES017198-05 (PI: Cordero / </a:t>
            </a:r>
            <a:r>
              <a:rPr lang="en-US" sz="2200" dirty="0" err="1" smtClean="0">
                <a:solidFill>
                  <a:schemeClr val="bg1"/>
                </a:solidFill>
              </a:rPr>
              <a:t>Alshawabkeh</a:t>
            </a:r>
            <a:r>
              <a:rPr lang="en-US" sz="2200" dirty="0" smtClean="0">
                <a:solidFill>
                  <a:schemeClr val="bg1"/>
                </a:solidFill>
              </a:rPr>
              <a:t>). The content is solely the responsibility of the authors and does not necessarily represent the official views of the Centers for Disease Control and Prevention, National Center For Advancing Translational Sciences, National Institute of Environmental Health Sciences, National Cancer Institute or the National Institutes of Health. </a:t>
            </a:r>
            <a:br>
              <a:rPr lang="en-US" sz="2200" dirty="0" smtClean="0">
                <a:solidFill>
                  <a:schemeClr val="bg1"/>
                </a:solidFill>
              </a:rPr>
            </a:br>
            <a:r>
              <a:rPr lang="en-US" sz="2200" dirty="0" smtClean="0">
                <a:solidFill>
                  <a:schemeClr val="bg1"/>
                </a:solidFill>
              </a:rPr>
              <a:t/>
            </a:r>
            <a:br>
              <a:rPr lang="en-US" sz="2200" dirty="0" smtClean="0">
                <a:solidFill>
                  <a:schemeClr val="bg1"/>
                </a:solidFill>
              </a:rPr>
            </a:br>
            <a:r>
              <a:rPr lang="en-US" sz="2400" b="1" dirty="0" smtClean="0">
                <a:solidFill>
                  <a:schemeClr val="bg1"/>
                </a:solidFill>
              </a:rPr>
              <a:t>References</a:t>
            </a:r>
            <a:r>
              <a:rPr lang="en-US" sz="2400" dirty="0" smtClean="0">
                <a:solidFill>
                  <a:schemeClr val="bg1"/>
                </a:solidFill>
              </a:rPr>
              <a:t/>
            </a:r>
            <a:br>
              <a:rPr lang="en-US" sz="2400" dirty="0" smtClean="0">
                <a:solidFill>
                  <a:schemeClr val="bg1"/>
                </a:solidFill>
              </a:rPr>
            </a:br>
            <a:r>
              <a:rPr lang="en-US" sz="2000" dirty="0" err="1">
                <a:solidFill>
                  <a:schemeClr val="bg1"/>
                </a:solidFill>
              </a:rPr>
              <a:t>Brislin</a:t>
            </a:r>
            <a:r>
              <a:rPr lang="en-US" sz="2000" dirty="0">
                <a:solidFill>
                  <a:schemeClr val="bg1"/>
                </a:solidFill>
              </a:rPr>
              <a:t> RW. Back-translation for cross-cultural </a:t>
            </a:r>
            <a:r>
              <a:rPr lang="en-US" sz="2000" dirty="0" smtClean="0">
                <a:solidFill>
                  <a:schemeClr val="bg1"/>
                </a:solidFill>
              </a:rPr>
              <a:t>research (1970). </a:t>
            </a:r>
            <a:r>
              <a:rPr lang="en-US" sz="2000" u="sng" dirty="0">
                <a:solidFill>
                  <a:schemeClr val="bg1"/>
                </a:solidFill>
              </a:rPr>
              <a:t>J Cross-Cult </a:t>
            </a:r>
            <a:r>
              <a:rPr lang="en-US" sz="2000" u="sng" dirty="0" smtClean="0">
                <a:solidFill>
                  <a:schemeClr val="bg1"/>
                </a:solidFill>
              </a:rPr>
              <a:t>Psychol,1</a:t>
            </a:r>
            <a:r>
              <a:rPr lang="en-US" sz="2000" dirty="0" smtClean="0">
                <a:solidFill>
                  <a:schemeClr val="bg1"/>
                </a:solidFill>
              </a:rPr>
              <a:t>(3</a:t>
            </a:r>
            <a:r>
              <a:rPr lang="en-US" sz="2000" dirty="0">
                <a:solidFill>
                  <a:schemeClr val="bg1"/>
                </a:solidFill>
              </a:rPr>
              <a:t>):185-216</a:t>
            </a:r>
            <a:r>
              <a:rPr lang="en-US" sz="2000" dirty="0" smtClean="0">
                <a:solidFill>
                  <a:schemeClr val="bg1"/>
                </a:solidFill>
              </a:rPr>
              <a:t>.</a:t>
            </a:r>
            <a:r>
              <a:rPr lang="en-US" sz="2000" dirty="0">
                <a:solidFill>
                  <a:schemeClr val="bg1"/>
                </a:solidFill>
              </a:rPr>
              <a:t/>
            </a:r>
            <a:br>
              <a:rPr lang="en-US" sz="2000" dirty="0">
                <a:solidFill>
                  <a:schemeClr val="bg1"/>
                </a:solidFill>
              </a:rPr>
            </a:br>
            <a:r>
              <a:rPr lang="en-US" sz="2000" dirty="0">
                <a:solidFill>
                  <a:schemeClr val="bg1"/>
                </a:solidFill>
              </a:rPr>
              <a:t/>
            </a:r>
            <a:br>
              <a:rPr lang="en-US" sz="2000" dirty="0">
                <a:solidFill>
                  <a:schemeClr val="bg1"/>
                </a:solidFill>
              </a:rPr>
            </a:br>
            <a:r>
              <a:rPr lang="en-US" sz="2000" dirty="0" smtClean="0">
                <a:solidFill>
                  <a:schemeClr val="bg1"/>
                </a:solidFill>
              </a:rPr>
              <a:t>McIntosh </a:t>
            </a:r>
            <a:r>
              <a:rPr lang="en-US" sz="2000" dirty="0">
                <a:solidFill>
                  <a:schemeClr val="bg1"/>
                </a:solidFill>
              </a:rPr>
              <a:t>S, Sierra E, Dozier AM, Diaz S, </a:t>
            </a:r>
            <a:r>
              <a:rPr lang="en-US" sz="2000" dirty="0" err="1">
                <a:solidFill>
                  <a:schemeClr val="bg1"/>
                </a:solidFill>
              </a:rPr>
              <a:t>Quiñones</a:t>
            </a:r>
            <a:r>
              <a:rPr lang="en-US" sz="2000" dirty="0">
                <a:solidFill>
                  <a:schemeClr val="bg1"/>
                </a:solidFill>
              </a:rPr>
              <a:t> Z, </a:t>
            </a:r>
            <a:r>
              <a:rPr lang="en-US" sz="2000" dirty="0" err="1">
                <a:solidFill>
                  <a:schemeClr val="bg1"/>
                </a:solidFill>
              </a:rPr>
              <a:t>Primack</a:t>
            </a:r>
            <a:r>
              <a:rPr lang="en-US" sz="2000" dirty="0">
                <a:solidFill>
                  <a:schemeClr val="bg1"/>
                </a:solidFill>
              </a:rPr>
              <a:t> A, Chadwick G, </a:t>
            </a:r>
            <a:r>
              <a:rPr lang="en-US" sz="2000" dirty="0" err="1">
                <a:solidFill>
                  <a:schemeClr val="bg1"/>
                </a:solidFill>
              </a:rPr>
              <a:t>Ossip</a:t>
            </a:r>
            <a:r>
              <a:rPr lang="en-US" sz="2000" dirty="0">
                <a:solidFill>
                  <a:schemeClr val="bg1"/>
                </a:solidFill>
              </a:rPr>
              <a:t>-Klein DJ (2008). Ethical Review Issues in Collaborative Research Between U.S. and Low-Middle Income Country Partners: A Case Example. </a:t>
            </a:r>
            <a:r>
              <a:rPr lang="en-US" sz="2000" u="sng" dirty="0">
                <a:solidFill>
                  <a:schemeClr val="bg1"/>
                </a:solidFill>
              </a:rPr>
              <a:t>Bioethics, 22</a:t>
            </a:r>
            <a:r>
              <a:rPr lang="en-US" sz="2000" dirty="0">
                <a:solidFill>
                  <a:schemeClr val="bg1"/>
                </a:solidFill>
              </a:rPr>
              <a:t>(8): 414-422</a:t>
            </a:r>
            <a:r>
              <a:rPr lang="en-US" sz="2000" dirty="0" smtClean="0">
                <a:solidFill>
                  <a:schemeClr val="bg1"/>
                </a:solidFill>
              </a:rPr>
              <a:t>.</a:t>
            </a:r>
            <a:r>
              <a:rPr lang="en-US" sz="2000" dirty="0">
                <a:solidFill>
                  <a:schemeClr val="bg1"/>
                </a:solidFill>
              </a:rPr>
              <a:t/>
            </a:r>
            <a:br>
              <a:rPr lang="en-US" sz="2000" dirty="0">
                <a:solidFill>
                  <a:schemeClr val="bg1"/>
                </a:solidFill>
              </a:rPr>
            </a:br>
            <a:r>
              <a:rPr lang="en-US" sz="2000" dirty="0">
                <a:solidFill>
                  <a:schemeClr val="bg1"/>
                </a:solidFill>
              </a:rPr>
              <a:t/>
            </a:r>
            <a:br>
              <a:rPr lang="en-US" sz="2000" dirty="0">
                <a:solidFill>
                  <a:schemeClr val="bg1"/>
                </a:solidFill>
              </a:rPr>
            </a:br>
            <a:r>
              <a:rPr lang="en-US" sz="2000" dirty="0">
                <a:solidFill>
                  <a:schemeClr val="bg1"/>
                </a:solidFill>
              </a:rPr>
              <a:t>McIntosh S, Pérez-Ramos J, </a:t>
            </a:r>
            <a:r>
              <a:rPr lang="en-US" sz="2000" dirty="0" err="1">
                <a:solidFill>
                  <a:schemeClr val="bg1"/>
                </a:solidFill>
              </a:rPr>
              <a:t>Demment</a:t>
            </a:r>
            <a:r>
              <a:rPr lang="en-US" sz="2000" dirty="0">
                <a:solidFill>
                  <a:schemeClr val="bg1"/>
                </a:solidFill>
              </a:rPr>
              <a:t> MM, </a:t>
            </a:r>
            <a:r>
              <a:rPr lang="en-US" sz="2000" dirty="0" err="1">
                <a:solidFill>
                  <a:schemeClr val="bg1"/>
                </a:solidFill>
              </a:rPr>
              <a:t>Vélez</a:t>
            </a:r>
            <a:r>
              <a:rPr lang="en-US" sz="2000" dirty="0">
                <a:solidFill>
                  <a:schemeClr val="bg1"/>
                </a:solidFill>
              </a:rPr>
              <a:t> Vega CM, </a:t>
            </a:r>
            <a:r>
              <a:rPr lang="en-US" sz="2000" dirty="0" err="1">
                <a:solidFill>
                  <a:schemeClr val="bg1"/>
                </a:solidFill>
              </a:rPr>
              <a:t>Avendaño</a:t>
            </a:r>
            <a:r>
              <a:rPr lang="en-US" sz="2000" dirty="0">
                <a:solidFill>
                  <a:schemeClr val="bg1"/>
                </a:solidFill>
              </a:rPr>
              <a:t> E, </a:t>
            </a:r>
            <a:r>
              <a:rPr lang="en-US" sz="2000" dirty="0" err="1">
                <a:solidFill>
                  <a:schemeClr val="bg1"/>
                </a:solidFill>
              </a:rPr>
              <a:t>Ossip</a:t>
            </a:r>
            <a:r>
              <a:rPr lang="en-US" sz="2000" dirty="0">
                <a:solidFill>
                  <a:schemeClr val="bg1"/>
                </a:solidFill>
              </a:rPr>
              <a:t> DJ, Dye TD (2016). Development  and Implementation of Culturally Tailored Offline mHealth Surveys. </a:t>
            </a:r>
            <a:r>
              <a:rPr lang="en-US" sz="2000" u="sng" dirty="0" smtClean="0">
                <a:solidFill>
                  <a:schemeClr val="bg1"/>
                </a:solidFill>
              </a:rPr>
              <a:t>Journal of Medical Internet Research: Public Health and Surveillance,2</a:t>
            </a:r>
            <a:r>
              <a:rPr lang="en-US" sz="2000" dirty="0" smtClean="0">
                <a:solidFill>
                  <a:schemeClr val="bg1"/>
                </a:solidFill>
              </a:rPr>
              <a:t>(1):e28.</a:t>
            </a:r>
            <a:br>
              <a:rPr lang="en-US" sz="2000" dirty="0" smtClean="0">
                <a:solidFill>
                  <a:schemeClr val="bg1"/>
                </a:solidFill>
              </a:rPr>
            </a:br>
            <a:endParaRPr lang="en-US" sz="2000" dirty="0">
              <a:solidFill>
                <a:schemeClr val="bg1"/>
              </a:solidFill>
            </a:endParaRPr>
          </a:p>
        </p:txBody>
      </p:sp>
    </p:spTree>
    <p:extLst>
      <p:ext uri="{BB962C8B-B14F-4D97-AF65-F5344CB8AC3E}">
        <p14:creationId xmlns:p14="http://schemas.microsoft.com/office/powerpoint/2010/main" val="45619722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284</TotalTime>
  <Words>997</Words>
  <Application>Microsoft Office PowerPoint</Application>
  <PresentationFormat>Widescreen</PresentationFormat>
  <Paragraphs>129</Paragraphs>
  <Slides>20</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MS Mincho</vt:lpstr>
      <vt:lpstr>Arial</vt:lpstr>
      <vt:lpstr>Calibri</vt:lpstr>
      <vt:lpstr>Calibri Light</vt:lpstr>
      <vt:lpstr>Cambria</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Thank You     Scott McIntosh, PhD Associate Professor Department of Public Health Sciences University of Rochester 585.802.9944  email: scott_mcintosh@urmc.rochester.edu</vt:lpstr>
      <vt:lpstr>Acknowledgements Funded by the Centers for Disease Control and Prevention, Prevention Research Centers Program (Cooperative agreements: 1U48DP005026-01S1, 1U48DP005010- 01S1, and 1U48DP005023-01S1), and additionally funded by the National Cancer Institute Grant # R01CA152093-01 (PI: McIntosh), and by The National Institutes of Health/Fogarty International Center Grant #1 R25 TW 009697-01A1 (PI: Dye/Ossip).   Drs. Dye and Demment receive funding from Award Number Grant UL1 TR000042 from the National Center For Advancing Translational Sciences, National Institutes of Health. Dr Vélez Vega receives funding from the National Institute of Environmental Health Sciences’ Superfund Research Program Grant # 2P42ES017198-05 (PI: Cordero / Alshawabkeh). The content is solely the responsibility of the authors and does not necessarily represent the official views of the Centers for Disease Control and Prevention, National Center For Advancing Translational Sciences, National Institute of Environmental Health Sciences, National Cancer Institute or the National Institutes of Health.   References Brislin RW. Back-translation for cross-cultural research (1970). J Cross-Cult Psychol,1(3):185-216.  McIntosh S, Sierra E, Dozier AM, Diaz S, Quiñones Z, Primack A, Chadwick G, Ossip-Klein DJ (2008). Ethical Review Issues in Collaborative Research Between U.S. and Low-Middle Income Country Partners: A Case Example. Bioethics, 22(8): 414-422.  McIntosh S, Pérez-Ramos J, Demment MM, Vélez Vega CM, Avendaño E, Ossip DJ, Dye TD (2016). Development  and Implementation of Culturally Tailored Offline mHealth Surveys. Journal of Medical Internet Research: Public Health and Surveillance,2(1):e28. </vt:lpstr>
    </vt:vector>
  </TitlesOfParts>
  <Company>University of Rochester Medical Center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McIntosh, Scott</dc:creator>
  <cp:lastModifiedBy>McIntosh, Scott</cp:lastModifiedBy>
  <cp:revision>9</cp:revision>
  <dcterms:created xsi:type="dcterms:W3CDTF">2016-10-25T20:56:24Z</dcterms:created>
  <dcterms:modified xsi:type="dcterms:W3CDTF">2016-10-26T01:40:54Z</dcterms:modified>
</cp:coreProperties>
</file>