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3375600" cy="18745200"/>
  <p:notesSz cx="6858000" cy="9144000"/>
  <p:defaultTextStyle>
    <a:defPPr>
      <a:defRPr lang="en-US"/>
    </a:defPPr>
    <a:lvl1pPr algn="l" defTabSz="2874963" rtl="0" eaLnBrk="0" fontAlgn="base" hangingPunct="0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1436688" indent="-979488" algn="l" defTabSz="2874963" rtl="0" eaLnBrk="0" fontAlgn="base" hangingPunct="0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2874963" indent="-1960563" algn="l" defTabSz="2874963" rtl="0" eaLnBrk="0" fontAlgn="base" hangingPunct="0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4311650" indent="-2940050" algn="l" defTabSz="2874963" rtl="0" eaLnBrk="0" fontAlgn="base" hangingPunct="0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5749925" indent="-3921125" algn="l" defTabSz="2874963" rtl="0" eaLnBrk="0" fontAlgn="base" hangingPunct="0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904">
          <p15:clr>
            <a:srgbClr val="A4A3A4"/>
          </p15:clr>
        </p15:guide>
        <p15:guide id="2" pos="105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ABA0"/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14" y="66"/>
      </p:cViewPr>
      <p:guideLst>
        <p:guide orient="horz" pos="5904"/>
        <p:guide pos="105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3170" y="5823168"/>
            <a:ext cx="28369260" cy="401806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0" y="10622280"/>
            <a:ext cx="23362920" cy="4790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37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75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312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750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187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62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062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500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E6AD0-F161-4E92-8819-4539D5AA7821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CA8B1-B608-44D1-9DE0-67F6C857BD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3809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C6F71-7D6F-42A1-B3B5-8AAE6BDBDBE8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94705-43C2-41F3-B066-58387205F4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0244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6442" y="12045529"/>
            <a:ext cx="28369260" cy="3723005"/>
          </a:xfrm>
        </p:spPr>
        <p:txBody>
          <a:bodyPr anchor="t"/>
          <a:lstStyle>
            <a:lvl1pPr algn="l">
              <a:defRPr sz="12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6442" y="7945020"/>
            <a:ext cx="28369260" cy="4100512"/>
          </a:xfrm>
        </p:spPr>
        <p:txBody>
          <a:bodyPr anchor="b"/>
          <a:lstStyle>
            <a:lvl1pPr marL="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1pPr>
            <a:lvl2pPr marL="1437564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2pPr>
            <a:lvl3pPr marL="2875129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3pPr>
            <a:lvl4pPr marL="4312693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4pPr>
            <a:lvl5pPr marL="5750257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5pPr>
            <a:lvl6pPr marL="7187822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6pPr>
            <a:lvl7pPr marL="8625386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7pPr>
            <a:lvl8pPr marL="1006295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8pPr>
            <a:lvl9pPr marL="11500515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E0C63-2A8D-4418-8DCC-71E292E5A1ED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0CA5F-134C-4BF0-9B99-7B7015E0D2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6501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07275" y="12015154"/>
            <a:ext cx="54693107" cy="33980013"/>
          </a:xfrm>
        </p:spPr>
        <p:txBody>
          <a:bodyPr/>
          <a:lstStyle>
            <a:lvl1pPr>
              <a:defRPr sz="8800"/>
            </a:lvl1pPr>
            <a:lvl2pPr>
              <a:defRPr sz="7500"/>
            </a:lvl2pPr>
            <a:lvl3pPr>
              <a:defRPr sz="63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56641" y="12015154"/>
            <a:ext cx="54693104" cy="33980013"/>
          </a:xfrm>
        </p:spPr>
        <p:txBody>
          <a:bodyPr/>
          <a:lstStyle>
            <a:lvl1pPr>
              <a:defRPr sz="8800"/>
            </a:lvl1pPr>
            <a:lvl2pPr>
              <a:defRPr sz="7500"/>
            </a:lvl2pPr>
            <a:lvl3pPr>
              <a:defRPr sz="63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1C475-608F-4DCC-BC5C-D1F411F68C6B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9D761-2D2E-45AC-AAAD-46554A835B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8003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8780" y="750677"/>
            <a:ext cx="30038040" cy="3124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8782" y="4195976"/>
            <a:ext cx="14746687" cy="1748683"/>
          </a:xfrm>
        </p:spPr>
        <p:txBody>
          <a:bodyPr anchor="b"/>
          <a:lstStyle>
            <a:lvl1pPr marL="0" indent="0">
              <a:buNone/>
              <a:defRPr sz="7500" b="1"/>
            </a:lvl1pPr>
            <a:lvl2pPr marL="1437564" indent="0">
              <a:buNone/>
              <a:defRPr sz="6300" b="1"/>
            </a:lvl2pPr>
            <a:lvl3pPr marL="2875129" indent="0">
              <a:buNone/>
              <a:defRPr sz="5700" b="1"/>
            </a:lvl3pPr>
            <a:lvl4pPr marL="4312693" indent="0">
              <a:buNone/>
              <a:defRPr sz="5000" b="1"/>
            </a:lvl4pPr>
            <a:lvl5pPr marL="5750257" indent="0">
              <a:buNone/>
              <a:defRPr sz="5000" b="1"/>
            </a:lvl5pPr>
            <a:lvl6pPr marL="7187822" indent="0">
              <a:buNone/>
              <a:defRPr sz="5000" b="1"/>
            </a:lvl6pPr>
            <a:lvl7pPr marL="8625386" indent="0">
              <a:buNone/>
              <a:defRPr sz="5000" b="1"/>
            </a:lvl7pPr>
            <a:lvl8pPr marL="10062950" indent="0">
              <a:buNone/>
              <a:defRPr sz="5000" b="1"/>
            </a:lvl8pPr>
            <a:lvl9pPr marL="11500515" indent="0">
              <a:buNone/>
              <a:defRPr sz="5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8782" y="5944659"/>
            <a:ext cx="14746687" cy="10800187"/>
          </a:xfrm>
        </p:spPr>
        <p:txBody>
          <a:bodyPr/>
          <a:lstStyle>
            <a:lvl1pPr>
              <a:defRPr sz="7500"/>
            </a:lvl1pPr>
            <a:lvl2pPr>
              <a:defRPr sz="6300"/>
            </a:lvl2pPr>
            <a:lvl3pPr>
              <a:defRPr sz="57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954345" y="4195976"/>
            <a:ext cx="14752480" cy="1748683"/>
          </a:xfrm>
        </p:spPr>
        <p:txBody>
          <a:bodyPr anchor="b"/>
          <a:lstStyle>
            <a:lvl1pPr marL="0" indent="0">
              <a:buNone/>
              <a:defRPr sz="7500" b="1"/>
            </a:lvl1pPr>
            <a:lvl2pPr marL="1437564" indent="0">
              <a:buNone/>
              <a:defRPr sz="6300" b="1"/>
            </a:lvl2pPr>
            <a:lvl3pPr marL="2875129" indent="0">
              <a:buNone/>
              <a:defRPr sz="5700" b="1"/>
            </a:lvl3pPr>
            <a:lvl4pPr marL="4312693" indent="0">
              <a:buNone/>
              <a:defRPr sz="5000" b="1"/>
            </a:lvl4pPr>
            <a:lvl5pPr marL="5750257" indent="0">
              <a:buNone/>
              <a:defRPr sz="5000" b="1"/>
            </a:lvl5pPr>
            <a:lvl6pPr marL="7187822" indent="0">
              <a:buNone/>
              <a:defRPr sz="5000" b="1"/>
            </a:lvl6pPr>
            <a:lvl7pPr marL="8625386" indent="0">
              <a:buNone/>
              <a:defRPr sz="5000" b="1"/>
            </a:lvl7pPr>
            <a:lvl8pPr marL="10062950" indent="0">
              <a:buNone/>
              <a:defRPr sz="5000" b="1"/>
            </a:lvl8pPr>
            <a:lvl9pPr marL="11500515" indent="0">
              <a:buNone/>
              <a:defRPr sz="5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954345" y="5944659"/>
            <a:ext cx="14752480" cy="10800187"/>
          </a:xfrm>
        </p:spPr>
        <p:txBody>
          <a:bodyPr/>
          <a:lstStyle>
            <a:lvl1pPr>
              <a:defRPr sz="7500"/>
            </a:lvl1pPr>
            <a:lvl2pPr>
              <a:defRPr sz="6300"/>
            </a:lvl2pPr>
            <a:lvl3pPr>
              <a:defRPr sz="57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08CE0-61D8-411A-92B7-998FBEF340A5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DB3C8-7A22-42F6-9569-725834FA45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0675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FAA98-D854-4197-8F34-37DF6DDF2AF2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5C7E0-CC82-4CE4-BBE9-B71F4209CC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9908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E24F3-087D-44A0-A6E7-E4445730F15F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8AAD9-1257-4D36-9A7D-5758DF6CFA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4463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8785" y="746337"/>
            <a:ext cx="10980341" cy="3176270"/>
          </a:xfrm>
        </p:spPr>
        <p:txBody>
          <a:bodyPr anchor="b"/>
          <a:lstStyle>
            <a:lvl1pPr algn="l">
              <a:defRPr sz="6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48935" y="746342"/>
            <a:ext cx="18657888" cy="15998508"/>
          </a:xfrm>
        </p:spPr>
        <p:txBody>
          <a:bodyPr/>
          <a:lstStyle>
            <a:lvl1pPr>
              <a:defRPr sz="10100"/>
            </a:lvl1pPr>
            <a:lvl2pPr>
              <a:defRPr sz="8800"/>
            </a:lvl2pPr>
            <a:lvl3pPr>
              <a:defRPr sz="75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8785" y="3922608"/>
            <a:ext cx="10980341" cy="12822239"/>
          </a:xfrm>
        </p:spPr>
        <p:txBody>
          <a:bodyPr/>
          <a:lstStyle>
            <a:lvl1pPr marL="0" indent="0">
              <a:buNone/>
              <a:defRPr sz="4400"/>
            </a:lvl1pPr>
            <a:lvl2pPr marL="1437564" indent="0">
              <a:buNone/>
              <a:defRPr sz="3700"/>
            </a:lvl2pPr>
            <a:lvl3pPr marL="2875129" indent="0">
              <a:buNone/>
              <a:defRPr sz="3100"/>
            </a:lvl3pPr>
            <a:lvl4pPr marL="4312693" indent="0">
              <a:buNone/>
              <a:defRPr sz="2800"/>
            </a:lvl4pPr>
            <a:lvl5pPr marL="5750257" indent="0">
              <a:buNone/>
              <a:defRPr sz="2800"/>
            </a:lvl5pPr>
            <a:lvl6pPr marL="7187822" indent="0">
              <a:buNone/>
              <a:defRPr sz="2800"/>
            </a:lvl6pPr>
            <a:lvl7pPr marL="8625386" indent="0">
              <a:buNone/>
              <a:defRPr sz="2800"/>
            </a:lvl7pPr>
            <a:lvl8pPr marL="10062950" indent="0">
              <a:buNone/>
              <a:defRPr sz="2800"/>
            </a:lvl8pPr>
            <a:lvl9pPr marL="11500515" indent="0">
              <a:buNone/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AFF7B-49BE-44FB-8C59-E30492E66EDF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D1A8F-08E1-458A-B553-C211206E7E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8540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1853" y="13121644"/>
            <a:ext cx="20025360" cy="1549083"/>
          </a:xfrm>
        </p:spPr>
        <p:txBody>
          <a:bodyPr anchor="b"/>
          <a:lstStyle>
            <a:lvl1pPr algn="l">
              <a:defRPr sz="6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41853" y="1674918"/>
            <a:ext cx="20025360" cy="11247120"/>
          </a:xfrm>
        </p:spPr>
        <p:txBody>
          <a:bodyPr rtlCol="0">
            <a:normAutofit/>
          </a:bodyPr>
          <a:lstStyle>
            <a:lvl1pPr marL="0" indent="0">
              <a:buNone/>
              <a:defRPr sz="10100"/>
            </a:lvl1pPr>
            <a:lvl2pPr marL="1437564" indent="0">
              <a:buNone/>
              <a:defRPr sz="8800"/>
            </a:lvl2pPr>
            <a:lvl3pPr marL="2875129" indent="0">
              <a:buNone/>
              <a:defRPr sz="7500"/>
            </a:lvl3pPr>
            <a:lvl4pPr marL="4312693" indent="0">
              <a:buNone/>
              <a:defRPr sz="6300"/>
            </a:lvl4pPr>
            <a:lvl5pPr marL="5750257" indent="0">
              <a:buNone/>
              <a:defRPr sz="6300"/>
            </a:lvl5pPr>
            <a:lvl6pPr marL="7187822" indent="0">
              <a:buNone/>
              <a:defRPr sz="6300"/>
            </a:lvl6pPr>
            <a:lvl7pPr marL="8625386" indent="0">
              <a:buNone/>
              <a:defRPr sz="6300"/>
            </a:lvl7pPr>
            <a:lvl8pPr marL="10062950" indent="0">
              <a:buNone/>
              <a:defRPr sz="6300"/>
            </a:lvl8pPr>
            <a:lvl9pPr marL="11500515" indent="0">
              <a:buNone/>
              <a:defRPr sz="63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41853" y="14670727"/>
            <a:ext cx="20025360" cy="2199957"/>
          </a:xfrm>
        </p:spPr>
        <p:txBody>
          <a:bodyPr/>
          <a:lstStyle>
            <a:lvl1pPr marL="0" indent="0">
              <a:buNone/>
              <a:defRPr sz="4400"/>
            </a:lvl1pPr>
            <a:lvl2pPr marL="1437564" indent="0">
              <a:buNone/>
              <a:defRPr sz="3700"/>
            </a:lvl2pPr>
            <a:lvl3pPr marL="2875129" indent="0">
              <a:buNone/>
              <a:defRPr sz="3100"/>
            </a:lvl3pPr>
            <a:lvl4pPr marL="4312693" indent="0">
              <a:buNone/>
              <a:defRPr sz="2800"/>
            </a:lvl4pPr>
            <a:lvl5pPr marL="5750257" indent="0">
              <a:buNone/>
              <a:defRPr sz="2800"/>
            </a:lvl5pPr>
            <a:lvl6pPr marL="7187822" indent="0">
              <a:buNone/>
              <a:defRPr sz="2800"/>
            </a:lvl6pPr>
            <a:lvl7pPr marL="8625386" indent="0">
              <a:buNone/>
              <a:defRPr sz="2800"/>
            </a:lvl7pPr>
            <a:lvl8pPr marL="10062950" indent="0">
              <a:buNone/>
              <a:defRPr sz="2800"/>
            </a:lvl8pPr>
            <a:lvl9pPr marL="11500515" indent="0">
              <a:buNone/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C0D22-81C6-4B38-8706-36842665F087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5D0B5-A653-4041-B460-286FF2C79C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6564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B224C-08CA-4D24-8FC9-A9487EDF9510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81BDE-C594-48D6-B0E9-D22FF7B1BF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5022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567025" y="2061110"/>
            <a:ext cx="27482718" cy="439340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07274" y="2061110"/>
            <a:ext cx="81903492" cy="439340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E8085-0D35-4187-9E15-305CCB29FB74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AD15E-9273-4311-A763-DC1BA26BA7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3561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668463" y="750888"/>
            <a:ext cx="3003867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7513" tIns="143756" rIns="287513" bIns="14375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668463" y="4373563"/>
            <a:ext cx="30038675" cy="12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7513" tIns="143756" rIns="287513" bIns="1437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68463" y="17373600"/>
            <a:ext cx="7788275" cy="998538"/>
          </a:xfrm>
          <a:prstGeom prst="rect">
            <a:avLst/>
          </a:prstGeom>
        </p:spPr>
        <p:txBody>
          <a:bodyPr vert="horz" lIns="287513" tIns="143756" rIns="287513" bIns="143756" rtlCol="0" anchor="ctr"/>
          <a:lstStyle>
            <a:lvl1pPr algn="l" defTabSz="2875129" eaLnBrk="1" fontAlgn="auto" hangingPunct="1">
              <a:spcBef>
                <a:spcPts val="0"/>
              </a:spcBef>
              <a:spcAft>
                <a:spcPts val="0"/>
              </a:spcAft>
              <a:defRPr sz="37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527A02-F7D8-4760-9BBC-5F02A9520EF3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03013" y="17373600"/>
            <a:ext cx="10569575" cy="998538"/>
          </a:xfrm>
          <a:prstGeom prst="rect">
            <a:avLst/>
          </a:prstGeom>
        </p:spPr>
        <p:txBody>
          <a:bodyPr vert="horz" lIns="287513" tIns="143756" rIns="287513" bIns="143756" rtlCol="0" anchor="ctr"/>
          <a:lstStyle>
            <a:lvl1pPr algn="ctr" defTabSz="2875129" eaLnBrk="1" fontAlgn="auto" hangingPunct="1">
              <a:spcBef>
                <a:spcPts val="0"/>
              </a:spcBef>
              <a:spcAft>
                <a:spcPts val="0"/>
              </a:spcAft>
              <a:defRPr sz="37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918863" y="17373600"/>
            <a:ext cx="7788275" cy="998538"/>
          </a:xfrm>
          <a:prstGeom prst="rect">
            <a:avLst/>
          </a:prstGeom>
        </p:spPr>
        <p:txBody>
          <a:bodyPr vert="horz" wrap="square" lIns="287513" tIns="143756" rIns="287513" bIns="143756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37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A260ADE-BB13-4DAB-A07B-908625DBF2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874963" rtl="0" eaLnBrk="0" fontAlgn="base" hangingPunct="0">
        <a:spcBef>
          <a:spcPct val="0"/>
        </a:spcBef>
        <a:spcAft>
          <a:spcPct val="0"/>
        </a:spcAft>
        <a:defRPr sz="139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874963" rtl="0" eaLnBrk="0" fontAlgn="base" hangingPunct="0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2pPr>
      <a:lvl3pPr algn="ctr" defTabSz="2874963" rtl="0" eaLnBrk="0" fontAlgn="base" hangingPunct="0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3pPr>
      <a:lvl4pPr algn="ctr" defTabSz="2874963" rtl="0" eaLnBrk="0" fontAlgn="base" hangingPunct="0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4pPr>
      <a:lvl5pPr algn="ctr" defTabSz="2874963" rtl="0" eaLnBrk="0" fontAlgn="base" hangingPunct="0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1077913" indent="-1077913" algn="l" defTabSz="2874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100" kern="1200">
          <a:solidFill>
            <a:schemeClr val="tx1"/>
          </a:solidFill>
          <a:latin typeface="+mn-lt"/>
          <a:ea typeface="+mn-ea"/>
          <a:cs typeface="+mn-cs"/>
        </a:defRPr>
      </a:lvl1pPr>
      <a:lvl2pPr marL="2335213" indent="-896938" algn="l" defTabSz="2874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8800" kern="1200">
          <a:solidFill>
            <a:schemeClr val="tx1"/>
          </a:solidFill>
          <a:latin typeface="+mn-lt"/>
          <a:ea typeface="+mn-ea"/>
          <a:cs typeface="+mn-cs"/>
        </a:defRPr>
      </a:lvl2pPr>
      <a:lvl3pPr marL="3592513" indent="-717550" algn="l" defTabSz="2874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3pPr>
      <a:lvl4pPr marL="5030788" indent="-717550" algn="l" defTabSz="2874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300" kern="1200">
          <a:solidFill>
            <a:schemeClr val="tx1"/>
          </a:solidFill>
          <a:latin typeface="+mn-lt"/>
          <a:ea typeface="+mn-ea"/>
          <a:cs typeface="+mn-cs"/>
        </a:defRPr>
      </a:lvl4pPr>
      <a:lvl5pPr marL="6467475" indent="-717550" algn="l" defTabSz="2874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300" kern="1200">
          <a:solidFill>
            <a:schemeClr val="tx1"/>
          </a:solidFill>
          <a:latin typeface="+mn-lt"/>
          <a:ea typeface="+mn-ea"/>
          <a:cs typeface="+mn-cs"/>
        </a:defRPr>
      </a:lvl5pPr>
      <a:lvl6pPr marL="7906604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6pPr>
      <a:lvl7pPr marL="9344168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7pPr>
      <a:lvl8pPr marL="10781732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8pPr>
      <a:lvl9pPr marL="12219297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437564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2pPr>
      <a:lvl3pPr marL="2875129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4312693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4pPr>
      <a:lvl5pPr marL="5750257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5pPr>
      <a:lvl6pPr marL="7187822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6pPr>
      <a:lvl7pPr marL="8625386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7pPr>
      <a:lvl8pPr marL="10062950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8pPr>
      <a:lvl9pPr marL="11500515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A6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28600" y="122238"/>
            <a:ext cx="32689800" cy="24685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1" name="TextBox 13"/>
          <p:cNvSpPr txBox="1">
            <a:spLocks noChangeArrowheads="1"/>
          </p:cNvSpPr>
          <p:nvPr/>
        </p:nvSpPr>
        <p:spPr bwMode="auto">
          <a:xfrm>
            <a:off x="3008313" y="76200"/>
            <a:ext cx="29833887" cy="227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6600" b="1" dirty="0">
                <a:solidFill>
                  <a:schemeClr val="accent2">
                    <a:lumMod val="75000"/>
                  </a:schemeClr>
                </a:solidFill>
              </a:rPr>
              <a:t>Tell Me More: Data Quality, Burden, and Designing for Information-Rich Web Surveys</a:t>
            </a:r>
            <a:endParaRPr lang="en-US" altLang="en-US" sz="4000" dirty="0">
              <a:solidFill>
                <a:srgbClr val="0070C0"/>
              </a:solidFill>
            </a:endParaRPr>
          </a:p>
          <a:p>
            <a:pPr eaLnBrk="1" hangingPunct="1">
              <a:defRPr/>
            </a:pPr>
            <a:r>
              <a:rPr lang="en-US" altLang="en-US" sz="3600" b="1" dirty="0"/>
              <a:t>Lilian Yahng (lyahng@Indiana.edu), Derek Wietelman (dcwietel@Indiana.edu), and Lauren Dula (ldula@Indiana.edu)</a:t>
            </a:r>
          </a:p>
          <a:p>
            <a:pPr eaLnBrk="1" hangingPunct="1">
              <a:defRPr/>
            </a:pPr>
            <a:r>
              <a:rPr lang="en-US" altLang="en-US" sz="4000" b="1" dirty="0"/>
              <a:t>Indiana University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28600" y="2874963"/>
            <a:ext cx="8001000" cy="155654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8458200" y="2874963"/>
            <a:ext cx="8001000" cy="155654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6687800" y="2877671"/>
            <a:ext cx="8001000" cy="1556272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24917400" y="2874963"/>
            <a:ext cx="8001000" cy="155654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8" name="TextBox 14"/>
          <p:cNvSpPr txBox="1">
            <a:spLocks noChangeArrowheads="1"/>
          </p:cNvSpPr>
          <p:nvPr/>
        </p:nvSpPr>
        <p:spPr bwMode="auto">
          <a:xfrm>
            <a:off x="228600" y="2819400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BACKGROUND</a:t>
            </a:r>
          </a:p>
        </p:txBody>
      </p:sp>
      <p:sp>
        <p:nvSpPr>
          <p:cNvPr id="2057" name="TextBox 17"/>
          <p:cNvSpPr txBox="1">
            <a:spLocks noChangeArrowheads="1"/>
          </p:cNvSpPr>
          <p:nvPr/>
        </p:nvSpPr>
        <p:spPr bwMode="auto">
          <a:xfrm>
            <a:off x="266700" y="9826625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BURDENSOME TASKS</a:t>
            </a:r>
          </a:p>
        </p:txBody>
      </p:sp>
      <p:sp>
        <p:nvSpPr>
          <p:cNvPr id="2060" name="TextBox 18"/>
          <p:cNvSpPr txBox="1">
            <a:spLocks noChangeArrowheads="1"/>
          </p:cNvSpPr>
          <p:nvPr/>
        </p:nvSpPr>
        <p:spPr bwMode="auto">
          <a:xfrm>
            <a:off x="8458200" y="2819400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METHODS</a:t>
            </a:r>
          </a:p>
        </p:txBody>
      </p:sp>
      <p:sp>
        <p:nvSpPr>
          <p:cNvPr id="2062" name="TextBox 20"/>
          <p:cNvSpPr txBox="1">
            <a:spLocks noChangeArrowheads="1"/>
          </p:cNvSpPr>
          <p:nvPr/>
        </p:nvSpPr>
        <p:spPr bwMode="auto">
          <a:xfrm>
            <a:off x="24917400" y="2819400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CONCLUSIONS</a:t>
            </a:r>
          </a:p>
        </p:txBody>
      </p:sp>
      <p:sp>
        <p:nvSpPr>
          <p:cNvPr id="2063" name="TextBox 21"/>
          <p:cNvSpPr txBox="1">
            <a:spLocks noChangeArrowheads="1"/>
          </p:cNvSpPr>
          <p:nvPr/>
        </p:nvSpPr>
        <p:spPr bwMode="auto">
          <a:xfrm>
            <a:off x="25006006" y="14020800"/>
            <a:ext cx="79885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3200" b="1" dirty="0">
                <a:solidFill>
                  <a:schemeClr val="accent2">
                    <a:lumMod val="75000"/>
                  </a:schemeClr>
                </a:solidFill>
              </a:rPr>
              <a:t>REFERENCES</a:t>
            </a:r>
          </a:p>
        </p:txBody>
      </p:sp>
      <p:sp>
        <p:nvSpPr>
          <p:cNvPr id="2" name="TextBox 22"/>
          <p:cNvSpPr txBox="1">
            <a:spLocks noChangeArrowheads="1"/>
          </p:cNvSpPr>
          <p:nvPr/>
        </p:nvSpPr>
        <p:spPr bwMode="auto">
          <a:xfrm>
            <a:off x="514350" y="3694113"/>
            <a:ext cx="7848600" cy="600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3200" dirty="0"/>
              <a:t>The </a:t>
            </a:r>
            <a:r>
              <a:rPr lang="en-US" altLang="en-US" sz="3200" b="1" i="1" dirty="0"/>
              <a:t>2016 Survey of Interprofessional Educational (IPE) Activities</a:t>
            </a:r>
            <a:r>
              <a:rPr lang="en-US" altLang="en-US" sz="3200" dirty="0"/>
              <a:t> was a census (N=5941) of current faculty and volunteer practitioners in </a:t>
            </a:r>
            <a:r>
              <a:rPr lang="en-US" altLang="en-US" sz="3200" dirty="0" smtClean="0"/>
              <a:t>the health </a:t>
            </a:r>
            <a:r>
              <a:rPr lang="en-US" altLang="en-US" sz="3200" dirty="0"/>
              <a:t>sciences schools at Indiana University to gauge involvement in programmatic “interprofessional education” (IPE) over the last three years. RR2=12.3% (15.2% for faculty; 9.2% for volunteer practitioners). Median duration=10.7 min.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200" dirty="0"/>
              <a:t>71-item Web instrument, consisting chiefly of open-ended questions. (Shorter 10-item path if screened out of IPE activities.) </a:t>
            </a:r>
          </a:p>
        </p:txBody>
      </p:sp>
      <p:sp>
        <p:nvSpPr>
          <p:cNvPr id="3" name="TextBox 23"/>
          <p:cNvSpPr txBox="1">
            <a:spLocks noChangeArrowheads="1"/>
          </p:cNvSpPr>
          <p:nvPr/>
        </p:nvSpPr>
        <p:spPr bwMode="auto">
          <a:xfrm>
            <a:off x="304800" y="10515600"/>
            <a:ext cx="7924800" cy="944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200" dirty="0"/>
              <a:t>Difficulty of tasks: detailed recall and description of hours, session frequency, participant numbers by rank by school, funding, location, objectives, and outcome. Battery repeated up to 3 IPE activities. </a:t>
            </a:r>
          </a:p>
          <a:p>
            <a:pPr eaLnBrk="1" hangingPunct="1">
              <a:defRPr/>
            </a:pPr>
            <a:r>
              <a:rPr lang="en-US" altLang="en-US" sz="3200" b="1" dirty="0"/>
              <a:t>     Less “classic survey” than reporting tool.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200" dirty="0"/>
              <a:t>Used default design skin “optimized” for mobile but tasks essentially for desk/laptop; 14% on smartphone, 5% on tablet.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200" dirty="0"/>
              <a:t>Limited time/resources </a:t>
            </a:r>
            <a:r>
              <a:rPr lang="en-US" altLang="en-US" sz="3200" dirty="0" smtClean="0"/>
              <a:t>– qualitative interviews </a:t>
            </a:r>
            <a:r>
              <a:rPr lang="en-US" altLang="en-US" sz="3200" dirty="0"/>
              <a:t>not an </a:t>
            </a:r>
            <a:r>
              <a:rPr lang="en-US" altLang="en-US" sz="3200" dirty="0" smtClean="0"/>
              <a:t>option. </a:t>
            </a:r>
            <a:endParaRPr lang="en-US" altLang="en-US" sz="3200" dirty="0"/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200" dirty="0"/>
              <a:t>Given these questionnaire challenges, an opportunity to test efficacy of </a:t>
            </a:r>
            <a:r>
              <a:rPr lang="en-US" altLang="en-US" sz="3200" dirty="0" smtClean="0"/>
              <a:t>“motivating” </a:t>
            </a:r>
            <a:r>
              <a:rPr lang="en-US" altLang="en-US" sz="3200" dirty="0"/>
              <a:t>language, following prior research suggesting instruction can help response quality. </a:t>
            </a:r>
          </a:p>
          <a:p>
            <a:pPr algn="ctr" eaLnBrk="1" hangingPunct="1">
              <a:defRPr/>
            </a:pPr>
            <a:endParaRPr lang="en-US" altLang="en-US" sz="3200" dirty="0"/>
          </a:p>
          <a:p>
            <a:pPr algn="ctr" eaLnBrk="1" hangingPunct="1">
              <a:defRPr/>
            </a:pPr>
            <a:endParaRPr lang="en-US" altLang="en-US" sz="3200" dirty="0"/>
          </a:p>
          <a:p>
            <a:pPr algn="ctr" eaLnBrk="1" hangingPunct="1">
              <a:defRPr/>
            </a:pPr>
            <a:endParaRPr lang="en-US" altLang="en-US" sz="3200" dirty="0"/>
          </a:p>
        </p:txBody>
      </p:sp>
      <p:sp>
        <p:nvSpPr>
          <p:cNvPr id="2064" name="TextBox 24"/>
          <p:cNvSpPr txBox="1">
            <a:spLocks noChangeArrowheads="1"/>
          </p:cNvSpPr>
          <p:nvPr/>
        </p:nvSpPr>
        <p:spPr bwMode="auto">
          <a:xfrm>
            <a:off x="8610600" y="3751263"/>
            <a:ext cx="8001000" cy="1486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3200" b="1" u="sng" dirty="0"/>
              <a:t>Experimental treatment</a:t>
            </a:r>
          </a:p>
          <a:p>
            <a:pPr eaLnBrk="1" hangingPunct="1">
              <a:defRPr/>
            </a:pPr>
            <a:r>
              <a:rPr lang="en-US" altLang="en-US" sz="3200" i="1" dirty="0"/>
              <a:t>Additional language inserted before the most text-intensive item (IPE objectives) for each respondent-reported IPE up to 3: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200" dirty="0"/>
              <a:t>Thank you very much for providing this valuable information. (first IPE)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200" dirty="0"/>
              <a:t>Thank you again for taking the time to provide such rich data. It is most appreciated! (second IPE)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200" dirty="0"/>
              <a:t>This information will be most helpful in understanding the breadth of IPE activity at IU. (third IPE transition screen)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200" dirty="0"/>
              <a:t>Once again, thank you. You are almost done! (third IPE) </a:t>
            </a:r>
          </a:p>
          <a:p>
            <a:pPr eaLnBrk="1" hangingPunct="1">
              <a:defRPr/>
            </a:pPr>
            <a:endParaRPr lang="en-US" altLang="en-US" sz="1600" dirty="0"/>
          </a:p>
          <a:p>
            <a:pPr eaLnBrk="1" hangingPunct="1">
              <a:defRPr/>
            </a:pPr>
            <a:r>
              <a:rPr lang="en-US" altLang="en-US" sz="3200" b="1" u="sng" dirty="0"/>
              <a:t>Research questions</a:t>
            </a:r>
            <a:r>
              <a:rPr lang="en-US" altLang="en-US" sz="3200" dirty="0"/>
              <a:t> </a:t>
            </a:r>
          </a:p>
          <a:p>
            <a:pPr eaLnBrk="1" hangingPunct="1">
              <a:defRPr/>
            </a:pPr>
            <a:r>
              <a:rPr lang="en-US" altLang="en-US" sz="3200" dirty="0"/>
              <a:t>Does motivating (or explicitly grateful) language on a burdensome </a:t>
            </a:r>
            <a:r>
              <a:rPr lang="en-US" altLang="en-US" sz="3200" dirty="0" smtClean="0"/>
              <a:t>survey:</a:t>
            </a:r>
            <a:endParaRPr lang="en-US" altLang="en-US" sz="3200" dirty="0"/>
          </a:p>
          <a:p>
            <a:pPr marL="514350" indent="-514350" eaLnBrk="1" hangingPunct="1">
              <a:buFont typeface="+mj-lt"/>
              <a:buAutoNum type="arabicParenR"/>
              <a:defRPr/>
            </a:pPr>
            <a:r>
              <a:rPr lang="en-US" altLang="en-US" sz="3200" dirty="0"/>
              <a:t>reduce breakoffs?</a:t>
            </a:r>
          </a:p>
          <a:p>
            <a:pPr marL="514350" indent="-514350" eaLnBrk="1" hangingPunct="1">
              <a:buFont typeface="+mj-lt"/>
              <a:buAutoNum type="arabicParenR"/>
              <a:defRPr/>
            </a:pPr>
            <a:r>
              <a:rPr lang="en-US" altLang="en-US" sz="3200" dirty="0"/>
              <a:t>reduce missing data? </a:t>
            </a:r>
          </a:p>
          <a:p>
            <a:pPr marL="514350" indent="-514350" eaLnBrk="1" hangingPunct="1">
              <a:buFont typeface="+mj-lt"/>
              <a:buAutoNum type="arabicParenR"/>
              <a:defRPr/>
            </a:pPr>
            <a:r>
              <a:rPr lang="en-US" altLang="en-US" sz="3200" dirty="0"/>
              <a:t>increase response length (character count)?</a:t>
            </a:r>
          </a:p>
          <a:p>
            <a:pPr marL="514350" indent="-514350" eaLnBrk="1" hangingPunct="1">
              <a:buFont typeface="+mj-lt"/>
              <a:buAutoNum type="arabicParenR"/>
              <a:defRPr/>
            </a:pPr>
            <a:r>
              <a:rPr lang="en-US" altLang="en-US" sz="3200" dirty="0"/>
              <a:t>increase number of unique themes and elaborations? (in progress)</a:t>
            </a:r>
          </a:p>
          <a:p>
            <a:pPr eaLnBrk="1" hangingPunct="1">
              <a:defRPr/>
            </a:pPr>
            <a:endParaRPr lang="en-US" altLang="en-US" sz="1600" b="1" u="sng" dirty="0"/>
          </a:p>
          <a:p>
            <a:pPr eaLnBrk="1" hangingPunct="1"/>
            <a:r>
              <a:rPr lang="en-US" altLang="en-US" sz="3200" b="1" u="sng" dirty="0"/>
              <a:t>Breakoffs and missing data</a:t>
            </a:r>
            <a:r>
              <a:rPr lang="en-US" altLang="en-US" sz="3200" b="1" dirty="0"/>
              <a:t>:</a:t>
            </a:r>
            <a:r>
              <a:rPr lang="en-US" altLang="en-US" sz="3200" dirty="0"/>
              <a:t> Spot-check for breakoffs before treatment. NB Could only identify item nonresponse on numeric items (not open-ends) due to programming limitation. Also performed unequal variances test for the missing data. </a:t>
            </a:r>
          </a:p>
          <a:p>
            <a:pPr eaLnBrk="1" hangingPunct="1">
              <a:defRPr/>
            </a:pPr>
            <a:endParaRPr lang="en-US" altLang="en-US" sz="3200" dirty="0"/>
          </a:p>
        </p:txBody>
      </p:sp>
      <p:sp>
        <p:nvSpPr>
          <p:cNvPr id="2065" name="TextBox 27"/>
          <p:cNvSpPr txBox="1">
            <a:spLocks noChangeArrowheads="1"/>
          </p:cNvSpPr>
          <p:nvPr/>
        </p:nvSpPr>
        <p:spPr bwMode="auto">
          <a:xfrm>
            <a:off x="25145999" y="14443895"/>
            <a:ext cx="76962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 err="1"/>
              <a:t>Dykema</a:t>
            </a:r>
            <a:r>
              <a:rPr lang="en-US" altLang="en-US" sz="2400" dirty="0"/>
              <a:t>, J., Jones, N., &amp; Stevenson, J. (2013). Surveying </a:t>
            </a:r>
          </a:p>
          <a:p>
            <a:pPr eaLnBrk="1" hangingPunct="1"/>
            <a:r>
              <a:rPr lang="en-US" altLang="en-US" sz="2400" dirty="0"/>
              <a:t>  clinicians by Web. </a:t>
            </a:r>
            <a:r>
              <a:rPr lang="en-US" altLang="en-US" sz="2400" i="1" dirty="0"/>
              <a:t>Evaluation and the Health Professions </a:t>
            </a:r>
          </a:p>
          <a:p>
            <a:pPr eaLnBrk="1" hangingPunct="1"/>
            <a:r>
              <a:rPr lang="en-US" altLang="en-US" sz="2400" i="1" dirty="0"/>
              <a:t>  36</a:t>
            </a:r>
            <a:r>
              <a:rPr lang="en-US" altLang="en-US" sz="2400" dirty="0"/>
              <a:t>(6), 352-381.</a:t>
            </a:r>
          </a:p>
          <a:p>
            <a:pPr eaLnBrk="1" hangingPunct="1"/>
            <a:r>
              <a:rPr lang="en-US" altLang="en-US" sz="2400" dirty="0"/>
              <a:t>Holland, J. &amp; Christian, L. (2009). The influence of topic </a:t>
            </a:r>
          </a:p>
          <a:p>
            <a:pPr eaLnBrk="1" hangingPunct="1"/>
            <a:r>
              <a:rPr lang="en-US" altLang="en-US" sz="2400" dirty="0"/>
              <a:t>  interest and interactive probing on responses to open-</a:t>
            </a:r>
          </a:p>
          <a:p>
            <a:pPr eaLnBrk="1" hangingPunct="1"/>
            <a:r>
              <a:rPr lang="en-US" altLang="en-US" sz="2400" dirty="0"/>
              <a:t>  ended questions in web surveys. </a:t>
            </a:r>
            <a:r>
              <a:rPr lang="en-US" altLang="en-US" sz="2400" i="1" dirty="0"/>
              <a:t>Social Science Computer </a:t>
            </a:r>
          </a:p>
          <a:p>
            <a:pPr eaLnBrk="1" hangingPunct="1"/>
            <a:r>
              <a:rPr lang="en-US" altLang="en-US" sz="2400" i="1" dirty="0"/>
              <a:t>  Review 27</a:t>
            </a:r>
            <a:r>
              <a:rPr lang="en-US" altLang="en-US" sz="2400" dirty="0"/>
              <a:t>(2), 196-212.</a:t>
            </a:r>
          </a:p>
          <a:p>
            <a:pPr eaLnBrk="1" hangingPunct="1"/>
            <a:r>
              <a:rPr lang="en-US" altLang="en-US" sz="2400" dirty="0"/>
              <a:t>Smyth, J., </a:t>
            </a:r>
            <a:r>
              <a:rPr lang="en-US" altLang="en-US" sz="2400" dirty="0" err="1"/>
              <a:t>Dillman</a:t>
            </a:r>
            <a:r>
              <a:rPr lang="en-US" altLang="en-US" sz="2400" dirty="0"/>
              <a:t>, D., Christian, L., &amp; McBride, M. (2009). </a:t>
            </a:r>
          </a:p>
          <a:p>
            <a:pPr eaLnBrk="1" hangingPunct="1"/>
            <a:r>
              <a:rPr lang="en-US" altLang="en-US" sz="2400" dirty="0"/>
              <a:t>  Can increasing the size of answer boxes and providing extra </a:t>
            </a:r>
          </a:p>
          <a:p>
            <a:pPr eaLnBrk="1" hangingPunct="1"/>
            <a:r>
              <a:rPr lang="en-US" altLang="en-US" sz="2400" dirty="0"/>
              <a:t>  verbal instructions improve response quality? </a:t>
            </a:r>
            <a:r>
              <a:rPr lang="en-US" altLang="en-US" sz="2400" i="1" dirty="0"/>
              <a:t>POQ</a:t>
            </a:r>
            <a:r>
              <a:rPr lang="en-US" altLang="en-US" sz="2400" dirty="0"/>
              <a:t>, 1-13. </a:t>
            </a:r>
          </a:p>
        </p:txBody>
      </p:sp>
      <p:sp>
        <p:nvSpPr>
          <p:cNvPr id="2066" name="TextBox 28"/>
          <p:cNvSpPr txBox="1">
            <a:spLocks noChangeArrowheads="1"/>
          </p:cNvSpPr>
          <p:nvPr/>
        </p:nvSpPr>
        <p:spPr bwMode="auto">
          <a:xfrm>
            <a:off x="17411700" y="2990107"/>
            <a:ext cx="73914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3200" b="1" u="sng" dirty="0"/>
              <a:t>Character count</a:t>
            </a:r>
            <a:r>
              <a:rPr lang="en-US" altLang="en-US" sz="3200" b="1" dirty="0"/>
              <a:t>:</a:t>
            </a:r>
            <a:r>
              <a:rPr lang="en-US" altLang="en-US" sz="3200" dirty="0"/>
              <a:t> Paired t-tests on responses (n=187), with and without classification into early (pre-median) or late (post-median) responders. Paired t-tests also applied to each IPE individually, with and without time classification.</a:t>
            </a:r>
          </a:p>
          <a:p>
            <a:pPr eaLnBrk="1" hangingPunct="1"/>
            <a:endParaRPr lang="en-US" altLang="en-US" sz="3200" dirty="0"/>
          </a:p>
        </p:txBody>
      </p:sp>
      <p:sp>
        <p:nvSpPr>
          <p:cNvPr id="2067" name="TextBox 29"/>
          <p:cNvSpPr txBox="1">
            <a:spLocks noChangeArrowheads="1"/>
          </p:cNvSpPr>
          <p:nvPr/>
        </p:nvSpPr>
        <p:spPr bwMode="auto">
          <a:xfrm>
            <a:off x="25069800" y="3733800"/>
            <a:ext cx="7848600" cy="10926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Some evidence of encouraging language having an effect on “late” responders, slightly increasing written response length – but only on the second reported IPE.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There was no effect on the first reported IPE, possibly because respondents had not yet caught on to the battery pattern or otherwise did not feel overburdened.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No effect on their third reported IPE, either, perhaps due to being too fatigued by then for the encouragement to make a difference.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Coding in progress. Overall increase in theme number on second IPE but decrease on third, though character counts progressively less. TBD on treatment effect.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3200" dirty="0" smtClean="0"/>
              <a:t>Intriguing class of “</a:t>
            </a:r>
            <a:r>
              <a:rPr lang="en-US" altLang="en-US" sz="3200" dirty="0" err="1"/>
              <a:t>b</a:t>
            </a:r>
            <a:r>
              <a:rPr lang="en-US" altLang="en-US" sz="3200" dirty="0" err="1" smtClean="0"/>
              <a:t>ypasser</a:t>
            </a:r>
            <a:r>
              <a:rPr lang="en-US" altLang="en-US" sz="3200" dirty="0"/>
              <a:t>” respondents – among bottom 10% of character counts but agree to possible follow-up. Not the typical cognitively lazy or learnt underreporting: “Too much detail in this survey.” </a:t>
            </a:r>
          </a:p>
        </p:txBody>
      </p:sp>
      <p:pic>
        <p:nvPicPr>
          <p:cNvPr id="206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25438"/>
            <a:ext cx="1865313" cy="214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18"/>
          <p:cNvSpPr txBox="1">
            <a:spLocks noChangeArrowheads="1"/>
          </p:cNvSpPr>
          <p:nvPr/>
        </p:nvSpPr>
        <p:spPr bwMode="auto">
          <a:xfrm>
            <a:off x="16453757" y="6082002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RESULTS</a:t>
            </a:r>
          </a:p>
        </p:txBody>
      </p:sp>
      <p:sp>
        <p:nvSpPr>
          <p:cNvPr id="24" name="TextBox 28"/>
          <p:cNvSpPr txBox="1">
            <a:spLocks noChangeArrowheads="1"/>
          </p:cNvSpPr>
          <p:nvPr/>
        </p:nvSpPr>
        <p:spPr bwMode="auto">
          <a:xfrm>
            <a:off x="16725900" y="6928844"/>
            <a:ext cx="8115300" cy="797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Breakoffs </a:t>
            </a:r>
            <a:r>
              <a:rPr lang="en-US" altLang="en-US" sz="3200" i="1" dirty="0"/>
              <a:t>before</a:t>
            </a:r>
            <a:r>
              <a:rPr lang="en-US" altLang="en-US" sz="3200" dirty="0"/>
              <a:t> the treatment (n=289) generally occurred directly after screening out of IPE (n=92). Suspect likely “ineligible” cases, given census included non-faculty volunteers not engaged in programs.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 Treatment had no significant effect on numeric missing data, regardless whether respondent reported one IPE activity t(177)=.15, p=.87; two </a:t>
            </a:r>
            <a:r>
              <a:rPr lang="en-US" altLang="en-US" sz="3200" dirty="0" smtClean="0"/>
              <a:t>IPEs t(47</a:t>
            </a:r>
            <a:r>
              <a:rPr lang="en-US" altLang="en-US" sz="3200" dirty="0"/>
              <a:t>)=-.62, p=.54; or all three IPEs t(32)=-.49, p=.63.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No tests proved significant for character count analyses, except </a:t>
            </a:r>
            <a:r>
              <a:rPr lang="en-US" altLang="en-US" sz="3200" i="1" dirty="0"/>
              <a:t>slightly</a:t>
            </a:r>
            <a:r>
              <a:rPr lang="en-US" altLang="en-US" sz="3200" dirty="0"/>
              <a:t> for the late responders at the second IPE set: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en-US" altLang="en-US" sz="3200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en-US" altLang="en-US" sz="3200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en-US" altLang="en-US" sz="32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640266"/>
              </p:ext>
            </p:extLst>
          </p:nvPr>
        </p:nvGraphicFramePr>
        <p:xfrm>
          <a:off x="17237849" y="13528692"/>
          <a:ext cx="7189694" cy="4436813"/>
        </p:xfrm>
        <a:graphic>
          <a:graphicData uri="http://schemas.openxmlformats.org/drawingml/2006/table">
            <a:tbl>
              <a:tblPr firstRow="1" lastRow="1">
                <a:tableStyleId>{9DCAF9ED-07DC-4A11-8D7F-57B35C25682E}</a:tableStyleId>
              </a:tblPr>
              <a:tblGrid>
                <a:gridCol w="1942656">
                  <a:extLst>
                    <a:ext uri="{9D8B030D-6E8A-4147-A177-3AD203B41FA5}">
                      <a16:colId xmlns="" xmlns:a16="http://schemas.microsoft.com/office/drawing/2014/main" val="2014093377"/>
                    </a:ext>
                  </a:extLst>
                </a:gridCol>
                <a:gridCol w="961981">
                  <a:extLst>
                    <a:ext uri="{9D8B030D-6E8A-4147-A177-3AD203B41FA5}">
                      <a16:colId xmlns="" xmlns:a16="http://schemas.microsoft.com/office/drawing/2014/main" val="1514736592"/>
                    </a:ext>
                  </a:extLst>
                </a:gridCol>
                <a:gridCol w="961981">
                  <a:extLst>
                    <a:ext uri="{9D8B030D-6E8A-4147-A177-3AD203B41FA5}">
                      <a16:colId xmlns="" xmlns:a16="http://schemas.microsoft.com/office/drawing/2014/main" val="3257425586"/>
                    </a:ext>
                  </a:extLst>
                </a:gridCol>
                <a:gridCol w="964855">
                  <a:extLst>
                    <a:ext uri="{9D8B030D-6E8A-4147-A177-3AD203B41FA5}">
                      <a16:colId xmlns="" xmlns:a16="http://schemas.microsoft.com/office/drawing/2014/main" val="3866801622"/>
                    </a:ext>
                  </a:extLst>
                </a:gridCol>
                <a:gridCol w="979236">
                  <a:extLst>
                    <a:ext uri="{9D8B030D-6E8A-4147-A177-3AD203B41FA5}">
                      <a16:colId xmlns="" xmlns:a16="http://schemas.microsoft.com/office/drawing/2014/main" val="3270872080"/>
                    </a:ext>
                  </a:extLst>
                </a:gridCol>
                <a:gridCol w="690212">
                  <a:extLst>
                    <a:ext uri="{9D8B030D-6E8A-4147-A177-3AD203B41FA5}">
                      <a16:colId xmlns="" xmlns:a16="http://schemas.microsoft.com/office/drawing/2014/main" val="1136192003"/>
                    </a:ext>
                  </a:extLst>
                </a:gridCol>
                <a:gridCol w="688773">
                  <a:extLst>
                    <a:ext uri="{9D8B030D-6E8A-4147-A177-3AD203B41FA5}">
                      <a16:colId xmlns="" xmlns:a16="http://schemas.microsoft.com/office/drawing/2014/main" val="381679215"/>
                    </a:ext>
                  </a:extLst>
                </a:gridCol>
              </a:tblGrid>
              <a:tr h="8638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Group</a:t>
                      </a:r>
                      <a:endParaRPr lang="en-US" sz="11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Mean Total Characters (Before Treatment)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Mean Total Characters (After Treatment)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Differences in means</a:t>
                      </a:r>
                      <a:endParaRPr lang="en-US" sz="11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Paired t-test statistic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p-val (one-sided)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300536224"/>
                  </a:ext>
                </a:extLst>
              </a:tr>
              <a:tr h="2763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First Set: Treat Early</a:t>
                      </a:r>
                      <a:endParaRPr lang="en-US" sz="11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209.51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274.56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65.04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-1.149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.1284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45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970633316"/>
                  </a:ext>
                </a:extLst>
              </a:tr>
              <a:tr h="2763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First Set: Treat Late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160.12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170.82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10.70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-0.273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.3928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57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35515460"/>
                  </a:ext>
                </a:extLst>
              </a:tr>
              <a:tr h="2763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First Set: Control Early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183.90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325.66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141.76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-1.168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.1242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50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41347"/>
                  </a:ext>
                </a:extLst>
              </a:tr>
              <a:tr h="2763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First Set: Control Late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157.43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164.91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7.49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-0.192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.4245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35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049209901"/>
                  </a:ext>
                </a:extLst>
              </a:tr>
              <a:tr h="2763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Second Set: Treat Early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56.27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73.56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17.29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-1.306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.0992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45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526525179"/>
                  </a:ext>
                </a:extLst>
              </a:tr>
              <a:tr h="2763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Second Set: Treat Late</a:t>
                      </a:r>
                      <a:endParaRPr lang="en-US" sz="11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 dirty="0">
                          <a:effectLst/>
                        </a:rPr>
                        <a:t>49.02</a:t>
                      </a:r>
                      <a:endParaRPr lang="en-US" sz="11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 dirty="0">
                          <a:effectLst/>
                        </a:rPr>
                        <a:t>105.09</a:t>
                      </a:r>
                      <a:endParaRPr lang="en-US" sz="11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 dirty="0">
                          <a:effectLst/>
                        </a:rPr>
                        <a:t>56.07</a:t>
                      </a:r>
                      <a:endParaRPr lang="en-US" sz="11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 dirty="0">
                          <a:effectLst/>
                        </a:rPr>
                        <a:t>-1.304</a:t>
                      </a:r>
                      <a:endParaRPr lang="en-US" sz="11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 dirty="0">
                          <a:effectLst/>
                        </a:rPr>
                        <a:t>.0987</a:t>
                      </a:r>
                      <a:endParaRPr lang="en-US" sz="11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 dirty="0">
                          <a:effectLst/>
                        </a:rPr>
                        <a:t>57</a:t>
                      </a:r>
                      <a:endParaRPr lang="en-US" sz="11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96974183"/>
                  </a:ext>
                </a:extLst>
              </a:tr>
              <a:tr h="2763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Second Set: Control Early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57.98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63.16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 dirty="0">
                          <a:effectLst/>
                        </a:rPr>
                        <a:t>5.18</a:t>
                      </a:r>
                      <a:endParaRPr lang="en-US" sz="11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-0.294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.3851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50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079260913"/>
                  </a:ext>
                </a:extLst>
              </a:tr>
              <a:tr h="2763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Second Set: Control Late</a:t>
                      </a:r>
                      <a:endParaRPr lang="en-US" sz="11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49.80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76.54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26.74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-1.817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.0391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35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888200409"/>
                  </a:ext>
                </a:extLst>
              </a:tr>
              <a:tr h="2763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Third Set: Treat Early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 dirty="0">
                          <a:effectLst/>
                        </a:rPr>
                        <a:t>32.27</a:t>
                      </a:r>
                      <a:endParaRPr lang="en-US" sz="11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41.33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9.07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-1.120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.1344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45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709560167"/>
                  </a:ext>
                </a:extLst>
              </a:tr>
              <a:tr h="2763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Third Set: Treat Late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22.00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24.74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2.74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-0.588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.2796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57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47718156"/>
                  </a:ext>
                </a:extLst>
              </a:tr>
              <a:tr h="2763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Third Set: Control Early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31.96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22.9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-9.06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1.257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.8926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50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687133896"/>
                  </a:ext>
                </a:extLst>
              </a:tr>
              <a:tr h="2763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Third Set: Control Late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38.31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27.09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-11.23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1.663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.9473</a:t>
                      </a:r>
                      <a:endParaRPr lang="en-US" sz="110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 dirty="0">
                          <a:effectLst/>
                        </a:rPr>
                        <a:t>35</a:t>
                      </a:r>
                      <a:endParaRPr lang="en-US" sz="11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427322418"/>
                  </a:ext>
                </a:extLst>
              </a:tr>
              <a:tr h="2571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rgbClr val="2E74B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6498014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1590</TotalTime>
  <Words>1001</Words>
  <Application>Microsoft Office PowerPoint</Application>
  <PresentationFormat>Custom</PresentationFormat>
  <Paragraphs>150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ASA</dc:creator>
  <cp:lastModifiedBy>Yahng, Lilian</cp:lastModifiedBy>
  <cp:revision>108</cp:revision>
  <dcterms:created xsi:type="dcterms:W3CDTF">2012-03-30T21:25:52Z</dcterms:created>
  <dcterms:modified xsi:type="dcterms:W3CDTF">2016-11-22T19:57:33Z</dcterms:modified>
</cp:coreProperties>
</file>