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8"/>
  </p:notesMasterIdLst>
  <p:sldIdLst>
    <p:sldId id="256" r:id="rId2"/>
    <p:sldId id="257" r:id="rId3"/>
    <p:sldId id="262" r:id="rId4"/>
    <p:sldId id="271" r:id="rId5"/>
    <p:sldId id="258" r:id="rId6"/>
    <p:sldId id="274" r:id="rId7"/>
    <p:sldId id="263" r:id="rId8"/>
    <p:sldId id="272" r:id="rId9"/>
    <p:sldId id="265" r:id="rId10"/>
    <p:sldId id="266" r:id="rId11"/>
    <p:sldId id="267" r:id="rId12"/>
    <p:sldId id="268" r:id="rId13"/>
    <p:sldId id="269" r:id="rId14"/>
    <p:sldId id="270" r:id="rId15"/>
    <p:sldId id="261" r:id="rId16"/>
    <p:sldId id="275" r:id="rId17"/>
  </p:sldIdLst>
  <p:sldSz cx="9144000" cy="6858000" type="screen4x3"/>
  <p:notesSz cx="6735763" cy="9866313"/>
  <p:custDataLst>
    <p:tags r:id="rId19"/>
  </p:custDataLst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9" autoAdjust="0"/>
    <p:restoredTop sz="90856" autoAdjust="0"/>
  </p:normalViewPr>
  <p:slideViewPr>
    <p:cSldViewPr snapToGrid="0">
      <p:cViewPr>
        <p:scale>
          <a:sx n="80" d="100"/>
          <a:sy n="80" d="100"/>
        </p:scale>
        <p:origin x="17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0" d="100"/>
          <a:sy n="70" d="100"/>
        </p:scale>
        <p:origin x="834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.stat.fi\dfs\users\kallio\PROJEKTIT\2016%20QDET2\response%20rat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.stat.fi\dfs\users\kallio\PROJEKTIT\2016%20QDET2\response%20rat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.stat.fi\dfs\users\kallio\PROJEKTIT\2016%20QDET2\response%20rate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.stat.fi\dfs\users\kallio\PROJEKTIT\2016%20QDET2\response%20rate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.stat.fi\dfs\users\kallio\PROJEKTIT\2016%20QDET2\response%20rate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 sz="2000" baseline="0"/>
              <a:t>PILOT RESPONSE RATE 1st NOV: 42,6%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Taul1!$A$2</c:f>
              <c:strCache>
                <c:ptCount val="1"/>
                <c:pt idx="0">
                  <c:v>WEB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Taul1!$B$1:$D$1</c:f>
              <c:strCache>
                <c:ptCount val="3"/>
                <c:pt idx="0">
                  <c:v>ROUND 1</c:v>
                </c:pt>
                <c:pt idx="1">
                  <c:v>ROUND 2</c:v>
                </c:pt>
                <c:pt idx="2">
                  <c:v>ROUND 3</c:v>
                </c:pt>
              </c:strCache>
            </c:strRef>
          </c:cat>
          <c:val>
            <c:numRef>
              <c:f>Taul1!$B$2:$D$2</c:f>
              <c:numCache>
                <c:formatCode>0.00%</c:formatCode>
                <c:ptCount val="3"/>
                <c:pt idx="0" formatCode="0%">
                  <c:v>0.2</c:v>
                </c:pt>
                <c:pt idx="1">
                  <c:v>6.8000000000000005E-2</c:v>
                </c:pt>
                <c:pt idx="2">
                  <c:v>2.3E-2</c:v>
                </c:pt>
              </c:numCache>
            </c:numRef>
          </c:val>
        </c:ser>
        <c:ser>
          <c:idx val="1"/>
          <c:order val="1"/>
          <c:tx>
            <c:strRef>
              <c:f>Taul1!$A$3</c:f>
              <c:strCache>
                <c:ptCount val="1"/>
                <c:pt idx="0">
                  <c:v>MAIL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Taul1!$B$1:$D$1</c:f>
              <c:strCache>
                <c:ptCount val="3"/>
                <c:pt idx="0">
                  <c:v>ROUND 1</c:v>
                </c:pt>
                <c:pt idx="1">
                  <c:v>ROUND 2</c:v>
                </c:pt>
                <c:pt idx="2">
                  <c:v>ROUND 3</c:v>
                </c:pt>
              </c:strCache>
            </c:strRef>
          </c:cat>
          <c:val>
            <c:numRef>
              <c:f>Taul1!$B$3:$D$3</c:f>
              <c:numCache>
                <c:formatCode>General</c:formatCode>
                <c:ptCount val="3"/>
                <c:pt idx="2" formatCode="0.0\ %">
                  <c:v>0.13500000000000001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335033864"/>
        <c:axId val="335034256"/>
      </c:barChart>
      <c:catAx>
        <c:axId val="3350338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35034256"/>
        <c:crosses val="autoZero"/>
        <c:auto val="1"/>
        <c:lblAlgn val="ctr"/>
        <c:lblOffset val="100"/>
        <c:noMultiLvlLbl val="0"/>
      </c:catAx>
      <c:valAx>
        <c:axId val="33503425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35033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/>
              <a:t>INCENTIVE SPLIT</a:t>
            </a:r>
            <a:r>
              <a:rPr lang="fi-FI" baseline="0"/>
              <a:t> PANEL</a:t>
            </a:r>
            <a:endParaRPr lang="fi-FI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percentage"/>
            <c:noEndCap val="0"/>
            <c:val val="5"/>
            <c:spPr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Taul1!$H$1:$I$1</c:f>
              <c:strCache>
                <c:ptCount val="2"/>
                <c:pt idx="0">
                  <c:v>INFORMED</c:v>
                </c:pt>
                <c:pt idx="1">
                  <c:v>CONTROL GROUP</c:v>
                </c:pt>
              </c:strCache>
            </c:strRef>
          </c:cat>
          <c:val>
            <c:numRef>
              <c:f>Taul1!$H$2:$I$2</c:f>
              <c:numCache>
                <c:formatCode>0.0\ %</c:formatCode>
                <c:ptCount val="2"/>
                <c:pt idx="0">
                  <c:v>0.45400000000000001</c:v>
                </c:pt>
                <c:pt idx="1">
                  <c:v>0.39800000000000002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335035040"/>
        <c:axId val="335035432"/>
      </c:barChart>
      <c:catAx>
        <c:axId val="3350350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35035432"/>
        <c:crosses val="autoZero"/>
        <c:auto val="1"/>
        <c:lblAlgn val="ctr"/>
        <c:lblOffset val="100"/>
        <c:noMultiLvlLbl val="0"/>
      </c:catAx>
      <c:valAx>
        <c:axId val="335035432"/>
        <c:scaling>
          <c:orientation val="minMax"/>
        </c:scaling>
        <c:delete val="1"/>
        <c:axPos val="l"/>
        <c:numFmt formatCode="0.0\ %" sourceLinked="1"/>
        <c:majorTickMark val="none"/>
        <c:minorTickMark val="none"/>
        <c:tickLblPos val="nextTo"/>
        <c:crossAx val="335035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/>
              <a:t>response</a:t>
            </a:r>
            <a:r>
              <a:rPr lang="fi-FI" baseline="0"/>
              <a:t> rate by sex</a:t>
            </a:r>
            <a:endParaRPr lang="fi-FI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Taul1!$K$2:$L$2</c:f>
              <c:strCache>
                <c:ptCount val="2"/>
                <c:pt idx="0">
                  <c:v>MEN</c:v>
                </c:pt>
                <c:pt idx="1">
                  <c:v>WOMEN</c:v>
                </c:pt>
              </c:strCache>
            </c:strRef>
          </c:cat>
          <c:val>
            <c:numRef>
              <c:f>Taul1!$K$3:$L$3</c:f>
              <c:numCache>
                <c:formatCode>General</c:formatCode>
                <c:ptCount val="2"/>
                <c:pt idx="0">
                  <c:v>35.799999999999997</c:v>
                </c:pt>
                <c:pt idx="1">
                  <c:v>49.3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335903232"/>
        <c:axId val="335903624"/>
      </c:barChart>
      <c:catAx>
        <c:axId val="3359032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35903624"/>
        <c:crosses val="autoZero"/>
        <c:auto val="1"/>
        <c:lblAlgn val="ctr"/>
        <c:lblOffset val="100"/>
        <c:noMultiLvlLbl val="0"/>
      </c:catAx>
      <c:valAx>
        <c:axId val="3359036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35903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Taul1!$O$2:$O$7</c:f>
              <c:strCache>
                <c:ptCount val="6"/>
                <c:pt idx="0">
                  <c:v>15-24 years old</c:v>
                </c:pt>
                <c:pt idx="1">
                  <c:v>25-34 years old</c:v>
                </c:pt>
                <c:pt idx="2">
                  <c:v>35-44 years old</c:v>
                </c:pt>
                <c:pt idx="3">
                  <c:v>45-54 years old</c:v>
                </c:pt>
                <c:pt idx="4">
                  <c:v>55-64 years old</c:v>
                </c:pt>
                <c:pt idx="5">
                  <c:v>65-74 years old</c:v>
                </c:pt>
              </c:strCache>
            </c:strRef>
          </c:cat>
          <c:val>
            <c:numRef>
              <c:f>Taul1!$P$2:$P$7</c:f>
              <c:numCache>
                <c:formatCode>0.0</c:formatCode>
                <c:ptCount val="6"/>
                <c:pt idx="0">
                  <c:v>36.690647482014391</c:v>
                </c:pt>
                <c:pt idx="1">
                  <c:v>30.76923076923077</c:v>
                </c:pt>
                <c:pt idx="2">
                  <c:v>38.69047619047619</c:v>
                </c:pt>
                <c:pt idx="3">
                  <c:v>35.714285714285715</c:v>
                </c:pt>
                <c:pt idx="4">
                  <c:v>56.647398843930638</c:v>
                </c:pt>
                <c:pt idx="5">
                  <c:v>56.213017751479285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335904408"/>
        <c:axId val="335904800"/>
      </c:barChart>
      <c:catAx>
        <c:axId val="335904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35904800"/>
        <c:crosses val="autoZero"/>
        <c:auto val="1"/>
        <c:lblAlgn val="ctr"/>
        <c:lblOffset val="100"/>
        <c:noMultiLvlLbl val="0"/>
      </c:catAx>
      <c:valAx>
        <c:axId val="335904800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335904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Taul2!$A$2:$A$7</c:f>
              <c:strCache>
                <c:ptCount val="6"/>
                <c:pt idx="0">
                  <c:v>15-24 years old</c:v>
                </c:pt>
                <c:pt idx="1">
                  <c:v>25-34 years old</c:v>
                </c:pt>
                <c:pt idx="2">
                  <c:v>35-44 years old</c:v>
                </c:pt>
                <c:pt idx="3">
                  <c:v>45-54 years old</c:v>
                </c:pt>
                <c:pt idx="4">
                  <c:v>55-64 years old</c:v>
                </c:pt>
                <c:pt idx="5">
                  <c:v>65-74 years old</c:v>
                </c:pt>
              </c:strCache>
            </c:strRef>
          </c:cat>
          <c:val>
            <c:numRef>
              <c:f>Taul2!$B$2:$B$7</c:f>
              <c:numCache>
                <c:formatCode>0.0</c:formatCode>
                <c:ptCount val="6"/>
                <c:pt idx="0">
                  <c:v>84.313725490196077</c:v>
                </c:pt>
                <c:pt idx="1">
                  <c:v>80.769230769230774</c:v>
                </c:pt>
                <c:pt idx="2">
                  <c:v>72.307692307692307</c:v>
                </c:pt>
                <c:pt idx="3">
                  <c:v>72.307692307692307</c:v>
                </c:pt>
                <c:pt idx="4">
                  <c:v>56.12244897959183</c:v>
                </c:pt>
                <c:pt idx="5">
                  <c:v>60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335905584"/>
        <c:axId val="335905976"/>
      </c:barChart>
      <c:catAx>
        <c:axId val="3359055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35905976"/>
        <c:crosses val="autoZero"/>
        <c:auto val="1"/>
        <c:lblAlgn val="ctr"/>
        <c:lblOffset val="100"/>
        <c:noMultiLvlLbl val="0"/>
      </c:catAx>
      <c:valAx>
        <c:axId val="335905976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335905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047424-2E5D-431B-BBE7-73B49E3FD9B6}" type="datetimeFigureOut">
              <a:rPr lang="fi-FI" smtClean="0"/>
              <a:t>12.11.2016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A19DBA-9531-41A3-A1CC-44FAC7D0A80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7598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19DBA-9531-41A3-A1CC-44FAC7D0A804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2278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19DBA-9531-41A3-A1CC-44FAC7D0A804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49988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19DBA-9531-41A3-A1CC-44FAC7D0A804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6472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19DBA-9531-41A3-A1CC-44FAC7D0A804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320457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19DBA-9531-41A3-A1CC-44FAC7D0A804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36111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19DBA-9531-41A3-A1CC-44FAC7D0A804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467370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19DBA-9531-41A3-A1CC-44FAC7D0A804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1417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/>
          <p:nvPr/>
        </p:nvSpPr>
        <p:spPr>
          <a:xfrm>
            <a:off x="406402" y="-100217"/>
            <a:ext cx="8830056" cy="6380550"/>
          </a:xfrm>
          <a:custGeom>
            <a:avLst/>
            <a:gdLst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716643 w 8686800"/>
              <a:gd name="connsiteY5" fmla="*/ 716643 h 5733143"/>
              <a:gd name="connsiteX6" fmla="*/ 7166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7166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7166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7166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8211185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2884459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747675"/>
              <a:gd name="connsiteY0" fmla="*/ 0 h 5733143"/>
              <a:gd name="connsiteX1" fmla="*/ 8686800 w 8747675"/>
              <a:gd name="connsiteY1" fmla="*/ 0 h 5733143"/>
              <a:gd name="connsiteX2" fmla="*/ 8686800 w 8747675"/>
              <a:gd name="connsiteY2" fmla="*/ 5733143 h 5733143"/>
              <a:gd name="connsiteX3" fmla="*/ 0 w 8747675"/>
              <a:gd name="connsiteY3" fmla="*/ 5733143 h 5733143"/>
              <a:gd name="connsiteX4" fmla="*/ 0 w 8747675"/>
              <a:gd name="connsiteY4" fmla="*/ 0 h 5733143"/>
              <a:gd name="connsiteX5" fmla="*/ 488043 w 8747675"/>
              <a:gd name="connsiteY5" fmla="*/ 716643 h 5733143"/>
              <a:gd name="connsiteX6" fmla="*/ 488043 w 8747675"/>
              <a:gd name="connsiteY6" fmla="*/ 2875188 h 5733143"/>
              <a:gd name="connsiteX7" fmla="*/ 8744585 w 8747675"/>
              <a:gd name="connsiteY7" fmla="*/ 2884459 h 5733143"/>
              <a:gd name="connsiteX8" fmla="*/ 8677656 w 8747675"/>
              <a:gd name="connsiteY8" fmla="*/ 716642 h 5733143"/>
              <a:gd name="connsiteX9" fmla="*/ 488043 w 8747675"/>
              <a:gd name="connsiteY9" fmla="*/ 716643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716643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716642 h 5733143"/>
              <a:gd name="connsiteX9" fmla="*/ 488043 w 8753856"/>
              <a:gd name="connsiteY9" fmla="*/ 716643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716642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28844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303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5303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10050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10050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10849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4716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118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3954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11843 w 8753856"/>
              <a:gd name="connsiteY9" fmla="*/ 3954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3954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399145 h 5733143"/>
              <a:gd name="connsiteX9" fmla="*/ 411843 w 8753856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6868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823875"/>
              <a:gd name="connsiteY0" fmla="*/ 0 h 5733143"/>
              <a:gd name="connsiteX1" fmla="*/ 8763000 w 8823875"/>
              <a:gd name="connsiteY1" fmla="*/ 0 h 5733143"/>
              <a:gd name="connsiteX2" fmla="*/ 8763000 w 8823875"/>
              <a:gd name="connsiteY2" fmla="*/ 5733143 h 5733143"/>
              <a:gd name="connsiteX3" fmla="*/ 0 w 8823875"/>
              <a:gd name="connsiteY3" fmla="*/ 5733143 h 5733143"/>
              <a:gd name="connsiteX4" fmla="*/ 0 w 8823875"/>
              <a:gd name="connsiteY4" fmla="*/ 0 h 5733143"/>
              <a:gd name="connsiteX5" fmla="*/ 411843 w 8823875"/>
              <a:gd name="connsiteY5" fmla="*/ 395442 h 5733143"/>
              <a:gd name="connsiteX6" fmla="*/ 411843 w 8823875"/>
              <a:gd name="connsiteY6" fmla="*/ 3027588 h 5733143"/>
              <a:gd name="connsiteX7" fmla="*/ 8820785 w 8823875"/>
              <a:gd name="connsiteY7" fmla="*/ 3036859 h 5733143"/>
              <a:gd name="connsiteX8" fmla="*/ 8753856 w 8823875"/>
              <a:gd name="connsiteY8" fmla="*/ 399145 h 5733143"/>
              <a:gd name="connsiteX9" fmla="*/ 411843 w 8823875"/>
              <a:gd name="connsiteY9" fmla="*/ 395442 h 5733143"/>
              <a:gd name="connsiteX0" fmla="*/ 0 w 8830056"/>
              <a:gd name="connsiteY0" fmla="*/ 0 h 5733143"/>
              <a:gd name="connsiteX1" fmla="*/ 8763000 w 8830056"/>
              <a:gd name="connsiteY1" fmla="*/ 0 h 5733143"/>
              <a:gd name="connsiteX2" fmla="*/ 8763000 w 8830056"/>
              <a:gd name="connsiteY2" fmla="*/ 5733143 h 5733143"/>
              <a:gd name="connsiteX3" fmla="*/ 0 w 8830056"/>
              <a:gd name="connsiteY3" fmla="*/ 5733143 h 5733143"/>
              <a:gd name="connsiteX4" fmla="*/ 0 w 8830056"/>
              <a:gd name="connsiteY4" fmla="*/ 0 h 5733143"/>
              <a:gd name="connsiteX5" fmla="*/ 411843 w 8830056"/>
              <a:gd name="connsiteY5" fmla="*/ 395442 h 5733143"/>
              <a:gd name="connsiteX6" fmla="*/ 411843 w 8830056"/>
              <a:gd name="connsiteY6" fmla="*/ 3027588 h 5733143"/>
              <a:gd name="connsiteX7" fmla="*/ 8820785 w 8830056"/>
              <a:gd name="connsiteY7" fmla="*/ 3036859 h 5733143"/>
              <a:gd name="connsiteX8" fmla="*/ 8830056 w 8830056"/>
              <a:gd name="connsiteY8" fmla="*/ 399145 h 5733143"/>
              <a:gd name="connsiteX9" fmla="*/ 411843 w 8830056"/>
              <a:gd name="connsiteY9" fmla="*/ 395442 h 5733143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119072 h 5824627"/>
              <a:gd name="connsiteX7" fmla="*/ 8820785 w 8830056"/>
              <a:gd name="connsiteY7" fmla="*/ 3128343 h 5824627"/>
              <a:gd name="connsiteX8" fmla="*/ 8830056 w 8830056"/>
              <a:gd name="connsiteY8" fmla="*/ 490629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119072 h 5824627"/>
              <a:gd name="connsiteX7" fmla="*/ 8820785 w 8830056"/>
              <a:gd name="connsiteY7" fmla="*/ 3128343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327754 h 5824627"/>
              <a:gd name="connsiteX7" fmla="*/ 8820785 w 8830056"/>
              <a:gd name="connsiteY7" fmla="*/ 3128343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327754 h 5824627"/>
              <a:gd name="connsiteX7" fmla="*/ 8820785 w 8830056"/>
              <a:gd name="connsiteY7" fmla="*/ 3337025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327754 h 5824627"/>
              <a:gd name="connsiteX7" fmla="*/ 8820785 w 8830056"/>
              <a:gd name="connsiteY7" fmla="*/ 3337025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830056" h="5824627">
                <a:moveTo>
                  <a:pt x="0" y="91484"/>
                </a:moveTo>
                <a:lnTo>
                  <a:pt x="8763000" y="91484"/>
                </a:lnTo>
                <a:lnTo>
                  <a:pt x="8763000" y="5824627"/>
                </a:lnTo>
                <a:lnTo>
                  <a:pt x="0" y="5824627"/>
                </a:lnTo>
                <a:lnTo>
                  <a:pt x="0" y="91484"/>
                </a:lnTo>
                <a:close/>
                <a:moveTo>
                  <a:pt x="411843" y="0"/>
                </a:moveTo>
                <a:lnTo>
                  <a:pt x="411843" y="3327754"/>
                </a:lnTo>
                <a:lnTo>
                  <a:pt x="8820785" y="3337025"/>
                </a:lnTo>
                <a:cubicBezTo>
                  <a:pt x="8823875" y="1903739"/>
                  <a:pt x="8826966" y="1436989"/>
                  <a:pt x="8830056" y="3703"/>
                </a:cubicBezTo>
                <a:lnTo>
                  <a:pt x="41184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6796" y="4136566"/>
            <a:ext cx="5139273" cy="338554"/>
          </a:xfrm>
        </p:spPr>
        <p:txBody>
          <a:bodyPr lIns="0">
            <a:spAutoFit/>
          </a:bodyPr>
          <a:lstStyle>
            <a:lvl1pPr>
              <a:defRPr sz="2200" b="0" baseline="0"/>
            </a:lvl1pPr>
          </a:lstStyle>
          <a:p>
            <a:r>
              <a:rPr lang="en-GB" noProof="0" dirty="0" err="1" smtClean="0"/>
              <a:t>Otsikko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6796" y="5459961"/>
            <a:ext cx="5139274" cy="430887"/>
          </a:xfrm>
        </p:spPr>
        <p:txBody>
          <a:bodyPr lIns="0">
            <a:spAutoFit/>
          </a:bodyPr>
          <a:lstStyle>
            <a:lvl1pPr marL="0" indent="0" algn="l">
              <a:buNone/>
              <a:defRPr sz="1400" baseline="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 smtClean="0"/>
              <a:t>Etunimi</a:t>
            </a:r>
            <a:r>
              <a:rPr lang="en-GB" noProof="0" dirty="0" smtClean="0"/>
              <a:t> </a:t>
            </a:r>
            <a:r>
              <a:rPr lang="en-GB" noProof="0" dirty="0" err="1" smtClean="0"/>
              <a:t>Sukunimi</a:t>
            </a:r>
            <a:r>
              <a:rPr lang="en-GB" noProof="0" dirty="0" smtClean="0"/>
              <a:t/>
            </a:r>
            <a:br>
              <a:rPr lang="en-GB" noProof="0" dirty="0" smtClean="0"/>
            </a:br>
            <a:r>
              <a:rPr lang="en-GB" noProof="0" dirty="0" err="1" smtClean="0"/>
              <a:t>Seminaari</a:t>
            </a:r>
            <a:r>
              <a:rPr lang="en-GB" noProof="0" dirty="0" smtClean="0"/>
              <a:t>/</a:t>
            </a:r>
            <a:r>
              <a:rPr lang="en-GB" noProof="0" dirty="0" err="1" smtClean="0"/>
              <a:t>tapahtuma</a:t>
            </a:r>
            <a:r>
              <a:rPr lang="en-GB" noProof="0" dirty="0" smtClean="0"/>
              <a:t> xx Month </a:t>
            </a:r>
            <a:r>
              <a:rPr lang="en-GB" noProof="0" dirty="0" err="1" smtClean="0"/>
              <a:t>xxxx</a:t>
            </a:r>
            <a:endParaRPr lang="en-GB" noProof="0" dirty="0"/>
          </a:p>
        </p:txBody>
      </p:sp>
      <p:pic>
        <p:nvPicPr>
          <p:cNvPr id="7" name="Picture 6" descr="TK_SE_rg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454" y="3924168"/>
            <a:ext cx="2378946" cy="48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13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282000"/>
            <a:ext cx="7127999" cy="576000"/>
          </a:xfrm>
          <a:prstGeom prst="rect">
            <a:avLst/>
          </a:prstGeom>
          <a:solidFill>
            <a:srgbClr val="EBE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598" y="369084"/>
            <a:ext cx="7734803" cy="430887"/>
          </a:xfrm>
        </p:spPr>
        <p:txBody>
          <a:bodyPr wrap="square">
            <a:spAutoFit/>
          </a:bodyPr>
          <a:lstStyle/>
          <a:p>
            <a:r>
              <a:rPr lang="fi-FI" noProof="0" smtClean="0"/>
              <a:t>Muokkaa perustyyl. napsautt.</a:t>
            </a:r>
            <a:endParaRPr lang="en-GB" noProof="0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704598" y="1600199"/>
            <a:ext cx="7734300" cy="4411663"/>
          </a:xfrm>
        </p:spPr>
        <p:txBody>
          <a:bodyPr/>
          <a:lstStyle>
            <a:lvl2pPr marL="742950" indent="-285750">
              <a:buFont typeface="Arial" panose="020B0604020202020204" pitchFamily="34" charset="0"/>
              <a:buChar char="•"/>
              <a:defRPr/>
            </a:lvl2pPr>
            <a:lvl4pPr marL="1600200" indent="-22860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  <a:endParaRPr lang="en-GB" noProof="0" dirty="0"/>
          </a:p>
        </p:txBody>
      </p:sp>
      <p:pic>
        <p:nvPicPr>
          <p:cNvPr id="9" name="Picture 8" descr="TK_EN_rg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2464" y="6392549"/>
            <a:ext cx="1489657" cy="305478"/>
          </a:xfrm>
          <a:prstGeom prst="rect">
            <a:avLst/>
          </a:prstGeom>
        </p:spPr>
      </p:pic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704598" y="6356350"/>
            <a:ext cx="1281538" cy="365125"/>
          </a:xfrm>
          <a:prstGeom prst="rect">
            <a:avLst/>
          </a:prstGeom>
        </p:spPr>
        <p:txBody>
          <a:bodyPr vert="horz" lIns="9000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/>
              </a:defRPr>
            </a:lvl1pPr>
          </a:lstStyle>
          <a:p>
            <a:r>
              <a:rPr lang="fi-FI" smtClean="0"/>
              <a:t>QDET2 - 12th November 2016</a:t>
            </a:r>
            <a:endParaRPr lang="fi-FI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13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fi-FI" smtClean="0"/>
              <a:t>Merja Kallio-Peltoniemi</a:t>
            </a:r>
            <a:endParaRPr lang="fi-FI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56350"/>
            <a:ext cx="70459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ctr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fld id="{1379233F-897F-45AF-8EE5-A97FD3C22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1335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leht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406398" y="-15195"/>
            <a:ext cx="8349724" cy="6305927"/>
          </a:xfrm>
          <a:custGeom>
            <a:avLst/>
            <a:gdLst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716643 w 8686800"/>
              <a:gd name="connsiteY5" fmla="*/ 716643 h 5733143"/>
              <a:gd name="connsiteX6" fmla="*/ 7166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7166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7166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7166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8211185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2884459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747675"/>
              <a:gd name="connsiteY0" fmla="*/ 0 h 5733143"/>
              <a:gd name="connsiteX1" fmla="*/ 8686800 w 8747675"/>
              <a:gd name="connsiteY1" fmla="*/ 0 h 5733143"/>
              <a:gd name="connsiteX2" fmla="*/ 8686800 w 8747675"/>
              <a:gd name="connsiteY2" fmla="*/ 5733143 h 5733143"/>
              <a:gd name="connsiteX3" fmla="*/ 0 w 8747675"/>
              <a:gd name="connsiteY3" fmla="*/ 5733143 h 5733143"/>
              <a:gd name="connsiteX4" fmla="*/ 0 w 8747675"/>
              <a:gd name="connsiteY4" fmla="*/ 0 h 5733143"/>
              <a:gd name="connsiteX5" fmla="*/ 488043 w 8747675"/>
              <a:gd name="connsiteY5" fmla="*/ 716643 h 5733143"/>
              <a:gd name="connsiteX6" fmla="*/ 488043 w 8747675"/>
              <a:gd name="connsiteY6" fmla="*/ 2875188 h 5733143"/>
              <a:gd name="connsiteX7" fmla="*/ 8744585 w 8747675"/>
              <a:gd name="connsiteY7" fmla="*/ 2884459 h 5733143"/>
              <a:gd name="connsiteX8" fmla="*/ 8677656 w 8747675"/>
              <a:gd name="connsiteY8" fmla="*/ 716642 h 5733143"/>
              <a:gd name="connsiteX9" fmla="*/ 488043 w 8747675"/>
              <a:gd name="connsiteY9" fmla="*/ 716643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716643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716642 h 5733143"/>
              <a:gd name="connsiteX9" fmla="*/ 488043 w 8753856"/>
              <a:gd name="connsiteY9" fmla="*/ 716643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716642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28844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303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5303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10050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10050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10849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4716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118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3954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11843 w 8753856"/>
              <a:gd name="connsiteY9" fmla="*/ 3954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3954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399145 h 5733143"/>
              <a:gd name="connsiteX9" fmla="*/ 411843 w 8753856"/>
              <a:gd name="connsiteY9" fmla="*/ 395442 h 5733143"/>
              <a:gd name="connsiteX0" fmla="*/ 0 w 8747675"/>
              <a:gd name="connsiteY0" fmla="*/ 0 h 5733143"/>
              <a:gd name="connsiteX1" fmla="*/ 8686800 w 8747675"/>
              <a:gd name="connsiteY1" fmla="*/ 0 h 5733143"/>
              <a:gd name="connsiteX2" fmla="*/ 8686800 w 8747675"/>
              <a:gd name="connsiteY2" fmla="*/ 5733143 h 5733143"/>
              <a:gd name="connsiteX3" fmla="*/ 0 w 8747675"/>
              <a:gd name="connsiteY3" fmla="*/ 5733143 h 5733143"/>
              <a:gd name="connsiteX4" fmla="*/ 0 w 8747675"/>
              <a:gd name="connsiteY4" fmla="*/ 0 h 5733143"/>
              <a:gd name="connsiteX5" fmla="*/ 411843 w 8747675"/>
              <a:gd name="connsiteY5" fmla="*/ 395442 h 5733143"/>
              <a:gd name="connsiteX6" fmla="*/ 411843 w 8747675"/>
              <a:gd name="connsiteY6" fmla="*/ 3027588 h 5733143"/>
              <a:gd name="connsiteX7" fmla="*/ 8744585 w 8747675"/>
              <a:gd name="connsiteY7" fmla="*/ 3036859 h 5733143"/>
              <a:gd name="connsiteX8" fmla="*/ 8288866 w 8747675"/>
              <a:gd name="connsiteY8" fmla="*/ 399145 h 5733143"/>
              <a:gd name="connsiteX9" fmla="*/ 411843 w 8747675"/>
              <a:gd name="connsiteY9" fmla="*/ 395442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11843 w 8686800"/>
              <a:gd name="connsiteY5" fmla="*/ 395442 h 5733143"/>
              <a:gd name="connsiteX6" fmla="*/ 411843 w 8686800"/>
              <a:gd name="connsiteY6" fmla="*/ 3027588 h 5733143"/>
              <a:gd name="connsiteX7" fmla="*/ 8285777 w 8686800"/>
              <a:gd name="connsiteY7" fmla="*/ 3036859 h 5733143"/>
              <a:gd name="connsiteX8" fmla="*/ 8288866 w 8686800"/>
              <a:gd name="connsiteY8" fmla="*/ 399145 h 5733143"/>
              <a:gd name="connsiteX9" fmla="*/ 411843 w 8686800"/>
              <a:gd name="connsiteY9" fmla="*/ 395442 h 5733143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10635 h 5748336"/>
              <a:gd name="connsiteX6" fmla="*/ 411843 w 8686800"/>
              <a:gd name="connsiteY6" fmla="*/ 3042781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10635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042781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595356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299048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627389 h 5748336"/>
              <a:gd name="connsiteX7" fmla="*/ 8285777 w 8686800"/>
              <a:gd name="connsiteY7" fmla="*/ 30520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627389 h 5748336"/>
              <a:gd name="connsiteX7" fmla="*/ 8285777 w 8686800"/>
              <a:gd name="connsiteY7" fmla="*/ 3628652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627389 h 5748336"/>
              <a:gd name="connsiteX7" fmla="*/ 8285777 w 8686800"/>
              <a:gd name="connsiteY7" fmla="*/ 3300311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748336"/>
              <a:gd name="connsiteX1" fmla="*/ 8686800 w 8686800"/>
              <a:gd name="connsiteY1" fmla="*/ 15193 h 5748336"/>
              <a:gd name="connsiteX2" fmla="*/ 8686800 w 8686800"/>
              <a:gd name="connsiteY2" fmla="*/ 5748336 h 5748336"/>
              <a:gd name="connsiteX3" fmla="*/ 0 w 8686800"/>
              <a:gd name="connsiteY3" fmla="*/ 5748336 h 5748336"/>
              <a:gd name="connsiteX4" fmla="*/ 0 w 8686800"/>
              <a:gd name="connsiteY4" fmla="*/ 15193 h 5748336"/>
              <a:gd name="connsiteX5" fmla="*/ 411843 w 8686800"/>
              <a:gd name="connsiteY5" fmla="*/ 4764 h 5748336"/>
              <a:gd name="connsiteX6" fmla="*/ 411843 w 8686800"/>
              <a:gd name="connsiteY6" fmla="*/ 3627389 h 5748336"/>
              <a:gd name="connsiteX7" fmla="*/ 8285777 w 8686800"/>
              <a:gd name="connsiteY7" fmla="*/ 3612636 h 5748336"/>
              <a:gd name="connsiteX8" fmla="*/ 8288866 w 8686800"/>
              <a:gd name="connsiteY8" fmla="*/ 0 h 5748336"/>
              <a:gd name="connsiteX9" fmla="*/ 411843 w 8686800"/>
              <a:gd name="connsiteY9" fmla="*/ 4764 h 5748336"/>
              <a:gd name="connsiteX0" fmla="*/ 0 w 8686800"/>
              <a:gd name="connsiteY0" fmla="*/ 15193 h 5964561"/>
              <a:gd name="connsiteX1" fmla="*/ 8686800 w 8686800"/>
              <a:gd name="connsiteY1" fmla="*/ 15193 h 5964561"/>
              <a:gd name="connsiteX2" fmla="*/ 8686800 w 8686800"/>
              <a:gd name="connsiteY2" fmla="*/ 5748336 h 5964561"/>
              <a:gd name="connsiteX3" fmla="*/ 0 w 8686800"/>
              <a:gd name="connsiteY3" fmla="*/ 5964561 h 5964561"/>
              <a:gd name="connsiteX4" fmla="*/ 0 w 8686800"/>
              <a:gd name="connsiteY4" fmla="*/ 15193 h 5964561"/>
              <a:gd name="connsiteX5" fmla="*/ 411843 w 8686800"/>
              <a:gd name="connsiteY5" fmla="*/ 4764 h 5964561"/>
              <a:gd name="connsiteX6" fmla="*/ 411843 w 8686800"/>
              <a:gd name="connsiteY6" fmla="*/ 3627389 h 5964561"/>
              <a:gd name="connsiteX7" fmla="*/ 8285777 w 8686800"/>
              <a:gd name="connsiteY7" fmla="*/ 3612636 h 5964561"/>
              <a:gd name="connsiteX8" fmla="*/ 8288866 w 8686800"/>
              <a:gd name="connsiteY8" fmla="*/ 0 h 5964561"/>
              <a:gd name="connsiteX9" fmla="*/ 411843 w 8686800"/>
              <a:gd name="connsiteY9" fmla="*/ 4764 h 5964561"/>
              <a:gd name="connsiteX0" fmla="*/ 0 w 8686800"/>
              <a:gd name="connsiteY0" fmla="*/ 15193 h 5964561"/>
              <a:gd name="connsiteX1" fmla="*/ 8686800 w 8686800"/>
              <a:gd name="connsiteY1" fmla="*/ 15193 h 5964561"/>
              <a:gd name="connsiteX2" fmla="*/ 8686800 w 8686800"/>
              <a:gd name="connsiteY2" fmla="*/ 5964561 h 5964561"/>
              <a:gd name="connsiteX3" fmla="*/ 0 w 8686800"/>
              <a:gd name="connsiteY3" fmla="*/ 5964561 h 5964561"/>
              <a:gd name="connsiteX4" fmla="*/ 0 w 8686800"/>
              <a:gd name="connsiteY4" fmla="*/ 15193 h 5964561"/>
              <a:gd name="connsiteX5" fmla="*/ 411843 w 8686800"/>
              <a:gd name="connsiteY5" fmla="*/ 4764 h 5964561"/>
              <a:gd name="connsiteX6" fmla="*/ 411843 w 8686800"/>
              <a:gd name="connsiteY6" fmla="*/ 3627389 h 5964561"/>
              <a:gd name="connsiteX7" fmla="*/ 8285777 w 8686800"/>
              <a:gd name="connsiteY7" fmla="*/ 3612636 h 5964561"/>
              <a:gd name="connsiteX8" fmla="*/ 8288866 w 8686800"/>
              <a:gd name="connsiteY8" fmla="*/ 0 h 5964561"/>
              <a:gd name="connsiteX9" fmla="*/ 411843 w 8686800"/>
              <a:gd name="connsiteY9" fmla="*/ 4764 h 5964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686800" h="5964561">
                <a:moveTo>
                  <a:pt x="0" y="15193"/>
                </a:moveTo>
                <a:lnTo>
                  <a:pt x="8686800" y="15193"/>
                </a:lnTo>
                <a:lnTo>
                  <a:pt x="8686800" y="5964561"/>
                </a:lnTo>
                <a:lnTo>
                  <a:pt x="0" y="5964561"/>
                </a:lnTo>
                <a:lnTo>
                  <a:pt x="0" y="15193"/>
                </a:lnTo>
                <a:close/>
                <a:moveTo>
                  <a:pt x="411843" y="4764"/>
                </a:moveTo>
                <a:lnTo>
                  <a:pt x="411843" y="3627389"/>
                </a:lnTo>
                <a:lnTo>
                  <a:pt x="8285777" y="3612636"/>
                </a:lnTo>
                <a:cubicBezTo>
                  <a:pt x="8288867" y="2179350"/>
                  <a:pt x="8285776" y="1433286"/>
                  <a:pt x="8288866" y="0"/>
                </a:cubicBezTo>
                <a:lnTo>
                  <a:pt x="411843" y="476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804329" y="4278366"/>
            <a:ext cx="7565139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/>
            </a:lvl1pPr>
          </a:lstStyle>
          <a:p>
            <a:r>
              <a:rPr lang="en-GB" noProof="0" dirty="0" err="1" smtClean="0"/>
              <a:t>Väliotsikko</a:t>
            </a:r>
            <a:endParaRPr lang="en-GB" noProof="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804329" y="5458662"/>
            <a:ext cx="4854099" cy="3889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 err="1" smtClean="0"/>
              <a:t>Alaotsikko</a:t>
            </a:r>
            <a:endParaRPr lang="en-GB" noProof="0" dirty="0" smtClean="0"/>
          </a:p>
        </p:txBody>
      </p:sp>
      <p:pic>
        <p:nvPicPr>
          <p:cNvPr id="8" name="Picture 7" descr="TK_EN_rg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9811" y="5723292"/>
            <a:ext cx="1489657" cy="30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73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aksi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282000"/>
            <a:ext cx="7127999" cy="576000"/>
          </a:xfrm>
          <a:prstGeom prst="rect">
            <a:avLst/>
          </a:prstGeom>
          <a:solidFill>
            <a:srgbClr val="EBE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994" y="369084"/>
            <a:ext cx="7711806" cy="430887"/>
          </a:xfrm>
        </p:spPr>
        <p:txBody>
          <a:bodyPr wrap="square">
            <a:spAutoFit/>
          </a:bodyPr>
          <a:lstStyle/>
          <a:p>
            <a:r>
              <a:rPr lang="fi-FI" noProof="0" smtClean="0"/>
              <a:t>Muokkaa perustyyl. napsautt.</a:t>
            </a:r>
            <a:endParaRPr lang="en-GB" noProof="0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5"/>
          </p:nvPr>
        </p:nvSpPr>
        <p:spPr>
          <a:xfrm>
            <a:off x="704850" y="1600199"/>
            <a:ext cx="3754438" cy="4411133"/>
          </a:xfrm>
        </p:spPr>
        <p:txBody>
          <a:bodyPr/>
          <a:lstStyle>
            <a:lvl2pPr marL="742950" indent="-285750">
              <a:buFont typeface="Arial" panose="020B0604020202020204" pitchFamily="34" charset="0"/>
              <a:buChar char="•"/>
              <a:defRPr/>
            </a:lvl2pPr>
            <a:lvl4pPr marL="1600200" indent="-22860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  <a:endParaRPr lang="en-GB" noProof="0" dirty="0"/>
          </a:p>
        </p:txBody>
      </p:sp>
      <p:sp>
        <p:nvSpPr>
          <p:cNvPr id="16" name="Content Placeholder 14"/>
          <p:cNvSpPr>
            <a:spLocks noGrp="1"/>
          </p:cNvSpPr>
          <p:nvPr>
            <p:ph sz="quarter" idx="16"/>
          </p:nvPr>
        </p:nvSpPr>
        <p:spPr>
          <a:xfrm>
            <a:off x="4669562" y="1600199"/>
            <a:ext cx="3754438" cy="4411133"/>
          </a:xfrm>
        </p:spPr>
        <p:txBody>
          <a:bodyPr/>
          <a:lstStyle>
            <a:lvl2pPr marL="742950" indent="-285750">
              <a:buFont typeface="Arial" panose="020B0604020202020204" pitchFamily="34" charset="0"/>
              <a:buChar char="•"/>
              <a:defRPr/>
            </a:lvl2pPr>
            <a:lvl4pPr marL="1600200" indent="-22860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  <a:endParaRPr lang="en-GB" noProof="0" dirty="0"/>
          </a:p>
        </p:txBody>
      </p:sp>
      <p:pic>
        <p:nvPicPr>
          <p:cNvPr id="11" name="Picture 10" descr="TK_EN_rg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2464" y="6392549"/>
            <a:ext cx="1489657" cy="305478"/>
          </a:xfrm>
          <a:prstGeom prst="rect">
            <a:avLst/>
          </a:prstGeom>
        </p:spPr>
      </p:pic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704598" y="6356350"/>
            <a:ext cx="1281538" cy="365125"/>
          </a:xfrm>
          <a:prstGeom prst="rect">
            <a:avLst/>
          </a:prstGeom>
        </p:spPr>
        <p:txBody>
          <a:bodyPr vert="horz" lIns="9000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/>
              </a:defRPr>
            </a:lvl1pPr>
          </a:lstStyle>
          <a:p>
            <a:r>
              <a:rPr lang="fi-FI" smtClean="0"/>
              <a:t>QDET2 - 12th November 2016</a:t>
            </a:r>
            <a:endParaRPr lang="fi-FI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13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fi-FI" smtClean="0"/>
              <a:t>Merja Kallio-Peltoniemi</a:t>
            </a:r>
            <a:endParaRPr lang="fi-FI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56350"/>
            <a:ext cx="70459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ctr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fld id="{1379233F-897F-45AF-8EE5-A97FD3C22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264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ala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6282000"/>
            <a:ext cx="7127999" cy="576000"/>
          </a:xfrm>
          <a:prstGeom prst="rect">
            <a:avLst/>
          </a:prstGeom>
          <a:solidFill>
            <a:srgbClr val="EBE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994" y="369084"/>
            <a:ext cx="7719612" cy="430887"/>
          </a:xfrm>
        </p:spPr>
        <p:txBody>
          <a:bodyPr wrap="square">
            <a:spAutoFit/>
          </a:bodyPr>
          <a:lstStyle/>
          <a:p>
            <a:r>
              <a:rPr lang="fi-FI" noProof="0" smtClean="0"/>
              <a:t>Muokkaa perustyyl. napsautt.</a:t>
            </a:r>
            <a:endParaRPr lang="en-GB" noProof="0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712194" y="2159000"/>
            <a:ext cx="7719612" cy="3852333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73B0"/>
                </a:solidFill>
                <a:effectLst/>
                <a:uLnTx/>
                <a:uFillTx/>
                <a:latin typeface="Arial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7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Muokkaa tekstin perustyylejä napsauttamalla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04850" y="1346205"/>
            <a:ext cx="7726363" cy="312738"/>
          </a:xfrm>
        </p:spPr>
        <p:txBody>
          <a:bodyPr/>
          <a:lstStyle>
            <a:lvl1pPr marL="0" indent="0">
              <a:buNone/>
              <a:defRPr b="1">
                <a:solidFill>
                  <a:srgbClr val="0073B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  <p:pic>
        <p:nvPicPr>
          <p:cNvPr id="12" name="Picture 11" descr="TK_EN_rg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2464" y="6392549"/>
            <a:ext cx="1489657" cy="305478"/>
          </a:xfrm>
          <a:prstGeom prst="rect">
            <a:avLst/>
          </a:prstGeom>
        </p:spPr>
      </p:pic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704598" y="6356350"/>
            <a:ext cx="1281538" cy="365125"/>
          </a:xfrm>
          <a:prstGeom prst="rect">
            <a:avLst/>
          </a:prstGeom>
        </p:spPr>
        <p:txBody>
          <a:bodyPr vert="horz" lIns="9000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/>
              </a:defRPr>
            </a:lvl1pPr>
          </a:lstStyle>
          <a:p>
            <a:r>
              <a:rPr lang="fi-FI" smtClean="0"/>
              <a:t>QDET2 - 12th November 2016</a:t>
            </a:r>
            <a:endParaRPr lang="fi-FI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13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fi-FI" smtClean="0"/>
              <a:t>Merja Kallio-Peltoniemi</a:t>
            </a:r>
            <a:endParaRPr lang="fi-FI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56350"/>
            <a:ext cx="70459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ctr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fld id="{1379233F-897F-45AF-8EE5-A97FD3C22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4934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kaksi palstaa ja pikkukuv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282000"/>
            <a:ext cx="7127999" cy="576000"/>
          </a:xfrm>
          <a:prstGeom prst="rect">
            <a:avLst/>
          </a:prstGeom>
          <a:solidFill>
            <a:srgbClr val="EBE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598" y="369084"/>
            <a:ext cx="7719402" cy="430887"/>
          </a:xfrm>
        </p:spPr>
        <p:txBody>
          <a:bodyPr wrap="square">
            <a:spAutoFit/>
          </a:bodyPr>
          <a:lstStyle/>
          <a:p>
            <a:r>
              <a:rPr lang="fi-FI" noProof="0" smtClean="0"/>
              <a:t>Muokkaa perustyyl. napsautt.</a:t>
            </a:r>
            <a:endParaRPr lang="en-GB" noProof="0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704598" y="4842000"/>
            <a:ext cx="2123269" cy="144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noProof="0" smtClean="0"/>
              <a:t>Lisää kuva napsauttamalla kuvaketta</a:t>
            </a:r>
            <a:endParaRPr lang="en-GB" noProof="0" dirty="0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2827867" y="4842000"/>
            <a:ext cx="2176863" cy="144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noProof="0" smtClean="0"/>
              <a:t>Lisää kuva napsauttamalla kuvaketta</a:t>
            </a:r>
            <a:endParaRPr lang="en-GB" noProof="0" dirty="0"/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5004730" y="4842000"/>
            <a:ext cx="2123269" cy="144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noProof="0" smtClean="0"/>
              <a:t>Lisää kuva napsauttamalla kuvaketta</a:t>
            </a:r>
            <a:endParaRPr lang="en-GB" noProof="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705600" y="1600200"/>
            <a:ext cx="3739288" cy="2709863"/>
          </a:xfrm>
        </p:spPr>
        <p:txBody>
          <a:bodyPr/>
          <a:lstStyle>
            <a:lvl2pPr marL="742950" indent="-285750">
              <a:buFont typeface="Arial" panose="020B0604020202020204" pitchFamily="34" charset="0"/>
              <a:buChar char="•"/>
              <a:defRPr/>
            </a:lvl2pPr>
            <a:lvl4pPr marL="1600200" indent="-22860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  <a:endParaRPr lang="en-GB" noProof="0" dirty="0"/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21"/>
          </p:nvPr>
        </p:nvSpPr>
        <p:spPr>
          <a:xfrm>
            <a:off x="4668083" y="1600200"/>
            <a:ext cx="3739288" cy="2709863"/>
          </a:xfrm>
        </p:spPr>
        <p:txBody>
          <a:bodyPr/>
          <a:lstStyle>
            <a:lvl2pPr marL="742950" indent="-285750">
              <a:buFont typeface="Arial" panose="020B0604020202020204" pitchFamily="34" charset="0"/>
              <a:buChar char="•"/>
              <a:defRPr/>
            </a:lvl2pPr>
            <a:lvl4pPr marL="1600200" indent="-22860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  <a:endParaRPr lang="en-GB" noProof="0" dirty="0"/>
          </a:p>
        </p:txBody>
      </p:sp>
      <p:pic>
        <p:nvPicPr>
          <p:cNvPr id="15" name="Picture 14" descr="TK_EN_rg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2464" y="6392549"/>
            <a:ext cx="1489657" cy="305478"/>
          </a:xfrm>
          <a:prstGeom prst="rect">
            <a:avLst/>
          </a:prstGeom>
        </p:spPr>
      </p:pic>
      <p:sp>
        <p:nvSpPr>
          <p:cNvPr id="21" name="Date Placeholder 3"/>
          <p:cNvSpPr>
            <a:spLocks noGrp="1"/>
          </p:cNvSpPr>
          <p:nvPr>
            <p:ph type="dt" sz="half" idx="2"/>
          </p:nvPr>
        </p:nvSpPr>
        <p:spPr>
          <a:xfrm>
            <a:off x="704598" y="6356350"/>
            <a:ext cx="1281538" cy="365125"/>
          </a:xfrm>
          <a:prstGeom prst="rect">
            <a:avLst/>
          </a:prstGeom>
        </p:spPr>
        <p:txBody>
          <a:bodyPr vert="horz" lIns="9000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/>
              </a:defRPr>
            </a:lvl1pPr>
          </a:lstStyle>
          <a:p>
            <a:r>
              <a:rPr lang="fi-FI" smtClean="0"/>
              <a:t>QDET2 - 12th November 2016</a:t>
            </a:r>
            <a:endParaRPr lang="fi-FI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13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fi-FI" smtClean="0"/>
              <a:t>Merja Kallio-Peltoniemi</a:t>
            </a:r>
            <a:endParaRPr lang="fi-FI"/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56350"/>
            <a:ext cx="70459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ctr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fld id="{1379233F-897F-45AF-8EE5-A97FD3C22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355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petu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406402" y="-100217"/>
            <a:ext cx="8830056" cy="6380550"/>
          </a:xfrm>
          <a:custGeom>
            <a:avLst/>
            <a:gdLst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716643 w 8686800"/>
              <a:gd name="connsiteY5" fmla="*/ 716643 h 5733143"/>
              <a:gd name="connsiteX6" fmla="*/ 7166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7166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7166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7166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7970157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7970157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5016500 h 5733143"/>
              <a:gd name="connsiteX7" fmla="*/ 8211185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5016500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2884459 h 5733143"/>
              <a:gd name="connsiteX8" fmla="*/ 8220456 w 8686800"/>
              <a:gd name="connsiteY8" fmla="*/ 716643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2111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686800"/>
              <a:gd name="connsiteY0" fmla="*/ 0 h 5733143"/>
              <a:gd name="connsiteX1" fmla="*/ 8686800 w 8686800"/>
              <a:gd name="connsiteY1" fmla="*/ 0 h 5733143"/>
              <a:gd name="connsiteX2" fmla="*/ 8686800 w 8686800"/>
              <a:gd name="connsiteY2" fmla="*/ 5733143 h 5733143"/>
              <a:gd name="connsiteX3" fmla="*/ 0 w 8686800"/>
              <a:gd name="connsiteY3" fmla="*/ 5733143 h 5733143"/>
              <a:gd name="connsiteX4" fmla="*/ 0 w 8686800"/>
              <a:gd name="connsiteY4" fmla="*/ 0 h 5733143"/>
              <a:gd name="connsiteX5" fmla="*/ 488043 w 8686800"/>
              <a:gd name="connsiteY5" fmla="*/ 716643 h 5733143"/>
              <a:gd name="connsiteX6" fmla="*/ 488043 w 8686800"/>
              <a:gd name="connsiteY6" fmla="*/ 2875188 h 5733143"/>
              <a:gd name="connsiteX7" fmla="*/ 8668385 w 8686800"/>
              <a:gd name="connsiteY7" fmla="*/ 2884459 h 5733143"/>
              <a:gd name="connsiteX8" fmla="*/ 8677656 w 8686800"/>
              <a:gd name="connsiteY8" fmla="*/ 716642 h 5733143"/>
              <a:gd name="connsiteX9" fmla="*/ 488043 w 8686800"/>
              <a:gd name="connsiteY9" fmla="*/ 716643 h 5733143"/>
              <a:gd name="connsiteX0" fmla="*/ 0 w 8747675"/>
              <a:gd name="connsiteY0" fmla="*/ 0 h 5733143"/>
              <a:gd name="connsiteX1" fmla="*/ 8686800 w 8747675"/>
              <a:gd name="connsiteY1" fmla="*/ 0 h 5733143"/>
              <a:gd name="connsiteX2" fmla="*/ 8686800 w 8747675"/>
              <a:gd name="connsiteY2" fmla="*/ 5733143 h 5733143"/>
              <a:gd name="connsiteX3" fmla="*/ 0 w 8747675"/>
              <a:gd name="connsiteY3" fmla="*/ 5733143 h 5733143"/>
              <a:gd name="connsiteX4" fmla="*/ 0 w 8747675"/>
              <a:gd name="connsiteY4" fmla="*/ 0 h 5733143"/>
              <a:gd name="connsiteX5" fmla="*/ 488043 w 8747675"/>
              <a:gd name="connsiteY5" fmla="*/ 716643 h 5733143"/>
              <a:gd name="connsiteX6" fmla="*/ 488043 w 8747675"/>
              <a:gd name="connsiteY6" fmla="*/ 2875188 h 5733143"/>
              <a:gd name="connsiteX7" fmla="*/ 8744585 w 8747675"/>
              <a:gd name="connsiteY7" fmla="*/ 2884459 h 5733143"/>
              <a:gd name="connsiteX8" fmla="*/ 8677656 w 8747675"/>
              <a:gd name="connsiteY8" fmla="*/ 716642 h 5733143"/>
              <a:gd name="connsiteX9" fmla="*/ 488043 w 8747675"/>
              <a:gd name="connsiteY9" fmla="*/ 716643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716643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716642 h 5733143"/>
              <a:gd name="connsiteX9" fmla="*/ 488043 w 8753856"/>
              <a:gd name="connsiteY9" fmla="*/ 716643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716642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2875188 h 5733143"/>
              <a:gd name="connsiteX7" fmla="*/ 8744585 w 8753856"/>
              <a:gd name="connsiteY7" fmla="*/ 28844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28844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530376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21910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521910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541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541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530379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530379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10050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10050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10849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880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88043 w 8753856"/>
              <a:gd name="connsiteY5" fmla="*/ 4716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880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4716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11843 w 8753856"/>
              <a:gd name="connsiteY9" fmla="*/ 4716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3954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475345 h 5733143"/>
              <a:gd name="connsiteX9" fmla="*/ 411843 w 8753856"/>
              <a:gd name="connsiteY9" fmla="*/ 395442 h 5733143"/>
              <a:gd name="connsiteX0" fmla="*/ 0 w 8753856"/>
              <a:gd name="connsiteY0" fmla="*/ 0 h 5733143"/>
              <a:gd name="connsiteX1" fmla="*/ 8686800 w 8753856"/>
              <a:gd name="connsiteY1" fmla="*/ 0 h 5733143"/>
              <a:gd name="connsiteX2" fmla="*/ 8686800 w 8753856"/>
              <a:gd name="connsiteY2" fmla="*/ 5733143 h 5733143"/>
              <a:gd name="connsiteX3" fmla="*/ 0 w 8753856"/>
              <a:gd name="connsiteY3" fmla="*/ 5733143 h 5733143"/>
              <a:gd name="connsiteX4" fmla="*/ 0 w 8753856"/>
              <a:gd name="connsiteY4" fmla="*/ 0 h 5733143"/>
              <a:gd name="connsiteX5" fmla="*/ 411843 w 8753856"/>
              <a:gd name="connsiteY5" fmla="*/ 395442 h 5733143"/>
              <a:gd name="connsiteX6" fmla="*/ 411843 w 8753856"/>
              <a:gd name="connsiteY6" fmla="*/ 3027588 h 5733143"/>
              <a:gd name="connsiteX7" fmla="*/ 8744585 w 8753856"/>
              <a:gd name="connsiteY7" fmla="*/ 3036859 h 5733143"/>
              <a:gd name="connsiteX8" fmla="*/ 8753856 w 8753856"/>
              <a:gd name="connsiteY8" fmla="*/ 399145 h 5733143"/>
              <a:gd name="connsiteX9" fmla="*/ 411843 w 8753856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6868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763000"/>
              <a:gd name="connsiteY0" fmla="*/ 0 h 5733143"/>
              <a:gd name="connsiteX1" fmla="*/ 8763000 w 8763000"/>
              <a:gd name="connsiteY1" fmla="*/ 0 h 5733143"/>
              <a:gd name="connsiteX2" fmla="*/ 8763000 w 8763000"/>
              <a:gd name="connsiteY2" fmla="*/ 5733143 h 5733143"/>
              <a:gd name="connsiteX3" fmla="*/ 0 w 8763000"/>
              <a:gd name="connsiteY3" fmla="*/ 5733143 h 5733143"/>
              <a:gd name="connsiteX4" fmla="*/ 0 w 8763000"/>
              <a:gd name="connsiteY4" fmla="*/ 0 h 5733143"/>
              <a:gd name="connsiteX5" fmla="*/ 411843 w 8763000"/>
              <a:gd name="connsiteY5" fmla="*/ 395442 h 5733143"/>
              <a:gd name="connsiteX6" fmla="*/ 411843 w 8763000"/>
              <a:gd name="connsiteY6" fmla="*/ 3027588 h 5733143"/>
              <a:gd name="connsiteX7" fmla="*/ 8744585 w 8763000"/>
              <a:gd name="connsiteY7" fmla="*/ 3036859 h 5733143"/>
              <a:gd name="connsiteX8" fmla="*/ 8753856 w 8763000"/>
              <a:gd name="connsiteY8" fmla="*/ 399145 h 5733143"/>
              <a:gd name="connsiteX9" fmla="*/ 411843 w 8763000"/>
              <a:gd name="connsiteY9" fmla="*/ 395442 h 5733143"/>
              <a:gd name="connsiteX0" fmla="*/ 0 w 8823875"/>
              <a:gd name="connsiteY0" fmla="*/ 0 h 5733143"/>
              <a:gd name="connsiteX1" fmla="*/ 8763000 w 8823875"/>
              <a:gd name="connsiteY1" fmla="*/ 0 h 5733143"/>
              <a:gd name="connsiteX2" fmla="*/ 8763000 w 8823875"/>
              <a:gd name="connsiteY2" fmla="*/ 5733143 h 5733143"/>
              <a:gd name="connsiteX3" fmla="*/ 0 w 8823875"/>
              <a:gd name="connsiteY3" fmla="*/ 5733143 h 5733143"/>
              <a:gd name="connsiteX4" fmla="*/ 0 w 8823875"/>
              <a:gd name="connsiteY4" fmla="*/ 0 h 5733143"/>
              <a:gd name="connsiteX5" fmla="*/ 411843 w 8823875"/>
              <a:gd name="connsiteY5" fmla="*/ 395442 h 5733143"/>
              <a:gd name="connsiteX6" fmla="*/ 411843 w 8823875"/>
              <a:gd name="connsiteY6" fmla="*/ 3027588 h 5733143"/>
              <a:gd name="connsiteX7" fmla="*/ 8820785 w 8823875"/>
              <a:gd name="connsiteY7" fmla="*/ 3036859 h 5733143"/>
              <a:gd name="connsiteX8" fmla="*/ 8753856 w 8823875"/>
              <a:gd name="connsiteY8" fmla="*/ 399145 h 5733143"/>
              <a:gd name="connsiteX9" fmla="*/ 411843 w 8823875"/>
              <a:gd name="connsiteY9" fmla="*/ 395442 h 5733143"/>
              <a:gd name="connsiteX0" fmla="*/ 0 w 8830056"/>
              <a:gd name="connsiteY0" fmla="*/ 0 h 5733143"/>
              <a:gd name="connsiteX1" fmla="*/ 8763000 w 8830056"/>
              <a:gd name="connsiteY1" fmla="*/ 0 h 5733143"/>
              <a:gd name="connsiteX2" fmla="*/ 8763000 w 8830056"/>
              <a:gd name="connsiteY2" fmla="*/ 5733143 h 5733143"/>
              <a:gd name="connsiteX3" fmla="*/ 0 w 8830056"/>
              <a:gd name="connsiteY3" fmla="*/ 5733143 h 5733143"/>
              <a:gd name="connsiteX4" fmla="*/ 0 w 8830056"/>
              <a:gd name="connsiteY4" fmla="*/ 0 h 5733143"/>
              <a:gd name="connsiteX5" fmla="*/ 411843 w 8830056"/>
              <a:gd name="connsiteY5" fmla="*/ 395442 h 5733143"/>
              <a:gd name="connsiteX6" fmla="*/ 411843 w 8830056"/>
              <a:gd name="connsiteY6" fmla="*/ 3027588 h 5733143"/>
              <a:gd name="connsiteX7" fmla="*/ 8820785 w 8830056"/>
              <a:gd name="connsiteY7" fmla="*/ 3036859 h 5733143"/>
              <a:gd name="connsiteX8" fmla="*/ 8830056 w 8830056"/>
              <a:gd name="connsiteY8" fmla="*/ 399145 h 5733143"/>
              <a:gd name="connsiteX9" fmla="*/ 411843 w 8830056"/>
              <a:gd name="connsiteY9" fmla="*/ 395442 h 5733143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119072 h 5824627"/>
              <a:gd name="connsiteX7" fmla="*/ 8820785 w 8830056"/>
              <a:gd name="connsiteY7" fmla="*/ 3128343 h 5824627"/>
              <a:gd name="connsiteX8" fmla="*/ 8830056 w 8830056"/>
              <a:gd name="connsiteY8" fmla="*/ 490629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119072 h 5824627"/>
              <a:gd name="connsiteX7" fmla="*/ 8820785 w 8830056"/>
              <a:gd name="connsiteY7" fmla="*/ 3128343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327754 h 5824627"/>
              <a:gd name="connsiteX7" fmla="*/ 8820785 w 8830056"/>
              <a:gd name="connsiteY7" fmla="*/ 3128343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327754 h 5824627"/>
              <a:gd name="connsiteX7" fmla="*/ 8820785 w 8830056"/>
              <a:gd name="connsiteY7" fmla="*/ 3337025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  <a:gd name="connsiteX0" fmla="*/ 0 w 8830056"/>
              <a:gd name="connsiteY0" fmla="*/ 91484 h 5824627"/>
              <a:gd name="connsiteX1" fmla="*/ 8763000 w 8830056"/>
              <a:gd name="connsiteY1" fmla="*/ 91484 h 5824627"/>
              <a:gd name="connsiteX2" fmla="*/ 8763000 w 8830056"/>
              <a:gd name="connsiteY2" fmla="*/ 5824627 h 5824627"/>
              <a:gd name="connsiteX3" fmla="*/ 0 w 8830056"/>
              <a:gd name="connsiteY3" fmla="*/ 5824627 h 5824627"/>
              <a:gd name="connsiteX4" fmla="*/ 0 w 8830056"/>
              <a:gd name="connsiteY4" fmla="*/ 91484 h 5824627"/>
              <a:gd name="connsiteX5" fmla="*/ 411843 w 8830056"/>
              <a:gd name="connsiteY5" fmla="*/ 0 h 5824627"/>
              <a:gd name="connsiteX6" fmla="*/ 411843 w 8830056"/>
              <a:gd name="connsiteY6" fmla="*/ 3327754 h 5824627"/>
              <a:gd name="connsiteX7" fmla="*/ 8820785 w 8830056"/>
              <a:gd name="connsiteY7" fmla="*/ 3337025 h 5824627"/>
              <a:gd name="connsiteX8" fmla="*/ 8830056 w 8830056"/>
              <a:gd name="connsiteY8" fmla="*/ 3703 h 5824627"/>
              <a:gd name="connsiteX9" fmla="*/ 411843 w 8830056"/>
              <a:gd name="connsiteY9" fmla="*/ 0 h 5824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830056" h="5824627">
                <a:moveTo>
                  <a:pt x="0" y="91484"/>
                </a:moveTo>
                <a:lnTo>
                  <a:pt x="8763000" y="91484"/>
                </a:lnTo>
                <a:lnTo>
                  <a:pt x="8763000" y="5824627"/>
                </a:lnTo>
                <a:lnTo>
                  <a:pt x="0" y="5824627"/>
                </a:lnTo>
                <a:lnTo>
                  <a:pt x="0" y="91484"/>
                </a:lnTo>
                <a:close/>
                <a:moveTo>
                  <a:pt x="411843" y="0"/>
                </a:moveTo>
                <a:lnTo>
                  <a:pt x="411843" y="3327754"/>
                </a:lnTo>
                <a:lnTo>
                  <a:pt x="8820785" y="3337025"/>
                </a:lnTo>
                <a:cubicBezTo>
                  <a:pt x="8823875" y="1903739"/>
                  <a:pt x="8826966" y="1436989"/>
                  <a:pt x="8830056" y="3703"/>
                </a:cubicBezTo>
                <a:lnTo>
                  <a:pt x="41184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812798" y="4148156"/>
            <a:ext cx="5139273" cy="384721"/>
          </a:xfrm>
        </p:spPr>
        <p:txBody>
          <a:bodyPr>
            <a:spAutoFit/>
          </a:bodyPr>
          <a:lstStyle>
            <a:lvl1pPr>
              <a:defRPr sz="2500" b="1" baseline="0"/>
            </a:lvl1pPr>
          </a:lstStyle>
          <a:p>
            <a:r>
              <a:rPr lang="en-GB" noProof="0" dirty="0" smtClean="0"/>
              <a:t>Thank You!</a:t>
            </a:r>
            <a:endParaRPr lang="en-GB" noProof="0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12797" y="5025331"/>
            <a:ext cx="5139274" cy="430887"/>
          </a:xfrm>
        </p:spPr>
        <p:txBody>
          <a:bodyPr>
            <a:spAutoFit/>
          </a:bodyPr>
          <a:lstStyle>
            <a:lvl1pPr marL="0" indent="0" algn="l">
              <a:buNone/>
              <a:defRPr sz="140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 smtClean="0"/>
              <a:t>Etunimi</a:t>
            </a:r>
            <a:r>
              <a:rPr lang="en-GB" noProof="0" dirty="0" smtClean="0"/>
              <a:t> </a:t>
            </a:r>
            <a:r>
              <a:rPr lang="en-GB" noProof="0" dirty="0" err="1" smtClean="0"/>
              <a:t>Sukunimi</a:t>
            </a:r>
            <a:r>
              <a:rPr lang="en-GB" noProof="0" dirty="0" smtClean="0"/>
              <a:t> etunimi.sukunimi@stat.fi</a:t>
            </a:r>
            <a:br>
              <a:rPr lang="en-GB" noProof="0" dirty="0" smtClean="0"/>
            </a:br>
            <a:r>
              <a:rPr lang="en-GB" noProof="0" dirty="0" err="1" smtClean="0"/>
              <a:t>Seminaari</a:t>
            </a:r>
            <a:r>
              <a:rPr lang="en-GB" noProof="0" dirty="0" smtClean="0"/>
              <a:t>/</a:t>
            </a:r>
            <a:r>
              <a:rPr lang="en-GB" noProof="0" dirty="0" err="1" smtClean="0"/>
              <a:t>tapahtuma</a:t>
            </a:r>
            <a:r>
              <a:rPr lang="en-GB" noProof="0" dirty="0" smtClean="0"/>
              <a:t> xx Month </a:t>
            </a:r>
            <a:r>
              <a:rPr lang="en-GB" noProof="0" dirty="0" err="1" smtClean="0"/>
              <a:t>xxxx</a:t>
            </a:r>
            <a:endParaRPr lang="en-GB" noProof="0" dirty="0"/>
          </a:p>
        </p:txBody>
      </p:sp>
      <p:pic>
        <p:nvPicPr>
          <p:cNvPr id="12" name="Picture 11" descr="TK_SE_rg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9260" y="3962401"/>
            <a:ext cx="2455364" cy="5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41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4599" y="366766"/>
            <a:ext cx="7734802" cy="430887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4598" y="1548000"/>
            <a:ext cx="7734803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 noProof="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4598" y="6356350"/>
            <a:ext cx="1281538" cy="365125"/>
          </a:xfrm>
          <a:prstGeom prst="rect">
            <a:avLst/>
          </a:prstGeom>
        </p:spPr>
        <p:txBody>
          <a:bodyPr vert="horz" lIns="9000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/>
              </a:defRPr>
            </a:lvl1pPr>
          </a:lstStyle>
          <a:p>
            <a:r>
              <a:rPr lang="fi-FI" smtClean="0"/>
              <a:t>QDET2 - 12th November 2016</a:t>
            </a:r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13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fi-FI" smtClean="0"/>
              <a:t>Merja Kallio-Peltoniemi</a:t>
            </a: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56350"/>
            <a:ext cx="70459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ctr">
              <a:defRPr sz="10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fld id="{1379233F-897F-45AF-8EE5-A97FD3C22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5335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</p:sldLayoutIdLst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73B0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73B0"/>
        </a:buClr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0073B0"/>
        </a:buClr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0073B0"/>
        </a:buClr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0073B0"/>
        </a:buClr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Merja.kallio-peltoniemi@stat.fi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3606796" y="4136566"/>
            <a:ext cx="5139273" cy="1015663"/>
          </a:xfrm>
        </p:spPr>
        <p:txBody>
          <a:bodyPr/>
          <a:lstStyle/>
          <a:p>
            <a:r>
              <a:rPr lang="fi-FI" dirty="0" smtClean="0"/>
              <a:t>Web &amp; Mail </a:t>
            </a:r>
            <a:r>
              <a:rPr lang="fi-FI" dirty="0" err="1" smtClean="0"/>
              <a:t>Surveys</a:t>
            </a:r>
            <a:r>
              <a:rPr lang="fi-FI" dirty="0" smtClean="0"/>
              <a:t> </a:t>
            </a:r>
            <a:r>
              <a:rPr lang="fi-FI" dirty="0" err="1" smtClean="0"/>
              <a:t>with</a:t>
            </a:r>
            <a:r>
              <a:rPr lang="fi-FI" dirty="0" smtClean="0"/>
              <a:t> </a:t>
            </a:r>
            <a:r>
              <a:rPr lang="fi-FI" dirty="0" err="1" smtClean="0"/>
              <a:t>Special</a:t>
            </a:r>
            <a:r>
              <a:rPr lang="fi-FI" dirty="0" smtClean="0"/>
              <a:t> </a:t>
            </a:r>
            <a:r>
              <a:rPr lang="fi-FI" dirty="0" err="1" smtClean="0"/>
              <a:t>Populations</a:t>
            </a:r>
            <a:r>
              <a:rPr lang="fi-FI" dirty="0" smtClean="0"/>
              <a:t>: </a:t>
            </a:r>
            <a:r>
              <a:rPr lang="fi-FI" dirty="0" err="1" smtClean="0"/>
              <a:t>Results</a:t>
            </a:r>
            <a:r>
              <a:rPr lang="fi-FI" dirty="0" smtClean="0"/>
              <a:t> on </a:t>
            </a:r>
            <a:r>
              <a:rPr lang="fi-FI" dirty="0" err="1" smtClean="0"/>
              <a:t>Pretesting</a:t>
            </a:r>
            <a:r>
              <a:rPr lang="fi-FI" dirty="0" smtClean="0"/>
              <a:t> </a:t>
            </a:r>
            <a:r>
              <a:rPr lang="fi-FI" dirty="0" err="1" smtClean="0"/>
              <a:t>Leisure</a:t>
            </a:r>
            <a:r>
              <a:rPr lang="fi-FI" dirty="0" smtClean="0"/>
              <a:t> </a:t>
            </a:r>
            <a:r>
              <a:rPr lang="fi-FI" dirty="0" err="1" smtClean="0"/>
              <a:t>Survey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3606796" y="5459961"/>
            <a:ext cx="5139274" cy="473976"/>
          </a:xfrm>
        </p:spPr>
        <p:txBody>
          <a:bodyPr/>
          <a:lstStyle/>
          <a:p>
            <a:r>
              <a:rPr lang="fi-FI" dirty="0" smtClean="0"/>
              <a:t>Merja Kallio-Peltoniemi</a:t>
            </a:r>
          </a:p>
          <a:p>
            <a:r>
              <a:rPr lang="fi-FI" dirty="0" smtClean="0"/>
              <a:t>QDET2/12th November 2016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113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Background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fi-FI" dirty="0" err="1" smtClean="0"/>
              <a:t>Leisure</a:t>
            </a:r>
            <a:r>
              <a:rPr lang="fi-FI" dirty="0" smtClean="0"/>
              <a:t> </a:t>
            </a:r>
            <a:r>
              <a:rPr lang="fi-FI" dirty="0" err="1" smtClean="0"/>
              <a:t>Survey</a:t>
            </a:r>
            <a:r>
              <a:rPr lang="fi-FI" dirty="0" smtClean="0"/>
              <a:t> in Finland </a:t>
            </a:r>
          </a:p>
          <a:p>
            <a:r>
              <a:rPr lang="fi-FI" dirty="0" err="1" smtClean="0"/>
              <a:t>Populations</a:t>
            </a:r>
            <a:r>
              <a:rPr lang="fi-FI" dirty="0" smtClean="0"/>
              <a:t> </a:t>
            </a:r>
            <a:r>
              <a:rPr lang="fi-FI" dirty="0" err="1" smtClean="0"/>
              <a:t>leisure</a:t>
            </a:r>
            <a:r>
              <a:rPr lang="fi-FI" dirty="0" smtClean="0"/>
              <a:t> </a:t>
            </a:r>
            <a:r>
              <a:rPr lang="fi-FI" dirty="0" err="1" smtClean="0"/>
              <a:t>hobbies</a:t>
            </a:r>
            <a:r>
              <a:rPr lang="fi-FI" dirty="0" smtClean="0"/>
              <a:t>, </a:t>
            </a:r>
            <a:r>
              <a:rPr lang="fi-FI" dirty="0" err="1" smtClean="0"/>
              <a:t>social</a:t>
            </a:r>
            <a:r>
              <a:rPr lang="fi-FI" dirty="0" smtClean="0"/>
              <a:t> and </a:t>
            </a:r>
            <a:r>
              <a:rPr lang="fi-FI" dirty="0" err="1" smtClean="0"/>
              <a:t>cultural</a:t>
            </a:r>
            <a:r>
              <a:rPr lang="fi-FI" dirty="0" smtClean="0"/>
              <a:t> </a:t>
            </a:r>
            <a:r>
              <a:rPr lang="fi-FI" dirty="0" err="1" smtClean="0"/>
              <a:t>participation</a:t>
            </a:r>
            <a:r>
              <a:rPr lang="fi-FI" dirty="0" smtClean="0"/>
              <a:t>, </a:t>
            </a:r>
            <a:r>
              <a:rPr lang="fi-FI" dirty="0" err="1" smtClean="0"/>
              <a:t>social</a:t>
            </a:r>
            <a:r>
              <a:rPr lang="fi-FI" dirty="0" smtClean="0"/>
              <a:t> </a:t>
            </a:r>
            <a:r>
              <a:rPr lang="fi-FI" dirty="0" err="1" smtClean="0"/>
              <a:t>relationships</a:t>
            </a:r>
            <a:r>
              <a:rPr lang="fi-FI" dirty="0" smtClean="0"/>
              <a:t>, </a:t>
            </a:r>
            <a:r>
              <a:rPr lang="fi-FI" dirty="0" err="1" smtClean="0"/>
              <a:t>ratio</a:t>
            </a:r>
            <a:r>
              <a:rPr lang="fi-FI" dirty="0" smtClean="0"/>
              <a:t> </a:t>
            </a:r>
            <a:r>
              <a:rPr lang="fi-FI" dirty="0" err="1" smtClean="0"/>
              <a:t>between</a:t>
            </a:r>
            <a:r>
              <a:rPr lang="fi-FI" dirty="0" smtClean="0"/>
              <a:t> </a:t>
            </a:r>
            <a:r>
              <a:rPr lang="fi-FI" dirty="0" err="1" smtClean="0"/>
              <a:t>work</a:t>
            </a:r>
            <a:r>
              <a:rPr lang="fi-FI" dirty="0" smtClean="0"/>
              <a:t> and </a:t>
            </a:r>
            <a:r>
              <a:rPr lang="fi-FI" dirty="0" err="1" smtClean="0"/>
              <a:t>leisure</a:t>
            </a:r>
            <a:r>
              <a:rPr lang="fi-FI" dirty="0" smtClean="0"/>
              <a:t>.</a:t>
            </a:r>
          </a:p>
          <a:p>
            <a:r>
              <a:rPr lang="fi-FI" dirty="0" err="1" smtClean="0"/>
              <a:t>Trends</a:t>
            </a:r>
            <a:r>
              <a:rPr lang="fi-FI" dirty="0" smtClean="0"/>
              <a:t>: 1977, 1981, 1991, 2002, (2017).</a:t>
            </a:r>
          </a:p>
          <a:p>
            <a:r>
              <a:rPr lang="fi-FI" dirty="0" err="1" smtClean="0"/>
              <a:t>Age</a:t>
            </a:r>
            <a:r>
              <a:rPr lang="fi-FI" dirty="0" smtClean="0"/>
              <a:t> </a:t>
            </a:r>
            <a:r>
              <a:rPr lang="fi-FI" dirty="0" err="1" smtClean="0"/>
              <a:t>limit</a:t>
            </a:r>
            <a:r>
              <a:rPr lang="fi-FI" dirty="0" smtClean="0"/>
              <a:t> </a:t>
            </a:r>
            <a:r>
              <a:rPr lang="fi-FI" dirty="0" err="1" smtClean="0"/>
              <a:t>from</a:t>
            </a:r>
            <a:r>
              <a:rPr lang="fi-FI" dirty="0" smtClean="0"/>
              <a:t> 10+ </a:t>
            </a:r>
            <a:r>
              <a:rPr lang="fi-FI" dirty="0" smtClean="0">
                <a:sym typeface="Wingdings" panose="05000000000000000000" pitchFamily="2" charset="2"/>
              </a:rPr>
              <a:t> no </a:t>
            </a:r>
            <a:r>
              <a:rPr lang="fi-FI" dirty="0" err="1" smtClean="0">
                <a:sym typeface="Wingdings" panose="05000000000000000000" pitchFamily="2" charset="2"/>
              </a:rPr>
              <a:t>maximum</a:t>
            </a:r>
            <a:r>
              <a:rPr lang="fi-FI" dirty="0" smtClean="0">
                <a:sym typeface="Wingdings" panose="05000000000000000000" pitchFamily="2" charset="2"/>
              </a:rPr>
              <a:t> </a:t>
            </a:r>
            <a:r>
              <a:rPr lang="fi-FI" dirty="0" err="1" smtClean="0">
                <a:sym typeface="Wingdings" panose="05000000000000000000" pitchFamily="2" charset="2"/>
              </a:rPr>
              <a:t>age</a:t>
            </a:r>
            <a:r>
              <a:rPr lang="fi-FI" dirty="0" smtClean="0">
                <a:sym typeface="Wingdings" panose="05000000000000000000" pitchFamily="2" charset="2"/>
              </a:rPr>
              <a:t>.</a:t>
            </a:r>
          </a:p>
          <a:p>
            <a:r>
              <a:rPr lang="fi-FI" dirty="0" err="1" smtClean="0"/>
              <a:t>Previously</a:t>
            </a:r>
            <a:r>
              <a:rPr lang="fi-FI" dirty="0" smtClean="0"/>
              <a:t>: CAPI </a:t>
            </a:r>
            <a:r>
              <a:rPr lang="fi-FI" dirty="0" err="1" smtClean="0"/>
              <a:t>mode</a:t>
            </a:r>
            <a:endParaRPr lang="fi-FI" dirty="0"/>
          </a:p>
          <a:p>
            <a:r>
              <a:rPr lang="fi-FI" dirty="0" smtClean="0"/>
              <a:t>In 2016 </a:t>
            </a:r>
            <a:r>
              <a:rPr lang="fi-FI" dirty="0" err="1" smtClean="0"/>
              <a:t>pretesting</a:t>
            </a:r>
            <a:r>
              <a:rPr lang="fi-FI" dirty="0" smtClean="0"/>
              <a:t> and </a:t>
            </a:r>
            <a:r>
              <a:rPr lang="fi-FI" dirty="0" err="1" smtClean="0"/>
              <a:t>piloting</a:t>
            </a:r>
            <a:r>
              <a:rPr lang="fi-FI" dirty="0" smtClean="0"/>
              <a:t> </a:t>
            </a:r>
            <a:r>
              <a:rPr lang="fi-FI" dirty="0" err="1" smtClean="0"/>
              <a:t>mixed</a:t>
            </a:r>
            <a:r>
              <a:rPr lang="fi-FI" dirty="0" smtClean="0"/>
              <a:t> </a:t>
            </a:r>
            <a:r>
              <a:rPr lang="fi-FI" dirty="0" err="1" smtClean="0"/>
              <a:t>mode</a:t>
            </a:r>
            <a:r>
              <a:rPr lang="fi-FI" dirty="0" smtClean="0"/>
              <a:t> (</a:t>
            </a:r>
            <a:r>
              <a:rPr lang="fi-FI" dirty="0" err="1" smtClean="0"/>
              <a:t>web</a:t>
            </a:r>
            <a:r>
              <a:rPr lang="fi-FI" dirty="0" smtClean="0"/>
              <a:t> + </a:t>
            </a:r>
            <a:r>
              <a:rPr lang="fi-FI" dirty="0" err="1" smtClean="0"/>
              <a:t>mail</a:t>
            </a:r>
            <a:r>
              <a:rPr lang="fi-FI" dirty="0" smtClean="0"/>
              <a:t>)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 smtClean="0"/>
              <a:t>QDET2 - 12th November 2016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Merja Kallio-Peltoniemi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9072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Questionnaire</a:t>
            </a:r>
            <a:r>
              <a:rPr lang="fi-FI" dirty="0" smtClean="0"/>
              <a:t> Design </a:t>
            </a:r>
            <a:r>
              <a:rPr lang="fi-FI" dirty="0" err="1"/>
              <a:t>C</a:t>
            </a:r>
            <a:r>
              <a:rPr lang="fi-FI" dirty="0" err="1" smtClean="0"/>
              <a:t>hallenges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fi-FI" dirty="0" err="1" smtClean="0"/>
              <a:t>Statistics</a:t>
            </a:r>
            <a:r>
              <a:rPr lang="fi-FI" dirty="0" smtClean="0"/>
              <a:t> </a:t>
            </a:r>
            <a:r>
              <a:rPr lang="fi-FI" dirty="0" err="1" smtClean="0"/>
              <a:t>Finland’s</a:t>
            </a:r>
            <a:r>
              <a:rPr lang="fi-FI" dirty="0" smtClean="0"/>
              <a:t> </a:t>
            </a:r>
            <a:r>
              <a:rPr lang="fi-FI" dirty="0" err="1" smtClean="0"/>
              <a:t>strategic</a:t>
            </a:r>
            <a:r>
              <a:rPr lang="fi-FI" dirty="0" smtClean="0"/>
              <a:t> </a:t>
            </a:r>
            <a:r>
              <a:rPr lang="fi-FI" dirty="0" err="1" smtClean="0"/>
              <a:t>goal</a:t>
            </a:r>
            <a:r>
              <a:rPr lang="fi-FI" dirty="0" smtClean="0"/>
              <a:t>: </a:t>
            </a:r>
            <a:r>
              <a:rPr lang="fi-FI" dirty="0" err="1" smtClean="0"/>
              <a:t>web</a:t>
            </a:r>
            <a:r>
              <a:rPr lang="fi-FI" dirty="0" smtClean="0"/>
              <a:t> </a:t>
            </a:r>
            <a:r>
              <a:rPr lang="fi-FI" dirty="0" err="1" smtClean="0"/>
              <a:t>mode</a:t>
            </a:r>
            <a:r>
              <a:rPr lang="fi-FI" dirty="0" smtClean="0"/>
              <a:t> option in </a:t>
            </a:r>
            <a:r>
              <a:rPr lang="fi-FI" dirty="0" err="1" smtClean="0"/>
              <a:t>all</a:t>
            </a:r>
            <a:r>
              <a:rPr lang="fi-FI" dirty="0" smtClean="0"/>
              <a:t> </a:t>
            </a:r>
            <a:r>
              <a:rPr lang="fi-FI" dirty="0" err="1" smtClean="0"/>
              <a:t>personal</a:t>
            </a:r>
            <a:r>
              <a:rPr lang="fi-FI" dirty="0" smtClean="0"/>
              <a:t> &amp; </a:t>
            </a:r>
            <a:r>
              <a:rPr lang="fi-FI" dirty="0" err="1" smtClean="0"/>
              <a:t>household</a:t>
            </a:r>
            <a:r>
              <a:rPr lang="fi-FI" dirty="0" smtClean="0"/>
              <a:t> </a:t>
            </a:r>
            <a:r>
              <a:rPr lang="fi-FI" dirty="0" err="1" smtClean="0"/>
              <a:t>surveys</a:t>
            </a:r>
            <a:r>
              <a:rPr lang="fi-FI" dirty="0" smtClean="0"/>
              <a:t> </a:t>
            </a:r>
            <a:r>
              <a:rPr lang="fi-FI" dirty="0" err="1" smtClean="0"/>
              <a:t>by</a:t>
            </a:r>
            <a:r>
              <a:rPr lang="fi-FI" dirty="0" smtClean="0"/>
              <a:t> </a:t>
            </a:r>
            <a:r>
              <a:rPr lang="fi-FI" dirty="0" err="1" smtClean="0"/>
              <a:t>year</a:t>
            </a:r>
            <a:r>
              <a:rPr lang="fi-FI" dirty="0" smtClean="0"/>
              <a:t> 2018</a:t>
            </a:r>
          </a:p>
          <a:p>
            <a:r>
              <a:rPr lang="fi-FI" dirty="0" smtClean="0"/>
              <a:t>Long </a:t>
            </a:r>
            <a:r>
              <a:rPr lang="fi-FI" dirty="0" err="1" smtClean="0"/>
              <a:t>questionnaire</a:t>
            </a:r>
            <a:r>
              <a:rPr lang="fi-FI" dirty="0" smtClean="0"/>
              <a:t> &amp; </a:t>
            </a:r>
            <a:r>
              <a:rPr lang="fi-FI" dirty="0" err="1" smtClean="0"/>
              <a:t>new</a:t>
            </a:r>
            <a:r>
              <a:rPr lang="fi-FI" dirty="0" smtClean="0"/>
              <a:t> </a:t>
            </a:r>
            <a:r>
              <a:rPr lang="fi-FI" dirty="0" err="1" smtClean="0"/>
              <a:t>questions</a:t>
            </a:r>
            <a:r>
              <a:rPr lang="fi-FI" dirty="0" smtClean="0"/>
              <a:t> </a:t>
            </a:r>
          </a:p>
          <a:p>
            <a:r>
              <a:rPr lang="fi-FI" dirty="0" err="1" smtClean="0"/>
              <a:t>Mode</a:t>
            </a:r>
            <a:r>
              <a:rPr lang="fi-FI" dirty="0" smtClean="0"/>
              <a:t> </a:t>
            </a:r>
            <a:r>
              <a:rPr lang="fi-FI" dirty="0" err="1" smtClean="0"/>
              <a:t>effects</a:t>
            </a:r>
            <a:endParaRPr lang="fi-FI" dirty="0"/>
          </a:p>
          <a:p>
            <a:r>
              <a:rPr lang="fi-FI" dirty="0" smtClean="0"/>
              <a:t>Software </a:t>
            </a:r>
            <a:r>
              <a:rPr lang="fi-FI" dirty="0" err="1" smtClean="0"/>
              <a:t>choice</a:t>
            </a:r>
            <a:r>
              <a:rPr lang="fi-FI" dirty="0" smtClean="0"/>
              <a:t> (</a:t>
            </a:r>
            <a:r>
              <a:rPr lang="fi-FI" dirty="0" err="1" smtClean="0"/>
              <a:t>Digium</a:t>
            </a:r>
            <a:r>
              <a:rPr lang="fi-FI" dirty="0" smtClean="0"/>
              <a:t>), </a:t>
            </a:r>
            <a:r>
              <a:rPr lang="fi-FI" dirty="0" err="1" smtClean="0"/>
              <a:t>technical</a:t>
            </a:r>
            <a:r>
              <a:rPr lang="fi-FI" dirty="0" smtClean="0"/>
              <a:t> </a:t>
            </a:r>
            <a:r>
              <a:rPr lang="fi-FI" dirty="0" err="1" smtClean="0"/>
              <a:t>restrictions</a:t>
            </a:r>
            <a:endParaRPr lang="fi-FI" dirty="0" smtClean="0"/>
          </a:p>
          <a:p>
            <a:r>
              <a:rPr lang="fi-FI" dirty="0" smtClean="0"/>
              <a:t>Resource </a:t>
            </a:r>
            <a:r>
              <a:rPr lang="fi-FI" dirty="0" err="1" smtClean="0"/>
              <a:t>limitations</a:t>
            </a:r>
            <a:endParaRPr lang="fi-FI" dirty="0" smtClean="0"/>
          </a:p>
          <a:p>
            <a:r>
              <a:rPr lang="fi-FI" dirty="0" err="1" smtClean="0"/>
              <a:t>Consent</a:t>
            </a:r>
            <a:r>
              <a:rPr lang="fi-FI" dirty="0" smtClean="0"/>
              <a:t> </a:t>
            </a:r>
            <a:r>
              <a:rPr lang="fi-FI" dirty="0" err="1" smtClean="0"/>
              <a:t>issues</a:t>
            </a:r>
            <a:r>
              <a:rPr lang="fi-FI" dirty="0" smtClean="0"/>
              <a:t> of </a:t>
            </a:r>
            <a:r>
              <a:rPr lang="fi-FI" dirty="0" err="1" smtClean="0"/>
              <a:t>underaged</a:t>
            </a:r>
            <a:r>
              <a:rPr lang="fi-FI" dirty="0" smtClean="0"/>
              <a:t> </a:t>
            </a:r>
            <a:r>
              <a:rPr lang="fi-FI" dirty="0" err="1" smtClean="0"/>
              <a:t>participants</a:t>
            </a:r>
            <a:r>
              <a:rPr lang="fi-FI" dirty="0" smtClean="0"/>
              <a:t> (</a:t>
            </a:r>
            <a:r>
              <a:rPr lang="fi-FI" dirty="0" err="1" smtClean="0"/>
              <a:t>unsolved</a:t>
            </a:r>
            <a:r>
              <a:rPr lang="fi-FI" dirty="0" smtClean="0"/>
              <a:t>!)</a:t>
            </a:r>
          </a:p>
          <a:p>
            <a:r>
              <a:rPr lang="fi-FI" dirty="0" err="1"/>
              <a:t>Special</a:t>
            </a:r>
            <a:r>
              <a:rPr lang="fi-FI" dirty="0"/>
              <a:t> </a:t>
            </a:r>
            <a:r>
              <a:rPr lang="fi-FI" dirty="0" err="1"/>
              <a:t>populations</a:t>
            </a:r>
            <a:endParaRPr lang="fi-FI" dirty="0"/>
          </a:p>
          <a:p>
            <a:pPr lvl="1"/>
            <a:r>
              <a:rPr lang="fi-FI" dirty="0" err="1"/>
              <a:t>Children</a:t>
            </a:r>
            <a:r>
              <a:rPr lang="fi-FI" dirty="0"/>
              <a:t> 10-14 </a:t>
            </a:r>
            <a:r>
              <a:rPr lang="fi-FI" dirty="0" err="1"/>
              <a:t>years</a:t>
            </a:r>
            <a:r>
              <a:rPr lang="fi-FI" dirty="0"/>
              <a:t> </a:t>
            </a:r>
            <a:r>
              <a:rPr lang="fi-FI" dirty="0" err="1"/>
              <a:t>old</a:t>
            </a:r>
            <a:endParaRPr lang="fi-FI" dirty="0"/>
          </a:p>
          <a:p>
            <a:pPr lvl="2"/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limitations</a:t>
            </a:r>
            <a:r>
              <a:rPr lang="fi-FI" dirty="0"/>
              <a:t> </a:t>
            </a:r>
            <a:r>
              <a:rPr lang="fi-FI" sz="1800" dirty="0" smtClean="0"/>
              <a:t>(</a:t>
            </a:r>
            <a:r>
              <a:rPr lang="fi-FI" sz="1800" dirty="0" err="1" smtClean="0"/>
              <a:t>e.g</a:t>
            </a:r>
            <a:r>
              <a:rPr lang="fi-FI" sz="1800" dirty="0" smtClean="0"/>
              <a:t>. </a:t>
            </a:r>
            <a:r>
              <a:rPr lang="fi-FI" sz="1800" dirty="0" err="1" smtClean="0"/>
              <a:t>Holaday</a:t>
            </a:r>
            <a:r>
              <a:rPr lang="fi-FI" sz="1800" dirty="0" smtClean="0"/>
              <a:t> </a:t>
            </a:r>
            <a:r>
              <a:rPr lang="fi-FI" sz="1800" dirty="0"/>
              <a:t>&amp; Turner-Henson 1989, de </a:t>
            </a:r>
            <a:r>
              <a:rPr lang="fi-FI" sz="1800" dirty="0" err="1"/>
              <a:t>Leeuw</a:t>
            </a:r>
            <a:r>
              <a:rPr lang="fi-FI" sz="1800" dirty="0"/>
              <a:t> 2011)</a:t>
            </a:r>
            <a:endParaRPr lang="fi-FI" dirty="0"/>
          </a:p>
          <a:p>
            <a:pPr lvl="1"/>
            <a:r>
              <a:rPr lang="fi-FI" dirty="0" err="1"/>
              <a:t>Elderly</a:t>
            </a:r>
            <a:r>
              <a:rPr lang="fi-FI" dirty="0"/>
              <a:t> </a:t>
            </a:r>
            <a:r>
              <a:rPr lang="fi-FI" dirty="0" err="1"/>
              <a:t>respondents</a:t>
            </a:r>
            <a:r>
              <a:rPr lang="fi-FI" dirty="0"/>
              <a:t> (75 </a:t>
            </a:r>
            <a:r>
              <a:rPr lang="fi-FI" dirty="0" err="1"/>
              <a:t>years</a:t>
            </a:r>
            <a:r>
              <a:rPr lang="fi-FI" dirty="0"/>
              <a:t> </a:t>
            </a:r>
            <a:r>
              <a:rPr lang="fi-FI" dirty="0" err="1"/>
              <a:t>old</a:t>
            </a:r>
            <a:r>
              <a:rPr lang="fi-FI" dirty="0"/>
              <a:t> </a:t>
            </a:r>
            <a:r>
              <a:rPr lang="fi-FI" dirty="0">
                <a:sym typeface="Wingdings" panose="05000000000000000000" pitchFamily="2" charset="2"/>
              </a:rPr>
              <a:t></a:t>
            </a:r>
            <a:r>
              <a:rPr lang="fi-FI" dirty="0" smtClean="0">
                <a:sym typeface="Wingdings" panose="05000000000000000000" pitchFamily="2" charset="2"/>
              </a:rPr>
              <a:t>)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 smtClean="0"/>
              <a:t>QDET2 - 12th November 2016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Merja Kallio-Peltoniemi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0153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 smtClean="0"/>
              <a:t>QDET2 - 12th November 2016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Merja Kallio-Peltoniemi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4</a:t>
            </a:fld>
            <a:endParaRPr lang="fi-FI"/>
          </a:p>
        </p:txBody>
      </p:sp>
      <p:pic>
        <p:nvPicPr>
          <p:cNvPr id="7" name="Sisällön paikkamerkki 6"/>
          <p:cNvPicPr>
            <a:picLocks noGrp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1126435" y="1113184"/>
            <a:ext cx="6453808" cy="489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306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04598" y="369084"/>
            <a:ext cx="7734803" cy="430887"/>
          </a:xfrm>
        </p:spPr>
        <p:txBody>
          <a:bodyPr/>
          <a:lstStyle/>
          <a:p>
            <a:r>
              <a:rPr lang="fi-FI" dirty="0" err="1" smtClean="0"/>
              <a:t>Children’s</a:t>
            </a:r>
            <a:r>
              <a:rPr lang="fi-FI" dirty="0" smtClean="0"/>
              <a:t> </a:t>
            </a:r>
            <a:r>
              <a:rPr lang="fi-FI" dirty="0" err="1" smtClean="0"/>
              <a:t>pretests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fi-FI" dirty="0" smtClean="0"/>
              <a:t>In </a:t>
            </a:r>
            <a:r>
              <a:rPr lang="fi-FI" dirty="0" err="1" smtClean="0"/>
              <a:t>schools</a:t>
            </a:r>
            <a:r>
              <a:rPr lang="fi-FI" dirty="0" smtClean="0"/>
              <a:t> (6 </a:t>
            </a:r>
            <a:r>
              <a:rPr lang="fi-FI" dirty="0" err="1" smtClean="0"/>
              <a:t>classes</a:t>
            </a:r>
            <a:r>
              <a:rPr lang="fi-FI" dirty="0" smtClean="0"/>
              <a:t> in Helsinki)</a:t>
            </a:r>
          </a:p>
          <a:p>
            <a:r>
              <a:rPr lang="fi-FI" dirty="0" err="1" smtClean="0"/>
              <a:t>Aged</a:t>
            </a:r>
            <a:r>
              <a:rPr lang="fi-FI" dirty="0" smtClean="0"/>
              <a:t> 10-12 </a:t>
            </a:r>
            <a:r>
              <a:rPr lang="fi-FI" dirty="0" err="1" smtClean="0"/>
              <a:t>year</a:t>
            </a:r>
            <a:r>
              <a:rPr lang="fi-FI" dirty="0"/>
              <a:t> </a:t>
            </a:r>
            <a:r>
              <a:rPr lang="fi-FI" dirty="0" err="1" smtClean="0"/>
              <a:t>old</a:t>
            </a:r>
            <a:endParaRPr lang="fi-FI" dirty="0" smtClean="0"/>
          </a:p>
          <a:p>
            <a:r>
              <a:rPr lang="fi-FI" dirty="0" smtClean="0"/>
              <a:t>20 € </a:t>
            </a:r>
            <a:r>
              <a:rPr lang="fi-FI" dirty="0" err="1" smtClean="0"/>
              <a:t>gift</a:t>
            </a:r>
            <a:r>
              <a:rPr lang="fi-FI" dirty="0" smtClean="0"/>
              <a:t> </a:t>
            </a:r>
            <a:r>
              <a:rPr lang="fi-FI" dirty="0" err="1" smtClean="0"/>
              <a:t>card</a:t>
            </a:r>
            <a:r>
              <a:rPr lang="fi-FI" dirty="0" smtClean="0"/>
              <a:t> </a:t>
            </a:r>
            <a:r>
              <a:rPr lang="fi-FI" dirty="0" err="1" smtClean="0"/>
              <a:t>incentive</a:t>
            </a:r>
            <a:endParaRPr lang="fi-FI" dirty="0" smtClean="0"/>
          </a:p>
          <a:p>
            <a:r>
              <a:rPr lang="fi-FI" dirty="0" err="1" smtClean="0"/>
              <a:t>Consent</a:t>
            </a:r>
            <a:r>
              <a:rPr lang="fi-FI" dirty="0" smtClean="0"/>
              <a:t> </a:t>
            </a:r>
            <a:r>
              <a:rPr lang="fi-FI" dirty="0" err="1" smtClean="0"/>
              <a:t>asked</a:t>
            </a:r>
            <a:r>
              <a:rPr lang="fi-FI" dirty="0" smtClean="0"/>
              <a:t> </a:t>
            </a:r>
            <a:r>
              <a:rPr lang="fi-FI" dirty="0" err="1" smtClean="0"/>
              <a:t>from</a:t>
            </a:r>
            <a:r>
              <a:rPr lang="fi-FI" dirty="0" smtClean="0"/>
              <a:t> </a:t>
            </a:r>
            <a:r>
              <a:rPr lang="fi-FI" dirty="0" err="1" smtClean="0"/>
              <a:t>legal</a:t>
            </a:r>
            <a:r>
              <a:rPr lang="fi-FI" dirty="0" smtClean="0"/>
              <a:t> </a:t>
            </a:r>
            <a:r>
              <a:rPr lang="fi-FI" dirty="0" err="1" smtClean="0"/>
              <a:t>guardians</a:t>
            </a:r>
            <a:endParaRPr lang="fi-FI" dirty="0" smtClean="0"/>
          </a:p>
          <a:p>
            <a:r>
              <a:rPr lang="fi-FI" dirty="0" smtClean="0"/>
              <a:t>11 </a:t>
            </a:r>
            <a:r>
              <a:rPr lang="fi-FI" dirty="0" err="1" smtClean="0"/>
              <a:t>web</a:t>
            </a:r>
            <a:r>
              <a:rPr lang="fi-FI" dirty="0" smtClean="0"/>
              <a:t> </a:t>
            </a:r>
            <a:r>
              <a:rPr lang="fi-FI" dirty="0" err="1" smtClean="0"/>
              <a:t>pretests</a:t>
            </a:r>
            <a:r>
              <a:rPr lang="fi-FI" dirty="0" smtClean="0"/>
              <a:t> (</a:t>
            </a:r>
            <a:r>
              <a:rPr lang="fi-FI" dirty="0" err="1" smtClean="0"/>
              <a:t>cognitive</a:t>
            </a:r>
            <a:r>
              <a:rPr lang="fi-FI" dirty="0" smtClean="0"/>
              <a:t>/</a:t>
            </a:r>
            <a:r>
              <a:rPr lang="fi-FI" dirty="0" err="1" smtClean="0"/>
              <a:t>usability</a:t>
            </a:r>
            <a:r>
              <a:rPr lang="fi-FI" dirty="0" smtClean="0"/>
              <a:t> </a:t>
            </a:r>
            <a:r>
              <a:rPr lang="fi-FI" dirty="0" err="1" smtClean="0"/>
              <a:t>test</a:t>
            </a:r>
            <a:r>
              <a:rPr lang="fi-FI" dirty="0" smtClean="0"/>
              <a:t>)</a:t>
            </a:r>
          </a:p>
          <a:p>
            <a:r>
              <a:rPr lang="fi-FI" dirty="0" smtClean="0"/>
              <a:t>100 </a:t>
            </a:r>
            <a:r>
              <a:rPr lang="fi-FI" dirty="0" err="1" smtClean="0"/>
              <a:t>mail</a:t>
            </a:r>
            <a:r>
              <a:rPr lang="fi-FI" dirty="0" smtClean="0"/>
              <a:t> </a:t>
            </a:r>
            <a:r>
              <a:rPr lang="fi-FI" dirty="0" err="1" smtClean="0"/>
              <a:t>questionnaire</a:t>
            </a:r>
            <a:r>
              <a:rPr lang="fi-FI" dirty="0" smtClean="0"/>
              <a:t> </a:t>
            </a:r>
            <a:r>
              <a:rPr lang="fi-FI" dirty="0" err="1" smtClean="0"/>
              <a:t>pretests</a:t>
            </a:r>
            <a:r>
              <a:rPr lang="fi-FI" dirty="0" smtClean="0"/>
              <a:t> (</a:t>
            </a:r>
            <a:r>
              <a:rPr lang="fi-FI" dirty="0" err="1" smtClean="0"/>
              <a:t>observation</a:t>
            </a:r>
            <a:r>
              <a:rPr lang="fi-FI" dirty="0" smtClean="0"/>
              <a:t>)</a:t>
            </a:r>
          </a:p>
          <a:p>
            <a:endParaRPr lang="fi-FI" dirty="0" smtClean="0"/>
          </a:p>
          <a:p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 dirty="0" smtClean="0"/>
              <a:t>QDET2 - 12th November 2016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Merja Kallio-Peltoniemi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265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04994" y="369084"/>
            <a:ext cx="7711806" cy="430887"/>
          </a:xfrm>
        </p:spPr>
        <p:txBody>
          <a:bodyPr/>
          <a:lstStyle/>
          <a:p>
            <a:r>
              <a:rPr lang="fi-FI" dirty="0" err="1"/>
              <a:t>Results</a:t>
            </a:r>
            <a:r>
              <a:rPr lang="fi-FI" dirty="0"/>
              <a:t> </a:t>
            </a:r>
            <a:r>
              <a:rPr lang="fi-FI" dirty="0" err="1"/>
              <a:t>from</a:t>
            </a:r>
            <a:r>
              <a:rPr lang="fi-FI" dirty="0"/>
              <a:t> </a:t>
            </a:r>
            <a:r>
              <a:rPr lang="fi-FI" dirty="0" err="1"/>
              <a:t>Children’s</a:t>
            </a:r>
            <a:r>
              <a:rPr lang="fi-FI" dirty="0"/>
              <a:t> </a:t>
            </a:r>
            <a:r>
              <a:rPr lang="fi-FI" dirty="0" err="1" smtClean="0"/>
              <a:t>pretests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5"/>
          </p:nvPr>
        </p:nvSpPr>
        <p:spPr>
          <a:xfrm>
            <a:off x="704598" y="1596359"/>
            <a:ext cx="3754438" cy="4516385"/>
          </a:xfrm>
        </p:spPr>
        <p:txBody>
          <a:bodyPr/>
          <a:lstStyle/>
          <a:p>
            <a:r>
              <a:rPr lang="fi-FI" dirty="0"/>
              <a:t>No </a:t>
            </a:r>
            <a:r>
              <a:rPr lang="fi-FI" i="1" dirty="0" err="1"/>
              <a:t>technical</a:t>
            </a:r>
            <a:r>
              <a:rPr lang="fi-FI" dirty="0"/>
              <a:t> </a:t>
            </a:r>
            <a:r>
              <a:rPr lang="fi-FI" dirty="0" err="1"/>
              <a:t>problems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WEB </a:t>
            </a:r>
            <a:r>
              <a:rPr lang="fi-FI" dirty="0" err="1"/>
              <a:t>questionnaire</a:t>
            </a:r>
            <a:endParaRPr lang="fi-FI" dirty="0"/>
          </a:p>
          <a:p>
            <a:r>
              <a:rPr lang="fi-FI" dirty="0" err="1">
                <a:sym typeface="Wingdings" panose="05000000000000000000" pitchFamily="2" charset="2"/>
              </a:rPr>
              <a:t>Difficulties</a:t>
            </a:r>
            <a:r>
              <a:rPr lang="fi-FI" dirty="0">
                <a:sym typeface="Wingdings" panose="05000000000000000000" pitchFamily="2" charset="2"/>
              </a:rPr>
              <a:t> to </a:t>
            </a:r>
            <a:r>
              <a:rPr lang="fi-FI" dirty="0" err="1">
                <a:sym typeface="Wingdings" panose="05000000000000000000" pitchFamily="2" charset="2"/>
              </a:rPr>
              <a:t>understand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common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 smtClean="0">
                <a:sym typeface="Wingdings" panose="05000000000000000000" pitchFamily="2" charset="2"/>
              </a:rPr>
              <a:t>concepts</a:t>
            </a:r>
            <a:endParaRPr lang="fi-FI" dirty="0" smtClean="0">
              <a:sym typeface="Wingdings" panose="05000000000000000000" pitchFamily="2" charset="2"/>
            </a:endParaRPr>
          </a:p>
          <a:p>
            <a:r>
              <a:rPr lang="fi-FI" dirty="0" err="1" smtClean="0">
                <a:sym typeface="Wingdings" panose="05000000000000000000" pitchFamily="2" charset="2"/>
              </a:rPr>
              <a:t>Difficulties</a:t>
            </a:r>
            <a:r>
              <a:rPr lang="fi-FI" dirty="0" smtClean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with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logical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operations</a:t>
            </a:r>
            <a:r>
              <a:rPr lang="fi-FI" dirty="0">
                <a:sym typeface="Wingdings" panose="05000000000000000000" pitchFamily="2" charset="2"/>
              </a:rPr>
              <a:t> and </a:t>
            </a:r>
            <a:r>
              <a:rPr lang="fi-FI" dirty="0" err="1">
                <a:sym typeface="Wingdings" panose="05000000000000000000" pitchFamily="2" charset="2"/>
              </a:rPr>
              <a:t>vague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 smtClean="0">
                <a:sym typeface="Wingdings" panose="05000000000000000000" pitchFamily="2" charset="2"/>
              </a:rPr>
              <a:t>concepts</a:t>
            </a:r>
            <a:endParaRPr lang="fi-FI" i="1" dirty="0">
              <a:sym typeface="Wingdings" panose="05000000000000000000" pitchFamily="2" charset="2"/>
            </a:endParaRPr>
          </a:p>
          <a:p>
            <a:r>
              <a:rPr lang="fi-FI" dirty="0" err="1" smtClean="0">
                <a:sym typeface="Wingdings" panose="05000000000000000000" pitchFamily="2" charset="2"/>
              </a:rPr>
              <a:t>Difficulties</a:t>
            </a:r>
            <a:r>
              <a:rPr lang="fi-FI" dirty="0" smtClean="0">
                <a:sym typeface="Wingdings" panose="05000000000000000000" pitchFamily="2" charset="2"/>
              </a:rPr>
              <a:t> </a:t>
            </a:r>
            <a:r>
              <a:rPr lang="fi-FI" dirty="0" err="1" smtClean="0">
                <a:sym typeface="Wingdings" panose="05000000000000000000" pitchFamily="2" charset="2"/>
              </a:rPr>
              <a:t>with</a:t>
            </a:r>
            <a:r>
              <a:rPr lang="fi-FI" dirty="0" smtClean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r</a:t>
            </a:r>
            <a:r>
              <a:rPr lang="fi-FI" dirty="0" err="1" smtClean="0">
                <a:sym typeface="Wingdings" panose="05000000000000000000" pitchFamily="2" charset="2"/>
              </a:rPr>
              <a:t>eference</a:t>
            </a:r>
            <a:r>
              <a:rPr lang="fi-FI" dirty="0" smtClean="0">
                <a:sym typeface="Wingdings" panose="05000000000000000000" pitchFamily="2" charset="2"/>
              </a:rPr>
              <a:t> </a:t>
            </a:r>
            <a:r>
              <a:rPr lang="fi-FI" dirty="0" err="1" smtClean="0">
                <a:sym typeface="Wingdings" panose="05000000000000000000" pitchFamily="2" charset="2"/>
              </a:rPr>
              <a:t>periods</a:t>
            </a:r>
            <a:endParaRPr lang="fi-FI" dirty="0">
              <a:sym typeface="Wingdings" panose="05000000000000000000" pitchFamily="2" charset="2"/>
            </a:endParaRPr>
          </a:p>
          <a:p>
            <a:r>
              <a:rPr lang="fi-FI" dirty="0" err="1">
                <a:sym typeface="Wingdings" panose="05000000000000000000" pitchFamily="2" charset="2"/>
              </a:rPr>
              <a:t>Literal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interpretations</a:t>
            </a:r>
            <a:endParaRPr lang="fi-FI" dirty="0">
              <a:sym typeface="Wingdings" panose="05000000000000000000" pitchFamily="2" charset="2"/>
            </a:endParaRPr>
          </a:p>
          <a:p>
            <a:r>
              <a:rPr lang="fi-FI" dirty="0" err="1">
                <a:sym typeface="Wingdings" panose="05000000000000000000" pitchFamily="2" charset="2"/>
              </a:rPr>
              <a:t>Response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sets</a:t>
            </a:r>
            <a:r>
              <a:rPr lang="fi-FI" dirty="0">
                <a:sym typeface="Wingdings" panose="05000000000000000000" pitchFamily="2" charset="2"/>
              </a:rPr>
              <a:t> – </a:t>
            </a:r>
            <a:r>
              <a:rPr lang="fi-FI" dirty="0" err="1">
                <a:sym typeface="Wingdings" panose="05000000000000000000" pitchFamily="2" charset="2"/>
              </a:rPr>
              <a:t>agreement</a:t>
            </a:r>
            <a:r>
              <a:rPr lang="fi-FI" dirty="0">
                <a:sym typeface="Wingdings" panose="05000000000000000000" pitchFamily="2" charset="2"/>
              </a:rPr>
              <a:t>, ”</a:t>
            </a:r>
            <a:r>
              <a:rPr lang="fi-FI" dirty="0" err="1">
                <a:sym typeface="Wingdings" panose="05000000000000000000" pitchFamily="2" charset="2"/>
              </a:rPr>
              <a:t>yes</a:t>
            </a:r>
            <a:r>
              <a:rPr lang="fi-FI" dirty="0">
                <a:sym typeface="Wingdings" panose="05000000000000000000" pitchFamily="2" charset="2"/>
              </a:rPr>
              <a:t>”-</a:t>
            </a:r>
            <a:r>
              <a:rPr lang="fi-FI" dirty="0" err="1">
                <a:sym typeface="Wingdings" panose="05000000000000000000" pitchFamily="2" charset="2"/>
              </a:rPr>
              <a:t>saying</a:t>
            </a:r>
            <a:endParaRPr lang="fi-FI" dirty="0">
              <a:sym typeface="Wingdings" panose="05000000000000000000" pitchFamily="2" charset="2"/>
            </a:endParaRPr>
          </a:p>
          <a:p>
            <a:r>
              <a:rPr lang="fi-FI" dirty="0" err="1">
                <a:sym typeface="Wingdings" panose="05000000000000000000" pitchFamily="2" charset="2"/>
              </a:rPr>
              <a:t>Responding</a:t>
            </a:r>
            <a:r>
              <a:rPr lang="fi-FI" dirty="0">
                <a:sym typeface="Wingdings" panose="05000000000000000000" pitchFamily="2" charset="2"/>
              </a:rPr>
              <a:t>, </a:t>
            </a:r>
            <a:r>
              <a:rPr lang="fi-FI" dirty="0" err="1">
                <a:sym typeface="Wingdings" panose="05000000000000000000" pitchFamily="2" charset="2"/>
              </a:rPr>
              <a:t>even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though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they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don’t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understand</a:t>
            </a:r>
            <a:endParaRPr lang="fi-FI" dirty="0">
              <a:sym typeface="Wingdings" panose="05000000000000000000" pitchFamily="2" charset="2"/>
            </a:endParaRPr>
          </a:p>
        </p:txBody>
      </p:sp>
      <p:sp>
        <p:nvSpPr>
          <p:cNvPr id="4" name="Sisällön paikkamerkki 3"/>
          <p:cNvSpPr>
            <a:spLocks noGrp="1"/>
          </p:cNvSpPr>
          <p:nvPr>
            <p:ph sz="quarter" idx="16"/>
          </p:nvPr>
        </p:nvSpPr>
        <p:spPr>
          <a:xfrm>
            <a:off x="4881736" y="1596359"/>
            <a:ext cx="3754438" cy="4411133"/>
          </a:xfrm>
        </p:spPr>
        <p:txBody>
          <a:bodyPr/>
          <a:lstStyle/>
          <a:p>
            <a:r>
              <a:rPr lang="fi-FI" dirty="0" err="1">
                <a:sym typeface="Wingdings" panose="05000000000000000000" pitchFamily="2" charset="2"/>
              </a:rPr>
              <a:t>Couldn’t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follow</a:t>
            </a:r>
            <a:r>
              <a:rPr lang="fi-FI" dirty="0">
                <a:sym typeface="Wingdings" panose="05000000000000000000" pitchFamily="2" charset="2"/>
              </a:rPr>
              <a:t> MAIL Q </a:t>
            </a:r>
            <a:r>
              <a:rPr lang="fi-FI" dirty="0" err="1">
                <a:sym typeface="Wingdings" panose="05000000000000000000" pitchFamily="2" charset="2"/>
              </a:rPr>
              <a:t>skip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routes</a:t>
            </a:r>
            <a:endParaRPr lang="fi-FI" dirty="0"/>
          </a:p>
          <a:p>
            <a:r>
              <a:rPr lang="fi-FI" dirty="0" err="1">
                <a:sym typeface="Wingdings" panose="05000000000000000000" pitchFamily="2" charset="2"/>
              </a:rPr>
              <a:t>Difficulties</a:t>
            </a:r>
            <a:r>
              <a:rPr lang="fi-FI" dirty="0">
                <a:sym typeface="Wingdings" panose="05000000000000000000" pitchFamily="2" charset="2"/>
              </a:rPr>
              <a:t> to </a:t>
            </a:r>
            <a:r>
              <a:rPr lang="fi-FI" dirty="0" err="1">
                <a:sym typeface="Wingdings" panose="05000000000000000000" pitchFamily="2" charset="2"/>
              </a:rPr>
              <a:t>understand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common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concepts</a:t>
            </a:r>
            <a:endParaRPr lang="fi-FI" dirty="0">
              <a:sym typeface="Wingdings" panose="05000000000000000000" pitchFamily="2" charset="2"/>
            </a:endParaRPr>
          </a:p>
          <a:p>
            <a:r>
              <a:rPr lang="fi-FI" dirty="0" err="1">
                <a:sym typeface="Wingdings" panose="05000000000000000000" pitchFamily="2" charset="2"/>
              </a:rPr>
              <a:t>Difficulties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with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logical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operations</a:t>
            </a:r>
            <a:r>
              <a:rPr lang="fi-FI" dirty="0">
                <a:sym typeface="Wingdings" panose="05000000000000000000" pitchFamily="2" charset="2"/>
              </a:rPr>
              <a:t> and </a:t>
            </a:r>
            <a:r>
              <a:rPr lang="fi-FI" dirty="0" err="1">
                <a:sym typeface="Wingdings" panose="05000000000000000000" pitchFamily="2" charset="2"/>
              </a:rPr>
              <a:t>vague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concepts</a:t>
            </a:r>
            <a:endParaRPr lang="fi-FI" i="1" dirty="0">
              <a:sym typeface="Wingdings" panose="05000000000000000000" pitchFamily="2" charset="2"/>
            </a:endParaRPr>
          </a:p>
          <a:p>
            <a:r>
              <a:rPr lang="fi-FI" dirty="0" err="1">
                <a:sym typeface="Wingdings" panose="05000000000000000000" pitchFamily="2" charset="2"/>
              </a:rPr>
              <a:t>Difficulties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with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reference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periods</a:t>
            </a:r>
            <a:endParaRPr lang="fi-FI" dirty="0">
              <a:sym typeface="Wingdings" panose="05000000000000000000" pitchFamily="2" charset="2"/>
            </a:endParaRPr>
          </a:p>
          <a:p>
            <a:r>
              <a:rPr lang="fi-FI" dirty="0" err="1">
                <a:sym typeface="Wingdings" panose="05000000000000000000" pitchFamily="2" charset="2"/>
              </a:rPr>
              <a:t>Literal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interpretations</a:t>
            </a:r>
            <a:endParaRPr lang="fi-FI" dirty="0">
              <a:sym typeface="Wingdings" panose="05000000000000000000" pitchFamily="2" charset="2"/>
            </a:endParaRPr>
          </a:p>
          <a:p>
            <a:r>
              <a:rPr lang="fi-FI" dirty="0" err="1">
                <a:sym typeface="Wingdings" panose="05000000000000000000" pitchFamily="2" charset="2"/>
              </a:rPr>
              <a:t>Response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sets</a:t>
            </a:r>
            <a:r>
              <a:rPr lang="fi-FI" dirty="0">
                <a:sym typeface="Wingdings" panose="05000000000000000000" pitchFamily="2" charset="2"/>
              </a:rPr>
              <a:t> – </a:t>
            </a:r>
            <a:r>
              <a:rPr lang="fi-FI" dirty="0" err="1">
                <a:sym typeface="Wingdings" panose="05000000000000000000" pitchFamily="2" charset="2"/>
              </a:rPr>
              <a:t>agreement</a:t>
            </a:r>
            <a:r>
              <a:rPr lang="fi-FI" dirty="0">
                <a:sym typeface="Wingdings" panose="05000000000000000000" pitchFamily="2" charset="2"/>
              </a:rPr>
              <a:t>, ”</a:t>
            </a:r>
            <a:r>
              <a:rPr lang="fi-FI" dirty="0" err="1">
                <a:sym typeface="Wingdings" panose="05000000000000000000" pitchFamily="2" charset="2"/>
              </a:rPr>
              <a:t>yes</a:t>
            </a:r>
            <a:r>
              <a:rPr lang="fi-FI" dirty="0">
                <a:sym typeface="Wingdings" panose="05000000000000000000" pitchFamily="2" charset="2"/>
              </a:rPr>
              <a:t>”-</a:t>
            </a:r>
            <a:r>
              <a:rPr lang="fi-FI" dirty="0" err="1">
                <a:sym typeface="Wingdings" panose="05000000000000000000" pitchFamily="2" charset="2"/>
              </a:rPr>
              <a:t>saying</a:t>
            </a:r>
            <a:endParaRPr lang="fi-FI" dirty="0">
              <a:sym typeface="Wingdings" panose="05000000000000000000" pitchFamily="2" charset="2"/>
            </a:endParaRPr>
          </a:p>
          <a:p>
            <a:r>
              <a:rPr lang="fi-FI" dirty="0" err="1">
                <a:sym typeface="Wingdings" panose="05000000000000000000" pitchFamily="2" charset="2"/>
              </a:rPr>
              <a:t>Responding</a:t>
            </a:r>
            <a:r>
              <a:rPr lang="fi-FI" dirty="0">
                <a:sym typeface="Wingdings" panose="05000000000000000000" pitchFamily="2" charset="2"/>
              </a:rPr>
              <a:t>, </a:t>
            </a:r>
            <a:r>
              <a:rPr lang="fi-FI" dirty="0" err="1">
                <a:sym typeface="Wingdings" panose="05000000000000000000" pitchFamily="2" charset="2"/>
              </a:rPr>
              <a:t>even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though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they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don’t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understand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 smtClean="0"/>
              <a:t>QDET2 - 12th November 2016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Merja Kallio-Peltoniemi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6</a:t>
            </a:fld>
            <a:endParaRPr lang="fi-FI"/>
          </a:p>
        </p:txBody>
      </p:sp>
      <p:sp>
        <p:nvSpPr>
          <p:cNvPr id="8" name="Tekstiruutu 7"/>
          <p:cNvSpPr txBox="1"/>
          <p:nvPr/>
        </p:nvSpPr>
        <p:spPr>
          <a:xfrm>
            <a:off x="1819209" y="953122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b="1" dirty="0">
                <a:latin typeface="Arial"/>
                <a:ea typeface="+mj-ea"/>
                <a:cs typeface="Arial"/>
              </a:rPr>
              <a:t>WEB</a:t>
            </a:r>
          </a:p>
        </p:txBody>
      </p:sp>
      <p:sp>
        <p:nvSpPr>
          <p:cNvPr id="9" name="Tekstiruutu 8"/>
          <p:cNvSpPr txBox="1"/>
          <p:nvPr/>
        </p:nvSpPr>
        <p:spPr>
          <a:xfrm>
            <a:off x="5837582" y="953122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b="1" dirty="0" smtClean="0">
                <a:latin typeface="Arial"/>
                <a:ea typeface="+mj-ea"/>
                <a:cs typeface="Arial"/>
              </a:rPr>
              <a:t>MAIL</a:t>
            </a:r>
            <a:endParaRPr lang="fi-FI" sz="2800" b="1" dirty="0">
              <a:latin typeface="Arial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3431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4" end="20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08" end="24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48" end="29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Senior </a:t>
            </a:r>
            <a:r>
              <a:rPr lang="fi-FI" dirty="0" err="1" smtClean="0"/>
              <a:t>pretests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fi-FI" dirty="0" err="1" smtClean="0"/>
              <a:t>Sample</a:t>
            </a:r>
            <a:r>
              <a:rPr lang="fi-FI" dirty="0" smtClean="0"/>
              <a:t> of 75+ </a:t>
            </a:r>
            <a:r>
              <a:rPr lang="fi-FI" dirty="0" err="1" smtClean="0"/>
              <a:t>people</a:t>
            </a:r>
            <a:r>
              <a:rPr lang="fi-FI" dirty="0" smtClean="0"/>
              <a:t> </a:t>
            </a:r>
            <a:r>
              <a:rPr lang="fi-FI" dirty="0" err="1" smtClean="0"/>
              <a:t>living</a:t>
            </a:r>
            <a:r>
              <a:rPr lang="fi-FI" dirty="0" smtClean="0"/>
              <a:t> in Helsinki</a:t>
            </a:r>
          </a:p>
          <a:p>
            <a:r>
              <a:rPr lang="fi-FI" dirty="0" err="1" smtClean="0"/>
              <a:t>Contact</a:t>
            </a:r>
            <a:r>
              <a:rPr lang="fi-FI" dirty="0" smtClean="0"/>
              <a:t> </a:t>
            </a:r>
            <a:r>
              <a:rPr lang="fi-FI" dirty="0" err="1" smtClean="0"/>
              <a:t>letter</a:t>
            </a:r>
            <a:endParaRPr lang="fi-FI" dirty="0" smtClean="0"/>
          </a:p>
          <a:p>
            <a:r>
              <a:rPr lang="fi-FI" dirty="0" smtClean="0"/>
              <a:t>Telephone </a:t>
            </a:r>
            <a:r>
              <a:rPr lang="fi-FI" dirty="0" err="1" smtClean="0"/>
              <a:t>contact</a:t>
            </a:r>
            <a:r>
              <a:rPr lang="fi-FI" dirty="0" smtClean="0"/>
              <a:t> </a:t>
            </a:r>
            <a:r>
              <a:rPr lang="fi-FI" dirty="0" smtClean="0">
                <a:sym typeface="Wingdings" panose="05000000000000000000" pitchFamily="2" charset="2"/>
              </a:rPr>
              <a:t> </a:t>
            </a:r>
            <a:r>
              <a:rPr lang="fi-FI" dirty="0" err="1" smtClean="0">
                <a:sym typeface="Wingdings" panose="05000000000000000000" pitchFamily="2" charset="2"/>
              </a:rPr>
              <a:t>interview</a:t>
            </a:r>
            <a:r>
              <a:rPr lang="fi-FI" dirty="0" smtClean="0">
                <a:sym typeface="Wingdings" panose="05000000000000000000" pitchFamily="2" charset="2"/>
              </a:rPr>
              <a:t> </a:t>
            </a:r>
            <a:r>
              <a:rPr lang="fi-FI" dirty="0" err="1" smtClean="0">
                <a:sym typeface="Wingdings" panose="05000000000000000000" pitchFamily="2" charset="2"/>
              </a:rPr>
              <a:t>date</a:t>
            </a:r>
            <a:endParaRPr lang="fi-FI" dirty="0" smtClean="0">
              <a:sym typeface="Wingdings" panose="05000000000000000000" pitchFamily="2" charset="2"/>
            </a:endParaRPr>
          </a:p>
          <a:p>
            <a:r>
              <a:rPr lang="fi-FI" dirty="0" err="1" smtClean="0">
                <a:sym typeface="Wingdings" panose="05000000000000000000" pitchFamily="2" charset="2"/>
              </a:rPr>
              <a:t>Difficulties</a:t>
            </a:r>
            <a:r>
              <a:rPr lang="fi-FI" dirty="0" smtClean="0">
                <a:sym typeface="Wingdings" panose="05000000000000000000" pitchFamily="2" charset="2"/>
              </a:rPr>
              <a:t> in </a:t>
            </a:r>
            <a:r>
              <a:rPr lang="fi-FI" dirty="0" err="1" smtClean="0">
                <a:sym typeface="Wingdings" panose="05000000000000000000" pitchFamily="2" charset="2"/>
              </a:rPr>
              <a:t>recruiting</a:t>
            </a:r>
            <a:endParaRPr lang="fi-FI" dirty="0" smtClean="0">
              <a:sym typeface="Wingdings" panose="05000000000000000000" pitchFamily="2" charset="2"/>
            </a:endParaRPr>
          </a:p>
          <a:p>
            <a:r>
              <a:rPr lang="fi-FI" dirty="0" smtClean="0">
                <a:sym typeface="Wingdings" panose="05000000000000000000" pitchFamily="2" charset="2"/>
              </a:rPr>
              <a:t>9 </a:t>
            </a:r>
            <a:r>
              <a:rPr lang="fi-FI" dirty="0" err="1" smtClean="0">
                <a:sym typeface="Wingdings" panose="05000000000000000000" pitchFamily="2" charset="2"/>
              </a:rPr>
              <a:t>pretests</a:t>
            </a:r>
            <a:r>
              <a:rPr lang="fi-FI" dirty="0" smtClean="0">
                <a:sym typeface="Wingdings" panose="05000000000000000000" pitchFamily="2" charset="2"/>
              </a:rPr>
              <a:t>:</a:t>
            </a:r>
          </a:p>
          <a:p>
            <a:pPr lvl="1"/>
            <a:r>
              <a:rPr lang="fi-FI" dirty="0">
                <a:sym typeface="Wingdings" panose="05000000000000000000" pitchFamily="2" charset="2"/>
              </a:rPr>
              <a:t>76-86 </a:t>
            </a:r>
            <a:r>
              <a:rPr lang="fi-FI" dirty="0" err="1" smtClean="0">
                <a:sym typeface="Wingdings" panose="05000000000000000000" pitchFamily="2" charset="2"/>
              </a:rPr>
              <a:t>years</a:t>
            </a:r>
            <a:r>
              <a:rPr lang="fi-FI" dirty="0" smtClean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old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test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persons</a:t>
            </a:r>
            <a:endParaRPr lang="fi-FI" dirty="0">
              <a:sym typeface="Wingdings" panose="05000000000000000000" pitchFamily="2" charset="2"/>
            </a:endParaRPr>
          </a:p>
          <a:p>
            <a:pPr lvl="1"/>
            <a:r>
              <a:rPr lang="fi-FI" dirty="0" smtClean="0">
                <a:sym typeface="Wingdings" panose="05000000000000000000" pitchFamily="2" charset="2"/>
              </a:rPr>
              <a:t>6 </a:t>
            </a:r>
            <a:r>
              <a:rPr lang="fi-FI" dirty="0" err="1" smtClean="0">
                <a:sym typeface="Wingdings" panose="05000000000000000000" pitchFamily="2" charset="2"/>
              </a:rPr>
              <a:t>web-tests</a:t>
            </a:r>
            <a:r>
              <a:rPr lang="fi-FI" dirty="0" smtClean="0">
                <a:sym typeface="Wingdings" panose="05000000000000000000" pitchFamily="2" charset="2"/>
              </a:rPr>
              <a:t> </a:t>
            </a:r>
            <a:r>
              <a:rPr lang="fi-FI" dirty="0"/>
              <a:t>(</a:t>
            </a:r>
            <a:r>
              <a:rPr lang="fi-FI" dirty="0" err="1"/>
              <a:t>cognitive</a:t>
            </a:r>
            <a:r>
              <a:rPr lang="fi-FI" dirty="0"/>
              <a:t>/</a:t>
            </a:r>
            <a:r>
              <a:rPr lang="fi-FI" dirty="0" err="1"/>
              <a:t>usability</a:t>
            </a:r>
            <a:r>
              <a:rPr lang="fi-FI" dirty="0"/>
              <a:t> </a:t>
            </a:r>
            <a:r>
              <a:rPr lang="fi-FI" dirty="0" err="1"/>
              <a:t>test</a:t>
            </a:r>
            <a:r>
              <a:rPr lang="fi-FI" dirty="0" smtClean="0"/>
              <a:t>)</a:t>
            </a:r>
            <a:r>
              <a:rPr lang="fi-FI" dirty="0" smtClean="0">
                <a:sym typeface="Wingdings" panose="05000000000000000000" pitchFamily="2" charset="2"/>
              </a:rPr>
              <a:t>, </a:t>
            </a:r>
          </a:p>
          <a:p>
            <a:pPr lvl="1"/>
            <a:r>
              <a:rPr lang="fi-FI" dirty="0" smtClean="0">
                <a:sym typeface="Wingdings" panose="05000000000000000000" pitchFamily="2" charset="2"/>
              </a:rPr>
              <a:t>3 </a:t>
            </a:r>
            <a:r>
              <a:rPr lang="fi-FI" dirty="0" err="1" smtClean="0">
                <a:sym typeface="Wingdings" panose="05000000000000000000" pitchFamily="2" charset="2"/>
              </a:rPr>
              <a:t>mail-tests</a:t>
            </a:r>
            <a:r>
              <a:rPr lang="fi-FI" dirty="0" smtClean="0">
                <a:sym typeface="Wingdings" panose="05000000000000000000" pitchFamily="2" charset="2"/>
              </a:rPr>
              <a:t> (</a:t>
            </a:r>
            <a:r>
              <a:rPr lang="fi-FI" dirty="0" err="1" smtClean="0">
                <a:sym typeface="Wingdings" panose="05000000000000000000" pitchFamily="2" charset="2"/>
              </a:rPr>
              <a:t>observation</a:t>
            </a:r>
            <a:r>
              <a:rPr lang="fi-FI" dirty="0" smtClean="0">
                <a:sym typeface="Wingdings" panose="05000000000000000000" pitchFamily="2" charset="2"/>
              </a:rPr>
              <a:t>, </a:t>
            </a:r>
            <a:r>
              <a:rPr lang="fi-FI" dirty="0" err="1" smtClean="0">
                <a:sym typeface="Wingdings" panose="05000000000000000000" pitchFamily="2" charset="2"/>
              </a:rPr>
              <a:t>cognitive</a:t>
            </a:r>
            <a:r>
              <a:rPr lang="fi-FI" dirty="0" smtClean="0">
                <a:sym typeface="Wingdings" panose="05000000000000000000" pitchFamily="2" charset="2"/>
              </a:rPr>
              <a:t> </a:t>
            </a:r>
            <a:r>
              <a:rPr lang="fi-FI" dirty="0" err="1" smtClean="0">
                <a:sym typeface="Wingdings" panose="05000000000000000000" pitchFamily="2" charset="2"/>
              </a:rPr>
              <a:t>test</a:t>
            </a:r>
            <a:r>
              <a:rPr lang="fi-FI" dirty="0" smtClean="0">
                <a:sym typeface="Wingdings" panose="05000000000000000000" pitchFamily="2" charset="2"/>
              </a:rPr>
              <a:t>)</a:t>
            </a:r>
          </a:p>
          <a:p>
            <a:r>
              <a:rPr lang="fi-FI" dirty="0" smtClean="0"/>
              <a:t>20 </a:t>
            </a:r>
            <a:r>
              <a:rPr lang="fi-FI" dirty="0"/>
              <a:t>€ </a:t>
            </a:r>
            <a:r>
              <a:rPr lang="fi-FI" dirty="0" err="1"/>
              <a:t>gift</a:t>
            </a:r>
            <a:r>
              <a:rPr lang="fi-FI" dirty="0"/>
              <a:t> </a:t>
            </a:r>
            <a:r>
              <a:rPr lang="fi-FI" dirty="0" err="1"/>
              <a:t>card</a:t>
            </a:r>
            <a:r>
              <a:rPr lang="fi-FI" dirty="0"/>
              <a:t> </a:t>
            </a:r>
            <a:r>
              <a:rPr lang="fi-FI" dirty="0" err="1"/>
              <a:t>incentive</a:t>
            </a:r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 smtClean="0"/>
              <a:t>QDET2 - 12th November 2016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Merja Kallio-Peltoniemi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306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04994" y="369084"/>
            <a:ext cx="7711806" cy="430887"/>
          </a:xfrm>
        </p:spPr>
        <p:txBody>
          <a:bodyPr/>
          <a:lstStyle/>
          <a:p>
            <a:r>
              <a:rPr lang="fi-FI" dirty="0" err="1"/>
              <a:t>Results</a:t>
            </a:r>
            <a:r>
              <a:rPr lang="fi-FI" dirty="0"/>
              <a:t> </a:t>
            </a:r>
            <a:r>
              <a:rPr lang="fi-FI" dirty="0" err="1"/>
              <a:t>from</a:t>
            </a:r>
            <a:r>
              <a:rPr lang="fi-FI" dirty="0"/>
              <a:t> </a:t>
            </a:r>
            <a:r>
              <a:rPr lang="fi-FI" dirty="0" err="1"/>
              <a:t>Elderdy</a:t>
            </a:r>
            <a:r>
              <a:rPr lang="fi-FI" dirty="0"/>
              <a:t> </a:t>
            </a:r>
            <a:r>
              <a:rPr lang="fi-FI" dirty="0" err="1" smtClean="0"/>
              <a:t>respondents</a:t>
            </a:r>
            <a:r>
              <a:rPr lang="fi-FI" dirty="0" smtClean="0"/>
              <a:t>’ </a:t>
            </a:r>
            <a:r>
              <a:rPr lang="fi-FI" dirty="0" err="1" smtClean="0"/>
              <a:t>pretests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5"/>
          </p:nvPr>
        </p:nvSpPr>
        <p:spPr>
          <a:xfrm>
            <a:off x="704598" y="2045717"/>
            <a:ext cx="3754438" cy="4516385"/>
          </a:xfrm>
        </p:spPr>
        <p:txBody>
          <a:bodyPr/>
          <a:lstStyle/>
          <a:p>
            <a:r>
              <a:rPr lang="fi-FI" dirty="0" err="1"/>
              <a:t>Huge</a:t>
            </a:r>
            <a:r>
              <a:rPr lang="fi-FI" dirty="0"/>
              <a:t> </a:t>
            </a:r>
            <a:r>
              <a:rPr lang="fi-FI" i="1" dirty="0" err="1"/>
              <a:t>technical</a:t>
            </a:r>
            <a:r>
              <a:rPr lang="fi-FI" dirty="0"/>
              <a:t> </a:t>
            </a:r>
            <a:r>
              <a:rPr lang="fi-FI" dirty="0" err="1"/>
              <a:t>difficulties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WEB </a:t>
            </a:r>
            <a:r>
              <a:rPr lang="fi-FI" dirty="0" err="1" smtClean="0"/>
              <a:t>questionnaire</a:t>
            </a:r>
            <a:endParaRPr lang="fi-FI" dirty="0">
              <a:sym typeface="Wingdings" panose="05000000000000000000" pitchFamily="2" charset="2"/>
            </a:endParaRPr>
          </a:p>
          <a:p>
            <a:r>
              <a:rPr lang="fi-FI" dirty="0" err="1">
                <a:sym typeface="Wingdings" panose="05000000000000000000" pitchFamily="2" charset="2"/>
              </a:rPr>
              <a:t>Difficulties</a:t>
            </a:r>
            <a:r>
              <a:rPr lang="fi-FI" dirty="0">
                <a:sym typeface="Wingdings" panose="05000000000000000000" pitchFamily="2" charset="2"/>
              </a:rPr>
              <a:t> to </a:t>
            </a:r>
            <a:r>
              <a:rPr lang="fi-FI" dirty="0" err="1">
                <a:sym typeface="Wingdings" panose="05000000000000000000" pitchFamily="2" charset="2"/>
              </a:rPr>
              <a:t>see</a:t>
            </a:r>
            <a:r>
              <a:rPr lang="fi-FI" dirty="0">
                <a:sym typeface="Wingdings" panose="05000000000000000000" pitchFamily="2" charset="2"/>
              </a:rPr>
              <a:t> and </a:t>
            </a:r>
            <a:r>
              <a:rPr lang="fi-FI" dirty="0" err="1">
                <a:sym typeface="Wingdings" panose="05000000000000000000" pitchFamily="2" charset="2"/>
              </a:rPr>
              <a:t>read</a:t>
            </a:r>
            <a:r>
              <a:rPr lang="fi-FI" dirty="0">
                <a:sym typeface="Wingdings" panose="05000000000000000000" pitchFamily="2" charset="2"/>
              </a:rPr>
              <a:t> </a:t>
            </a:r>
          </a:p>
          <a:p>
            <a:r>
              <a:rPr lang="fi-FI" dirty="0">
                <a:sym typeface="Wingdings" panose="05000000000000000000" pitchFamily="2" charset="2"/>
              </a:rPr>
              <a:t>Memory </a:t>
            </a:r>
            <a:r>
              <a:rPr lang="fi-FI" dirty="0" err="1" smtClean="0">
                <a:sym typeface="Wingdings" panose="05000000000000000000" pitchFamily="2" charset="2"/>
              </a:rPr>
              <a:t>difficulties</a:t>
            </a:r>
            <a:endParaRPr lang="fi-FI" dirty="0" smtClean="0">
              <a:sym typeface="Wingdings" panose="05000000000000000000" pitchFamily="2" charset="2"/>
            </a:endParaRPr>
          </a:p>
          <a:p>
            <a:r>
              <a:rPr lang="fi-FI" dirty="0" err="1" smtClean="0">
                <a:sym typeface="Wingdings" panose="05000000000000000000" pitchFamily="2" charset="2"/>
              </a:rPr>
              <a:t>Uncertainty</a:t>
            </a:r>
            <a:r>
              <a:rPr lang="fi-FI" dirty="0" smtClean="0">
                <a:sym typeface="Wingdings" panose="05000000000000000000" pitchFamily="2" charset="2"/>
              </a:rPr>
              <a:t> </a:t>
            </a:r>
            <a:r>
              <a:rPr lang="fi-FI" dirty="0">
                <a:sym typeface="Wingdings" panose="05000000000000000000" pitchFamily="2" charset="2"/>
              </a:rPr>
              <a:t>in </a:t>
            </a:r>
            <a:r>
              <a:rPr lang="fi-FI" dirty="0" err="1">
                <a:sym typeface="Wingdings" panose="05000000000000000000" pitchFamily="2" charset="2"/>
              </a:rPr>
              <a:t>interpreting</a:t>
            </a:r>
            <a:r>
              <a:rPr lang="fi-FI" dirty="0">
                <a:sym typeface="Wingdings" panose="05000000000000000000" pitchFamily="2" charset="2"/>
              </a:rPr>
              <a:t> layout/</a:t>
            </a:r>
            <a:r>
              <a:rPr lang="fi-FI" dirty="0" err="1">
                <a:sym typeface="Wingdings" panose="05000000000000000000" pitchFamily="2" charset="2"/>
              </a:rPr>
              <a:t>cognitive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cues</a:t>
            </a:r>
            <a:endParaRPr lang="fi-FI" dirty="0">
              <a:sym typeface="Wingdings" panose="05000000000000000000" pitchFamily="2" charset="2"/>
            </a:endParaRPr>
          </a:p>
          <a:p>
            <a:r>
              <a:rPr lang="fi-FI" dirty="0" err="1">
                <a:sym typeface="Wingdings" panose="05000000000000000000" pitchFamily="2" charset="2"/>
              </a:rPr>
              <a:t>Grids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were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impossible</a:t>
            </a:r>
            <a:endParaRPr lang="fi-FI" dirty="0">
              <a:sym typeface="Wingdings" panose="05000000000000000000" pitchFamily="2" charset="2"/>
            </a:endParaRPr>
          </a:p>
          <a:p>
            <a:r>
              <a:rPr lang="fi-FI" dirty="0" err="1">
                <a:sym typeface="Wingdings" panose="05000000000000000000" pitchFamily="2" charset="2"/>
              </a:rPr>
              <a:t>Too</a:t>
            </a:r>
            <a:r>
              <a:rPr lang="fi-FI" dirty="0">
                <a:sym typeface="Wingdings" panose="05000000000000000000" pitchFamily="2" charset="2"/>
              </a:rPr>
              <a:t> long </a:t>
            </a:r>
            <a:r>
              <a:rPr lang="fi-FI" dirty="0" err="1" smtClean="0">
                <a:sym typeface="Wingdings" panose="05000000000000000000" pitchFamily="2" charset="2"/>
              </a:rPr>
              <a:t>questionnaire</a:t>
            </a:r>
            <a:endParaRPr lang="fi-FI" dirty="0">
              <a:sym typeface="Wingdings" panose="05000000000000000000" pitchFamily="2" charset="2"/>
            </a:endParaRPr>
          </a:p>
        </p:txBody>
      </p:sp>
      <p:sp>
        <p:nvSpPr>
          <p:cNvPr id="4" name="Sisällön paikkamerkki 3"/>
          <p:cNvSpPr>
            <a:spLocks noGrp="1"/>
          </p:cNvSpPr>
          <p:nvPr>
            <p:ph sz="quarter" idx="16"/>
          </p:nvPr>
        </p:nvSpPr>
        <p:spPr>
          <a:xfrm>
            <a:off x="4881736" y="2045717"/>
            <a:ext cx="3754438" cy="4411133"/>
          </a:xfrm>
        </p:spPr>
        <p:txBody>
          <a:bodyPr/>
          <a:lstStyle/>
          <a:p>
            <a:r>
              <a:rPr lang="fi-FI" dirty="0" err="1"/>
              <a:t>Difficulties</a:t>
            </a:r>
            <a:r>
              <a:rPr lang="fi-FI" dirty="0"/>
              <a:t> to </a:t>
            </a:r>
            <a:r>
              <a:rPr lang="fi-FI" dirty="0" err="1"/>
              <a:t>follow</a:t>
            </a:r>
            <a:r>
              <a:rPr lang="fi-FI" dirty="0"/>
              <a:t> </a:t>
            </a:r>
            <a:r>
              <a:rPr lang="fi-FI" dirty="0" err="1"/>
              <a:t>skip</a:t>
            </a:r>
            <a:r>
              <a:rPr lang="fi-FI" dirty="0"/>
              <a:t> </a:t>
            </a:r>
            <a:r>
              <a:rPr lang="fi-FI" dirty="0" err="1"/>
              <a:t>routes</a:t>
            </a:r>
            <a:endParaRPr lang="fi-FI" dirty="0"/>
          </a:p>
          <a:p>
            <a:r>
              <a:rPr lang="fi-FI" dirty="0" err="1" smtClean="0">
                <a:sym typeface="Wingdings" panose="05000000000000000000" pitchFamily="2" charset="2"/>
              </a:rPr>
              <a:t>Difficulties</a:t>
            </a:r>
            <a:r>
              <a:rPr lang="fi-FI" dirty="0" smtClean="0">
                <a:sym typeface="Wingdings" panose="05000000000000000000" pitchFamily="2" charset="2"/>
              </a:rPr>
              <a:t> </a:t>
            </a:r>
            <a:r>
              <a:rPr lang="fi-FI" dirty="0">
                <a:sym typeface="Wingdings" panose="05000000000000000000" pitchFamily="2" charset="2"/>
              </a:rPr>
              <a:t>to </a:t>
            </a:r>
            <a:r>
              <a:rPr lang="fi-FI" dirty="0" err="1">
                <a:sym typeface="Wingdings" panose="05000000000000000000" pitchFamily="2" charset="2"/>
              </a:rPr>
              <a:t>see</a:t>
            </a:r>
            <a:r>
              <a:rPr lang="fi-FI" dirty="0">
                <a:sym typeface="Wingdings" panose="05000000000000000000" pitchFamily="2" charset="2"/>
              </a:rPr>
              <a:t> and </a:t>
            </a:r>
            <a:r>
              <a:rPr lang="fi-FI" dirty="0" err="1">
                <a:sym typeface="Wingdings" panose="05000000000000000000" pitchFamily="2" charset="2"/>
              </a:rPr>
              <a:t>read</a:t>
            </a:r>
            <a:r>
              <a:rPr lang="fi-FI" dirty="0">
                <a:sym typeface="Wingdings" panose="05000000000000000000" pitchFamily="2" charset="2"/>
              </a:rPr>
              <a:t> </a:t>
            </a:r>
          </a:p>
          <a:p>
            <a:r>
              <a:rPr lang="fi-FI" dirty="0" smtClean="0">
                <a:sym typeface="Wingdings" panose="05000000000000000000" pitchFamily="2" charset="2"/>
              </a:rPr>
              <a:t>Memory </a:t>
            </a:r>
            <a:r>
              <a:rPr lang="fi-FI" dirty="0" err="1" smtClean="0">
                <a:sym typeface="Wingdings" panose="05000000000000000000" pitchFamily="2" charset="2"/>
              </a:rPr>
              <a:t>difficulties</a:t>
            </a:r>
            <a:endParaRPr lang="fi-FI" dirty="0" smtClean="0">
              <a:sym typeface="Wingdings" panose="05000000000000000000" pitchFamily="2" charset="2"/>
            </a:endParaRPr>
          </a:p>
          <a:p>
            <a:r>
              <a:rPr lang="fi-FI" dirty="0" err="1" smtClean="0">
                <a:sym typeface="Wingdings" panose="05000000000000000000" pitchFamily="2" charset="2"/>
              </a:rPr>
              <a:t>Uncertainty</a:t>
            </a:r>
            <a:r>
              <a:rPr lang="fi-FI" dirty="0" smtClean="0">
                <a:sym typeface="Wingdings" panose="05000000000000000000" pitchFamily="2" charset="2"/>
              </a:rPr>
              <a:t> </a:t>
            </a:r>
            <a:r>
              <a:rPr lang="fi-FI" dirty="0">
                <a:sym typeface="Wingdings" panose="05000000000000000000" pitchFamily="2" charset="2"/>
              </a:rPr>
              <a:t>in </a:t>
            </a:r>
            <a:r>
              <a:rPr lang="fi-FI" dirty="0" err="1">
                <a:sym typeface="Wingdings" panose="05000000000000000000" pitchFamily="2" charset="2"/>
              </a:rPr>
              <a:t>interpreting</a:t>
            </a:r>
            <a:r>
              <a:rPr lang="fi-FI" dirty="0">
                <a:sym typeface="Wingdings" panose="05000000000000000000" pitchFamily="2" charset="2"/>
              </a:rPr>
              <a:t> layout </a:t>
            </a:r>
            <a:r>
              <a:rPr lang="fi-FI" dirty="0" err="1">
                <a:sym typeface="Wingdings" panose="05000000000000000000" pitchFamily="2" charset="2"/>
              </a:rPr>
              <a:t>cues</a:t>
            </a:r>
            <a:endParaRPr lang="fi-FI" dirty="0">
              <a:sym typeface="Wingdings" panose="05000000000000000000" pitchFamily="2" charset="2"/>
            </a:endParaRPr>
          </a:p>
          <a:p>
            <a:r>
              <a:rPr lang="fi-FI" dirty="0" err="1">
                <a:sym typeface="Wingdings" panose="05000000000000000000" pitchFamily="2" charset="2"/>
              </a:rPr>
              <a:t>Grids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are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impossible</a:t>
            </a:r>
            <a:endParaRPr lang="fi-FI" dirty="0">
              <a:sym typeface="Wingdings" panose="05000000000000000000" pitchFamily="2" charset="2"/>
            </a:endParaRPr>
          </a:p>
          <a:p>
            <a:r>
              <a:rPr lang="fi-FI" dirty="0" err="1">
                <a:sym typeface="Wingdings" panose="05000000000000000000" pitchFamily="2" charset="2"/>
              </a:rPr>
              <a:t>Too</a:t>
            </a:r>
            <a:r>
              <a:rPr lang="fi-FI" dirty="0">
                <a:sym typeface="Wingdings" panose="05000000000000000000" pitchFamily="2" charset="2"/>
              </a:rPr>
              <a:t> long </a:t>
            </a:r>
            <a:r>
              <a:rPr lang="fi-FI" dirty="0" err="1">
                <a:sym typeface="Wingdings" panose="05000000000000000000" pitchFamily="2" charset="2"/>
              </a:rPr>
              <a:t>questionnaire</a:t>
            </a:r>
            <a:endParaRPr lang="fi-FI" dirty="0">
              <a:sym typeface="Wingdings" panose="05000000000000000000" pitchFamily="2" charset="2"/>
            </a:endParaRPr>
          </a:p>
          <a:p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 smtClean="0"/>
              <a:t>QDET2 - 12th November 2016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Merja Kallio-Peltoniemi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8</a:t>
            </a:fld>
            <a:endParaRPr lang="fi-FI"/>
          </a:p>
        </p:txBody>
      </p:sp>
      <p:sp>
        <p:nvSpPr>
          <p:cNvPr id="8" name="Tekstiruutu 7"/>
          <p:cNvSpPr txBox="1"/>
          <p:nvPr/>
        </p:nvSpPr>
        <p:spPr>
          <a:xfrm>
            <a:off x="1855304" y="1169447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b="1" dirty="0">
                <a:latin typeface="Arial"/>
                <a:ea typeface="+mj-ea"/>
                <a:cs typeface="Arial"/>
              </a:rPr>
              <a:t>WEB</a:t>
            </a:r>
          </a:p>
        </p:txBody>
      </p:sp>
      <p:sp>
        <p:nvSpPr>
          <p:cNvPr id="9" name="Tekstiruutu 8"/>
          <p:cNvSpPr txBox="1"/>
          <p:nvPr/>
        </p:nvSpPr>
        <p:spPr>
          <a:xfrm>
            <a:off x="5837582" y="1108027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b="1" dirty="0" smtClean="0">
                <a:latin typeface="Arial"/>
                <a:ea typeface="+mj-ea"/>
                <a:cs typeface="Arial"/>
              </a:rPr>
              <a:t>MAIL</a:t>
            </a:r>
            <a:endParaRPr lang="fi-FI" sz="2800" b="1" dirty="0">
              <a:latin typeface="Arial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628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Pilot</a:t>
            </a:r>
            <a:r>
              <a:rPr lang="fi-FI" dirty="0" smtClean="0"/>
              <a:t> </a:t>
            </a:r>
            <a:r>
              <a:rPr lang="fi-FI" dirty="0" err="1" smtClean="0"/>
              <a:t>test</a:t>
            </a:r>
            <a:r>
              <a:rPr lang="fi-FI" dirty="0" smtClean="0"/>
              <a:t>	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fi-FI" dirty="0" err="1"/>
              <a:t>Pilot</a:t>
            </a:r>
            <a:r>
              <a:rPr lang="fi-FI" dirty="0"/>
              <a:t> </a:t>
            </a:r>
            <a:r>
              <a:rPr lang="fi-FI" dirty="0" err="1"/>
              <a:t>test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population</a:t>
            </a:r>
            <a:r>
              <a:rPr lang="fi-FI" dirty="0"/>
              <a:t> </a:t>
            </a:r>
            <a:r>
              <a:rPr lang="fi-FI" dirty="0" err="1"/>
              <a:t>aged</a:t>
            </a:r>
            <a:r>
              <a:rPr lang="fi-FI" dirty="0"/>
              <a:t> 15-75 </a:t>
            </a:r>
            <a:r>
              <a:rPr lang="fi-FI" dirty="0" err="1"/>
              <a:t>years</a:t>
            </a:r>
            <a:r>
              <a:rPr lang="fi-FI" dirty="0"/>
              <a:t> </a:t>
            </a:r>
            <a:r>
              <a:rPr lang="fi-FI" dirty="0" err="1"/>
              <a:t>old</a:t>
            </a:r>
            <a:r>
              <a:rPr lang="fi-FI" dirty="0"/>
              <a:t>, N=1000</a:t>
            </a:r>
          </a:p>
          <a:p>
            <a:r>
              <a:rPr lang="fi-FI" dirty="0" err="1"/>
              <a:t>Incentive</a:t>
            </a:r>
            <a:r>
              <a:rPr lang="fi-FI" dirty="0"/>
              <a:t>, </a:t>
            </a:r>
            <a:r>
              <a:rPr lang="fi-FI" dirty="0" err="1"/>
              <a:t>two</a:t>
            </a:r>
            <a:r>
              <a:rPr lang="fi-FI" dirty="0"/>
              <a:t> </a:t>
            </a:r>
            <a:r>
              <a:rPr lang="fi-FI" dirty="0" err="1"/>
              <a:t>groups</a:t>
            </a:r>
            <a:r>
              <a:rPr lang="fi-FI" dirty="0"/>
              <a:t>: </a:t>
            </a:r>
          </a:p>
          <a:p>
            <a:pPr lvl="1"/>
            <a:r>
              <a:rPr lang="fi-FI" dirty="0"/>
              <a:t>A) </a:t>
            </a:r>
            <a:r>
              <a:rPr lang="fi-FI" dirty="0" err="1" smtClean="0"/>
              <a:t>Was</a:t>
            </a:r>
            <a:r>
              <a:rPr lang="fi-FI" dirty="0" smtClean="0"/>
              <a:t> </a:t>
            </a:r>
            <a:r>
              <a:rPr lang="fi-FI" dirty="0" err="1" smtClean="0"/>
              <a:t>informed</a:t>
            </a:r>
            <a:r>
              <a:rPr lang="fi-FI" dirty="0" smtClean="0"/>
              <a:t> </a:t>
            </a:r>
            <a:r>
              <a:rPr lang="fi-FI" dirty="0" err="1" smtClean="0"/>
              <a:t>about</a:t>
            </a:r>
            <a:r>
              <a:rPr lang="fi-FI" dirty="0" smtClean="0"/>
              <a:t> </a:t>
            </a:r>
            <a:r>
              <a:rPr lang="fi-FI" dirty="0"/>
              <a:t>a </a:t>
            </a:r>
            <a:r>
              <a:rPr lang="fi-FI" dirty="0" err="1"/>
              <a:t>prize</a:t>
            </a:r>
            <a:r>
              <a:rPr lang="fi-FI" dirty="0"/>
              <a:t> </a:t>
            </a:r>
            <a:r>
              <a:rPr lang="fi-FI" dirty="0" err="1" smtClean="0"/>
              <a:t>raffle</a:t>
            </a:r>
            <a:endParaRPr lang="fi-FI" dirty="0" smtClean="0"/>
          </a:p>
          <a:p>
            <a:pPr lvl="1"/>
            <a:r>
              <a:rPr lang="fi-FI" dirty="0" smtClean="0"/>
              <a:t>B</a:t>
            </a:r>
            <a:r>
              <a:rPr lang="fi-FI" dirty="0"/>
              <a:t>) </a:t>
            </a:r>
            <a:r>
              <a:rPr lang="fi-FI" dirty="0" err="1"/>
              <a:t>Wasn’t</a:t>
            </a:r>
            <a:r>
              <a:rPr lang="fi-FI" dirty="0"/>
              <a:t> </a:t>
            </a:r>
            <a:r>
              <a:rPr lang="fi-FI" dirty="0" err="1" smtClean="0"/>
              <a:t>informed</a:t>
            </a:r>
            <a:r>
              <a:rPr lang="fi-FI" dirty="0" smtClean="0"/>
              <a:t> </a:t>
            </a:r>
            <a:r>
              <a:rPr lang="fi-FI" dirty="0" err="1"/>
              <a:t>about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 smtClean="0"/>
              <a:t>raffle</a:t>
            </a:r>
            <a:r>
              <a:rPr lang="fi-FI" dirty="0" smtClean="0"/>
              <a:t> </a:t>
            </a:r>
            <a:endParaRPr lang="fi-FI" dirty="0"/>
          </a:p>
          <a:p>
            <a:r>
              <a:rPr lang="fi-FI" dirty="0"/>
              <a:t>4 </a:t>
            </a:r>
            <a:r>
              <a:rPr lang="fi-FI" dirty="0" err="1"/>
              <a:t>rounds</a:t>
            </a:r>
            <a:r>
              <a:rPr lang="fi-FI" dirty="0"/>
              <a:t>:</a:t>
            </a:r>
          </a:p>
          <a:p>
            <a:pPr lvl="1"/>
            <a:r>
              <a:rPr lang="fi-FI" dirty="0"/>
              <a:t>2 </a:t>
            </a:r>
            <a:r>
              <a:rPr lang="fi-FI" dirty="0" err="1"/>
              <a:t>contact</a:t>
            </a:r>
            <a:r>
              <a:rPr lang="fi-FI" dirty="0"/>
              <a:t> </a:t>
            </a:r>
            <a:r>
              <a:rPr lang="fi-FI" dirty="0" err="1"/>
              <a:t>letters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web</a:t>
            </a:r>
            <a:r>
              <a:rPr lang="fi-FI" dirty="0"/>
              <a:t> </a:t>
            </a:r>
            <a:r>
              <a:rPr lang="fi-FI" dirty="0" err="1"/>
              <a:t>response</a:t>
            </a:r>
            <a:r>
              <a:rPr lang="fi-FI" dirty="0"/>
              <a:t> </a:t>
            </a:r>
            <a:r>
              <a:rPr lang="fi-FI" dirty="0" err="1"/>
              <a:t>possibility</a:t>
            </a:r>
            <a:r>
              <a:rPr lang="fi-FI" dirty="0"/>
              <a:t> </a:t>
            </a:r>
            <a:r>
              <a:rPr lang="fi-FI" dirty="0" err="1"/>
              <a:t>only</a:t>
            </a:r>
            <a:endParaRPr lang="fi-FI" dirty="0"/>
          </a:p>
          <a:p>
            <a:pPr lvl="1"/>
            <a:r>
              <a:rPr lang="fi-FI" dirty="0"/>
              <a:t>3rd </a:t>
            </a:r>
            <a:r>
              <a:rPr lang="fi-FI" dirty="0" err="1"/>
              <a:t>contact</a:t>
            </a:r>
            <a:r>
              <a:rPr lang="fi-FI" dirty="0"/>
              <a:t> </a:t>
            </a:r>
            <a:r>
              <a:rPr lang="fi-FI" dirty="0" err="1"/>
              <a:t>letter</a:t>
            </a:r>
            <a:r>
              <a:rPr lang="fi-FI" dirty="0"/>
              <a:t> </a:t>
            </a:r>
            <a:r>
              <a:rPr lang="fi-FI" dirty="0" err="1"/>
              <a:t>included</a:t>
            </a:r>
            <a:r>
              <a:rPr lang="fi-FI" dirty="0"/>
              <a:t> </a:t>
            </a:r>
            <a:r>
              <a:rPr lang="fi-FI" dirty="0" err="1"/>
              <a:t>mail</a:t>
            </a:r>
            <a:r>
              <a:rPr lang="fi-FI" dirty="0"/>
              <a:t> </a:t>
            </a:r>
            <a:r>
              <a:rPr lang="fi-FI" dirty="0" err="1"/>
              <a:t>questionnaire</a:t>
            </a:r>
            <a:endParaRPr lang="fi-FI" dirty="0"/>
          </a:p>
          <a:p>
            <a:pPr lvl="1"/>
            <a:r>
              <a:rPr lang="fi-FI" dirty="0"/>
              <a:t>4th </a:t>
            </a:r>
            <a:r>
              <a:rPr lang="fi-FI" dirty="0" err="1"/>
              <a:t>rnd</a:t>
            </a:r>
            <a:r>
              <a:rPr lang="fi-FI" dirty="0"/>
              <a:t>…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 smtClean="0"/>
              <a:t>QDET2 - 12th November 2016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Merja Kallio-Peltoniemi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48817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 smtClean="0">
                <a:solidFill>
                  <a:srgbClr val="000000"/>
                </a:solidFill>
              </a:rPr>
              <a:t>QDET2 - 12th November 2016</a:t>
            </a:r>
            <a:endParaRPr lang="fi-FI">
              <a:solidFill>
                <a:srgbClr val="000000"/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Merja Kallio-Peltoniemi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pPr/>
              <a:t>10</a:t>
            </a:fld>
            <a:endParaRPr lang="fi-FI"/>
          </a:p>
        </p:txBody>
      </p:sp>
      <p:graphicFrame>
        <p:nvGraphicFramePr>
          <p:cNvPr id="9" name="Sisällön paikkamerkki 7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527562685"/>
              </p:ext>
            </p:extLst>
          </p:nvPr>
        </p:nvGraphicFramePr>
        <p:xfrm>
          <a:off x="704850" y="1600200"/>
          <a:ext cx="7734300" cy="4411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9764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 smtClean="0">
                <a:solidFill>
                  <a:srgbClr val="000000"/>
                </a:solidFill>
              </a:rPr>
              <a:t>QDET2 - 12th November 2016</a:t>
            </a:r>
            <a:endParaRPr lang="fi-FI">
              <a:solidFill>
                <a:srgbClr val="000000"/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Merja Kallio-Peltoniemi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pPr/>
              <a:t>11</a:t>
            </a:fld>
            <a:endParaRPr lang="fi-FI"/>
          </a:p>
        </p:txBody>
      </p:sp>
      <p:graphicFrame>
        <p:nvGraphicFramePr>
          <p:cNvPr id="9" name="Sisällön paikkamerkki 7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529698083"/>
              </p:ext>
            </p:extLst>
          </p:nvPr>
        </p:nvGraphicFramePr>
        <p:xfrm>
          <a:off x="704850" y="1600200"/>
          <a:ext cx="7734300" cy="4411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3735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 smtClean="0"/>
              <a:t>QDET2 - 12th November 2016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Merja Kallio-Peltoniemi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12</a:t>
            </a:fld>
            <a:endParaRPr lang="fi-FI"/>
          </a:p>
        </p:txBody>
      </p:sp>
      <p:graphicFrame>
        <p:nvGraphicFramePr>
          <p:cNvPr id="7" name="Sisällön paikkamerkki 6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233891731"/>
              </p:ext>
            </p:extLst>
          </p:nvPr>
        </p:nvGraphicFramePr>
        <p:xfrm>
          <a:off x="704850" y="1600200"/>
          <a:ext cx="7734300" cy="4411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9362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Response</a:t>
            </a:r>
            <a:r>
              <a:rPr lang="fi-FI" dirty="0"/>
              <a:t> </a:t>
            </a:r>
            <a:r>
              <a:rPr lang="fi-FI" dirty="0" err="1"/>
              <a:t>Rate</a:t>
            </a:r>
            <a:r>
              <a:rPr lang="fi-FI" dirty="0"/>
              <a:t> (%) </a:t>
            </a:r>
            <a:r>
              <a:rPr lang="fi-FI" dirty="0" err="1"/>
              <a:t>by</a:t>
            </a:r>
            <a:r>
              <a:rPr lang="fi-FI" dirty="0"/>
              <a:t> </a:t>
            </a:r>
            <a:r>
              <a:rPr lang="fi-FI" dirty="0" err="1"/>
              <a:t>Age</a:t>
            </a:r>
            <a:r>
              <a:rPr lang="fi-FI" dirty="0"/>
              <a:t> </a:t>
            </a:r>
            <a:r>
              <a:rPr lang="fi-FI" dirty="0" err="1"/>
              <a:t>Groups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 smtClean="0"/>
              <a:t>QDET2 - 12th November 2016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Merja Kallio-Peltoniemi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13</a:t>
            </a:fld>
            <a:endParaRPr lang="fi-FI"/>
          </a:p>
        </p:txBody>
      </p:sp>
      <p:graphicFrame>
        <p:nvGraphicFramePr>
          <p:cNvPr id="7" name="Sisällön paikkamerkki 8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562396350"/>
              </p:ext>
            </p:extLst>
          </p:nvPr>
        </p:nvGraphicFramePr>
        <p:xfrm>
          <a:off x="704850" y="1600200"/>
          <a:ext cx="7734300" cy="4411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08690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Web </a:t>
            </a:r>
            <a:r>
              <a:rPr lang="fi-FI" dirty="0" err="1"/>
              <a:t>response</a:t>
            </a:r>
            <a:r>
              <a:rPr lang="fi-FI" dirty="0"/>
              <a:t> </a:t>
            </a:r>
            <a:r>
              <a:rPr lang="fi-FI" dirty="0" err="1"/>
              <a:t>rate</a:t>
            </a:r>
            <a:r>
              <a:rPr lang="fi-FI" dirty="0"/>
              <a:t> (%) </a:t>
            </a:r>
            <a:r>
              <a:rPr lang="fi-FI" dirty="0" err="1"/>
              <a:t>by</a:t>
            </a:r>
            <a:r>
              <a:rPr lang="fi-FI" dirty="0"/>
              <a:t> </a:t>
            </a:r>
            <a:r>
              <a:rPr lang="fi-FI" dirty="0" err="1"/>
              <a:t>age</a:t>
            </a:r>
            <a:r>
              <a:rPr lang="fi-FI" dirty="0"/>
              <a:t> </a:t>
            </a:r>
            <a:r>
              <a:rPr lang="fi-FI" dirty="0" err="1"/>
              <a:t>group</a:t>
            </a:r>
            <a:r>
              <a:rPr lang="fi-FI"/>
              <a:t> 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 smtClean="0"/>
              <a:t>QDET2 - 12th November 2016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Merja Kallio-Peltoniemi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14</a:t>
            </a:fld>
            <a:endParaRPr lang="fi-FI"/>
          </a:p>
        </p:txBody>
      </p:sp>
      <p:graphicFrame>
        <p:nvGraphicFramePr>
          <p:cNvPr id="7" name="Sisällön paikkamerkki 8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558140563"/>
              </p:ext>
            </p:extLst>
          </p:nvPr>
        </p:nvGraphicFramePr>
        <p:xfrm>
          <a:off x="704850" y="1600200"/>
          <a:ext cx="7734300" cy="4411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3291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Concluding</a:t>
            </a:r>
            <a:r>
              <a:rPr lang="fi-FI" dirty="0" smtClean="0"/>
              <a:t> </a:t>
            </a:r>
            <a:r>
              <a:rPr lang="fi-FI" dirty="0" err="1" smtClean="0"/>
              <a:t>remarks</a:t>
            </a:r>
            <a:r>
              <a:rPr lang="fi-FI" dirty="0" smtClean="0"/>
              <a:t> and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future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4"/>
          </p:nvPr>
        </p:nvSpPr>
        <p:spPr>
          <a:xfrm>
            <a:off x="704598" y="1812340"/>
            <a:ext cx="7734300" cy="4411663"/>
          </a:xfrm>
        </p:spPr>
        <p:txBody>
          <a:bodyPr/>
          <a:lstStyle/>
          <a:p>
            <a:r>
              <a:rPr lang="fi-FI" dirty="0" err="1" smtClean="0"/>
              <a:t>Always</a:t>
            </a:r>
            <a:r>
              <a:rPr lang="fi-FI" dirty="0" smtClean="0"/>
              <a:t> </a:t>
            </a:r>
            <a:r>
              <a:rPr lang="fi-FI" dirty="0" err="1" smtClean="0"/>
              <a:t>test</a:t>
            </a:r>
            <a:r>
              <a:rPr lang="fi-FI" dirty="0"/>
              <a:t>!</a:t>
            </a:r>
          </a:p>
          <a:p>
            <a:r>
              <a:rPr lang="fi-FI" dirty="0" err="1"/>
              <a:t>Mode</a:t>
            </a:r>
            <a:r>
              <a:rPr lang="fi-FI" dirty="0"/>
              <a:t> </a:t>
            </a:r>
            <a:r>
              <a:rPr lang="fi-FI" dirty="0" err="1"/>
              <a:t>effects</a:t>
            </a:r>
            <a:r>
              <a:rPr lang="fi-FI" dirty="0"/>
              <a:t> </a:t>
            </a:r>
            <a:r>
              <a:rPr lang="fi-FI" dirty="0" err="1" smtClean="0"/>
              <a:t>somewhat</a:t>
            </a:r>
            <a:r>
              <a:rPr lang="fi-FI" dirty="0" smtClean="0"/>
              <a:t> </a:t>
            </a:r>
            <a:r>
              <a:rPr lang="fi-FI" dirty="0" err="1" smtClean="0"/>
              <a:t>inevitable</a:t>
            </a:r>
            <a:endParaRPr lang="fi-FI" dirty="0" smtClean="0"/>
          </a:p>
          <a:p>
            <a:r>
              <a:rPr lang="fi-FI" dirty="0" err="1" smtClean="0"/>
              <a:t>Children</a:t>
            </a:r>
            <a:r>
              <a:rPr lang="fi-FI" dirty="0" smtClean="0"/>
              <a:t> </a:t>
            </a:r>
            <a:r>
              <a:rPr lang="fi-FI" dirty="0" err="1"/>
              <a:t>questionnaire</a:t>
            </a:r>
            <a:r>
              <a:rPr lang="fi-FI" dirty="0"/>
              <a:t> is </a:t>
            </a:r>
            <a:r>
              <a:rPr lang="fi-FI" dirty="0" err="1"/>
              <a:t>going</a:t>
            </a:r>
            <a:r>
              <a:rPr lang="fi-FI" dirty="0"/>
              <a:t> to </a:t>
            </a:r>
            <a:r>
              <a:rPr lang="fi-FI" dirty="0" err="1"/>
              <a:t>be</a:t>
            </a:r>
            <a:r>
              <a:rPr lang="fi-FI" dirty="0"/>
              <a:t> </a:t>
            </a:r>
            <a:r>
              <a:rPr lang="fi-FI" dirty="0" err="1"/>
              <a:t>revised</a:t>
            </a:r>
            <a:r>
              <a:rPr lang="fi-FI" dirty="0"/>
              <a:t> and </a:t>
            </a:r>
            <a:r>
              <a:rPr lang="fi-FI" dirty="0" err="1"/>
              <a:t>pretested</a:t>
            </a:r>
            <a:r>
              <a:rPr lang="fi-FI" dirty="0"/>
              <a:t> </a:t>
            </a:r>
            <a:r>
              <a:rPr lang="fi-FI" dirty="0" err="1"/>
              <a:t>again</a:t>
            </a:r>
            <a:r>
              <a:rPr lang="fi-FI" dirty="0"/>
              <a:t> (in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Spring</a:t>
            </a:r>
            <a:r>
              <a:rPr lang="fi-FI" dirty="0"/>
              <a:t> 2017)</a:t>
            </a:r>
          </a:p>
          <a:p>
            <a:pPr lvl="1"/>
            <a:r>
              <a:rPr lang="fi-FI" dirty="0" err="1"/>
              <a:t>Double</a:t>
            </a:r>
            <a:r>
              <a:rPr lang="fi-FI" dirty="0"/>
              <a:t> </a:t>
            </a:r>
            <a:r>
              <a:rPr lang="fi-FI" dirty="0" err="1"/>
              <a:t>checking</a:t>
            </a:r>
            <a:r>
              <a:rPr lang="fi-FI" dirty="0"/>
              <a:t> </a:t>
            </a:r>
            <a:r>
              <a:rPr lang="fi-FI" dirty="0" err="1"/>
              <a:t>difficult</a:t>
            </a:r>
            <a:r>
              <a:rPr lang="fi-FI" dirty="0"/>
              <a:t> </a:t>
            </a:r>
            <a:r>
              <a:rPr lang="fi-FI" dirty="0" err="1"/>
              <a:t>concepts</a:t>
            </a:r>
            <a:endParaRPr lang="fi-FI" dirty="0"/>
          </a:p>
          <a:p>
            <a:pPr lvl="1"/>
            <a:r>
              <a:rPr lang="fi-FI" dirty="0" err="1"/>
              <a:t>Questions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reference</a:t>
            </a:r>
            <a:r>
              <a:rPr lang="fi-FI" dirty="0"/>
              <a:t> </a:t>
            </a:r>
            <a:r>
              <a:rPr lang="fi-FI" dirty="0" err="1"/>
              <a:t>periods</a:t>
            </a:r>
            <a:r>
              <a:rPr lang="fi-FI" dirty="0"/>
              <a:t> </a:t>
            </a:r>
            <a:r>
              <a:rPr lang="fi-FI" dirty="0" err="1"/>
              <a:t>left</a:t>
            </a:r>
            <a:r>
              <a:rPr lang="fi-FI" dirty="0"/>
              <a:t> out</a:t>
            </a:r>
          </a:p>
          <a:p>
            <a:pPr lvl="1"/>
            <a:r>
              <a:rPr lang="fi-FI" dirty="0" err="1"/>
              <a:t>Checking</a:t>
            </a:r>
            <a:r>
              <a:rPr lang="fi-FI" dirty="0"/>
              <a:t> </a:t>
            </a:r>
            <a:r>
              <a:rPr lang="fi-FI" dirty="0" err="1"/>
              <a:t>questions</a:t>
            </a:r>
            <a:r>
              <a:rPr lang="fi-FI" dirty="0"/>
              <a:t> </a:t>
            </a:r>
            <a:r>
              <a:rPr lang="fi-FI" dirty="0" err="1"/>
              <a:t>due</a:t>
            </a:r>
            <a:r>
              <a:rPr lang="fi-FI" dirty="0"/>
              <a:t> to </a:t>
            </a:r>
            <a:r>
              <a:rPr lang="fi-FI" dirty="0" err="1"/>
              <a:t>results</a:t>
            </a:r>
            <a:r>
              <a:rPr lang="fi-FI" dirty="0"/>
              <a:t> </a:t>
            </a:r>
            <a:r>
              <a:rPr lang="fi-FI" dirty="0" err="1"/>
              <a:t>from</a:t>
            </a:r>
            <a:r>
              <a:rPr lang="fi-FI" dirty="0"/>
              <a:t> </a:t>
            </a:r>
            <a:r>
              <a:rPr lang="fi-FI" dirty="0" err="1"/>
              <a:t>pretests</a:t>
            </a:r>
            <a:endParaRPr lang="fi-FI" dirty="0"/>
          </a:p>
          <a:p>
            <a:r>
              <a:rPr lang="fi-FI" dirty="0"/>
              <a:t>Extreme </a:t>
            </a:r>
            <a:r>
              <a:rPr lang="fi-FI" dirty="0" err="1"/>
              <a:t>diversity</a:t>
            </a:r>
            <a:r>
              <a:rPr lang="fi-FI" dirty="0"/>
              <a:t> </a:t>
            </a:r>
            <a:r>
              <a:rPr lang="fi-FI" dirty="0" err="1"/>
              <a:t>characteristic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elderly</a:t>
            </a:r>
            <a:r>
              <a:rPr lang="fi-FI" dirty="0"/>
              <a:t> </a:t>
            </a:r>
            <a:r>
              <a:rPr lang="fi-FI" dirty="0" err="1" smtClean="0"/>
              <a:t>population</a:t>
            </a:r>
            <a:endParaRPr lang="fi-FI" dirty="0"/>
          </a:p>
          <a:p>
            <a:r>
              <a:rPr lang="fi-FI" dirty="0" err="1" smtClean="0"/>
              <a:t>Reconsidering</a:t>
            </a:r>
            <a:r>
              <a:rPr lang="fi-FI" dirty="0"/>
              <a:t> </a:t>
            </a:r>
            <a:r>
              <a:rPr lang="fi-FI" dirty="0" err="1" smtClean="0"/>
              <a:t>mixed</a:t>
            </a:r>
            <a:r>
              <a:rPr lang="fi-FI" dirty="0" smtClean="0"/>
              <a:t> </a:t>
            </a:r>
            <a:r>
              <a:rPr lang="fi-FI" dirty="0" err="1" smtClean="0"/>
              <a:t>mode</a:t>
            </a:r>
            <a:r>
              <a:rPr lang="fi-FI" dirty="0" smtClean="0"/>
              <a:t> </a:t>
            </a:r>
            <a:r>
              <a:rPr lang="fi-FI" dirty="0" err="1" smtClean="0"/>
              <a:t>survey</a:t>
            </a:r>
            <a:r>
              <a:rPr lang="fi-FI" dirty="0" smtClean="0"/>
              <a:t> </a:t>
            </a:r>
            <a:r>
              <a:rPr lang="fi-FI" dirty="0" err="1" smtClean="0"/>
              <a:t>strategy</a:t>
            </a:r>
            <a:r>
              <a:rPr lang="fi-FI" dirty="0" smtClean="0"/>
              <a:t> (</a:t>
            </a:r>
            <a:r>
              <a:rPr lang="fi-FI" dirty="0" err="1" smtClean="0"/>
              <a:t>incl</a:t>
            </a:r>
            <a:r>
              <a:rPr lang="fi-FI" dirty="0" smtClean="0"/>
              <a:t>. CATI/CAPI?)</a:t>
            </a:r>
            <a:endParaRPr lang="fi-FI" dirty="0"/>
          </a:p>
          <a:p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 smtClean="0"/>
              <a:t>QDET2 - 12th November 2016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/>
              <a:t>Merja Kallio-Peltoniemi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379233F-897F-45AF-8EE5-A97FD3C22AFA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7319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812797" y="5025331"/>
            <a:ext cx="5139274" cy="732508"/>
          </a:xfrm>
        </p:spPr>
        <p:txBody>
          <a:bodyPr/>
          <a:lstStyle/>
          <a:p>
            <a:r>
              <a:rPr lang="fi-FI" dirty="0" smtClean="0"/>
              <a:t>Merja Kallio-Peltoniemi </a:t>
            </a:r>
          </a:p>
          <a:p>
            <a:r>
              <a:rPr lang="fi-FI" dirty="0">
                <a:hlinkClick r:id="rId2"/>
              </a:rPr>
              <a:t>m</a:t>
            </a:r>
            <a:r>
              <a:rPr lang="fi-FI" dirty="0" smtClean="0">
                <a:hlinkClick r:id="rId2"/>
              </a:rPr>
              <a:t>erja.kallio-peltoniemi@stat.fi</a:t>
            </a:r>
            <a:endParaRPr lang="fi-FI" dirty="0" smtClean="0"/>
          </a:p>
          <a:p>
            <a:r>
              <a:rPr lang="fi-FI" dirty="0" smtClean="0"/>
              <a:t>QDET2, 12th November 2016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56386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REPORTCONTROLSVISIBLE" val="Empty"/>
  <p:tag name="_AMO_UNIQUEIDENTIFIER" val="70b5b3b6-c119-4030-a0d8-ebd906992a16"/>
</p:tagLst>
</file>

<file path=ppt/theme/theme1.xml><?xml version="1.0" encoding="utf-8"?>
<a:theme xmlns:a="http://schemas.openxmlformats.org/drawingml/2006/main" name="_TK_en">
  <a:themeElements>
    <a:clrScheme name="TK_2015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73B0"/>
      </a:accent1>
      <a:accent2>
        <a:srgbClr val="C0D730"/>
      </a:accent2>
      <a:accent3>
        <a:srgbClr val="A40084"/>
      </a:accent3>
      <a:accent4>
        <a:srgbClr val="33C1BA"/>
      </a:accent4>
      <a:accent5>
        <a:srgbClr val="F8941E"/>
      </a:accent5>
      <a:accent6>
        <a:srgbClr val="E21776"/>
      </a:accent6>
      <a:hlink>
        <a:srgbClr val="0073B0"/>
      </a:hlink>
      <a:folHlink>
        <a:srgbClr val="A40084"/>
      </a:folHlink>
    </a:clrScheme>
    <a:fontScheme name="Office, klassinen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K_en.potx" id="{4839CB75-E17D-4E48-B817-4587CD281085}" vid="{7DB68538-359D-47F6-80BB-D0ADAF4B2350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TK_en</Template>
  <TotalTime>974</TotalTime>
  <Words>649</Words>
  <Application>Microsoft Office PowerPoint</Application>
  <PresentationFormat>Näytössä katseltava diaesitys (4:3)</PresentationFormat>
  <Paragraphs>146</Paragraphs>
  <Slides>16</Slides>
  <Notes>7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16</vt:i4>
      </vt:variant>
    </vt:vector>
  </HeadingPairs>
  <TitlesOfParts>
    <vt:vector size="20" baseType="lpstr">
      <vt:lpstr>Arial</vt:lpstr>
      <vt:lpstr>Calibri</vt:lpstr>
      <vt:lpstr>Wingdings</vt:lpstr>
      <vt:lpstr>_TK_en</vt:lpstr>
      <vt:lpstr>Web &amp; Mail Surveys with Special Populations: Results on Pretesting Leisure Survey</vt:lpstr>
      <vt:lpstr>Background</vt:lpstr>
      <vt:lpstr>Questionnaire Design Challenges</vt:lpstr>
      <vt:lpstr>PowerPoint-esitys</vt:lpstr>
      <vt:lpstr>Children’s pretests</vt:lpstr>
      <vt:lpstr>Results from Children’s pretests</vt:lpstr>
      <vt:lpstr>Senior pretests</vt:lpstr>
      <vt:lpstr>Results from Elderdy respondents’ pretests</vt:lpstr>
      <vt:lpstr>Pilot test </vt:lpstr>
      <vt:lpstr>PowerPoint-esitys</vt:lpstr>
      <vt:lpstr>PowerPoint-esitys</vt:lpstr>
      <vt:lpstr>PowerPoint-esitys</vt:lpstr>
      <vt:lpstr>Response Rate (%) by Age Groups</vt:lpstr>
      <vt:lpstr>Web response rate (%) by age group </vt:lpstr>
      <vt:lpstr>Concluding remarks and the future</vt:lpstr>
      <vt:lpstr>PowerPoint-esitys</vt:lpstr>
    </vt:vector>
  </TitlesOfParts>
  <Company>Tilastokeskus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&amp; Mail Surveys with Special Populations: Results on Pretesting Leisure Survey</dc:title>
  <dc:creator>Merja Kallio-Peltoniemi</dc:creator>
  <cp:lastModifiedBy>Merja Kallio-Peltoniemi</cp:lastModifiedBy>
  <cp:revision>71</cp:revision>
  <cp:lastPrinted>2016-10-18T09:25:50Z</cp:lastPrinted>
  <dcterms:created xsi:type="dcterms:W3CDTF">2016-09-29T09:10:31Z</dcterms:created>
  <dcterms:modified xsi:type="dcterms:W3CDTF">2016-11-12T13:28:02Z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ieli">
    <vt:lpwstr>EN</vt:lpwstr>
  </property>
</Properties>
</file>