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8" r:id="rId3"/>
    <p:sldId id="262" r:id="rId4"/>
    <p:sldId id="260" r:id="rId5"/>
    <p:sldId id="267" r:id="rId6"/>
    <p:sldId id="261" r:id="rId7"/>
    <p:sldId id="269" r:id="rId8"/>
    <p:sldId id="265" r:id="rId9"/>
    <p:sldId id="263" r:id="rId10"/>
    <p:sldId id="270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31" autoAdjust="0"/>
    <p:restoredTop sz="81775" autoAdjust="0"/>
  </p:normalViewPr>
  <p:slideViewPr>
    <p:cSldViewPr>
      <p:cViewPr>
        <p:scale>
          <a:sx n="70" d="100"/>
          <a:sy n="70" d="100"/>
        </p:scale>
        <p:origin x="-1698" y="-5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74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sr\Dropbox\QDET\AGREE-DISAGREE\Tables%20for%20Agree%20Disagre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sr\Dropbox\QDET\AGREE-DISAGREE\Tables%20for%20Agree%20Disagre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2.4333458433495294E-2"/>
          <c:y val="0.18835195826303655"/>
          <c:w val="0.95274892093789765"/>
          <c:h val="0.42232815782621608"/>
        </c:manualLayout>
      </c:layout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700" b="1"/>
                </a:pPr>
                <a:endParaRPr lang="en-US"/>
              </a:p>
            </c:txPr>
            <c:dLblPos val="inEnd"/>
            <c:showVal val="1"/>
          </c:dLbls>
          <c:cat>
            <c:strRef>
              <c:f>Sheet5!$A$10:$A$13</c:f>
              <c:strCache>
                <c:ptCount val="4"/>
                <c:pt idx="0">
                  <c:v>Completely agree</c:v>
                </c:pt>
                <c:pt idx="1">
                  <c:v>Somewhat agree</c:v>
                </c:pt>
                <c:pt idx="2">
                  <c:v>Somewhat disagree</c:v>
                </c:pt>
                <c:pt idx="3">
                  <c:v>Completely disagree</c:v>
                </c:pt>
              </c:strCache>
            </c:strRef>
          </c:cat>
          <c:val>
            <c:numRef>
              <c:f>Sheet5!$B$10:$B$13</c:f>
              <c:numCache>
                <c:formatCode>0%</c:formatCode>
                <c:ptCount val="4"/>
                <c:pt idx="0" formatCode="0.0%">
                  <c:v>0.16700000000000001</c:v>
                </c:pt>
                <c:pt idx="1">
                  <c:v>0.5</c:v>
                </c:pt>
                <c:pt idx="2" formatCode="0.0%">
                  <c:v>8.3000000000000032E-2</c:v>
                </c:pt>
                <c:pt idx="3" formatCode="0.0%">
                  <c:v>0.25</c:v>
                </c:pt>
              </c:numCache>
            </c:numRef>
          </c:val>
        </c:ser>
        <c:dLbls>
          <c:showVal val="1"/>
        </c:dLbls>
        <c:overlap val="-25"/>
        <c:axId val="102621184"/>
        <c:axId val="102623488"/>
      </c:barChart>
      <c:catAx>
        <c:axId val="10262118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02623488"/>
        <c:crosses val="autoZero"/>
        <c:auto val="1"/>
        <c:lblAlgn val="ctr"/>
        <c:lblOffset val="100"/>
      </c:catAx>
      <c:valAx>
        <c:axId val="102623488"/>
        <c:scaling>
          <c:orientation val="minMax"/>
        </c:scaling>
        <c:delete val="1"/>
        <c:axPos val="l"/>
        <c:numFmt formatCode="0.0%" sourceLinked="1"/>
        <c:majorTickMark val="none"/>
        <c:tickLblPos val="none"/>
        <c:crossAx val="102621184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9833284728297966E-3"/>
          <c:y val="0.18849121132585717"/>
          <c:w val="0.98603334305433976"/>
          <c:h val="0.23942426230812078"/>
        </c:manualLayout>
      </c:layout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700" b="1"/>
                </a:pPr>
                <a:endParaRPr lang="en-US"/>
              </a:p>
            </c:txPr>
            <c:dLblPos val="inEnd"/>
            <c:showVal val="1"/>
          </c:dLbls>
          <c:cat>
            <c:strRef>
              <c:f>Sheet5!$R$3:$R$7</c:f>
              <c:strCache>
                <c:ptCount val="5"/>
                <c:pt idx="0">
                  <c:v>Much too much</c:v>
                </c:pt>
                <c:pt idx="1">
                  <c:v>A little too much</c:v>
                </c:pt>
                <c:pt idx="2">
                  <c:v>About the right amount</c:v>
                </c:pt>
                <c:pt idx="3">
                  <c:v>A little too little</c:v>
                </c:pt>
                <c:pt idx="4">
                  <c:v>Much too little</c:v>
                </c:pt>
              </c:strCache>
            </c:strRef>
          </c:cat>
          <c:val>
            <c:numRef>
              <c:f>Sheet5!$S$3:$S$7</c:f>
              <c:numCache>
                <c:formatCode>0.0%</c:formatCode>
                <c:ptCount val="5"/>
                <c:pt idx="0">
                  <c:v>8.3333333333333343E-2</c:v>
                </c:pt>
                <c:pt idx="1">
                  <c:v>0.16666666666666688</c:v>
                </c:pt>
                <c:pt idx="2">
                  <c:v>0.33333333333333298</c:v>
                </c:pt>
                <c:pt idx="3">
                  <c:v>0.33333333333333298</c:v>
                </c:pt>
                <c:pt idx="4">
                  <c:v>8.3333333333333343E-2</c:v>
                </c:pt>
              </c:numCache>
            </c:numRef>
          </c:val>
        </c:ser>
        <c:dLbls>
          <c:showVal val="1"/>
        </c:dLbls>
        <c:overlap val="-25"/>
        <c:axId val="107161088"/>
        <c:axId val="107162624"/>
      </c:barChart>
      <c:catAx>
        <c:axId val="10716108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07162624"/>
        <c:crosses val="autoZero"/>
        <c:auto val="1"/>
        <c:lblAlgn val="ctr"/>
        <c:lblOffset val="100"/>
      </c:catAx>
      <c:valAx>
        <c:axId val="107162624"/>
        <c:scaling>
          <c:orientation val="minMax"/>
        </c:scaling>
        <c:delete val="1"/>
        <c:axPos val="l"/>
        <c:numFmt formatCode="0.0%" sourceLinked="1"/>
        <c:tickLblPos val="none"/>
        <c:crossAx val="107161088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7"/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% </a:t>
            </a:r>
            <a:r>
              <a:rPr lang="en-US" sz="1800" dirty="0" smtClean="0"/>
              <a:t>Changed </a:t>
            </a:r>
            <a:r>
              <a:rPr lang="en-US" sz="1800" dirty="0"/>
              <a:t>Answer to A-D Question During Cognitive Probing</a:t>
            </a:r>
          </a:p>
        </c:rich>
      </c:tx>
      <c:layout>
        <c:manualLayout>
          <c:xMode val="edge"/>
          <c:yMode val="edge"/>
          <c:x val="0.12083830430287115"/>
          <c:y val="9.3382956036745401E-2"/>
        </c:manualLayout>
      </c:layout>
    </c:title>
    <c:plotArea>
      <c:layout>
        <c:manualLayout>
          <c:layoutTarget val="inner"/>
          <c:xMode val="edge"/>
          <c:yMode val="edge"/>
          <c:x val="0.29298538602263374"/>
          <c:y val="0.34460685336985869"/>
          <c:w val="0.34065221683783348"/>
          <c:h val="0.59613535218128044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Lbls>
            <c:dLbl>
              <c:idx val="0"/>
              <c:layout>
                <c:manualLayout>
                  <c:x val="-8.8559617547806654E-2"/>
                  <c:y val="0.22280716863517078"/>
                </c:manualLayout>
              </c:layout>
              <c:spPr/>
              <c:txPr>
                <a:bodyPr/>
                <a:lstStyle/>
                <a:p>
                  <a:pPr>
                    <a:defRPr sz="17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CatName val="1"/>
              <c:showPercent val="1"/>
            </c:dLbl>
            <c:txPr>
              <a:bodyPr/>
              <a:lstStyle/>
              <a:p>
                <a:pPr>
                  <a:defRPr sz="1700" b="1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Sheet4!$A$2:$A$3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Sheet4!$B$2:$B$3</c:f>
              <c:numCache>
                <c:formatCode>0%</c:formatCode>
                <c:ptCount val="2"/>
                <c:pt idx="0">
                  <c:v>0.23</c:v>
                </c:pt>
                <c:pt idx="1">
                  <c:v>0.76923076923076927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5"/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% Expressed Confusion About A-D Question Meaning</a:t>
            </a:r>
          </a:p>
        </c:rich>
      </c:tx>
      <c:layout>
        <c:manualLayout>
          <c:xMode val="edge"/>
          <c:yMode val="edge"/>
          <c:x val="0.11714975845410629"/>
          <c:y val="2.7435545541292912E-2"/>
        </c:manualLayout>
      </c:layout>
    </c:title>
    <c:plotArea>
      <c:layout>
        <c:manualLayout>
          <c:layoutTarget val="inner"/>
          <c:xMode val="edge"/>
          <c:yMode val="edge"/>
          <c:x val="0.29200958575830216"/>
          <c:y val="0.25493255572040041"/>
          <c:w val="0.28804994484385127"/>
          <c:h val="0.56145203348599404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Lbls>
            <c:dLbl>
              <c:idx val="0"/>
              <c:layout>
                <c:manualLayout>
                  <c:x val="-7.1250903419681239E-2"/>
                  <c:y val="0.21286041892339769"/>
                </c:manualLayout>
              </c:layout>
              <c:spPr/>
              <c:txPr>
                <a:bodyPr/>
                <a:lstStyle/>
                <a:p>
                  <a:pPr>
                    <a:defRPr sz="17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CatName val="1"/>
              <c:showPercent val="1"/>
            </c:dLbl>
            <c:txPr>
              <a:bodyPr/>
              <a:lstStyle/>
              <a:p>
                <a:pPr>
                  <a:defRPr sz="1700" b="1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Sheet4!$A$7:$A$8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Sheet4!$B$7:$B$8</c:f>
              <c:numCache>
                <c:formatCode>0%</c:formatCode>
                <c:ptCount val="2"/>
                <c:pt idx="0">
                  <c:v>0.15000000000000022</c:v>
                </c:pt>
                <c:pt idx="1">
                  <c:v>0.85000000000000064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2"/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% </a:t>
            </a:r>
            <a:r>
              <a:rPr lang="en-US" sz="1800" dirty="0" smtClean="0"/>
              <a:t>Had </a:t>
            </a:r>
            <a:r>
              <a:rPr lang="en-US" sz="1800" baseline="0" dirty="0" smtClean="0"/>
              <a:t>At Least One Problem</a:t>
            </a:r>
            <a:endParaRPr lang="en-US" sz="18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30023009623797031"/>
          <c:y val="0.24243660846741999"/>
          <c:w val="0.32454002624671918"/>
          <c:h val="0.67730092434097955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Lbls>
            <c:dLbl>
              <c:idx val="0"/>
              <c:delete val="1"/>
            </c:dLbl>
            <c:dLbl>
              <c:idx val="1"/>
              <c:layout>
                <c:manualLayout>
                  <c:x val="-0.14931408573928276"/>
                  <c:y val="6.3170147209859695E-2"/>
                </c:manualLayout>
              </c:layout>
              <c:spPr/>
              <c:txPr>
                <a:bodyPr/>
                <a:lstStyle/>
                <a:p>
                  <a:pPr>
                    <a:defRPr sz="17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CatName val="1"/>
              <c:showPercent val="1"/>
            </c:dLbl>
            <c:dLbl>
              <c:idx val="2"/>
              <c:spPr/>
              <c:txPr>
                <a:bodyPr/>
                <a:lstStyle/>
                <a:p>
                  <a:pPr>
                    <a:defRPr sz="1700" b="1"/>
                  </a:pPr>
                  <a:endParaRPr lang="en-US"/>
                </a:p>
              </c:txPr>
            </c:dLbl>
            <c:showCatName val="1"/>
            <c:showPercent val="1"/>
            <c:showLeaderLines val="1"/>
          </c:dLbls>
          <c:cat>
            <c:strRef>
              <c:f>Sheet4!$J$1:$J$3</c:f>
              <c:strCache>
                <c:ptCount val="3"/>
                <c:pt idx="0">
                  <c:v>ANY 3 OF THESE ISSUES CAME UP</c:v>
                </c:pt>
                <c:pt idx="1">
                  <c:v>YES</c:v>
                </c:pt>
                <c:pt idx="2">
                  <c:v>NO</c:v>
                </c:pt>
              </c:strCache>
            </c:strRef>
          </c:cat>
          <c:val>
            <c:numRef>
              <c:f>Sheet4!$K$1:$K$3</c:f>
              <c:numCache>
                <c:formatCode>0%</c:formatCode>
                <c:ptCount val="3"/>
                <c:pt idx="1">
                  <c:v>0.46</c:v>
                </c:pt>
                <c:pt idx="2">
                  <c:v>0.54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% Originally Misread A-D Question to </a:t>
            </a:r>
            <a:r>
              <a:rPr lang="en-US" sz="1800" dirty="0" smtClean="0"/>
              <a:t>Mean </a:t>
            </a:r>
            <a:r>
              <a:rPr lang="en-US" sz="1800" dirty="0"/>
              <a:t>Opposite</a:t>
            </a:r>
          </a:p>
        </c:rich>
      </c:tx>
      <c:layout>
        <c:manualLayout>
          <c:xMode val="edge"/>
          <c:yMode val="edge"/>
          <c:x val="0.15940830765719535"/>
          <c:y val="6.5040650406504072E-2"/>
        </c:manualLayout>
      </c:layout>
    </c:title>
    <c:plotArea>
      <c:layout>
        <c:manualLayout>
          <c:layoutTarget val="inner"/>
          <c:xMode val="edge"/>
          <c:yMode val="edge"/>
          <c:x val="0.34308722539819508"/>
          <c:y val="0.29660798497748792"/>
          <c:w val="0.26847840937691042"/>
          <c:h val="0.63736337835819346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Lbls>
            <c:dLbl>
              <c:idx val="0"/>
              <c:layout>
                <c:manualLayout>
                  <c:x val="-3.9790716949854955E-2"/>
                  <c:y val="0.2407455775345155"/>
                </c:manualLayout>
              </c:layout>
              <c:tx>
                <c:rich>
                  <a:bodyPr/>
                  <a:lstStyle/>
                  <a:p>
                    <a:pPr>
                      <a:defRPr sz="1700" b="1">
                        <a:solidFill>
                          <a:schemeClr val="bg1"/>
                        </a:solidFill>
                      </a:defRPr>
                    </a:pPr>
                    <a:r>
                      <a:rPr lang="en-US" sz="1700" b="1">
                        <a:solidFill>
                          <a:schemeClr val="bg1"/>
                        </a:solidFill>
                      </a:rPr>
                      <a:t>Y</a:t>
                    </a:r>
                    <a:r>
                      <a:rPr lang="en-US" sz="1700"/>
                      <a:t>ES
8%</a:t>
                    </a:r>
                  </a:p>
                </c:rich>
              </c:tx>
              <c:spPr/>
              <c:showCatName val="1"/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sz="17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Sheet4!$A$11:$A$12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Sheet4!$B$11:$B$12</c:f>
              <c:numCache>
                <c:formatCode>0%</c:formatCode>
                <c:ptCount val="2"/>
                <c:pt idx="0">
                  <c:v>8.0000000000000043E-2</c:v>
                </c:pt>
                <c:pt idx="1">
                  <c:v>0.92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B025E-BF21-42C1-AEED-4EFE18303B6F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ABF04-B4ED-49F1-8DE9-8C00DE5628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701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95288" indent="-395288" eaLnBrk="1" hangingPunct="1">
              <a:spcBef>
                <a:spcPct val="0"/>
              </a:spcBef>
              <a:spcAft>
                <a:spcPts val="600"/>
              </a:spcAft>
            </a:pPr>
            <a:endParaRPr lang="en-US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8526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33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6173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1087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1087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n=12</a:t>
            </a:r>
            <a:r>
              <a:rPr lang="en-US" baseline="0" dirty="0" smtClean="0"/>
              <a:t> for this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593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4684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BF04-B4ED-49F1-8DE9-8C00DE56282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050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795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5205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7801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73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3422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1126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37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8562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1964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718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87937-E641-490F-AEE9-28A209F42491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D5ACB-B328-45B2-AD2E-C635A433B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076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1.wmf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45" y="1200150"/>
            <a:ext cx="9144000" cy="1102519"/>
          </a:xfrm>
        </p:spPr>
        <p:txBody>
          <a:bodyPr>
            <a:noAutofit/>
          </a:bodyPr>
          <a:lstStyle/>
          <a:p>
            <a:r>
              <a:rPr lang="en-US" altLang="en-US" sz="40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Should We Agree to Disagree?</a:t>
            </a:r>
            <a:r>
              <a:rPr lang="en-US" altLang="en-US" sz="46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en-US" altLang="en-US" sz="46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</a:br>
            <a:r>
              <a:rPr lang="en-US" altLang="en-US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en-US" sz="3200" i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Further Considerations about Indirect Rating Scales </a:t>
            </a:r>
            <a:endParaRPr lang="en-US" sz="3200" i="1" dirty="0"/>
          </a:p>
        </p:txBody>
      </p:sp>
      <p:sp>
        <p:nvSpPr>
          <p:cNvPr id="4" name="Rectangle 3"/>
          <p:cNvSpPr/>
          <p:nvPr/>
        </p:nvSpPr>
        <p:spPr>
          <a:xfrm>
            <a:off x="0" y="2724150"/>
            <a:ext cx="9144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2600" b="1" dirty="0" smtClean="0">
                <a:solidFill>
                  <a:srgbClr val="008080"/>
                </a:solidFill>
                <a:latin typeface="+mn-lt"/>
                <a:cs typeface="Arial" charset="0"/>
              </a:rPr>
              <a:t>Jessica LeBlanc</a:t>
            </a:r>
            <a:r>
              <a:rPr lang="en-US" altLang="en-US" sz="2600" b="1" baseline="30000" dirty="0" smtClean="0">
                <a:solidFill>
                  <a:srgbClr val="008080"/>
                </a:solidFill>
                <a:latin typeface="+mn-lt"/>
                <a:cs typeface="Arial" charset="0"/>
              </a:rPr>
              <a:t/>
            </a:r>
            <a:br>
              <a:rPr lang="en-US" altLang="en-US" sz="2600" b="1" baseline="30000" dirty="0" smtClean="0">
                <a:solidFill>
                  <a:srgbClr val="008080"/>
                </a:solidFill>
                <a:latin typeface="+mn-lt"/>
                <a:cs typeface="Arial" charset="0"/>
              </a:rPr>
            </a:br>
            <a:r>
              <a:rPr lang="en-US" altLang="en-US" sz="2600" b="1" dirty="0" smtClean="0">
                <a:solidFill>
                  <a:srgbClr val="008080"/>
                </a:solidFill>
                <a:latin typeface="+mn-lt"/>
                <a:cs typeface="Arial" charset="0"/>
              </a:rPr>
              <a:t>Center for Survey Research </a:t>
            </a:r>
            <a:br>
              <a:rPr lang="en-US" altLang="en-US" sz="2600" b="1" dirty="0" smtClean="0">
                <a:solidFill>
                  <a:srgbClr val="008080"/>
                </a:solidFill>
                <a:latin typeface="+mn-lt"/>
                <a:cs typeface="Arial" charset="0"/>
              </a:rPr>
            </a:br>
            <a:r>
              <a:rPr lang="en-US" altLang="en-US" sz="2600" b="1" dirty="0" smtClean="0">
                <a:solidFill>
                  <a:srgbClr val="008080"/>
                </a:solidFill>
                <a:latin typeface="+mn-lt"/>
                <a:cs typeface="Arial" charset="0"/>
              </a:rPr>
              <a:t>University of Massachusetts Boston</a:t>
            </a:r>
          </a:p>
          <a:p>
            <a:pPr algn="ctr">
              <a:spcBef>
                <a:spcPct val="0"/>
              </a:spcBef>
            </a:pPr>
            <a:endParaRPr lang="en-US" altLang="en-US" sz="2600" b="1" dirty="0">
              <a:solidFill>
                <a:srgbClr val="008080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US" altLang="en-US" sz="2600" b="1" dirty="0" smtClean="0">
                <a:solidFill>
                  <a:srgbClr val="008080"/>
                </a:solidFill>
                <a:cs typeface="Arial" charset="0"/>
              </a:rPr>
              <a:t>Jessica.LeBlanc@umb.edu</a:t>
            </a:r>
            <a:endParaRPr lang="en-US" altLang="en-US" sz="2600" b="1" dirty="0" smtClean="0">
              <a:solidFill>
                <a:srgbClr val="008080"/>
              </a:solidFill>
              <a:latin typeface="+mn-lt"/>
              <a:cs typeface="Arial" charset="0"/>
            </a:endParaRPr>
          </a:p>
        </p:txBody>
      </p:sp>
      <p:pic>
        <p:nvPicPr>
          <p:cNvPr id="5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14599" cy="75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3496" y="27066"/>
            <a:ext cx="619980" cy="63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0402387"/>
      </p:ext>
    </p:extLst>
  </p:cSld>
  <p:clrMapOvr>
    <a:masterClrMapping/>
  </p:clrMapOvr>
  <p:transition advClick="0" advTm="1472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-26016" y="717"/>
            <a:ext cx="91960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3960356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3600" b="1" dirty="0">
                <a:solidFill>
                  <a:srgbClr val="003366"/>
                </a:solidFill>
                <a:latin typeface="+mj-lt"/>
              </a:rPr>
              <a:t>INTRODUCTION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0" y="742950"/>
            <a:ext cx="9144000" cy="394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spcBef>
                <a:spcPct val="20000"/>
              </a:spcBef>
              <a:buFont typeface="Arial" charset="0"/>
              <a:buChar char="•"/>
              <a:defRPr sz="13900">
                <a:solidFill>
                  <a:schemeClr val="tx1"/>
                </a:solidFill>
                <a:latin typeface="Calibri" pitchFamily="34" charset="0"/>
              </a:defRPr>
            </a:lvl1pPr>
            <a:lvl2pPr marL="3216275" indent="-1236663" eaLnBrk="0" hangingPunct="0">
              <a:spcBef>
                <a:spcPct val="20000"/>
              </a:spcBef>
              <a:buFont typeface="Arial" charset="0"/>
              <a:buChar char="–"/>
              <a:defRPr sz="12100">
                <a:solidFill>
                  <a:schemeClr val="tx1"/>
                </a:solidFill>
                <a:latin typeface="Calibri" pitchFamily="34" charset="0"/>
              </a:defRPr>
            </a:lvl2pPr>
            <a:lvl3pPr marL="4949825" indent="-989013" eaLnBrk="0" hangingPunct="0">
              <a:spcBef>
                <a:spcPct val="20000"/>
              </a:spcBef>
              <a:buFont typeface="Arial" charset="0"/>
              <a:buChar char="•"/>
              <a:defRPr sz="10400">
                <a:solidFill>
                  <a:schemeClr val="tx1"/>
                </a:solidFill>
                <a:latin typeface="Calibri" pitchFamily="34" charset="0"/>
              </a:defRPr>
            </a:lvl3pPr>
            <a:lvl4pPr marL="6929438" indent="-989013" eaLnBrk="0" hangingPunct="0">
              <a:spcBef>
                <a:spcPct val="20000"/>
              </a:spcBef>
              <a:buFont typeface="Arial" charset="0"/>
              <a:buChar char="–"/>
              <a:defRPr sz="8700">
                <a:solidFill>
                  <a:schemeClr val="tx1"/>
                </a:solidFill>
                <a:latin typeface="Calibri" pitchFamily="34" charset="0"/>
              </a:defRPr>
            </a:lvl4pPr>
            <a:lvl5pPr marL="8910638" indent="-989013" eaLnBrk="0" hangingPunct="0">
              <a:spcBef>
                <a:spcPct val="20000"/>
              </a:spcBef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5pPr>
            <a:lvl6pPr marL="93678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6pPr>
            <a:lvl7pPr marL="98250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7pPr>
            <a:lvl8pPr marL="102822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8pPr>
            <a:lvl9pPr marL="107394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7338" indent="-287338" eaLnBrk="1" hangingPunct="1"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Questions in the Agree-Disagree form are popular in survey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en-US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1038" indent="-2857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 options </a:t>
            </a:r>
            <a:r>
              <a:rPr lang="en-US" alt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need to be tailored to each question; efficient way to measure many concepts with one response </a:t>
            </a: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endParaRPr lang="en-US" altLang="en-US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7338" indent="-287338" eaLnBrk="1" hangingPunct="1"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Despite their popularity, experts have criticized that A-D questions can be cognitively complex and result in lower quality data</a:t>
            </a:r>
          </a:p>
          <a:p>
            <a:pPr marL="681038" indent="-2857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</a:t>
            </a:r>
            <a:r>
              <a:rPr lang="en-US" alt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(GSS 2014</a:t>
            </a: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“</a:t>
            </a:r>
            <a:r>
              <a:rPr lang="en-US" altLang="en-US" sz="1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always optimistic about my future.</a:t>
            </a: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If a respondent feels optimistic about their future only sometimes, how do they answer?</a:t>
            </a:r>
          </a:p>
          <a:p>
            <a:pPr marL="681038" indent="-285750"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Acquiescence: Respondents more likely to agree than disagree</a:t>
            </a:r>
          </a:p>
          <a:p>
            <a:pPr marL="681038" indent="-2857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 </a:t>
            </a:r>
            <a:r>
              <a:rPr lang="en-US" alt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know what the differences between response categories mean</a:t>
            </a: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What amount of “agreement</a:t>
            </a:r>
            <a:r>
              <a:rPr lang="en-US" altLang="en-US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does a respondent need to feel to chose one category over </a:t>
            </a:r>
            <a:r>
              <a:rPr lang="en-US" alt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another?</a:t>
            </a:r>
            <a:endParaRPr lang="en-US" altLang="en-US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7338" indent="-287338" eaLnBrk="1" hangingPunct="1"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This study examines results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from cognitive testing to further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assess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potential issues with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A-D questions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93691" y="4820335"/>
            <a:ext cx="1228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2 of 10</a:t>
            </a:r>
            <a:endParaRPr lang="en-US" sz="15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-26016" y="485520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3238941"/>
      </p:ext>
    </p:extLst>
  </p:cSld>
  <p:clrMapOvr>
    <a:masterClrMapping/>
  </p:clrMapOvr>
  <p:transition advTm="3108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-15922" y="0"/>
            <a:ext cx="91960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3960356"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3600" b="1" dirty="0" smtClean="0">
                <a:solidFill>
                  <a:srgbClr val="003366"/>
                </a:solidFill>
                <a:latin typeface="+mj-lt"/>
              </a:rPr>
              <a:t>METHODOLOGY</a:t>
            </a:r>
            <a:endParaRPr lang="en-US" altLang="en-US" sz="36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42950"/>
            <a:ext cx="891540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spcBef>
                <a:spcPct val="20000"/>
              </a:spcBef>
              <a:buFont typeface="Arial" charset="0"/>
              <a:buChar char="•"/>
              <a:defRPr sz="13900">
                <a:solidFill>
                  <a:schemeClr val="tx1"/>
                </a:solidFill>
                <a:latin typeface="Calibri" pitchFamily="34" charset="0"/>
              </a:defRPr>
            </a:lvl1pPr>
            <a:lvl2pPr marL="3216275" indent="-1236663" eaLnBrk="0" hangingPunct="0">
              <a:spcBef>
                <a:spcPct val="20000"/>
              </a:spcBef>
              <a:buFont typeface="Arial" charset="0"/>
              <a:buChar char="–"/>
              <a:defRPr sz="12100">
                <a:solidFill>
                  <a:schemeClr val="tx1"/>
                </a:solidFill>
                <a:latin typeface="Calibri" pitchFamily="34" charset="0"/>
              </a:defRPr>
            </a:lvl2pPr>
            <a:lvl3pPr marL="4949825" indent="-989013" eaLnBrk="0" hangingPunct="0">
              <a:spcBef>
                <a:spcPct val="20000"/>
              </a:spcBef>
              <a:buFont typeface="Arial" charset="0"/>
              <a:buChar char="•"/>
              <a:defRPr sz="10400">
                <a:solidFill>
                  <a:schemeClr val="tx1"/>
                </a:solidFill>
                <a:latin typeface="Calibri" pitchFamily="34" charset="0"/>
              </a:defRPr>
            </a:lvl3pPr>
            <a:lvl4pPr marL="6929438" indent="-989013" eaLnBrk="0" hangingPunct="0">
              <a:spcBef>
                <a:spcPct val="20000"/>
              </a:spcBef>
              <a:buFont typeface="Arial" charset="0"/>
              <a:buChar char="–"/>
              <a:defRPr sz="8700">
                <a:solidFill>
                  <a:schemeClr val="tx1"/>
                </a:solidFill>
                <a:latin typeface="Calibri" pitchFamily="34" charset="0"/>
              </a:defRPr>
            </a:lvl4pPr>
            <a:lvl5pPr marL="8910638" indent="-989013" eaLnBrk="0" hangingPunct="0">
              <a:spcBef>
                <a:spcPct val="20000"/>
              </a:spcBef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5pPr>
            <a:lvl6pPr marL="93678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6pPr>
            <a:lvl7pPr marL="98250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7pPr>
            <a:lvl8pPr marL="102822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8pPr>
            <a:lvl9pPr marL="10739438" indent="-989013" defTabSz="39592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8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7338" indent="-287338" eaLnBrk="1" hangingPunct="1">
              <a:spcBef>
                <a:spcPct val="0"/>
              </a:spcBef>
              <a:spcAft>
                <a:spcPts val="1400"/>
              </a:spcAft>
              <a:buFont typeface="Wingdings" panose="05000000000000000000" pitchFamily="2" charset="2"/>
              <a:buChar char="Ø"/>
              <a:tabLst>
                <a:tab pos="1201738" algn="l"/>
              </a:tabLst>
            </a:pP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13 respondents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answered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5 questions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about national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pPr marL="287338" indent="-287338">
              <a:spcBef>
                <a:spcPct val="0"/>
              </a:spcBef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ne question used </a:t>
            </a:r>
            <a:r>
              <a:rPr lang="en-US" altLang="en-US" sz="1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question-specific wording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and a </a:t>
            </a:r>
            <a:r>
              <a:rPr lang="en-US" altLang="en-US" sz="1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rating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scale (response options tailored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question)</a:t>
            </a:r>
            <a:endParaRPr lang="en-US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7338" indent="-287338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Other four questions in </a:t>
            </a:r>
            <a:r>
              <a:rPr lang="en-US" altLang="en-US" sz="1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Agree-Disagree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  <a:endParaRPr lang="en-US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063" lvl="1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used an </a:t>
            </a:r>
            <a:r>
              <a:rPr lang="en-US" altLang="en-US" sz="17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ordinal four-point  A-D scale </a:t>
            </a: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(Completely 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agree/Somewhat </a:t>
            </a: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gree/Somewhat </a:t>
            </a: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isagree/Completely disagree)</a:t>
            </a:r>
            <a:endParaRPr lang="en-US" altLang="en-US" sz="17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063" lvl="1" indent="-285750">
              <a:spcBef>
                <a:spcPct val="0"/>
              </a:spcBef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 two questions </a:t>
            </a: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asked a second time with parallel wording, but instead using a </a:t>
            </a:r>
            <a:r>
              <a:rPr lang="en-US" altLang="en-US" sz="17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0-10 version of an </a:t>
            </a:r>
            <a:r>
              <a:rPr lang="en-US" altLang="en-US" sz="17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A-D </a:t>
            </a:r>
            <a:r>
              <a:rPr lang="en-US" altLang="en-US" sz="17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 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 = </a:t>
            </a: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“Completely 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disagree</a:t>
            </a: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and 10 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altLang="en-US" sz="17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“Completely </a:t>
            </a:r>
            <a:r>
              <a:rPr lang="en-US" altLang="en-US" sz="17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agree”)</a:t>
            </a:r>
            <a:endParaRPr lang="en-US" altLang="en-US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7338" indent="-287338"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1201738" algn="l"/>
              </a:tabLst>
            </a:pP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 will compare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respondents’ answers to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Agree-Disagree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forms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(4-pt ordinal vs. 0-10)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and to the question using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direct rating</a:t>
            </a:r>
            <a:endParaRPr lang="en-US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93691" y="4820334"/>
            <a:ext cx="1228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3 of 10</a:t>
            </a:r>
            <a:endParaRPr lang="en-US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-26016" y="485520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8879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990"/>
    </mc:Choice>
    <mc:Fallback>
      <p:transition spd="slow" advTm="3099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9127" y="3261777"/>
            <a:ext cx="2335473" cy="1138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/>
              <a:t>0 Completely Disagree</a:t>
            </a:r>
          </a:p>
          <a:p>
            <a:pPr>
              <a:buFont typeface="Symbol"/>
              <a:buChar char=""/>
            </a:pPr>
            <a:r>
              <a:rPr lang="en-US" altLang="en-US" sz="1700" dirty="0" smtClean="0"/>
              <a:t>1</a:t>
            </a:r>
          </a:p>
          <a:p>
            <a:r>
              <a:rPr lang="en-US" altLang="en-US" sz="1700" dirty="0" smtClean="0"/>
              <a:t>…</a:t>
            </a:r>
          </a:p>
          <a:p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/>
              <a:t>10 Completely Agree </a:t>
            </a:r>
          </a:p>
        </p:txBody>
      </p:sp>
      <p:sp>
        <p:nvSpPr>
          <p:cNvPr id="12" name="Title 3"/>
          <p:cNvSpPr txBox="1">
            <a:spLocks noGrp="1"/>
          </p:cNvSpPr>
          <p:nvPr>
            <p:ph type="title"/>
          </p:nvPr>
        </p:nvSpPr>
        <p:spPr>
          <a:xfrm>
            <a:off x="147853" y="1346050"/>
            <a:ext cx="4659571" cy="616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61503" tIns="30751" rIns="61503" bIns="30751">
            <a:spAutoFit/>
          </a:bodyPr>
          <a:lstStyle/>
          <a:p>
            <a:pPr>
              <a:defRPr/>
            </a:pPr>
            <a:r>
              <a:rPr lang="en-US" altLang="en-US" sz="1800" b="1" dirty="0" smtClean="0"/>
              <a:t>The </a:t>
            </a:r>
            <a:r>
              <a:rPr lang="en-US" altLang="en-US" sz="1800" b="1" dirty="0"/>
              <a:t>federal government needs to do more to prevent terrorist attacks in the United </a:t>
            </a:r>
            <a:r>
              <a:rPr lang="en-US" altLang="en-US" sz="1800" b="1" dirty="0" smtClean="0"/>
              <a:t>States</a:t>
            </a:r>
            <a:endParaRPr lang="en-US" sz="1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62636" y="2146495"/>
            <a:ext cx="4659571" cy="893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61503" tIns="30751" rIns="61503" bIns="30751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1800" b="1" dirty="0" smtClean="0"/>
              <a:t>The </a:t>
            </a:r>
            <a:r>
              <a:rPr lang="en-US" altLang="en-US" sz="1800" b="1" dirty="0"/>
              <a:t>federal government  needs to cut back on the surveillance of citizens it is doing to try to prevent terrorist attacks</a:t>
            </a:r>
            <a:r>
              <a:rPr lang="en-US" altLang="en-US" sz="1800" b="1" dirty="0" smtClean="0"/>
              <a:t>.</a:t>
            </a:r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2590800" y="3257550"/>
            <a:ext cx="2240280" cy="1138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 smtClean="0">
                <a:solidFill>
                  <a:srgbClr val="000000"/>
                </a:solidFill>
              </a:rPr>
              <a:t>Completely Agree</a:t>
            </a: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/>
            </a:r>
            <a:b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</a:b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 smtClean="0">
                <a:solidFill>
                  <a:srgbClr val="000000"/>
                </a:solidFill>
              </a:rPr>
              <a:t>Somewhat Agree</a:t>
            </a: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/>
            </a:r>
            <a:b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</a:b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 smtClean="0">
                <a:solidFill>
                  <a:srgbClr val="000000"/>
                </a:solidFill>
              </a:rPr>
              <a:t>Somewhat Disagree</a:t>
            </a: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/>
            </a:r>
            <a:b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</a:b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 smtClean="0">
                <a:solidFill>
                  <a:srgbClr val="000000"/>
                </a:solidFill>
              </a:rPr>
              <a:t>Completely Disagree</a:t>
            </a:r>
            <a:endParaRPr lang="en-US" sz="1700" dirty="0"/>
          </a:p>
        </p:txBody>
      </p:sp>
      <p:sp>
        <p:nvSpPr>
          <p:cNvPr id="16" name="Rectangle 15"/>
          <p:cNvSpPr/>
          <p:nvPr/>
        </p:nvSpPr>
        <p:spPr>
          <a:xfrm>
            <a:off x="4975783" y="1323505"/>
            <a:ext cx="3993035" cy="30623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/>
              <a:t>How would you describe the surveillance of citizens that the federal government is doing to prevent terrorist attacks in the United States.  Would you say the surveillance is…</a:t>
            </a:r>
            <a:br>
              <a:rPr lang="en-US" b="1" dirty="0" smtClean="0"/>
            </a:br>
            <a:endParaRPr lang="en-US" b="1" dirty="0" smtClean="0"/>
          </a:p>
          <a:p>
            <a:pPr>
              <a:buFont typeface="Symbol"/>
              <a:buChar char=""/>
            </a:pPr>
            <a:r>
              <a:rPr lang="en-US" altLang="en-US" sz="1700" dirty="0" smtClean="0">
                <a:solidFill>
                  <a:srgbClr val="000000"/>
                </a:solidFill>
              </a:rPr>
              <a:t> Much too much</a:t>
            </a: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/>
            </a:r>
            <a:b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</a:b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 smtClean="0">
                <a:solidFill>
                  <a:srgbClr val="000000"/>
                </a:solidFill>
              </a:rPr>
              <a:t>A little too much</a:t>
            </a: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/>
            </a:r>
            <a:b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</a:b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 smtClean="0">
                <a:solidFill>
                  <a:srgbClr val="000000"/>
                </a:solidFill>
              </a:rPr>
              <a:t>About right</a:t>
            </a: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/>
            </a:r>
            <a:b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</a:br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1700" dirty="0" smtClean="0">
                <a:solidFill>
                  <a:srgbClr val="000000"/>
                </a:solidFill>
              </a:rPr>
              <a:t>A little too little</a:t>
            </a:r>
          </a:p>
          <a:p>
            <a:r>
              <a:rPr lang="en-US" altLang="en-US" sz="1700" dirty="0" smtClean="0">
                <a:solidFill>
                  <a:srgbClr val="000000"/>
                </a:solidFill>
                <a:sym typeface="Symbol" pitchFamily="18" charset="2"/>
              </a:rPr>
              <a:t> Much too little</a:t>
            </a:r>
            <a:endParaRPr lang="en-US" sz="17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79127" y="931882"/>
            <a:ext cx="462147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>
                <a:solidFill>
                  <a:srgbClr val="FF0000"/>
                </a:solidFill>
              </a:rPr>
              <a:t>AGREE-DISAGREE QUESTIONS</a:t>
            </a:r>
            <a:endParaRPr lang="en-US" sz="19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75783" y="924205"/>
            <a:ext cx="399303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>
                <a:solidFill>
                  <a:srgbClr val="FF0000"/>
                </a:solidFill>
              </a:rPr>
              <a:t>DIRECT RATING QUESTION</a:t>
            </a:r>
            <a:endParaRPr lang="en-US" sz="19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93691" y="4820334"/>
            <a:ext cx="1228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4 of 10</a:t>
            </a:r>
            <a:endParaRPr lang="en-US" sz="1500" i="1" dirty="0"/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-15922" y="0"/>
            <a:ext cx="91960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1" indent="-114300" algn="ctr" defTabSz="3960356" eaLnBrk="1" hangingPunct="1">
              <a:spcAft>
                <a:spcPts val="1200"/>
              </a:spcAft>
              <a:defRPr/>
            </a:pPr>
            <a:r>
              <a:rPr lang="en-US" altLang="en-US" sz="3600" b="1" dirty="0" smtClean="0">
                <a:solidFill>
                  <a:srgbClr val="003366"/>
                </a:solidFill>
                <a:latin typeface="+mj-lt"/>
              </a:rPr>
              <a:t>TESTED QUESTIONS</a:t>
            </a:r>
            <a:endParaRPr lang="en-US" altLang="en-US" sz="36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6016" y="485520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1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3691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1024"/>
    </mc:Choice>
    <mc:Fallback>
      <p:transition spd="slow" advTm="3102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8711" y="857389"/>
            <a:ext cx="8890449" cy="3391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61503" tIns="30751" rIns="61503" bIns="30751">
            <a:spAutoFit/>
          </a:bodyPr>
          <a:lstStyle/>
          <a:p>
            <a:pPr algn="ctr">
              <a:defRPr/>
            </a:pPr>
            <a:r>
              <a:rPr lang="en-US" altLang="en-US" b="1" dirty="0" smtClean="0"/>
              <a:t>“The </a:t>
            </a:r>
            <a:r>
              <a:rPr lang="en-US" altLang="en-US" b="1" dirty="0"/>
              <a:t>federal government needs to do more to prevent terrorist attacks in the United </a:t>
            </a:r>
            <a:r>
              <a:rPr lang="en-US" altLang="en-US" b="1" dirty="0" smtClean="0"/>
              <a:t>States”</a:t>
            </a:r>
            <a:endParaRPr lang="en-US" b="1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2634454"/>
              </p:ext>
            </p:extLst>
          </p:nvPr>
        </p:nvGraphicFramePr>
        <p:xfrm>
          <a:off x="4495799" y="1611940"/>
          <a:ext cx="4483360" cy="2946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814"/>
                <a:gridCol w="455187"/>
                <a:gridCol w="1287877"/>
                <a:gridCol w="1227415"/>
                <a:gridCol w="1206067"/>
              </a:tblGrid>
              <a:tr h="331046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2000" i="1" u="none" strike="noStrike" cap="small" baseline="0" dirty="0">
                          <a:effectLst/>
                        </a:rPr>
                        <a:t>Ordinal Scale</a:t>
                      </a:r>
                      <a:endParaRPr lang="en-US" sz="2000" b="1" i="1" u="none" strike="noStrike" cap="small" baseline="0" dirty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8572" marR="8572" marT="6429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636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700" b="1" u="none" strike="noStrike" dirty="0">
                          <a:effectLst/>
                        </a:rPr>
                        <a:t>Completely </a:t>
                      </a:r>
                      <a:r>
                        <a:rPr lang="en-US" sz="1700" b="1" u="none" strike="noStrike" dirty="0" smtClean="0">
                          <a:effectLst/>
                        </a:rPr>
                        <a:t>agree</a:t>
                      </a:r>
                      <a:endParaRPr lang="en-US" sz="17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700" b="1" u="none" strike="noStrike" dirty="0">
                          <a:effectLst/>
                        </a:rPr>
                        <a:t>Somewhat </a:t>
                      </a:r>
                      <a:r>
                        <a:rPr lang="en-US" sz="1700" b="1" u="none" strike="noStrike" dirty="0" smtClean="0">
                          <a:effectLst/>
                        </a:rPr>
                        <a:t>agree</a:t>
                      </a:r>
                      <a:endParaRPr lang="en-US" sz="17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700" b="1" u="none" strike="noStrike" dirty="0">
                          <a:effectLst/>
                        </a:rPr>
                        <a:t>Somewhat </a:t>
                      </a:r>
                      <a:r>
                        <a:rPr lang="en-US" sz="1700" b="1" u="none" strike="noStrike" dirty="0" smtClean="0">
                          <a:effectLst/>
                        </a:rPr>
                        <a:t>disagree</a:t>
                      </a:r>
                      <a:endParaRPr lang="en-US" sz="17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8625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n-US" sz="2000" i="1" u="none" strike="noStrike" cap="small" baseline="0" dirty="0">
                          <a:effectLst/>
                        </a:rPr>
                        <a:t>0 - 10 Scale</a:t>
                      </a:r>
                      <a:endParaRPr lang="en-US" sz="2000" b="0" i="1" u="none" strike="noStrike" cap="small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vert="vert27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1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7.7 % (1)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8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2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7.7 % (1)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8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5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7.7 % (1)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8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6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7.7 % (1)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8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7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7.7 % (1)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8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8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15.4% (2)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>
                          <a:effectLst/>
                        </a:rPr>
                        <a:t>-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8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10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 smtClean="0">
                          <a:effectLst/>
                        </a:rPr>
                        <a:t>38.5% </a:t>
                      </a:r>
                      <a:r>
                        <a:rPr lang="en-US" sz="1800" i="0" u="none" strike="noStrike" dirty="0">
                          <a:effectLst/>
                        </a:rPr>
                        <a:t>(5)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7.7 % (1)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i="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8711" y="1548197"/>
            <a:ext cx="41784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Table shows the crosstabulation of respondents’ answers on the 0-10 A-D scale vs. the ordinal A-D scale for the same statement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comparing respondents’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answers,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can get a sense of the extent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which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respondent needs to agree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disagree before choosing an ordinal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A-D category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93691" y="4820334"/>
            <a:ext cx="1228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5 of 10</a:t>
            </a:r>
            <a:endParaRPr lang="en-US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-26016" y="485520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104" y="0"/>
            <a:ext cx="9115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3960356" eaLnBrk="1" fontAlgn="auto" hangingPunct="1">
              <a:spcBef>
                <a:spcPts val="0"/>
              </a:spcBef>
              <a:defRPr/>
            </a:pPr>
            <a:r>
              <a:rPr lang="en-US" altLang="en-US" sz="3600" b="1" dirty="0" smtClean="0">
                <a:solidFill>
                  <a:srgbClr val="003366"/>
                </a:solidFill>
              </a:rPr>
              <a:t>COMPARING A-D: ORDINAL VS. 0-10</a:t>
            </a:r>
          </a:p>
        </p:txBody>
      </p:sp>
    </p:spTree>
    <p:extLst>
      <p:ext uri="{BB962C8B-B14F-4D97-AF65-F5344CB8AC3E}">
        <p14:creationId xmlns:p14="http://schemas.microsoft.com/office/powerpoint/2010/main" xmlns="" val="161068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956"/>
    </mc:Choice>
    <mc:Fallback>
      <p:transition spd="slow" advTm="3095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" y="753139"/>
            <a:ext cx="8839200" cy="6314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61503" tIns="30751" rIns="61503" bIns="30751">
            <a:spAutoFit/>
          </a:bodyPr>
          <a:lstStyle/>
          <a:p>
            <a:pPr algn="ctr">
              <a:defRPr/>
            </a:pPr>
            <a:r>
              <a:rPr lang="en-US" altLang="en-US" b="1" dirty="0" smtClean="0"/>
              <a:t>“The </a:t>
            </a:r>
            <a:r>
              <a:rPr lang="en-US" altLang="en-US" b="1" dirty="0"/>
              <a:t>federal government  needs to cut back on the surveillance of citizens it is doing to try to prevent terrorist attacks</a:t>
            </a:r>
            <a:r>
              <a:rPr lang="en-US" altLang="en-US" sz="1900" b="1" dirty="0" smtClean="0"/>
              <a:t>.”</a:t>
            </a:r>
            <a:endParaRPr lang="en-US" sz="1900" b="1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2214774"/>
              </p:ext>
            </p:extLst>
          </p:nvPr>
        </p:nvGraphicFramePr>
        <p:xfrm>
          <a:off x="16611600" y="14906626"/>
          <a:ext cx="8229600" cy="3587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1828800"/>
                <a:gridCol w="1662193"/>
                <a:gridCol w="2071607"/>
              </a:tblGrid>
              <a:tr h="409574">
                <a:tc gridSpan="4"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1011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0997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2479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847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4474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477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5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985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5931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0208663"/>
              </p:ext>
            </p:extLst>
          </p:nvPr>
        </p:nvGraphicFramePr>
        <p:xfrm>
          <a:off x="4092055" y="1589750"/>
          <a:ext cx="4876799" cy="28213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643"/>
                <a:gridCol w="427358"/>
                <a:gridCol w="1048886"/>
                <a:gridCol w="1008791"/>
                <a:gridCol w="991243"/>
                <a:gridCol w="1065878"/>
              </a:tblGrid>
              <a:tr h="321929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2000" i="1" u="none" strike="noStrike" cap="small" baseline="0" dirty="0" smtClean="0">
                          <a:effectLst/>
                        </a:rPr>
                        <a:t>Ordinal Scale</a:t>
                      </a:r>
                      <a:endParaRPr lang="en-US" sz="2000" b="1" i="1" u="none" strike="noStrike" cap="small" baseline="0" dirty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8572" marR="8572" marT="6429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2000" b="1" i="1" u="none" strike="noStrike" dirty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8572" marR="8572" marT="857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780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700" b="1" u="none" strike="noStrike" dirty="0">
                          <a:effectLst/>
                        </a:rPr>
                        <a:t>Completely </a:t>
                      </a:r>
                      <a:r>
                        <a:rPr lang="en-US" sz="1700" b="1" u="none" strike="noStrike" dirty="0" smtClean="0">
                          <a:effectLst/>
                        </a:rPr>
                        <a:t>agree</a:t>
                      </a:r>
                      <a:endParaRPr lang="en-US" sz="17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700" b="1" u="none" strike="noStrike" dirty="0">
                          <a:effectLst/>
                        </a:rPr>
                        <a:t>Somewhat </a:t>
                      </a:r>
                      <a:r>
                        <a:rPr lang="en-US" sz="1700" b="1" u="none" strike="noStrike" dirty="0" smtClean="0">
                          <a:effectLst/>
                        </a:rPr>
                        <a:t>agree</a:t>
                      </a:r>
                      <a:endParaRPr lang="en-US" sz="17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700" b="1" u="none" strike="noStrike" dirty="0">
                          <a:effectLst/>
                        </a:rPr>
                        <a:t>Somewhat </a:t>
                      </a:r>
                      <a:r>
                        <a:rPr lang="en-US" sz="1700" b="1" u="none" strike="noStrike" dirty="0" smtClean="0">
                          <a:effectLst/>
                        </a:rPr>
                        <a:t>disagree</a:t>
                      </a:r>
                      <a:endParaRPr lang="en-US" sz="17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7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Completely disagree</a:t>
                      </a:r>
                      <a:endParaRPr lang="en-US" sz="17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" marR="8572" marT="642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1929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2000" i="1" u="none" strike="noStrike" cap="small" baseline="0" dirty="0" smtClean="0">
                          <a:effectLst/>
                        </a:rPr>
                        <a:t>0 - 10 Scale</a:t>
                      </a:r>
                      <a:endParaRPr lang="en-US" sz="2000" b="0" i="1" u="none" strike="noStrike" cap="sm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" marR="8572" marT="642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 smtClean="0">
                          <a:effectLst/>
                        </a:rPr>
                        <a:t>0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16.6% (2)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19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2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8.3% (1)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8.3% (1)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" marR="8572" marT="642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19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 smtClean="0">
                          <a:effectLst/>
                        </a:rPr>
                        <a:t>3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8.3% (1)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19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 smtClean="0">
                          <a:effectLst/>
                        </a:rPr>
                        <a:t>5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8.3% (1)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8.3% (1)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19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 smtClean="0">
                          <a:effectLst/>
                        </a:rPr>
                        <a:t>6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8.3% (1)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 (3)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19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 smtClean="0">
                          <a:effectLst/>
                        </a:rPr>
                        <a:t>9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8.3% (1)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" marR="8572" marT="6429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642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038600" y="4389447"/>
            <a:ext cx="495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*Total does not add up to 100% (n=13) because one respondent was unable to answer the question</a:t>
            </a:r>
            <a:endParaRPr lang="en-US" sz="1100" i="1" dirty="0"/>
          </a:p>
        </p:txBody>
      </p:sp>
      <p:sp>
        <p:nvSpPr>
          <p:cNvPr id="23" name="Rectangle 22"/>
          <p:cNvSpPr/>
          <p:nvPr/>
        </p:nvSpPr>
        <p:spPr>
          <a:xfrm>
            <a:off x="152400" y="1536732"/>
            <a:ext cx="39624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3960356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Wide range of 0-10 scale responses for those who said “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Somewhat agree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 to this question</a:t>
            </a:r>
          </a:p>
          <a:p>
            <a:pPr marL="573088" lvl="1" indent="-285750" defTabSz="3960356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alf of the respondents who answered “</a:t>
            </a:r>
            <a:r>
              <a:rPr lang="en-US" sz="1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Somewhat agree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” answered “6” on the 0-10 scale.</a:t>
            </a:r>
          </a:p>
          <a:p>
            <a:pPr marL="573088" lvl="1" indent="-285750" defTabSz="3960356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Others answered: “9”, “5”, &amp; “2”</a:t>
            </a:r>
          </a:p>
          <a:p>
            <a:pPr marL="285750" indent="-285750" defTabSz="3960356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Highest 0-10 rating given by someone who answered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“Completely agree”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was a “6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93691" y="4820334"/>
            <a:ext cx="1228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6 of 10</a:t>
            </a:r>
            <a:endParaRPr lang="en-US" sz="15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-26016" y="485520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104" y="0"/>
            <a:ext cx="9115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3960356" eaLnBrk="1" fontAlgn="auto" hangingPunct="1">
              <a:spcBef>
                <a:spcPts val="0"/>
              </a:spcBef>
              <a:defRPr/>
            </a:pPr>
            <a:r>
              <a:rPr lang="en-US" altLang="en-US" sz="3600" b="1" dirty="0" smtClean="0">
                <a:solidFill>
                  <a:srgbClr val="003366"/>
                </a:solidFill>
              </a:rPr>
              <a:t>COMPARING A-D: ORDINAL VS. 0-10</a:t>
            </a:r>
          </a:p>
        </p:txBody>
      </p:sp>
    </p:spTree>
    <p:extLst>
      <p:ext uri="{BB962C8B-B14F-4D97-AF65-F5344CB8AC3E}">
        <p14:creationId xmlns:p14="http://schemas.microsoft.com/office/powerpoint/2010/main" xmlns="" val="512396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833"/>
    </mc:Choice>
    <mc:Fallback>
      <p:transition spd="slow" advTm="3083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3422830"/>
              </p:ext>
            </p:extLst>
          </p:nvPr>
        </p:nvGraphicFramePr>
        <p:xfrm>
          <a:off x="16611600" y="14906626"/>
          <a:ext cx="8229600" cy="3587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1828800"/>
                <a:gridCol w="1662193"/>
                <a:gridCol w="2071607"/>
              </a:tblGrid>
              <a:tr h="409574">
                <a:tc gridSpan="4"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1011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0997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2479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847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4474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477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95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985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5931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524" marR="9524" marT="7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Right Brace 20"/>
          <p:cNvSpPr/>
          <p:nvPr/>
        </p:nvSpPr>
        <p:spPr>
          <a:xfrm>
            <a:off x="5334000" y="1725797"/>
            <a:ext cx="348269" cy="760257"/>
          </a:xfrm>
          <a:prstGeom prst="rightBrace">
            <a:avLst>
              <a:gd name="adj1" fmla="val 8333"/>
              <a:gd name="adj2" fmla="val 48583"/>
            </a:avLst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1885890"/>
            <a:ext cx="2675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COMPLETELY DISAGREE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Right Brace 31"/>
          <p:cNvSpPr/>
          <p:nvPr/>
        </p:nvSpPr>
        <p:spPr>
          <a:xfrm>
            <a:off x="5301269" y="2571750"/>
            <a:ext cx="381000" cy="263400"/>
          </a:xfrm>
          <a:prstGeom prst="rightBrace">
            <a:avLst>
              <a:gd name="adj1" fmla="val 8333"/>
              <a:gd name="adj2" fmla="val 48583"/>
            </a:avLst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715000" y="2495550"/>
            <a:ext cx="26028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SOMEWHAT DISAGREE</a:t>
            </a:r>
          </a:p>
        </p:txBody>
      </p:sp>
      <p:sp>
        <p:nvSpPr>
          <p:cNvPr id="34" name="Right Brace 33"/>
          <p:cNvSpPr/>
          <p:nvPr/>
        </p:nvSpPr>
        <p:spPr>
          <a:xfrm>
            <a:off x="5638800" y="2346925"/>
            <a:ext cx="195869" cy="2282226"/>
          </a:xfrm>
          <a:prstGeom prst="rightBrace">
            <a:avLst>
              <a:gd name="adj1" fmla="val 8333"/>
              <a:gd name="adj2" fmla="val 38406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791200" y="3028950"/>
            <a:ext cx="228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SOMEWHAT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GREE</a:t>
            </a:r>
          </a:p>
        </p:txBody>
      </p:sp>
      <p:sp>
        <p:nvSpPr>
          <p:cNvPr id="36" name="Right Brace 35"/>
          <p:cNvSpPr/>
          <p:nvPr/>
        </p:nvSpPr>
        <p:spPr>
          <a:xfrm>
            <a:off x="5301269" y="3243530"/>
            <a:ext cx="381000" cy="501597"/>
          </a:xfrm>
          <a:prstGeom prst="rightBrace">
            <a:avLst>
              <a:gd name="adj1" fmla="val 8333"/>
              <a:gd name="adj2" fmla="val 59466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15000" y="3334105"/>
            <a:ext cx="2325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COMPLETELY AGREE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88982" y="1588494"/>
            <a:ext cx="420222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dirty="0" smtClean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 smtClean="0"/>
              <a:t>0</a:t>
            </a:r>
            <a:endParaRPr lang="en-US" altLang="en-US" sz="2000" dirty="0"/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1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2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3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2000" dirty="0"/>
              <a:t>4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5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6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7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8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9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 smtClean="0"/>
              <a:t>10</a:t>
            </a:r>
            <a:endParaRPr lang="en-US" altLang="en-US" sz="2000" dirty="0"/>
          </a:p>
        </p:txBody>
      </p:sp>
      <p:sp>
        <p:nvSpPr>
          <p:cNvPr id="20" name="Title 3"/>
          <p:cNvSpPr txBox="1">
            <a:spLocks/>
          </p:cNvSpPr>
          <p:nvPr/>
        </p:nvSpPr>
        <p:spPr>
          <a:xfrm>
            <a:off x="228600" y="776478"/>
            <a:ext cx="4191000" cy="8046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61503" tIns="30751" rIns="61503" bIns="30751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1600" b="1" dirty="0" smtClean="0"/>
              <a:t>“The federal government needs to do more to prevent terrorist attacks in the United States”</a:t>
            </a:r>
            <a:endParaRPr lang="en-US" sz="1600" dirty="0"/>
          </a:p>
        </p:txBody>
      </p:sp>
      <p:sp>
        <p:nvSpPr>
          <p:cNvPr id="22" name="Title 3"/>
          <p:cNvSpPr txBox="1">
            <a:spLocks/>
          </p:cNvSpPr>
          <p:nvPr/>
        </p:nvSpPr>
        <p:spPr>
          <a:xfrm>
            <a:off x="4724400" y="769729"/>
            <a:ext cx="4178987" cy="8007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61503" tIns="30751" rIns="61503" bIns="30751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1600" b="1" dirty="0" smtClean="0"/>
              <a:t>“The </a:t>
            </a:r>
            <a:r>
              <a:rPr lang="en-US" altLang="en-US" sz="1600" b="1" dirty="0"/>
              <a:t>federal government  needs to cut back on the surveillance of citizens it is doing to try to prevent terrorist attacks</a:t>
            </a:r>
            <a:r>
              <a:rPr lang="en-US" altLang="en-US" sz="1600" b="1" dirty="0" smtClean="0"/>
              <a:t>.”</a:t>
            </a:r>
            <a:endParaRPr lang="en-US" sz="1600" dirty="0"/>
          </a:p>
        </p:txBody>
      </p:sp>
      <p:sp>
        <p:nvSpPr>
          <p:cNvPr id="25" name="Rectangle 24"/>
          <p:cNvSpPr/>
          <p:nvPr/>
        </p:nvSpPr>
        <p:spPr>
          <a:xfrm>
            <a:off x="304800" y="1570495"/>
            <a:ext cx="33497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dirty="0" smtClean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 smtClean="0"/>
              <a:t>0</a:t>
            </a:r>
            <a:endParaRPr lang="en-US" altLang="en-US" sz="2000" dirty="0"/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1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2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3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 </a:t>
            </a:r>
            <a:r>
              <a:rPr lang="en-US" altLang="en-US" sz="2000" dirty="0"/>
              <a:t>4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5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6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7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8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/>
              <a:t>9</a:t>
            </a:r>
          </a:p>
          <a:p>
            <a:r>
              <a:rPr lang="en-US" altLang="en-US" sz="2000" b="1" dirty="0">
                <a:solidFill>
                  <a:srgbClr val="000000"/>
                </a:solidFill>
                <a:sym typeface="Symbol" pitchFamily="18" charset="2"/>
              </a:rPr>
              <a:t></a:t>
            </a:r>
            <a:r>
              <a:rPr lang="en-US" altLang="en-US" sz="20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000" dirty="0" smtClean="0"/>
              <a:t>10</a:t>
            </a:r>
            <a:endParaRPr lang="en-US" altLang="en-US" sz="2000" dirty="0"/>
          </a:p>
        </p:txBody>
      </p:sp>
      <p:sp>
        <p:nvSpPr>
          <p:cNvPr id="26" name="Right Brace 25"/>
          <p:cNvSpPr/>
          <p:nvPr/>
        </p:nvSpPr>
        <p:spPr>
          <a:xfrm>
            <a:off x="1143000" y="4145876"/>
            <a:ext cx="304800" cy="696225"/>
          </a:xfrm>
          <a:prstGeom prst="rightBrace">
            <a:avLst>
              <a:gd name="adj1" fmla="val 8333"/>
              <a:gd name="adj2" fmla="val 48583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207108" y="2400240"/>
            <a:ext cx="26028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SOMEWHAT DISAGREE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3000" y="3745766"/>
            <a:ext cx="228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SOMEWHAT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GREE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24000" y="4293933"/>
            <a:ext cx="2325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COMPLETELY AGREE</a:t>
            </a:r>
          </a:p>
        </p:txBody>
      </p:sp>
      <p:sp>
        <p:nvSpPr>
          <p:cNvPr id="30" name="Right Brace 29"/>
          <p:cNvSpPr/>
          <p:nvPr/>
        </p:nvSpPr>
        <p:spPr>
          <a:xfrm>
            <a:off x="914400" y="3600450"/>
            <a:ext cx="228600" cy="1200603"/>
          </a:xfrm>
          <a:prstGeom prst="rightBrace">
            <a:avLst>
              <a:gd name="adj1" fmla="val 8333"/>
              <a:gd name="adj2" fmla="val 29707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e 30"/>
          <p:cNvSpPr/>
          <p:nvPr/>
        </p:nvSpPr>
        <p:spPr>
          <a:xfrm>
            <a:off x="838200" y="2038350"/>
            <a:ext cx="381000" cy="1219200"/>
          </a:xfrm>
          <a:prstGeom prst="rightBrace">
            <a:avLst>
              <a:gd name="adj1" fmla="val 8333"/>
              <a:gd name="adj2" fmla="val 48583"/>
            </a:avLst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993691" y="4820334"/>
            <a:ext cx="1228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7 of 10</a:t>
            </a:r>
            <a:endParaRPr lang="en-US" sz="1500" i="1" dirty="0"/>
          </a:p>
        </p:txBody>
      </p:sp>
      <p:sp>
        <p:nvSpPr>
          <p:cNvPr id="41" name="TextBox 3"/>
          <p:cNvSpPr txBox="1">
            <a:spLocks noChangeArrowheads="1"/>
          </p:cNvSpPr>
          <p:nvPr/>
        </p:nvSpPr>
        <p:spPr bwMode="auto">
          <a:xfrm>
            <a:off x="8104" y="0"/>
            <a:ext cx="9115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3960356" eaLnBrk="1" fontAlgn="auto" hangingPunct="1">
              <a:spcBef>
                <a:spcPts val="0"/>
              </a:spcBef>
              <a:defRPr/>
            </a:pPr>
            <a:r>
              <a:rPr lang="en-US" altLang="en-US" sz="3600" b="1" dirty="0" smtClean="0">
                <a:solidFill>
                  <a:srgbClr val="003366"/>
                </a:solidFill>
                <a:latin typeface="+mj-lt"/>
              </a:rPr>
              <a:t>COMPARING A-D: ORDINAL </a:t>
            </a:r>
            <a:r>
              <a:rPr lang="en-US" altLang="en-US" sz="3600" b="1" dirty="0" smtClean="0">
                <a:solidFill>
                  <a:srgbClr val="003366"/>
                </a:solidFill>
              </a:rPr>
              <a:t>VS. 0-10</a:t>
            </a:r>
            <a:endParaRPr lang="en-US" altLang="en-US" sz="3600" b="1" dirty="0" smtClean="0">
              <a:solidFill>
                <a:srgbClr val="003366"/>
              </a:solidFill>
              <a:latin typeface="+mj-lt"/>
            </a:endParaRPr>
          </a:p>
        </p:txBody>
      </p:sp>
      <p:pic>
        <p:nvPicPr>
          <p:cNvPr id="24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45759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9036"/>
    </mc:Choice>
    <mc:Fallback>
      <p:transition spd="slow" advTm="2903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44924" y="0"/>
            <a:ext cx="9188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3960356" eaLnBrk="1" fontAlgn="auto" hangingPunct="1">
              <a:spcBef>
                <a:spcPts val="0"/>
              </a:spcBef>
              <a:spcAft>
                <a:spcPts val="1200"/>
              </a:spcAft>
              <a:tabLst>
                <a:tab pos="3262313" algn="l"/>
              </a:tabLst>
              <a:defRPr/>
            </a:pPr>
            <a:r>
              <a:rPr lang="en-US" altLang="en-US" sz="3600" b="1" dirty="0" smtClean="0">
                <a:solidFill>
                  <a:srgbClr val="003366"/>
                </a:solidFill>
                <a:latin typeface="+mj-lt"/>
              </a:rPr>
              <a:t>COMPARING DIRECT RATING VS. A-D</a:t>
            </a:r>
            <a:endParaRPr lang="en-US" altLang="en-US" sz="3600" b="1" dirty="0">
              <a:solidFill>
                <a:srgbClr val="003366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569" y="590550"/>
            <a:ext cx="9043431" cy="234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lvl="1" indent="-23177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A-D form: 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67%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“Completely” or “Somewhat”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agree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that gov. needs to cut back surveillance</a:t>
            </a:r>
          </a:p>
          <a:p>
            <a:pPr marL="231775" lvl="1" indent="-23177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 Rating form: 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feel gov. is doing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“Much too much”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“A little too much”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surveillance</a:t>
            </a:r>
          </a:p>
          <a:p>
            <a:pPr marL="519113" lvl="2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Still only 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58%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when add in “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About the right amount” 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9113" lvl="1" indent="-177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respondents who answered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bout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the right </a:t>
            </a:r>
            <a:r>
              <a:rPr lang="en-US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 the direct question: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said “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Somewhat agree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” and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said “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Completely agree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” to the A-D form.</a:t>
            </a:r>
          </a:p>
          <a:p>
            <a:pPr marL="231775" indent="-231775">
              <a:spcAft>
                <a:spcPts val="500"/>
              </a:spcAft>
              <a:buFont typeface="Wingdings" pitchFamily="2" charset="2"/>
              <a:buChar char="Ø"/>
              <a:tabLst>
                <a:tab pos="231775" algn="l"/>
              </a:tabLs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Acquiescence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4635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00" y="2642169"/>
            <a:ext cx="4434840" cy="228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637024" y="2642169"/>
            <a:ext cx="4434840" cy="228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65654573"/>
              </p:ext>
            </p:extLst>
          </p:nvPr>
        </p:nvGraphicFramePr>
        <p:xfrm>
          <a:off x="4753840" y="3116096"/>
          <a:ext cx="4175321" cy="1682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Rectangle 21"/>
          <p:cNvSpPr/>
          <p:nvPr/>
        </p:nvSpPr>
        <p:spPr>
          <a:xfrm>
            <a:off x="4637024" y="2596004"/>
            <a:ext cx="429213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1700" b="1" dirty="0" smtClean="0">
                <a:solidFill>
                  <a:srgbClr val="FF0000"/>
                </a:solidFill>
              </a:rPr>
              <a:t>AGREE-DISAGREE</a:t>
            </a:r>
            <a:r>
              <a:rPr lang="en-US" altLang="en-US" sz="1400" b="1" dirty="0" smtClean="0"/>
              <a:t/>
            </a:r>
            <a:br>
              <a:rPr lang="en-US" altLang="en-US" sz="1400" b="1" dirty="0" smtClean="0"/>
            </a:br>
            <a:r>
              <a:rPr lang="en-US" altLang="en-US" sz="1400" b="1" i="1" dirty="0" smtClean="0"/>
              <a:t>The </a:t>
            </a:r>
            <a:r>
              <a:rPr lang="en-US" altLang="en-US" sz="1400" b="1" i="1" dirty="0"/>
              <a:t>federal government </a:t>
            </a:r>
            <a:r>
              <a:rPr lang="en-US" altLang="en-US" sz="1400" b="1" i="1" dirty="0" smtClean="0"/>
              <a:t>needs </a:t>
            </a:r>
            <a:r>
              <a:rPr lang="en-US" altLang="en-US" sz="1400" b="1" i="1" dirty="0"/>
              <a:t>to cut back on the surveillance of citizens it is doing to try to prevent terrorist attacks</a:t>
            </a:r>
            <a:r>
              <a:rPr lang="en-US" altLang="en-US" sz="1450" b="1" i="1" dirty="0" smtClean="0"/>
              <a:t>.</a:t>
            </a:r>
            <a:endParaRPr lang="en-US" sz="145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93692" y="4873639"/>
            <a:ext cx="11503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8 of 10</a:t>
            </a:r>
            <a:endParaRPr lang="en-US" sz="1500" i="1" dirty="0"/>
          </a:p>
        </p:txBody>
      </p:sp>
      <p:sp>
        <p:nvSpPr>
          <p:cNvPr id="12" name="Rectangle 11"/>
          <p:cNvSpPr/>
          <p:nvPr/>
        </p:nvSpPr>
        <p:spPr>
          <a:xfrm>
            <a:off x="60279" y="2642170"/>
            <a:ext cx="450461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1700" b="1" dirty="0" smtClean="0">
                <a:solidFill>
                  <a:srgbClr val="FF0000"/>
                </a:solidFill>
              </a:rPr>
              <a:t>DIRECT</a:t>
            </a:r>
            <a:r>
              <a:rPr lang="en-US" altLang="en-US" sz="1400" b="1" dirty="0" smtClean="0">
                <a:solidFill>
                  <a:srgbClr val="FF0000"/>
                </a:solidFill>
              </a:rPr>
              <a:t/>
            </a:r>
            <a:br>
              <a:rPr lang="en-US" altLang="en-US" sz="1400" b="1" dirty="0" smtClean="0">
                <a:solidFill>
                  <a:srgbClr val="FF0000"/>
                </a:solidFill>
              </a:rPr>
            </a:br>
            <a:r>
              <a:rPr lang="en-US" sz="1400" b="1" i="1" dirty="0" smtClean="0"/>
              <a:t>How </a:t>
            </a:r>
            <a:r>
              <a:rPr lang="en-US" sz="1400" b="1" i="1" dirty="0"/>
              <a:t>would you describe the surveillance of citizens that the federal government is doing to prevent terrorist attacks in the United States.  Would </a:t>
            </a:r>
            <a:r>
              <a:rPr lang="en-US" sz="1400" b="1" i="1" dirty="0" smtClean="0"/>
              <a:t>you say…</a:t>
            </a:r>
            <a:endParaRPr lang="en-US" sz="1400" b="1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63229303"/>
              </p:ext>
            </p:extLst>
          </p:nvPr>
        </p:nvGraphicFramePr>
        <p:xfrm>
          <a:off x="255186" y="3257550"/>
          <a:ext cx="4114800" cy="201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Picture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0" y="485775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4471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3361"/>
    </mc:Choice>
    <mc:Fallback>
      <p:transition spd="slow" advTm="4336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-19050" y="1"/>
            <a:ext cx="9163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2pPr>
            <a:lvl3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3pPr>
            <a:lvl4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defRPr sz="7800">
                <a:solidFill>
                  <a:schemeClr val="tx1"/>
                </a:solidFill>
                <a:latin typeface="Calibri" pitchFamily="34" charset="0"/>
              </a:defRPr>
            </a:lvl5pPr>
            <a:lvl6pPr marL="83772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6pPr>
            <a:lvl7pPr marL="88344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7pPr>
            <a:lvl8pPr marL="92916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8pPr>
            <a:lvl9pPr marL="9748838" indent="-6091238" defTabSz="3959225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defTabSz="3960356" eaLnBrk="1" hangingPunct="1">
              <a:spcAft>
                <a:spcPts val="1200"/>
              </a:spcAft>
              <a:defRPr/>
            </a:pPr>
            <a:r>
              <a:rPr lang="en-US" altLang="en-US" sz="3600" b="1" dirty="0" smtClean="0">
                <a:solidFill>
                  <a:srgbClr val="003366"/>
                </a:solidFill>
                <a:latin typeface="+mj-lt"/>
              </a:rPr>
              <a:t>ADDITIONAL</a:t>
            </a:r>
            <a:r>
              <a:rPr lang="en-US" altLang="en-US" sz="3600" b="1" dirty="0" smtClean="0">
                <a:solidFill>
                  <a:srgbClr val="003366"/>
                </a:solidFill>
              </a:rPr>
              <a:t> </a:t>
            </a:r>
            <a:r>
              <a:rPr lang="en-US" altLang="en-US" sz="3600" b="1" dirty="0" smtClean="0">
                <a:solidFill>
                  <a:srgbClr val="003366"/>
                </a:solidFill>
                <a:latin typeface="+mj-lt"/>
              </a:rPr>
              <a:t>FINDINGS</a:t>
            </a:r>
            <a:endParaRPr lang="en-US" altLang="en-US" sz="3600" b="1" dirty="0">
              <a:solidFill>
                <a:srgbClr val="003366"/>
              </a:solidFill>
              <a:latin typeface="+mj-lt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46096509"/>
              </p:ext>
            </p:extLst>
          </p:nvPr>
        </p:nvGraphicFramePr>
        <p:xfrm>
          <a:off x="0" y="438150"/>
          <a:ext cx="50292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15222022"/>
              </p:ext>
            </p:extLst>
          </p:nvPr>
        </p:nvGraphicFramePr>
        <p:xfrm>
          <a:off x="4343400" y="590550"/>
          <a:ext cx="5257800" cy="2697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93692" y="4873639"/>
            <a:ext cx="11503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9 of 10</a:t>
            </a:r>
            <a:endParaRPr lang="en-US" sz="15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-26016" y="485520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Picture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Chart 8"/>
          <p:cNvGraphicFramePr/>
          <p:nvPr/>
        </p:nvGraphicFramePr>
        <p:xfrm>
          <a:off x="4572000" y="2952750"/>
          <a:ext cx="4572000" cy="219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-228600" y="2800350"/>
          <a:ext cx="5257800" cy="234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404801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296"/>
    </mc:Choice>
    <mc:Fallback>
      <p:transition spd="slow" advTm="3029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>
                <a:solidFill>
                  <a:srgbClr val="003366"/>
                </a:solidFill>
              </a:rPr>
              <a:t>CONCLUSIONS 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32706"/>
            <a:ext cx="9144000" cy="399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500" b="1" dirty="0" smtClean="0">
                <a:solidFill>
                  <a:srgbClr val="002060"/>
                </a:solidFill>
              </a:rPr>
              <a:t>  </a:t>
            </a:r>
            <a:endParaRPr lang="en-US" altLang="en-US" sz="500" b="1" dirty="0">
              <a:solidFill>
                <a:srgbClr val="002060"/>
              </a:solidFill>
            </a:endParaRPr>
          </a:p>
          <a:p>
            <a:pPr>
              <a:spcAft>
                <a:spcPts val="600"/>
              </a:spcAft>
            </a:pPr>
            <a:r>
              <a:rPr lang="en-US" alt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results of this study…</a:t>
            </a:r>
            <a:br>
              <a:rPr lang="en-US" alt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altLang="en-US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>
              <a:spcAft>
                <a:spcPts val="500"/>
              </a:spcAft>
              <a:buFont typeface="Wingdings" pitchFamily="2" charset="2"/>
              <a:buChar char="Ø"/>
            </a:pP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further evidence that A-D questions can be cognitively complex </a:t>
            </a:r>
          </a:p>
          <a:p>
            <a:pPr marL="573088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5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Respondents found A-D  questions confusing, requested to change their answers during cognitive probing, and interpreted statements in A-D questions </a:t>
            </a:r>
            <a:r>
              <a:rPr lang="en-US" altLang="en-US" sz="165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en-US" sz="165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the opposite</a:t>
            </a:r>
          </a:p>
          <a:p>
            <a:pPr marL="287338"/>
            <a:r>
              <a:rPr lang="en-US" altLang="en-US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31775" lvl="2" indent="-231775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Suggest that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respondents may require very different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levels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of “agreement” when choosing an option on the response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</a:p>
          <a:p>
            <a:pPr marL="573088" lvl="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5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respondents who both answered “</a:t>
            </a:r>
            <a:r>
              <a:rPr lang="en-US" altLang="en-US" sz="165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Somewhat disagree</a:t>
            </a:r>
            <a:r>
              <a:rPr lang="en-US" altLang="en-US" sz="165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on ordinal 4-pt scale – one answered “5” on the 0-10 scale, while the other answered “2”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further evidence of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acquiescence bias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en-US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existing literature that question-specific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wording with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direct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rating scales </a:t>
            </a:r>
            <a:r>
              <a:rPr lang="en-US" alt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are best.</a:t>
            </a:r>
            <a:endParaRPr lang="en-US" alt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00" y="4873639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/>
              <a:t>Slide 10 of 10</a:t>
            </a:r>
            <a:endParaRPr lang="en-US" sz="15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-26016" y="485520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</a:rPr>
              <a:t>QDET 2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063" b="12385"/>
          <a:stretch/>
        </p:blipFill>
        <p:spPr bwMode="auto">
          <a:xfrm>
            <a:off x="35731" y="-21839"/>
            <a:ext cx="573869" cy="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85566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1570"/>
    </mc:Choice>
    <mc:Fallback>
      <p:transition spd="slow" advTm="3157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2256</TotalTime>
  <Words>902</Words>
  <Application>Microsoft Office PowerPoint</Application>
  <PresentationFormat>On-screen Show (16:9)</PresentationFormat>
  <Paragraphs>203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Should We Agree to Disagree?  Further Considerations about Indirect Rating Scales </vt:lpstr>
      <vt:lpstr>Slide 2</vt:lpstr>
      <vt:lpstr>Slide 3</vt:lpstr>
      <vt:lpstr>The federal government needs to do more to prevent terrorist attacks in the United States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</dc:creator>
  <cp:lastModifiedBy>jessica leblanc</cp:lastModifiedBy>
  <cp:revision>150</cp:revision>
  <cp:lastPrinted>2016-11-07T22:21:15Z</cp:lastPrinted>
  <dcterms:created xsi:type="dcterms:W3CDTF">2016-10-24T14:24:57Z</dcterms:created>
  <dcterms:modified xsi:type="dcterms:W3CDTF">2016-11-17T01:52:23Z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