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  <p:sldMasterId id="2147483687" r:id="rId2"/>
    <p:sldMasterId id="2147483669" r:id="rId3"/>
  </p:sldMasterIdLst>
  <p:notesMasterIdLst>
    <p:notesMasterId r:id="rId26"/>
  </p:notesMasterIdLst>
  <p:handoutMasterIdLst>
    <p:handoutMasterId r:id="rId27"/>
  </p:handoutMasterIdLst>
  <p:sldIdLst>
    <p:sldId id="256" r:id="rId4"/>
    <p:sldId id="274" r:id="rId5"/>
    <p:sldId id="277" r:id="rId6"/>
    <p:sldId id="278" r:id="rId7"/>
    <p:sldId id="279" r:id="rId8"/>
    <p:sldId id="285" r:id="rId9"/>
    <p:sldId id="280" r:id="rId10"/>
    <p:sldId id="282" r:id="rId11"/>
    <p:sldId id="284" r:id="rId12"/>
    <p:sldId id="286" r:id="rId13"/>
    <p:sldId id="288" r:id="rId14"/>
    <p:sldId id="298" r:id="rId15"/>
    <p:sldId id="292" r:id="rId16"/>
    <p:sldId id="293" r:id="rId17"/>
    <p:sldId id="311" r:id="rId18"/>
    <p:sldId id="303" r:id="rId19"/>
    <p:sldId id="304" r:id="rId20"/>
    <p:sldId id="305" r:id="rId21"/>
    <p:sldId id="306" r:id="rId22"/>
    <p:sldId id="307" r:id="rId23"/>
    <p:sldId id="313" r:id="rId24"/>
    <p:sldId id="265" r:id="rId25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71">
          <p15:clr>
            <a:srgbClr val="A4A3A4"/>
          </p15:clr>
        </p15:guide>
        <p15:guide id="2" pos="49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e Ehrhart" initials="JE" lastIdx="21" clrIdx="0">
    <p:extLst/>
  </p:cmAuthor>
  <p:cmAuthor id="2" name="Westat" initials="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649D"/>
    <a:srgbClr val="1D6400"/>
    <a:srgbClr val="1D64BC"/>
    <a:srgbClr val="4589BC"/>
    <a:srgbClr val="3FAE4E"/>
    <a:srgbClr val="3DA449"/>
    <a:srgbClr val="99CCFF"/>
    <a:srgbClr val="CCECFF"/>
    <a:srgbClr val="FFCCFF"/>
    <a:srgbClr val="3172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43" autoAdjust="0"/>
    <p:restoredTop sz="70911" autoAdjust="0"/>
  </p:normalViewPr>
  <p:slideViewPr>
    <p:cSldViewPr snapToGrid="0" snapToObjects="1" showGuides="1">
      <p:cViewPr>
        <p:scale>
          <a:sx n="108" d="100"/>
          <a:sy n="108" d="100"/>
        </p:scale>
        <p:origin x="-14" y="1354"/>
      </p:cViewPr>
      <p:guideLst>
        <p:guide orient="horz" pos="4171"/>
        <p:guide pos="497"/>
      </p:guideLst>
    </p:cSldViewPr>
  </p:slideViewPr>
  <p:outlineViewPr>
    <p:cViewPr>
      <p:scale>
        <a:sx n="33" d="100"/>
        <a:sy n="33" d="100"/>
      </p:scale>
      <p:origin x="0" y="-240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694F82D-A9E3-C04A-B143-8E95E82637CE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9C10EDE-C285-D145-BFF9-6CF7C15AC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0909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DD43F9-A6BB-5F43-810B-CC7937A97585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D8CBB48-5F84-BA42-AD94-F4E9A7314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4886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itchFamily="34" charset="0"/>
              <a:buChar char="•"/>
            </a:pPr>
            <a:endParaRPr lang="en-GB" sz="1400" dirty="0" smtClean="0"/>
          </a:p>
          <a:p>
            <a:pPr defTabSz="465887"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488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565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GB" sz="1400" dirty="0" smtClean="0"/>
              <a:t>I’ll start by just</a:t>
            </a:r>
            <a:r>
              <a:rPr lang="en-GB" sz="1400" baseline="0" dirty="0" smtClean="0"/>
              <a:t> providing some background as to how the survey came about.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European Union Disability Action Plan provided a framework for ensuring that disability issues were considered in all relevant EU policies.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Action Plan called for statistical data to be produced on the integration of people with disabilities,</a:t>
            </a:r>
            <a:r>
              <a:rPr lang="en-GB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</a:t>
            </a:r>
            <a:r>
              <a:rPr lang="en-GB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hrough the use of a common survey data collection instrument, where cross-national comparable data were to be produced that could also be aggregated at the EU level</a:t>
            </a:r>
            <a:r>
              <a:rPr lang="en-US" sz="14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2012/13, the main-stage </a:t>
            </a:r>
            <a:r>
              <a:rPr lang="en-GB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EHSIS</a:t>
            </a:r>
            <a:r>
              <a:rPr lang="en-GB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conducted across Europe in 26 Member States as well as Norway and Iceland.  </a:t>
            </a:r>
            <a:endParaRPr lang="en-US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sz="14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1400" dirty="0" smtClean="0"/>
              <a:t>(27 MS at the time – Ireland unable</a:t>
            </a:r>
            <a:r>
              <a:rPr lang="en-US" sz="1400" baseline="0" dirty="0" smtClean="0"/>
              <a:t> to take part)</a:t>
            </a:r>
            <a:endParaRPr lang="en-US" sz="1400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80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itchFamily="34" charset="0"/>
              <a:buChar char="•"/>
            </a:pPr>
            <a:endParaRPr lang="en-US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174708" indent="-174708">
              <a:buFont typeface="Arial" pitchFamily="34" charset="0"/>
              <a:buChar char="•"/>
            </a:pPr>
            <a:endParaRPr lang="en-US" sz="1400" dirty="0" smtClean="0"/>
          </a:p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80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80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itchFamily="34" charset="0"/>
              <a:buChar char="•"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80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itchFamily="34" charset="0"/>
              <a:buChar char="•"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80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 defTabSz="465887">
              <a:buFont typeface="Arial" pitchFamily="34" charset="0"/>
              <a:buChar char="•"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80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60" dirty="0" smtClean="0"/>
              <a:t>So how did we get there. There were in effect 3 waves of testing</a:t>
            </a:r>
            <a:r>
              <a:rPr lang="en-US" sz="1260" baseline="0" dirty="0" smtClean="0"/>
              <a:t> which were cumulative in that each wave built on the findings from previous waves and the number of countries involved increased. We tried to ensure a good spread of countries based on perceived cultural differences (East/West/ North and South).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126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quantitative and qualitative testing methods were used. Although</a:t>
            </a:r>
            <a:r>
              <a:rPr lang="en-GB" sz="126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</a:t>
            </a:r>
            <a:r>
              <a:rPr lang="en-US" sz="126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one method was given preference, as we considered both to be valid testing methods.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126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Wave 1 comprised initial testing with 3 Member States. </a:t>
            </a:r>
            <a:r>
              <a:rPr lang="en-US" sz="1260" dirty="0" smtClean="0"/>
              <a:t>The main objective</a:t>
            </a:r>
            <a:r>
              <a:rPr lang="en-US" sz="1260" baseline="0" dirty="0" smtClean="0"/>
              <a:t> was to </a:t>
            </a:r>
            <a:r>
              <a:rPr lang="en-US" sz="1260" dirty="0" smtClean="0"/>
              <a:t>focus more on the functioning of the questionnaire</a:t>
            </a:r>
            <a:r>
              <a:rPr lang="en-US" sz="1260" baseline="0" dirty="0" smtClean="0"/>
              <a:t> - question wording, formatting and conceptual understanding -</a:t>
            </a:r>
            <a:r>
              <a:rPr lang="en-US" sz="1260" dirty="0" smtClean="0"/>
              <a:t> rather than to examine specific national issues at this stage. 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6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Wave 2 testing was carried out in 10 Member States,</a:t>
            </a:r>
            <a:r>
              <a:rPr lang="en-GB" sz="126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 previously involved. </a:t>
            </a:r>
            <a:r>
              <a:rPr lang="en-US" sz="1260" dirty="0" smtClean="0"/>
              <a:t>The focus now was </a:t>
            </a:r>
            <a:r>
              <a:rPr lang="en-US" sz="1260" b="1" dirty="0" smtClean="0"/>
              <a:t>more</a:t>
            </a:r>
            <a:r>
              <a:rPr lang="en-US" sz="1260" baseline="0" dirty="0" smtClean="0"/>
              <a:t> on specific national issues, but still with a view to making changes to the source questionnaire rather than allowing for specific country adaption at this stage.</a:t>
            </a:r>
            <a:endParaRPr lang="en-US" sz="126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GB" sz="126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en-GB" sz="126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</a:t>
            </a:r>
            <a:r>
              <a:rPr lang="en-GB" sz="126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rior to field work, all 28 countries conducting the main-stage survey also conducted testing.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60" baseline="0" dirty="0" smtClean="0"/>
              <a:t>The important point to note is that changes and adaptions were made only to the source </a:t>
            </a:r>
            <a:r>
              <a:rPr lang="en-US" sz="1260" dirty="0" smtClean="0"/>
              <a:t>questionnaire initially. It was only</a:t>
            </a:r>
            <a:r>
              <a:rPr lang="en-US" sz="1260" baseline="0" dirty="0" smtClean="0"/>
              <a:t> after testing prior to main stage that country specific adaptions were allowed.</a:t>
            </a:r>
          </a:p>
          <a:p>
            <a:pPr marL="171450" indent="-171450">
              <a:buFont typeface="Arial" pitchFamily="34" charset="0"/>
              <a:buChar char="•"/>
            </a:pPr>
            <a:endParaRPr lang="en-US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80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80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803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itchFamily="34" charset="0"/>
              <a:buChar char="•"/>
            </a:pPr>
            <a:endParaRPr lang="en-US" sz="1200" dirty="0" smtClean="0"/>
          </a:p>
          <a:p>
            <a:pPr marL="174708" indent="-174708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803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3970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4897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dirty="0" smtClean="0"/>
              <a:t>Three types of problems were apparent from the wave 2 testing: </a:t>
            </a:r>
            <a:r>
              <a:rPr lang="en-US" sz="1400" dirty="0" smtClean="0">
                <a:solidFill>
                  <a:srgbClr val="FF0000"/>
                </a:solidFill>
              </a:rPr>
              <a:t>&lt;CLICK&gt;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400" baseline="0" dirty="0" smtClean="0"/>
              <a:t>1) T</a:t>
            </a:r>
            <a:r>
              <a:rPr lang="en-US" sz="1400" dirty="0" smtClean="0"/>
              <a:t>hose which</a:t>
            </a:r>
            <a:r>
              <a:rPr lang="en-US" sz="1400" baseline="0" dirty="0" smtClean="0"/>
              <a:t> I have described as </a:t>
            </a:r>
            <a:r>
              <a:rPr lang="en-US" sz="1400" b="1" dirty="0" smtClean="0"/>
              <a:t>cross-national </a:t>
            </a:r>
            <a:r>
              <a:rPr lang="en-US" sz="1400" dirty="0" smtClean="0"/>
              <a:t>in nature, where similar problems were raised by a number of different countries. In these circumstances less weight was given to the initial methodological evaluation.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400" baseline="0" dirty="0" smtClean="0"/>
              <a:t>For example, </a:t>
            </a:r>
            <a:r>
              <a:rPr lang="en-US" sz="1400" dirty="0" smtClean="0"/>
              <a:t>half of the countries taking part reported problems with understanding the question about ‘accessing the Internet for any reason’ . </a:t>
            </a:r>
            <a:r>
              <a:rPr lang="en-GB" sz="1400" dirty="0" smtClean="0"/>
              <a:t>The concept of learning in a group environment was not conveyed well and some </a:t>
            </a:r>
            <a:r>
              <a:rPr lang="en-US" sz="1400" dirty="0" smtClean="0"/>
              <a:t>section concepts were </a:t>
            </a:r>
            <a:r>
              <a:rPr lang="en-US" sz="1400" b="1" dirty="0" smtClean="0"/>
              <a:t>too broad,</a:t>
            </a:r>
            <a:r>
              <a:rPr lang="en-US" sz="1400" b="1" baseline="0" dirty="0" smtClean="0"/>
              <a:t> </a:t>
            </a:r>
            <a:r>
              <a:rPr lang="en-US" sz="1400" dirty="0" smtClean="0"/>
              <a:t>for example, the inclusion of both formal and informal education.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400" dirty="0" smtClean="0"/>
              <a:t>Starting the survey with the section about Internet access confused respondents who didn’t really see the relevance to the survey topic.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400" dirty="0" smtClean="0"/>
              <a:t>But</a:t>
            </a:r>
            <a:r>
              <a:rPr lang="en-US" sz="1400" dirty="0" smtClean="0"/>
              <a:t> the majority of cross-national issues related to the </a:t>
            </a:r>
            <a:r>
              <a:rPr lang="en-US" sz="1400" b="1" dirty="0" smtClean="0"/>
              <a:t>lack of internal harmonization of the barrier questions</a:t>
            </a:r>
            <a:r>
              <a:rPr lang="en-US" sz="1400" dirty="0" smtClean="0"/>
              <a:t>. This led to us standardizing the format, question stem and response categories throughout. </a:t>
            </a:r>
            <a:r>
              <a:rPr lang="en-US" sz="1400" dirty="0" smtClean="0">
                <a:solidFill>
                  <a:srgbClr val="FF0000"/>
                </a:solidFill>
              </a:rPr>
              <a:t>&lt;CLICK&gt;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400" dirty="0" smtClean="0">
              <a:solidFill>
                <a:srgbClr val="FF0000"/>
              </a:solidFill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400" dirty="0" smtClean="0">
              <a:solidFill>
                <a:srgbClr val="FF0000"/>
              </a:solidFill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400" dirty="0" smtClean="0">
              <a:solidFill>
                <a:srgbClr val="FF0000"/>
              </a:solidFill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400" dirty="0" smtClean="0">
              <a:solidFill>
                <a:srgbClr val="FF0000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dirty="0" smtClean="0"/>
              <a:t>2)</a:t>
            </a:r>
            <a:r>
              <a:rPr lang="en-US" sz="1400" dirty="0" smtClean="0"/>
              <a:t> There were some errors made during </a:t>
            </a:r>
            <a:r>
              <a:rPr lang="en-US" sz="1400" b="1" dirty="0" smtClean="0"/>
              <a:t>translation</a:t>
            </a:r>
            <a:r>
              <a:rPr lang="en-US" sz="1400" dirty="0" smtClean="0"/>
              <a:t>, although surprisingly few, probably due to the fact that most countries adopted the Eurostat translation protocol.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400" dirty="0" smtClean="0"/>
              <a:t>One</a:t>
            </a:r>
            <a:r>
              <a:rPr lang="en-US" sz="1400" baseline="0" dirty="0" smtClean="0"/>
              <a:t> example was</a:t>
            </a:r>
            <a:r>
              <a:rPr lang="en-US" sz="1400" dirty="0" smtClean="0"/>
              <a:t> in Greece, where </a:t>
            </a:r>
            <a:r>
              <a:rPr lang="en-US" sz="1400" i="1" dirty="0" smtClean="0"/>
              <a:t>“learning opportunities”</a:t>
            </a:r>
            <a:r>
              <a:rPr lang="en-US" sz="1400" dirty="0" smtClean="0"/>
              <a:t> was translated into </a:t>
            </a:r>
            <a:r>
              <a:rPr lang="en-US" sz="1400" i="1" dirty="0" smtClean="0"/>
              <a:t>“learning program”</a:t>
            </a:r>
            <a:r>
              <a:rPr lang="en-US" sz="1400" dirty="0" smtClean="0"/>
              <a:t>, which may have indicated more formal learning than the question originally intended.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400" dirty="0" smtClean="0"/>
              <a:t>And in some cases</a:t>
            </a:r>
            <a:r>
              <a:rPr lang="en-US" sz="1400" baseline="0" dirty="0" smtClean="0"/>
              <a:t> the question structure did not translate well meaning questions were more cumbersome for interviewers to read out loud in certain languages.</a:t>
            </a:r>
            <a:r>
              <a:rPr lang="en-US" sz="1400" baseline="0" dirty="0" smtClean="0">
                <a:solidFill>
                  <a:srgbClr val="FF0000"/>
                </a:solidFill>
              </a:rPr>
              <a:t> </a:t>
            </a:r>
            <a:r>
              <a:rPr lang="en-US" sz="1400" dirty="0" smtClean="0">
                <a:solidFill>
                  <a:srgbClr val="FF0000"/>
                </a:solidFill>
              </a:rPr>
              <a:t>&lt;CLICK&gt;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 smtClean="0"/>
              <a:t>3) linguistic or cultural differences </a:t>
            </a:r>
            <a:r>
              <a:rPr lang="en-US" sz="1400" dirty="0" smtClean="0"/>
              <a:t>related to particular words or concepts that did not translate well in certain countries, or indeed at all. 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400" dirty="0" smtClean="0"/>
              <a:t>It was said that there was no direct Finnish equivalent to the English concept of “</a:t>
            </a:r>
            <a:r>
              <a:rPr lang="en-US" sz="1400" i="1" dirty="0" smtClean="0"/>
              <a:t>making ends meet”</a:t>
            </a:r>
            <a:r>
              <a:rPr lang="en-US" sz="1400" dirty="0" smtClean="0"/>
              <a:t>; while in some other countries respondents were reluctant to answer </a:t>
            </a:r>
            <a:r>
              <a:rPr lang="en-US" sz="1400" i="1" dirty="0" smtClean="0"/>
              <a:t>“with great difficulty, </a:t>
            </a:r>
            <a:r>
              <a:rPr lang="en-US" sz="1400" dirty="0" smtClean="0"/>
              <a:t>because they were not able to make ends meet at all. Changes</a:t>
            </a:r>
            <a:r>
              <a:rPr lang="en-US" sz="1400" baseline="0" dirty="0" smtClean="0"/>
              <a:t> were made to the source questionnaire.</a:t>
            </a:r>
            <a:endParaRPr lang="en-US" sz="1400" dirty="0" smtClean="0"/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400" dirty="0" smtClean="0"/>
              <a:t>In the Czech Republic the meaning of the response choices </a:t>
            </a:r>
            <a:r>
              <a:rPr lang="en-GB" sz="1400" i="1" dirty="0" smtClean="0"/>
              <a:t>“very often”</a:t>
            </a:r>
            <a:r>
              <a:rPr lang="en-GB" sz="1400" dirty="0" smtClean="0"/>
              <a:t> and </a:t>
            </a:r>
            <a:r>
              <a:rPr lang="en-GB" sz="1400" i="1" dirty="0" smtClean="0"/>
              <a:t>“quite often”</a:t>
            </a:r>
            <a:r>
              <a:rPr lang="en-GB" sz="1400" dirty="0" smtClean="0"/>
              <a:t> were considered identical.</a:t>
            </a:r>
            <a:r>
              <a:rPr lang="en-GB" sz="1400" baseline="0" dirty="0" smtClean="0"/>
              <a:t> </a:t>
            </a:r>
            <a:r>
              <a:rPr lang="en-GB" sz="1400" dirty="0" smtClean="0"/>
              <a:t>After wave two testing these vague quantifying scales were eliminated from the source questionnaire altogether. 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400" dirty="0" smtClean="0"/>
              <a:t>Indeed, the title of the survey, which had originally included the word </a:t>
            </a:r>
            <a:r>
              <a:rPr lang="en-GB" sz="1400" i="1" dirty="0" smtClean="0"/>
              <a:t>“disability” </a:t>
            </a:r>
            <a:r>
              <a:rPr lang="en-GB" sz="1400" dirty="0" smtClean="0"/>
              <a:t>was said to have negative connotations in some eastern European countries. This meant that those without impairments were reluctant to take part, leading to a decision to change the survey title.</a:t>
            </a:r>
            <a:endParaRPr lang="en-US" sz="140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dirty="0" smtClean="0"/>
              <a:t>(The word </a:t>
            </a:r>
            <a:r>
              <a:rPr lang="en-US" i="1" dirty="0" smtClean="0"/>
              <a:t>“access”</a:t>
            </a:r>
            <a:r>
              <a:rPr lang="en-US" dirty="0" smtClean="0"/>
              <a:t> sometimes taken to mean having the actual equipment to access the Internet.)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(The question was subsequently changed to:</a:t>
            </a:r>
            <a:r>
              <a:rPr lang="en-US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“How easy or difficult is it for you to pay for the essential things in life?”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with the addition of an introduction that gave examples “…</a:t>
            </a:r>
            <a:r>
              <a:rPr lang="en-US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such as food, clothing, medicine, housing and transport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4041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4658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400" dirty="0" smtClean="0"/>
              <a:t>This slide shows all of the languages into which the questionnaire was translated. Only two countries deviated from the team-based protocol using back translation. </a:t>
            </a:r>
          </a:p>
          <a:p>
            <a:pPr marL="171450" indent="-171450" defTabSz="465887">
              <a:buFont typeface="Arial" pitchFamily="34" charset="0"/>
              <a:buChar char="•"/>
              <a:defRPr/>
            </a:pPr>
            <a:r>
              <a:rPr lang="en-GB" sz="1400" dirty="0" smtClean="0"/>
              <a:t>Each country was required to complete a translation report form detailing problems and proposed solutions.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4362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 smtClean="0"/>
          </a:p>
          <a:p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0056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4299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8303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381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381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959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in Title Slide">
    <p:bg>
      <p:bgPr>
        <a:solidFill>
          <a:srgbClr val="143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8400"/>
            <a:ext cx="9143391" cy="2749113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0" y="1160085"/>
            <a:ext cx="9144000" cy="2737064"/>
            <a:chOff x="0" y="1160085"/>
            <a:chExt cx="9144000" cy="2737064"/>
          </a:xfrm>
        </p:grpSpPr>
        <p:cxnSp>
          <p:nvCxnSpPr>
            <p:cNvPr id="15" name="Straight Connector 14"/>
            <p:cNvCxnSpPr/>
            <p:nvPr userDrawn="1"/>
          </p:nvCxnSpPr>
          <p:spPr>
            <a:xfrm>
              <a:off x="0" y="1160085"/>
              <a:ext cx="9144000" cy="0"/>
            </a:xfrm>
            <a:prstGeom prst="line">
              <a:avLst/>
            </a:prstGeom>
            <a:ln w="444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0" y="3897149"/>
              <a:ext cx="9144000" cy="0"/>
            </a:xfrm>
            <a:prstGeom prst="line">
              <a:avLst/>
            </a:prstGeom>
            <a:ln w="444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 descr="fullbackgrd_trsp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5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6255" y="3977482"/>
            <a:ext cx="7687545" cy="1293018"/>
          </a:xfrm>
        </p:spPr>
        <p:txBody>
          <a:bodyPr anchor="t" anchorCtr="0"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/>
                <a:cs typeface="Arial Unicode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6255" y="5384799"/>
            <a:ext cx="5606532" cy="977901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24291" y="5383049"/>
            <a:ext cx="1989509" cy="365125"/>
          </a:xfrm>
        </p:spPr>
        <p:txBody>
          <a:bodyPr anchor="t" anchorCtr="0"/>
          <a:lstStyle>
            <a:lvl1pPr>
              <a:defRPr sz="1600">
                <a:solidFill>
                  <a:srgbClr val="FFFFFE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5" name="Picture 4" descr="Westat_logo_whit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88" y="530029"/>
            <a:ext cx="1402546" cy="4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0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buClr>
                <a:srgbClr val="3172A9"/>
              </a:buClr>
              <a:defRPr/>
            </a:lvl1pPr>
            <a:lvl2pPr>
              <a:buClr>
                <a:srgbClr val="3172A9"/>
              </a:buClr>
              <a:defRPr/>
            </a:lvl2pPr>
            <a:lvl3pPr>
              <a:buClr>
                <a:srgbClr val="3172A9"/>
              </a:buClr>
              <a:defRPr/>
            </a:lvl3pPr>
            <a:lvl4pPr>
              <a:buClr>
                <a:srgbClr val="3172A9"/>
              </a:buClr>
              <a:defRPr/>
            </a:lvl4pPr>
            <a:lvl5pPr>
              <a:buClr>
                <a:srgbClr val="3172A9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75B3116-99FB-0C48-8DF6-E0B2ECE30256}" type="datetime1">
              <a:rPr lang="en-US" smtClean="0"/>
              <a:t>11/23/2016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660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143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ullbackgrd_trsp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1160084"/>
            <a:ext cx="9144000" cy="2737065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  <a:latin typeface="Arial"/>
              </a:defRPr>
            </a:lvl1pPr>
          </a:lstStyle>
          <a:p>
            <a:fld id="{C06C9432-2318-8948-90C9-74EE9E58F5D4}" type="datetime1">
              <a:rPr lang="en-US" smtClean="0"/>
              <a:t>11/23/2016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3413" y="6356350"/>
            <a:ext cx="5386387" cy="365125"/>
          </a:xfrm>
        </p:spPr>
        <p:txBody>
          <a:bodyPr/>
          <a:lstStyle>
            <a:lvl1pPr algn="l">
              <a:defRPr baseline="0">
                <a:solidFill>
                  <a:schemeClr val="bg1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" y="6356350"/>
            <a:ext cx="310896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198" y="2646725"/>
            <a:ext cx="7730681" cy="1095550"/>
          </a:xfrm>
        </p:spPr>
        <p:txBody>
          <a:bodyPr anchor="b" anchorCtr="0">
            <a:normAutofit/>
          </a:bodyPr>
          <a:lstStyle>
            <a:lvl1pPr algn="l">
              <a:defRPr sz="28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160085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2199" y="1259937"/>
            <a:ext cx="7730680" cy="126893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38971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Westat_logo_whi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88" y="530029"/>
            <a:ext cx="1402546" cy="4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025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081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81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7CFC-8F43-B34D-B3A5-4FFA2789EEA4}" type="datetime1">
              <a:rPr lang="en-US" smtClean="0"/>
              <a:t>11/23/2016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118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3886200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39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3925" y="2174875"/>
            <a:ext cx="4041775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3590-6811-D44F-A232-C0EF97024A24}" type="datetime1">
              <a:rPr lang="en-US" smtClean="0"/>
              <a:t>11/23/2016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558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A8407-AC49-FA40-8F41-01F2CEA82210}" type="datetime1">
              <a:rPr lang="en-US" smtClean="0"/>
              <a:t>11/23/2016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050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F361-F31B-BE4E-9F6D-21450C9B3A17}" type="datetime1">
              <a:rPr lang="en-US" smtClean="0"/>
              <a:t>11/23/2016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0936" y="6356350"/>
            <a:ext cx="53467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18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273050"/>
            <a:ext cx="3695699" cy="1162050"/>
          </a:xfrm>
        </p:spPr>
        <p:txBody>
          <a:bodyPr anchor="t" anchorCtr="0">
            <a:normAutofit/>
          </a:bodyPr>
          <a:lstStyle>
            <a:lvl1pPr algn="l">
              <a:defRPr sz="2800" b="1"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0" y="273050"/>
            <a:ext cx="4203700" cy="5853113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200"/>
            </a:lvl2pPr>
            <a:lvl3pPr>
              <a:buClr>
                <a:srgbClr val="3172A9"/>
              </a:buClr>
              <a:defRPr sz="2400"/>
            </a:lvl3pPr>
            <a:lvl4pPr>
              <a:buClr>
                <a:srgbClr val="3172A9"/>
              </a:buClr>
              <a:defRPr sz="2000"/>
            </a:lvl4pPr>
            <a:lvl5pPr>
              <a:buClr>
                <a:srgbClr val="3172A9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2301" y="1435100"/>
            <a:ext cx="369569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24E8-9678-E247-9CA8-A6FFDD23F12D}" type="datetime1">
              <a:rPr lang="en-US" smtClean="0"/>
              <a:t>11/23/2016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2300" y="6356350"/>
            <a:ext cx="53975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201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51311-45E3-3847-826A-F842007000E0}" type="datetime1">
              <a:rPr lang="en-US" smtClean="0"/>
              <a:t>11/23/2016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92288" y="6356350"/>
            <a:ext cx="4227512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9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Layout">
    <p:bg>
      <p:bgPr>
        <a:solidFill>
          <a:srgbClr val="143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ullbackgrd_trsp.png"/>
          <p:cNvPicPr>
            <a:picLocks noChangeAspect="1"/>
          </p:cNvPicPr>
          <p:nvPr userDrawn="1"/>
        </p:nvPicPr>
        <p:blipFill>
          <a:blip r:embed="rId2">
            <a:alphaModFix amt="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6A99FA-FF17-6E4B-8B75-D40E5D32975D}" type="datetime1">
              <a:rPr lang="en-US" smtClean="0"/>
              <a:t>11/23/2016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5000" y="6356350"/>
            <a:ext cx="5384800" cy="365125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229600" cy="96545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229600" cy="4525963"/>
          </a:xfrm>
        </p:spPr>
        <p:txBody>
          <a:bodyPr/>
          <a:lstStyle>
            <a:lvl1pPr>
              <a:buClr>
                <a:srgbClr val="4589BC"/>
              </a:buClr>
              <a:defRPr>
                <a:solidFill>
                  <a:srgbClr val="FFFFFF"/>
                </a:solidFill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</a:defRPr>
            </a:lvl2pPr>
            <a:lvl3pPr>
              <a:buClr>
                <a:srgbClr val="4589BC"/>
              </a:buClr>
              <a:defRPr>
                <a:solidFill>
                  <a:srgbClr val="FFFFFF"/>
                </a:solidFill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</a:defRPr>
            </a:lvl4pPr>
            <a:lvl5pPr>
              <a:buClr>
                <a:srgbClr val="4589BC"/>
              </a:buCl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134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buClr>
                <a:srgbClr val="4589BC"/>
              </a:buClr>
              <a:defRPr sz="2800"/>
            </a:lvl1pPr>
            <a:lvl2pPr>
              <a:buClr>
                <a:schemeClr val="bg1"/>
              </a:buClr>
              <a:defRPr sz="2400"/>
            </a:lvl2pPr>
            <a:lvl3pPr>
              <a:buClr>
                <a:srgbClr val="4589BC"/>
              </a:buClr>
              <a:defRPr sz="2000"/>
            </a:lvl3pPr>
            <a:lvl4pPr>
              <a:buClr>
                <a:schemeClr val="bg1"/>
              </a:buClr>
              <a:defRPr sz="1800"/>
            </a:lvl4pPr>
            <a:lvl5pPr>
              <a:buClr>
                <a:srgbClr val="4589BC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7100" y="1600200"/>
            <a:ext cx="4038600" cy="4525963"/>
          </a:xfrm>
        </p:spPr>
        <p:txBody>
          <a:bodyPr/>
          <a:lstStyle>
            <a:lvl1pPr>
              <a:buClr>
                <a:srgbClr val="4589BC"/>
              </a:buClr>
              <a:defRPr sz="2800"/>
            </a:lvl1pPr>
            <a:lvl2pPr>
              <a:buClr>
                <a:schemeClr val="bg1"/>
              </a:buClr>
              <a:defRPr sz="2400"/>
            </a:lvl2pPr>
            <a:lvl3pPr>
              <a:buClr>
                <a:srgbClr val="4589BC"/>
              </a:buClr>
              <a:defRPr sz="2000"/>
            </a:lvl3pPr>
            <a:lvl4pPr>
              <a:buClr>
                <a:schemeClr val="bg1"/>
              </a:buClr>
              <a:defRPr sz="1800"/>
            </a:lvl4pPr>
            <a:lvl5pPr>
              <a:buClr>
                <a:srgbClr val="4589BC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7CFC-8F43-B34D-B3A5-4FFA2789EEA4}" type="datetime1">
              <a:rPr lang="en-US" smtClean="0"/>
              <a:t>11/23/2016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627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3886200" cy="3951288"/>
          </a:xfrm>
        </p:spPr>
        <p:txBody>
          <a:bodyPr/>
          <a:lstStyle>
            <a:lvl1pPr>
              <a:buClr>
                <a:srgbClr val="4589BC"/>
              </a:buClr>
              <a:defRPr sz="2400"/>
            </a:lvl1pPr>
            <a:lvl2pPr>
              <a:buClr>
                <a:schemeClr val="bg1"/>
              </a:buClr>
              <a:defRPr sz="2000"/>
            </a:lvl2pPr>
            <a:lvl3pPr>
              <a:buClr>
                <a:srgbClr val="4589BC"/>
              </a:buClr>
              <a:defRPr sz="1800"/>
            </a:lvl3pPr>
            <a:lvl4pPr>
              <a:buClr>
                <a:schemeClr val="bg1"/>
              </a:buClr>
              <a:defRPr sz="1600"/>
            </a:lvl4pPr>
            <a:lvl5pPr>
              <a:buClr>
                <a:srgbClr val="4589BC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85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8525" y="2174875"/>
            <a:ext cx="4041775" cy="3951288"/>
          </a:xfrm>
        </p:spPr>
        <p:txBody>
          <a:bodyPr/>
          <a:lstStyle>
            <a:lvl1pPr>
              <a:buClr>
                <a:srgbClr val="4589BC"/>
              </a:buClr>
              <a:defRPr sz="2400"/>
            </a:lvl1pPr>
            <a:lvl2pPr>
              <a:buClr>
                <a:schemeClr val="bg1"/>
              </a:buClr>
              <a:defRPr sz="2000"/>
            </a:lvl2pPr>
            <a:lvl3pPr>
              <a:buClr>
                <a:srgbClr val="4589BC"/>
              </a:buClr>
              <a:defRPr sz="1800"/>
            </a:lvl3pPr>
            <a:lvl4pPr>
              <a:buClr>
                <a:schemeClr val="bg1"/>
              </a:buClr>
              <a:defRPr sz="1600"/>
            </a:lvl4pPr>
            <a:lvl5pPr>
              <a:buClr>
                <a:srgbClr val="4589BC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3590-6811-D44F-A232-C0EF97024A24}" type="datetime1">
              <a:rPr lang="en-US" smtClean="0"/>
              <a:t>11/23/2016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6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A8407-AC49-FA40-8F41-01F2CEA82210}" type="datetime1">
              <a:rPr lang="en-US" smtClean="0"/>
              <a:t>11/23/2016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39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F361-F31B-BE4E-9F6D-21450C9B3A17}" type="datetime1">
              <a:rPr lang="en-US" smtClean="0"/>
              <a:t>11/23/2016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0936" y="6356350"/>
            <a:ext cx="53467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969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51311-45E3-3847-826A-F842007000E0}" type="datetime1">
              <a:rPr lang="en-US" smtClean="0"/>
              <a:t>11/23/2016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92288" y="6356350"/>
            <a:ext cx="4227512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117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320"/>
            <a:ext cx="7345363" cy="88576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685800" y="1257300"/>
            <a:ext cx="7345363" cy="5244831"/>
          </a:xfrm>
        </p:spPr>
        <p:txBody>
          <a:bodyPr/>
          <a:lstStyle>
            <a:lvl1pPr>
              <a:buClr>
                <a:srgbClr val="4589BC"/>
              </a:buClr>
              <a:defRPr/>
            </a:lvl1pPr>
          </a:lstStyle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F52187-718E-B849-A91C-4A8B761E8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580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buClr>
                <a:srgbClr val="3172A9"/>
              </a:buClr>
              <a:defRPr/>
            </a:lvl1pPr>
            <a:lvl2pPr>
              <a:buClr>
                <a:srgbClr val="3172A9"/>
              </a:buClr>
              <a:defRPr/>
            </a:lvl2pPr>
            <a:lvl3pPr>
              <a:buClr>
                <a:srgbClr val="3172A9"/>
              </a:buClr>
              <a:defRPr/>
            </a:lvl3pPr>
            <a:lvl4pPr>
              <a:buClr>
                <a:srgbClr val="3172A9"/>
              </a:buClr>
              <a:defRPr/>
            </a:lvl4pPr>
            <a:lvl5pPr>
              <a:buClr>
                <a:srgbClr val="3172A9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629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827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7100" y="12827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01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192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1958975"/>
            <a:ext cx="3886200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8525" y="13192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8525" y="1958975"/>
            <a:ext cx="4041775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789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97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630936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43C68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730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273050"/>
            <a:ext cx="3695699" cy="1162050"/>
          </a:xfrm>
        </p:spPr>
        <p:txBody>
          <a:bodyPr anchor="t" anchorCtr="0">
            <a:normAutofit/>
          </a:bodyPr>
          <a:lstStyle>
            <a:lvl1pPr algn="l">
              <a:defRPr sz="2800" b="1"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0" y="273050"/>
            <a:ext cx="4203700" cy="5853113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200"/>
            </a:lvl2pPr>
            <a:lvl3pPr>
              <a:buClr>
                <a:srgbClr val="3172A9"/>
              </a:buClr>
              <a:defRPr sz="2400"/>
            </a:lvl3pPr>
            <a:lvl4pPr>
              <a:buClr>
                <a:srgbClr val="3172A9"/>
              </a:buClr>
              <a:defRPr sz="2000"/>
            </a:lvl4pPr>
            <a:lvl5pPr>
              <a:buClr>
                <a:srgbClr val="3172A9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2301" y="1435100"/>
            <a:ext cx="369569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270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15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320"/>
            <a:ext cx="7345363" cy="885765"/>
          </a:xfrm>
        </p:spPr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685800" y="1257301"/>
            <a:ext cx="7345363" cy="5099050"/>
          </a:xfrm>
        </p:spPr>
        <p:txBody>
          <a:bodyPr/>
          <a:lstStyle>
            <a:lvl1pPr>
              <a:buClr>
                <a:srgbClr val="3172A9"/>
              </a:buClr>
              <a:defRPr/>
            </a:lvl1pPr>
          </a:lstStyle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F52187-718E-B849-A91C-4A8B761E89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139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1340"/>
            <a:ext cx="81153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928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fld id="{6B94D740-7298-814C-91A8-68B89414E981}" type="datetime1">
              <a:rPr lang="en-US" smtClean="0"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1380" y="6356350"/>
            <a:ext cx="53884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0" y="6356350"/>
            <a:ext cx="31477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42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rgbClr val="1D649D"/>
          </a:solidFill>
          <a:latin typeface="Arial"/>
          <a:ea typeface="+mj-ea"/>
          <a:cs typeface="+mj-cs"/>
        </a:defRPr>
      </a:lvl1pPr>
    </p:titleStyle>
    <p:bodyStyle>
      <a:lvl1pPr marL="230188" indent="-230188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•"/>
        <a:defRPr sz="2400" kern="1200">
          <a:solidFill>
            <a:srgbClr val="143C68"/>
          </a:solidFill>
          <a:latin typeface="Arial"/>
          <a:ea typeface="+mn-ea"/>
          <a:cs typeface="+mn-cs"/>
        </a:defRPr>
      </a:lvl1pPr>
      <a:lvl2pPr marL="630238" indent="-290513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200" kern="1200">
          <a:solidFill>
            <a:srgbClr val="143C68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•"/>
        <a:defRPr sz="2000" kern="1200">
          <a:solidFill>
            <a:srgbClr val="143C68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000" kern="1200">
          <a:solidFill>
            <a:srgbClr val="143C68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»"/>
        <a:defRPr sz="2000" kern="1200">
          <a:solidFill>
            <a:srgbClr val="143C68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B3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1340"/>
            <a:ext cx="81153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928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Arial"/>
              </a:defRPr>
            </a:lvl1pPr>
          </a:lstStyle>
          <a:p>
            <a:fld id="{6B94D740-7298-814C-91A8-68B89414E981}" type="datetime1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1380" y="6356350"/>
            <a:ext cx="53884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0" y="6356350"/>
            <a:ext cx="31477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rgbClr val="FFFFFF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34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5" r:id="rId2"/>
    <p:sldLayoutId id="2147483696" r:id="rId3"/>
    <p:sldLayoutId id="2147483697" r:id="rId4"/>
    <p:sldLayoutId id="2147483698" r:id="rId5"/>
    <p:sldLayoutId id="2147483700" r:id="rId6"/>
    <p:sldLayoutId id="2147483703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latin typeface="Arial"/>
          <a:ea typeface="+mj-ea"/>
          <a:cs typeface="+mj-cs"/>
        </a:defRPr>
      </a:lvl1pPr>
    </p:titleStyle>
    <p:bodyStyle>
      <a:lvl1pPr marL="230188" indent="-230188" algn="l" defTabSz="457200" rtl="0" eaLnBrk="1" latinLnBrk="0" hangingPunct="1">
        <a:spcBef>
          <a:spcPct val="20000"/>
        </a:spcBef>
        <a:buClr>
          <a:srgbClr val="4589BC"/>
        </a:buClr>
        <a:buFont typeface="Wingdings" charset="2"/>
        <a:buChar char="§"/>
        <a:defRPr sz="2400" kern="1200">
          <a:solidFill>
            <a:srgbClr val="FFFFFF"/>
          </a:solidFill>
          <a:latin typeface="Arial"/>
          <a:ea typeface="+mn-ea"/>
          <a:cs typeface="+mn-cs"/>
        </a:defRPr>
      </a:lvl1pPr>
      <a:lvl2pPr marL="630238" indent="-290513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–"/>
        <a:defRPr sz="2200" kern="1200">
          <a:solidFill>
            <a:srgbClr val="FFFFFF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4589BC"/>
        </a:buClr>
        <a:buFont typeface="Arial"/>
        <a:buChar char="•"/>
        <a:defRPr sz="2000" kern="1200">
          <a:solidFill>
            <a:srgbClr val="FFFFFF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–"/>
        <a:defRPr sz="2000" kern="1200">
          <a:solidFill>
            <a:srgbClr val="FFFFFF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4589BC"/>
        </a:buClr>
        <a:buFont typeface="Arial"/>
        <a:buChar char="»"/>
        <a:defRPr sz="2000" kern="1200">
          <a:solidFill>
            <a:srgbClr val="FFFFFF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1340"/>
            <a:ext cx="81153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0" y="6355080"/>
            <a:ext cx="31477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bg1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Westat logo yes symbol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40" y="6332007"/>
            <a:ext cx="1304457" cy="4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4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6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rgbClr val="1D649D"/>
          </a:solidFill>
          <a:latin typeface="Arial"/>
          <a:ea typeface="+mj-ea"/>
          <a:cs typeface="+mj-cs"/>
        </a:defRPr>
      </a:lvl1pPr>
    </p:titleStyle>
    <p:bodyStyle>
      <a:lvl1pPr marL="230188" indent="-230188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•"/>
        <a:defRPr sz="2400" kern="1200">
          <a:solidFill>
            <a:srgbClr val="143C68"/>
          </a:solidFill>
          <a:latin typeface="Arial"/>
          <a:ea typeface="+mn-ea"/>
          <a:cs typeface="+mn-cs"/>
        </a:defRPr>
      </a:lvl1pPr>
      <a:lvl2pPr marL="630238" indent="-290513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200" kern="1200">
          <a:solidFill>
            <a:srgbClr val="143C68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•"/>
        <a:defRPr sz="2000" kern="1200">
          <a:solidFill>
            <a:srgbClr val="143C68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000" kern="1200">
          <a:solidFill>
            <a:srgbClr val="143C68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»"/>
        <a:defRPr sz="2000" kern="1200">
          <a:solidFill>
            <a:srgbClr val="143C68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amandawilmot@westat.com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6255" y="3977482"/>
            <a:ext cx="7687545" cy="1185069"/>
          </a:xfrm>
        </p:spPr>
        <p:txBody>
          <a:bodyPr>
            <a:noAutofit/>
          </a:bodyPr>
          <a:lstStyle/>
          <a:p>
            <a:r>
              <a:rPr lang="en-GB" sz="2400" dirty="0"/>
              <a:t>Measuring Disability Equality in Europe: 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Design </a:t>
            </a:r>
            <a:r>
              <a:rPr lang="en-GB" sz="2400" dirty="0"/>
              <a:t>and Development of the European Health </a:t>
            </a:r>
            <a:r>
              <a:rPr lang="en-GB" sz="2400" dirty="0" smtClean="0"/>
              <a:t>and Social </a:t>
            </a:r>
            <a:r>
              <a:rPr lang="en-GB" sz="2400" dirty="0"/>
              <a:t>Integration Survey Questionnaire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6254" y="5254086"/>
            <a:ext cx="6844266" cy="1533576"/>
          </a:xfrm>
        </p:spPr>
        <p:txBody>
          <a:bodyPr>
            <a:normAutofit fontScale="55000" lnSpcReduction="20000"/>
          </a:bodyPr>
          <a:lstStyle/>
          <a:p>
            <a:r>
              <a:rPr lang="en-US" sz="2900" dirty="0" smtClean="0"/>
              <a:t>Amanda Wilmot, Westat</a:t>
            </a:r>
          </a:p>
          <a:p>
            <a:r>
              <a:rPr lang="en-US" sz="2900" dirty="0" smtClean="0"/>
              <a:t>International Conference on Questionnaire  Design, Development, Evaluation and Testing, Miami, Florida, November 10, 2016</a:t>
            </a:r>
          </a:p>
          <a:p>
            <a:endParaRPr lang="en-US" sz="2600" dirty="0"/>
          </a:p>
          <a:p>
            <a:r>
              <a:rPr lang="en-GB" sz="2200" b="1" dirty="0"/>
              <a:t>Disclaimer:</a:t>
            </a:r>
            <a:r>
              <a:rPr lang="en-GB" sz="2200" dirty="0"/>
              <a:t> </a:t>
            </a:r>
            <a:r>
              <a:rPr lang="en-GB" sz="2200" dirty="0" smtClean="0"/>
              <a:t>Any </a:t>
            </a:r>
            <a:r>
              <a:rPr lang="en-GB" sz="2200" dirty="0"/>
              <a:t>opinions expressed in this presentation </a:t>
            </a:r>
            <a:r>
              <a:rPr lang="en-GB" sz="2200" dirty="0" smtClean="0"/>
              <a:t>are those of the presenter and do </a:t>
            </a:r>
            <a:r>
              <a:rPr lang="en-GB" sz="2200" dirty="0"/>
              <a:t>not represent the European Commission’s official position</a:t>
            </a:r>
            <a:r>
              <a:rPr lang="en-GB" sz="2200" dirty="0" smtClean="0"/>
              <a:t>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18636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63638"/>
            <a:ext cx="8115300" cy="4955586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200" b="1" dirty="0" smtClean="0">
                <a:solidFill>
                  <a:srgbClr val="1D649D"/>
                </a:solidFill>
              </a:rPr>
              <a:t>European </a:t>
            </a:r>
            <a:r>
              <a:rPr lang="en-US" sz="2200" b="1" dirty="0">
                <a:solidFill>
                  <a:srgbClr val="1D649D"/>
                </a:solidFill>
              </a:rPr>
              <a:t>Commission and </a:t>
            </a:r>
            <a:r>
              <a:rPr lang="en-US" sz="2200" b="1" dirty="0" smtClean="0">
                <a:solidFill>
                  <a:srgbClr val="1D649D"/>
                </a:solidFill>
              </a:rPr>
              <a:t>Eurostat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sponsored and oversaw the research</a:t>
            </a:r>
          </a:p>
          <a:p>
            <a:pPr>
              <a:spcBef>
                <a:spcPts val="600"/>
              </a:spcBef>
            </a:pPr>
            <a:r>
              <a:rPr lang="en-US" sz="2200" b="1" dirty="0" err="1" smtClean="0">
                <a:solidFill>
                  <a:srgbClr val="1D649D"/>
                </a:solidFill>
              </a:rPr>
              <a:t>Sogeti</a:t>
            </a:r>
            <a:r>
              <a:rPr lang="en-US" sz="2200" b="1" dirty="0">
                <a:solidFill>
                  <a:srgbClr val="1D649D"/>
                </a:solidFill>
              </a:rPr>
              <a:t>, </a:t>
            </a:r>
            <a:r>
              <a:rPr lang="en-US" sz="2200" b="1" dirty="0" smtClean="0">
                <a:solidFill>
                  <a:srgbClr val="1D649D"/>
                </a:solidFill>
              </a:rPr>
              <a:t>Luxembourg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supported main-stage cross-national administration and data delivery</a:t>
            </a:r>
          </a:p>
          <a:p>
            <a:pPr>
              <a:spcBef>
                <a:spcPts val="600"/>
              </a:spcBef>
            </a:pPr>
            <a:r>
              <a:rPr lang="en-US" sz="2200" b="1" dirty="0" err="1" smtClean="0">
                <a:solidFill>
                  <a:srgbClr val="1D649D"/>
                </a:solidFill>
              </a:rPr>
              <a:t>RTI</a:t>
            </a:r>
            <a:r>
              <a:rPr lang="en-US" sz="2200" b="1" dirty="0" smtClean="0">
                <a:solidFill>
                  <a:srgbClr val="1D649D"/>
                </a:solidFill>
              </a:rPr>
              <a:t> International, USA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contributed to cross-national survey quality report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2200" b="1" dirty="0" smtClean="0">
                <a:solidFill>
                  <a:srgbClr val="1D649D"/>
                </a:solidFill>
              </a:rPr>
              <a:t>In-country Survey Contractors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contributed to questionnaire development and survey   implementation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tabLst>
                <a:tab pos="5260975" algn="l"/>
              </a:tabLst>
            </a:pPr>
            <a:r>
              <a:rPr lang="en-US" sz="2200" b="1" dirty="0" smtClean="0">
                <a:solidFill>
                  <a:srgbClr val="1D649D"/>
                </a:solidFill>
              </a:rPr>
              <a:t>Professor </a:t>
            </a:r>
            <a:r>
              <a:rPr lang="en-US" sz="2200" b="1" dirty="0">
                <a:solidFill>
                  <a:srgbClr val="1D649D"/>
                </a:solidFill>
              </a:rPr>
              <a:t>Howard Meltzer, University of </a:t>
            </a:r>
            <a:r>
              <a:rPr lang="en-US" sz="2200" b="1" dirty="0" smtClean="0">
                <a:solidFill>
                  <a:srgbClr val="1D649D"/>
                </a:solidFill>
              </a:rPr>
              <a:t>Leicester, UK</a:t>
            </a:r>
          </a:p>
          <a:p>
            <a:pPr lvl="1">
              <a:spcBef>
                <a:spcPts val="600"/>
              </a:spcBef>
              <a:tabLst>
                <a:tab pos="5260975" algn="l"/>
              </a:tabLst>
            </a:pPr>
            <a:r>
              <a:rPr lang="en-US" sz="2000" dirty="0" smtClean="0">
                <a:solidFill>
                  <a:schemeClr val="tx1"/>
                </a:solidFill>
              </a:rPr>
              <a:t>questionnaire design, development, evaluation and testing</a:t>
            </a:r>
          </a:p>
          <a:p>
            <a:pPr marL="0" indent="0">
              <a:spcAft>
                <a:spcPts val="1800"/>
              </a:spcAft>
              <a:buNone/>
            </a:pPr>
            <a:endParaRPr lang="en-GB" sz="2000" b="1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11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European Union Requirements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88720"/>
            <a:ext cx="8115300" cy="4525963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GB" dirty="0" smtClean="0">
                <a:solidFill>
                  <a:schemeClr val="tx1"/>
                </a:solidFill>
              </a:rPr>
              <a:t>The European </a:t>
            </a:r>
            <a:r>
              <a:rPr lang="en-GB" dirty="0">
                <a:solidFill>
                  <a:schemeClr val="tx1"/>
                </a:solidFill>
              </a:rPr>
              <a:t>Union Disability Action Plan (EU DAP) 2004-2010 </a:t>
            </a:r>
            <a:r>
              <a:rPr lang="en-GB" dirty="0" smtClean="0">
                <a:solidFill>
                  <a:schemeClr val="tx1"/>
                </a:solidFill>
              </a:rPr>
              <a:t>called </a:t>
            </a:r>
            <a:r>
              <a:rPr lang="en-GB" dirty="0">
                <a:solidFill>
                  <a:schemeClr val="tx1"/>
                </a:solidFill>
              </a:rPr>
              <a:t>for </a:t>
            </a:r>
            <a:r>
              <a:rPr lang="en-GB" dirty="0" smtClean="0">
                <a:solidFill>
                  <a:schemeClr val="tx1"/>
                </a:solidFill>
              </a:rPr>
              <a:t>data on </a:t>
            </a:r>
            <a:r>
              <a:rPr lang="en-GB" dirty="0">
                <a:solidFill>
                  <a:schemeClr val="tx1"/>
                </a:solidFill>
              </a:rPr>
              <a:t>the societal integration of people with </a:t>
            </a:r>
            <a:r>
              <a:rPr lang="en-GB" dirty="0" smtClean="0">
                <a:solidFill>
                  <a:schemeClr val="tx1"/>
                </a:solidFill>
              </a:rPr>
              <a:t>disabilities using </a:t>
            </a:r>
            <a:r>
              <a:rPr lang="en-GB" dirty="0">
                <a:solidFill>
                  <a:schemeClr val="tx1"/>
                </a:solidFill>
              </a:rPr>
              <a:t>a common survey data collection </a:t>
            </a:r>
            <a:r>
              <a:rPr lang="en-GB" dirty="0" smtClean="0">
                <a:solidFill>
                  <a:schemeClr val="tx1"/>
                </a:solidFill>
              </a:rPr>
              <a:t>instrument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GB" dirty="0" smtClean="0">
                <a:solidFill>
                  <a:schemeClr val="tx1"/>
                </a:solidFill>
              </a:rPr>
              <a:t>Cross-national </a:t>
            </a:r>
            <a:r>
              <a:rPr lang="en-GB" dirty="0">
                <a:solidFill>
                  <a:schemeClr val="tx1"/>
                </a:solidFill>
              </a:rPr>
              <a:t>comparable data were to be produced that could also be aggregated at the EU </a:t>
            </a:r>
            <a:r>
              <a:rPr lang="en-GB" dirty="0" smtClean="0">
                <a:solidFill>
                  <a:schemeClr val="tx1"/>
                </a:solidFill>
              </a:rPr>
              <a:t>level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GB" dirty="0" smtClean="0">
                <a:solidFill>
                  <a:schemeClr val="tx1"/>
                </a:solidFill>
              </a:rPr>
              <a:t>In </a:t>
            </a:r>
            <a:r>
              <a:rPr lang="en-GB" dirty="0">
                <a:solidFill>
                  <a:schemeClr val="tx1"/>
                </a:solidFill>
              </a:rPr>
              <a:t>2012/13, </a:t>
            </a:r>
            <a:r>
              <a:rPr lang="en-GB" dirty="0" smtClean="0">
                <a:solidFill>
                  <a:schemeClr val="tx1"/>
                </a:solidFill>
              </a:rPr>
              <a:t>main-stage </a:t>
            </a:r>
            <a:r>
              <a:rPr lang="en-GB" dirty="0">
                <a:solidFill>
                  <a:schemeClr val="tx1"/>
                </a:solidFill>
              </a:rPr>
              <a:t>survey </a:t>
            </a:r>
            <a:r>
              <a:rPr lang="en-GB" dirty="0" smtClean="0">
                <a:solidFill>
                  <a:schemeClr val="tx1"/>
                </a:solidFill>
              </a:rPr>
              <a:t>conducted in </a:t>
            </a:r>
            <a:r>
              <a:rPr lang="en-GB" dirty="0">
                <a:solidFill>
                  <a:schemeClr val="tx1"/>
                </a:solidFill>
              </a:rPr>
              <a:t>26 Member </a:t>
            </a:r>
            <a:r>
              <a:rPr lang="en-GB" dirty="0" smtClean="0">
                <a:solidFill>
                  <a:schemeClr val="tx1"/>
                </a:solidFill>
              </a:rPr>
              <a:t>States, plus Norway and </a:t>
            </a:r>
            <a:r>
              <a:rPr lang="en-GB" dirty="0">
                <a:solidFill>
                  <a:schemeClr val="tx1"/>
                </a:solidFill>
              </a:rPr>
              <a:t>Iceland </a:t>
            </a:r>
            <a:endParaRPr lang="en-US" dirty="0">
              <a:solidFill>
                <a:schemeClr val="tx1"/>
              </a:solidFill>
            </a:endParaRPr>
          </a:p>
          <a:p>
            <a:endParaRPr lang="en-GB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b="1" dirty="0">
              <a:solidFill>
                <a:schemeClr val="tx1"/>
              </a:solidFill>
            </a:endParaRPr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75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Different Approach to Measuring Disability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88720"/>
            <a:ext cx="8115300" cy="4525963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GB" dirty="0" smtClean="0">
                <a:solidFill>
                  <a:schemeClr val="tx1"/>
                </a:solidFill>
              </a:rPr>
              <a:t>A measure of disability </a:t>
            </a:r>
            <a:r>
              <a:rPr lang="en-GB" dirty="0">
                <a:solidFill>
                  <a:schemeClr val="tx1"/>
                </a:solidFill>
              </a:rPr>
              <a:t>based on the </a:t>
            </a:r>
            <a:r>
              <a:rPr lang="en-GB" dirty="0" err="1">
                <a:solidFill>
                  <a:schemeClr val="tx1"/>
                </a:solidFill>
              </a:rPr>
              <a:t>biopsychosocial</a:t>
            </a:r>
            <a:r>
              <a:rPr lang="en-GB" dirty="0">
                <a:solidFill>
                  <a:schemeClr val="tx1"/>
                </a:solidFill>
              </a:rPr>
              <a:t> model, introduced by the International Classification 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of </a:t>
            </a:r>
            <a:r>
              <a:rPr lang="en-GB" dirty="0">
                <a:solidFill>
                  <a:schemeClr val="tx1"/>
                </a:solidFill>
              </a:rPr>
              <a:t>Functioning, Disability and Health (</a:t>
            </a:r>
            <a:r>
              <a:rPr lang="en-GB" dirty="0" smtClean="0">
                <a:solidFill>
                  <a:schemeClr val="tx1"/>
                </a:solidFill>
              </a:rPr>
              <a:t>ICF)</a:t>
            </a:r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schemeClr val="tx1"/>
                </a:solidFill>
              </a:rPr>
              <a:t>A </a:t>
            </a:r>
            <a:r>
              <a:rPr lang="en-GB" dirty="0">
                <a:solidFill>
                  <a:schemeClr val="tx1"/>
                </a:solidFill>
              </a:rPr>
              <a:t>view of disability as </a:t>
            </a:r>
            <a:r>
              <a:rPr lang="en-GB" dirty="0" smtClean="0">
                <a:solidFill>
                  <a:schemeClr val="tx1"/>
                </a:solidFill>
              </a:rPr>
              <a:t>being </a:t>
            </a:r>
            <a:r>
              <a:rPr lang="en-GB" dirty="0">
                <a:solidFill>
                  <a:schemeClr val="tx1"/>
                </a:solidFill>
              </a:rPr>
              <a:t>an interaction between 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an </a:t>
            </a:r>
            <a:r>
              <a:rPr lang="en-GB" dirty="0">
                <a:solidFill>
                  <a:schemeClr val="tx1"/>
                </a:solidFill>
              </a:rPr>
              <a:t>individual and the context in which they live - </a:t>
            </a:r>
            <a:r>
              <a:rPr lang="en-GB" dirty="0" smtClean="0">
                <a:solidFill>
                  <a:schemeClr val="tx1"/>
                </a:solidFill>
              </a:rPr>
              <a:t>considering </a:t>
            </a:r>
            <a:r>
              <a:rPr lang="en-GB" dirty="0">
                <a:solidFill>
                  <a:schemeClr val="tx1"/>
                </a:solidFill>
              </a:rPr>
              <a:t>both health and social </a:t>
            </a:r>
            <a:r>
              <a:rPr lang="en-GB" dirty="0" smtClean="0">
                <a:solidFill>
                  <a:schemeClr val="tx1"/>
                </a:solidFill>
              </a:rPr>
              <a:t>factors</a:t>
            </a:r>
            <a:endParaRPr lang="en-GB" dirty="0" smtClean="0"/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schemeClr val="tx1"/>
                </a:solidFill>
              </a:rPr>
              <a:t>Described </a:t>
            </a:r>
            <a:r>
              <a:rPr lang="en-GB" dirty="0">
                <a:solidFill>
                  <a:schemeClr val="tx1"/>
                </a:solidFill>
              </a:rPr>
              <a:t>as a ‘paradigm shift’ in the way health 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and </a:t>
            </a:r>
            <a:r>
              <a:rPr lang="en-GB" dirty="0">
                <a:solidFill>
                  <a:schemeClr val="tx1"/>
                </a:solidFill>
              </a:rPr>
              <a:t>disability are understood and measured 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(</a:t>
            </a:r>
            <a:r>
              <a:rPr lang="en-GB" dirty="0" err="1">
                <a:solidFill>
                  <a:schemeClr val="tx1"/>
                </a:solidFill>
              </a:rPr>
              <a:t>Kostanjsek</a:t>
            </a:r>
            <a:r>
              <a:rPr lang="en-GB" dirty="0">
                <a:solidFill>
                  <a:schemeClr val="tx1"/>
                </a:solidFill>
              </a:rPr>
              <a:t>, 2011</a:t>
            </a:r>
            <a:r>
              <a:rPr lang="en-GB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24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Questionnaire Design: </a:t>
            </a:r>
            <a:r>
              <a:rPr lang="en-US" dirty="0" err="1" smtClean="0"/>
              <a:t>Harmonised</a:t>
            </a:r>
            <a:r>
              <a:rPr lang="en-US" dirty="0" smtClean="0"/>
              <a:t> Inputs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88720"/>
            <a:ext cx="8115300" cy="4701928"/>
          </a:xfrm>
        </p:spPr>
        <p:txBody>
          <a:bodyPr/>
          <a:lstStyle/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Harmonised </a:t>
            </a:r>
            <a:r>
              <a:rPr lang="en-GB" dirty="0">
                <a:solidFill>
                  <a:schemeClr val="tx1"/>
                </a:solidFill>
              </a:rPr>
              <a:t>inputs </a:t>
            </a:r>
            <a:r>
              <a:rPr lang="en-GB" dirty="0" smtClean="0">
                <a:solidFill>
                  <a:schemeClr val="tx1"/>
                </a:solidFill>
              </a:rPr>
              <a:t>provided:</a:t>
            </a:r>
          </a:p>
          <a:p>
            <a:pPr lvl="1"/>
            <a:r>
              <a:rPr lang="en-GB" dirty="0" smtClean="0">
                <a:solidFill>
                  <a:schemeClr val="tx1"/>
                </a:solidFill>
              </a:rPr>
              <a:t>detailed </a:t>
            </a:r>
            <a:r>
              <a:rPr lang="en-GB" dirty="0">
                <a:solidFill>
                  <a:schemeClr val="tx1"/>
                </a:solidFill>
              </a:rPr>
              <a:t>source questionnaire in </a:t>
            </a:r>
            <a:r>
              <a:rPr lang="en-GB" dirty="0" smtClean="0">
                <a:solidFill>
                  <a:schemeClr val="tx1"/>
                </a:solidFill>
              </a:rPr>
              <a:t>English</a:t>
            </a:r>
          </a:p>
          <a:p>
            <a:pPr lvl="1"/>
            <a:r>
              <a:rPr lang="en-GB" dirty="0" smtClean="0">
                <a:solidFill>
                  <a:schemeClr val="tx1"/>
                </a:solidFill>
              </a:rPr>
              <a:t>accompanying </a:t>
            </a:r>
            <a:r>
              <a:rPr lang="en-GB" dirty="0">
                <a:solidFill>
                  <a:schemeClr val="tx1"/>
                </a:solidFill>
              </a:rPr>
              <a:t>instructions for face-to-face interviewer administration</a:t>
            </a: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73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274638"/>
            <a:ext cx="8286751" cy="96545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Questionnaire Design: </a:t>
            </a:r>
            <a:r>
              <a:rPr lang="en-US" dirty="0" err="1" smtClean="0"/>
              <a:t>Operationalising</a:t>
            </a:r>
            <a:r>
              <a:rPr lang="en-US" dirty="0" smtClean="0"/>
              <a:t> the International Classification of Functioning, Disability and Health (</a:t>
            </a:r>
            <a:r>
              <a:rPr lang="en-US" dirty="0" err="1" smtClean="0"/>
              <a:t>ICF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88720"/>
            <a:ext cx="8115300" cy="4479043"/>
          </a:xfrm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spcAft>
                <a:spcPts val="1800"/>
              </a:spcAft>
            </a:pPr>
            <a:r>
              <a:rPr lang="en-US" dirty="0" smtClean="0">
                <a:solidFill>
                  <a:schemeClr val="tx1"/>
                </a:solidFill>
              </a:rPr>
              <a:t>Select domains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solidFill>
                  <a:schemeClr val="tx1"/>
                </a:solidFill>
              </a:rPr>
              <a:t>Map domain concepts to provide a questionnaire framework</a:t>
            </a:r>
          </a:p>
          <a:p>
            <a:pPr>
              <a:spcAft>
                <a:spcPts val="1800"/>
              </a:spcAft>
            </a:pPr>
            <a:r>
              <a:rPr lang="en-US" sz="2400" dirty="0" smtClean="0">
                <a:solidFill>
                  <a:schemeClr val="tx1"/>
                </a:solidFill>
              </a:rPr>
              <a:t>Decide on level of detail </a:t>
            </a:r>
            <a:endParaRPr lang="en-US" dirty="0">
              <a:solidFill>
                <a:schemeClr val="tx1"/>
              </a:solidFill>
            </a:endParaRP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</a:rPr>
              <a:t>Simplify language </a:t>
            </a:r>
          </a:p>
          <a:p>
            <a:pPr>
              <a:spcAft>
                <a:spcPts val="1800"/>
              </a:spcAft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95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248650" cy="965452"/>
          </a:xfrm>
        </p:spPr>
        <p:txBody>
          <a:bodyPr/>
          <a:lstStyle/>
          <a:p>
            <a:pPr algn="ctr"/>
            <a:r>
              <a:rPr lang="en-US" dirty="0" smtClean="0"/>
              <a:t>Questionnaire design: Classification Reduction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88720"/>
            <a:ext cx="8115300" cy="4456183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GB" dirty="0" smtClean="0">
                <a:solidFill>
                  <a:schemeClr val="tx1"/>
                </a:solidFill>
              </a:rPr>
              <a:t>10 life domains selected related to two main themes 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of </a:t>
            </a:r>
            <a:r>
              <a:rPr lang="en-GB" i="1" dirty="0" smtClean="0">
                <a:solidFill>
                  <a:schemeClr val="tx1"/>
                </a:solidFill>
              </a:rPr>
              <a:t>‘environmental factors’ </a:t>
            </a:r>
            <a:r>
              <a:rPr lang="en-GB" dirty="0" smtClean="0">
                <a:solidFill>
                  <a:schemeClr val="tx1"/>
                </a:solidFill>
              </a:rPr>
              <a:t>and </a:t>
            </a:r>
            <a:r>
              <a:rPr lang="en-GB" i="1" dirty="0" smtClean="0">
                <a:solidFill>
                  <a:schemeClr val="tx1"/>
                </a:solidFill>
              </a:rPr>
              <a:t>‘participation’</a:t>
            </a:r>
            <a:r>
              <a:rPr lang="en-GB" dirty="0" smtClean="0">
                <a:solidFill>
                  <a:schemeClr val="tx1"/>
                </a:solidFill>
              </a:rPr>
              <a:t>:</a:t>
            </a:r>
          </a:p>
          <a:p>
            <a:pPr marL="739775" lvl="1" indent="-400050">
              <a:buFont typeface="+mj-lt"/>
              <a:buAutoNum type="arabicParenR"/>
            </a:pPr>
            <a:r>
              <a:rPr lang="en-US" sz="2000" dirty="0" smtClean="0">
                <a:solidFill>
                  <a:schemeClr val="tx1"/>
                </a:solidFill>
              </a:rPr>
              <a:t>Mobility</a:t>
            </a:r>
          </a:p>
          <a:p>
            <a:pPr marL="682625" lvl="1" indent="-342900">
              <a:buFont typeface="+mj-lt"/>
              <a:buAutoNum type="arabicParenR"/>
            </a:pPr>
            <a:r>
              <a:rPr lang="en-US" sz="2000" dirty="0" smtClean="0">
                <a:solidFill>
                  <a:schemeClr val="tx1"/>
                </a:solidFill>
              </a:rPr>
              <a:t> Transport</a:t>
            </a:r>
          </a:p>
          <a:p>
            <a:pPr marL="682625" lvl="1" indent="-342900">
              <a:buFont typeface="+mj-lt"/>
              <a:buAutoNum type="arabicParenR"/>
            </a:pPr>
            <a:r>
              <a:rPr lang="en-US" sz="2000" dirty="0" smtClean="0">
                <a:solidFill>
                  <a:schemeClr val="tx1"/>
                </a:solidFill>
              </a:rPr>
              <a:t> Accessibility </a:t>
            </a:r>
            <a:r>
              <a:rPr lang="en-US" sz="2000" dirty="0">
                <a:solidFill>
                  <a:schemeClr val="tx1"/>
                </a:solidFill>
              </a:rPr>
              <a:t>to </a:t>
            </a:r>
            <a:r>
              <a:rPr lang="en-US" sz="2000" dirty="0" smtClean="0">
                <a:solidFill>
                  <a:schemeClr val="tx1"/>
                </a:solidFill>
              </a:rPr>
              <a:t>buildings</a:t>
            </a:r>
          </a:p>
          <a:p>
            <a:pPr marL="682625" lvl="1" indent="-342900">
              <a:buFont typeface="+mj-lt"/>
              <a:buAutoNum type="arabicParenR"/>
            </a:pPr>
            <a:r>
              <a:rPr lang="en-US" sz="2000" dirty="0" smtClean="0">
                <a:solidFill>
                  <a:schemeClr val="tx1"/>
                </a:solidFill>
              </a:rPr>
              <a:t> Education </a:t>
            </a:r>
            <a:r>
              <a:rPr lang="en-US" sz="2000" dirty="0">
                <a:solidFill>
                  <a:schemeClr val="tx1"/>
                </a:solidFill>
              </a:rPr>
              <a:t>and </a:t>
            </a:r>
            <a:r>
              <a:rPr lang="en-US" sz="2000" dirty="0" smtClean="0">
                <a:solidFill>
                  <a:schemeClr val="tx1"/>
                </a:solidFill>
              </a:rPr>
              <a:t>training</a:t>
            </a:r>
          </a:p>
          <a:p>
            <a:pPr marL="682625" lvl="1" indent="-342900">
              <a:buFont typeface="+mj-lt"/>
              <a:buAutoNum type="arabicParenR"/>
            </a:pPr>
            <a:r>
              <a:rPr lang="en-US" sz="2000" dirty="0" smtClean="0">
                <a:solidFill>
                  <a:schemeClr val="tx1"/>
                </a:solidFill>
              </a:rPr>
              <a:t> Employment</a:t>
            </a:r>
            <a:endParaRPr lang="en-US" sz="2000" dirty="0">
              <a:solidFill>
                <a:schemeClr val="tx1"/>
              </a:solidFill>
            </a:endParaRPr>
          </a:p>
          <a:p>
            <a:pPr marL="682625" lvl="1" indent="-342900">
              <a:buFont typeface="+mj-lt"/>
              <a:buAutoNum type="arabicParenR"/>
            </a:pPr>
            <a:r>
              <a:rPr lang="en-US" sz="2000" dirty="0" smtClean="0">
                <a:solidFill>
                  <a:schemeClr val="tx1"/>
                </a:solidFill>
              </a:rPr>
              <a:t> Internet</a:t>
            </a:r>
          </a:p>
          <a:p>
            <a:pPr marL="682625" lvl="1" indent="-342900">
              <a:buFont typeface="+mj-lt"/>
              <a:buAutoNum type="arabicParenR"/>
            </a:pPr>
            <a:r>
              <a:rPr lang="en-US" sz="2000" dirty="0" smtClean="0">
                <a:solidFill>
                  <a:schemeClr val="tx1"/>
                </a:solidFill>
              </a:rPr>
              <a:t> Social </a:t>
            </a:r>
            <a:r>
              <a:rPr lang="en-US" sz="2000" dirty="0">
                <a:solidFill>
                  <a:schemeClr val="tx1"/>
                </a:solidFill>
              </a:rPr>
              <a:t>contact and </a:t>
            </a:r>
            <a:r>
              <a:rPr lang="en-US" sz="2000" dirty="0" smtClean="0">
                <a:solidFill>
                  <a:schemeClr val="tx1"/>
                </a:solidFill>
              </a:rPr>
              <a:t>support</a:t>
            </a:r>
          </a:p>
          <a:p>
            <a:pPr marL="682625" lvl="1" indent="-342900">
              <a:buFont typeface="+mj-lt"/>
              <a:buAutoNum type="arabicParenR"/>
            </a:pPr>
            <a:r>
              <a:rPr lang="en-US" sz="2000" dirty="0" smtClean="0">
                <a:solidFill>
                  <a:schemeClr val="tx1"/>
                </a:solidFill>
              </a:rPr>
              <a:t> Leisure pursuits</a:t>
            </a:r>
          </a:p>
          <a:p>
            <a:pPr marL="682625" lvl="1" indent="-342900">
              <a:buFont typeface="+mj-lt"/>
              <a:buAutoNum type="arabicParenR"/>
            </a:pPr>
            <a:r>
              <a:rPr lang="en-US" sz="2000" dirty="0" smtClean="0">
                <a:solidFill>
                  <a:schemeClr val="tx1"/>
                </a:solidFill>
              </a:rPr>
              <a:t> Economic life</a:t>
            </a:r>
          </a:p>
          <a:p>
            <a:pPr marL="682625" lvl="1" indent="-342900">
              <a:buFont typeface="+mj-lt"/>
              <a:buAutoNum type="arabicParenR"/>
            </a:pPr>
            <a:r>
              <a:rPr lang="en-US" sz="2000" dirty="0" smtClean="0">
                <a:solidFill>
                  <a:schemeClr val="tx1"/>
                </a:solidFill>
              </a:rPr>
              <a:t> Attitudes </a:t>
            </a:r>
            <a:r>
              <a:rPr lang="en-US" sz="2000" dirty="0">
                <a:solidFill>
                  <a:schemeClr val="tx1"/>
                </a:solidFill>
              </a:rPr>
              <a:t>and </a:t>
            </a:r>
            <a:r>
              <a:rPr lang="en-US" sz="2000" dirty="0" err="1" smtClean="0">
                <a:solidFill>
                  <a:schemeClr val="tx1"/>
                </a:solidFill>
              </a:rPr>
              <a:t>behaviour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of </a:t>
            </a:r>
            <a:r>
              <a:rPr lang="en-US" sz="2000" dirty="0" smtClean="0">
                <a:solidFill>
                  <a:schemeClr val="tx1"/>
                </a:solidFill>
              </a:rPr>
              <a:t>others </a:t>
            </a:r>
            <a:endParaRPr lang="en-US" sz="2000" dirty="0"/>
          </a:p>
          <a:p>
            <a:pPr marL="457200" indent="-457200">
              <a:buFont typeface="+mj-lt"/>
              <a:buAutoNum type="arabicParenR"/>
            </a:pPr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14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624" y="819150"/>
            <a:ext cx="8096249" cy="5109209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sz="10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EdPrv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400" i="1" dirty="0" smtClean="0">
                <a:solidFill>
                  <a:schemeClr val="tx1"/>
                </a:solidFill>
              </a:rPr>
              <a:t>APPLIES </a:t>
            </a:r>
            <a:r>
              <a:rPr lang="en-US" sz="1400" i="1" dirty="0">
                <a:solidFill>
                  <a:schemeClr val="tx1"/>
                </a:solidFill>
              </a:rPr>
              <a:t>IF: Not currently studying </a:t>
            </a:r>
            <a:r>
              <a:rPr lang="en-US" sz="1400" i="1" dirty="0" smtClean="0">
                <a:solidFill>
                  <a:schemeClr val="tx1"/>
                </a:solidFill>
              </a:rPr>
              <a:t> DK/REF </a:t>
            </a:r>
            <a:r>
              <a:rPr lang="en-US" sz="1400" i="1" dirty="0">
                <a:solidFill>
                  <a:schemeClr val="tx1"/>
                </a:solidFill>
              </a:rPr>
              <a:t>allowed </a:t>
            </a:r>
            <a:r>
              <a:rPr lang="en-US" sz="1400" i="1" dirty="0" smtClean="0">
                <a:solidFill>
                  <a:schemeClr val="tx1"/>
                </a:solidFill>
              </a:rPr>
              <a:t>. </a:t>
            </a:r>
            <a:r>
              <a:rPr lang="en-US" sz="1400" dirty="0" smtClean="0">
                <a:solidFill>
                  <a:schemeClr val="tx1"/>
                </a:solidFill>
              </a:rPr>
              <a:t>SHOWCARD</a:t>
            </a: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[*] </a:t>
            </a:r>
            <a:r>
              <a:rPr lang="en-US" sz="1800" b="1" dirty="0">
                <a:solidFill>
                  <a:schemeClr val="tx1"/>
                </a:solidFill>
              </a:rPr>
              <a:t>Is there anything which prevents you from studying for a </a:t>
            </a:r>
            <a:r>
              <a:rPr lang="en-US" sz="1800" b="1" dirty="0" smtClean="0">
                <a:solidFill>
                  <a:schemeClr val="tx1"/>
                </a:solidFill>
              </a:rPr>
              <a:t>qualification </a:t>
            </a:r>
            <a:r>
              <a:rPr lang="en-US" sz="1800" b="1" dirty="0">
                <a:solidFill>
                  <a:schemeClr val="tx1"/>
                </a:solidFill>
              </a:rPr>
              <a:t>at </a:t>
            </a:r>
            <a:r>
              <a:rPr lang="en-US" sz="1800" b="1" dirty="0" smtClean="0">
                <a:solidFill>
                  <a:schemeClr val="tx1"/>
                </a:solidFill>
              </a:rPr>
              <a:t>the moment</a:t>
            </a:r>
            <a:r>
              <a:rPr lang="en-US" sz="1800" b="1" dirty="0">
                <a:solidFill>
                  <a:schemeClr val="tx1"/>
                </a:solidFill>
              </a:rPr>
              <a:t>? Please use this card </a:t>
            </a:r>
            <a:r>
              <a:rPr lang="en-US" sz="1800" b="1" dirty="0" smtClean="0">
                <a:solidFill>
                  <a:schemeClr val="tx1"/>
                </a:solidFill>
              </a:rPr>
              <a:t>as a guide and choose </a:t>
            </a:r>
            <a:r>
              <a:rPr lang="en-US" sz="1800" b="1" dirty="0">
                <a:solidFill>
                  <a:schemeClr val="tx1"/>
                </a:solidFill>
              </a:rPr>
              <a:t>all that apply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  <a:r>
              <a:rPr lang="en-US" sz="1100" b="1" dirty="0" smtClean="0">
                <a:solidFill>
                  <a:schemeClr val="tx1"/>
                </a:solidFill>
              </a:rPr>
              <a:t>  </a:t>
            </a:r>
            <a:r>
              <a:rPr lang="en-US" sz="1400" dirty="0" smtClean="0">
                <a:solidFill>
                  <a:schemeClr val="tx1"/>
                </a:solidFill>
              </a:rPr>
              <a:t>CODE </a:t>
            </a:r>
            <a:r>
              <a:rPr lang="en-US" sz="1400" dirty="0">
                <a:solidFill>
                  <a:schemeClr val="tx1"/>
                </a:solidFill>
              </a:rPr>
              <a:t>ALL THAT </a:t>
            </a:r>
            <a:r>
              <a:rPr lang="en-US" sz="1400" dirty="0" smtClean="0">
                <a:solidFill>
                  <a:schemeClr val="tx1"/>
                </a:solidFill>
              </a:rPr>
              <a:t>APPLY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	01</a:t>
            </a:r>
            <a:r>
              <a:rPr lang="en-US" sz="1600" dirty="0">
                <a:solidFill>
                  <a:schemeClr val="tx1"/>
                </a:solidFill>
              </a:rPr>
              <a:t>) Financial reasons (lack of money, can’t afford it)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	02</a:t>
            </a:r>
            <a:r>
              <a:rPr lang="en-US" sz="1600" dirty="0">
                <a:solidFill>
                  <a:schemeClr val="tx1"/>
                </a:solidFill>
              </a:rPr>
              <a:t>) Too busy (with work, family, other responsibilities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	03</a:t>
            </a:r>
            <a:r>
              <a:rPr lang="en-US" sz="1600" dirty="0">
                <a:solidFill>
                  <a:schemeClr val="tx1"/>
                </a:solidFill>
              </a:rPr>
              <a:t>) Lack of knowledge or information (about what is available)</a:t>
            </a:r>
            <a:endParaRPr lang="en-US" sz="16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rgbClr val="1D649D"/>
                </a:solidFill>
              </a:rPr>
              <a:t>	04</a:t>
            </a:r>
            <a:r>
              <a:rPr lang="en-US" sz="1600" b="1" dirty="0">
                <a:solidFill>
                  <a:srgbClr val="1D649D"/>
                </a:solidFill>
              </a:rPr>
              <a:t>) A longstanding health condition, illness, or disease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1D649D"/>
                </a:solidFill>
              </a:rPr>
              <a:t>	05</a:t>
            </a:r>
            <a:r>
              <a:rPr lang="en-US" sz="1600" b="1" dirty="0">
                <a:solidFill>
                  <a:srgbClr val="1D649D"/>
                </a:solidFill>
              </a:rPr>
              <a:t>) Longstanding difficulties with basic activities (such as seeing, hearing, </a:t>
            </a:r>
            <a:r>
              <a:rPr lang="en-US" sz="1600" b="1" dirty="0" smtClean="0">
                <a:solidFill>
                  <a:srgbClr val="1D649D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1D649D"/>
                </a:solidFill>
              </a:rPr>
              <a:t> </a:t>
            </a:r>
            <a:r>
              <a:rPr lang="en-US" sz="1600" b="1" dirty="0" smtClean="0">
                <a:solidFill>
                  <a:srgbClr val="1D649D"/>
                </a:solidFill>
              </a:rPr>
              <a:t>     	      concentrating</a:t>
            </a:r>
            <a:r>
              <a:rPr lang="en-US" sz="1600" b="1" dirty="0">
                <a:solidFill>
                  <a:srgbClr val="1D649D"/>
                </a:solidFill>
              </a:rPr>
              <a:t>, moving around)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	06</a:t>
            </a:r>
            <a:r>
              <a:rPr lang="en-US" sz="1600" dirty="0">
                <a:solidFill>
                  <a:schemeClr val="tx1"/>
                </a:solidFill>
              </a:rPr>
              <a:t>) Difficulties getting on a course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	07</a:t>
            </a:r>
            <a:r>
              <a:rPr lang="en-US" sz="1600" dirty="0">
                <a:solidFill>
                  <a:schemeClr val="tx1"/>
                </a:solidFill>
              </a:rPr>
              <a:t>) Difficulties getting to learning facility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	08</a:t>
            </a:r>
            <a:r>
              <a:rPr lang="en-US" sz="1600" dirty="0">
                <a:solidFill>
                  <a:schemeClr val="tx1"/>
                </a:solidFill>
              </a:rPr>
              <a:t>) Difficulties accessing or using buildings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	09</a:t>
            </a:r>
            <a:r>
              <a:rPr lang="en-US" sz="1600" dirty="0">
                <a:solidFill>
                  <a:schemeClr val="tx1"/>
                </a:solidFill>
              </a:rPr>
              <a:t>) Attitude of employer or teacher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	10</a:t>
            </a:r>
            <a:r>
              <a:rPr lang="en-US" sz="1600" dirty="0">
                <a:solidFill>
                  <a:schemeClr val="tx1"/>
                </a:solidFill>
              </a:rPr>
              <a:t>) Lack of self confidence or attitudes of other people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	11</a:t>
            </a:r>
            <a:r>
              <a:rPr lang="en-US" sz="1600" dirty="0">
                <a:solidFill>
                  <a:schemeClr val="tx1"/>
                </a:solidFill>
              </a:rPr>
              <a:t>) Other reasons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	12</a:t>
            </a:r>
            <a:r>
              <a:rPr lang="en-US" sz="1600" dirty="0">
                <a:solidFill>
                  <a:schemeClr val="tx1"/>
                </a:solidFill>
              </a:rPr>
              <a:t>) Don’t want to study for a qualification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	13</a:t>
            </a:r>
            <a:r>
              <a:rPr lang="en-US" sz="1600" dirty="0">
                <a:solidFill>
                  <a:schemeClr val="tx1"/>
                </a:solidFill>
              </a:rPr>
              <a:t>) No, nothing prevents me from studying for a qualification at the </a:t>
            </a:r>
            <a:r>
              <a:rPr lang="en-US" sz="1600" dirty="0" smtClean="0">
                <a:solidFill>
                  <a:schemeClr val="tx1"/>
                </a:solidFill>
              </a:rPr>
              <a:t>moment 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335846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  <a:p>
            <a:r>
              <a:rPr lang="en-GB" b="1" dirty="0"/>
              <a:t> </a:t>
            </a:r>
            <a:endParaRPr lang="en-US" dirty="0"/>
          </a:p>
          <a:p>
            <a:r>
              <a:rPr lang="en-GB" b="1" dirty="0"/>
              <a:t> </a:t>
            </a:r>
            <a:endParaRPr lang="en-US" dirty="0"/>
          </a:p>
          <a:p>
            <a:r>
              <a:rPr lang="en-GB" b="1" dirty="0"/>
              <a:t> 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20441" y="274638"/>
            <a:ext cx="8686028" cy="9654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1D649D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sz="2700" dirty="0" smtClean="0"/>
              <a:t>Questionnaire Design: Example Barrier Question</a:t>
            </a:r>
            <a:endParaRPr lang="en-US" sz="2700" dirty="0"/>
          </a:p>
        </p:txBody>
      </p:sp>
      <p:sp>
        <p:nvSpPr>
          <p:cNvPr id="12" name="Oval 11"/>
          <p:cNvSpPr/>
          <p:nvPr/>
        </p:nvSpPr>
        <p:spPr>
          <a:xfrm>
            <a:off x="720441" y="2679895"/>
            <a:ext cx="7973393" cy="1287194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4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791858" cy="965452"/>
          </a:xfrm>
        </p:spPr>
        <p:txBody>
          <a:bodyPr>
            <a:normAutofit/>
          </a:bodyPr>
          <a:lstStyle/>
          <a:p>
            <a:r>
              <a:rPr lang="en-US" sz="2600" dirty="0" smtClean="0"/>
              <a:t>Questionnaire Development and Testing: Overview</a:t>
            </a:r>
            <a:endParaRPr lang="en-US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88720"/>
            <a:ext cx="8296422" cy="472288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200" dirty="0" smtClean="0">
                <a:solidFill>
                  <a:schemeClr val="tx1"/>
                </a:solidFill>
              </a:rPr>
              <a:t>Source questionnaire in English</a:t>
            </a:r>
          </a:p>
          <a:p>
            <a:pPr>
              <a:spcAft>
                <a:spcPts val="600"/>
              </a:spcAft>
            </a:pPr>
            <a:r>
              <a:rPr lang="en-US" sz="2200" dirty="0" smtClean="0">
                <a:solidFill>
                  <a:schemeClr val="tx1"/>
                </a:solidFill>
              </a:rPr>
              <a:t>Cumulative approach in three waves of testing:</a:t>
            </a:r>
          </a:p>
          <a:p>
            <a:pPr marL="339725" lvl="1" indent="0">
              <a:spcAft>
                <a:spcPts val="600"/>
              </a:spcAft>
              <a:buNone/>
            </a:pPr>
            <a:r>
              <a:rPr lang="en-GB" b="1" dirty="0" smtClean="0">
                <a:solidFill>
                  <a:srgbClr val="1D649D"/>
                </a:solidFill>
              </a:rPr>
              <a:t>Wave 1 (2007):       </a:t>
            </a:r>
            <a:r>
              <a:rPr lang="en-GB" b="1" dirty="0" smtClean="0">
                <a:solidFill>
                  <a:schemeClr val="tx1"/>
                </a:solidFill>
              </a:rPr>
              <a:t>3</a:t>
            </a:r>
            <a:r>
              <a:rPr lang="en-GB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MS - United </a:t>
            </a:r>
            <a:r>
              <a:rPr lang="en-GB" dirty="0">
                <a:solidFill>
                  <a:schemeClr val="tx1"/>
                </a:solidFill>
              </a:rPr>
              <a:t>Kingdom, </a:t>
            </a:r>
            <a:r>
              <a:rPr lang="en-GB" dirty="0" smtClean="0">
                <a:solidFill>
                  <a:schemeClr val="tx1"/>
                </a:solidFill>
              </a:rPr>
              <a:t>Italy, Lithuania</a:t>
            </a:r>
          </a:p>
          <a:p>
            <a:pPr marL="339725" lvl="1" indent="0">
              <a:spcAft>
                <a:spcPts val="600"/>
              </a:spcAft>
              <a:buNone/>
            </a:pPr>
            <a:r>
              <a:rPr lang="en-US" b="1" dirty="0" smtClean="0">
                <a:solidFill>
                  <a:srgbClr val="1D649D"/>
                </a:solidFill>
              </a:rPr>
              <a:t>Wave 2 (2009/10):</a:t>
            </a:r>
            <a:r>
              <a:rPr lang="en-US" b="1" dirty="0" smtClean="0">
                <a:solidFill>
                  <a:schemeClr val="tx1"/>
                </a:solidFill>
              </a:rPr>
              <a:t> 10 </a:t>
            </a:r>
            <a:r>
              <a:rPr lang="en-US" dirty="0" smtClean="0">
                <a:solidFill>
                  <a:schemeClr val="tx1"/>
                </a:solidFill>
              </a:rPr>
              <a:t>MS - </a:t>
            </a:r>
            <a:r>
              <a:rPr lang="en-GB" dirty="0" smtClean="0">
                <a:solidFill>
                  <a:schemeClr val="tx1"/>
                </a:solidFill>
              </a:rPr>
              <a:t>Bulgaria</a:t>
            </a:r>
            <a:r>
              <a:rPr lang="en-GB" dirty="0">
                <a:solidFill>
                  <a:schemeClr val="tx1"/>
                </a:solidFill>
              </a:rPr>
              <a:t>, the Czech Republic, </a:t>
            </a:r>
            <a:r>
              <a:rPr lang="en-GB" dirty="0" smtClean="0">
                <a:solidFill>
                  <a:schemeClr val="tx1"/>
                </a:solidFill>
              </a:rPr>
              <a:t>   </a:t>
            </a:r>
          </a:p>
          <a:p>
            <a:pPr marL="339725" lvl="1" indent="0">
              <a:spcAft>
                <a:spcPts val="600"/>
              </a:spcAft>
              <a:buNone/>
            </a:pP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                            Estonia</a:t>
            </a:r>
            <a:r>
              <a:rPr lang="en-GB" dirty="0">
                <a:solidFill>
                  <a:schemeClr val="tx1"/>
                </a:solidFill>
              </a:rPr>
              <a:t>, Finland, Greece, Hungary, 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</a:p>
          <a:p>
            <a:pPr marL="339725" lvl="1" indent="0">
              <a:spcAft>
                <a:spcPts val="600"/>
              </a:spcAft>
              <a:buNone/>
            </a:pP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                            Latvia</a:t>
            </a:r>
            <a:r>
              <a:rPr lang="en-GB" dirty="0">
                <a:solidFill>
                  <a:schemeClr val="tx1"/>
                </a:solidFill>
              </a:rPr>
              <a:t>, Malta, </a:t>
            </a:r>
            <a:r>
              <a:rPr lang="en-GB" dirty="0" smtClean="0">
                <a:solidFill>
                  <a:schemeClr val="tx1"/>
                </a:solidFill>
              </a:rPr>
              <a:t>Slovakia, Spain </a:t>
            </a:r>
          </a:p>
          <a:p>
            <a:pPr marL="339725" lvl="1" indent="0">
              <a:spcAft>
                <a:spcPts val="600"/>
              </a:spcAft>
              <a:buNone/>
            </a:pPr>
            <a:r>
              <a:rPr lang="en-GB" b="1" dirty="0" smtClean="0">
                <a:solidFill>
                  <a:srgbClr val="1D649D"/>
                </a:solidFill>
              </a:rPr>
              <a:t>Wave 3 (2012/13):  </a:t>
            </a:r>
            <a:r>
              <a:rPr lang="en-GB" dirty="0" smtClean="0">
                <a:solidFill>
                  <a:schemeClr val="tx1"/>
                </a:solidFill>
              </a:rPr>
              <a:t>All </a:t>
            </a:r>
            <a:r>
              <a:rPr lang="en-GB" b="1" dirty="0" smtClean="0">
                <a:solidFill>
                  <a:schemeClr val="tx1"/>
                </a:solidFill>
              </a:rPr>
              <a:t>28</a:t>
            </a:r>
            <a:r>
              <a:rPr lang="en-GB" dirty="0" smtClean="0">
                <a:solidFill>
                  <a:schemeClr val="tx1"/>
                </a:solidFill>
              </a:rPr>
              <a:t> countries implementing main-stage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200" dirty="0" smtClean="0">
                <a:solidFill>
                  <a:schemeClr val="tx1"/>
                </a:solidFill>
              </a:rPr>
              <a:t>Changes made to source questionnaire after W1 and W2</a:t>
            </a:r>
          </a:p>
          <a:p>
            <a:pPr>
              <a:spcAft>
                <a:spcPts val="600"/>
              </a:spcAft>
            </a:pPr>
            <a:r>
              <a:rPr lang="en-US" sz="2200" dirty="0" smtClean="0">
                <a:solidFill>
                  <a:schemeClr val="tx1"/>
                </a:solidFill>
              </a:rPr>
              <a:t>Country adaptions after W3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14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52546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Wave 1: Testing Process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77" y="978943"/>
            <a:ext cx="86868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58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Wave 1: Main Findings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77" y="945728"/>
            <a:ext cx="86868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58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52546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Wave 2: Testing Process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43" y="1005936"/>
            <a:ext cx="86868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7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617832"/>
          </a:xfrm>
        </p:spPr>
        <p:txBody>
          <a:bodyPr/>
          <a:lstStyle/>
          <a:p>
            <a:pPr algn="ctr"/>
            <a:r>
              <a:rPr lang="en-US" dirty="0" smtClean="0"/>
              <a:t>Wave 2: Quality Review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18" y="882748"/>
            <a:ext cx="86868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08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Wave 2: Data Synthesis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188720"/>
            <a:ext cx="7482878" cy="4525963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dirty="0" smtClean="0">
                <a:solidFill>
                  <a:schemeClr val="tx1"/>
                </a:solidFill>
              </a:rPr>
              <a:t>Collate all material for each questionnaire section 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solidFill>
                  <a:schemeClr val="tx1"/>
                </a:solidFill>
              </a:rPr>
              <a:t>Examine all comments and recommendations for each question within each section 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solidFill>
                  <a:schemeClr val="tx1"/>
                </a:solidFill>
              </a:rPr>
              <a:t>Produce </a:t>
            </a:r>
            <a:r>
              <a:rPr lang="en-US" dirty="0">
                <a:solidFill>
                  <a:schemeClr val="tx1"/>
                </a:solidFill>
              </a:rPr>
              <a:t>a </a:t>
            </a:r>
            <a:r>
              <a:rPr lang="en-US" dirty="0" smtClean="0">
                <a:solidFill>
                  <a:schemeClr val="tx1"/>
                </a:solidFill>
              </a:rPr>
              <a:t>data set for cross-national </a:t>
            </a:r>
            <a:r>
              <a:rPr lang="en-US" dirty="0">
                <a:solidFill>
                  <a:schemeClr val="tx1"/>
                </a:solidFill>
              </a:rPr>
              <a:t>review 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spcAft>
                <a:spcPts val="1800"/>
              </a:spcAft>
            </a:pPr>
            <a:r>
              <a:rPr lang="en-US" dirty="0" smtClean="0">
                <a:solidFill>
                  <a:schemeClr val="tx1"/>
                </a:solidFill>
              </a:rPr>
              <a:t>Make recommendations </a:t>
            </a:r>
            <a:r>
              <a:rPr lang="en-US" dirty="0">
                <a:solidFill>
                  <a:schemeClr val="tx1"/>
                </a:solidFill>
              </a:rPr>
              <a:t>for </a:t>
            </a:r>
            <a:r>
              <a:rPr lang="en-US" dirty="0" smtClean="0">
                <a:solidFill>
                  <a:schemeClr val="tx1"/>
                </a:solidFill>
              </a:rPr>
              <a:t>change </a:t>
            </a:r>
            <a:r>
              <a:rPr lang="en-US" dirty="0">
                <a:solidFill>
                  <a:schemeClr val="tx1"/>
                </a:solidFill>
              </a:rPr>
              <a:t>or adaption to the source </a:t>
            </a:r>
            <a:r>
              <a:rPr lang="en-US" dirty="0" smtClean="0">
                <a:solidFill>
                  <a:schemeClr val="tx1"/>
                </a:solidFill>
              </a:rPr>
              <a:t>questionnaire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97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Wave 2: Problem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88720"/>
            <a:ext cx="8115300" cy="4749553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Cross-national problems </a:t>
            </a:r>
            <a:endParaRPr lang="en-US" b="1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Question wording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GB" dirty="0" smtClean="0">
                <a:solidFill>
                  <a:schemeClr val="tx1"/>
                </a:solidFill>
              </a:rPr>
              <a:t>Question concept</a:t>
            </a:r>
          </a:p>
          <a:p>
            <a:pPr lvl="1"/>
            <a:r>
              <a:rPr lang="en-GB" dirty="0" smtClean="0">
                <a:solidFill>
                  <a:schemeClr val="tx1"/>
                </a:solidFill>
              </a:rPr>
              <a:t>Section </a:t>
            </a:r>
            <a:r>
              <a:rPr lang="en-GB" dirty="0">
                <a:solidFill>
                  <a:schemeClr val="tx1"/>
                </a:solidFill>
              </a:rPr>
              <a:t>o</a:t>
            </a:r>
            <a:r>
              <a:rPr lang="en-GB" dirty="0" smtClean="0">
                <a:solidFill>
                  <a:schemeClr val="tx1"/>
                </a:solidFill>
              </a:rPr>
              <a:t>rder 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Section concepts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Internal </a:t>
            </a:r>
            <a:r>
              <a:rPr lang="en-US" dirty="0" err="1" smtClean="0">
                <a:solidFill>
                  <a:schemeClr val="tx1"/>
                </a:solidFill>
              </a:rPr>
              <a:t>harmonisation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Translation </a:t>
            </a:r>
            <a:r>
              <a:rPr lang="en-US" b="1" dirty="0">
                <a:solidFill>
                  <a:schemeClr val="tx1"/>
                </a:solidFill>
              </a:rPr>
              <a:t>i</a:t>
            </a:r>
            <a:r>
              <a:rPr lang="en-US" b="1" dirty="0" smtClean="0">
                <a:solidFill>
                  <a:schemeClr val="tx1"/>
                </a:solidFill>
              </a:rPr>
              <a:t>ssues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Particular words or phases</a:t>
            </a:r>
          </a:p>
          <a:p>
            <a:pPr lvl="1">
              <a:spcAft>
                <a:spcPts val="1200"/>
              </a:spcAft>
            </a:pPr>
            <a:r>
              <a:rPr lang="en-US" dirty="0" smtClean="0">
                <a:solidFill>
                  <a:schemeClr val="tx1"/>
                </a:solidFill>
              </a:rPr>
              <a:t>Question structure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Linguistic </a:t>
            </a:r>
            <a:r>
              <a:rPr lang="en-US" b="1" dirty="0">
                <a:solidFill>
                  <a:schemeClr val="tx1"/>
                </a:solidFill>
              </a:rPr>
              <a:t>or cultural </a:t>
            </a:r>
            <a:r>
              <a:rPr lang="en-US" b="1" dirty="0" smtClean="0">
                <a:solidFill>
                  <a:schemeClr val="tx1"/>
                </a:solidFill>
              </a:rPr>
              <a:t>differences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Particular </a:t>
            </a:r>
            <a:r>
              <a:rPr lang="en-US" dirty="0">
                <a:solidFill>
                  <a:schemeClr val="tx1"/>
                </a:solidFill>
              </a:rPr>
              <a:t>words, phrases and </a:t>
            </a:r>
            <a:r>
              <a:rPr lang="en-US" dirty="0" smtClean="0">
                <a:solidFill>
                  <a:schemeClr val="tx1"/>
                </a:solidFill>
              </a:rPr>
              <a:t>concepts  </a:t>
            </a:r>
            <a:endParaRPr lang="en-US" dirty="0">
              <a:solidFill>
                <a:schemeClr val="tx1"/>
              </a:solidFill>
            </a:endParaRPr>
          </a:p>
          <a:p>
            <a:endParaRPr lang="en-US" sz="1600" dirty="0"/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9987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Main Stage: Translation </a:t>
            </a:r>
            <a:r>
              <a:rPr lang="en-US" dirty="0" smtClean="0"/>
              <a:t>Process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98" y="949683"/>
            <a:ext cx="86868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3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Main Stage: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88720"/>
            <a:ext cx="8115300" cy="4525963"/>
          </a:xfrm>
        </p:spPr>
        <p:txBody>
          <a:bodyPr/>
          <a:lstStyle/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Quantitative pilot </a:t>
            </a:r>
            <a:endParaRPr lang="en-US" dirty="0">
              <a:solidFill>
                <a:schemeClr val="tx1"/>
              </a:solidFill>
            </a:endParaRPr>
          </a:p>
          <a:p>
            <a:pPr lvl="1">
              <a:spcAft>
                <a:spcPts val="1800"/>
              </a:spcAft>
            </a:pPr>
            <a:r>
              <a:rPr lang="en-US" dirty="0" smtClean="0">
                <a:solidFill>
                  <a:schemeClr val="tx1"/>
                </a:solidFill>
              </a:rPr>
              <a:t>Test </a:t>
            </a:r>
            <a:r>
              <a:rPr lang="en-US" dirty="0">
                <a:solidFill>
                  <a:schemeClr val="tx1"/>
                </a:solidFill>
              </a:rPr>
              <a:t>programming </a:t>
            </a:r>
            <a:r>
              <a:rPr lang="en-US" dirty="0" smtClean="0">
                <a:solidFill>
                  <a:schemeClr val="tx1"/>
                </a:solidFill>
              </a:rPr>
              <a:t>and supporting systems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Cognitive testing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Test questionnaire translation</a:t>
            </a:r>
          </a:p>
        </p:txBody>
      </p:sp>
    </p:spTree>
    <p:extLst>
      <p:ext uri="{BB962C8B-B14F-4D97-AF65-F5344CB8AC3E}">
        <p14:creationId xmlns:p14="http://schemas.microsoft.com/office/powerpoint/2010/main" val="84714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Main Stage: Implementation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88720"/>
            <a:ext cx="8115300" cy="4740028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dirty="0" smtClean="0">
                <a:solidFill>
                  <a:schemeClr val="tx1"/>
                </a:solidFill>
              </a:rPr>
              <a:t>Keeping in touch</a:t>
            </a:r>
          </a:p>
          <a:p>
            <a:pPr lvl="1">
              <a:spcAft>
                <a:spcPts val="1800"/>
              </a:spcAft>
            </a:pPr>
            <a:r>
              <a:rPr lang="en-US" dirty="0" smtClean="0">
                <a:solidFill>
                  <a:schemeClr val="tx1"/>
                </a:solidFill>
              </a:rPr>
              <a:t>Email correspondence</a:t>
            </a:r>
          </a:p>
          <a:p>
            <a:pPr lvl="1">
              <a:spcAft>
                <a:spcPts val="1800"/>
              </a:spcAft>
            </a:pPr>
            <a:r>
              <a:rPr lang="en-US" dirty="0" smtClean="0">
                <a:solidFill>
                  <a:schemeClr val="tx1"/>
                </a:solidFill>
              </a:rPr>
              <a:t>Frequently </a:t>
            </a:r>
            <a:r>
              <a:rPr lang="en-US" dirty="0">
                <a:solidFill>
                  <a:schemeClr val="tx1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sked </a:t>
            </a:r>
            <a:r>
              <a:rPr lang="en-US" dirty="0">
                <a:solidFill>
                  <a:schemeClr val="tx1"/>
                </a:solidFill>
              </a:rPr>
              <a:t>q</a:t>
            </a:r>
            <a:r>
              <a:rPr lang="en-US" dirty="0" smtClean="0">
                <a:solidFill>
                  <a:schemeClr val="tx1"/>
                </a:solidFill>
              </a:rPr>
              <a:t>uestions </a:t>
            </a:r>
            <a:r>
              <a:rPr lang="en-US" dirty="0">
                <a:solidFill>
                  <a:schemeClr val="tx1"/>
                </a:solidFill>
              </a:rPr>
              <a:t>(FAQ) </a:t>
            </a:r>
            <a:r>
              <a:rPr lang="en-US" dirty="0" smtClean="0">
                <a:solidFill>
                  <a:schemeClr val="tx1"/>
                </a:solidFill>
              </a:rPr>
              <a:t>periodically issued</a:t>
            </a:r>
          </a:p>
          <a:p>
            <a:pPr>
              <a:spcAft>
                <a:spcPts val="1800"/>
              </a:spcAft>
            </a:pP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30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796173"/>
          </a:xfrm>
        </p:spPr>
        <p:txBody>
          <a:bodyPr/>
          <a:lstStyle/>
          <a:p>
            <a:pPr algn="ctr"/>
            <a:r>
              <a:rPr lang="en-US" dirty="0" smtClean="0"/>
              <a:t>Following Main Stage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88720"/>
            <a:ext cx="8115300" cy="4525963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dirty="0" smtClean="0">
                <a:solidFill>
                  <a:schemeClr val="tx1"/>
                </a:solidFill>
              </a:rPr>
              <a:t>Reporting of </a:t>
            </a:r>
            <a:r>
              <a:rPr lang="en-US" dirty="0" err="1" smtClean="0">
                <a:solidFill>
                  <a:schemeClr val="tx1"/>
                </a:solidFill>
              </a:rPr>
              <a:t>unauthorised</a:t>
            </a:r>
            <a:r>
              <a:rPr lang="en-US" dirty="0" smtClean="0">
                <a:solidFill>
                  <a:schemeClr val="tx1"/>
                </a:solidFill>
              </a:rPr>
              <a:t> changes or adaptions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Mode differences: face-to-face, telephone, web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Impact of reading lists when individually prompted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in telephone administration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161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594042"/>
          </a:xfrm>
        </p:spPr>
        <p:txBody>
          <a:bodyPr/>
          <a:lstStyle/>
          <a:p>
            <a:pPr algn="ctr"/>
            <a:r>
              <a:rPr lang="en-US" dirty="0" smtClean="0"/>
              <a:t>Lessons Learned </a:t>
            </a:r>
            <a:endParaRPr lang="en-US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01858"/>
            <a:ext cx="8115300" cy="5451231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sz="2200" dirty="0" smtClean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chemeClr val="tx1"/>
                </a:solidFill>
              </a:rPr>
              <a:t>Simplicity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Clearly defined concepts and definitions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chemeClr val="tx1"/>
                </a:solidFill>
              </a:rPr>
              <a:t>Standard question </a:t>
            </a:r>
            <a:r>
              <a:rPr lang="en-US" dirty="0">
                <a:solidFill>
                  <a:schemeClr val="tx1"/>
                </a:solidFill>
              </a:rPr>
              <a:t>wording and </a:t>
            </a:r>
            <a:r>
              <a:rPr lang="en-US" dirty="0" smtClean="0">
                <a:solidFill>
                  <a:schemeClr val="tx1"/>
                </a:solidFill>
              </a:rPr>
              <a:t>constructs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chemeClr val="tx1"/>
                </a:solidFill>
              </a:rPr>
              <a:t>Steering group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Translation protocol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dirty="0" smtClean="0">
                <a:solidFill>
                  <a:schemeClr val="tx1"/>
                </a:solidFill>
              </a:rPr>
              <a:t>umulative testing in multiple countries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Cultural knowledge and understanding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Time for review and revision of source questionnaire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All country testing to support questionnaire </a:t>
            </a:r>
            <a:r>
              <a:rPr lang="en-US" dirty="0" smtClean="0">
                <a:solidFill>
                  <a:schemeClr val="tx1"/>
                </a:solidFill>
              </a:rPr>
              <a:t>translation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77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594042"/>
          </a:xfrm>
        </p:spPr>
        <p:txBody>
          <a:bodyPr/>
          <a:lstStyle/>
          <a:p>
            <a:pPr algn="ctr"/>
            <a:r>
              <a:rPr lang="en-US" dirty="0" smtClean="0"/>
              <a:t>Lessons Learned </a:t>
            </a:r>
            <a:r>
              <a:rPr lang="en-US" sz="1200" dirty="0" smtClean="0"/>
              <a:t>(</a:t>
            </a:r>
            <a:r>
              <a:rPr lang="en-US" sz="1200" dirty="0"/>
              <a:t>C</a:t>
            </a:r>
            <a:r>
              <a:rPr lang="en-US" sz="1200" dirty="0" smtClean="0"/>
              <a:t>ont.)</a:t>
            </a:r>
            <a:endParaRPr lang="en-US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01858"/>
            <a:ext cx="8115300" cy="5451231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GB" sz="2200" dirty="0" smtClean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schemeClr val="tx1"/>
                </a:solidFill>
              </a:rPr>
              <a:t>Quality </a:t>
            </a:r>
            <a:r>
              <a:rPr lang="en-GB" dirty="0">
                <a:solidFill>
                  <a:schemeClr val="tx1"/>
                </a:solidFill>
              </a:rPr>
              <a:t>assessment of testing methods used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Input </a:t>
            </a:r>
            <a:r>
              <a:rPr lang="en-US" dirty="0" err="1" smtClean="0">
                <a:solidFill>
                  <a:schemeClr val="tx1"/>
                </a:solidFill>
              </a:rPr>
              <a:t>harmonisation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incl. written interviewer instructions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Mode of administration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Questionnaire designers involved at main stage fielding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Open lines of communication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Pragmatism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993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Contact: </a:t>
            </a:r>
            <a:r>
              <a:rPr lang="en-US" smtClean="0"/>
              <a:t>Amanda Wilmot</a:t>
            </a:r>
            <a:endParaRPr lang="en-US" dirty="0" smtClean="0"/>
          </a:p>
          <a:p>
            <a:r>
              <a:rPr lang="en-US" dirty="0" smtClean="0"/>
              <a:t>Email: </a:t>
            </a:r>
            <a:r>
              <a:rPr lang="en-US" dirty="0" smtClean="0">
                <a:hlinkClick r:id="rId3"/>
              </a:rPr>
              <a:t>amandawilmot@westat.com</a:t>
            </a:r>
            <a:endParaRPr lang="en-US" dirty="0" smtClean="0"/>
          </a:p>
          <a:p>
            <a:r>
              <a:rPr lang="en-US" dirty="0" smtClean="0"/>
              <a:t>Phone: (001) 301 610 5541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56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stat Light Theme">
  <a:themeElements>
    <a:clrScheme name="Westat">
      <a:dk1>
        <a:sysClr val="windowText" lastClr="000000"/>
      </a:dk1>
      <a:lt1>
        <a:sysClr val="window" lastClr="FFFFFF"/>
      </a:lt1>
      <a:dk2>
        <a:srgbClr val="005075"/>
      </a:dk2>
      <a:lt2>
        <a:srgbClr val="C0E299"/>
      </a:lt2>
      <a:accent1>
        <a:srgbClr val="1C8BAC"/>
      </a:accent1>
      <a:accent2>
        <a:srgbClr val="3F8E10"/>
      </a:accent2>
      <a:accent3>
        <a:srgbClr val="00698D"/>
      </a:accent3>
      <a:accent4>
        <a:srgbClr val="2F7B2E"/>
      </a:accent4>
      <a:accent5>
        <a:srgbClr val="D98C22"/>
      </a:accent5>
      <a:accent6>
        <a:srgbClr val="575756"/>
      </a:accent6>
      <a:hlink>
        <a:srgbClr val="008FC0"/>
      </a:hlink>
      <a:folHlink>
        <a:srgbClr val="007DB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Westat Dark Theme">
  <a:themeElements>
    <a:clrScheme name="Westat">
      <a:dk1>
        <a:sysClr val="windowText" lastClr="000000"/>
      </a:dk1>
      <a:lt1>
        <a:sysClr val="window" lastClr="FFFFFF"/>
      </a:lt1>
      <a:dk2>
        <a:srgbClr val="005075"/>
      </a:dk2>
      <a:lt2>
        <a:srgbClr val="C0E299"/>
      </a:lt2>
      <a:accent1>
        <a:srgbClr val="1C8BAC"/>
      </a:accent1>
      <a:accent2>
        <a:srgbClr val="3F8E10"/>
      </a:accent2>
      <a:accent3>
        <a:srgbClr val="00698D"/>
      </a:accent3>
      <a:accent4>
        <a:srgbClr val="2F7B2E"/>
      </a:accent4>
      <a:accent5>
        <a:srgbClr val="D98C22"/>
      </a:accent5>
      <a:accent6>
        <a:srgbClr val="575756"/>
      </a:accent6>
      <a:hlink>
        <a:srgbClr val="008FC0"/>
      </a:hlink>
      <a:folHlink>
        <a:srgbClr val="007DB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Westat Logo on Each Page">
  <a:themeElements>
    <a:clrScheme name="Westat">
      <a:dk1>
        <a:sysClr val="windowText" lastClr="000000"/>
      </a:dk1>
      <a:lt1>
        <a:sysClr val="window" lastClr="FFFFFF"/>
      </a:lt1>
      <a:dk2>
        <a:srgbClr val="005075"/>
      </a:dk2>
      <a:lt2>
        <a:srgbClr val="C0E299"/>
      </a:lt2>
      <a:accent1>
        <a:srgbClr val="1C8BAC"/>
      </a:accent1>
      <a:accent2>
        <a:srgbClr val="3F8E10"/>
      </a:accent2>
      <a:accent3>
        <a:srgbClr val="00698D"/>
      </a:accent3>
      <a:accent4>
        <a:srgbClr val="2F7B2E"/>
      </a:accent4>
      <a:accent5>
        <a:srgbClr val="D98C22"/>
      </a:accent5>
      <a:accent6>
        <a:srgbClr val="575756"/>
      </a:accent6>
      <a:hlink>
        <a:srgbClr val="008FC0"/>
      </a:hlink>
      <a:folHlink>
        <a:srgbClr val="007DB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5971</TotalTime>
  <Words>1550</Words>
  <Application>Microsoft Office PowerPoint</Application>
  <PresentationFormat>On-screen Show (4:3)</PresentationFormat>
  <Paragraphs>223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Westat Light Theme</vt:lpstr>
      <vt:lpstr>Westat Dark Theme</vt:lpstr>
      <vt:lpstr>Westat Logo on Each Page</vt:lpstr>
      <vt:lpstr>Measuring Disability Equality in Europe:  Design and Development of the European Health and Social Integration Survey Questionnaire    </vt:lpstr>
      <vt:lpstr>Acknowledgments</vt:lpstr>
      <vt:lpstr>European Union Requirements </vt:lpstr>
      <vt:lpstr>A Different Approach to Measuring Disability</vt:lpstr>
      <vt:lpstr>Questionnaire Design: Harmonised Inputs</vt:lpstr>
      <vt:lpstr>Questionnaire Design: Operationalising the International Classification of Functioning, Disability and Health (ICF)</vt:lpstr>
      <vt:lpstr>Questionnaire design: Classification Reduction</vt:lpstr>
      <vt:lpstr>PowerPoint Presentation</vt:lpstr>
      <vt:lpstr>Questionnaire Development and Testing: Overview</vt:lpstr>
      <vt:lpstr>Wave 1: Testing Process</vt:lpstr>
      <vt:lpstr>Wave 1: Main Findings</vt:lpstr>
      <vt:lpstr>Wave 2: Testing Process</vt:lpstr>
      <vt:lpstr>Wave 2: Quality Review</vt:lpstr>
      <vt:lpstr>Wave 2: Data Synthesis</vt:lpstr>
      <vt:lpstr>Wave 2: Problem Types</vt:lpstr>
      <vt:lpstr>Main Stage: Translation Process </vt:lpstr>
      <vt:lpstr>Main Stage: Testing</vt:lpstr>
      <vt:lpstr>Main Stage: Implementation </vt:lpstr>
      <vt:lpstr>Following Main Stage Implementation</vt:lpstr>
      <vt:lpstr>Lessons Learned </vt:lpstr>
      <vt:lpstr>Lessons Learned (Cont.)</vt:lpstr>
      <vt:lpstr>End</vt:lpstr>
    </vt:vector>
  </TitlesOfParts>
  <Company>Westat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Westat</dc:creator>
  <cp:lastModifiedBy>Amanda Wilmot</cp:lastModifiedBy>
  <cp:revision>811</cp:revision>
  <cp:lastPrinted>2016-11-04T17:46:49Z</cp:lastPrinted>
  <dcterms:created xsi:type="dcterms:W3CDTF">2012-08-17T15:29:21Z</dcterms:created>
  <dcterms:modified xsi:type="dcterms:W3CDTF">2016-11-23T19:28:27Z</dcterms:modified>
</cp:coreProperties>
</file>