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1" r:id="rId3"/>
    <p:sldId id="283" r:id="rId4"/>
    <p:sldId id="290" r:id="rId5"/>
    <p:sldId id="260" r:id="rId6"/>
    <p:sldId id="277" r:id="rId7"/>
    <p:sldId id="265" r:id="rId8"/>
    <p:sldId id="268" r:id="rId9"/>
    <p:sldId id="269" r:id="rId10"/>
    <p:sldId id="270" r:id="rId11"/>
    <p:sldId id="271" r:id="rId12"/>
    <p:sldId id="315" r:id="rId13"/>
    <p:sldId id="307" r:id="rId14"/>
    <p:sldId id="316" r:id="rId15"/>
    <p:sldId id="257" r:id="rId16"/>
    <p:sldId id="291" r:id="rId17"/>
    <p:sldId id="258" r:id="rId18"/>
    <p:sldId id="300" r:id="rId19"/>
    <p:sldId id="312" r:id="rId20"/>
    <p:sldId id="301" r:id="rId21"/>
    <p:sldId id="309" r:id="rId22"/>
    <p:sldId id="311" r:id="rId23"/>
    <p:sldId id="317" r:id="rId24"/>
    <p:sldId id="318" r:id="rId25"/>
    <p:sldId id="284" r:id="rId26"/>
    <p:sldId id="314" r:id="rId27"/>
    <p:sldId id="289" r:id="rId28"/>
    <p:sldId id="26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492" autoAdjust="0"/>
  </p:normalViewPr>
  <p:slideViewPr>
    <p:cSldViewPr>
      <p:cViewPr varScale="1">
        <p:scale>
          <a:sx n="70" d="100"/>
          <a:sy n="70" d="100"/>
        </p:scale>
        <p:origin x="-51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555"/>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ABCD0B-D51A-431A-B996-E6E25245494B}"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en-GB"/>
        </a:p>
      </dgm:t>
    </dgm:pt>
    <dgm:pt modelId="{117E2B0E-69A9-4E0F-BB6D-BF6309685207}">
      <dgm:prSet phldrT="[Text]"/>
      <dgm:spPr>
        <a:solidFill>
          <a:schemeClr val="accent4">
            <a:lumMod val="60000"/>
            <a:lumOff val="40000"/>
          </a:schemeClr>
        </a:solidFill>
        <a:ln>
          <a:solidFill>
            <a:schemeClr val="bg1"/>
          </a:solidFill>
        </a:ln>
      </dgm:spPr>
      <dgm:t>
        <a:bodyPr/>
        <a:lstStyle/>
        <a:p>
          <a:r>
            <a:rPr lang="en-GB" dirty="0" smtClean="0"/>
            <a:t>Future model wave 1 core</a:t>
          </a:r>
          <a:endParaRPr lang="en-GB" dirty="0"/>
        </a:p>
      </dgm:t>
    </dgm:pt>
    <dgm:pt modelId="{6B246127-956A-43E1-BAFF-9412C0206070}" type="parTrans" cxnId="{F125D2A7-6C9B-4988-8A45-64FD1DB018D8}">
      <dgm:prSet/>
      <dgm:spPr/>
      <dgm:t>
        <a:bodyPr/>
        <a:lstStyle/>
        <a:p>
          <a:endParaRPr lang="en-GB"/>
        </a:p>
      </dgm:t>
    </dgm:pt>
    <dgm:pt modelId="{DFA3963E-75E3-4BBD-B72E-19AE18D34B6E}" type="sibTrans" cxnId="{F125D2A7-6C9B-4988-8A45-64FD1DB018D8}">
      <dgm:prSet/>
      <dgm:spPr/>
      <dgm:t>
        <a:bodyPr/>
        <a:lstStyle/>
        <a:p>
          <a:endParaRPr lang="en-GB"/>
        </a:p>
      </dgm:t>
    </dgm:pt>
    <dgm:pt modelId="{6292B83F-D197-4791-B56E-89D861864A28}">
      <dgm:prSet phldrT="[Text]" custT="1"/>
      <dgm:spPr/>
      <dgm:t>
        <a:bodyPr/>
        <a:lstStyle/>
        <a:p>
          <a:r>
            <a:rPr lang="en-GB" sz="1600" b="0" dirty="0" smtClean="0">
              <a:solidFill>
                <a:schemeClr val="tx1"/>
              </a:solidFill>
            </a:rPr>
            <a:t>Contract types; Shift work; Employment history; </a:t>
          </a:r>
          <a:endParaRPr lang="en-GB" sz="1600" b="0" u="sng" dirty="0">
            <a:solidFill>
              <a:schemeClr val="tx1"/>
            </a:solidFill>
            <a:latin typeface="+mn-lt"/>
            <a:cs typeface="Kartika" pitchFamily="18" charset="0"/>
          </a:endParaRPr>
        </a:p>
      </dgm:t>
    </dgm:pt>
    <dgm:pt modelId="{6314D350-BCD8-4519-86B7-CFE2AA386388}" type="parTrans" cxnId="{4CB2FB39-EB8A-43D2-81C8-D67651A15F16}">
      <dgm:prSet/>
      <dgm:spPr/>
      <dgm:t>
        <a:bodyPr/>
        <a:lstStyle/>
        <a:p>
          <a:endParaRPr lang="en-GB"/>
        </a:p>
      </dgm:t>
    </dgm:pt>
    <dgm:pt modelId="{1491E857-782A-471D-8F09-4A7F7C1E3AA4}" type="sibTrans" cxnId="{4CB2FB39-EB8A-43D2-81C8-D67651A15F16}">
      <dgm:prSet/>
      <dgm:spPr/>
      <dgm:t>
        <a:bodyPr/>
        <a:lstStyle/>
        <a:p>
          <a:endParaRPr lang="en-GB"/>
        </a:p>
      </dgm:t>
    </dgm:pt>
    <dgm:pt modelId="{F684B75B-EB10-4255-80BA-7B3AF0450A8E}">
      <dgm:prSet phldrT="[Text]"/>
      <dgm:spPr>
        <a:solidFill>
          <a:schemeClr val="accent3">
            <a:lumMod val="60000"/>
            <a:lumOff val="40000"/>
            <a:alpha val="90000"/>
          </a:schemeClr>
        </a:solidFill>
        <a:ln>
          <a:solidFill>
            <a:schemeClr val="bg1"/>
          </a:solidFill>
        </a:ln>
      </dgm:spPr>
      <dgm:t>
        <a:bodyPr/>
        <a:lstStyle/>
        <a:p>
          <a:r>
            <a:rPr lang="en-GB" dirty="0" smtClean="0"/>
            <a:t>Other LM-Priority</a:t>
          </a:r>
          <a:endParaRPr lang="en-GB" dirty="0"/>
        </a:p>
      </dgm:t>
    </dgm:pt>
    <dgm:pt modelId="{29FB7659-6F6D-44B2-A4DB-97E792FE6930}" type="parTrans" cxnId="{73E7D0D7-E036-404E-8115-DC7C08279768}">
      <dgm:prSet/>
      <dgm:spPr/>
      <dgm:t>
        <a:bodyPr/>
        <a:lstStyle/>
        <a:p>
          <a:endParaRPr lang="en-GB"/>
        </a:p>
      </dgm:t>
    </dgm:pt>
    <dgm:pt modelId="{2F671776-FBA6-4757-8599-E7A7CFE1014B}" type="sibTrans" cxnId="{73E7D0D7-E036-404E-8115-DC7C08279768}">
      <dgm:prSet/>
      <dgm:spPr/>
      <dgm:t>
        <a:bodyPr/>
        <a:lstStyle/>
        <a:p>
          <a:endParaRPr lang="en-GB"/>
        </a:p>
      </dgm:t>
    </dgm:pt>
    <dgm:pt modelId="{EED12D9D-F76C-4447-849E-FC0EFC05EB4D}">
      <dgm:prSet phldrT="[Text]" custT="1"/>
      <dgm:spPr/>
      <dgm:t>
        <a:bodyPr/>
        <a:lstStyle/>
        <a:p>
          <a:r>
            <a:rPr lang="en-GB" sz="1800" u="none" dirty="0" smtClean="0">
              <a:solidFill>
                <a:schemeClr val="tx1"/>
              </a:solidFill>
              <a:latin typeface="+mn-lt"/>
              <a:cs typeface="Kartika" pitchFamily="18" charset="0"/>
            </a:rPr>
            <a:t>Full time / part time;</a:t>
          </a:r>
          <a:endParaRPr lang="en-GB" sz="1800" u="none" dirty="0">
            <a:solidFill>
              <a:schemeClr val="tx1"/>
            </a:solidFill>
            <a:latin typeface="+mn-lt"/>
            <a:cs typeface="Kartika" pitchFamily="18" charset="0"/>
          </a:endParaRPr>
        </a:p>
      </dgm:t>
    </dgm:pt>
    <dgm:pt modelId="{6A0F7B70-7C00-4C6A-A7AB-5BECF150D80D}" type="parTrans" cxnId="{11D1F6C8-E4AE-4789-B374-2D5549162EBA}">
      <dgm:prSet/>
      <dgm:spPr/>
      <dgm:t>
        <a:bodyPr/>
        <a:lstStyle/>
        <a:p>
          <a:endParaRPr lang="en-GB"/>
        </a:p>
      </dgm:t>
    </dgm:pt>
    <dgm:pt modelId="{49DAAE05-6BBC-4FE4-8D9A-69E4FA7A7F90}" type="sibTrans" cxnId="{11D1F6C8-E4AE-4789-B374-2D5549162EBA}">
      <dgm:prSet/>
      <dgm:spPr/>
      <dgm:t>
        <a:bodyPr/>
        <a:lstStyle/>
        <a:p>
          <a:endParaRPr lang="en-GB"/>
        </a:p>
      </dgm:t>
    </dgm:pt>
    <dgm:pt modelId="{C4E3AF9C-E220-4739-8FEE-CEA158DAA2B8}">
      <dgm:prSet phldrT="[Text]"/>
      <dgm:spPr>
        <a:solidFill>
          <a:schemeClr val="accent1">
            <a:alpha val="90000"/>
          </a:schemeClr>
        </a:solidFill>
        <a:ln>
          <a:solidFill>
            <a:schemeClr val="bg1"/>
          </a:solidFill>
        </a:ln>
      </dgm:spPr>
      <dgm:t>
        <a:bodyPr/>
        <a:lstStyle/>
        <a:p>
          <a:r>
            <a:rPr lang="en-GB" dirty="0" smtClean="0"/>
            <a:t>Phase 1</a:t>
          </a:r>
          <a:endParaRPr lang="en-GB" dirty="0"/>
        </a:p>
      </dgm:t>
    </dgm:pt>
    <dgm:pt modelId="{6398EA7E-E6B9-4A06-B76E-B6F068D7037E}" type="parTrans" cxnId="{8D7B64C9-400D-4281-A632-20B09B62901D}">
      <dgm:prSet/>
      <dgm:spPr/>
      <dgm:t>
        <a:bodyPr/>
        <a:lstStyle/>
        <a:p>
          <a:endParaRPr lang="en-GB"/>
        </a:p>
      </dgm:t>
    </dgm:pt>
    <dgm:pt modelId="{3D562AFA-5715-4BF7-AF4E-E96D378B7C65}" type="sibTrans" cxnId="{8D7B64C9-400D-4281-A632-20B09B62901D}">
      <dgm:prSet/>
      <dgm:spPr/>
      <dgm:t>
        <a:bodyPr/>
        <a:lstStyle/>
        <a:p>
          <a:endParaRPr lang="en-GB"/>
        </a:p>
      </dgm:t>
    </dgm:pt>
    <dgm:pt modelId="{9FB53FDF-90FD-4E02-94DE-D583471C3BD4}">
      <dgm:prSet phldrT="[Text]" custT="1"/>
      <dgm:spPr/>
      <dgm:t>
        <a:bodyPr/>
        <a:lstStyle/>
        <a:p>
          <a:r>
            <a:rPr lang="en-GB" sz="2400" u="none" dirty="0" smtClean="0">
              <a:solidFill>
                <a:schemeClr val="tx1"/>
              </a:solidFill>
              <a:latin typeface="+mn-lt"/>
              <a:cs typeface="Kartika" pitchFamily="18" charset="0"/>
            </a:rPr>
            <a:t>Socio-demographics, jobs, second jobs </a:t>
          </a:r>
          <a:endParaRPr lang="en-GB" sz="2400" u="none" dirty="0">
            <a:solidFill>
              <a:schemeClr val="tx1"/>
            </a:solidFill>
            <a:latin typeface="+mn-lt"/>
            <a:cs typeface="Kartika" pitchFamily="18" charset="0"/>
          </a:endParaRPr>
        </a:p>
      </dgm:t>
    </dgm:pt>
    <dgm:pt modelId="{E48CD237-9DFA-4AF9-8DC3-446E13113274}" type="parTrans" cxnId="{EF8A8337-1DA2-4CDE-8FF1-613C3BD5F295}">
      <dgm:prSet/>
      <dgm:spPr/>
      <dgm:t>
        <a:bodyPr/>
        <a:lstStyle/>
        <a:p>
          <a:endParaRPr lang="en-GB"/>
        </a:p>
      </dgm:t>
    </dgm:pt>
    <dgm:pt modelId="{CC01712C-7D5F-4219-BE3E-F8BE86DE1E21}" type="sibTrans" cxnId="{EF8A8337-1DA2-4CDE-8FF1-613C3BD5F295}">
      <dgm:prSet/>
      <dgm:spPr/>
      <dgm:t>
        <a:bodyPr/>
        <a:lstStyle/>
        <a:p>
          <a:endParaRPr lang="en-GB"/>
        </a:p>
      </dgm:t>
    </dgm:pt>
    <dgm:pt modelId="{5AF5B2AC-C09F-4932-9EF8-E6131B339327}">
      <dgm:prSet phldrT="[Text]" custT="1"/>
      <dgm:spPr/>
      <dgm:t>
        <a:bodyPr/>
        <a:lstStyle/>
        <a:p>
          <a:r>
            <a:rPr lang="en-GB" sz="1800" u="none" dirty="0" smtClean="0">
              <a:solidFill>
                <a:schemeClr val="tx1"/>
              </a:solidFill>
              <a:latin typeface="+mn-lt"/>
              <a:cs typeface="Kartika" pitchFamily="18" charset="0"/>
            </a:rPr>
            <a:t>Usual and actual hours</a:t>
          </a:r>
          <a:endParaRPr lang="en-GB" sz="1800" u="none" dirty="0">
            <a:solidFill>
              <a:schemeClr val="tx1"/>
            </a:solidFill>
            <a:latin typeface="+mn-lt"/>
            <a:cs typeface="Kartika" pitchFamily="18" charset="0"/>
          </a:endParaRPr>
        </a:p>
      </dgm:t>
    </dgm:pt>
    <dgm:pt modelId="{9CE84B32-CC97-4D84-88EE-71B41465AD28}" type="parTrans" cxnId="{DB49C56F-8DB7-4E91-832C-F994F31776D6}">
      <dgm:prSet/>
      <dgm:spPr/>
      <dgm:t>
        <a:bodyPr/>
        <a:lstStyle/>
        <a:p>
          <a:endParaRPr lang="en-GB"/>
        </a:p>
      </dgm:t>
    </dgm:pt>
    <dgm:pt modelId="{057C08B3-FCA1-42AC-A56E-A52B1E6B1CA3}" type="sibTrans" cxnId="{DB49C56F-8DB7-4E91-832C-F994F31776D6}">
      <dgm:prSet/>
      <dgm:spPr/>
      <dgm:t>
        <a:bodyPr/>
        <a:lstStyle/>
        <a:p>
          <a:endParaRPr lang="en-GB"/>
        </a:p>
      </dgm:t>
    </dgm:pt>
    <dgm:pt modelId="{918F7716-8B8F-4E3E-843E-B9D0D78FA554}">
      <dgm:prSet phldrT="[Text]" custT="1"/>
      <dgm:spPr/>
      <dgm:t>
        <a:bodyPr/>
        <a:lstStyle/>
        <a:p>
          <a:r>
            <a:rPr lang="en-GB" sz="1800" u="none" dirty="0" smtClean="0">
              <a:solidFill>
                <a:schemeClr val="tx1"/>
              </a:solidFill>
              <a:latin typeface="+mn-lt"/>
              <a:cs typeface="Kartika" pitchFamily="18" charset="0"/>
            </a:rPr>
            <a:t>Redundancy; duration of unemployment; current education </a:t>
          </a:r>
          <a:endParaRPr lang="en-GB" sz="1800" u="none" dirty="0">
            <a:solidFill>
              <a:schemeClr val="tx1"/>
            </a:solidFill>
            <a:latin typeface="+mn-lt"/>
            <a:cs typeface="Kartika" pitchFamily="18" charset="0"/>
          </a:endParaRPr>
        </a:p>
      </dgm:t>
    </dgm:pt>
    <dgm:pt modelId="{A25F9044-5C08-4322-96E7-2C7C77EFBF98}" type="parTrans" cxnId="{67ECE8D6-395E-457E-97C5-B84F06D0A41D}">
      <dgm:prSet/>
      <dgm:spPr/>
      <dgm:t>
        <a:bodyPr/>
        <a:lstStyle/>
        <a:p>
          <a:endParaRPr lang="en-GB"/>
        </a:p>
      </dgm:t>
    </dgm:pt>
    <dgm:pt modelId="{698B0AB1-11B3-46FC-8766-3202E590E00B}" type="sibTrans" cxnId="{67ECE8D6-395E-457E-97C5-B84F06D0A41D}">
      <dgm:prSet/>
      <dgm:spPr/>
      <dgm:t>
        <a:bodyPr/>
        <a:lstStyle/>
        <a:p>
          <a:endParaRPr lang="en-GB"/>
        </a:p>
      </dgm:t>
    </dgm:pt>
    <dgm:pt modelId="{363E7EF4-4B31-4B2B-A73B-3E38224459D7}">
      <dgm:prSet phldrT="[Text]" custT="1"/>
      <dgm:spPr/>
      <dgm:t>
        <a:bodyPr/>
        <a:lstStyle/>
        <a:p>
          <a:endParaRPr lang="en-GB" sz="1800" u="none" dirty="0">
            <a:solidFill>
              <a:schemeClr val="tx1"/>
            </a:solidFill>
            <a:latin typeface="+mn-lt"/>
            <a:cs typeface="Kartika" pitchFamily="18" charset="0"/>
          </a:endParaRPr>
        </a:p>
      </dgm:t>
    </dgm:pt>
    <dgm:pt modelId="{3437F989-B93F-4156-80CB-C75C851A6799}" type="parTrans" cxnId="{5D800DE4-BA4B-43F2-9D96-B3CD6202C006}">
      <dgm:prSet/>
      <dgm:spPr/>
      <dgm:t>
        <a:bodyPr/>
        <a:lstStyle/>
        <a:p>
          <a:endParaRPr lang="en-GB"/>
        </a:p>
      </dgm:t>
    </dgm:pt>
    <dgm:pt modelId="{B2D39D3C-309B-4C90-B94D-F157C87AC573}" type="sibTrans" cxnId="{5D800DE4-BA4B-43F2-9D96-B3CD6202C006}">
      <dgm:prSet/>
      <dgm:spPr/>
      <dgm:t>
        <a:bodyPr/>
        <a:lstStyle/>
        <a:p>
          <a:endParaRPr lang="en-GB"/>
        </a:p>
      </dgm:t>
    </dgm:pt>
    <dgm:pt modelId="{96E0DE96-6BD8-44CB-813C-6B250A31CACE}">
      <dgm:prSet custT="1"/>
      <dgm:spPr/>
      <dgm:t>
        <a:bodyPr/>
        <a:lstStyle/>
        <a:p>
          <a:r>
            <a:rPr lang="en-GB" sz="1600" b="0" dirty="0" smtClean="0">
              <a:solidFill>
                <a:schemeClr val="tx1"/>
              </a:solidFill>
            </a:rPr>
            <a:t>Work absences; </a:t>
          </a:r>
        </a:p>
      </dgm:t>
    </dgm:pt>
    <dgm:pt modelId="{6FEAAF3E-94D5-4E00-AD27-1CFE38FEFFEE}" type="parTrans" cxnId="{832CEE35-69FF-41AE-81FB-02E143F22884}">
      <dgm:prSet/>
      <dgm:spPr/>
      <dgm:t>
        <a:bodyPr/>
        <a:lstStyle/>
        <a:p>
          <a:endParaRPr lang="en-GB"/>
        </a:p>
      </dgm:t>
    </dgm:pt>
    <dgm:pt modelId="{07DBFDDC-FD39-4CB2-A9AD-53461B052627}" type="sibTrans" cxnId="{832CEE35-69FF-41AE-81FB-02E143F22884}">
      <dgm:prSet/>
      <dgm:spPr/>
      <dgm:t>
        <a:bodyPr/>
        <a:lstStyle/>
        <a:p>
          <a:endParaRPr lang="en-GB"/>
        </a:p>
      </dgm:t>
    </dgm:pt>
    <dgm:pt modelId="{67F5463D-74F1-4FD0-8CA1-483DC56A6AB6}">
      <dgm:prSet custT="1"/>
      <dgm:spPr/>
      <dgm:t>
        <a:bodyPr/>
        <a:lstStyle/>
        <a:p>
          <a:r>
            <a:rPr lang="en-GB" sz="1600" b="0" dirty="0" smtClean="0">
              <a:solidFill>
                <a:schemeClr val="tx1"/>
              </a:solidFill>
            </a:rPr>
            <a:t>Number of employees; Managerial duties; </a:t>
          </a:r>
        </a:p>
      </dgm:t>
    </dgm:pt>
    <dgm:pt modelId="{E8150FD5-8A2E-4691-91B6-D7C35DC52E99}" type="parTrans" cxnId="{BA8D272D-6B2B-4DC2-8205-373A1C7FC48B}">
      <dgm:prSet/>
      <dgm:spPr/>
      <dgm:t>
        <a:bodyPr/>
        <a:lstStyle/>
        <a:p>
          <a:endParaRPr lang="en-GB"/>
        </a:p>
      </dgm:t>
    </dgm:pt>
    <dgm:pt modelId="{1531E74C-D4CC-43BA-A2A2-8D5464672513}" type="sibTrans" cxnId="{BA8D272D-6B2B-4DC2-8205-373A1C7FC48B}">
      <dgm:prSet/>
      <dgm:spPr/>
      <dgm:t>
        <a:bodyPr/>
        <a:lstStyle/>
        <a:p>
          <a:endParaRPr lang="en-GB"/>
        </a:p>
      </dgm:t>
    </dgm:pt>
    <dgm:pt modelId="{02C9D7DF-BCF2-41B5-AC84-0CFCCE05E921}">
      <dgm:prSet custT="1"/>
      <dgm:spPr/>
      <dgm:t>
        <a:bodyPr/>
        <a:lstStyle/>
        <a:p>
          <a:r>
            <a:rPr lang="en-GB" sz="1600" b="0" dirty="0" err="1" smtClean="0">
              <a:solidFill>
                <a:schemeClr val="tx1"/>
              </a:solidFill>
            </a:rPr>
            <a:t>Eurostat</a:t>
          </a:r>
          <a:r>
            <a:rPr lang="en-GB" sz="1600" b="0" dirty="0" smtClean="0">
              <a:solidFill>
                <a:schemeClr val="tx1"/>
              </a:solidFill>
            </a:rPr>
            <a:t> </a:t>
          </a:r>
          <a:r>
            <a:rPr lang="en-GB" sz="1600" b="0" dirty="0" err="1" smtClean="0">
              <a:solidFill>
                <a:schemeClr val="tx1"/>
              </a:solidFill>
            </a:rPr>
            <a:t>Adhoc</a:t>
          </a:r>
          <a:r>
            <a:rPr lang="en-GB" sz="1600" b="0" dirty="0" smtClean="0">
              <a:solidFill>
                <a:schemeClr val="tx1"/>
              </a:solidFill>
            </a:rPr>
            <a:t> modules</a:t>
          </a:r>
          <a:endParaRPr lang="en-GB" sz="1600" b="0" dirty="0">
            <a:solidFill>
              <a:schemeClr val="tx1"/>
            </a:solidFill>
          </a:endParaRPr>
        </a:p>
      </dgm:t>
    </dgm:pt>
    <dgm:pt modelId="{1A0F538F-0C69-40AC-96E6-1DB03C7C73D4}" type="parTrans" cxnId="{46D4538F-BEA3-42C0-8B06-3973CA8B4EAB}">
      <dgm:prSet/>
      <dgm:spPr/>
      <dgm:t>
        <a:bodyPr/>
        <a:lstStyle/>
        <a:p>
          <a:endParaRPr lang="en-GB"/>
        </a:p>
      </dgm:t>
    </dgm:pt>
    <dgm:pt modelId="{FE6D2141-E9C2-42A6-BEFF-8479BAE567BA}" type="sibTrans" cxnId="{46D4538F-BEA3-42C0-8B06-3973CA8B4EAB}">
      <dgm:prSet/>
      <dgm:spPr/>
      <dgm:t>
        <a:bodyPr/>
        <a:lstStyle/>
        <a:p>
          <a:endParaRPr lang="en-GB"/>
        </a:p>
      </dgm:t>
    </dgm:pt>
    <dgm:pt modelId="{62041FD1-8E26-456F-9B2A-4A2617D5E5EE}">
      <dgm:prSet phldrT="[Text]" custT="1"/>
      <dgm:spPr/>
      <dgm:t>
        <a:bodyPr/>
        <a:lstStyle/>
        <a:p>
          <a:r>
            <a:rPr lang="en-GB" sz="1600" b="1" u="sng" dirty="0" smtClean="0">
              <a:solidFill>
                <a:schemeClr val="tx1"/>
              </a:solidFill>
              <a:latin typeface="+mn-lt"/>
              <a:cs typeface="Kartika" pitchFamily="18" charset="0"/>
            </a:rPr>
            <a:t>Scope to be agreed</a:t>
          </a:r>
          <a:endParaRPr lang="en-GB" sz="1600" b="1" u="sng" dirty="0">
            <a:solidFill>
              <a:schemeClr val="tx1"/>
            </a:solidFill>
            <a:latin typeface="+mn-lt"/>
            <a:cs typeface="Kartika" pitchFamily="18" charset="0"/>
          </a:endParaRPr>
        </a:p>
      </dgm:t>
    </dgm:pt>
    <dgm:pt modelId="{64323092-0737-48CF-A57F-F1531C885AE1}" type="parTrans" cxnId="{CA3E4234-E559-4004-B447-B3359AF38F7D}">
      <dgm:prSet/>
      <dgm:spPr/>
      <dgm:t>
        <a:bodyPr/>
        <a:lstStyle/>
        <a:p>
          <a:endParaRPr lang="en-GB"/>
        </a:p>
      </dgm:t>
    </dgm:pt>
    <dgm:pt modelId="{62ECA0FB-3C01-4F99-936D-F1437638CF83}" type="sibTrans" cxnId="{CA3E4234-E559-4004-B447-B3359AF38F7D}">
      <dgm:prSet/>
      <dgm:spPr/>
      <dgm:t>
        <a:bodyPr/>
        <a:lstStyle/>
        <a:p>
          <a:endParaRPr lang="en-GB"/>
        </a:p>
      </dgm:t>
    </dgm:pt>
    <dgm:pt modelId="{7FFECFE6-31A7-42CF-AAB8-A0ABA8E1B3DC}" type="pres">
      <dgm:prSet presAssocID="{6EABCD0B-D51A-431A-B996-E6E25245494B}" presName="Name0" presStyleCnt="0">
        <dgm:presLayoutVars>
          <dgm:chMax val="7"/>
          <dgm:dir/>
          <dgm:animLvl val="lvl"/>
          <dgm:resizeHandles val="exact"/>
        </dgm:presLayoutVars>
      </dgm:prSet>
      <dgm:spPr/>
      <dgm:t>
        <a:bodyPr/>
        <a:lstStyle/>
        <a:p>
          <a:endParaRPr lang="en-GB"/>
        </a:p>
      </dgm:t>
    </dgm:pt>
    <dgm:pt modelId="{5797E033-3B85-43A8-A351-B7241F6BBCC3}" type="pres">
      <dgm:prSet presAssocID="{117E2B0E-69A9-4E0F-BB6D-BF6309685207}" presName="circle1" presStyleLbl="node1" presStyleIdx="0" presStyleCnt="3" custLinFactNeighborY="126"/>
      <dgm:spPr>
        <a:solidFill>
          <a:schemeClr val="accent4">
            <a:lumMod val="60000"/>
            <a:lumOff val="40000"/>
          </a:schemeClr>
        </a:solidFill>
      </dgm:spPr>
      <dgm:t>
        <a:bodyPr/>
        <a:lstStyle/>
        <a:p>
          <a:endParaRPr lang="en-GB"/>
        </a:p>
      </dgm:t>
    </dgm:pt>
    <dgm:pt modelId="{33FF0800-632E-4133-8A88-BFC206C317FD}" type="pres">
      <dgm:prSet presAssocID="{117E2B0E-69A9-4E0F-BB6D-BF6309685207}" presName="space" presStyleCnt="0"/>
      <dgm:spPr/>
    </dgm:pt>
    <dgm:pt modelId="{6BA7E7EA-4B33-4DA0-9DF6-739CC4D24CB7}" type="pres">
      <dgm:prSet presAssocID="{117E2B0E-69A9-4E0F-BB6D-BF6309685207}" presName="rect1" presStyleLbl="alignAcc1" presStyleIdx="0" presStyleCnt="3"/>
      <dgm:spPr/>
      <dgm:t>
        <a:bodyPr/>
        <a:lstStyle/>
        <a:p>
          <a:endParaRPr lang="en-GB"/>
        </a:p>
      </dgm:t>
    </dgm:pt>
    <dgm:pt modelId="{7DAF1087-266D-4E6C-AF65-49F488B7732B}" type="pres">
      <dgm:prSet presAssocID="{F684B75B-EB10-4255-80BA-7B3AF0450A8E}" presName="vertSpace2" presStyleLbl="node1" presStyleIdx="0" presStyleCnt="3"/>
      <dgm:spPr/>
    </dgm:pt>
    <dgm:pt modelId="{AFA00263-4972-4EBA-A024-8845B12C2948}" type="pres">
      <dgm:prSet presAssocID="{F684B75B-EB10-4255-80BA-7B3AF0450A8E}" presName="circle2" presStyleLbl="node1" presStyleIdx="1" presStyleCnt="3"/>
      <dgm:spPr>
        <a:solidFill>
          <a:schemeClr val="accent3">
            <a:lumMod val="60000"/>
            <a:lumOff val="40000"/>
          </a:schemeClr>
        </a:solidFill>
      </dgm:spPr>
    </dgm:pt>
    <dgm:pt modelId="{A63EEC6C-E070-4028-A1FF-06E1D3B3B005}" type="pres">
      <dgm:prSet presAssocID="{F684B75B-EB10-4255-80BA-7B3AF0450A8E}" presName="rect2" presStyleLbl="alignAcc1" presStyleIdx="1" presStyleCnt="3"/>
      <dgm:spPr/>
      <dgm:t>
        <a:bodyPr/>
        <a:lstStyle/>
        <a:p>
          <a:endParaRPr lang="en-GB"/>
        </a:p>
      </dgm:t>
    </dgm:pt>
    <dgm:pt modelId="{09AE7187-0BCA-4944-A8D4-EE335DFD07C7}" type="pres">
      <dgm:prSet presAssocID="{C4E3AF9C-E220-4739-8FEE-CEA158DAA2B8}" presName="vertSpace3" presStyleLbl="node1" presStyleIdx="1" presStyleCnt="3"/>
      <dgm:spPr/>
    </dgm:pt>
    <dgm:pt modelId="{4D7D5103-757B-4397-AC10-2E19399E194C}" type="pres">
      <dgm:prSet presAssocID="{C4E3AF9C-E220-4739-8FEE-CEA158DAA2B8}" presName="circle3" presStyleLbl="node1" presStyleIdx="2" presStyleCnt="3"/>
      <dgm:spPr/>
    </dgm:pt>
    <dgm:pt modelId="{EF08A509-5830-4E38-8CF5-6FF17C460FC0}" type="pres">
      <dgm:prSet presAssocID="{C4E3AF9C-E220-4739-8FEE-CEA158DAA2B8}" presName="rect3" presStyleLbl="alignAcc1" presStyleIdx="2" presStyleCnt="3"/>
      <dgm:spPr/>
      <dgm:t>
        <a:bodyPr/>
        <a:lstStyle/>
        <a:p>
          <a:endParaRPr lang="en-GB"/>
        </a:p>
      </dgm:t>
    </dgm:pt>
    <dgm:pt modelId="{528C0D52-FB9C-4E8D-9670-73FAA61F149A}" type="pres">
      <dgm:prSet presAssocID="{117E2B0E-69A9-4E0F-BB6D-BF6309685207}" presName="rect1ParTx" presStyleLbl="alignAcc1" presStyleIdx="2" presStyleCnt="3">
        <dgm:presLayoutVars>
          <dgm:chMax val="1"/>
          <dgm:bulletEnabled val="1"/>
        </dgm:presLayoutVars>
      </dgm:prSet>
      <dgm:spPr/>
      <dgm:t>
        <a:bodyPr/>
        <a:lstStyle/>
        <a:p>
          <a:endParaRPr lang="en-GB"/>
        </a:p>
      </dgm:t>
    </dgm:pt>
    <dgm:pt modelId="{EACFC81A-D926-40E3-8D5F-13D71EF503FE}" type="pres">
      <dgm:prSet presAssocID="{117E2B0E-69A9-4E0F-BB6D-BF6309685207}" presName="rect1ChTx" presStyleLbl="alignAcc1" presStyleIdx="2" presStyleCnt="3">
        <dgm:presLayoutVars>
          <dgm:bulletEnabled val="1"/>
        </dgm:presLayoutVars>
      </dgm:prSet>
      <dgm:spPr/>
      <dgm:t>
        <a:bodyPr/>
        <a:lstStyle/>
        <a:p>
          <a:endParaRPr lang="en-GB"/>
        </a:p>
      </dgm:t>
    </dgm:pt>
    <dgm:pt modelId="{414445A9-C4CD-403B-A924-01E6E80348F6}" type="pres">
      <dgm:prSet presAssocID="{F684B75B-EB10-4255-80BA-7B3AF0450A8E}" presName="rect2ParTx" presStyleLbl="alignAcc1" presStyleIdx="2" presStyleCnt="3">
        <dgm:presLayoutVars>
          <dgm:chMax val="1"/>
          <dgm:bulletEnabled val="1"/>
        </dgm:presLayoutVars>
      </dgm:prSet>
      <dgm:spPr/>
      <dgm:t>
        <a:bodyPr/>
        <a:lstStyle/>
        <a:p>
          <a:endParaRPr lang="en-GB"/>
        </a:p>
      </dgm:t>
    </dgm:pt>
    <dgm:pt modelId="{18D8AF36-2F99-4A94-B0AE-7836E218B1C9}" type="pres">
      <dgm:prSet presAssocID="{F684B75B-EB10-4255-80BA-7B3AF0450A8E}" presName="rect2ChTx" presStyleLbl="alignAcc1" presStyleIdx="2" presStyleCnt="3">
        <dgm:presLayoutVars>
          <dgm:bulletEnabled val="1"/>
        </dgm:presLayoutVars>
      </dgm:prSet>
      <dgm:spPr/>
      <dgm:t>
        <a:bodyPr/>
        <a:lstStyle/>
        <a:p>
          <a:endParaRPr lang="en-GB"/>
        </a:p>
      </dgm:t>
    </dgm:pt>
    <dgm:pt modelId="{D10099D3-3054-4B56-83B7-E3306EA9AD1C}" type="pres">
      <dgm:prSet presAssocID="{C4E3AF9C-E220-4739-8FEE-CEA158DAA2B8}" presName="rect3ParTx" presStyleLbl="alignAcc1" presStyleIdx="2" presStyleCnt="3">
        <dgm:presLayoutVars>
          <dgm:chMax val="1"/>
          <dgm:bulletEnabled val="1"/>
        </dgm:presLayoutVars>
      </dgm:prSet>
      <dgm:spPr/>
      <dgm:t>
        <a:bodyPr/>
        <a:lstStyle/>
        <a:p>
          <a:endParaRPr lang="en-GB"/>
        </a:p>
      </dgm:t>
    </dgm:pt>
    <dgm:pt modelId="{11A1CEA9-2904-4050-A544-AFCA81DBF03C}" type="pres">
      <dgm:prSet presAssocID="{C4E3AF9C-E220-4739-8FEE-CEA158DAA2B8}" presName="rect3ChTx" presStyleLbl="alignAcc1" presStyleIdx="2" presStyleCnt="3">
        <dgm:presLayoutVars>
          <dgm:bulletEnabled val="1"/>
        </dgm:presLayoutVars>
      </dgm:prSet>
      <dgm:spPr/>
      <dgm:t>
        <a:bodyPr/>
        <a:lstStyle/>
        <a:p>
          <a:endParaRPr lang="en-GB"/>
        </a:p>
      </dgm:t>
    </dgm:pt>
  </dgm:ptLst>
  <dgm:cxnLst>
    <dgm:cxn modelId="{AB12C77D-2896-48B3-BCF4-8D80A6530143}" type="presOf" srcId="{EED12D9D-F76C-4447-849E-FC0EFC05EB4D}" destId="{18D8AF36-2F99-4A94-B0AE-7836E218B1C9}" srcOrd="0" destOrd="0" presId="urn:microsoft.com/office/officeart/2005/8/layout/target3"/>
    <dgm:cxn modelId="{4AA4AB8A-2678-4101-9FD2-9C234C97B74B}" type="presOf" srcId="{62041FD1-8E26-456F-9B2A-4A2617D5E5EE}" destId="{EACFC81A-D926-40E3-8D5F-13D71EF503FE}" srcOrd="0" destOrd="0" presId="urn:microsoft.com/office/officeart/2005/8/layout/target3"/>
    <dgm:cxn modelId="{4D40D3B6-4DA0-4F01-9059-8F1896AB0EB2}" type="presOf" srcId="{C4E3AF9C-E220-4739-8FEE-CEA158DAA2B8}" destId="{EF08A509-5830-4E38-8CF5-6FF17C460FC0}" srcOrd="0" destOrd="0" presId="urn:microsoft.com/office/officeart/2005/8/layout/target3"/>
    <dgm:cxn modelId="{FC6658C5-8CFA-44DC-88DF-142DD009714A}" type="presOf" srcId="{6292B83F-D197-4791-B56E-89D861864A28}" destId="{EACFC81A-D926-40E3-8D5F-13D71EF503FE}" srcOrd="0" destOrd="1" presId="urn:microsoft.com/office/officeart/2005/8/layout/target3"/>
    <dgm:cxn modelId="{5D800DE4-BA4B-43F2-9D96-B3CD6202C006}" srcId="{F684B75B-EB10-4255-80BA-7B3AF0450A8E}" destId="{363E7EF4-4B31-4B2B-A73B-3E38224459D7}" srcOrd="2" destOrd="0" parTransId="{3437F989-B93F-4156-80CB-C75C851A6799}" sibTransId="{B2D39D3C-309B-4C90-B94D-F157C87AC573}"/>
    <dgm:cxn modelId="{BA8D272D-6B2B-4DC2-8205-373A1C7FC48B}" srcId="{117E2B0E-69A9-4E0F-BB6D-BF6309685207}" destId="{67F5463D-74F1-4FD0-8CA1-483DC56A6AB6}" srcOrd="3" destOrd="0" parTransId="{E8150FD5-8A2E-4691-91B6-D7C35DC52E99}" sibTransId="{1531E74C-D4CC-43BA-A2A2-8D5464672513}"/>
    <dgm:cxn modelId="{3E2663C3-6B2D-4E51-BB2A-A2044E295E31}" type="presOf" srcId="{117E2B0E-69A9-4E0F-BB6D-BF6309685207}" destId="{528C0D52-FB9C-4E8D-9670-73FAA61F149A}" srcOrd="1" destOrd="0" presId="urn:microsoft.com/office/officeart/2005/8/layout/target3"/>
    <dgm:cxn modelId="{9AAC5A4E-0A33-4220-9E78-14F8EED48E6E}" type="presOf" srcId="{F684B75B-EB10-4255-80BA-7B3AF0450A8E}" destId="{414445A9-C4CD-403B-A924-01E6E80348F6}" srcOrd="1" destOrd="0" presId="urn:microsoft.com/office/officeart/2005/8/layout/target3"/>
    <dgm:cxn modelId="{7DBCDB14-BA2E-41AF-9DB6-6E9940B588EA}" type="presOf" srcId="{F684B75B-EB10-4255-80BA-7B3AF0450A8E}" destId="{A63EEC6C-E070-4028-A1FF-06E1D3B3B005}" srcOrd="0" destOrd="0" presId="urn:microsoft.com/office/officeart/2005/8/layout/target3"/>
    <dgm:cxn modelId="{46D4538F-BEA3-42C0-8B06-3973CA8B4EAB}" srcId="{117E2B0E-69A9-4E0F-BB6D-BF6309685207}" destId="{02C9D7DF-BCF2-41B5-AC84-0CFCCE05E921}" srcOrd="4" destOrd="0" parTransId="{1A0F538F-0C69-40AC-96E6-1DB03C7C73D4}" sibTransId="{FE6D2141-E9C2-42A6-BEFF-8479BAE567BA}"/>
    <dgm:cxn modelId="{67ECE8D6-395E-457E-97C5-B84F06D0A41D}" srcId="{F684B75B-EB10-4255-80BA-7B3AF0450A8E}" destId="{918F7716-8B8F-4E3E-843E-B9D0D78FA554}" srcOrd="3" destOrd="0" parTransId="{A25F9044-5C08-4322-96E7-2C7C77EFBF98}" sibTransId="{698B0AB1-11B3-46FC-8766-3202E590E00B}"/>
    <dgm:cxn modelId="{A5229C7C-F2D9-44F7-B86C-A9EEB7135C1A}" type="presOf" srcId="{5AF5B2AC-C09F-4932-9EF8-E6131B339327}" destId="{18D8AF36-2F99-4A94-B0AE-7836E218B1C9}" srcOrd="0" destOrd="1" presId="urn:microsoft.com/office/officeart/2005/8/layout/target3"/>
    <dgm:cxn modelId="{3E9213C5-A283-41B5-8379-698E5061D6D3}" type="presOf" srcId="{C4E3AF9C-E220-4739-8FEE-CEA158DAA2B8}" destId="{D10099D3-3054-4B56-83B7-E3306EA9AD1C}" srcOrd="1" destOrd="0" presId="urn:microsoft.com/office/officeart/2005/8/layout/target3"/>
    <dgm:cxn modelId="{1953D08B-3AB8-4C05-83E8-00011A65734B}" type="presOf" srcId="{02C9D7DF-BCF2-41B5-AC84-0CFCCE05E921}" destId="{EACFC81A-D926-40E3-8D5F-13D71EF503FE}" srcOrd="0" destOrd="4" presId="urn:microsoft.com/office/officeart/2005/8/layout/target3"/>
    <dgm:cxn modelId="{CA3E4234-E559-4004-B447-B3359AF38F7D}" srcId="{117E2B0E-69A9-4E0F-BB6D-BF6309685207}" destId="{62041FD1-8E26-456F-9B2A-4A2617D5E5EE}" srcOrd="0" destOrd="0" parTransId="{64323092-0737-48CF-A57F-F1531C885AE1}" sibTransId="{62ECA0FB-3C01-4F99-936D-F1437638CF83}"/>
    <dgm:cxn modelId="{9F620C9D-7B84-4049-8515-D2D0983FA244}" type="presOf" srcId="{96E0DE96-6BD8-44CB-813C-6B250A31CACE}" destId="{EACFC81A-D926-40E3-8D5F-13D71EF503FE}" srcOrd="0" destOrd="2" presId="urn:microsoft.com/office/officeart/2005/8/layout/target3"/>
    <dgm:cxn modelId="{F16E1BD4-15A7-48E1-8972-1A851188B885}" type="presOf" srcId="{6EABCD0B-D51A-431A-B996-E6E25245494B}" destId="{7FFECFE6-31A7-42CF-AAB8-A0ABA8E1B3DC}" srcOrd="0" destOrd="0" presId="urn:microsoft.com/office/officeart/2005/8/layout/target3"/>
    <dgm:cxn modelId="{73E7D0D7-E036-404E-8115-DC7C08279768}" srcId="{6EABCD0B-D51A-431A-B996-E6E25245494B}" destId="{F684B75B-EB10-4255-80BA-7B3AF0450A8E}" srcOrd="1" destOrd="0" parTransId="{29FB7659-6F6D-44B2-A4DB-97E792FE6930}" sibTransId="{2F671776-FBA6-4757-8599-E7A7CFE1014B}"/>
    <dgm:cxn modelId="{DB49C56F-8DB7-4E91-832C-F994F31776D6}" srcId="{F684B75B-EB10-4255-80BA-7B3AF0450A8E}" destId="{5AF5B2AC-C09F-4932-9EF8-E6131B339327}" srcOrd="1" destOrd="0" parTransId="{9CE84B32-CC97-4D84-88EE-71B41465AD28}" sibTransId="{057C08B3-FCA1-42AC-A56E-A52B1E6B1CA3}"/>
    <dgm:cxn modelId="{C36E5E83-DBE3-4B9C-939B-4FDCD29AE7DB}" type="presOf" srcId="{117E2B0E-69A9-4E0F-BB6D-BF6309685207}" destId="{6BA7E7EA-4B33-4DA0-9DF6-739CC4D24CB7}" srcOrd="0" destOrd="0" presId="urn:microsoft.com/office/officeart/2005/8/layout/target3"/>
    <dgm:cxn modelId="{832CEE35-69FF-41AE-81FB-02E143F22884}" srcId="{117E2B0E-69A9-4E0F-BB6D-BF6309685207}" destId="{96E0DE96-6BD8-44CB-813C-6B250A31CACE}" srcOrd="2" destOrd="0" parTransId="{6FEAAF3E-94D5-4E00-AD27-1CFE38FEFFEE}" sibTransId="{07DBFDDC-FD39-4CB2-A9AD-53461B052627}"/>
    <dgm:cxn modelId="{EF8A8337-1DA2-4CDE-8FF1-613C3BD5F295}" srcId="{C4E3AF9C-E220-4739-8FEE-CEA158DAA2B8}" destId="{9FB53FDF-90FD-4E02-94DE-D583471C3BD4}" srcOrd="0" destOrd="0" parTransId="{E48CD237-9DFA-4AF9-8DC3-446E13113274}" sibTransId="{CC01712C-7D5F-4219-BE3E-F8BE86DE1E21}"/>
    <dgm:cxn modelId="{DF43E471-2A91-475F-B837-FC8305AC9AD0}" type="presOf" srcId="{67F5463D-74F1-4FD0-8CA1-483DC56A6AB6}" destId="{EACFC81A-D926-40E3-8D5F-13D71EF503FE}" srcOrd="0" destOrd="3" presId="urn:microsoft.com/office/officeart/2005/8/layout/target3"/>
    <dgm:cxn modelId="{59B8FB53-C899-4D3B-A728-4532A1C96872}" type="presOf" srcId="{918F7716-8B8F-4E3E-843E-B9D0D78FA554}" destId="{18D8AF36-2F99-4A94-B0AE-7836E218B1C9}" srcOrd="0" destOrd="3" presId="urn:microsoft.com/office/officeart/2005/8/layout/target3"/>
    <dgm:cxn modelId="{11D1F6C8-E4AE-4789-B374-2D5549162EBA}" srcId="{F684B75B-EB10-4255-80BA-7B3AF0450A8E}" destId="{EED12D9D-F76C-4447-849E-FC0EFC05EB4D}" srcOrd="0" destOrd="0" parTransId="{6A0F7B70-7C00-4C6A-A7AB-5BECF150D80D}" sibTransId="{49DAAE05-6BBC-4FE4-8D9A-69E4FA7A7F90}"/>
    <dgm:cxn modelId="{F125D2A7-6C9B-4988-8A45-64FD1DB018D8}" srcId="{6EABCD0B-D51A-431A-B996-E6E25245494B}" destId="{117E2B0E-69A9-4E0F-BB6D-BF6309685207}" srcOrd="0" destOrd="0" parTransId="{6B246127-956A-43E1-BAFF-9412C0206070}" sibTransId="{DFA3963E-75E3-4BBD-B72E-19AE18D34B6E}"/>
    <dgm:cxn modelId="{83BC5AB3-CB68-4300-99CF-76C65FA71771}" type="presOf" srcId="{9FB53FDF-90FD-4E02-94DE-D583471C3BD4}" destId="{11A1CEA9-2904-4050-A544-AFCA81DBF03C}" srcOrd="0" destOrd="0" presId="urn:microsoft.com/office/officeart/2005/8/layout/target3"/>
    <dgm:cxn modelId="{8D7B64C9-400D-4281-A632-20B09B62901D}" srcId="{6EABCD0B-D51A-431A-B996-E6E25245494B}" destId="{C4E3AF9C-E220-4739-8FEE-CEA158DAA2B8}" srcOrd="2" destOrd="0" parTransId="{6398EA7E-E6B9-4A06-B76E-B6F068D7037E}" sibTransId="{3D562AFA-5715-4BF7-AF4E-E96D378B7C65}"/>
    <dgm:cxn modelId="{F44CD6FE-3761-4E13-B644-BF43FFB12A36}" type="presOf" srcId="{363E7EF4-4B31-4B2B-A73B-3E38224459D7}" destId="{18D8AF36-2F99-4A94-B0AE-7836E218B1C9}" srcOrd="0" destOrd="2" presId="urn:microsoft.com/office/officeart/2005/8/layout/target3"/>
    <dgm:cxn modelId="{4CB2FB39-EB8A-43D2-81C8-D67651A15F16}" srcId="{117E2B0E-69A9-4E0F-BB6D-BF6309685207}" destId="{6292B83F-D197-4791-B56E-89D861864A28}" srcOrd="1" destOrd="0" parTransId="{6314D350-BCD8-4519-86B7-CFE2AA386388}" sibTransId="{1491E857-782A-471D-8F09-4A7F7C1E3AA4}"/>
    <dgm:cxn modelId="{39D0EC28-D0F6-4BB9-8A3E-53FD9F371281}" type="presParOf" srcId="{7FFECFE6-31A7-42CF-AAB8-A0ABA8E1B3DC}" destId="{5797E033-3B85-43A8-A351-B7241F6BBCC3}" srcOrd="0" destOrd="0" presId="urn:microsoft.com/office/officeart/2005/8/layout/target3"/>
    <dgm:cxn modelId="{B3B89DC9-22E3-466F-9C30-49F899C210E5}" type="presParOf" srcId="{7FFECFE6-31A7-42CF-AAB8-A0ABA8E1B3DC}" destId="{33FF0800-632E-4133-8A88-BFC206C317FD}" srcOrd="1" destOrd="0" presId="urn:microsoft.com/office/officeart/2005/8/layout/target3"/>
    <dgm:cxn modelId="{57AA6432-0F5D-4483-A11B-DD48C59120B8}" type="presParOf" srcId="{7FFECFE6-31A7-42CF-AAB8-A0ABA8E1B3DC}" destId="{6BA7E7EA-4B33-4DA0-9DF6-739CC4D24CB7}" srcOrd="2" destOrd="0" presId="urn:microsoft.com/office/officeart/2005/8/layout/target3"/>
    <dgm:cxn modelId="{07BA0D0A-5CCB-4784-8C56-4BDCBB3F2883}" type="presParOf" srcId="{7FFECFE6-31A7-42CF-AAB8-A0ABA8E1B3DC}" destId="{7DAF1087-266D-4E6C-AF65-49F488B7732B}" srcOrd="3" destOrd="0" presId="urn:microsoft.com/office/officeart/2005/8/layout/target3"/>
    <dgm:cxn modelId="{FB8C2FBA-B777-4559-91E3-01169B40E4EE}" type="presParOf" srcId="{7FFECFE6-31A7-42CF-AAB8-A0ABA8E1B3DC}" destId="{AFA00263-4972-4EBA-A024-8845B12C2948}" srcOrd="4" destOrd="0" presId="urn:microsoft.com/office/officeart/2005/8/layout/target3"/>
    <dgm:cxn modelId="{FDDB55F4-218E-4973-84AD-5136E946B679}" type="presParOf" srcId="{7FFECFE6-31A7-42CF-AAB8-A0ABA8E1B3DC}" destId="{A63EEC6C-E070-4028-A1FF-06E1D3B3B005}" srcOrd="5" destOrd="0" presId="urn:microsoft.com/office/officeart/2005/8/layout/target3"/>
    <dgm:cxn modelId="{56710435-2652-40DE-9FC1-29475144317B}" type="presParOf" srcId="{7FFECFE6-31A7-42CF-AAB8-A0ABA8E1B3DC}" destId="{09AE7187-0BCA-4944-A8D4-EE335DFD07C7}" srcOrd="6" destOrd="0" presId="urn:microsoft.com/office/officeart/2005/8/layout/target3"/>
    <dgm:cxn modelId="{8D99D911-DFA0-48F7-85B3-27B7382F23B3}" type="presParOf" srcId="{7FFECFE6-31A7-42CF-AAB8-A0ABA8E1B3DC}" destId="{4D7D5103-757B-4397-AC10-2E19399E194C}" srcOrd="7" destOrd="0" presId="urn:microsoft.com/office/officeart/2005/8/layout/target3"/>
    <dgm:cxn modelId="{084682B3-D223-4817-B6DE-7131B1EE256F}" type="presParOf" srcId="{7FFECFE6-31A7-42CF-AAB8-A0ABA8E1B3DC}" destId="{EF08A509-5830-4E38-8CF5-6FF17C460FC0}" srcOrd="8" destOrd="0" presId="urn:microsoft.com/office/officeart/2005/8/layout/target3"/>
    <dgm:cxn modelId="{6B0B10B6-EAA1-4AF2-BD14-94A179D14661}" type="presParOf" srcId="{7FFECFE6-31A7-42CF-AAB8-A0ABA8E1B3DC}" destId="{528C0D52-FB9C-4E8D-9670-73FAA61F149A}" srcOrd="9" destOrd="0" presId="urn:microsoft.com/office/officeart/2005/8/layout/target3"/>
    <dgm:cxn modelId="{24F6A6E5-0F04-4FE6-81AB-3F8112D56161}" type="presParOf" srcId="{7FFECFE6-31A7-42CF-AAB8-A0ABA8E1B3DC}" destId="{EACFC81A-D926-40E3-8D5F-13D71EF503FE}" srcOrd="10" destOrd="0" presId="urn:microsoft.com/office/officeart/2005/8/layout/target3"/>
    <dgm:cxn modelId="{D35799CE-57AF-47EE-BA79-5F9C814E74BE}" type="presParOf" srcId="{7FFECFE6-31A7-42CF-AAB8-A0ABA8E1B3DC}" destId="{414445A9-C4CD-403B-A924-01E6E80348F6}" srcOrd="11" destOrd="0" presId="urn:microsoft.com/office/officeart/2005/8/layout/target3"/>
    <dgm:cxn modelId="{671F02FD-571F-4748-B265-F6A011D70AA9}" type="presParOf" srcId="{7FFECFE6-31A7-42CF-AAB8-A0ABA8E1B3DC}" destId="{18D8AF36-2F99-4A94-B0AE-7836E218B1C9}" srcOrd="12" destOrd="0" presId="urn:microsoft.com/office/officeart/2005/8/layout/target3"/>
    <dgm:cxn modelId="{3AB27774-0D91-4524-BB94-D1985C44DB0B}" type="presParOf" srcId="{7FFECFE6-31A7-42CF-AAB8-A0ABA8E1B3DC}" destId="{D10099D3-3054-4B56-83B7-E3306EA9AD1C}" srcOrd="13" destOrd="0" presId="urn:microsoft.com/office/officeart/2005/8/layout/target3"/>
    <dgm:cxn modelId="{58FF06C8-6AAD-4768-919E-3974071E3124}" type="presParOf" srcId="{7FFECFE6-31A7-42CF-AAB8-A0ABA8E1B3DC}" destId="{11A1CEA9-2904-4050-A544-AFCA81DBF03C}" srcOrd="14"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B35899-9515-4EC3-BC7A-B1F651B5AE2D}"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GB"/>
        </a:p>
      </dgm:t>
    </dgm:pt>
    <dgm:pt modelId="{E1A8A0A6-8B1F-4A4B-94E5-495C572CD750}">
      <dgm:prSet phldrT="[Text]"/>
      <dgm:spPr>
        <a:solidFill>
          <a:schemeClr val="accent4">
            <a:lumMod val="60000"/>
            <a:lumOff val="40000"/>
          </a:schemeClr>
        </a:solidFill>
      </dgm:spPr>
      <dgm:t>
        <a:bodyPr/>
        <a:lstStyle/>
        <a:p>
          <a:r>
            <a:rPr lang="en-GB" dirty="0" smtClean="0"/>
            <a:t>Observations</a:t>
          </a:r>
          <a:endParaRPr lang="en-GB" dirty="0"/>
        </a:p>
      </dgm:t>
    </dgm:pt>
    <dgm:pt modelId="{417DE018-D45E-4EB1-AF1C-08818A4EF424}" type="parTrans" cxnId="{C63E0DC0-B61F-4DFC-8876-5871415094B9}">
      <dgm:prSet/>
      <dgm:spPr/>
      <dgm:t>
        <a:bodyPr/>
        <a:lstStyle/>
        <a:p>
          <a:endParaRPr lang="en-GB"/>
        </a:p>
      </dgm:t>
    </dgm:pt>
    <dgm:pt modelId="{EEE0E9BB-8041-4755-8ECB-B10BBCA88BE9}" type="sibTrans" cxnId="{C63E0DC0-B61F-4DFC-8876-5871415094B9}">
      <dgm:prSet/>
      <dgm:spPr/>
      <dgm:t>
        <a:bodyPr/>
        <a:lstStyle/>
        <a:p>
          <a:endParaRPr lang="en-GB"/>
        </a:p>
      </dgm:t>
    </dgm:pt>
    <dgm:pt modelId="{23CF40B7-7365-4509-9D22-AEEB42A2427D}">
      <dgm:prSet phldrT="[Text]"/>
      <dgm:spPr/>
      <dgm:t>
        <a:bodyPr/>
        <a:lstStyle/>
        <a:p>
          <a:r>
            <a:rPr lang="en-GB" dirty="0" smtClean="0"/>
            <a:t>‘Payment’ can focus on whether paid/earning – and not about working</a:t>
          </a:r>
          <a:endParaRPr lang="en-GB" dirty="0"/>
        </a:p>
      </dgm:t>
    </dgm:pt>
    <dgm:pt modelId="{C092F6FB-F51C-43DE-BF5E-6BC2EEEF33A7}" type="parTrans" cxnId="{CA592F0D-B49C-4B48-A64D-939C6F8058DF}">
      <dgm:prSet/>
      <dgm:spPr/>
      <dgm:t>
        <a:bodyPr/>
        <a:lstStyle/>
        <a:p>
          <a:endParaRPr lang="en-GB"/>
        </a:p>
      </dgm:t>
    </dgm:pt>
    <dgm:pt modelId="{7A571FC2-6D26-419C-ACBB-8F223D8583F9}" type="sibTrans" cxnId="{CA592F0D-B49C-4B48-A64D-939C6F8058DF}">
      <dgm:prSet/>
      <dgm:spPr/>
      <dgm:t>
        <a:bodyPr/>
        <a:lstStyle/>
        <a:p>
          <a:endParaRPr lang="en-GB"/>
        </a:p>
      </dgm:t>
    </dgm:pt>
    <dgm:pt modelId="{1BABBBD3-FD1F-4B3F-9562-04681C2FF693}">
      <dgm:prSet phldrT="[Text]"/>
      <dgm:spPr>
        <a:solidFill>
          <a:schemeClr val="accent6">
            <a:lumMod val="60000"/>
            <a:lumOff val="40000"/>
          </a:schemeClr>
        </a:solidFill>
      </dgm:spPr>
      <dgm:t>
        <a:bodyPr/>
        <a:lstStyle/>
        <a:p>
          <a:r>
            <a:rPr lang="en-GB" dirty="0" smtClean="0"/>
            <a:t>Findings</a:t>
          </a:r>
          <a:endParaRPr lang="en-GB" dirty="0"/>
        </a:p>
      </dgm:t>
    </dgm:pt>
    <dgm:pt modelId="{37AA4E8E-B44F-4E7A-ACA9-47F068CB6FF7}" type="parTrans" cxnId="{BA868FBD-D81F-4821-A63A-A93DA71BADD4}">
      <dgm:prSet/>
      <dgm:spPr/>
      <dgm:t>
        <a:bodyPr/>
        <a:lstStyle/>
        <a:p>
          <a:endParaRPr lang="en-GB"/>
        </a:p>
      </dgm:t>
    </dgm:pt>
    <dgm:pt modelId="{9923E4DB-3740-4D51-9DC6-C58F0780C272}" type="sibTrans" cxnId="{BA868FBD-D81F-4821-A63A-A93DA71BADD4}">
      <dgm:prSet/>
      <dgm:spPr/>
      <dgm:t>
        <a:bodyPr/>
        <a:lstStyle/>
        <a:p>
          <a:endParaRPr lang="en-GB"/>
        </a:p>
      </dgm:t>
    </dgm:pt>
    <dgm:pt modelId="{342D2B7E-5D46-4026-A65C-5ECDA0682A9D}">
      <dgm:prSet phldrT="[Text]"/>
      <dgm:spPr/>
      <dgm:t>
        <a:bodyPr/>
        <a:lstStyle/>
        <a:p>
          <a:r>
            <a:rPr lang="en-GB" dirty="0" smtClean="0"/>
            <a:t>User selecting ‘Yes’ (I was working) when on leave because leave was paid</a:t>
          </a:r>
          <a:endParaRPr lang="en-GB" dirty="0"/>
        </a:p>
      </dgm:t>
    </dgm:pt>
    <dgm:pt modelId="{A6B356BA-6274-4374-8199-A24E0C7C4899}" type="parTrans" cxnId="{6ED59430-C7A3-4FA6-BA94-A251E18B5B6F}">
      <dgm:prSet/>
      <dgm:spPr/>
      <dgm:t>
        <a:bodyPr/>
        <a:lstStyle/>
        <a:p>
          <a:endParaRPr lang="en-GB"/>
        </a:p>
      </dgm:t>
    </dgm:pt>
    <dgm:pt modelId="{82E32178-16F6-4051-919D-EF38C9C8F69B}" type="sibTrans" cxnId="{6ED59430-C7A3-4FA6-BA94-A251E18B5B6F}">
      <dgm:prSet/>
      <dgm:spPr/>
      <dgm:t>
        <a:bodyPr/>
        <a:lstStyle/>
        <a:p>
          <a:endParaRPr lang="en-GB"/>
        </a:p>
      </dgm:t>
    </dgm:pt>
    <dgm:pt modelId="{CF001CC2-CD7F-40CA-B976-1A7FA27F80CD}">
      <dgm:prSet phldrT="[Text]"/>
      <dgm:spPr/>
      <dgm:t>
        <a:bodyPr/>
        <a:lstStyle/>
        <a:p>
          <a:r>
            <a:rPr lang="en-GB" dirty="0" smtClean="0"/>
            <a:t>As with paid leave for employees; self-employed people also focus on the profit aspect of the question, and not what it should be asking: whether they did work that week</a:t>
          </a:r>
          <a:endParaRPr lang="en-GB" dirty="0"/>
        </a:p>
      </dgm:t>
    </dgm:pt>
    <dgm:pt modelId="{66DD6F61-D73C-4371-BBDC-9149FCF03863}" type="parTrans" cxnId="{228C260B-AE42-4EEE-9FF4-BF75BBBC17FB}">
      <dgm:prSet/>
      <dgm:spPr/>
      <dgm:t>
        <a:bodyPr/>
        <a:lstStyle/>
        <a:p>
          <a:endParaRPr lang="en-GB"/>
        </a:p>
      </dgm:t>
    </dgm:pt>
    <dgm:pt modelId="{6EB2F8F3-39E3-42ED-9F1E-6AFEA332DB19}" type="sibTrans" cxnId="{228C260B-AE42-4EEE-9FF4-BF75BBBC17FB}">
      <dgm:prSet/>
      <dgm:spPr/>
      <dgm:t>
        <a:bodyPr/>
        <a:lstStyle/>
        <a:p>
          <a:endParaRPr lang="en-GB"/>
        </a:p>
      </dgm:t>
    </dgm:pt>
    <dgm:pt modelId="{2CDC9E86-3EFC-4F2E-8DCC-3AEABDCF7821}">
      <dgm:prSet phldrT="[Text]"/>
      <dgm:spPr/>
      <dgm:t>
        <a:bodyPr/>
        <a:lstStyle/>
        <a:p>
          <a:r>
            <a:rPr lang="en-GB" dirty="0" smtClean="0"/>
            <a:t>Quotes</a:t>
          </a:r>
          <a:endParaRPr lang="en-GB" dirty="0"/>
        </a:p>
      </dgm:t>
    </dgm:pt>
    <dgm:pt modelId="{232F1972-3A29-41D4-B4A3-C579F0768595}" type="parTrans" cxnId="{5F57DC74-B2DE-4973-9648-886CE130545C}">
      <dgm:prSet/>
      <dgm:spPr/>
      <dgm:t>
        <a:bodyPr/>
        <a:lstStyle/>
        <a:p>
          <a:endParaRPr lang="en-GB"/>
        </a:p>
      </dgm:t>
    </dgm:pt>
    <dgm:pt modelId="{A8F7D3BF-7B44-46F2-AFE6-FF45FF7E4FC7}" type="sibTrans" cxnId="{5F57DC74-B2DE-4973-9648-886CE130545C}">
      <dgm:prSet/>
      <dgm:spPr/>
      <dgm:t>
        <a:bodyPr/>
        <a:lstStyle/>
        <a:p>
          <a:endParaRPr lang="en-GB"/>
        </a:p>
      </dgm:t>
    </dgm:pt>
    <dgm:pt modelId="{A53DE302-F4A8-42BA-A3BC-1BD7CD8D7F96}">
      <dgm:prSet phldrT="[Text]"/>
      <dgm:spPr/>
      <dgm:t>
        <a:bodyPr/>
        <a:lstStyle/>
        <a:p>
          <a:r>
            <a:rPr lang="en-GB" dirty="0" smtClean="0"/>
            <a:t> “I would have said yes because they still gets holiday pay”</a:t>
          </a:r>
        </a:p>
        <a:p>
          <a:r>
            <a:rPr lang="en-GB" dirty="0" smtClean="0"/>
            <a:t>“Well I was on holiday so I was paid”</a:t>
          </a:r>
          <a:endParaRPr lang="en-GB" dirty="0"/>
        </a:p>
      </dgm:t>
    </dgm:pt>
    <dgm:pt modelId="{ECCAE2D8-0F41-497C-91EB-BB790E09BBA7}" type="parTrans" cxnId="{8AEB8152-F519-4E17-8B4E-547E9F524FC3}">
      <dgm:prSet/>
      <dgm:spPr/>
      <dgm:t>
        <a:bodyPr/>
        <a:lstStyle/>
        <a:p>
          <a:endParaRPr lang="en-GB"/>
        </a:p>
      </dgm:t>
    </dgm:pt>
    <dgm:pt modelId="{1F771AEE-E00E-4066-B261-CD9251FD639E}" type="sibTrans" cxnId="{8AEB8152-F519-4E17-8B4E-547E9F524FC3}">
      <dgm:prSet/>
      <dgm:spPr/>
      <dgm:t>
        <a:bodyPr/>
        <a:lstStyle/>
        <a:p>
          <a:endParaRPr lang="en-GB"/>
        </a:p>
      </dgm:t>
    </dgm:pt>
    <dgm:pt modelId="{08CA8436-EA17-448D-96F5-E9D072AF0ABF}">
      <dgm:prSet phldrT="[Text]"/>
      <dgm:spPr/>
      <dgm:t>
        <a:bodyPr/>
        <a:lstStyle/>
        <a:p>
          <a:r>
            <a:rPr lang="en-GB" dirty="0" smtClean="0"/>
            <a:t>‘Profit’ more problematic for </a:t>
          </a:r>
          <a:r>
            <a:rPr lang="en-GB" dirty="0" err="1" smtClean="0"/>
            <a:t>Semp</a:t>
          </a:r>
          <a:r>
            <a:rPr lang="en-GB" dirty="0" smtClean="0"/>
            <a:t> as they consider whether made money, not whether worked</a:t>
          </a:r>
          <a:endParaRPr lang="en-GB" dirty="0"/>
        </a:p>
      </dgm:t>
    </dgm:pt>
    <dgm:pt modelId="{793AFA9D-E052-4D9A-B03A-9E362864ED75}" type="parTrans" cxnId="{1EFB9AD9-B0E6-40E6-88D0-7A8DD9F9208E}">
      <dgm:prSet/>
      <dgm:spPr/>
      <dgm:t>
        <a:bodyPr/>
        <a:lstStyle/>
        <a:p>
          <a:endParaRPr lang="en-GB"/>
        </a:p>
      </dgm:t>
    </dgm:pt>
    <dgm:pt modelId="{18D75E31-BA0D-4765-A0B5-41FA1DA7F870}" type="sibTrans" cxnId="{1EFB9AD9-B0E6-40E6-88D0-7A8DD9F9208E}">
      <dgm:prSet/>
      <dgm:spPr/>
      <dgm:t>
        <a:bodyPr/>
        <a:lstStyle/>
        <a:p>
          <a:endParaRPr lang="en-GB"/>
        </a:p>
      </dgm:t>
    </dgm:pt>
    <dgm:pt modelId="{9E0E3CFE-6208-4D60-8B47-37CD12DCC36E}">
      <dgm:prSet phldrT="[Text]"/>
      <dgm:spPr/>
      <dgm:t>
        <a:bodyPr/>
        <a:lstStyle/>
        <a:p>
          <a:r>
            <a:rPr lang="en-GB" dirty="0" smtClean="0"/>
            <a:t>Loss-leading exercises (that don’t expect an immediate return on investment; or just cover expenses) are not counted.</a:t>
          </a:r>
          <a:endParaRPr lang="en-GB" dirty="0"/>
        </a:p>
      </dgm:t>
    </dgm:pt>
    <dgm:pt modelId="{7F8534D7-F194-4A35-91BC-69BDF3C764F3}" type="parTrans" cxnId="{DCFE3F88-0A0A-4224-A24F-EC2E2524AFBC}">
      <dgm:prSet/>
      <dgm:spPr/>
      <dgm:t>
        <a:bodyPr/>
        <a:lstStyle/>
        <a:p>
          <a:endParaRPr lang="en-GB"/>
        </a:p>
      </dgm:t>
    </dgm:pt>
    <dgm:pt modelId="{D7F5E765-FE4C-4685-A967-B50C9BEC2786}" type="sibTrans" cxnId="{DCFE3F88-0A0A-4224-A24F-EC2E2524AFBC}">
      <dgm:prSet/>
      <dgm:spPr/>
      <dgm:t>
        <a:bodyPr/>
        <a:lstStyle/>
        <a:p>
          <a:endParaRPr lang="en-GB"/>
        </a:p>
      </dgm:t>
    </dgm:pt>
    <dgm:pt modelId="{0C3A72ED-C834-42E5-A4DC-0038EE2F0495}">
      <dgm:prSet phldrT="[Text]"/>
      <dgm:spPr/>
      <dgm:t>
        <a:bodyPr/>
        <a:lstStyle/>
        <a:p>
          <a:r>
            <a:rPr lang="en-GB" dirty="0" smtClean="0"/>
            <a:t>“free with the raffle, so that’s a non-profit job” (and would therefore say ‘no’ if the only work in week).</a:t>
          </a:r>
        </a:p>
        <a:p>
          <a:r>
            <a:rPr lang="en-GB" dirty="0" smtClean="0"/>
            <a:t>“It wouldn’t be a return in that week”</a:t>
          </a:r>
        </a:p>
        <a:p>
          <a:r>
            <a:rPr lang="en-GB" dirty="0" smtClean="0"/>
            <a:t>“[profit is]money derived from activity… minus expenses”</a:t>
          </a:r>
        </a:p>
      </dgm:t>
    </dgm:pt>
    <dgm:pt modelId="{59098FB8-21EB-4A2D-B1F3-922014A841AA}" type="parTrans" cxnId="{D1561E9A-D9DB-4C17-8B24-6722D4B47658}">
      <dgm:prSet/>
      <dgm:spPr/>
      <dgm:t>
        <a:bodyPr/>
        <a:lstStyle/>
        <a:p>
          <a:endParaRPr lang="en-GB"/>
        </a:p>
      </dgm:t>
    </dgm:pt>
    <dgm:pt modelId="{DA6F5C63-CD10-4EF8-BDE6-0A0471E1E2FF}" type="sibTrans" cxnId="{D1561E9A-D9DB-4C17-8B24-6722D4B47658}">
      <dgm:prSet/>
      <dgm:spPr/>
      <dgm:t>
        <a:bodyPr/>
        <a:lstStyle/>
        <a:p>
          <a:endParaRPr lang="en-GB"/>
        </a:p>
      </dgm:t>
    </dgm:pt>
    <dgm:pt modelId="{9FC24EF9-6D33-4003-A410-3C2F011BE79E}">
      <dgm:prSet phldrT="[Text]"/>
      <dgm:spPr>
        <a:solidFill>
          <a:schemeClr val="accent3">
            <a:lumMod val="60000"/>
            <a:lumOff val="40000"/>
          </a:schemeClr>
        </a:solidFill>
      </dgm:spPr>
      <dgm:t>
        <a:bodyPr/>
        <a:lstStyle/>
        <a:p>
          <a:r>
            <a:rPr lang="en-GB" dirty="0" smtClean="0"/>
            <a:t>Actions</a:t>
          </a:r>
          <a:endParaRPr lang="en-GB" dirty="0"/>
        </a:p>
      </dgm:t>
    </dgm:pt>
    <dgm:pt modelId="{F7A9996C-7C2B-43FC-BE5B-1C8416F5CFA3}" type="parTrans" cxnId="{92BD2D6E-F993-4413-9C19-10423474E66F}">
      <dgm:prSet/>
      <dgm:spPr/>
      <dgm:t>
        <a:bodyPr/>
        <a:lstStyle/>
        <a:p>
          <a:endParaRPr lang="en-GB"/>
        </a:p>
      </dgm:t>
    </dgm:pt>
    <dgm:pt modelId="{FAC9CA68-19CF-431D-81D6-EF4E9AECF79D}" type="sibTrans" cxnId="{92BD2D6E-F993-4413-9C19-10423474E66F}">
      <dgm:prSet/>
      <dgm:spPr/>
      <dgm:t>
        <a:bodyPr/>
        <a:lstStyle/>
        <a:p>
          <a:endParaRPr lang="en-GB"/>
        </a:p>
      </dgm:t>
    </dgm:pt>
    <dgm:pt modelId="{B4EA6F1B-D4C2-4408-9122-2DF21551AFB9}">
      <dgm:prSet phldrT="[Text]"/>
      <dgm:spPr/>
      <dgm:t>
        <a:bodyPr/>
        <a:lstStyle/>
        <a:p>
          <a:r>
            <a:rPr lang="en-GB" dirty="0" smtClean="0"/>
            <a:t>Question needs to focus on days worked in Ref, and paid job could be dealt with elsewhere</a:t>
          </a:r>
          <a:endParaRPr lang="en-GB" dirty="0"/>
        </a:p>
      </dgm:t>
    </dgm:pt>
    <dgm:pt modelId="{90972D5D-B4E5-4FCF-BA0E-6B6860475094}" type="parTrans" cxnId="{9031971A-F90D-4073-8537-B1C10292F7CC}">
      <dgm:prSet/>
      <dgm:spPr/>
      <dgm:t>
        <a:bodyPr/>
        <a:lstStyle/>
        <a:p>
          <a:endParaRPr lang="en-GB"/>
        </a:p>
      </dgm:t>
    </dgm:pt>
    <dgm:pt modelId="{647DF17F-385C-434D-908C-C02C2F29DA4F}" type="sibTrans" cxnId="{9031971A-F90D-4073-8537-B1C10292F7CC}">
      <dgm:prSet/>
      <dgm:spPr/>
      <dgm:t>
        <a:bodyPr/>
        <a:lstStyle/>
        <a:p>
          <a:endParaRPr lang="en-GB"/>
        </a:p>
      </dgm:t>
    </dgm:pt>
    <dgm:pt modelId="{28863BE2-68EF-4AA5-8434-829387E3E72C}">
      <dgm:prSet phldrT="[Text]"/>
      <dgm:spPr/>
      <dgm:t>
        <a:bodyPr/>
        <a:lstStyle/>
        <a:p>
          <a:r>
            <a:rPr lang="en-GB" dirty="0" smtClean="0"/>
            <a:t>Need to emphasise it’s a question about whether working, not whether earning for that week.  </a:t>
          </a:r>
        </a:p>
        <a:p>
          <a:r>
            <a:rPr lang="en-GB" dirty="0" smtClean="0"/>
            <a:t>Intention to make profit, not actually making profit </a:t>
          </a:r>
          <a:endParaRPr lang="en-GB" dirty="0"/>
        </a:p>
      </dgm:t>
    </dgm:pt>
    <dgm:pt modelId="{ED24D34D-D347-48C6-9662-DC6BD6E249A2}" type="parTrans" cxnId="{BD5280D8-E721-4601-B26A-991E3D71A5F3}">
      <dgm:prSet/>
      <dgm:spPr/>
      <dgm:t>
        <a:bodyPr/>
        <a:lstStyle/>
        <a:p>
          <a:endParaRPr lang="en-GB"/>
        </a:p>
      </dgm:t>
    </dgm:pt>
    <dgm:pt modelId="{58EDA293-878E-4316-9942-7BD0F3EDE1FF}" type="sibTrans" cxnId="{BD5280D8-E721-4601-B26A-991E3D71A5F3}">
      <dgm:prSet/>
      <dgm:spPr/>
      <dgm:t>
        <a:bodyPr/>
        <a:lstStyle/>
        <a:p>
          <a:endParaRPr lang="en-GB"/>
        </a:p>
      </dgm:t>
    </dgm:pt>
    <dgm:pt modelId="{95EB106B-33D0-4E2F-8175-DFC30B4682B7}">
      <dgm:prSet phldrT="[Text]"/>
      <dgm:spPr/>
      <dgm:t>
        <a:bodyPr/>
        <a:lstStyle/>
        <a:p>
          <a:r>
            <a:rPr lang="en-GB" dirty="0" smtClean="0"/>
            <a:t>The most sensible way may be to split this question into the components that Rs confuse: Ask first do you have a job/business that pays you?</a:t>
          </a:r>
        </a:p>
        <a:p>
          <a:r>
            <a:rPr lang="en-GB" dirty="0" smtClean="0"/>
            <a:t>If Yes, which days did you work in ref (if any)?</a:t>
          </a:r>
          <a:endParaRPr lang="en-GB" dirty="0"/>
        </a:p>
      </dgm:t>
    </dgm:pt>
    <dgm:pt modelId="{ABFFE1F9-36E3-4137-8629-82B030C3CF9D}" type="parTrans" cxnId="{AEF64120-D653-4DE2-B3AB-121D96DB7042}">
      <dgm:prSet/>
      <dgm:spPr/>
      <dgm:t>
        <a:bodyPr/>
        <a:lstStyle/>
        <a:p>
          <a:endParaRPr lang="en-GB"/>
        </a:p>
      </dgm:t>
    </dgm:pt>
    <dgm:pt modelId="{4DBC3382-352A-4AEE-9171-E122E4B9E645}" type="sibTrans" cxnId="{AEF64120-D653-4DE2-B3AB-121D96DB7042}">
      <dgm:prSet/>
      <dgm:spPr/>
      <dgm:t>
        <a:bodyPr/>
        <a:lstStyle/>
        <a:p>
          <a:endParaRPr lang="en-GB"/>
        </a:p>
      </dgm:t>
    </dgm:pt>
    <dgm:pt modelId="{B402A7CB-FD82-4770-B031-66CFFF19D2F3}" type="pres">
      <dgm:prSet presAssocID="{6FB35899-9515-4EC3-BC7A-B1F651B5AE2D}" presName="theList" presStyleCnt="0">
        <dgm:presLayoutVars>
          <dgm:dir/>
          <dgm:animLvl val="lvl"/>
          <dgm:resizeHandles val="exact"/>
        </dgm:presLayoutVars>
      </dgm:prSet>
      <dgm:spPr/>
      <dgm:t>
        <a:bodyPr/>
        <a:lstStyle/>
        <a:p>
          <a:endParaRPr lang="en-GB"/>
        </a:p>
      </dgm:t>
    </dgm:pt>
    <dgm:pt modelId="{E8E3953C-2354-4FFE-9A36-D4775A79F5E2}" type="pres">
      <dgm:prSet presAssocID="{E1A8A0A6-8B1F-4A4B-94E5-495C572CD750}" presName="compNode" presStyleCnt="0"/>
      <dgm:spPr/>
    </dgm:pt>
    <dgm:pt modelId="{F1A826BA-DB54-4101-8215-46E3AB0938A1}" type="pres">
      <dgm:prSet presAssocID="{E1A8A0A6-8B1F-4A4B-94E5-495C572CD750}" presName="aNode" presStyleLbl="bgShp" presStyleIdx="0" presStyleCnt="4"/>
      <dgm:spPr/>
      <dgm:t>
        <a:bodyPr/>
        <a:lstStyle/>
        <a:p>
          <a:endParaRPr lang="en-GB"/>
        </a:p>
      </dgm:t>
    </dgm:pt>
    <dgm:pt modelId="{05806DEE-2531-4A3A-8B23-CFBBC66B18B7}" type="pres">
      <dgm:prSet presAssocID="{E1A8A0A6-8B1F-4A4B-94E5-495C572CD750}" presName="textNode" presStyleLbl="bgShp" presStyleIdx="0" presStyleCnt="4"/>
      <dgm:spPr/>
      <dgm:t>
        <a:bodyPr/>
        <a:lstStyle/>
        <a:p>
          <a:endParaRPr lang="en-GB"/>
        </a:p>
      </dgm:t>
    </dgm:pt>
    <dgm:pt modelId="{71230783-03FC-42A7-A1E5-AA67F6CF7695}" type="pres">
      <dgm:prSet presAssocID="{E1A8A0A6-8B1F-4A4B-94E5-495C572CD750}" presName="compChildNode" presStyleCnt="0"/>
      <dgm:spPr/>
    </dgm:pt>
    <dgm:pt modelId="{30DE876F-63C1-4A0B-82F0-F24CC1BA44F5}" type="pres">
      <dgm:prSet presAssocID="{E1A8A0A6-8B1F-4A4B-94E5-495C572CD750}" presName="theInnerList" presStyleCnt="0"/>
      <dgm:spPr/>
    </dgm:pt>
    <dgm:pt modelId="{DCAAF498-5A1E-4439-937D-10895B412728}" type="pres">
      <dgm:prSet presAssocID="{23CF40B7-7365-4509-9D22-AEEB42A2427D}" presName="childNode" presStyleLbl="node1" presStyleIdx="0" presStyleCnt="10">
        <dgm:presLayoutVars>
          <dgm:bulletEnabled val="1"/>
        </dgm:presLayoutVars>
      </dgm:prSet>
      <dgm:spPr/>
      <dgm:t>
        <a:bodyPr/>
        <a:lstStyle/>
        <a:p>
          <a:endParaRPr lang="en-GB"/>
        </a:p>
      </dgm:t>
    </dgm:pt>
    <dgm:pt modelId="{76409503-86B4-47D6-B194-186CC2003DD0}" type="pres">
      <dgm:prSet presAssocID="{23CF40B7-7365-4509-9D22-AEEB42A2427D}" presName="aSpace2" presStyleCnt="0"/>
      <dgm:spPr/>
    </dgm:pt>
    <dgm:pt modelId="{719A5661-4480-4C3D-9C44-3A98C8A31ECB}" type="pres">
      <dgm:prSet presAssocID="{08CA8436-EA17-448D-96F5-E9D072AF0ABF}" presName="childNode" presStyleLbl="node1" presStyleIdx="1" presStyleCnt="10">
        <dgm:presLayoutVars>
          <dgm:bulletEnabled val="1"/>
        </dgm:presLayoutVars>
      </dgm:prSet>
      <dgm:spPr/>
      <dgm:t>
        <a:bodyPr/>
        <a:lstStyle/>
        <a:p>
          <a:endParaRPr lang="en-GB"/>
        </a:p>
      </dgm:t>
    </dgm:pt>
    <dgm:pt modelId="{2F6F9B74-0350-4022-AA4F-4A086290B0A7}" type="pres">
      <dgm:prSet presAssocID="{E1A8A0A6-8B1F-4A4B-94E5-495C572CD750}" presName="aSpace" presStyleCnt="0"/>
      <dgm:spPr/>
    </dgm:pt>
    <dgm:pt modelId="{4B06576D-8D68-41E8-AED9-FEC00A80ADB6}" type="pres">
      <dgm:prSet presAssocID="{1BABBBD3-FD1F-4B3F-9562-04681C2FF693}" presName="compNode" presStyleCnt="0"/>
      <dgm:spPr/>
    </dgm:pt>
    <dgm:pt modelId="{7401FCDA-B405-406C-9FC9-B04B0D36554C}" type="pres">
      <dgm:prSet presAssocID="{1BABBBD3-FD1F-4B3F-9562-04681C2FF693}" presName="aNode" presStyleLbl="bgShp" presStyleIdx="1" presStyleCnt="4"/>
      <dgm:spPr/>
      <dgm:t>
        <a:bodyPr/>
        <a:lstStyle/>
        <a:p>
          <a:endParaRPr lang="en-GB"/>
        </a:p>
      </dgm:t>
    </dgm:pt>
    <dgm:pt modelId="{1363AF2C-6E67-42FE-A9D4-A8FB2A9DF419}" type="pres">
      <dgm:prSet presAssocID="{1BABBBD3-FD1F-4B3F-9562-04681C2FF693}" presName="textNode" presStyleLbl="bgShp" presStyleIdx="1" presStyleCnt="4"/>
      <dgm:spPr/>
      <dgm:t>
        <a:bodyPr/>
        <a:lstStyle/>
        <a:p>
          <a:endParaRPr lang="en-GB"/>
        </a:p>
      </dgm:t>
    </dgm:pt>
    <dgm:pt modelId="{F8FDD4D3-5EF7-4F5C-8276-5B2C8D821106}" type="pres">
      <dgm:prSet presAssocID="{1BABBBD3-FD1F-4B3F-9562-04681C2FF693}" presName="compChildNode" presStyleCnt="0"/>
      <dgm:spPr/>
    </dgm:pt>
    <dgm:pt modelId="{255AF8EB-36A4-4D29-B9B9-E60AE58A0995}" type="pres">
      <dgm:prSet presAssocID="{1BABBBD3-FD1F-4B3F-9562-04681C2FF693}" presName="theInnerList" presStyleCnt="0"/>
      <dgm:spPr/>
    </dgm:pt>
    <dgm:pt modelId="{6DC78B07-FF32-4155-A566-EAC1AE4185FE}" type="pres">
      <dgm:prSet presAssocID="{342D2B7E-5D46-4026-A65C-5ECDA0682A9D}" presName="childNode" presStyleLbl="node1" presStyleIdx="2" presStyleCnt="10">
        <dgm:presLayoutVars>
          <dgm:bulletEnabled val="1"/>
        </dgm:presLayoutVars>
      </dgm:prSet>
      <dgm:spPr/>
      <dgm:t>
        <a:bodyPr/>
        <a:lstStyle/>
        <a:p>
          <a:endParaRPr lang="en-GB"/>
        </a:p>
      </dgm:t>
    </dgm:pt>
    <dgm:pt modelId="{95DCFC86-F346-4B74-9ED0-1ED980017A0D}" type="pres">
      <dgm:prSet presAssocID="{342D2B7E-5D46-4026-A65C-5ECDA0682A9D}" presName="aSpace2" presStyleCnt="0"/>
      <dgm:spPr/>
    </dgm:pt>
    <dgm:pt modelId="{B5AB11A1-78D6-44B9-AEA6-0EA9645C4F86}" type="pres">
      <dgm:prSet presAssocID="{9E0E3CFE-6208-4D60-8B47-37CD12DCC36E}" presName="childNode" presStyleLbl="node1" presStyleIdx="3" presStyleCnt="10">
        <dgm:presLayoutVars>
          <dgm:bulletEnabled val="1"/>
        </dgm:presLayoutVars>
      </dgm:prSet>
      <dgm:spPr/>
      <dgm:t>
        <a:bodyPr/>
        <a:lstStyle/>
        <a:p>
          <a:endParaRPr lang="en-GB"/>
        </a:p>
      </dgm:t>
    </dgm:pt>
    <dgm:pt modelId="{2E28BC9C-7365-4824-A1E9-6507777D2F24}" type="pres">
      <dgm:prSet presAssocID="{9E0E3CFE-6208-4D60-8B47-37CD12DCC36E}" presName="aSpace2" presStyleCnt="0"/>
      <dgm:spPr/>
    </dgm:pt>
    <dgm:pt modelId="{D3339B62-D6D8-4B92-A5D1-7F70C2BEF0B0}" type="pres">
      <dgm:prSet presAssocID="{CF001CC2-CD7F-40CA-B976-1A7FA27F80CD}" presName="childNode" presStyleLbl="node1" presStyleIdx="4" presStyleCnt="10">
        <dgm:presLayoutVars>
          <dgm:bulletEnabled val="1"/>
        </dgm:presLayoutVars>
      </dgm:prSet>
      <dgm:spPr/>
      <dgm:t>
        <a:bodyPr/>
        <a:lstStyle/>
        <a:p>
          <a:endParaRPr lang="en-GB"/>
        </a:p>
      </dgm:t>
    </dgm:pt>
    <dgm:pt modelId="{26BA2B52-4CD5-4692-ADCA-49693E0A2B1C}" type="pres">
      <dgm:prSet presAssocID="{1BABBBD3-FD1F-4B3F-9562-04681C2FF693}" presName="aSpace" presStyleCnt="0"/>
      <dgm:spPr/>
    </dgm:pt>
    <dgm:pt modelId="{A0162DAE-3564-4919-8C9C-4AEA0A1667CF}" type="pres">
      <dgm:prSet presAssocID="{2CDC9E86-3EFC-4F2E-8DCC-3AEABDCF7821}" presName="compNode" presStyleCnt="0"/>
      <dgm:spPr/>
    </dgm:pt>
    <dgm:pt modelId="{A710E35A-37C7-41AB-96A6-648D679708D4}" type="pres">
      <dgm:prSet presAssocID="{2CDC9E86-3EFC-4F2E-8DCC-3AEABDCF7821}" presName="aNode" presStyleLbl="bgShp" presStyleIdx="2" presStyleCnt="4"/>
      <dgm:spPr/>
      <dgm:t>
        <a:bodyPr/>
        <a:lstStyle/>
        <a:p>
          <a:endParaRPr lang="en-GB"/>
        </a:p>
      </dgm:t>
    </dgm:pt>
    <dgm:pt modelId="{B5732214-0CAE-4703-A052-68BFB938B95C}" type="pres">
      <dgm:prSet presAssocID="{2CDC9E86-3EFC-4F2E-8DCC-3AEABDCF7821}" presName="textNode" presStyleLbl="bgShp" presStyleIdx="2" presStyleCnt="4"/>
      <dgm:spPr/>
      <dgm:t>
        <a:bodyPr/>
        <a:lstStyle/>
        <a:p>
          <a:endParaRPr lang="en-GB"/>
        </a:p>
      </dgm:t>
    </dgm:pt>
    <dgm:pt modelId="{59363078-8FC2-40FF-9B74-7145B8209B25}" type="pres">
      <dgm:prSet presAssocID="{2CDC9E86-3EFC-4F2E-8DCC-3AEABDCF7821}" presName="compChildNode" presStyleCnt="0"/>
      <dgm:spPr/>
    </dgm:pt>
    <dgm:pt modelId="{882929CB-90A1-4DE6-BFCB-29C675BE4C64}" type="pres">
      <dgm:prSet presAssocID="{2CDC9E86-3EFC-4F2E-8DCC-3AEABDCF7821}" presName="theInnerList" presStyleCnt="0"/>
      <dgm:spPr/>
    </dgm:pt>
    <dgm:pt modelId="{7D42D9F2-265E-4A73-B47A-D228F5FD342B}" type="pres">
      <dgm:prSet presAssocID="{A53DE302-F4A8-42BA-A3BC-1BD7CD8D7F96}" presName="childNode" presStyleLbl="node1" presStyleIdx="5" presStyleCnt="10" custLinFactNeighborX="1306" custLinFactNeighborY="-39644">
        <dgm:presLayoutVars>
          <dgm:bulletEnabled val="1"/>
        </dgm:presLayoutVars>
      </dgm:prSet>
      <dgm:spPr/>
      <dgm:t>
        <a:bodyPr/>
        <a:lstStyle/>
        <a:p>
          <a:endParaRPr lang="en-GB"/>
        </a:p>
      </dgm:t>
    </dgm:pt>
    <dgm:pt modelId="{BCBCE333-7363-4FEF-80EA-B1453EECE6BA}" type="pres">
      <dgm:prSet presAssocID="{A53DE302-F4A8-42BA-A3BC-1BD7CD8D7F96}" presName="aSpace2" presStyleCnt="0"/>
      <dgm:spPr/>
    </dgm:pt>
    <dgm:pt modelId="{D892C7F5-371D-47D3-A967-8C804601C01D}" type="pres">
      <dgm:prSet presAssocID="{0C3A72ED-C834-42E5-A4DC-0038EE2F0495}" presName="childNode" presStyleLbl="node1" presStyleIdx="6" presStyleCnt="10">
        <dgm:presLayoutVars>
          <dgm:bulletEnabled val="1"/>
        </dgm:presLayoutVars>
      </dgm:prSet>
      <dgm:spPr/>
      <dgm:t>
        <a:bodyPr/>
        <a:lstStyle/>
        <a:p>
          <a:endParaRPr lang="en-GB"/>
        </a:p>
      </dgm:t>
    </dgm:pt>
    <dgm:pt modelId="{EF66792C-D3DC-4B68-9D91-24208B15BB20}" type="pres">
      <dgm:prSet presAssocID="{2CDC9E86-3EFC-4F2E-8DCC-3AEABDCF7821}" presName="aSpace" presStyleCnt="0"/>
      <dgm:spPr/>
    </dgm:pt>
    <dgm:pt modelId="{10B19CE4-BF8D-4A04-94AF-3772952F0044}" type="pres">
      <dgm:prSet presAssocID="{9FC24EF9-6D33-4003-A410-3C2F011BE79E}" presName="compNode" presStyleCnt="0"/>
      <dgm:spPr/>
    </dgm:pt>
    <dgm:pt modelId="{7112C855-2182-4772-B104-91625F90B155}" type="pres">
      <dgm:prSet presAssocID="{9FC24EF9-6D33-4003-A410-3C2F011BE79E}" presName="aNode" presStyleLbl="bgShp" presStyleIdx="3" presStyleCnt="4"/>
      <dgm:spPr/>
      <dgm:t>
        <a:bodyPr/>
        <a:lstStyle/>
        <a:p>
          <a:endParaRPr lang="en-GB"/>
        </a:p>
      </dgm:t>
    </dgm:pt>
    <dgm:pt modelId="{34A0ECFC-933F-4733-9C83-A1A291C78E62}" type="pres">
      <dgm:prSet presAssocID="{9FC24EF9-6D33-4003-A410-3C2F011BE79E}" presName="textNode" presStyleLbl="bgShp" presStyleIdx="3" presStyleCnt="4"/>
      <dgm:spPr/>
      <dgm:t>
        <a:bodyPr/>
        <a:lstStyle/>
        <a:p>
          <a:endParaRPr lang="en-GB"/>
        </a:p>
      </dgm:t>
    </dgm:pt>
    <dgm:pt modelId="{098A45E4-55A8-465F-BFE3-C3D0DFA3DC64}" type="pres">
      <dgm:prSet presAssocID="{9FC24EF9-6D33-4003-A410-3C2F011BE79E}" presName="compChildNode" presStyleCnt="0"/>
      <dgm:spPr/>
    </dgm:pt>
    <dgm:pt modelId="{E3C2E4E7-5ABB-470D-9F36-5229574389A4}" type="pres">
      <dgm:prSet presAssocID="{9FC24EF9-6D33-4003-A410-3C2F011BE79E}" presName="theInnerList" presStyleCnt="0"/>
      <dgm:spPr/>
    </dgm:pt>
    <dgm:pt modelId="{C3B33383-B158-4494-9706-1417AAF1AC6C}" type="pres">
      <dgm:prSet presAssocID="{B4EA6F1B-D4C2-4408-9122-2DF21551AFB9}" presName="childNode" presStyleLbl="node1" presStyleIdx="7" presStyleCnt="10" custLinFactNeighborX="1306" custLinFactNeighborY="-39644">
        <dgm:presLayoutVars>
          <dgm:bulletEnabled val="1"/>
        </dgm:presLayoutVars>
      </dgm:prSet>
      <dgm:spPr/>
      <dgm:t>
        <a:bodyPr/>
        <a:lstStyle/>
        <a:p>
          <a:endParaRPr lang="en-GB"/>
        </a:p>
      </dgm:t>
    </dgm:pt>
    <dgm:pt modelId="{AA1B5F5E-B951-487B-B399-CC874084459E}" type="pres">
      <dgm:prSet presAssocID="{B4EA6F1B-D4C2-4408-9122-2DF21551AFB9}" presName="aSpace2" presStyleCnt="0"/>
      <dgm:spPr/>
    </dgm:pt>
    <dgm:pt modelId="{A797DF89-F595-48AB-A495-8B34E41E789E}" type="pres">
      <dgm:prSet presAssocID="{28863BE2-68EF-4AA5-8434-829387E3E72C}" presName="childNode" presStyleLbl="node1" presStyleIdx="8" presStyleCnt="10">
        <dgm:presLayoutVars>
          <dgm:bulletEnabled val="1"/>
        </dgm:presLayoutVars>
      </dgm:prSet>
      <dgm:spPr/>
      <dgm:t>
        <a:bodyPr/>
        <a:lstStyle/>
        <a:p>
          <a:endParaRPr lang="en-GB"/>
        </a:p>
      </dgm:t>
    </dgm:pt>
    <dgm:pt modelId="{11AD4E64-7068-4500-8499-8674B6AB15FC}" type="pres">
      <dgm:prSet presAssocID="{28863BE2-68EF-4AA5-8434-829387E3E72C}" presName="aSpace2" presStyleCnt="0"/>
      <dgm:spPr/>
    </dgm:pt>
    <dgm:pt modelId="{52F3B56C-FBD9-4EAE-81AF-AD6DBA1C641D}" type="pres">
      <dgm:prSet presAssocID="{95EB106B-33D0-4E2F-8175-DFC30B4682B7}" presName="childNode" presStyleLbl="node1" presStyleIdx="9" presStyleCnt="10" custLinFactNeighborX="-1668" custLinFactNeighborY="-5656">
        <dgm:presLayoutVars>
          <dgm:bulletEnabled val="1"/>
        </dgm:presLayoutVars>
      </dgm:prSet>
      <dgm:spPr/>
      <dgm:t>
        <a:bodyPr/>
        <a:lstStyle/>
        <a:p>
          <a:endParaRPr lang="en-GB"/>
        </a:p>
      </dgm:t>
    </dgm:pt>
  </dgm:ptLst>
  <dgm:cxnLst>
    <dgm:cxn modelId="{92BD2D6E-F993-4413-9C19-10423474E66F}" srcId="{6FB35899-9515-4EC3-BC7A-B1F651B5AE2D}" destId="{9FC24EF9-6D33-4003-A410-3C2F011BE79E}" srcOrd="3" destOrd="0" parTransId="{F7A9996C-7C2B-43FC-BE5B-1C8416F5CFA3}" sibTransId="{FAC9CA68-19CF-431D-81D6-EF4E9AECF79D}"/>
    <dgm:cxn modelId="{8E6E9AC3-A5FD-40A8-A56C-C8548FF8C949}" type="presOf" srcId="{9FC24EF9-6D33-4003-A410-3C2F011BE79E}" destId="{7112C855-2182-4772-B104-91625F90B155}" srcOrd="0" destOrd="0" presId="urn:microsoft.com/office/officeart/2005/8/layout/lProcess2"/>
    <dgm:cxn modelId="{228C260B-AE42-4EEE-9FF4-BF75BBBC17FB}" srcId="{1BABBBD3-FD1F-4B3F-9562-04681C2FF693}" destId="{CF001CC2-CD7F-40CA-B976-1A7FA27F80CD}" srcOrd="2" destOrd="0" parTransId="{66DD6F61-D73C-4371-BBDC-9149FCF03863}" sibTransId="{6EB2F8F3-39E3-42ED-9F1E-6AFEA332DB19}"/>
    <dgm:cxn modelId="{9031971A-F90D-4073-8537-B1C10292F7CC}" srcId="{9FC24EF9-6D33-4003-A410-3C2F011BE79E}" destId="{B4EA6F1B-D4C2-4408-9122-2DF21551AFB9}" srcOrd="0" destOrd="0" parTransId="{90972D5D-B4E5-4FCF-BA0E-6B6860475094}" sibTransId="{647DF17F-385C-434D-908C-C02C2F29DA4F}"/>
    <dgm:cxn modelId="{6ED59430-C7A3-4FA6-BA94-A251E18B5B6F}" srcId="{1BABBBD3-FD1F-4B3F-9562-04681C2FF693}" destId="{342D2B7E-5D46-4026-A65C-5ECDA0682A9D}" srcOrd="0" destOrd="0" parTransId="{A6B356BA-6274-4374-8199-A24E0C7C4899}" sibTransId="{82E32178-16F6-4051-919D-EF38C9C8F69B}"/>
    <dgm:cxn modelId="{0BEA9BC1-EBC1-46F0-A7BE-0EBE88E71D84}" type="presOf" srcId="{9FC24EF9-6D33-4003-A410-3C2F011BE79E}" destId="{34A0ECFC-933F-4733-9C83-A1A291C78E62}" srcOrd="1" destOrd="0" presId="urn:microsoft.com/office/officeart/2005/8/layout/lProcess2"/>
    <dgm:cxn modelId="{6E697A21-703E-4B38-A712-4736DBDC381F}" type="presOf" srcId="{28863BE2-68EF-4AA5-8434-829387E3E72C}" destId="{A797DF89-F595-48AB-A495-8B34E41E789E}" srcOrd="0" destOrd="0" presId="urn:microsoft.com/office/officeart/2005/8/layout/lProcess2"/>
    <dgm:cxn modelId="{5F57DC74-B2DE-4973-9648-886CE130545C}" srcId="{6FB35899-9515-4EC3-BC7A-B1F651B5AE2D}" destId="{2CDC9E86-3EFC-4F2E-8DCC-3AEABDCF7821}" srcOrd="2" destOrd="0" parTransId="{232F1972-3A29-41D4-B4A3-C579F0768595}" sibTransId="{A8F7D3BF-7B44-46F2-AFE6-FF45FF7E4FC7}"/>
    <dgm:cxn modelId="{D1561E9A-D9DB-4C17-8B24-6722D4B47658}" srcId="{2CDC9E86-3EFC-4F2E-8DCC-3AEABDCF7821}" destId="{0C3A72ED-C834-42E5-A4DC-0038EE2F0495}" srcOrd="1" destOrd="0" parTransId="{59098FB8-21EB-4A2D-B1F3-922014A841AA}" sibTransId="{DA6F5C63-CD10-4EF8-BDE6-0A0471E1E2FF}"/>
    <dgm:cxn modelId="{BA868FBD-D81F-4821-A63A-A93DA71BADD4}" srcId="{6FB35899-9515-4EC3-BC7A-B1F651B5AE2D}" destId="{1BABBBD3-FD1F-4B3F-9562-04681C2FF693}" srcOrd="1" destOrd="0" parTransId="{37AA4E8E-B44F-4E7A-ACA9-47F068CB6FF7}" sibTransId="{9923E4DB-3740-4D51-9DC6-C58F0780C272}"/>
    <dgm:cxn modelId="{A3118F08-0444-4BAF-9FF3-F9D35D447007}" type="presOf" srcId="{CF001CC2-CD7F-40CA-B976-1A7FA27F80CD}" destId="{D3339B62-D6D8-4B92-A5D1-7F70C2BEF0B0}" srcOrd="0" destOrd="0" presId="urn:microsoft.com/office/officeart/2005/8/layout/lProcess2"/>
    <dgm:cxn modelId="{29F12B4C-7DBA-43A9-A136-416C45D94DDA}" type="presOf" srcId="{342D2B7E-5D46-4026-A65C-5ECDA0682A9D}" destId="{6DC78B07-FF32-4155-A566-EAC1AE4185FE}" srcOrd="0" destOrd="0" presId="urn:microsoft.com/office/officeart/2005/8/layout/lProcess2"/>
    <dgm:cxn modelId="{AEF64120-D653-4DE2-B3AB-121D96DB7042}" srcId="{9FC24EF9-6D33-4003-A410-3C2F011BE79E}" destId="{95EB106B-33D0-4E2F-8175-DFC30B4682B7}" srcOrd="2" destOrd="0" parTransId="{ABFFE1F9-36E3-4137-8629-82B030C3CF9D}" sibTransId="{4DBC3382-352A-4AEE-9171-E122E4B9E645}"/>
    <dgm:cxn modelId="{133CA67F-1DC9-4800-B936-590D84982616}" type="presOf" srcId="{95EB106B-33D0-4E2F-8175-DFC30B4682B7}" destId="{52F3B56C-FBD9-4EAE-81AF-AD6DBA1C641D}" srcOrd="0" destOrd="0" presId="urn:microsoft.com/office/officeart/2005/8/layout/lProcess2"/>
    <dgm:cxn modelId="{CA592F0D-B49C-4B48-A64D-939C6F8058DF}" srcId="{E1A8A0A6-8B1F-4A4B-94E5-495C572CD750}" destId="{23CF40B7-7365-4509-9D22-AEEB42A2427D}" srcOrd="0" destOrd="0" parTransId="{C092F6FB-F51C-43DE-BF5E-6BC2EEEF33A7}" sibTransId="{7A571FC2-6D26-419C-ACBB-8F223D8583F9}"/>
    <dgm:cxn modelId="{CD4A47C7-AE86-41CE-BBBC-3D3AA6C7C3AB}" type="presOf" srcId="{9E0E3CFE-6208-4D60-8B47-37CD12DCC36E}" destId="{B5AB11A1-78D6-44B9-AEA6-0EA9645C4F86}" srcOrd="0" destOrd="0" presId="urn:microsoft.com/office/officeart/2005/8/layout/lProcess2"/>
    <dgm:cxn modelId="{1EFB9AD9-B0E6-40E6-88D0-7A8DD9F9208E}" srcId="{E1A8A0A6-8B1F-4A4B-94E5-495C572CD750}" destId="{08CA8436-EA17-448D-96F5-E9D072AF0ABF}" srcOrd="1" destOrd="0" parTransId="{793AFA9D-E052-4D9A-B03A-9E362864ED75}" sibTransId="{18D75E31-BA0D-4765-A0B5-41FA1DA7F870}"/>
    <dgm:cxn modelId="{2F391B90-9BE4-41A9-9E84-B231AE978AAE}" type="presOf" srcId="{2CDC9E86-3EFC-4F2E-8DCC-3AEABDCF7821}" destId="{A710E35A-37C7-41AB-96A6-648D679708D4}" srcOrd="0" destOrd="0" presId="urn:microsoft.com/office/officeart/2005/8/layout/lProcess2"/>
    <dgm:cxn modelId="{8AEB8152-F519-4E17-8B4E-547E9F524FC3}" srcId="{2CDC9E86-3EFC-4F2E-8DCC-3AEABDCF7821}" destId="{A53DE302-F4A8-42BA-A3BC-1BD7CD8D7F96}" srcOrd="0" destOrd="0" parTransId="{ECCAE2D8-0F41-497C-91EB-BB790E09BBA7}" sibTransId="{1F771AEE-E00E-4066-B261-CD9251FD639E}"/>
    <dgm:cxn modelId="{35308E1E-9835-4843-A5C8-F3F0F1796CC4}" type="presOf" srcId="{1BABBBD3-FD1F-4B3F-9562-04681C2FF693}" destId="{1363AF2C-6E67-42FE-A9D4-A8FB2A9DF419}" srcOrd="1" destOrd="0" presId="urn:microsoft.com/office/officeart/2005/8/layout/lProcess2"/>
    <dgm:cxn modelId="{6932E12A-F096-4A02-A8FF-ED056CBF403F}" type="presOf" srcId="{E1A8A0A6-8B1F-4A4B-94E5-495C572CD750}" destId="{F1A826BA-DB54-4101-8215-46E3AB0938A1}" srcOrd="0" destOrd="0" presId="urn:microsoft.com/office/officeart/2005/8/layout/lProcess2"/>
    <dgm:cxn modelId="{DCFE3F88-0A0A-4224-A24F-EC2E2524AFBC}" srcId="{1BABBBD3-FD1F-4B3F-9562-04681C2FF693}" destId="{9E0E3CFE-6208-4D60-8B47-37CD12DCC36E}" srcOrd="1" destOrd="0" parTransId="{7F8534D7-F194-4A35-91BC-69BDF3C764F3}" sibTransId="{D7F5E765-FE4C-4685-A967-B50C9BEC2786}"/>
    <dgm:cxn modelId="{4DF19AA2-D6BE-473A-B74D-536219966DCD}" type="presOf" srcId="{0C3A72ED-C834-42E5-A4DC-0038EE2F0495}" destId="{D892C7F5-371D-47D3-A967-8C804601C01D}" srcOrd="0" destOrd="0" presId="urn:microsoft.com/office/officeart/2005/8/layout/lProcess2"/>
    <dgm:cxn modelId="{BD5280D8-E721-4601-B26A-991E3D71A5F3}" srcId="{9FC24EF9-6D33-4003-A410-3C2F011BE79E}" destId="{28863BE2-68EF-4AA5-8434-829387E3E72C}" srcOrd="1" destOrd="0" parTransId="{ED24D34D-D347-48C6-9662-DC6BD6E249A2}" sibTransId="{58EDA293-878E-4316-9942-7BD0F3EDE1FF}"/>
    <dgm:cxn modelId="{1C050B13-1FD0-4271-A037-501F988AF000}" type="presOf" srcId="{23CF40B7-7365-4509-9D22-AEEB42A2427D}" destId="{DCAAF498-5A1E-4439-937D-10895B412728}" srcOrd="0" destOrd="0" presId="urn:microsoft.com/office/officeart/2005/8/layout/lProcess2"/>
    <dgm:cxn modelId="{FF188029-BC54-48FD-A29A-893236F66B9D}" type="presOf" srcId="{08CA8436-EA17-448D-96F5-E9D072AF0ABF}" destId="{719A5661-4480-4C3D-9C44-3A98C8A31ECB}" srcOrd="0" destOrd="0" presId="urn:microsoft.com/office/officeart/2005/8/layout/lProcess2"/>
    <dgm:cxn modelId="{C63E0DC0-B61F-4DFC-8876-5871415094B9}" srcId="{6FB35899-9515-4EC3-BC7A-B1F651B5AE2D}" destId="{E1A8A0A6-8B1F-4A4B-94E5-495C572CD750}" srcOrd="0" destOrd="0" parTransId="{417DE018-D45E-4EB1-AF1C-08818A4EF424}" sibTransId="{EEE0E9BB-8041-4755-8ECB-B10BBCA88BE9}"/>
    <dgm:cxn modelId="{BDB9A964-63EA-4B82-91A7-8ADAAD77E566}" type="presOf" srcId="{6FB35899-9515-4EC3-BC7A-B1F651B5AE2D}" destId="{B402A7CB-FD82-4770-B031-66CFFF19D2F3}" srcOrd="0" destOrd="0" presId="urn:microsoft.com/office/officeart/2005/8/layout/lProcess2"/>
    <dgm:cxn modelId="{A5A83C98-97AA-4311-A537-AF23E89A3EA6}" type="presOf" srcId="{1BABBBD3-FD1F-4B3F-9562-04681C2FF693}" destId="{7401FCDA-B405-406C-9FC9-B04B0D36554C}" srcOrd="0" destOrd="0" presId="urn:microsoft.com/office/officeart/2005/8/layout/lProcess2"/>
    <dgm:cxn modelId="{ACA813F2-E2FB-47FE-8306-7B629019598C}" type="presOf" srcId="{2CDC9E86-3EFC-4F2E-8DCC-3AEABDCF7821}" destId="{B5732214-0CAE-4703-A052-68BFB938B95C}" srcOrd="1" destOrd="0" presId="urn:microsoft.com/office/officeart/2005/8/layout/lProcess2"/>
    <dgm:cxn modelId="{B6AB5029-33C4-430A-A920-2CE352F1A9B4}" type="presOf" srcId="{E1A8A0A6-8B1F-4A4B-94E5-495C572CD750}" destId="{05806DEE-2531-4A3A-8B23-CFBBC66B18B7}" srcOrd="1" destOrd="0" presId="urn:microsoft.com/office/officeart/2005/8/layout/lProcess2"/>
    <dgm:cxn modelId="{85877260-6919-4E12-AB5B-33206922B780}" type="presOf" srcId="{A53DE302-F4A8-42BA-A3BC-1BD7CD8D7F96}" destId="{7D42D9F2-265E-4A73-B47A-D228F5FD342B}" srcOrd="0" destOrd="0" presId="urn:microsoft.com/office/officeart/2005/8/layout/lProcess2"/>
    <dgm:cxn modelId="{0BFE7C21-BD7C-4445-BA31-26EB0ABA8EE6}" type="presOf" srcId="{B4EA6F1B-D4C2-4408-9122-2DF21551AFB9}" destId="{C3B33383-B158-4494-9706-1417AAF1AC6C}" srcOrd="0" destOrd="0" presId="urn:microsoft.com/office/officeart/2005/8/layout/lProcess2"/>
    <dgm:cxn modelId="{033CAF61-2A9E-47BF-A97D-E4ADC946134C}" type="presParOf" srcId="{B402A7CB-FD82-4770-B031-66CFFF19D2F3}" destId="{E8E3953C-2354-4FFE-9A36-D4775A79F5E2}" srcOrd="0" destOrd="0" presId="urn:microsoft.com/office/officeart/2005/8/layout/lProcess2"/>
    <dgm:cxn modelId="{02BBF4F5-33D2-4B2E-A404-5FD87437DB6A}" type="presParOf" srcId="{E8E3953C-2354-4FFE-9A36-D4775A79F5E2}" destId="{F1A826BA-DB54-4101-8215-46E3AB0938A1}" srcOrd="0" destOrd="0" presId="urn:microsoft.com/office/officeart/2005/8/layout/lProcess2"/>
    <dgm:cxn modelId="{18EE85D5-C0B7-4C85-8F32-8D379A57202D}" type="presParOf" srcId="{E8E3953C-2354-4FFE-9A36-D4775A79F5E2}" destId="{05806DEE-2531-4A3A-8B23-CFBBC66B18B7}" srcOrd="1" destOrd="0" presId="urn:microsoft.com/office/officeart/2005/8/layout/lProcess2"/>
    <dgm:cxn modelId="{E2419624-0298-4837-9E0C-3ADEAEADA72F}" type="presParOf" srcId="{E8E3953C-2354-4FFE-9A36-D4775A79F5E2}" destId="{71230783-03FC-42A7-A1E5-AA67F6CF7695}" srcOrd="2" destOrd="0" presId="urn:microsoft.com/office/officeart/2005/8/layout/lProcess2"/>
    <dgm:cxn modelId="{4C575B27-ED3C-4993-A261-DD472C530028}" type="presParOf" srcId="{71230783-03FC-42A7-A1E5-AA67F6CF7695}" destId="{30DE876F-63C1-4A0B-82F0-F24CC1BA44F5}" srcOrd="0" destOrd="0" presId="urn:microsoft.com/office/officeart/2005/8/layout/lProcess2"/>
    <dgm:cxn modelId="{0CC2217F-C63D-40BE-AF3B-C38DE9D14C7F}" type="presParOf" srcId="{30DE876F-63C1-4A0B-82F0-F24CC1BA44F5}" destId="{DCAAF498-5A1E-4439-937D-10895B412728}" srcOrd="0" destOrd="0" presId="urn:microsoft.com/office/officeart/2005/8/layout/lProcess2"/>
    <dgm:cxn modelId="{CEC223F6-07EA-40F1-82DA-9C2A0CCAAB63}" type="presParOf" srcId="{30DE876F-63C1-4A0B-82F0-F24CC1BA44F5}" destId="{76409503-86B4-47D6-B194-186CC2003DD0}" srcOrd="1" destOrd="0" presId="urn:microsoft.com/office/officeart/2005/8/layout/lProcess2"/>
    <dgm:cxn modelId="{FF68CEF4-0B63-4C9F-A291-B929426553A6}" type="presParOf" srcId="{30DE876F-63C1-4A0B-82F0-F24CC1BA44F5}" destId="{719A5661-4480-4C3D-9C44-3A98C8A31ECB}" srcOrd="2" destOrd="0" presId="urn:microsoft.com/office/officeart/2005/8/layout/lProcess2"/>
    <dgm:cxn modelId="{91C4769D-B2CB-4EFB-9183-E833A8B98FA8}" type="presParOf" srcId="{B402A7CB-FD82-4770-B031-66CFFF19D2F3}" destId="{2F6F9B74-0350-4022-AA4F-4A086290B0A7}" srcOrd="1" destOrd="0" presId="urn:microsoft.com/office/officeart/2005/8/layout/lProcess2"/>
    <dgm:cxn modelId="{7859D0E3-A6EE-48EE-82B6-44658EBA9AB0}" type="presParOf" srcId="{B402A7CB-FD82-4770-B031-66CFFF19D2F3}" destId="{4B06576D-8D68-41E8-AED9-FEC00A80ADB6}" srcOrd="2" destOrd="0" presId="urn:microsoft.com/office/officeart/2005/8/layout/lProcess2"/>
    <dgm:cxn modelId="{F91C1622-3C3E-4E16-95C3-BD5D5392E067}" type="presParOf" srcId="{4B06576D-8D68-41E8-AED9-FEC00A80ADB6}" destId="{7401FCDA-B405-406C-9FC9-B04B0D36554C}" srcOrd="0" destOrd="0" presId="urn:microsoft.com/office/officeart/2005/8/layout/lProcess2"/>
    <dgm:cxn modelId="{F1A2E151-7F1A-4B51-88A3-CBEDA82DD937}" type="presParOf" srcId="{4B06576D-8D68-41E8-AED9-FEC00A80ADB6}" destId="{1363AF2C-6E67-42FE-A9D4-A8FB2A9DF419}" srcOrd="1" destOrd="0" presId="urn:microsoft.com/office/officeart/2005/8/layout/lProcess2"/>
    <dgm:cxn modelId="{0CD8B8D4-FA64-4F9A-AA73-6553EFF93252}" type="presParOf" srcId="{4B06576D-8D68-41E8-AED9-FEC00A80ADB6}" destId="{F8FDD4D3-5EF7-4F5C-8276-5B2C8D821106}" srcOrd="2" destOrd="0" presId="urn:microsoft.com/office/officeart/2005/8/layout/lProcess2"/>
    <dgm:cxn modelId="{C81EA912-80C8-49EC-9985-94E6DCA67223}" type="presParOf" srcId="{F8FDD4D3-5EF7-4F5C-8276-5B2C8D821106}" destId="{255AF8EB-36A4-4D29-B9B9-E60AE58A0995}" srcOrd="0" destOrd="0" presId="urn:microsoft.com/office/officeart/2005/8/layout/lProcess2"/>
    <dgm:cxn modelId="{5F616961-A6BF-4477-8973-E81A4CCE1C29}" type="presParOf" srcId="{255AF8EB-36A4-4D29-B9B9-E60AE58A0995}" destId="{6DC78B07-FF32-4155-A566-EAC1AE4185FE}" srcOrd="0" destOrd="0" presId="urn:microsoft.com/office/officeart/2005/8/layout/lProcess2"/>
    <dgm:cxn modelId="{32F9B8DE-C542-4EEC-BEA2-2D0E559153FA}" type="presParOf" srcId="{255AF8EB-36A4-4D29-B9B9-E60AE58A0995}" destId="{95DCFC86-F346-4B74-9ED0-1ED980017A0D}" srcOrd="1" destOrd="0" presId="urn:microsoft.com/office/officeart/2005/8/layout/lProcess2"/>
    <dgm:cxn modelId="{016C8AA7-0E28-49CB-A1FA-89D285272F89}" type="presParOf" srcId="{255AF8EB-36A4-4D29-B9B9-E60AE58A0995}" destId="{B5AB11A1-78D6-44B9-AEA6-0EA9645C4F86}" srcOrd="2" destOrd="0" presId="urn:microsoft.com/office/officeart/2005/8/layout/lProcess2"/>
    <dgm:cxn modelId="{6C6D9601-F520-415B-AC7D-F7A12593E250}" type="presParOf" srcId="{255AF8EB-36A4-4D29-B9B9-E60AE58A0995}" destId="{2E28BC9C-7365-4824-A1E9-6507777D2F24}" srcOrd="3" destOrd="0" presId="urn:microsoft.com/office/officeart/2005/8/layout/lProcess2"/>
    <dgm:cxn modelId="{682BC14D-C56A-4AF0-BF27-30F6F95A6C81}" type="presParOf" srcId="{255AF8EB-36A4-4D29-B9B9-E60AE58A0995}" destId="{D3339B62-D6D8-4B92-A5D1-7F70C2BEF0B0}" srcOrd="4" destOrd="0" presId="urn:microsoft.com/office/officeart/2005/8/layout/lProcess2"/>
    <dgm:cxn modelId="{A7978C22-794B-4864-94B7-428FA794DCCF}" type="presParOf" srcId="{B402A7CB-FD82-4770-B031-66CFFF19D2F3}" destId="{26BA2B52-4CD5-4692-ADCA-49693E0A2B1C}" srcOrd="3" destOrd="0" presId="urn:microsoft.com/office/officeart/2005/8/layout/lProcess2"/>
    <dgm:cxn modelId="{5434DBB5-39BD-4E24-9117-FF24B843759E}" type="presParOf" srcId="{B402A7CB-FD82-4770-B031-66CFFF19D2F3}" destId="{A0162DAE-3564-4919-8C9C-4AEA0A1667CF}" srcOrd="4" destOrd="0" presId="urn:microsoft.com/office/officeart/2005/8/layout/lProcess2"/>
    <dgm:cxn modelId="{7CBFBE2C-FA08-4A98-B682-BE3639C82313}" type="presParOf" srcId="{A0162DAE-3564-4919-8C9C-4AEA0A1667CF}" destId="{A710E35A-37C7-41AB-96A6-648D679708D4}" srcOrd="0" destOrd="0" presId="urn:microsoft.com/office/officeart/2005/8/layout/lProcess2"/>
    <dgm:cxn modelId="{0C716918-67A0-4694-9C69-DAEF89FDB691}" type="presParOf" srcId="{A0162DAE-3564-4919-8C9C-4AEA0A1667CF}" destId="{B5732214-0CAE-4703-A052-68BFB938B95C}" srcOrd="1" destOrd="0" presId="urn:microsoft.com/office/officeart/2005/8/layout/lProcess2"/>
    <dgm:cxn modelId="{B944C44B-A069-4152-BFD1-03AFA3B5CC49}" type="presParOf" srcId="{A0162DAE-3564-4919-8C9C-4AEA0A1667CF}" destId="{59363078-8FC2-40FF-9B74-7145B8209B25}" srcOrd="2" destOrd="0" presId="urn:microsoft.com/office/officeart/2005/8/layout/lProcess2"/>
    <dgm:cxn modelId="{01376BE9-F14C-4B82-B8CA-987D6B6A6F86}" type="presParOf" srcId="{59363078-8FC2-40FF-9B74-7145B8209B25}" destId="{882929CB-90A1-4DE6-BFCB-29C675BE4C64}" srcOrd="0" destOrd="0" presId="urn:microsoft.com/office/officeart/2005/8/layout/lProcess2"/>
    <dgm:cxn modelId="{CBD7F7A4-50C4-49B7-A817-4FEABAD70212}" type="presParOf" srcId="{882929CB-90A1-4DE6-BFCB-29C675BE4C64}" destId="{7D42D9F2-265E-4A73-B47A-D228F5FD342B}" srcOrd="0" destOrd="0" presId="urn:microsoft.com/office/officeart/2005/8/layout/lProcess2"/>
    <dgm:cxn modelId="{D7F67C5F-35B5-4B84-B2E5-BB862777B628}" type="presParOf" srcId="{882929CB-90A1-4DE6-BFCB-29C675BE4C64}" destId="{BCBCE333-7363-4FEF-80EA-B1453EECE6BA}" srcOrd="1" destOrd="0" presId="urn:microsoft.com/office/officeart/2005/8/layout/lProcess2"/>
    <dgm:cxn modelId="{10D2BE5A-52FD-43FA-BE39-7EBA8E89EB8E}" type="presParOf" srcId="{882929CB-90A1-4DE6-BFCB-29C675BE4C64}" destId="{D892C7F5-371D-47D3-A967-8C804601C01D}" srcOrd="2" destOrd="0" presId="urn:microsoft.com/office/officeart/2005/8/layout/lProcess2"/>
    <dgm:cxn modelId="{D3575561-108E-4CC6-8F23-A7C1E327A9A4}" type="presParOf" srcId="{B402A7CB-FD82-4770-B031-66CFFF19D2F3}" destId="{EF66792C-D3DC-4B68-9D91-24208B15BB20}" srcOrd="5" destOrd="0" presId="urn:microsoft.com/office/officeart/2005/8/layout/lProcess2"/>
    <dgm:cxn modelId="{CEC23445-AD4E-4A96-852D-D5BB593A12DE}" type="presParOf" srcId="{B402A7CB-FD82-4770-B031-66CFFF19D2F3}" destId="{10B19CE4-BF8D-4A04-94AF-3772952F0044}" srcOrd="6" destOrd="0" presId="urn:microsoft.com/office/officeart/2005/8/layout/lProcess2"/>
    <dgm:cxn modelId="{601D9BED-D249-4510-803E-AA3D7CD6769F}" type="presParOf" srcId="{10B19CE4-BF8D-4A04-94AF-3772952F0044}" destId="{7112C855-2182-4772-B104-91625F90B155}" srcOrd="0" destOrd="0" presId="urn:microsoft.com/office/officeart/2005/8/layout/lProcess2"/>
    <dgm:cxn modelId="{295AEDF8-CFF6-470A-BB77-4D23242B4333}" type="presParOf" srcId="{10B19CE4-BF8D-4A04-94AF-3772952F0044}" destId="{34A0ECFC-933F-4733-9C83-A1A291C78E62}" srcOrd="1" destOrd="0" presId="urn:microsoft.com/office/officeart/2005/8/layout/lProcess2"/>
    <dgm:cxn modelId="{F2A843EE-CFCA-4C45-8CC5-6BAE6CC9C1FD}" type="presParOf" srcId="{10B19CE4-BF8D-4A04-94AF-3772952F0044}" destId="{098A45E4-55A8-465F-BFE3-C3D0DFA3DC64}" srcOrd="2" destOrd="0" presId="urn:microsoft.com/office/officeart/2005/8/layout/lProcess2"/>
    <dgm:cxn modelId="{45D89ECE-9712-4435-BB7E-523A72A5FECC}" type="presParOf" srcId="{098A45E4-55A8-465F-BFE3-C3D0DFA3DC64}" destId="{E3C2E4E7-5ABB-470D-9F36-5229574389A4}" srcOrd="0" destOrd="0" presId="urn:microsoft.com/office/officeart/2005/8/layout/lProcess2"/>
    <dgm:cxn modelId="{2716C437-6C3B-4A87-8B60-4CD1872B57C7}" type="presParOf" srcId="{E3C2E4E7-5ABB-470D-9F36-5229574389A4}" destId="{C3B33383-B158-4494-9706-1417AAF1AC6C}" srcOrd="0" destOrd="0" presId="urn:microsoft.com/office/officeart/2005/8/layout/lProcess2"/>
    <dgm:cxn modelId="{F069761B-3618-4B8E-BC80-975DD832E466}" type="presParOf" srcId="{E3C2E4E7-5ABB-470D-9F36-5229574389A4}" destId="{AA1B5F5E-B951-487B-B399-CC874084459E}" srcOrd="1" destOrd="0" presId="urn:microsoft.com/office/officeart/2005/8/layout/lProcess2"/>
    <dgm:cxn modelId="{88574222-C98B-4C6D-B0DD-69183225E0AB}" type="presParOf" srcId="{E3C2E4E7-5ABB-470D-9F36-5229574389A4}" destId="{A797DF89-F595-48AB-A495-8B34E41E789E}" srcOrd="2" destOrd="0" presId="urn:microsoft.com/office/officeart/2005/8/layout/lProcess2"/>
    <dgm:cxn modelId="{4764CA7F-3885-4436-9F31-8EAD1A2053FE}" type="presParOf" srcId="{E3C2E4E7-5ABB-470D-9F36-5229574389A4}" destId="{11AD4E64-7068-4500-8499-8674B6AB15FC}" srcOrd="3" destOrd="0" presId="urn:microsoft.com/office/officeart/2005/8/layout/lProcess2"/>
    <dgm:cxn modelId="{EAF97D82-8147-4F83-BCC9-5697F3364C32}" type="presParOf" srcId="{E3C2E4E7-5ABB-470D-9F36-5229574389A4}" destId="{52F3B56C-FBD9-4EAE-81AF-AD6DBA1C641D}" srcOrd="4" destOrd="0" presId="urn:microsoft.com/office/officeart/2005/8/layout/l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797E033-3B85-43A8-A351-B7241F6BBCC3}">
      <dsp:nvSpPr>
        <dsp:cNvPr id="0" name=""/>
        <dsp:cNvSpPr/>
      </dsp:nvSpPr>
      <dsp:spPr>
        <a:xfrm>
          <a:off x="0" y="692712"/>
          <a:ext cx="5486400" cy="5486400"/>
        </a:xfrm>
        <a:prstGeom prst="pie">
          <a:avLst>
            <a:gd name="adj1" fmla="val 5400000"/>
            <a:gd name="adj2" fmla="val 1620000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A7E7EA-4B33-4DA0-9DF6-739CC4D24CB7}">
      <dsp:nvSpPr>
        <dsp:cNvPr id="0" name=""/>
        <dsp:cNvSpPr/>
      </dsp:nvSpPr>
      <dsp:spPr>
        <a:xfrm>
          <a:off x="2743200" y="685799"/>
          <a:ext cx="6400799" cy="5486400"/>
        </a:xfrm>
        <a:prstGeom prst="rect">
          <a:avLst/>
        </a:prstGeom>
        <a:solidFill>
          <a:schemeClr val="accent4">
            <a:lumMod val="60000"/>
            <a:lumOff val="4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smtClean="0"/>
            <a:t>Future model wave 1 core</a:t>
          </a:r>
          <a:endParaRPr lang="en-GB" sz="4100" kern="1200" dirty="0"/>
        </a:p>
      </dsp:txBody>
      <dsp:txXfrm>
        <a:off x="2743200" y="685799"/>
        <a:ext cx="3200399" cy="1645923"/>
      </dsp:txXfrm>
    </dsp:sp>
    <dsp:sp modelId="{AFA00263-4972-4EBA-A024-8845B12C2948}">
      <dsp:nvSpPr>
        <dsp:cNvPr id="0" name=""/>
        <dsp:cNvSpPr/>
      </dsp:nvSpPr>
      <dsp:spPr>
        <a:xfrm>
          <a:off x="960121" y="2331723"/>
          <a:ext cx="3566156" cy="3566156"/>
        </a:xfrm>
        <a:prstGeom prst="pie">
          <a:avLst>
            <a:gd name="adj1" fmla="val 5400000"/>
            <a:gd name="adj2" fmla="val 1620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3EEC6C-E070-4028-A1FF-06E1D3B3B005}">
      <dsp:nvSpPr>
        <dsp:cNvPr id="0" name=""/>
        <dsp:cNvSpPr/>
      </dsp:nvSpPr>
      <dsp:spPr>
        <a:xfrm>
          <a:off x="2743200" y="2331723"/>
          <a:ext cx="6400799" cy="3566156"/>
        </a:xfrm>
        <a:prstGeom prst="rect">
          <a:avLst/>
        </a:prstGeom>
        <a:solidFill>
          <a:schemeClr val="accent3">
            <a:lumMod val="60000"/>
            <a:lumOff val="40000"/>
            <a:alpha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smtClean="0"/>
            <a:t>Other LM-Priority</a:t>
          </a:r>
          <a:endParaRPr lang="en-GB" sz="4100" kern="1200" dirty="0"/>
        </a:p>
      </dsp:txBody>
      <dsp:txXfrm>
        <a:off x="2743200" y="2331723"/>
        <a:ext cx="3200399" cy="1645918"/>
      </dsp:txXfrm>
    </dsp:sp>
    <dsp:sp modelId="{4D7D5103-757B-4397-AC10-2E19399E194C}">
      <dsp:nvSpPr>
        <dsp:cNvPr id="0" name=""/>
        <dsp:cNvSpPr/>
      </dsp:nvSpPr>
      <dsp:spPr>
        <a:xfrm>
          <a:off x="1920240" y="3977641"/>
          <a:ext cx="1645918" cy="164591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08A509-5830-4E38-8CF5-6FF17C460FC0}">
      <dsp:nvSpPr>
        <dsp:cNvPr id="0" name=""/>
        <dsp:cNvSpPr/>
      </dsp:nvSpPr>
      <dsp:spPr>
        <a:xfrm>
          <a:off x="2743200" y="3977641"/>
          <a:ext cx="6400799" cy="1645918"/>
        </a:xfrm>
        <a:prstGeom prst="rect">
          <a:avLst/>
        </a:prstGeom>
        <a:solidFill>
          <a:schemeClr val="accent1">
            <a:alpha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GB" sz="4100" kern="1200" dirty="0" smtClean="0"/>
            <a:t>Phase 1</a:t>
          </a:r>
          <a:endParaRPr lang="en-GB" sz="4100" kern="1200" dirty="0"/>
        </a:p>
      </dsp:txBody>
      <dsp:txXfrm>
        <a:off x="2743200" y="3977641"/>
        <a:ext cx="3200399" cy="1645918"/>
      </dsp:txXfrm>
    </dsp:sp>
    <dsp:sp modelId="{EACFC81A-D926-40E3-8D5F-13D71EF503FE}">
      <dsp:nvSpPr>
        <dsp:cNvPr id="0" name=""/>
        <dsp:cNvSpPr/>
      </dsp:nvSpPr>
      <dsp:spPr>
        <a:xfrm>
          <a:off x="5943600" y="685799"/>
          <a:ext cx="3200399" cy="164592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711200">
            <a:lnSpc>
              <a:spcPct val="90000"/>
            </a:lnSpc>
            <a:spcBef>
              <a:spcPct val="0"/>
            </a:spcBef>
            <a:spcAft>
              <a:spcPct val="15000"/>
            </a:spcAft>
            <a:buChar char="••"/>
          </a:pPr>
          <a:r>
            <a:rPr lang="en-GB" sz="1600" b="1" u="sng" kern="1200" dirty="0" smtClean="0">
              <a:solidFill>
                <a:schemeClr val="tx1"/>
              </a:solidFill>
              <a:latin typeface="+mn-lt"/>
              <a:cs typeface="Kartika" pitchFamily="18" charset="0"/>
            </a:rPr>
            <a:t>Scope to be agreed</a:t>
          </a:r>
          <a:endParaRPr lang="en-GB" sz="1600" b="1" u="sng" kern="1200" dirty="0">
            <a:solidFill>
              <a:schemeClr val="tx1"/>
            </a:solidFill>
            <a:latin typeface="+mn-lt"/>
            <a:cs typeface="Kartika" pitchFamily="18" charset="0"/>
          </a:endParaRPr>
        </a:p>
        <a:p>
          <a:pPr marL="171450" lvl="1" indent="-171450" algn="l" defTabSz="711200">
            <a:lnSpc>
              <a:spcPct val="90000"/>
            </a:lnSpc>
            <a:spcBef>
              <a:spcPct val="0"/>
            </a:spcBef>
            <a:spcAft>
              <a:spcPct val="15000"/>
            </a:spcAft>
            <a:buChar char="••"/>
          </a:pPr>
          <a:r>
            <a:rPr lang="en-GB" sz="1600" b="0" kern="1200" dirty="0" smtClean="0">
              <a:solidFill>
                <a:schemeClr val="tx1"/>
              </a:solidFill>
            </a:rPr>
            <a:t>Contract types; Shift work; Employment history; </a:t>
          </a:r>
          <a:endParaRPr lang="en-GB" sz="1600" b="0" u="sng" kern="1200" dirty="0">
            <a:solidFill>
              <a:schemeClr val="tx1"/>
            </a:solidFill>
            <a:latin typeface="+mn-lt"/>
            <a:cs typeface="Kartika" pitchFamily="18" charset="0"/>
          </a:endParaRPr>
        </a:p>
        <a:p>
          <a:pPr marL="171450" lvl="1" indent="-171450" algn="l" defTabSz="711200">
            <a:lnSpc>
              <a:spcPct val="90000"/>
            </a:lnSpc>
            <a:spcBef>
              <a:spcPct val="0"/>
            </a:spcBef>
            <a:spcAft>
              <a:spcPct val="15000"/>
            </a:spcAft>
            <a:buChar char="••"/>
          </a:pPr>
          <a:r>
            <a:rPr lang="en-GB" sz="1600" b="0" kern="1200" dirty="0" smtClean="0">
              <a:solidFill>
                <a:schemeClr val="tx1"/>
              </a:solidFill>
            </a:rPr>
            <a:t>Work absences; </a:t>
          </a:r>
        </a:p>
        <a:p>
          <a:pPr marL="171450" lvl="1" indent="-171450" algn="l" defTabSz="711200">
            <a:lnSpc>
              <a:spcPct val="90000"/>
            </a:lnSpc>
            <a:spcBef>
              <a:spcPct val="0"/>
            </a:spcBef>
            <a:spcAft>
              <a:spcPct val="15000"/>
            </a:spcAft>
            <a:buChar char="••"/>
          </a:pPr>
          <a:r>
            <a:rPr lang="en-GB" sz="1600" b="0" kern="1200" dirty="0" smtClean="0">
              <a:solidFill>
                <a:schemeClr val="tx1"/>
              </a:solidFill>
            </a:rPr>
            <a:t>Number of employees; Managerial duties; </a:t>
          </a:r>
        </a:p>
        <a:p>
          <a:pPr marL="171450" lvl="1" indent="-171450" algn="l" defTabSz="711200">
            <a:lnSpc>
              <a:spcPct val="90000"/>
            </a:lnSpc>
            <a:spcBef>
              <a:spcPct val="0"/>
            </a:spcBef>
            <a:spcAft>
              <a:spcPct val="15000"/>
            </a:spcAft>
            <a:buChar char="••"/>
          </a:pPr>
          <a:r>
            <a:rPr lang="en-GB" sz="1600" b="0" kern="1200" dirty="0" err="1" smtClean="0">
              <a:solidFill>
                <a:schemeClr val="tx1"/>
              </a:solidFill>
            </a:rPr>
            <a:t>Eurostat</a:t>
          </a:r>
          <a:r>
            <a:rPr lang="en-GB" sz="1600" b="0" kern="1200" dirty="0" smtClean="0">
              <a:solidFill>
                <a:schemeClr val="tx1"/>
              </a:solidFill>
            </a:rPr>
            <a:t> </a:t>
          </a:r>
          <a:r>
            <a:rPr lang="en-GB" sz="1600" b="0" kern="1200" dirty="0" err="1" smtClean="0">
              <a:solidFill>
                <a:schemeClr val="tx1"/>
              </a:solidFill>
            </a:rPr>
            <a:t>Adhoc</a:t>
          </a:r>
          <a:r>
            <a:rPr lang="en-GB" sz="1600" b="0" kern="1200" dirty="0" smtClean="0">
              <a:solidFill>
                <a:schemeClr val="tx1"/>
              </a:solidFill>
            </a:rPr>
            <a:t> modules</a:t>
          </a:r>
          <a:endParaRPr lang="en-GB" sz="1600" b="0" kern="1200" dirty="0">
            <a:solidFill>
              <a:schemeClr val="tx1"/>
            </a:solidFill>
          </a:endParaRPr>
        </a:p>
      </dsp:txBody>
      <dsp:txXfrm>
        <a:off x="5943600" y="685799"/>
        <a:ext cx="3200399" cy="1645923"/>
      </dsp:txXfrm>
    </dsp:sp>
    <dsp:sp modelId="{18D8AF36-2F99-4A94-B0AE-7836E218B1C9}">
      <dsp:nvSpPr>
        <dsp:cNvPr id="0" name=""/>
        <dsp:cNvSpPr/>
      </dsp:nvSpPr>
      <dsp:spPr>
        <a:xfrm>
          <a:off x="5943600" y="2331723"/>
          <a:ext cx="3200399" cy="164591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n-GB" sz="1800" u="none" kern="1200" dirty="0" smtClean="0">
              <a:solidFill>
                <a:schemeClr val="tx1"/>
              </a:solidFill>
              <a:latin typeface="+mn-lt"/>
              <a:cs typeface="Kartika" pitchFamily="18" charset="0"/>
            </a:rPr>
            <a:t>Full time / part time;</a:t>
          </a:r>
          <a:endParaRPr lang="en-GB" sz="1800" u="none" kern="1200" dirty="0">
            <a:solidFill>
              <a:schemeClr val="tx1"/>
            </a:solidFill>
            <a:latin typeface="+mn-lt"/>
            <a:cs typeface="Kartika" pitchFamily="18" charset="0"/>
          </a:endParaRPr>
        </a:p>
        <a:p>
          <a:pPr marL="171450" lvl="1" indent="-171450" algn="l" defTabSz="800100">
            <a:lnSpc>
              <a:spcPct val="90000"/>
            </a:lnSpc>
            <a:spcBef>
              <a:spcPct val="0"/>
            </a:spcBef>
            <a:spcAft>
              <a:spcPct val="15000"/>
            </a:spcAft>
            <a:buChar char="••"/>
          </a:pPr>
          <a:r>
            <a:rPr lang="en-GB" sz="1800" u="none" kern="1200" dirty="0" smtClean="0">
              <a:solidFill>
                <a:schemeClr val="tx1"/>
              </a:solidFill>
              <a:latin typeface="+mn-lt"/>
              <a:cs typeface="Kartika" pitchFamily="18" charset="0"/>
            </a:rPr>
            <a:t>Usual and actual hours</a:t>
          </a:r>
          <a:endParaRPr lang="en-GB" sz="1800" u="none" kern="1200" dirty="0">
            <a:solidFill>
              <a:schemeClr val="tx1"/>
            </a:solidFill>
            <a:latin typeface="+mn-lt"/>
            <a:cs typeface="Kartika" pitchFamily="18" charset="0"/>
          </a:endParaRPr>
        </a:p>
        <a:p>
          <a:pPr marL="171450" lvl="1" indent="-171450" algn="l" defTabSz="800100">
            <a:lnSpc>
              <a:spcPct val="90000"/>
            </a:lnSpc>
            <a:spcBef>
              <a:spcPct val="0"/>
            </a:spcBef>
            <a:spcAft>
              <a:spcPct val="15000"/>
            </a:spcAft>
            <a:buChar char="••"/>
          </a:pPr>
          <a:endParaRPr lang="en-GB" sz="1800" u="none" kern="1200" dirty="0">
            <a:solidFill>
              <a:schemeClr val="tx1"/>
            </a:solidFill>
            <a:latin typeface="+mn-lt"/>
            <a:cs typeface="Kartika" pitchFamily="18" charset="0"/>
          </a:endParaRPr>
        </a:p>
        <a:p>
          <a:pPr marL="171450" lvl="1" indent="-171450" algn="l" defTabSz="800100">
            <a:lnSpc>
              <a:spcPct val="90000"/>
            </a:lnSpc>
            <a:spcBef>
              <a:spcPct val="0"/>
            </a:spcBef>
            <a:spcAft>
              <a:spcPct val="15000"/>
            </a:spcAft>
            <a:buChar char="••"/>
          </a:pPr>
          <a:r>
            <a:rPr lang="en-GB" sz="1800" u="none" kern="1200" dirty="0" smtClean="0">
              <a:solidFill>
                <a:schemeClr val="tx1"/>
              </a:solidFill>
              <a:latin typeface="+mn-lt"/>
              <a:cs typeface="Kartika" pitchFamily="18" charset="0"/>
            </a:rPr>
            <a:t>Redundancy; duration of unemployment; current education </a:t>
          </a:r>
          <a:endParaRPr lang="en-GB" sz="1800" u="none" kern="1200" dirty="0">
            <a:solidFill>
              <a:schemeClr val="tx1"/>
            </a:solidFill>
            <a:latin typeface="+mn-lt"/>
            <a:cs typeface="Kartika" pitchFamily="18" charset="0"/>
          </a:endParaRPr>
        </a:p>
      </dsp:txBody>
      <dsp:txXfrm>
        <a:off x="5943600" y="2331723"/>
        <a:ext cx="3200399" cy="1645918"/>
      </dsp:txXfrm>
    </dsp:sp>
    <dsp:sp modelId="{11A1CEA9-2904-4050-A544-AFCA81DBF03C}">
      <dsp:nvSpPr>
        <dsp:cNvPr id="0" name=""/>
        <dsp:cNvSpPr/>
      </dsp:nvSpPr>
      <dsp:spPr>
        <a:xfrm>
          <a:off x="5943600" y="3977641"/>
          <a:ext cx="3200399" cy="164591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1066800">
            <a:lnSpc>
              <a:spcPct val="90000"/>
            </a:lnSpc>
            <a:spcBef>
              <a:spcPct val="0"/>
            </a:spcBef>
            <a:spcAft>
              <a:spcPct val="15000"/>
            </a:spcAft>
            <a:buChar char="••"/>
          </a:pPr>
          <a:r>
            <a:rPr lang="en-GB" sz="2400" u="none" kern="1200" dirty="0" smtClean="0">
              <a:solidFill>
                <a:schemeClr val="tx1"/>
              </a:solidFill>
              <a:latin typeface="+mn-lt"/>
              <a:cs typeface="Kartika" pitchFamily="18" charset="0"/>
            </a:rPr>
            <a:t>Socio-demographics, jobs, second jobs </a:t>
          </a:r>
          <a:endParaRPr lang="en-GB" sz="2400" u="none" kern="1200" dirty="0">
            <a:solidFill>
              <a:schemeClr val="tx1"/>
            </a:solidFill>
            <a:latin typeface="+mn-lt"/>
            <a:cs typeface="Kartika" pitchFamily="18" charset="0"/>
          </a:endParaRPr>
        </a:p>
      </dsp:txBody>
      <dsp:txXfrm>
        <a:off x="5943600" y="3977641"/>
        <a:ext cx="3200399" cy="164591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1A826BA-DB54-4101-8215-46E3AB0938A1}">
      <dsp:nvSpPr>
        <dsp:cNvPr id="0" name=""/>
        <dsp:cNvSpPr/>
      </dsp:nvSpPr>
      <dsp:spPr>
        <a:xfrm>
          <a:off x="1984" y="0"/>
          <a:ext cx="1946895" cy="5688632"/>
        </a:xfrm>
        <a:prstGeom prst="roundRect">
          <a:avLst>
            <a:gd name="adj" fmla="val 10000"/>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Observations</a:t>
          </a:r>
          <a:endParaRPr lang="en-GB" sz="2500" kern="1200" dirty="0"/>
        </a:p>
      </dsp:txBody>
      <dsp:txXfrm>
        <a:off x="1984" y="0"/>
        <a:ext cx="1946895" cy="1706589"/>
      </dsp:txXfrm>
    </dsp:sp>
    <dsp:sp modelId="{DCAAF498-5A1E-4439-937D-10895B412728}">
      <dsp:nvSpPr>
        <dsp:cNvPr id="0" name=""/>
        <dsp:cNvSpPr/>
      </dsp:nvSpPr>
      <dsp:spPr>
        <a:xfrm>
          <a:off x="196673" y="1708256"/>
          <a:ext cx="1557516" cy="17152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‘Payment’ can focus on whether paid/earning – and not about working</a:t>
          </a:r>
          <a:endParaRPr lang="en-GB" sz="900" kern="1200" dirty="0"/>
        </a:p>
      </dsp:txBody>
      <dsp:txXfrm>
        <a:off x="196673" y="1708256"/>
        <a:ext cx="1557516" cy="1715200"/>
      </dsp:txXfrm>
    </dsp:sp>
    <dsp:sp modelId="{719A5661-4480-4C3D-9C44-3A98C8A31ECB}">
      <dsp:nvSpPr>
        <dsp:cNvPr id="0" name=""/>
        <dsp:cNvSpPr/>
      </dsp:nvSpPr>
      <dsp:spPr>
        <a:xfrm>
          <a:off x="196673" y="3687333"/>
          <a:ext cx="1557516" cy="17152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‘Profit’ more problematic for </a:t>
          </a:r>
          <a:r>
            <a:rPr lang="en-GB" sz="900" kern="1200" dirty="0" err="1" smtClean="0"/>
            <a:t>Semp</a:t>
          </a:r>
          <a:r>
            <a:rPr lang="en-GB" sz="900" kern="1200" dirty="0" smtClean="0"/>
            <a:t> as they consider whether made money, not whether worked</a:t>
          </a:r>
          <a:endParaRPr lang="en-GB" sz="900" kern="1200" dirty="0"/>
        </a:p>
      </dsp:txBody>
      <dsp:txXfrm>
        <a:off x="196673" y="3687333"/>
        <a:ext cx="1557516" cy="1715200"/>
      </dsp:txXfrm>
    </dsp:sp>
    <dsp:sp modelId="{7401FCDA-B405-406C-9FC9-B04B0D36554C}">
      <dsp:nvSpPr>
        <dsp:cNvPr id="0" name=""/>
        <dsp:cNvSpPr/>
      </dsp:nvSpPr>
      <dsp:spPr>
        <a:xfrm>
          <a:off x="2094896" y="0"/>
          <a:ext cx="1946895" cy="5688632"/>
        </a:xfrm>
        <a:prstGeom prst="roundRect">
          <a:avLst>
            <a:gd name="adj" fmla="val 10000"/>
          </a:avLst>
        </a:prstGeom>
        <a:solidFill>
          <a:schemeClr val="accent6">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Findings</a:t>
          </a:r>
          <a:endParaRPr lang="en-GB" sz="2500" kern="1200" dirty="0"/>
        </a:p>
      </dsp:txBody>
      <dsp:txXfrm>
        <a:off x="2094896" y="0"/>
        <a:ext cx="1946895" cy="1706589"/>
      </dsp:txXfrm>
    </dsp:sp>
    <dsp:sp modelId="{6DC78B07-FF32-4155-A566-EAC1AE4185FE}">
      <dsp:nvSpPr>
        <dsp:cNvPr id="0" name=""/>
        <dsp:cNvSpPr/>
      </dsp:nvSpPr>
      <dsp:spPr>
        <a:xfrm>
          <a:off x="2289585" y="1707075"/>
          <a:ext cx="1557516" cy="1117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User selecting ‘Yes’ (I was working) when on leave because leave was paid</a:t>
          </a:r>
          <a:endParaRPr lang="en-GB" sz="900" kern="1200" dirty="0"/>
        </a:p>
      </dsp:txBody>
      <dsp:txXfrm>
        <a:off x="2289585" y="1707075"/>
        <a:ext cx="1557516" cy="1117588"/>
      </dsp:txXfrm>
    </dsp:sp>
    <dsp:sp modelId="{B5AB11A1-78D6-44B9-AEA6-0EA9645C4F86}">
      <dsp:nvSpPr>
        <dsp:cNvPr id="0" name=""/>
        <dsp:cNvSpPr/>
      </dsp:nvSpPr>
      <dsp:spPr>
        <a:xfrm>
          <a:off x="2289585" y="2996600"/>
          <a:ext cx="1557516" cy="1117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Loss-leading exercises (that don’t expect an immediate return on investment; or just cover expenses) are not counted.</a:t>
          </a:r>
          <a:endParaRPr lang="en-GB" sz="900" kern="1200" dirty="0"/>
        </a:p>
      </dsp:txBody>
      <dsp:txXfrm>
        <a:off x="2289585" y="2996600"/>
        <a:ext cx="1557516" cy="1117588"/>
      </dsp:txXfrm>
    </dsp:sp>
    <dsp:sp modelId="{D3339B62-D6D8-4B92-A5D1-7F70C2BEF0B0}">
      <dsp:nvSpPr>
        <dsp:cNvPr id="0" name=""/>
        <dsp:cNvSpPr/>
      </dsp:nvSpPr>
      <dsp:spPr>
        <a:xfrm>
          <a:off x="2289585" y="4286125"/>
          <a:ext cx="1557516" cy="1117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As with paid leave for employees; self-employed people also focus on the profit aspect of the question, and not what it should be asking: whether they did work that week</a:t>
          </a:r>
          <a:endParaRPr lang="en-GB" sz="900" kern="1200" dirty="0"/>
        </a:p>
      </dsp:txBody>
      <dsp:txXfrm>
        <a:off x="2289585" y="4286125"/>
        <a:ext cx="1557516" cy="1117588"/>
      </dsp:txXfrm>
    </dsp:sp>
    <dsp:sp modelId="{A710E35A-37C7-41AB-96A6-648D679708D4}">
      <dsp:nvSpPr>
        <dsp:cNvPr id="0" name=""/>
        <dsp:cNvSpPr/>
      </dsp:nvSpPr>
      <dsp:spPr>
        <a:xfrm>
          <a:off x="4187808" y="0"/>
          <a:ext cx="1946895" cy="568863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Quotes</a:t>
          </a:r>
          <a:endParaRPr lang="en-GB" sz="2500" kern="1200" dirty="0"/>
        </a:p>
      </dsp:txBody>
      <dsp:txXfrm>
        <a:off x="4187808" y="0"/>
        <a:ext cx="1946895" cy="1706589"/>
      </dsp:txXfrm>
    </dsp:sp>
    <dsp:sp modelId="{7D42D9F2-265E-4A73-B47A-D228F5FD342B}">
      <dsp:nvSpPr>
        <dsp:cNvPr id="0" name=""/>
        <dsp:cNvSpPr/>
      </dsp:nvSpPr>
      <dsp:spPr>
        <a:xfrm>
          <a:off x="4402839" y="1603644"/>
          <a:ext cx="1557516" cy="17152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 “I would have said yes because they still gets holiday pay”</a:t>
          </a:r>
        </a:p>
        <a:p>
          <a:pPr lvl="0" algn="ctr" defTabSz="400050">
            <a:lnSpc>
              <a:spcPct val="90000"/>
            </a:lnSpc>
            <a:spcBef>
              <a:spcPct val="0"/>
            </a:spcBef>
            <a:spcAft>
              <a:spcPct val="35000"/>
            </a:spcAft>
          </a:pPr>
          <a:r>
            <a:rPr lang="en-GB" sz="900" kern="1200" dirty="0" smtClean="0"/>
            <a:t>“Well I was on holiday so I was paid”</a:t>
          </a:r>
          <a:endParaRPr lang="en-GB" sz="900" kern="1200" dirty="0"/>
        </a:p>
      </dsp:txBody>
      <dsp:txXfrm>
        <a:off x="4402839" y="1603644"/>
        <a:ext cx="1557516" cy="1715200"/>
      </dsp:txXfrm>
    </dsp:sp>
    <dsp:sp modelId="{D892C7F5-371D-47D3-A967-8C804601C01D}">
      <dsp:nvSpPr>
        <dsp:cNvPr id="0" name=""/>
        <dsp:cNvSpPr/>
      </dsp:nvSpPr>
      <dsp:spPr>
        <a:xfrm>
          <a:off x="4382498" y="3687333"/>
          <a:ext cx="1557516" cy="17152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“free with the raffle, so that’s a non-profit job” (and would therefore say ‘no’ if the only work in week).</a:t>
          </a:r>
        </a:p>
        <a:p>
          <a:pPr lvl="0" algn="ctr" defTabSz="400050">
            <a:lnSpc>
              <a:spcPct val="90000"/>
            </a:lnSpc>
            <a:spcBef>
              <a:spcPct val="0"/>
            </a:spcBef>
            <a:spcAft>
              <a:spcPct val="35000"/>
            </a:spcAft>
          </a:pPr>
          <a:r>
            <a:rPr lang="en-GB" sz="900" kern="1200" dirty="0" smtClean="0"/>
            <a:t>“It wouldn’t be a return in that week”</a:t>
          </a:r>
        </a:p>
        <a:p>
          <a:pPr lvl="0" algn="ctr" defTabSz="400050">
            <a:lnSpc>
              <a:spcPct val="90000"/>
            </a:lnSpc>
            <a:spcBef>
              <a:spcPct val="0"/>
            </a:spcBef>
            <a:spcAft>
              <a:spcPct val="35000"/>
            </a:spcAft>
          </a:pPr>
          <a:r>
            <a:rPr lang="en-GB" sz="900" kern="1200" dirty="0" smtClean="0"/>
            <a:t>“[profit is]money derived from activity… minus expenses”</a:t>
          </a:r>
        </a:p>
      </dsp:txBody>
      <dsp:txXfrm>
        <a:off x="4382498" y="3687333"/>
        <a:ext cx="1557516" cy="1715200"/>
      </dsp:txXfrm>
    </dsp:sp>
    <dsp:sp modelId="{7112C855-2182-4772-B104-91625F90B155}">
      <dsp:nvSpPr>
        <dsp:cNvPr id="0" name=""/>
        <dsp:cNvSpPr/>
      </dsp:nvSpPr>
      <dsp:spPr>
        <a:xfrm>
          <a:off x="6280720" y="0"/>
          <a:ext cx="1946895" cy="5688632"/>
        </a:xfrm>
        <a:prstGeom prst="roundRect">
          <a:avLst>
            <a:gd name="adj" fmla="val 1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Actions</a:t>
          </a:r>
          <a:endParaRPr lang="en-GB" sz="2500" kern="1200" dirty="0"/>
        </a:p>
      </dsp:txBody>
      <dsp:txXfrm>
        <a:off x="6280720" y="0"/>
        <a:ext cx="1946895" cy="1706589"/>
      </dsp:txXfrm>
    </dsp:sp>
    <dsp:sp modelId="{C3B33383-B158-4494-9706-1417AAF1AC6C}">
      <dsp:nvSpPr>
        <dsp:cNvPr id="0" name=""/>
        <dsp:cNvSpPr/>
      </dsp:nvSpPr>
      <dsp:spPr>
        <a:xfrm>
          <a:off x="6495751" y="1638913"/>
          <a:ext cx="1557516" cy="1117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Question needs to focus on days worked in Ref, and paid job could be dealt with elsewhere</a:t>
          </a:r>
          <a:endParaRPr lang="en-GB" sz="900" kern="1200" dirty="0"/>
        </a:p>
      </dsp:txBody>
      <dsp:txXfrm>
        <a:off x="6495751" y="1638913"/>
        <a:ext cx="1557516" cy="1117588"/>
      </dsp:txXfrm>
    </dsp:sp>
    <dsp:sp modelId="{A797DF89-F595-48AB-A495-8B34E41E789E}">
      <dsp:nvSpPr>
        <dsp:cNvPr id="0" name=""/>
        <dsp:cNvSpPr/>
      </dsp:nvSpPr>
      <dsp:spPr>
        <a:xfrm>
          <a:off x="6475410" y="2996600"/>
          <a:ext cx="1557516" cy="1117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Need to emphasise it’s a question about whether working, not whether earning for that week.  </a:t>
          </a:r>
        </a:p>
        <a:p>
          <a:pPr lvl="0" algn="ctr" defTabSz="400050">
            <a:lnSpc>
              <a:spcPct val="90000"/>
            </a:lnSpc>
            <a:spcBef>
              <a:spcPct val="0"/>
            </a:spcBef>
            <a:spcAft>
              <a:spcPct val="35000"/>
            </a:spcAft>
          </a:pPr>
          <a:r>
            <a:rPr lang="en-GB" sz="900" kern="1200" dirty="0" smtClean="0"/>
            <a:t>Intention to make profit, not actually making profit </a:t>
          </a:r>
          <a:endParaRPr lang="en-GB" sz="900" kern="1200" dirty="0"/>
        </a:p>
      </dsp:txBody>
      <dsp:txXfrm>
        <a:off x="6475410" y="2996600"/>
        <a:ext cx="1557516" cy="1117588"/>
      </dsp:txXfrm>
    </dsp:sp>
    <dsp:sp modelId="{52F3B56C-FBD9-4EAE-81AF-AD6DBA1C641D}">
      <dsp:nvSpPr>
        <dsp:cNvPr id="0" name=""/>
        <dsp:cNvSpPr/>
      </dsp:nvSpPr>
      <dsp:spPr>
        <a:xfrm>
          <a:off x="6449430" y="4276401"/>
          <a:ext cx="1557516" cy="11175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900" kern="1200" dirty="0" smtClean="0"/>
            <a:t>The most sensible way may be to split this question into the components that Rs confuse: Ask first do you have a job/business that pays you?</a:t>
          </a:r>
        </a:p>
        <a:p>
          <a:pPr lvl="0" algn="ctr" defTabSz="400050">
            <a:lnSpc>
              <a:spcPct val="90000"/>
            </a:lnSpc>
            <a:spcBef>
              <a:spcPct val="0"/>
            </a:spcBef>
            <a:spcAft>
              <a:spcPct val="35000"/>
            </a:spcAft>
          </a:pPr>
          <a:r>
            <a:rPr lang="en-GB" sz="900" kern="1200" dirty="0" smtClean="0"/>
            <a:t>If Yes, which days did you work in ref (if any)?</a:t>
          </a:r>
          <a:endParaRPr lang="en-GB" sz="900" kern="1200" dirty="0"/>
        </a:p>
      </dsp:txBody>
      <dsp:txXfrm>
        <a:off x="6449430" y="4276401"/>
        <a:ext cx="1557516" cy="1117588"/>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64F9BC-95B7-4FBE-8AD7-473A935D0B74}" type="datetimeFigureOut">
              <a:rPr lang="en-GB" smtClean="0"/>
              <a:pPr/>
              <a:t>23/11/2016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3B556D-B2B8-46C6-8B6F-18414F26D4F4}"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583B556D-B2B8-46C6-8B6F-18414F26D4F4}" type="slidenum">
              <a:rPr lang="en-GB" smtClean="0"/>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Cutting content – What are the actual requirements – today,</a:t>
            </a:r>
            <a:r>
              <a:rPr lang="en-GB" baseline="0" dirty="0" smtClean="0"/>
              <a:t> not when first started collecting – and what’s critical?  Then, as there are already questions we know don’t work we can cut those next. </a:t>
            </a:r>
          </a:p>
          <a:p>
            <a:endParaRPr lang="en-GB" baseline="0" dirty="0" smtClean="0"/>
          </a:p>
          <a:p>
            <a:r>
              <a:rPr lang="en-GB" baseline="0" dirty="0" smtClean="0"/>
              <a:t>It also gives stakeholders a chance – when considering what their actual output requirements are – to get new questions/concepts that actually measure what they’re really after better. </a:t>
            </a:r>
            <a:endParaRPr lang="en-GB" dirty="0"/>
          </a:p>
        </p:txBody>
      </p:sp>
      <p:sp>
        <p:nvSpPr>
          <p:cNvPr id="4" name="Slide Number Placeholder 3"/>
          <p:cNvSpPr>
            <a:spLocks noGrp="1"/>
          </p:cNvSpPr>
          <p:nvPr>
            <p:ph type="sldNum" sz="quarter" idx="10"/>
          </p:nvPr>
        </p:nvSpPr>
        <p:spPr/>
        <p:txBody>
          <a:bodyPr/>
          <a:lstStyle/>
          <a:p>
            <a:fld id="{583B556D-B2B8-46C6-8B6F-18414F26D4F4}" type="slidenum">
              <a:rPr lang="en-GB" smtClean="0"/>
              <a:pPr/>
              <a:t>5</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dirty="0" smtClean="0"/>
              <a:t>The work</a:t>
            </a:r>
            <a:r>
              <a:rPr lang="en-GB" baseline="0" dirty="0" smtClean="0"/>
              <a:t> of the Behavioural Insight Team (BIT; Cabinet Office department) identified some higher-order principles for encouraging behavioural change (which is essentially what we’re trying to achieve), under which we’ve nested slightly more specific design approaches</a:t>
            </a:r>
          </a:p>
          <a:p>
            <a:pPr>
              <a:buFont typeface="Arial" pitchFamily="34" charset="0"/>
              <a:buChar char="•"/>
            </a:pPr>
            <a:r>
              <a:rPr lang="en-GB" baseline="0" dirty="0" smtClean="0"/>
              <a:t>Further principles from Government digital services were also used to help formulate these principles – they focus and lead user-centric service design for online government services. </a:t>
            </a:r>
          </a:p>
          <a:p>
            <a:pPr>
              <a:buFont typeface="Arial" pitchFamily="34" charset="0"/>
              <a:buChar char="•"/>
            </a:pPr>
            <a:r>
              <a:rPr lang="en-GB" baseline="0" dirty="0" smtClean="0"/>
              <a:t>When you think about the survey design standards with which you’re familiar, (like putting definitions in the question text, avoiding the use of grids, breaking up complex questions, considering context effects) they can probably be thought of as achieving these higher order principles</a:t>
            </a:r>
            <a:endParaRPr lang="en-GB" dirty="0"/>
          </a:p>
        </p:txBody>
      </p:sp>
      <p:sp>
        <p:nvSpPr>
          <p:cNvPr id="4" name="Slide Number Placeholder 3"/>
          <p:cNvSpPr>
            <a:spLocks noGrp="1"/>
          </p:cNvSpPr>
          <p:nvPr>
            <p:ph type="sldNum" sz="quarter" idx="10"/>
          </p:nvPr>
        </p:nvSpPr>
        <p:spPr/>
        <p:txBody>
          <a:bodyPr/>
          <a:lstStyle/>
          <a:p>
            <a:fld id="{9A32CEC5-587C-418B-80C7-458AB2123209}" type="slidenum">
              <a:rPr lang="en-GB" smtClean="0"/>
              <a:pPr/>
              <a:t>7</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dirty="0" smtClean="0"/>
              <a:t>Using simple language</a:t>
            </a:r>
          </a:p>
          <a:p>
            <a:pPr>
              <a:buFont typeface="Arial" pitchFamily="34" charset="0"/>
              <a:buChar char="•"/>
            </a:pPr>
            <a:r>
              <a:rPr lang="en-GB" dirty="0" smtClean="0"/>
              <a:t>Use</a:t>
            </a:r>
            <a:r>
              <a:rPr lang="en-GB" baseline="0" dirty="0" smtClean="0"/>
              <a:t> routing to only provide relevant information and questions</a:t>
            </a:r>
          </a:p>
          <a:p>
            <a:pPr>
              <a:buFont typeface="Arial" pitchFamily="34" charset="0"/>
              <a:buChar char="•"/>
            </a:pPr>
            <a:r>
              <a:rPr lang="en-GB" baseline="0" dirty="0" smtClean="0"/>
              <a:t>Reduce ‘friction costs’ associated with every stage (from signing in to answering specific questions)</a:t>
            </a:r>
          </a:p>
          <a:p>
            <a:pPr>
              <a:buFont typeface="Arial" pitchFamily="34" charset="0"/>
              <a:buChar char="•"/>
            </a:pPr>
            <a:r>
              <a:rPr lang="en-GB" baseline="0" dirty="0" smtClean="0"/>
              <a:t>A friction cost can be thought of as anything that gets in the way of performing the behaviour – every seemingly inconsequential action can be a potential barrier to completion</a:t>
            </a:r>
          </a:p>
          <a:p>
            <a:pPr>
              <a:buFont typeface="Arial" pitchFamily="34" charset="0"/>
              <a:buChar char="•"/>
            </a:pPr>
            <a:r>
              <a:rPr lang="en-GB" baseline="0" dirty="0" smtClean="0"/>
              <a:t>Make online the default mode – if you send out paper questionnaires too easily, online response rates will be low and the cost savings won’t be realised</a:t>
            </a:r>
            <a:endParaRPr lang="en-GB" dirty="0"/>
          </a:p>
        </p:txBody>
      </p:sp>
      <p:sp>
        <p:nvSpPr>
          <p:cNvPr id="4" name="Slide Number Placeholder 3"/>
          <p:cNvSpPr>
            <a:spLocks noGrp="1"/>
          </p:cNvSpPr>
          <p:nvPr>
            <p:ph type="sldNum" sz="quarter" idx="10"/>
          </p:nvPr>
        </p:nvSpPr>
        <p:spPr/>
        <p:txBody>
          <a:bodyPr/>
          <a:lstStyle/>
          <a:p>
            <a:fld id="{9A32CEC5-587C-418B-80C7-458AB2123209}" type="slidenum">
              <a:rPr lang="en-GB" smtClean="0"/>
              <a:pPr/>
              <a:t>8</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dirty="0" smtClean="0"/>
              <a:t>Make the online version look more compelling than</a:t>
            </a:r>
            <a:r>
              <a:rPr lang="en-GB" baseline="0" dirty="0" smtClean="0"/>
              <a:t> the paper version so that the cost savings can be realised (not just visual appeal, but potentially time saving)</a:t>
            </a:r>
          </a:p>
          <a:p>
            <a:pPr>
              <a:buFont typeface="Arial" pitchFamily="34" charset="0"/>
              <a:buChar char="•"/>
            </a:pPr>
            <a:r>
              <a:rPr lang="en-GB" baseline="0" dirty="0" smtClean="0"/>
              <a:t>‘Give back’ to the respondent – what is the information for? How does it help me?</a:t>
            </a:r>
            <a:endParaRPr lang="en-GB" dirty="0"/>
          </a:p>
        </p:txBody>
      </p:sp>
      <p:sp>
        <p:nvSpPr>
          <p:cNvPr id="4" name="Slide Number Placeholder 3"/>
          <p:cNvSpPr>
            <a:spLocks noGrp="1"/>
          </p:cNvSpPr>
          <p:nvPr>
            <p:ph type="sldNum" sz="quarter" idx="10"/>
          </p:nvPr>
        </p:nvSpPr>
        <p:spPr/>
        <p:txBody>
          <a:bodyPr/>
          <a:lstStyle/>
          <a:p>
            <a:fld id="{9A32CEC5-587C-418B-80C7-458AB2123209}" type="slidenum">
              <a:rPr lang="en-GB" smtClean="0"/>
              <a:pPr/>
              <a:t>9</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dirty="0" smtClean="0"/>
              <a:t>Using the power</a:t>
            </a:r>
            <a:r>
              <a:rPr lang="en-GB" baseline="0" dirty="0" smtClean="0"/>
              <a:t> of networks – can we generate a ‘buzz’ around completing the Census online so that people share their experience on social media and in the real world, encouraging more people to try</a:t>
            </a:r>
          </a:p>
          <a:p>
            <a:pPr>
              <a:buFont typeface="Arial" pitchFamily="34" charset="0"/>
              <a:buChar char="•"/>
            </a:pPr>
            <a:r>
              <a:rPr lang="en-GB" baseline="0" dirty="0" smtClean="0"/>
              <a:t>When trying to encourage online response emphasise it as normative – everyone is doing it</a:t>
            </a:r>
            <a:endParaRPr lang="en-GB" dirty="0"/>
          </a:p>
        </p:txBody>
      </p:sp>
      <p:sp>
        <p:nvSpPr>
          <p:cNvPr id="4" name="Slide Number Placeholder 3"/>
          <p:cNvSpPr>
            <a:spLocks noGrp="1"/>
          </p:cNvSpPr>
          <p:nvPr>
            <p:ph type="sldNum" sz="quarter" idx="10"/>
          </p:nvPr>
        </p:nvSpPr>
        <p:spPr/>
        <p:txBody>
          <a:bodyPr/>
          <a:lstStyle/>
          <a:p>
            <a:fld id="{9A32CEC5-587C-418B-80C7-458AB2123209}" type="slidenum">
              <a:rPr lang="en-GB" smtClean="0"/>
              <a:pPr/>
              <a:t>10</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GB" dirty="0" smtClean="0"/>
              <a:t>Consider when people are most receptive to communications and reminders</a:t>
            </a:r>
          </a:p>
          <a:p>
            <a:pPr>
              <a:buFont typeface="Arial" pitchFamily="34" charset="0"/>
              <a:buChar char="•"/>
            </a:pPr>
            <a:r>
              <a:rPr lang="en-GB" dirty="0" smtClean="0"/>
              <a:t>Help them plan when they can participate?</a:t>
            </a:r>
          </a:p>
          <a:p>
            <a:pPr>
              <a:buFont typeface="Arial" pitchFamily="34" charset="0"/>
              <a:buChar char="•"/>
            </a:pPr>
            <a:r>
              <a:rPr lang="en-GB" dirty="0" smtClean="0"/>
              <a:t>Consider</a:t>
            </a:r>
            <a:r>
              <a:rPr lang="en-GB" baseline="0" dirty="0" smtClean="0"/>
              <a:t> also the timing (context effects) of questions when designing the questionnaire flow</a:t>
            </a:r>
            <a:endParaRPr lang="en-GB" dirty="0"/>
          </a:p>
        </p:txBody>
      </p:sp>
      <p:sp>
        <p:nvSpPr>
          <p:cNvPr id="4" name="Slide Number Placeholder 3"/>
          <p:cNvSpPr>
            <a:spLocks noGrp="1"/>
          </p:cNvSpPr>
          <p:nvPr>
            <p:ph type="sldNum" sz="quarter" idx="10"/>
          </p:nvPr>
        </p:nvSpPr>
        <p:spPr/>
        <p:txBody>
          <a:bodyPr/>
          <a:lstStyle/>
          <a:p>
            <a:fld id="{9A32CEC5-587C-418B-80C7-458AB2123209}" type="slidenum">
              <a:rPr lang="en-GB" smtClean="0"/>
              <a:pPr/>
              <a:t>11</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is the current LFS.  This is one derived variable,</a:t>
            </a:r>
            <a:r>
              <a:rPr lang="en-GB" baseline="0" dirty="0" smtClean="0"/>
              <a:t> economic activity. Outcomes are 1. employee 2. self-employed 3. unpaid family worker (UFW) 4. on a Government training scheme 5. Unemployed (looking and available for work) 6. economically inactive (27 outcome codes the for various circumstances, i.e., retired; student)</a:t>
            </a:r>
            <a:endParaRPr lang="en-GB" dirty="0"/>
          </a:p>
        </p:txBody>
      </p:sp>
      <p:sp>
        <p:nvSpPr>
          <p:cNvPr id="4" name="Slide Number Placeholder 3"/>
          <p:cNvSpPr>
            <a:spLocks noGrp="1"/>
          </p:cNvSpPr>
          <p:nvPr>
            <p:ph type="sldNum" sz="quarter" idx="10"/>
          </p:nvPr>
        </p:nvSpPr>
        <p:spPr/>
        <p:txBody>
          <a:bodyPr/>
          <a:lstStyle/>
          <a:p>
            <a:fld id="{7815BD86-7BEA-4254-9FDA-724B26F15373}" type="slidenum">
              <a:rPr lang="en-GB" smtClean="0"/>
              <a:pPr/>
              <a:t>15</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B1102C0-49CC-44A3-BB14-BE190BE52E28}" type="slidenum">
              <a:rPr lang="en-GB" smtClean="0"/>
              <a:pPr/>
              <a:t>16</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B1102C0-49CC-44A3-BB14-BE190BE52E28}" type="slidenum">
              <a:rPr lang="en-GB" smtClean="0"/>
              <a:pPr/>
              <a:t>17</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DB1102C0-49CC-44A3-BB14-BE190BE52E28}" type="slidenum">
              <a:rPr lang="en-GB" smtClean="0"/>
              <a:pPr/>
              <a:t>18</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583B556D-B2B8-46C6-8B6F-18414F26D4F4}" type="slidenum">
              <a:rPr lang="en-GB" smtClean="0"/>
              <a:pPr/>
              <a:t>23</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583B556D-B2B8-46C6-8B6F-18414F26D4F4}" type="slidenum">
              <a:rPr lang="en-GB" smtClean="0"/>
              <a:pPr/>
              <a:t>24</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B1102C0-49CC-44A3-BB14-BE190BE52E28}" type="slidenum">
              <a:rPr lang="en-GB" smtClean="0"/>
              <a:pPr/>
              <a:t>25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D7AACB-28DD-4385-88BE-66C1792DA8C1}" type="datetimeFigureOut">
              <a:rPr lang="en-GB" smtClean="0"/>
              <a:pPr/>
              <a:t>23/11/2016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24AF0-A3AC-4875-A97C-74865A8528D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D7AACB-28DD-4385-88BE-66C1792DA8C1}" type="datetimeFigureOut">
              <a:rPr lang="en-GB" smtClean="0"/>
              <a:pPr/>
              <a:t>23/11/2016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724AF0-A3AC-4875-A97C-74865A8528D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LFS Transformation in UK</a:t>
            </a:r>
            <a:endParaRPr lang="en-GB" dirty="0"/>
          </a:p>
        </p:txBody>
      </p:sp>
      <p:sp>
        <p:nvSpPr>
          <p:cNvPr id="3" name="Subtitle 2"/>
          <p:cNvSpPr>
            <a:spLocks noGrp="1"/>
          </p:cNvSpPr>
          <p:nvPr>
            <p:ph type="subTitle" idx="1"/>
          </p:nvPr>
        </p:nvSpPr>
        <p:spPr/>
        <p:txBody>
          <a:bodyPr/>
          <a:lstStyle/>
          <a:p>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Telephone interviewing 1984 ver2.jpg"/>
          <p:cNvPicPr>
            <a:picLocks noChangeAspect="1"/>
          </p:cNvPicPr>
          <p:nvPr/>
        </p:nvPicPr>
        <p:blipFill>
          <a:blip r:embed="rId3" cstate="print"/>
          <a:stretch>
            <a:fillRect/>
          </a:stretch>
        </p:blipFill>
        <p:spPr>
          <a:xfrm>
            <a:off x="7659492" y="4869160"/>
            <a:ext cx="1484507" cy="1988840"/>
          </a:xfrm>
          <a:prstGeom prst="rect">
            <a:avLst/>
          </a:prstGeom>
        </p:spPr>
      </p:pic>
      <p:sp>
        <p:nvSpPr>
          <p:cNvPr id="2" name="Title 1"/>
          <p:cNvSpPr>
            <a:spLocks noGrp="1"/>
          </p:cNvSpPr>
          <p:nvPr>
            <p:ph type="title"/>
          </p:nvPr>
        </p:nvSpPr>
        <p:spPr/>
        <p:txBody>
          <a:bodyPr/>
          <a:lstStyle/>
          <a:p>
            <a:r>
              <a:rPr lang="en-GB" dirty="0" smtClean="0"/>
              <a:t>Labour Force Survey: background</a:t>
            </a:r>
            <a:endParaRPr lang="en-GB" dirty="0"/>
          </a:p>
        </p:txBody>
      </p:sp>
      <p:sp>
        <p:nvSpPr>
          <p:cNvPr id="3" name="Content Placeholder 2"/>
          <p:cNvSpPr>
            <a:spLocks noGrp="1"/>
          </p:cNvSpPr>
          <p:nvPr>
            <p:ph idx="1"/>
          </p:nvPr>
        </p:nvSpPr>
        <p:spPr>
          <a:xfrm>
            <a:off x="467544" y="1556792"/>
            <a:ext cx="8229600" cy="4525963"/>
          </a:xfrm>
        </p:spPr>
        <p:txBody>
          <a:bodyPr>
            <a:noAutofit/>
          </a:bodyPr>
          <a:lstStyle/>
          <a:p>
            <a:r>
              <a:rPr lang="en-GB" sz="2400" dirty="0" smtClean="0"/>
              <a:t>More than 200,000 people a year take part, making the LFS the UK’s largest regular survey</a:t>
            </a:r>
          </a:p>
          <a:p>
            <a:r>
              <a:rPr lang="en-GB" sz="2400" dirty="0" smtClean="0"/>
              <a:t>Started in 1973 Telephone in 1984</a:t>
            </a:r>
          </a:p>
          <a:p>
            <a:r>
              <a:rPr lang="en-GB" sz="2400" dirty="0" smtClean="0"/>
              <a:t>Data used by the Bank of England</a:t>
            </a:r>
          </a:p>
          <a:p>
            <a:r>
              <a:rPr lang="en-GB" sz="2400" dirty="0" smtClean="0"/>
              <a:t>1984 introduction of a boost survey (~60,000 HH),                  and a quarterly survey – wave structure still used today</a:t>
            </a:r>
          </a:p>
          <a:p>
            <a:r>
              <a:rPr lang="en-GB" sz="2400" dirty="0" smtClean="0"/>
              <a:t>Was almost exclusively about work and looking for work…</a:t>
            </a:r>
          </a:p>
          <a:p>
            <a:r>
              <a:rPr lang="en-GB" sz="2400" dirty="0" smtClean="0"/>
              <a:t>Today, it covers health, qualifications, social-mobility, national well-being, benefit entitlement, and earnings</a:t>
            </a:r>
          </a:p>
          <a:p>
            <a:r>
              <a:rPr lang="en-GB" sz="2400" dirty="0" smtClean="0"/>
              <a:t>It is long! ~ 600 variables &amp; household enumeration</a:t>
            </a:r>
          </a:p>
          <a:p>
            <a:r>
              <a:rPr lang="en-GB" sz="2400" dirty="0" smtClean="0"/>
              <a:t>First cognitive interviews in 2005</a:t>
            </a:r>
          </a:p>
          <a:p>
            <a:endParaRPr lang="en-GB" sz="2400" dirty="0" smtClean="0"/>
          </a:p>
          <a:p>
            <a:endParaRPr lang="en-GB" sz="2400" dirty="0" smtClean="0"/>
          </a:p>
          <a:p>
            <a:endParaRPr lang="en-GB" sz="2400" dirty="0"/>
          </a:p>
        </p:txBody>
      </p:sp>
      <p:pic>
        <p:nvPicPr>
          <p:cNvPr id="6" name="Picture 5" descr="LFS 1975 question 6.jpg"/>
          <p:cNvPicPr>
            <a:picLocks noChangeAspect="1"/>
          </p:cNvPicPr>
          <p:nvPr/>
        </p:nvPicPr>
        <p:blipFill>
          <a:blip r:embed="rId4" cstate="print"/>
          <a:stretch>
            <a:fillRect/>
          </a:stretch>
        </p:blipFill>
        <p:spPr>
          <a:xfrm>
            <a:off x="5364088" y="1916832"/>
            <a:ext cx="3564343" cy="136815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the LFS has been put together…</a:t>
            </a:r>
            <a:endParaRPr lang="en-GB" dirty="0"/>
          </a:p>
        </p:txBody>
      </p:sp>
      <p:pic>
        <p:nvPicPr>
          <p:cNvPr id="1026" name="Picture 2" descr="\\NDATA12\nolana$\My Documents\My Pictures\create_person.jpg"/>
          <p:cNvPicPr>
            <a:picLocks noGrp="1" noChangeAspect="1" noChangeArrowheads="1"/>
          </p:cNvPicPr>
          <p:nvPr>
            <p:ph idx="1"/>
          </p:nvPr>
        </p:nvPicPr>
        <p:blipFill>
          <a:blip r:embed="rId2" cstate="print"/>
          <a:srcRect/>
          <a:stretch>
            <a:fillRect/>
          </a:stretch>
        </p:blipFill>
        <p:spPr bwMode="auto">
          <a:xfrm>
            <a:off x="467544" y="1988840"/>
            <a:ext cx="8229600" cy="446969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Moving online</a:t>
            </a:r>
            <a:endParaRPr lang="en-GB" dirty="0"/>
          </a:p>
        </p:txBody>
      </p:sp>
      <p:sp>
        <p:nvSpPr>
          <p:cNvPr id="3" name="Content Placeholder 2"/>
          <p:cNvSpPr>
            <a:spLocks noGrp="1"/>
          </p:cNvSpPr>
          <p:nvPr>
            <p:ph idx="1"/>
          </p:nvPr>
        </p:nvSpPr>
        <p:spPr>
          <a:xfrm>
            <a:off x="467544" y="1268760"/>
            <a:ext cx="8229600" cy="5400600"/>
          </a:xfrm>
        </p:spPr>
        <p:txBody>
          <a:bodyPr>
            <a:normAutofit lnSpcReduction="10000"/>
          </a:bodyPr>
          <a:lstStyle/>
          <a:p>
            <a:r>
              <a:rPr lang="en-GB" dirty="0" smtClean="0"/>
              <a:t>‘Digital by default’</a:t>
            </a:r>
          </a:p>
          <a:p>
            <a:pPr lvl="1"/>
            <a:r>
              <a:rPr lang="en-GB" dirty="0" smtClean="0"/>
              <a:t>Timely</a:t>
            </a:r>
          </a:p>
          <a:p>
            <a:pPr lvl="1"/>
            <a:r>
              <a:rPr lang="en-GB" dirty="0" smtClean="0"/>
              <a:t>Cost saving</a:t>
            </a:r>
            <a:br>
              <a:rPr lang="en-GB" dirty="0" smtClean="0"/>
            </a:br>
            <a:endParaRPr lang="en-GB" dirty="0" smtClean="0"/>
          </a:p>
          <a:p>
            <a:pPr algn="ctr">
              <a:buNone/>
            </a:pPr>
            <a:r>
              <a:rPr lang="en-GB" sz="4400" dirty="0" smtClean="0"/>
              <a:t>Early design work</a:t>
            </a:r>
          </a:p>
          <a:p>
            <a:r>
              <a:rPr lang="en-GB" dirty="0" smtClean="0"/>
              <a:t>Electronic data collection programme 2012-2014 </a:t>
            </a:r>
          </a:p>
          <a:p>
            <a:pPr lvl="1"/>
            <a:r>
              <a:rPr lang="en-GB" dirty="0" smtClean="0"/>
              <a:t>Take the survey and put it online unchanged</a:t>
            </a:r>
          </a:p>
          <a:p>
            <a:pPr lvl="1"/>
            <a:r>
              <a:rPr lang="en-GB" dirty="0" smtClean="0"/>
              <a:t>Respondents had a lot of trouble self-completing</a:t>
            </a:r>
          </a:p>
          <a:p>
            <a:pPr lvl="1"/>
            <a:r>
              <a:rPr lang="en-GB" dirty="0" err="1" smtClean="0"/>
              <a:t>Essnet</a:t>
            </a:r>
            <a:r>
              <a:rPr lang="en-GB" dirty="0" smtClean="0"/>
              <a:t> recommendations to optimize for mode</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Now</a:t>
            </a:r>
            <a:r>
              <a:rPr lang="en-GB" dirty="0" smtClean="0"/>
              <a:t>: Transformation, not translation!</a:t>
            </a:r>
            <a:endParaRPr lang="en-GB" dirty="0"/>
          </a:p>
        </p:txBody>
      </p:sp>
      <p:sp>
        <p:nvSpPr>
          <p:cNvPr id="3" name="Content Placeholder 2"/>
          <p:cNvSpPr>
            <a:spLocks noGrp="1"/>
          </p:cNvSpPr>
          <p:nvPr>
            <p:ph idx="1"/>
          </p:nvPr>
        </p:nvSpPr>
        <p:spPr/>
        <p:txBody>
          <a:bodyPr>
            <a:normAutofit fontScale="55000" lnSpcReduction="20000"/>
          </a:bodyPr>
          <a:lstStyle/>
          <a:p>
            <a:pPr>
              <a:buNone/>
            </a:pPr>
            <a:r>
              <a:rPr lang="en-GB" b="1" dirty="0" smtClean="0"/>
              <a:t>Radical</a:t>
            </a:r>
            <a:r>
              <a:rPr lang="en-GB" dirty="0" smtClean="0"/>
              <a:t> redesign: strip back to the output requirements </a:t>
            </a:r>
            <a:br>
              <a:rPr lang="en-GB" dirty="0" smtClean="0"/>
            </a:br>
            <a:r>
              <a:rPr lang="en-GB" dirty="0" smtClean="0"/>
              <a:t>                          and design the online mode first!</a:t>
            </a:r>
          </a:p>
          <a:p>
            <a:pPr>
              <a:buNone/>
            </a:pPr>
            <a:endParaRPr lang="en-GB" dirty="0" smtClean="0"/>
          </a:p>
          <a:p>
            <a:pPr>
              <a:buNone/>
            </a:pPr>
            <a:r>
              <a:rPr lang="en-GB" dirty="0" smtClean="0"/>
              <a:t>What?</a:t>
            </a:r>
          </a:p>
          <a:p>
            <a:r>
              <a:rPr lang="en-GB" dirty="0" smtClean="0"/>
              <a:t>Changes to survey content        (cut down, rationalise)</a:t>
            </a:r>
          </a:p>
          <a:p>
            <a:r>
              <a:rPr lang="en-GB" dirty="0" smtClean="0"/>
              <a:t>Changes to questionnaire flow             (more relevant)</a:t>
            </a:r>
          </a:p>
          <a:p>
            <a:r>
              <a:rPr lang="en-GB" dirty="0" smtClean="0"/>
              <a:t>Changes to questions                                         (simplify)</a:t>
            </a:r>
          </a:p>
          <a:p>
            <a:endParaRPr lang="en-GB" dirty="0" smtClean="0"/>
          </a:p>
          <a:p>
            <a:pPr>
              <a:buNone/>
            </a:pPr>
            <a:r>
              <a:rPr lang="en-GB" dirty="0" smtClean="0"/>
              <a:t>How?</a:t>
            </a:r>
          </a:p>
          <a:p>
            <a:r>
              <a:rPr lang="en-GB" dirty="0" smtClean="0"/>
              <a:t>Design principles</a:t>
            </a:r>
          </a:p>
          <a:p>
            <a:pPr lvl="1"/>
            <a:r>
              <a:rPr lang="en-GB" dirty="0" smtClean="0"/>
              <a:t>Question design mobile focussed</a:t>
            </a:r>
          </a:p>
          <a:p>
            <a:pPr lvl="1"/>
            <a:r>
              <a:rPr lang="en-GB" dirty="0" smtClean="0"/>
              <a:t>Questionnaire design respondent focussed</a:t>
            </a:r>
          </a:p>
          <a:p>
            <a:r>
              <a:rPr lang="en-GB" dirty="0" smtClean="0"/>
              <a:t>Focus group with interviewers</a:t>
            </a:r>
          </a:p>
          <a:p>
            <a:r>
              <a:rPr lang="en-GB" dirty="0" smtClean="0"/>
              <a:t>Designing from data</a:t>
            </a:r>
          </a:p>
          <a:p>
            <a:r>
              <a:rPr lang="en-GB" dirty="0" smtClean="0"/>
              <a:t>Agile and iterative development</a:t>
            </a:r>
          </a:p>
          <a:p>
            <a:r>
              <a:rPr lang="en-GB" dirty="0" smtClean="0"/>
              <a:t>Non-survey data</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Design principles</a:t>
            </a:r>
            <a:endParaRPr lang="en-GB" dirty="0"/>
          </a:p>
        </p:txBody>
      </p:sp>
      <p:sp>
        <p:nvSpPr>
          <p:cNvPr id="3" name="Text Placeholder 2"/>
          <p:cNvSpPr>
            <a:spLocks noGrp="1"/>
          </p:cNvSpPr>
          <p:nvPr>
            <p:ph type="body" idx="1"/>
          </p:nvPr>
        </p:nvSpPr>
        <p:spPr/>
        <p:txBody>
          <a:bodyPr/>
          <a:lstStyle/>
          <a:p>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1027" name="Picture 3"/>
          <p:cNvPicPr>
            <a:picLocks noGrp="1" noChangeAspect="1" noChangeArrowheads="1"/>
          </p:cNvPicPr>
          <p:nvPr>
            <p:ph idx="1"/>
          </p:nvPr>
        </p:nvPicPr>
        <p:blipFill>
          <a:blip r:embed="rId3" cstate="print"/>
          <a:srcRect/>
          <a:stretch>
            <a:fillRect/>
          </a:stretch>
        </p:blipFill>
        <p:spPr bwMode="auto">
          <a:xfrm>
            <a:off x="0" y="0"/>
            <a:ext cx="9144000" cy="6779551"/>
          </a:xfrm>
          <a:prstGeom prst="rect">
            <a:avLst/>
          </a:prstGeom>
          <a:noFill/>
          <a:ln w="9525">
            <a:noFill/>
            <a:miter lim="800000"/>
            <a:headEnd/>
            <a:tailEnd/>
          </a:ln>
        </p:spPr>
      </p:pic>
      <p:sp>
        <p:nvSpPr>
          <p:cNvPr id="4" name="Rectangle 3"/>
          <p:cNvSpPr/>
          <p:nvPr/>
        </p:nvSpPr>
        <p:spPr>
          <a:xfrm>
            <a:off x="8135888" y="620688"/>
            <a:ext cx="1008112"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0" y="1700808"/>
            <a:ext cx="8918491" cy="4176464"/>
          </a:xfrm>
          <a:prstGeom prst="rect">
            <a:avLst/>
          </a:prstGeom>
          <a:noFill/>
          <a:ln w="9525">
            <a:noFill/>
            <a:miter lim="800000"/>
            <a:headEnd/>
            <a:tailEnd/>
          </a:ln>
        </p:spPr>
      </p:pic>
      <p:sp>
        <p:nvSpPr>
          <p:cNvPr id="3" name="TextBox 2"/>
          <p:cNvSpPr txBox="1"/>
          <p:nvPr/>
        </p:nvSpPr>
        <p:spPr>
          <a:xfrm>
            <a:off x="395536" y="404664"/>
            <a:ext cx="3600400" cy="646331"/>
          </a:xfrm>
          <a:prstGeom prst="rect">
            <a:avLst/>
          </a:prstGeom>
          <a:noFill/>
        </p:spPr>
        <p:txBody>
          <a:bodyPr wrap="square" rtlCol="0">
            <a:spAutoFit/>
          </a:bodyPr>
          <a:lstStyle/>
          <a:p>
            <a:r>
              <a:rPr lang="en-GB" sz="3600" dirty="0" smtClean="0"/>
              <a:t>Easy</a:t>
            </a:r>
            <a:endParaRPr lang="en-GB"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1475656" y="1628800"/>
            <a:ext cx="6205358" cy="4720743"/>
          </a:xfrm>
          <a:prstGeom prst="rect">
            <a:avLst/>
          </a:prstGeom>
          <a:noFill/>
          <a:ln w="9525">
            <a:noFill/>
            <a:miter lim="800000"/>
            <a:headEnd/>
            <a:tailEnd/>
          </a:ln>
        </p:spPr>
      </p:pic>
      <p:sp>
        <p:nvSpPr>
          <p:cNvPr id="3" name="TextBox 2"/>
          <p:cNvSpPr txBox="1"/>
          <p:nvPr/>
        </p:nvSpPr>
        <p:spPr>
          <a:xfrm>
            <a:off x="395536" y="404664"/>
            <a:ext cx="2952328" cy="584775"/>
          </a:xfrm>
          <a:prstGeom prst="rect">
            <a:avLst/>
          </a:prstGeom>
          <a:noFill/>
        </p:spPr>
        <p:txBody>
          <a:bodyPr wrap="square" rtlCol="0">
            <a:spAutoFit/>
          </a:bodyPr>
          <a:lstStyle/>
          <a:p>
            <a:r>
              <a:rPr lang="en-GB" sz="3200" dirty="0" smtClean="0"/>
              <a:t>Attractive</a:t>
            </a:r>
            <a:endParaRPr lang="en-GB" sz="32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srcRect/>
          <a:stretch>
            <a:fillRect/>
          </a:stretch>
        </p:blipFill>
        <p:spPr bwMode="auto">
          <a:xfrm>
            <a:off x="899592" y="1196752"/>
            <a:ext cx="7361871" cy="5040560"/>
          </a:xfrm>
          <a:prstGeom prst="rect">
            <a:avLst/>
          </a:prstGeom>
          <a:noFill/>
          <a:ln w="9525">
            <a:noFill/>
            <a:miter lim="800000"/>
            <a:headEnd/>
            <a:tailEnd/>
          </a:ln>
        </p:spPr>
      </p:pic>
      <p:sp>
        <p:nvSpPr>
          <p:cNvPr id="3" name="TextBox 2"/>
          <p:cNvSpPr txBox="1"/>
          <p:nvPr/>
        </p:nvSpPr>
        <p:spPr>
          <a:xfrm>
            <a:off x="395536" y="476672"/>
            <a:ext cx="3528392" cy="584775"/>
          </a:xfrm>
          <a:prstGeom prst="rect">
            <a:avLst/>
          </a:prstGeom>
          <a:noFill/>
        </p:spPr>
        <p:txBody>
          <a:bodyPr wrap="square" rtlCol="0">
            <a:spAutoFit/>
          </a:bodyPr>
          <a:lstStyle/>
          <a:p>
            <a:r>
              <a:rPr lang="en-GB" sz="3200" dirty="0" smtClean="0"/>
              <a:t>Social</a:t>
            </a:r>
            <a:endParaRPr lang="en-GB" sz="32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2699792" y="332656"/>
            <a:ext cx="3556223" cy="6242579"/>
          </a:xfrm>
          <a:prstGeom prst="rect">
            <a:avLst/>
          </a:prstGeom>
          <a:noFill/>
          <a:ln w="9525">
            <a:noFill/>
            <a:miter lim="800000"/>
            <a:headEnd/>
            <a:tailEnd/>
          </a:ln>
        </p:spPr>
      </p:pic>
      <p:sp>
        <p:nvSpPr>
          <p:cNvPr id="3" name="TextBox 2"/>
          <p:cNvSpPr txBox="1"/>
          <p:nvPr/>
        </p:nvSpPr>
        <p:spPr>
          <a:xfrm>
            <a:off x="323528" y="476672"/>
            <a:ext cx="2232248" cy="584775"/>
          </a:xfrm>
          <a:prstGeom prst="rect">
            <a:avLst/>
          </a:prstGeom>
          <a:noFill/>
        </p:spPr>
        <p:txBody>
          <a:bodyPr wrap="square" rtlCol="0">
            <a:spAutoFit/>
          </a:bodyPr>
          <a:lstStyle/>
          <a:p>
            <a:r>
              <a:rPr lang="en-GB" sz="3200" dirty="0" smtClean="0"/>
              <a:t>Timely</a:t>
            </a:r>
            <a:endParaRPr lang="en-GB" sz="32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1 - RATIONALISING the </a:t>
            </a:r>
            <a:r>
              <a:rPr lang="en-GB" dirty="0" err="1" smtClean="0"/>
              <a:t>lfs</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own Arrow 2"/>
          <p:cNvSpPr/>
          <p:nvPr/>
        </p:nvSpPr>
        <p:spPr>
          <a:xfrm rot="10800000">
            <a:off x="3275857" y="3789040"/>
            <a:ext cx="288032" cy="432048"/>
          </a:xfrm>
          <a:prstGeom prst="down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own Arrow 3"/>
          <p:cNvSpPr/>
          <p:nvPr/>
        </p:nvSpPr>
        <p:spPr>
          <a:xfrm rot="10800000">
            <a:off x="3275857" y="2132856"/>
            <a:ext cx="288032" cy="432048"/>
          </a:xfrm>
          <a:prstGeom prst="down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rot="16739355">
            <a:off x="1966160" y="4446807"/>
            <a:ext cx="1300791" cy="646331"/>
          </a:xfrm>
          <a:custGeom>
            <a:avLst/>
            <a:gdLst>
              <a:gd name="connsiteX0" fmla="*/ 0 w 1300791"/>
              <a:gd name="connsiteY0" fmla="*/ 0 h 646331"/>
              <a:gd name="connsiteX1" fmla="*/ 1300791 w 1300791"/>
              <a:gd name="connsiteY1" fmla="*/ 0 h 646331"/>
              <a:gd name="connsiteX2" fmla="*/ 1300791 w 1300791"/>
              <a:gd name="connsiteY2" fmla="*/ 646331 h 646331"/>
              <a:gd name="connsiteX3" fmla="*/ 0 w 1300791"/>
              <a:gd name="connsiteY3" fmla="*/ 646331 h 646331"/>
              <a:gd name="connsiteX4" fmla="*/ 0 w 1300791"/>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0791" h="646331">
                <a:moveTo>
                  <a:pt x="0" y="0"/>
                </a:moveTo>
                <a:lnTo>
                  <a:pt x="1300791" y="0"/>
                </a:lnTo>
                <a:lnTo>
                  <a:pt x="1300791" y="646331"/>
                </a:lnTo>
                <a:lnTo>
                  <a:pt x="0" y="646331"/>
                </a:lnTo>
                <a:lnTo>
                  <a:pt x="0" y="0"/>
                </a:lnTo>
                <a:close/>
              </a:path>
            </a:pathLst>
          </a:custGeom>
          <a:noFill/>
        </p:spPr>
        <p:txBody>
          <a:bodyPr wrap="square" rtlCol="0">
            <a:prstTxWarp prst="textArchUp">
              <a:avLst/>
            </a:prstTxWarp>
            <a:spAutoFit/>
          </a:bodyPr>
          <a:lstStyle/>
          <a:p>
            <a:pPr algn="just"/>
            <a:r>
              <a:rPr lang="en-GB" dirty="0" smtClean="0"/>
              <a:t>Economic activity</a:t>
            </a:r>
          </a:p>
        </p:txBody>
      </p:sp>
      <p:sp>
        <p:nvSpPr>
          <p:cNvPr id="7" name="TextBox 6"/>
          <p:cNvSpPr txBox="1"/>
          <p:nvPr/>
        </p:nvSpPr>
        <p:spPr>
          <a:xfrm rot="18166850">
            <a:off x="48337" y="2285549"/>
            <a:ext cx="2956975" cy="1300791"/>
          </a:xfrm>
          <a:prstGeom prst="rect">
            <a:avLst/>
          </a:prstGeom>
          <a:noFill/>
        </p:spPr>
        <p:txBody>
          <a:bodyPr wrap="square" rtlCol="0">
            <a:prstTxWarp prst="textArchUp">
              <a:avLst/>
            </a:prstTxWarp>
            <a:spAutoFit/>
          </a:bodyPr>
          <a:lstStyle/>
          <a:p>
            <a:r>
              <a:rPr lang="en-GB" sz="6000" dirty="0" smtClean="0"/>
              <a:t>Future LFS</a:t>
            </a:r>
            <a:endParaRPr lang="en-GB" sz="6000" dirty="0"/>
          </a:p>
        </p:txBody>
      </p:sp>
      <p:sp>
        <p:nvSpPr>
          <p:cNvPr id="8" name="TextBox 7"/>
          <p:cNvSpPr txBox="1"/>
          <p:nvPr/>
        </p:nvSpPr>
        <p:spPr>
          <a:xfrm rot="18143939">
            <a:off x="592838" y="2960032"/>
            <a:ext cx="4032447" cy="978586"/>
          </a:xfrm>
          <a:prstGeom prst="rect">
            <a:avLst/>
          </a:prstGeom>
          <a:noFill/>
        </p:spPr>
        <p:txBody>
          <a:bodyPr wrap="square" rtlCol="0">
            <a:prstTxWarp prst="textArchUp">
              <a:avLst/>
            </a:prstTxWarp>
            <a:spAutoFit/>
          </a:bodyPr>
          <a:lstStyle/>
          <a:p>
            <a:r>
              <a:rPr lang="en-GB" sz="2000" dirty="0" smtClean="0"/>
              <a:t>Key labour market statistics</a:t>
            </a:r>
          </a:p>
        </p:txBody>
      </p:sp>
      <p:sp>
        <p:nvSpPr>
          <p:cNvPr id="9" name="Cross 8"/>
          <p:cNvSpPr/>
          <p:nvPr/>
        </p:nvSpPr>
        <p:spPr>
          <a:xfrm>
            <a:off x="2843808" y="3789040"/>
            <a:ext cx="360040" cy="360040"/>
          </a:xfrm>
          <a:prstGeom prst="plus">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ross 9"/>
          <p:cNvSpPr/>
          <p:nvPr/>
        </p:nvSpPr>
        <p:spPr>
          <a:xfrm>
            <a:off x="2843808" y="2132856"/>
            <a:ext cx="360040" cy="360040"/>
          </a:xfrm>
          <a:prstGeom prst="plus">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2 - Changes – data, flow, wording</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1840" y="116632"/>
            <a:ext cx="17281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Were you on one of these schemes?</a:t>
            </a:r>
            <a:endParaRPr lang="en-GB" sz="1100" dirty="0"/>
          </a:p>
        </p:txBody>
      </p:sp>
      <p:sp>
        <p:nvSpPr>
          <p:cNvPr id="3" name="Oval 2"/>
          <p:cNvSpPr/>
          <p:nvPr/>
        </p:nvSpPr>
        <p:spPr>
          <a:xfrm>
            <a:off x="7020272" y="332656"/>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cxnSp>
        <p:nvCxnSpPr>
          <p:cNvPr id="5" name="Shape 4"/>
          <p:cNvCxnSpPr>
            <a:stCxn id="2" idx="3"/>
            <a:endCxn id="3" idx="0"/>
          </p:cNvCxnSpPr>
          <p:nvPr/>
        </p:nvCxnSpPr>
        <p:spPr>
          <a:xfrm>
            <a:off x="4860032" y="296652"/>
            <a:ext cx="2484276" cy="3600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724128" y="0"/>
            <a:ext cx="1368152" cy="488201"/>
          </a:xfrm>
          <a:prstGeom prst="rect">
            <a:avLst/>
          </a:prstGeom>
          <a:noFill/>
        </p:spPr>
        <p:txBody>
          <a:bodyPr wrap="square" tIns="72000" rtlCol="0">
            <a:spAutoFit/>
          </a:bodyPr>
          <a:lstStyle/>
          <a:p>
            <a:r>
              <a:rPr lang="en-GB" sz="1200" dirty="0" smtClean="0"/>
              <a:t>Yes, on </a:t>
            </a:r>
            <a:r>
              <a:rPr lang="en-GB" sz="1200" dirty="0" err="1" smtClean="0"/>
              <a:t>schm</a:t>
            </a:r>
            <a:r>
              <a:rPr lang="en-GB" sz="1200" dirty="0" smtClean="0"/>
              <a:t> 6, 7 or other</a:t>
            </a:r>
            <a:endParaRPr lang="en-GB" sz="1200" dirty="0"/>
          </a:p>
        </p:txBody>
      </p:sp>
      <p:sp>
        <p:nvSpPr>
          <p:cNvPr id="8" name="Rectangle 7"/>
          <p:cNvSpPr/>
          <p:nvPr/>
        </p:nvSpPr>
        <p:spPr>
          <a:xfrm>
            <a:off x="4572000" y="112474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Govt funded?</a:t>
            </a:r>
            <a:endParaRPr lang="en-GB" sz="1400" dirty="0"/>
          </a:p>
        </p:txBody>
      </p:sp>
      <p:cxnSp>
        <p:nvCxnSpPr>
          <p:cNvPr id="10" name="Shape 9"/>
          <p:cNvCxnSpPr>
            <a:stCxn id="2" idx="3"/>
            <a:endCxn id="8" idx="0"/>
          </p:cNvCxnSpPr>
          <p:nvPr/>
        </p:nvCxnSpPr>
        <p:spPr>
          <a:xfrm>
            <a:off x="4860032" y="296652"/>
            <a:ext cx="396044" cy="82809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716016" y="692696"/>
            <a:ext cx="1152128" cy="457424"/>
          </a:xfrm>
          <a:prstGeom prst="rect">
            <a:avLst/>
          </a:prstGeom>
          <a:noFill/>
        </p:spPr>
        <p:txBody>
          <a:bodyPr wrap="square" tIns="72000" rtlCol="0">
            <a:spAutoFit/>
          </a:bodyPr>
          <a:lstStyle/>
          <a:p>
            <a:r>
              <a:rPr lang="en-GB" sz="1100" dirty="0" smtClean="0"/>
              <a:t>Yes (any other  positive choice)</a:t>
            </a:r>
            <a:endParaRPr lang="en-GB" sz="1100" dirty="0"/>
          </a:p>
        </p:txBody>
      </p:sp>
      <p:sp>
        <p:nvSpPr>
          <p:cNvPr id="13" name="Oval 12"/>
          <p:cNvSpPr/>
          <p:nvPr/>
        </p:nvSpPr>
        <p:spPr>
          <a:xfrm>
            <a:off x="8388424" y="1556792"/>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sp>
        <p:nvSpPr>
          <p:cNvPr id="14" name="Rectangle 13"/>
          <p:cNvSpPr/>
          <p:nvPr/>
        </p:nvSpPr>
        <p:spPr>
          <a:xfrm>
            <a:off x="6876256" y="112474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Activity while on scheme</a:t>
            </a:r>
            <a:endParaRPr lang="en-GB" sz="1400" dirty="0"/>
          </a:p>
        </p:txBody>
      </p:sp>
      <p:cxnSp>
        <p:nvCxnSpPr>
          <p:cNvPr id="16" name="Straight Arrow Connector 15"/>
          <p:cNvCxnSpPr>
            <a:stCxn id="8" idx="3"/>
            <a:endCxn id="14" idx="1"/>
          </p:cNvCxnSpPr>
          <p:nvPr/>
        </p:nvCxnSpPr>
        <p:spPr>
          <a:xfrm>
            <a:off x="5940152" y="1340768"/>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979712" y="0"/>
            <a:ext cx="504056" cy="288147"/>
          </a:xfrm>
          <a:prstGeom prst="rect">
            <a:avLst/>
          </a:prstGeom>
          <a:noFill/>
        </p:spPr>
        <p:txBody>
          <a:bodyPr wrap="square" tIns="72000" rtlCol="0">
            <a:spAutoFit/>
          </a:bodyPr>
          <a:lstStyle/>
          <a:p>
            <a:r>
              <a:rPr lang="en-GB" sz="1100" dirty="0" smtClean="0"/>
              <a:t>No</a:t>
            </a:r>
          </a:p>
        </p:txBody>
      </p:sp>
      <p:sp>
        <p:nvSpPr>
          <p:cNvPr id="18" name="TextBox 17"/>
          <p:cNvSpPr txBox="1"/>
          <p:nvPr/>
        </p:nvSpPr>
        <p:spPr>
          <a:xfrm>
            <a:off x="6084168" y="1124744"/>
            <a:ext cx="504056" cy="288147"/>
          </a:xfrm>
          <a:prstGeom prst="rect">
            <a:avLst/>
          </a:prstGeom>
          <a:noFill/>
        </p:spPr>
        <p:txBody>
          <a:bodyPr wrap="square" tIns="72000" rtlCol="0">
            <a:spAutoFit/>
          </a:bodyPr>
          <a:lstStyle/>
          <a:p>
            <a:r>
              <a:rPr lang="en-GB" sz="1100" dirty="0" smtClean="0"/>
              <a:t>Yes</a:t>
            </a:r>
          </a:p>
        </p:txBody>
      </p:sp>
      <p:sp>
        <p:nvSpPr>
          <p:cNvPr id="19" name="TextBox 18"/>
          <p:cNvSpPr txBox="1"/>
          <p:nvPr/>
        </p:nvSpPr>
        <p:spPr>
          <a:xfrm>
            <a:off x="8423920" y="836712"/>
            <a:ext cx="720080" cy="457424"/>
          </a:xfrm>
          <a:prstGeom prst="rect">
            <a:avLst/>
          </a:prstGeom>
          <a:noFill/>
        </p:spPr>
        <p:txBody>
          <a:bodyPr wrap="square" tIns="72000" rtlCol="0">
            <a:spAutoFit/>
          </a:bodyPr>
          <a:lstStyle/>
          <a:p>
            <a:r>
              <a:rPr lang="en-GB" sz="1100" dirty="0" smtClean="0"/>
              <a:t>Any, not studying</a:t>
            </a:r>
          </a:p>
        </p:txBody>
      </p:sp>
      <p:cxnSp>
        <p:nvCxnSpPr>
          <p:cNvPr id="21" name="Shape 20"/>
          <p:cNvCxnSpPr>
            <a:stCxn id="14" idx="3"/>
          </p:cNvCxnSpPr>
          <p:nvPr/>
        </p:nvCxnSpPr>
        <p:spPr>
          <a:xfrm>
            <a:off x="8244408" y="1340768"/>
            <a:ext cx="468052" cy="21602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860032" y="1556792"/>
            <a:ext cx="504056" cy="288147"/>
          </a:xfrm>
          <a:prstGeom prst="rect">
            <a:avLst/>
          </a:prstGeom>
          <a:noFill/>
        </p:spPr>
        <p:txBody>
          <a:bodyPr wrap="square" tIns="72000" rtlCol="0">
            <a:spAutoFit/>
          </a:bodyPr>
          <a:lstStyle/>
          <a:p>
            <a:r>
              <a:rPr lang="en-GB" sz="1100" dirty="0" smtClean="0"/>
              <a:t>No</a:t>
            </a:r>
          </a:p>
        </p:txBody>
      </p:sp>
      <p:sp>
        <p:nvSpPr>
          <p:cNvPr id="23" name="Rectangle 22"/>
          <p:cNvSpPr/>
          <p:nvPr/>
        </p:nvSpPr>
        <p:spPr>
          <a:xfrm>
            <a:off x="4572000" y="19168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Activity while on scheme</a:t>
            </a:r>
            <a:endParaRPr lang="en-GB" sz="1400" dirty="0"/>
          </a:p>
        </p:txBody>
      </p:sp>
      <p:cxnSp>
        <p:nvCxnSpPr>
          <p:cNvPr id="27" name="Straight Arrow Connector 26"/>
          <p:cNvCxnSpPr>
            <a:stCxn id="23" idx="3"/>
          </p:cNvCxnSpPr>
          <p:nvPr/>
        </p:nvCxnSpPr>
        <p:spPr>
          <a:xfrm flipV="1">
            <a:off x="5940152" y="1880828"/>
            <a:ext cx="2448272" cy="2520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092280" y="1700808"/>
            <a:ext cx="1440160" cy="765200"/>
          </a:xfrm>
          <a:prstGeom prst="rect">
            <a:avLst/>
          </a:prstGeom>
          <a:noFill/>
        </p:spPr>
        <p:txBody>
          <a:bodyPr wrap="square" tIns="72000" rtlCol="0">
            <a:spAutoFit/>
          </a:bodyPr>
          <a:lstStyle/>
          <a:p>
            <a:r>
              <a:rPr lang="en-GB" sz="1050" dirty="0" smtClean="0"/>
              <a:t>Voluntary/ environmental work; or other employment training</a:t>
            </a:r>
          </a:p>
        </p:txBody>
      </p:sp>
      <p:sp>
        <p:nvSpPr>
          <p:cNvPr id="35" name="Oval 34"/>
          <p:cNvSpPr/>
          <p:nvPr/>
        </p:nvSpPr>
        <p:spPr>
          <a:xfrm>
            <a:off x="8316416" y="2852936"/>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solidFill>
                  <a:srgbClr val="FF0000"/>
                </a:solidFill>
              </a:rPr>
              <a:t>EMP</a:t>
            </a:r>
            <a:endParaRPr lang="en-GB" sz="1000" dirty="0">
              <a:solidFill>
                <a:srgbClr val="FF0000"/>
              </a:solidFill>
            </a:endParaRPr>
          </a:p>
        </p:txBody>
      </p:sp>
      <p:sp>
        <p:nvSpPr>
          <p:cNvPr id="36" name="TextBox 35"/>
          <p:cNvSpPr txBox="1"/>
          <p:nvPr/>
        </p:nvSpPr>
        <p:spPr>
          <a:xfrm>
            <a:off x="6372200" y="2492896"/>
            <a:ext cx="1440160" cy="603618"/>
          </a:xfrm>
          <a:prstGeom prst="rect">
            <a:avLst/>
          </a:prstGeom>
          <a:noFill/>
        </p:spPr>
        <p:txBody>
          <a:bodyPr wrap="square" tIns="72000" rtlCol="0">
            <a:spAutoFit/>
          </a:bodyPr>
          <a:lstStyle/>
          <a:p>
            <a:r>
              <a:rPr lang="en-GB" sz="1050" dirty="0" smtClean="0"/>
              <a:t>Working for/ away from employer; practical training</a:t>
            </a:r>
          </a:p>
        </p:txBody>
      </p:sp>
      <p:sp>
        <p:nvSpPr>
          <p:cNvPr id="42" name="Rectangle 41"/>
          <p:cNvSpPr/>
          <p:nvPr/>
        </p:nvSpPr>
        <p:spPr>
          <a:xfrm>
            <a:off x="4572000" y="292494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Before or after setting up own business?</a:t>
            </a:r>
            <a:endParaRPr lang="en-GB" sz="1050" dirty="0"/>
          </a:p>
        </p:txBody>
      </p:sp>
      <p:sp>
        <p:nvSpPr>
          <p:cNvPr id="47" name="TextBox 46"/>
          <p:cNvSpPr txBox="1"/>
          <p:nvPr/>
        </p:nvSpPr>
        <p:spPr>
          <a:xfrm>
            <a:off x="4427984" y="2420888"/>
            <a:ext cx="864096" cy="442035"/>
          </a:xfrm>
          <a:prstGeom prst="rect">
            <a:avLst/>
          </a:prstGeom>
          <a:noFill/>
        </p:spPr>
        <p:txBody>
          <a:bodyPr wrap="square" tIns="72000" rtlCol="0">
            <a:spAutoFit/>
          </a:bodyPr>
          <a:lstStyle/>
          <a:p>
            <a:r>
              <a:rPr lang="en-GB" sz="1050" dirty="0" smtClean="0"/>
              <a:t>Receiving SE help</a:t>
            </a:r>
          </a:p>
        </p:txBody>
      </p:sp>
      <p:sp>
        <p:nvSpPr>
          <p:cNvPr id="48" name="Oval 47"/>
          <p:cNvSpPr/>
          <p:nvPr/>
        </p:nvSpPr>
        <p:spPr>
          <a:xfrm>
            <a:off x="4427984" y="3573016"/>
            <a:ext cx="648072" cy="648072"/>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t>SE</a:t>
            </a:r>
            <a:endParaRPr lang="en-GB" sz="1000" dirty="0"/>
          </a:p>
        </p:txBody>
      </p:sp>
      <p:sp>
        <p:nvSpPr>
          <p:cNvPr id="51" name="TextBox 50"/>
          <p:cNvSpPr txBox="1"/>
          <p:nvPr/>
        </p:nvSpPr>
        <p:spPr>
          <a:xfrm>
            <a:off x="4860032" y="3429000"/>
            <a:ext cx="504056" cy="288147"/>
          </a:xfrm>
          <a:prstGeom prst="rect">
            <a:avLst/>
          </a:prstGeom>
          <a:noFill/>
        </p:spPr>
        <p:txBody>
          <a:bodyPr wrap="square" tIns="72000" rtlCol="0">
            <a:spAutoFit/>
          </a:bodyPr>
          <a:lstStyle/>
          <a:p>
            <a:r>
              <a:rPr lang="en-GB" sz="1100" dirty="0" smtClean="0"/>
              <a:t>After</a:t>
            </a:r>
          </a:p>
        </p:txBody>
      </p:sp>
      <p:sp>
        <p:nvSpPr>
          <p:cNvPr id="54" name="Oval 53"/>
          <p:cNvSpPr/>
          <p:nvPr/>
        </p:nvSpPr>
        <p:spPr>
          <a:xfrm>
            <a:off x="6372200" y="3284984"/>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cxnSp>
        <p:nvCxnSpPr>
          <p:cNvPr id="56" name="Shape 55"/>
          <p:cNvCxnSpPr>
            <a:stCxn id="42" idx="3"/>
            <a:endCxn id="54" idx="2"/>
          </p:cNvCxnSpPr>
          <p:nvPr/>
        </p:nvCxnSpPr>
        <p:spPr>
          <a:xfrm>
            <a:off x="5940152" y="3140968"/>
            <a:ext cx="432048" cy="46805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868144" y="2924944"/>
            <a:ext cx="648072" cy="288147"/>
          </a:xfrm>
          <a:prstGeom prst="rect">
            <a:avLst/>
          </a:prstGeom>
          <a:noFill/>
        </p:spPr>
        <p:txBody>
          <a:bodyPr wrap="square" tIns="72000" rtlCol="0">
            <a:spAutoFit/>
          </a:bodyPr>
          <a:lstStyle/>
          <a:p>
            <a:r>
              <a:rPr lang="en-GB" sz="1100" dirty="0" smtClean="0"/>
              <a:t>Before</a:t>
            </a:r>
          </a:p>
        </p:txBody>
      </p:sp>
      <p:cxnSp>
        <p:nvCxnSpPr>
          <p:cNvPr id="60" name="Straight Arrow Connector 59"/>
          <p:cNvCxnSpPr>
            <a:stCxn id="42" idx="2"/>
            <a:endCxn id="48" idx="0"/>
          </p:cNvCxnSpPr>
          <p:nvPr/>
        </p:nvCxnSpPr>
        <p:spPr>
          <a:xfrm flipH="1">
            <a:off x="4752020" y="3356992"/>
            <a:ext cx="504056"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8" idx="2"/>
            <a:endCxn id="23" idx="0"/>
          </p:cNvCxnSpPr>
          <p:nvPr/>
        </p:nvCxnSpPr>
        <p:spPr>
          <a:xfrm>
            <a:off x="5256076" y="1556792"/>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23" idx="3"/>
            <a:endCxn id="35" idx="1"/>
          </p:cNvCxnSpPr>
          <p:nvPr/>
        </p:nvCxnSpPr>
        <p:spPr>
          <a:xfrm>
            <a:off x="5940152" y="2132856"/>
            <a:ext cx="2471172" cy="8149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23" idx="2"/>
            <a:endCxn id="42" idx="0"/>
          </p:cNvCxnSpPr>
          <p:nvPr/>
        </p:nvCxnSpPr>
        <p:spPr>
          <a:xfrm>
            <a:off x="5256076" y="2348880"/>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8" name="Left Brace 87"/>
          <p:cNvSpPr/>
          <p:nvPr/>
        </p:nvSpPr>
        <p:spPr>
          <a:xfrm>
            <a:off x="3851920" y="908720"/>
            <a:ext cx="432048" cy="3168352"/>
          </a:xfrm>
          <a:prstGeom prst="leftBrace">
            <a:avLst>
              <a:gd name="adj1" fmla="val 8333"/>
              <a:gd name="adj2" fmla="val 4355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9" name="Rectangle 88"/>
          <p:cNvSpPr/>
          <p:nvPr/>
        </p:nvSpPr>
        <p:spPr>
          <a:xfrm>
            <a:off x="2411760" y="220486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As well as scheme, working?</a:t>
            </a:r>
            <a:endParaRPr lang="en-GB" sz="1200" dirty="0"/>
          </a:p>
        </p:txBody>
      </p:sp>
      <p:sp>
        <p:nvSpPr>
          <p:cNvPr id="90" name="Rectangle 89"/>
          <p:cNvSpPr/>
          <p:nvPr/>
        </p:nvSpPr>
        <p:spPr>
          <a:xfrm>
            <a:off x="827584" y="692696"/>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Working Ref?</a:t>
            </a:r>
            <a:endParaRPr lang="en-GB" sz="1400" dirty="0"/>
          </a:p>
        </p:txBody>
      </p:sp>
      <p:cxnSp>
        <p:nvCxnSpPr>
          <p:cNvPr id="92" name="Shape 91"/>
          <p:cNvCxnSpPr>
            <a:stCxn id="2" idx="1"/>
            <a:endCxn id="90" idx="0"/>
          </p:cNvCxnSpPr>
          <p:nvPr/>
        </p:nvCxnSpPr>
        <p:spPr>
          <a:xfrm rot="10800000" flipV="1">
            <a:off x="1511660" y="296652"/>
            <a:ext cx="1620180" cy="3960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a:off x="179512" y="220486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Employment status</a:t>
            </a:r>
            <a:endParaRPr lang="en-GB" sz="1200" dirty="0"/>
          </a:p>
        </p:txBody>
      </p:sp>
      <p:cxnSp>
        <p:nvCxnSpPr>
          <p:cNvPr id="96" name="Shape 95"/>
          <p:cNvCxnSpPr>
            <a:stCxn id="90" idx="1"/>
          </p:cNvCxnSpPr>
          <p:nvPr/>
        </p:nvCxnSpPr>
        <p:spPr>
          <a:xfrm rot="10800000" flipV="1">
            <a:off x="395536" y="908720"/>
            <a:ext cx="432048" cy="12961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a:stCxn id="89" idx="1"/>
            <a:endCxn id="94" idx="3"/>
          </p:cNvCxnSpPr>
          <p:nvPr/>
        </p:nvCxnSpPr>
        <p:spPr>
          <a:xfrm flipH="1">
            <a:off x="1547664" y="2420888"/>
            <a:ext cx="8640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323528" y="908720"/>
            <a:ext cx="504056" cy="288147"/>
          </a:xfrm>
          <a:prstGeom prst="rect">
            <a:avLst/>
          </a:prstGeom>
          <a:noFill/>
        </p:spPr>
        <p:txBody>
          <a:bodyPr wrap="square" tIns="72000" rtlCol="0">
            <a:spAutoFit/>
          </a:bodyPr>
          <a:lstStyle/>
          <a:p>
            <a:r>
              <a:rPr lang="en-GB" sz="1100" dirty="0" smtClean="0"/>
              <a:t>Yes</a:t>
            </a:r>
          </a:p>
        </p:txBody>
      </p:sp>
      <p:sp>
        <p:nvSpPr>
          <p:cNvPr id="101" name="TextBox 100"/>
          <p:cNvSpPr txBox="1"/>
          <p:nvPr/>
        </p:nvSpPr>
        <p:spPr>
          <a:xfrm>
            <a:off x="2051720" y="2204864"/>
            <a:ext cx="504056" cy="288147"/>
          </a:xfrm>
          <a:prstGeom prst="rect">
            <a:avLst/>
          </a:prstGeom>
          <a:noFill/>
        </p:spPr>
        <p:txBody>
          <a:bodyPr wrap="square" tIns="72000" rtlCol="0">
            <a:spAutoFit/>
          </a:bodyPr>
          <a:lstStyle/>
          <a:p>
            <a:r>
              <a:rPr lang="en-GB" sz="1100" dirty="0" smtClean="0"/>
              <a:t>Yes</a:t>
            </a:r>
          </a:p>
        </p:txBody>
      </p:sp>
      <p:sp>
        <p:nvSpPr>
          <p:cNvPr id="102" name="Oval 101"/>
          <p:cNvSpPr/>
          <p:nvPr/>
        </p:nvSpPr>
        <p:spPr>
          <a:xfrm>
            <a:off x="107504" y="2924944"/>
            <a:ext cx="648072" cy="648072"/>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t>SE</a:t>
            </a:r>
            <a:endParaRPr lang="en-GB" sz="1000" dirty="0"/>
          </a:p>
        </p:txBody>
      </p:sp>
      <p:sp>
        <p:nvSpPr>
          <p:cNvPr id="103" name="Oval 102"/>
          <p:cNvSpPr/>
          <p:nvPr/>
        </p:nvSpPr>
        <p:spPr>
          <a:xfrm>
            <a:off x="971600" y="2924944"/>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solidFill>
                  <a:srgbClr val="FF0000"/>
                </a:solidFill>
              </a:rPr>
              <a:t>EMP</a:t>
            </a:r>
            <a:endParaRPr lang="en-GB" sz="1000" dirty="0">
              <a:solidFill>
                <a:srgbClr val="FF0000"/>
              </a:solidFill>
            </a:endParaRPr>
          </a:p>
        </p:txBody>
      </p:sp>
      <p:cxnSp>
        <p:nvCxnSpPr>
          <p:cNvPr id="105" name="Elbow Connector 104"/>
          <p:cNvCxnSpPr>
            <a:stCxn id="94" idx="2"/>
            <a:endCxn id="103" idx="0"/>
          </p:cNvCxnSpPr>
          <p:nvPr/>
        </p:nvCxnSpPr>
        <p:spPr>
          <a:xfrm rot="16200000" flipH="1">
            <a:off x="935596" y="2564904"/>
            <a:ext cx="288032" cy="4320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 name="Elbow Connector 106"/>
          <p:cNvCxnSpPr>
            <a:stCxn id="94" idx="2"/>
            <a:endCxn id="102" idx="0"/>
          </p:cNvCxnSpPr>
          <p:nvPr/>
        </p:nvCxnSpPr>
        <p:spPr>
          <a:xfrm rot="5400000">
            <a:off x="503548" y="2564904"/>
            <a:ext cx="288032" cy="4320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1547664" y="1412776"/>
            <a:ext cx="136815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Is that because you’re away from job?</a:t>
            </a:r>
            <a:endParaRPr lang="en-GB" sz="1100" dirty="0"/>
          </a:p>
        </p:txBody>
      </p:sp>
      <p:sp>
        <p:nvSpPr>
          <p:cNvPr id="109" name="TextBox 108"/>
          <p:cNvSpPr txBox="1"/>
          <p:nvPr/>
        </p:nvSpPr>
        <p:spPr>
          <a:xfrm>
            <a:off x="2267744" y="1124744"/>
            <a:ext cx="504056" cy="288147"/>
          </a:xfrm>
          <a:prstGeom prst="rect">
            <a:avLst/>
          </a:prstGeom>
          <a:noFill/>
        </p:spPr>
        <p:txBody>
          <a:bodyPr wrap="square" tIns="72000" rtlCol="0">
            <a:spAutoFit/>
          </a:bodyPr>
          <a:lstStyle/>
          <a:p>
            <a:r>
              <a:rPr lang="en-GB" sz="1100" dirty="0" smtClean="0"/>
              <a:t>No</a:t>
            </a:r>
          </a:p>
        </p:txBody>
      </p:sp>
      <p:sp>
        <p:nvSpPr>
          <p:cNvPr id="110" name="TextBox 109"/>
          <p:cNvSpPr txBox="1"/>
          <p:nvPr/>
        </p:nvSpPr>
        <p:spPr>
          <a:xfrm>
            <a:off x="1763688" y="3284984"/>
            <a:ext cx="504056" cy="288147"/>
          </a:xfrm>
          <a:prstGeom prst="rect">
            <a:avLst/>
          </a:prstGeom>
          <a:noFill/>
        </p:spPr>
        <p:txBody>
          <a:bodyPr wrap="square" tIns="72000" rtlCol="0">
            <a:spAutoFit/>
          </a:bodyPr>
          <a:lstStyle/>
          <a:p>
            <a:r>
              <a:rPr lang="en-GB" sz="1100" dirty="0" smtClean="0"/>
              <a:t>No</a:t>
            </a:r>
          </a:p>
        </p:txBody>
      </p:sp>
      <p:cxnSp>
        <p:nvCxnSpPr>
          <p:cNvPr id="112" name="Shape 111"/>
          <p:cNvCxnSpPr>
            <a:stCxn id="90" idx="3"/>
            <a:endCxn id="108" idx="0"/>
          </p:cNvCxnSpPr>
          <p:nvPr/>
        </p:nvCxnSpPr>
        <p:spPr>
          <a:xfrm>
            <a:off x="2195736" y="908720"/>
            <a:ext cx="36004" cy="504056"/>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4" name="Shape 113"/>
          <p:cNvCxnSpPr>
            <a:stCxn id="108" idx="1"/>
            <a:endCxn id="94" idx="0"/>
          </p:cNvCxnSpPr>
          <p:nvPr/>
        </p:nvCxnSpPr>
        <p:spPr>
          <a:xfrm rot="10800000" flipV="1">
            <a:off x="863588" y="1664804"/>
            <a:ext cx="684076" cy="54006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971600" y="1412776"/>
            <a:ext cx="504056" cy="288147"/>
          </a:xfrm>
          <a:prstGeom prst="rect">
            <a:avLst/>
          </a:prstGeom>
          <a:noFill/>
        </p:spPr>
        <p:txBody>
          <a:bodyPr wrap="square" tIns="72000" rtlCol="0">
            <a:spAutoFit/>
          </a:bodyPr>
          <a:lstStyle/>
          <a:p>
            <a:r>
              <a:rPr lang="en-GB" sz="1100" dirty="0" smtClean="0"/>
              <a:t>Yes</a:t>
            </a:r>
          </a:p>
        </p:txBody>
      </p:sp>
      <p:sp>
        <p:nvSpPr>
          <p:cNvPr id="116" name="Rectangle 115"/>
          <p:cNvSpPr/>
          <p:nvPr/>
        </p:nvSpPr>
        <p:spPr>
          <a:xfrm>
            <a:off x="1619672" y="3789040"/>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Unpaid work for own business?</a:t>
            </a:r>
            <a:endParaRPr lang="en-GB" sz="1200" dirty="0"/>
          </a:p>
        </p:txBody>
      </p:sp>
      <p:cxnSp>
        <p:nvCxnSpPr>
          <p:cNvPr id="118" name="Straight Arrow Connector 117"/>
          <p:cNvCxnSpPr/>
          <p:nvPr/>
        </p:nvCxnSpPr>
        <p:spPr>
          <a:xfrm>
            <a:off x="1835696" y="1916832"/>
            <a:ext cx="0" cy="18722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9" name="Oval 118"/>
          <p:cNvSpPr/>
          <p:nvPr/>
        </p:nvSpPr>
        <p:spPr>
          <a:xfrm>
            <a:off x="107504" y="3717032"/>
            <a:ext cx="648072" cy="64807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050" dirty="0" smtClean="0">
                <a:solidFill>
                  <a:srgbClr val="002060"/>
                </a:solidFill>
              </a:rPr>
              <a:t>UFW</a:t>
            </a:r>
            <a:endParaRPr lang="en-GB" sz="1050" dirty="0">
              <a:solidFill>
                <a:srgbClr val="002060"/>
              </a:solidFill>
            </a:endParaRPr>
          </a:p>
        </p:txBody>
      </p:sp>
      <p:cxnSp>
        <p:nvCxnSpPr>
          <p:cNvPr id="124" name="Straight Arrow Connector 123"/>
          <p:cNvCxnSpPr>
            <a:stCxn id="116" idx="1"/>
            <a:endCxn id="119" idx="6"/>
          </p:cNvCxnSpPr>
          <p:nvPr/>
        </p:nvCxnSpPr>
        <p:spPr>
          <a:xfrm flipH="1">
            <a:off x="755576" y="4005064"/>
            <a:ext cx="864096" cy="36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5" name="TextBox 124"/>
          <p:cNvSpPr txBox="1"/>
          <p:nvPr/>
        </p:nvSpPr>
        <p:spPr>
          <a:xfrm>
            <a:off x="1043608" y="3789040"/>
            <a:ext cx="504056" cy="288147"/>
          </a:xfrm>
          <a:prstGeom prst="rect">
            <a:avLst/>
          </a:prstGeom>
          <a:noFill/>
        </p:spPr>
        <p:txBody>
          <a:bodyPr wrap="square" tIns="72000" rtlCol="0">
            <a:spAutoFit/>
          </a:bodyPr>
          <a:lstStyle/>
          <a:p>
            <a:r>
              <a:rPr lang="en-GB" sz="1100" dirty="0" smtClean="0"/>
              <a:t>Yes</a:t>
            </a:r>
          </a:p>
        </p:txBody>
      </p:sp>
      <p:sp>
        <p:nvSpPr>
          <p:cNvPr id="126" name="Rectangle 125"/>
          <p:cNvSpPr/>
          <p:nvPr/>
        </p:nvSpPr>
        <p:spPr>
          <a:xfrm>
            <a:off x="251520" y="4653136"/>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Unpaid work for </a:t>
            </a:r>
            <a:r>
              <a:rPr lang="en-GB" sz="1200" dirty="0" err="1" smtClean="0"/>
              <a:t>rele</a:t>
            </a:r>
            <a:r>
              <a:rPr lang="en-GB" sz="1200" dirty="0" smtClean="0"/>
              <a:t> business?</a:t>
            </a:r>
            <a:endParaRPr lang="en-GB" sz="1200" dirty="0"/>
          </a:p>
        </p:txBody>
      </p:sp>
      <p:sp>
        <p:nvSpPr>
          <p:cNvPr id="129" name="TextBox 128"/>
          <p:cNvSpPr txBox="1"/>
          <p:nvPr/>
        </p:nvSpPr>
        <p:spPr>
          <a:xfrm>
            <a:off x="1259632" y="4221088"/>
            <a:ext cx="504056" cy="288147"/>
          </a:xfrm>
          <a:prstGeom prst="rect">
            <a:avLst/>
          </a:prstGeom>
          <a:noFill/>
        </p:spPr>
        <p:txBody>
          <a:bodyPr wrap="square" tIns="72000" rtlCol="0">
            <a:spAutoFit/>
          </a:bodyPr>
          <a:lstStyle/>
          <a:p>
            <a:r>
              <a:rPr lang="en-GB" sz="1100" dirty="0" smtClean="0"/>
              <a:t>No</a:t>
            </a:r>
          </a:p>
        </p:txBody>
      </p:sp>
      <p:sp>
        <p:nvSpPr>
          <p:cNvPr id="131" name="TextBox 130"/>
          <p:cNvSpPr txBox="1"/>
          <p:nvPr/>
        </p:nvSpPr>
        <p:spPr>
          <a:xfrm>
            <a:off x="107504" y="4365104"/>
            <a:ext cx="504056" cy="288147"/>
          </a:xfrm>
          <a:prstGeom prst="rect">
            <a:avLst/>
          </a:prstGeom>
          <a:noFill/>
        </p:spPr>
        <p:txBody>
          <a:bodyPr wrap="square" tIns="72000" rtlCol="0">
            <a:spAutoFit/>
          </a:bodyPr>
          <a:lstStyle/>
          <a:p>
            <a:r>
              <a:rPr lang="en-GB" sz="1100" dirty="0" smtClean="0"/>
              <a:t>Yes</a:t>
            </a:r>
          </a:p>
        </p:txBody>
      </p:sp>
      <p:cxnSp>
        <p:nvCxnSpPr>
          <p:cNvPr id="133" name="Straight Arrow Connector 132"/>
          <p:cNvCxnSpPr>
            <a:endCxn id="119" idx="4"/>
          </p:cNvCxnSpPr>
          <p:nvPr/>
        </p:nvCxnSpPr>
        <p:spPr>
          <a:xfrm flipH="1" flipV="1">
            <a:off x="431540" y="4365104"/>
            <a:ext cx="3600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2195736" y="4509120"/>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Looking for work?</a:t>
            </a:r>
            <a:endParaRPr lang="en-GB" sz="1400" dirty="0"/>
          </a:p>
        </p:txBody>
      </p:sp>
      <p:cxnSp>
        <p:nvCxnSpPr>
          <p:cNvPr id="138" name="Straight Arrow Connector 137"/>
          <p:cNvCxnSpPr>
            <a:endCxn id="134" idx="1"/>
          </p:cNvCxnSpPr>
          <p:nvPr/>
        </p:nvCxnSpPr>
        <p:spPr>
          <a:xfrm>
            <a:off x="1619672" y="4725144"/>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9" name="TextBox 138"/>
          <p:cNvSpPr txBox="1"/>
          <p:nvPr/>
        </p:nvSpPr>
        <p:spPr>
          <a:xfrm>
            <a:off x="1691680" y="4653136"/>
            <a:ext cx="504056" cy="288147"/>
          </a:xfrm>
          <a:prstGeom prst="rect">
            <a:avLst/>
          </a:prstGeom>
          <a:noFill/>
        </p:spPr>
        <p:txBody>
          <a:bodyPr wrap="square" tIns="72000" rtlCol="0">
            <a:spAutoFit/>
          </a:bodyPr>
          <a:lstStyle/>
          <a:p>
            <a:r>
              <a:rPr lang="en-GB" sz="1100" dirty="0" smtClean="0"/>
              <a:t>No</a:t>
            </a:r>
          </a:p>
        </p:txBody>
      </p:sp>
      <p:sp>
        <p:nvSpPr>
          <p:cNvPr id="140" name="Rectangle 139"/>
          <p:cNvSpPr/>
          <p:nvPr/>
        </p:nvSpPr>
        <p:spPr>
          <a:xfrm>
            <a:off x="2195736" y="515719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Able to start?</a:t>
            </a:r>
            <a:endParaRPr lang="en-GB" sz="1400" dirty="0"/>
          </a:p>
        </p:txBody>
      </p:sp>
      <p:sp>
        <p:nvSpPr>
          <p:cNvPr id="141" name="TextBox 140"/>
          <p:cNvSpPr txBox="1"/>
          <p:nvPr/>
        </p:nvSpPr>
        <p:spPr>
          <a:xfrm>
            <a:off x="2483768" y="4941168"/>
            <a:ext cx="504056" cy="288147"/>
          </a:xfrm>
          <a:prstGeom prst="rect">
            <a:avLst/>
          </a:prstGeom>
          <a:noFill/>
        </p:spPr>
        <p:txBody>
          <a:bodyPr wrap="square" tIns="72000" rtlCol="0">
            <a:spAutoFit/>
          </a:bodyPr>
          <a:lstStyle/>
          <a:p>
            <a:r>
              <a:rPr lang="en-GB" sz="1100" dirty="0" smtClean="0"/>
              <a:t>Yes</a:t>
            </a:r>
          </a:p>
        </p:txBody>
      </p:sp>
      <p:sp>
        <p:nvSpPr>
          <p:cNvPr id="149" name="TextBox 148"/>
          <p:cNvSpPr txBox="1"/>
          <p:nvPr/>
        </p:nvSpPr>
        <p:spPr>
          <a:xfrm>
            <a:off x="4139952" y="5085184"/>
            <a:ext cx="504056" cy="288147"/>
          </a:xfrm>
          <a:prstGeom prst="rect">
            <a:avLst/>
          </a:prstGeom>
          <a:noFill/>
        </p:spPr>
        <p:txBody>
          <a:bodyPr wrap="square" tIns="72000" rtlCol="0">
            <a:spAutoFit/>
          </a:bodyPr>
          <a:lstStyle/>
          <a:p>
            <a:r>
              <a:rPr lang="en-GB" sz="1100" dirty="0" smtClean="0"/>
              <a:t>Yes</a:t>
            </a:r>
          </a:p>
        </p:txBody>
      </p:sp>
      <p:sp>
        <p:nvSpPr>
          <p:cNvPr id="150" name="Rectangle 149"/>
          <p:cNvSpPr/>
          <p:nvPr/>
        </p:nvSpPr>
        <p:spPr>
          <a:xfrm>
            <a:off x="3995936" y="4509120"/>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Looking for govt </a:t>
            </a:r>
            <a:r>
              <a:rPr lang="en-GB" sz="1400" dirty="0" err="1" smtClean="0"/>
              <a:t>schm</a:t>
            </a:r>
            <a:r>
              <a:rPr lang="en-GB" sz="1400" dirty="0" smtClean="0"/>
              <a:t>?</a:t>
            </a:r>
            <a:endParaRPr lang="en-GB" sz="1400" dirty="0"/>
          </a:p>
        </p:txBody>
      </p:sp>
      <p:sp>
        <p:nvSpPr>
          <p:cNvPr id="156" name="TextBox 155"/>
          <p:cNvSpPr txBox="1"/>
          <p:nvPr/>
        </p:nvSpPr>
        <p:spPr>
          <a:xfrm>
            <a:off x="4788024" y="5661248"/>
            <a:ext cx="504056" cy="288147"/>
          </a:xfrm>
          <a:prstGeom prst="rect">
            <a:avLst/>
          </a:prstGeom>
          <a:noFill/>
        </p:spPr>
        <p:txBody>
          <a:bodyPr wrap="square" tIns="72000" rtlCol="0">
            <a:spAutoFit/>
          </a:bodyPr>
          <a:lstStyle/>
          <a:p>
            <a:r>
              <a:rPr lang="en-GB" sz="1100" dirty="0" smtClean="0"/>
              <a:t>Yes</a:t>
            </a:r>
          </a:p>
        </p:txBody>
      </p:sp>
      <p:cxnSp>
        <p:nvCxnSpPr>
          <p:cNvPr id="162" name="Curved Connector 161"/>
          <p:cNvCxnSpPr>
            <a:stCxn id="108" idx="3"/>
            <a:endCxn id="140" idx="3"/>
          </p:cNvCxnSpPr>
          <p:nvPr/>
        </p:nvCxnSpPr>
        <p:spPr>
          <a:xfrm>
            <a:off x="2915816" y="1664804"/>
            <a:ext cx="648072" cy="3708412"/>
          </a:xfrm>
          <a:prstGeom prst="curvedConnector3">
            <a:avLst>
              <a:gd name="adj1" fmla="val 144680"/>
            </a:avLst>
          </a:prstGeom>
          <a:ln>
            <a:prstDash val="dash"/>
            <a:tailEnd type="stealth"/>
          </a:ln>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843808" y="1484784"/>
            <a:ext cx="1440160" cy="442035"/>
          </a:xfrm>
          <a:prstGeom prst="rect">
            <a:avLst/>
          </a:prstGeom>
          <a:noFill/>
        </p:spPr>
        <p:txBody>
          <a:bodyPr wrap="square" tIns="72000" rtlCol="0">
            <a:spAutoFit/>
          </a:bodyPr>
          <a:lstStyle/>
          <a:p>
            <a:r>
              <a:rPr lang="en-GB" sz="1050" dirty="0" smtClean="0"/>
              <a:t>Waiting to start new job</a:t>
            </a:r>
          </a:p>
        </p:txBody>
      </p:sp>
      <p:sp>
        <p:nvSpPr>
          <p:cNvPr id="166" name="Rectangle 165"/>
          <p:cNvSpPr/>
          <p:nvPr/>
        </p:nvSpPr>
        <p:spPr>
          <a:xfrm>
            <a:off x="5724128" y="4509120"/>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Waiting to start new job?</a:t>
            </a:r>
            <a:endParaRPr lang="en-GB" sz="1400" dirty="0"/>
          </a:p>
        </p:txBody>
      </p:sp>
      <p:sp>
        <p:nvSpPr>
          <p:cNvPr id="167" name="TextBox 166"/>
          <p:cNvSpPr txBox="1"/>
          <p:nvPr/>
        </p:nvSpPr>
        <p:spPr>
          <a:xfrm>
            <a:off x="5364088" y="4653136"/>
            <a:ext cx="504056" cy="288147"/>
          </a:xfrm>
          <a:prstGeom prst="rect">
            <a:avLst/>
          </a:prstGeom>
          <a:noFill/>
        </p:spPr>
        <p:txBody>
          <a:bodyPr wrap="square" tIns="72000" rtlCol="0">
            <a:spAutoFit/>
          </a:bodyPr>
          <a:lstStyle/>
          <a:p>
            <a:r>
              <a:rPr lang="en-GB" sz="1100" dirty="0" smtClean="0"/>
              <a:t>No</a:t>
            </a:r>
          </a:p>
        </p:txBody>
      </p:sp>
      <p:sp>
        <p:nvSpPr>
          <p:cNvPr id="173" name="TextBox 172"/>
          <p:cNvSpPr txBox="1"/>
          <p:nvPr/>
        </p:nvSpPr>
        <p:spPr>
          <a:xfrm>
            <a:off x="1691680" y="5373216"/>
            <a:ext cx="504056" cy="288147"/>
          </a:xfrm>
          <a:prstGeom prst="rect">
            <a:avLst/>
          </a:prstGeom>
          <a:noFill/>
        </p:spPr>
        <p:txBody>
          <a:bodyPr wrap="square" tIns="72000" rtlCol="0">
            <a:spAutoFit/>
          </a:bodyPr>
          <a:lstStyle/>
          <a:p>
            <a:r>
              <a:rPr lang="en-GB" sz="1100" dirty="0" smtClean="0"/>
              <a:t>No</a:t>
            </a:r>
          </a:p>
        </p:txBody>
      </p:sp>
      <p:sp>
        <p:nvSpPr>
          <p:cNvPr id="174" name="Rectangle 173"/>
          <p:cNvSpPr/>
          <p:nvPr/>
        </p:nvSpPr>
        <p:spPr>
          <a:xfrm>
            <a:off x="5148064" y="515719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Able to start?</a:t>
            </a:r>
            <a:endParaRPr lang="en-GB" sz="1400" dirty="0"/>
          </a:p>
        </p:txBody>
      </p:sp>
      <p:sp>
        <p:nvSpPr>
          <p:cNvPr id="177" name="Oval 176"/>
          <p:cNvSpPr/>
          <p:nvPr/>
        </p:nvSpPr>
        <p:spPr>
          <a:xfrm>
            <a:off x="3995936" y="6065912"/>
            <a:ext cx="648072" cy="64807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p>
            <a:pPr algn="ctr"/>
            <a:r>
              <a:rPr lang="en-GB" sz="900" dirty="0" smtClean="0">
                <a:solidFill>
                  <a:srgbClr val="FF0000"/>
                </a:solidFill>
              </a:rPr>
              <a:t>unemployed</a:t>
            </a:r>
            <a:endParaRPr lang="en-GB" sz="900" dirty="0">
              <a:solidFill>
                <a:srgbClr val="FF0000"/>
              </a:solidFill>
            </a:endParaRPr>
          </a:p>
        </p:txBody>
      </p:sp>
      <p:cxnSp>
        <p:nvCxnSpPr>
          <p:cNvPr id="179" name="Straight Arrow Connector 178"/>
          <p:cNvCxnSpPr>
            <a:stCxn id="174" idx="2"/>
            <a:endCxn id="177" idx="7"/>
          </p:cNvCxnSpPr>
          <p:nvPr/>
        </p:nvCxnSpPr>
        <p:spPr>
          <a:xfrm flipH="1">
            <a:off x="4549100" y="5589240"/>
            <a:ext cx="1283040" cy="5715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0" name="TextBox 179"/>
          <p:cNvSpPr txBox="1"/>
          <p:nvPr/>
        </p:nvSpPr>
        <p:spPr>
          <a:xfrm>
            <a:off x="3419872" y="5661248"/>
            <a:ext cx="504056" cy="288147"/>
          </a:xfrm>
          <a:prstGeom prst="rect">
            <a:avLst/>
          </a:prstGeom>
          <a:noFill/>
        </p:spPr>
        <p:txBody>
          <a:bodyPr wrap="square" tIns="72000" rtlCol="0">
            <a:spAutoFit/>
          </a:bodyPr>
          <a:lstStyle/>
          <a:p>
            <a:r>
              <a:rPr lang="en-GB" sz="1100" dirty="0" smtClean="0"/>
              <a:t>Yes</a:t>
            </a:r>
          </a:p>
        </p:txBody>
      </p:sp>
      <p:cxnSp>
        <p:nvCxnSpPr>
          <p:cNvPr id="194" name="Straight Arrow Connector 193"/>
          <p:cNvCxnSpPr>
            <a:stCxn id="134" idx="2"/>
            <a:endCxn id="140" idx="0"/>
          </p:cNvCxnSpPr>
          <p:nvPr/>
        </p:nvCxnSpPr>
        <p:spPr>
          <a:xfrm>
            <a:off x="2879812" y="4941168"/>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a:stCxn id="134" idx="3"/>
            <a:endCxn id="150" idx="1"/>
          </p:cNvCxnSpPr>
          <p:nvPr/>
        </p:nvCxnSpPr>
        <p:spPr>
          <a:xfrm>
            <a:off x="3563888" y="4725144"/>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8" name="TextBox 197"/>
          <p:cNvSpPr txBox="1"/>
          <p:nvPr/>
        </p:nvSpPr>
        <p:spPr>
          <a:xfrm>
            <a:off x="3563888" y="4653136"/>
            <a:ext cx="504056" cy="288147"/>
          </a:xfrm>
          <a:prstGeom prst="rect">
            <a:avLst/>
          </a:prstGeom>
          <a:noFill/>
        </p:spPr>
        <p:txBody>
          <a:bodyPr wrap="square" tIns="72000" rtlCol="0">
            <a:spAutoFit/>
          </a:bodyPr>
          <a:lstStyle/>
          <a:p>
            <a:r>
              <a:rPr lang="en-GB" sz="1100" dirty="0" smtClean="0"/>
              <a:t>No</a:t>
            </a:r>
          </a:p>
        </p:txBody>
      </p:sp>
      <p:cxnSp>
        <p:nvCxnSpPr>
          <p:cNvPr id="205" name="Shape 204"/>
          <p:cNvCxnSpPr>
            <a:endCxn id="140" idx="3"/>
          </p:cNvCxnSpPr>
          <p:nvPr/>
        </p:nvCxnSpPr>
        <p:spPr>
          <a:xfrm rot="5400000">
            <a:off x="3833918" y="4527122"/>
            <a:ext cx="576064" cy="111612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a:stCxn id="150" idx="3"/>
            <a:endCxn id="166" idx="1"/>
          </p:cNvCxnSpPr>
          <p:nvPr/>
        </p:nvCxnSpPr>
        <p:spPr>
          <a:xfrm>
            <a:off x="5364088" y="4725144"/>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a:stCxn id="140" idx="2"/>
            <a:endCxn id="177" idx="1"/>
          </p:cNvCxnSpPr>
          <p:nvPr/>
        </p:nvCxnSpPr>
        <p:spPr>
          <a:xfrm>
            <a:off x="2879812" y="5589240"/>
            <a:ext cx="1211032" cy="5715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1" name="Elbow Connector 230"/>
          <p:cNvCxnSpPr>
            <a:stCxn id="116" idx="2"/>
            <a:endCxn id="126" idx="0"/>
          </p:cNvCxnSpPr>
          <p:nvPr/>
        </p:nvCxnSpPr>
        <p:spPr>
          <a:xfrm rot="5400000">
            <a:off x="1403648" y="3753036"/>
            <a:ext cx="432048" cy="136815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5" name="Straight Arrow Connector 234"/>
          <p:cNvCxnSpPr/>
          <p:nvPr/>
        </p:nvCxnSpPr>
        <p:spPr>
          <a:xfrm>
            <a:off x="6156176" y="4941168"/>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7" name="TextBox 236"/>
          <p:cNvSpPr txBox="1"/>
          <p:nvPr/>
        </p:nvSpPr>
        <p:spPr>
          <a:xfrm>
            <a:off x="5796136" y="4941168"/>
            <a:ext cx="504056" cy="288147"/>
          </a:xfrm>
          <a:prstGeom prst="rect">
            <a:avLst/>
          </a:prstGeom>
          <a:noFill/>
        </p:spPr>
        <p:txBody>
          <a:bodyPr wrap="square" tIns="72000" rtlCol="0">
            <a:spAutoFit/>
          </a:bodyPr>
          <a:lstStyle/>
          <a:p>
            <a:r>
              <a:rPr lang="en-GB" sz="1100" dirty="0" smtClean="0"/>
              <a:t>Yes</a:t>
            </a:r>
          </a:p>
        </p:txBody>
      </p:sp>
      <p:sp>
        <p:nvSpPr>
          <p:cNvPr id="239" name="Rectangle 238"/>
          <p:cNvSpPr/>
          <p:nvPr/>
        </p:nvSpPr>
        <p:spPr>
          <a:xfrm>
            <a:off x="7452320" y="4509120"/>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Would like work?</a:t>
            </a:r>
            <a:endParaRPr lang="en-GB" sz="1400" dirty="0"/>
          </a:p>
        </p:txBody>
      </p:sp>
      <p:sp>
        <p:nvSpPr>
          <p:cNvPr id="240" name="Rectangle 239"/>
          <p:cNvSpPr/>
          <p:nvPr/>
        </p:nvSpPr>
        <p:spPr>
          <a:xfrm>
            <a:off x="251520" y="5229200"/>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Why can’t start?</a:t>
            </a:r>
            <a:endParaRPr lang="en-GB" sz="1400" dirty="0"/>
          </a:p>
        </p:txBody>
      </p:sp>
      <p:cxnSp>
        <p:nvCxnSpPr>
          <p:cNvPr id="242" name="Straight Arrow Connector 241"/>
          <p:cNvCxnSpPr>
            <a:stCxn id="140" idx="1"/>
            <a:endCxn id="240" idx="3"/>
          </p:cNvCxnSpPr>
          <p:nvPr/>
        </p:nvCxnSpPr>
        <p:spPr>
          <a:xfrm flipH="1">
            <a:off x="1619672" y="5373216"/>
            <a:ext cx="576064"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4" name="Oval 243"/>
          <p:cNvSpPr/>
          <p:nvPr/>
        </p:nvSpPr>
        <p:spPr>
          <a:xfrm>
            <a:off x="611560" y="6021288"/>
            <a:ext cx="720080" cy="64807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000" dirty="0" smtClean="0"/>
              <a:t>Not active 6-11</a:t>
            </a:r>
            <a:endParaRPr lang="en-GB" sz="1000" dirty="0"/>
          </a:p>
        </p:txBody>
      </p:sp>
      <p:cxnSp>
        <p:nvCxnSpPr>
          <p:cNvPr id="246" name="Straight Arrow Connector 245"/>
          <p:cNvCxnSpPr>
            <a:stCxn id="166" idx="3"/>
            <a:endCxn id="239" idx="1"/>
          </p:cNvCxnSpPr>
          <p:nvPr/>
        </p:nvCxnSpPr>
        <p:spPr>
          <a:xfrm>
            <a:off x="7092280" y="4725144"/>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8" name="Rectangle 247"/>
          <p:cNvSpPr/>
          <p:nvPr/>
        </p:nvSpPr>
        <p:spPr>
          <a:xfrm>
            <a:off x="6012160" y="580526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Main reason not looking</a:t>
            </a:r>
            <a:endParaRPr lang="en-GB" sz="1400" dirty="0"/>
          </a:p>
        </p:txBody>
      </p:sp>
      <p:sp>
        <p:nvSpPr>
          <p:cNvPr id="250" name="Rectangle 249"/>
          <p:cNvSpPr/>
          <p:nvPr/>
        </p:nvSpPr>
        <p:spPr>
          <a:xfrm>
            <a:off x="7668344" y="580526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Main reason not looking</a:t>
            </a:r>
            <a:endParaRPr lang="en-GB" sz="1400" dirty="0"/>
          </a:p>
        </p:txBody>
      </p:sp>
      <p:cxnSp>
        <p:nvCxnSpPr>
          <p:cNvPr id="253" name="Elbow Connector 252"/>
          <p:cNvCxnSpPr>
            <a:stCxn id="174" idx="3"/>
            <a:endCxn id="239" idx="1"/>
          </p:cNvCxnSpPr>
          <p:nvPr/>
        </p:nvCxnSpPr>
        <p:spPr>
          <a:xfrm flipV="1">
            <a:off x="6516216" y="4725144"/>
            <a:ext cx="936104" cy="648072"/>
          </a:xfrm>
          <a:prstGeom prst="bentConnector3">
            <a:avLst>
              <a:gd name="adj1" fmla="val 81475"/>
            </a:avLst>
          </a:prstGeom>
          <a:ln>
            <a:tailEnd type="arrow"/>
          </a:ln>
        </p:spPr>
        <p:style>
          <a:lnRef idx="1">
            <a:schemeClr val="accent1"/>
          </a:lnRef>
          <a:fillRef idx="0">
            <a:schemeClr val="accent1"/>
          </a:fillRef>
          <a:effectRef idx="0">
            <a:schemeClr val="accent1"/>
          </a:effectRef>
          <a:fontRef idx="minor">
            <a:schemeClr val="tx1"/>
          </a:fontRef>
        </p:style>
      </p:cxnSp>
      <p:sp>
        <p:nvSpPr>
          <p:cNvPr id="267" name="Oval 266"/>
          <p:cNvSpPr/>
          <p:nvPr/>
        </p:nvSpPr>
        <p:spPr>
          <a:xfrm>
            <a:off x="6300192" y="6209928"/>
            <a:ext cx="720080" cy="64807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000" dirty="0" smtClean="0"/>
              <a:t>Not active 12-22</a:t>
            </a:r>
            <a:endParaRPr lang="en-GB" sz="1000" dirty="0"/>
          </a:p>
        </p:txBody>
      </p:sp>
      <p:sp>
        <p:nvSpPr>
          <p:cNvPr id="268" name="Oval 267"/>
          <p:cNvSpPr/>
          <p:nvPr/>
        </p:nvSpPr>
        <p:spPr>
          <a:xfrm>
            <a:off x="8028384" y="6209928"/>
            <a:ext cx="720080" cy="64807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000" dirty="0" smtClean="0"/>
              <a:t>Not active 23-33</a:t>
            </a:r>
            <a:endParaRPr lang="en-GB" sz="1000" dirty="0"/>
          </a:p>
        </p:txBody>
      </p:sp>
      <p:sp>
        <p:nvSpPr>
          <p:cNvPr id="275" name="TextBox 274"/>
          <p:cNvSpPr txBox="1"/>
          <p:nvPr/>
        </p:nvSpPr>
        <p:spPr>
          <a:xfrm>
            <a:off x="7092280" y="4437112"/>
            <a:ext cx="504056" cy="288147"/>
          </a:xfrm>
          <a:prstGeom prst="rect">
            <a:avLst/>
          </a:prstGeom>
          <a:noFill/>
        </p:spPr>
        <p:txBody>
          <a:bodyPr wrap="square" tIns="72000" rtlCol="0">
            <a:spAutoFit/>
          </a:bodyPr>
          <a:lstStyle/>
          <a:p>
            <a:r>
              <a:rPr lang="en-GB" sz="1100" dirty="0" smtClean="0"/>
              <a:t>No</a:t>
            </a:r>
          </a:p>
        </p:txBody>
      </p:sp>
      <p:sp>
        <p:nvSpPr>
          <p:cNvPr id="276" name="TextBox 275"/>
          <p:cNvSpPr txBox="1"/>
          <p:nvPr/>
        </p:nvSpPr>
        <p:spPr>
          <a:xfrm>
            <a:off x="6876256" y="5157192"/>
            <a:ext cx="504056" cy="288147"/>
          </a:xfrm>
          <a:prstGeom prst="rect">
            <a:avLst/>
          </a:prstGeom>
          <a:noFill/>
        </p:spPr>
        <p:txBody>
          <a:bodyPr wrap="square" tIns="72000" rtlCol="0">
            <a:spAutoFit/>
          </a:bodyPr>
          <a:lstStyle/>
          <a:p>
            <a:r>
              <a:rPr lang="en-GB" sz="1100" dirty="0" smtClean="0"/>
              <a:t>No</a:t>
            </a:r>
          </a:p>
        </p:txBody>
      </p:sp>
      <p:cxnSp>
        <p:nvCxnSpPr>
          <p:cNvPr id="280" name="Straight Arrow Connector 279"/>
          <p:cNvCxnSpPr>
            <a:stCxn id="239" idx="2"/>
            <a:endCxn id="248" idx="0"/>
          </p:cNvCxnSpPr>
          <p:nvPr/>
        </p:nvCxnSpPr>
        <p:spPr>
          <a:xfrm flipH="1">
            <a:off x="6696236" y="4941168"/>
            <a:ext cx="144016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2" name="Straight Arrow Connector 281"/>
          <p:cNvCxnSpPr>
            <a:stCxn id="239" idx="2"/>
            <a:endCxn id="250" idx="0"/>
          </p:cNvCxnSpPr>
          <p:nvPr/>
        </p:nvCxnSpPr>
        <p:spPr>
          <a:xfrm>
            <a:off x="8136396" y="4941168"/>
            <a:ext cx="216024"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3" name="TextBox 282"/>
          <p:cNvSpPr txBox="1"/>
          <p:nvPr/>
        </p:nvSpPr>
        <p:spPr>
          <a:xfrm>
            <a:off x="8316416" y="5517232"/>
            <a:ext cx="504056" cy="288147"/>
          </a:xfrm>
          <a:prstGeom prst="rect">
            <a:avLst/>
          </a:prstGeom>
          <a:noFill/>
        </p:spPr>
        <p:txBody>
          <a:bodyPr wrap="square" tIns="72000" rtlCol="0">
            <a:spAutoFit/>
          </a:bodyPr>
          <a:lstStyle/>
          <a:p>
            <a:r>
              <a:rPr lang="en-GB" sz="1100" dirty="0" smtClean="0"/>
              <a:t>No</a:t>
            </a:r>
          </a:p>
        </p:txBody>
      </p:sp>
      <p:sp>
        <p:nvSpPr>
          <p:cNvPr id="284" name="TextBox 283"/>
          <p:cNvSpPr txBox="1"/>
          <p:nvPr/>
        </p:nvSpPr>
        <p:spPr>
          <a:xfrm>
            <a:off x="6948264" y="5517232"/>
            <a:ext cx="504056" cy="288147"/>
          </a:xfrm>
          <a:prstGeom prst="rect">
            <a:avLst/>
          </a:prstGeom>
          <a:noFill/>
        </p:spPr>
        <p:txBody>
          <a:bodyPr wrap="square" tIns="72000" rtlCol="0">
            <a:spAutoFit/>
          </a:bodyPr>
          <a:lstStyle/>
          <a:p>
            <a:r>
              <a:rPr lang="en-GB" sz="1100" dirty="0" smtClean="0"/>
              <a:t>Yes</a:t>
            </a:r>
          </a:p>
        </p:txBody>
      </p:sp>
      <p:cxnSp>
        <p:nvCxnSpPr>
          <p:cNvPr id="286" name="Straight Arrow Connector 285"/>
          <p:cNvCxnSpPr>
            <a:stCxn id="240" idx="2"/>
            <a:endCxn id="244" idx="0"/>
          </p:cNvCxnSpPr>
          <p:nvPr/>
        </p:nvCxnSpPr>
        <p:spPr>
          <a:xfrm>
            <a:off x="935596" y="5661248"/>
            <a:ext cx="36004"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7" name="Rounded Rectangle 126"/>
          <p:cNvSpPr/>
          <p:nvPr/>
        </p:nvSpPr>
        <p:spPr>
          <a:xfrm>
            <a:off x="2267744" y="0"/>
            <a:ext cx="936104" cy="332656"/>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72,800</a:t>
            </a:r>
          </a:p>
        </p:txBody>
      </p:sp>
      <p:sp>
        <p:nvSpPr>
          <p:cNvPr id="128" name="Rounded Rectangle 127"/>
          <p:cNvSpPr/>
          <p:nvPr/>
        </p:nvSpPr>
        <p:spPr>
          <a:xfrm>
            <a:off x="7884368" y="476672"/>
            <a:ext cx="1080120" cy="432048"/>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72,600</a:t>
            </a:r>
          </a:p>
        </p:txBody>
      </p:sp>
      <p:sp>
        <p:nvSpPr>
          <p:cNvPr id="130" name="Rounded Rectangle 129"/>
          <p:cNvSpPr/>
          <p:nvPr/>
        </p:nvSpPr>
        <p:spPr>
          <a:xfrm>
            <a:off x="0" y="1196752"/>
            <a:ext cx="1115616"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27,900</a:t>
            </a:r>
          </a:p>
        </p:txBody>
      </p:sp>
      <p:sp>
        <p:nvSpPr>
          <p:cNvPr id="132" name="Rounded Rectangle 131"/>
          <p:cNvSpPr/>
          <p:nvPr/>
        </p:nvSpPr>
        <p:spPr>
          <a:xfrm>
            <a:off x="611560" y="4077072"/>
            <a:ext cx="936104"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27,700</a:t>
            </a:r>
          </a:p>
        </p:txBody>
      </p:sp>
      <p:sp>
        <p:nvSpPr>
          <p:cNvPr id="135" name="Rounded Rectangle 134"/>
          <p:cNvSpPr/>
          <p:nvPr/>
        </p:nvSpPr>
        <p:spPr>
          <a:xfrm>
            <a:off x="0" y="6497960"/>
            <a:ext cx="1080120"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27,300</a:t>
            </a:r>
          </a:p>
        </p:txBody>
      </p:sp>
      <p:sp>
        <p:nvSpPr>
          <p:cNvPr id="136" name="Rounded Rectangle 135"/>
          <p:cNvSpPr/>
          <p:nvPr/>
        </p:nvSpPr>
        <p:spPr>
          <a:xfrm>
            <a:off x="2267744" y="6497960"/>
            <a:ext cx="1116632"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24,800</a:t>
            </a:r>
          </a:p>
        </p:txBody>
      </p:sp>
      <p:sp>
        <p:nvSpPr>
          <p:cNvPr id="137" name="Rounded Rectangle 136"/>
          <p:cNvSpPr/>
          <p:nvPr/>
        </p:nvSpPr>
        <p:spPr>
          <a:xfrm>
            <a:off x="8100392" y="5373216"/>
            <a:ext cx="1043608"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0</a:t>
            </a:r>
          </a:p>
        </p:txBody>
      </p:sp>
      <p:sp>
        <p:nvSpPr>
          <p:cNvPr id="113" name="Rounded Rectangle 112"/>
          <p:cNvSpPr/>
          <p:nvPr/>
        </p:nvSpPr>
        <p:spPr>
          <a:xfrm>
            <a:off x="7884368" y="0"/>
            <a:ext cx="1116632"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200</a:t>
            </a:r>
          </a:p>
        </p:txBody>
      </p:sp>
      <p:sp>
        <p:nvSpPr>
          <p:cNvPr id="117" name="Rounded Rectangle 116"/>
          <p:cNvSpPr/>
          <p:nvPr/>
        </p:nvSpPr>
        <p:spPr>
          <a:xfrm>
            <a:off x="0" y="188640"/>
            <a:ext cx="1116632"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44,900</a:t>
            </a:r>
          </a:p>
        </p:txBody>
      </p:sp>
      <p:sp>
        <p:nvSpPr>
          <p:cNvPr id="120" name="Rounded Rectangle 119"/>
          <p:cNvSpPr/>
          <p:nvPr/>
        </p:nvSpPr>
        <p:spPr>
          <a:xfrm>
            <a:off x="611560" y="3645024"/>
            <a:ext cx="936104"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200</a:t>
            </a:r>
          </a:p>
        </p:txBody>
      </p:sp>
      <p:sp>
        <p:nvSpPr>
          <p:cNvPr id="121" name="Rounded Rectangle 120"/>
          <p:cNvSpPr/>
          <p:nvPr/>
        </p:nvSpPr>
        <p:spPr>
          <a:xfrm>
            <a:off x="0" y="6093296"/>
            <a:ext cx="1116632"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400</a:t>
            </a:r>
          </a:p>
        </p:txBody>
      </p:sp>
      <p:sp>
        <p:nvSpPr>
          <p:cNvPr id="122" name="Rounded Rectangle 121"/>
          <p:cNvSpPr/>
          <p:nvPr/>
        </p:nvSpPr>
        <p:spPr>
          <a:xfrm>
            <a:off x="2267744" y="6093296"/>
            <a:ext cx="1116632"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2,500</a:t>
            </a:r>
          </a:p>
        </p:txBody>
      </p:sp>
      <p:sp>
        <p:nvSpPr>
          <p:cNvPr id="123" name="Rounded Rectangle 122"/>
          <p:cNvSpPr/>
          <p:nvPr/>
        </p:nvSpPr>
        <p:spPr>
          <a:xfrm>
            <a:off x="8100392" y="4941168"/>
            <a:ext cx="1043608"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24,800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box(in)">
                                      <p:cBhvr>
                                        <p:cTn id="7" dur="500"/>
                                        <p:tgtEl>
                                          <p:spTgt spid="12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mph" presetSubtype="0" fill="hold" grpId="0" nodeType="clickEffect">
                                  <p:stCondLst>
                                    <p:cond delay="0"/>
                                  </p:stCondLst>
                                  <p:childTnLst>
                                    <p:animClr clrSpc="hsl">
                                      <p:cBhvr override="childStyle">
                                        <p:cTn id="11" dur="500" fill="hold"/>
                                        <p:tgtEl>
                                          <p:spTgt spid="2"/>
                                        </p:tgtEl>
                                        <p:attrNameLst>
                                          <p:attrName>style.color</p:attrName>
                                        </p:attrNameLst>
                                      </p:cBhvr>
                                      <p:by>
                                        <p:hsl h="7200000" s="0" l="0"/>
                                      </p:by>
                                    </p:animClr>
                                    <p:animClr clrSpc="hsl">
                                      <p:cBhvr>
                                        <p:cTn id="12" dur="500" fill="hold"/>
                                        <p:tgtEl>
                                          <p:spTgt spid="2"/>
                                        </p:tgtEl>
                                        <p:attrNameLst>
                                          <p:attrName>fillcolor</p:attrName>
                                        </p:attrNameLst>
                                      </p:cBhvr>
                                      <p:by>
                                        <p:hsl h="7200000" s="0" l="0"/>
                                      </p:by>
                                    </p:animClr>
                                    <p:animClr clrSpc="hsl">
                                      <p:cBhvr>
                                        <p:cTn id="13" dur="500" fill="hold"/>
                                        <p:tgtEl>
                                          <p:spTgt spid="2"/>
                                        </p:tgtEl>
                                        <p:attrNameLst>
                                          <p:attrName>stroke.color</p:attrName>
                                        </p:attrNameLst>
                                      </p:cBhvr>
                                      <p:by>
                                        <p:hsl h="7200000" s="0" l="0"/>
                                      </p:by>
                                    </p:animClr>
                                    <p:set>
                                      <p:cBhvr>
                                        <p:cTn id="14" dur="500" fill="hold"/>
                                        <p:tgtEl>
                                          <p:spTgt spid="2"/>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1" presetClass="emph" presetSubtype="0" fill="hold" grpId="0" nodeType="clickEffect">
                                  <p:stCondLst>
                                    <p:cond delay="0"/>
                                  </p:stCondLst>
                                  <p:childTnLst>
                                    <p:animClr clrSpc="hsl">
                                      <p:cBhvr override="childStyle">
                                        <p:cTn id="18" dur="500" fill="hold"/>
                                        <p:tgtEl>
                                          <p:spTgt spid="8"/>
                                        </p:tgtEl>
                                        <p:attrNameLst>
                                          <p:attrName>style.color</p:attrName>
                                        </p:attrNameLst>
                                      </p:cBhvr>
                                      <p:by>
                                        <p:hsl h="7200000" s="0" l="0"/>
                                      </p:by>
                                    </p:animClr>
                                    <p:animClr clrSpc="hsl">
                                      <p:cBhvr>
                                        <p:cTn id="19" dur="500" fill="hold"/>
                                        <p:tgtEl>
                                          <p:spTgt spid="8"/>
                                        </p:tgtEl>
                                        <p:attrNameLst>
                                          <p:attrName>fillcolor</p:attrName>
                                        </p:attrNameLst>
                                      </p:cBhvr>
                                      <p:by>
                                        <p:hsl h="7200000" s="0" l="0"/>
                                      </p:by>
                                    </p:animClr>
                                    <p:animClr clrSpc="hsl">
                                      <p:cBhvr>
                                        <p:cTn id="20" dur="500" fill="hold"/>
                                        <p:tgtEl>
                                          <p:spTgt spid="8"/>
                                        </p:tgtEl>
                                        <p:attrNameLst>
                                          <p:attrName>stroke.color</p:attrName>
                                        </p:attrNameLst>
                                      </p:cBhvr>
                                      <p:by>
                                        <p:hsl h="7200000" s="0" l="0"/>
                                      </p:by>
                                    </p:animClr>
                                    <p:set>
                                      <p:cBhvr>
                                        <p:cTn id="21" dur="500" fill="hold"/>
                                        <p:tgtEl>
                                          <p:spTgt spid="8"/>
                                        </p:tgtEl>
                                        <p:attrNameLst>
                                          <p:attrName>fill.type</p:attrName>
                                        </p:attrNameLst>
                                      </p:cBhvr>
                                      <p:to>
                                        <p:strVal val="solid"/>
                                      </p:to>
                                    </p:set>
                                  </p:childTnLst>
                                </p:cTn>
                              </p:par>
                              <p:par>
                                <p:cTn id="22" presetID="21" presetClass="emph" presetSubtype="0" fill="hold" grpId="0" nodeType="withEffect">
                                  <p:stCondLst>
                                    <p:cond delay="0"/>
                                  </p:stCondLst>
                                  <p:childTnLst>
                                    <p:animClr clrSpc="hsl">
                                      <p:cBhvr override="childStyle">
                                        <p:cTn id="23" dur="500" fill="hold"/>
                                        <p:tgtEl>
                                          <p:spTgt spid="14"/>
                                        </p:tgtEl>
                                        <p:attrNameLst>
                                          <p:attrName>style.color</p:attrName>
                                        </p:attrNameLst>
                                      </p:cBhvr>
                                      <p:by>
                                        <p:hsl h="7200000" s="0" l="0"/>
                                      </p:by>
                                    </p:animClr>
                                    <p:animClr clrSpc="hsl">
                                      <p:cBhvr>
                                        <p:cTn id="24" dur="500" fill="hold"/>
                                        <p:tgtEl>
                                          <p:spTgt spid="14"/>
                                        </p:tgtEl>
                                        <p:attrNameLst>
                                          <p:attrName>fillcolor</p:attrName>
                                        </p:attrNameLst>
                                      </p:cBhvr>
                                      <p:by>
                                        <p:hsl h="7200000" s="0" l="0"/>
                                      </p:by>
                                    </p:animClr>
                                    <p:animClr clrSpc="hsl">
                                      <p:cBhvr>
                                        <p:cTn id="25" dur="500" fill="hold"/>
                                        <p:tgtEl>
                                          <p:spTgt spid="14"/>
                                        </p:tgtEl>
                                        <p:attrNameLst>
                                          <p:attrName>stroke.color</p:attrName>
                                        </p:attrNameLst>
                                      </p:cBhvr>
                                      <p:by>
                                        <p:hsl h="7200000" s="0" l="0"/>
                                      </p:by>
                                    </p:animClr>
                                    <p:set>
                                      <p:cBhvr>
                                        <p:cTn id="26" dur="500" fill="hold"/>
                                        <p:tgtEl>
                                          <p:spTgt spid="14"/>
                                        </p:tgtEl>
                                        <p:attrNameLst>
                                          <p:attrName>fill.type</p:attrName>
                                        </p:attrNameLst>
                                      </p:cBhvr>
                                      <p:to>
                                        <p:strVal val="solid"/>
                                      </p:to>
                                    </p:set>
                                  </p:childTnLst>
                                </p:cTn>
                              </p:par>
                              <p:par>
                                <p:cTn id="27" presetID="21" presetClass="emph" presetSubtype="0" fill="hold" grpId="0" nodeType="withEffect">
                                  <p:stCondLst>
                                    <p:cond delay="0"/>
                                  </p:stCondLst>
                                  <p:childTnLst>
                                    <p:animClr clrSpc="hsl">
                                      <p:cBhvr override="childStyle">
                                        <p:cTn id="28" dur="500" fill="hold"/>
                                        <p:tgtEl>
                                          <p:spTgt spid="23"/>
                                        </p:tgtEl>
                                        <p:attrNameLst>
                                          <p:attrName>style.color</p:attrName>
                                        </p:attrNameLst>
                                      </p:cBhvr>
                                      <p:by>
                                        <p:hsl h="7200000" s="0" l="0"/>
                                      </p:by>
                                    </p:animClr>
                                    <p:animClr clrSpc="hsl">
                                      <p:cBhvr>
                                        <p:cTn id="29" dur="500" fill="hold"/>
                                        <p:tgtEl>
                                          <p:spTgt spid="23"/>
                                        </p:tgtEl>
                                        <p:attrNameLst>
                                          <p:attrName>fillcolor</p:attrName>
                                        </p:attrNameLst>
                                      </p:cBhvr>
                                      <p:by>
                                        <p:hsl h="7200000" s="0" l="0"/>
                                      </p:by>
                                    </p:animClr>
                                    <p:animClr clrSpc="hsl">
                                      <p:cBhvr>
                                        <p:cTn id="30" dur="500" fill="hold"/>
                                        <p:tgtEl>
                                          <p:spTgt spid="23"/>
                                        </p:tgtEl>
                                        <p:attrNameLst>
                                          <p:attrName>stroke.color</p:attrName>
                                        </p:attrNameLst>
                                      </p:cBhvr>
                                      <p:by>
                                        <p:hsl h="7200000" s="0" l="0"/>
                                      </p:by>
                                    </p:animClr>
                                    <p:set>
                                      <p:cBhvr>
                                        <p:cTn id="31" dur="500" fill="hold"/>
                                        <p:tgtEl>
                                          <p:spTgt spid="23"/>
                                        </p:tgtEl>
                                        <p:attrNameLst>
                                          <p:attrName>fill.type</p:attrName>
                                        </p:attrNameLst>
                                      </p:cBhvr>
                                      <p:to>
                                        <p:strVal val="solid"/>
                                      </p:to>
                                    </p:set>
                                  </p:childTnLst>
                                </p:cTn>
                              </p:par>
                              <p:par>
                                <p:cTn id="32" presetID="21" presetClass="emph" presetSubtype="0" fill="hold" grpId="0" nodeType="withEffect">
                                  <p:stCondLst>
                                    <p:cond delay="0"/>
                                  </p:stCondLst>
                                  <p:childTnLst>
                                    <p:animClr clrSpc="hsl">
                                      <p:cBhvr override="childStyle">
                                        <p:cTn id="33" dur="500" fill="hold"/>
                                        <p:tgtEl>
                                          <p:spTgt spid="42"/>
                                        </p:tgtEl>
                                        <p:attrNameLst>
                                          <p:attrName>style.color</p:attrName>
                                        </p:attrNameLst>
                                      </p:cBhvr>
                                      <p:by>
                                        <p:hsl h="7200000" s="0" l="0"/>
                                      </p:by>
                                    </p:animClr>
                                    <p:animClr clrSpc="hsl">
                                      <p:cBhvr>
                                        <p:cTn id="34" dur="500" fill="hold"/>
                                        <p:tgtEl>
                                          <p:spTgt spid="42"/>
                                        </p:tgtEl>
                                        <p:attrNameLst>
                                          <p:attrName>fillcolor</p:attrName>
                                        </p:attrNameLst>
                                      </p:cBhvr>
                                      <p:by>
                                        <p:hsl h="7200000" s="0" l="0"/>
                                      </p:by>
                                    </p:animClr>
                                    <p:animClr clrSpc="hsl">
                                      <p:cBhvr>
                                        <p:cTn id="35" dur="500" fill="hold"/>
                                        <p:tgtEl>
                                          <p:spTgt spid="42"/>
                                        </p:tgtEl>
                                        <p:attrNameLst>
                                          <p:attrName>stroke.color</p:attrName>
                                        </p:attrNameLst>
                                      </p:cBhvr>
                                      <p:by>
                                        <p:hsl h="7200000" s="0" l="0"/>
                                      </p:by>
                                    </p:animClr>
                                    <p:set>
                                      <p:cBhvr>
                                        <p:cTn id="36" dur="500" fill="hold"/>
                                        <p:tgtEl>
                                          <p:spTgt spid="42"/>
                                        </p:tgtEl>
                                        <p:attrNameLst>
                                          <p:attrName>fill.type</p:attrName>
                                        </p:attrNameLst>
                                      </p:cBhvr>
                                      <p:to>
                                        <p:strVal val="solid"/>
                                      </p:to>
                                    </p:set>
                                  </p:childTnLst>
                                </p:cTn>
                              </p:par>
                            </p:childTnLst>
                          </p:cTn>
                        </p:par>
                        <p:par>
                          <p:cTn id="37" fill="hold">
                            <p:stCondLst>
                              <p:cond delay="500"/>
                            </p:stCondLst>
                            <p:childTnLst>
                              <p:par>
                                <p:cTn id="38" presetID="26" presetClass="emph" presetSubtype="0" fill="hold" grpId="0" nodeType="afterEffect">
                                  <p:stCondLst>
                                    <p:cond delay="300"/>
                                  </p:stCondLst>
                                  <p:childTnLst>
                                    <p:animEffect transition="out" filter="fade">
                                      <p:cBhvr>
                                        <p:cTn id="39" dur="500" tmFilter="0, 0; .2, .5; .8, .5; 1, 0"/>
                                        <p:tgtEl>
                                          <p:spTgt spid="3"/>
                                        </p:tgtEl>
                                      </p:cBhvr>
                                    </p:animEffect>
                                    <p:animScale>
                                      <p:cBhvr>
                                        <p:cTn id="40" dur="250" autoRev="1" fill="hold"/>
                                        <p:tgtEl>
                                          <p:spTgt spid="3"/>
                                        </p:tgtEl>
                                      </p:cBhvr>
                                      <p:by x="105000" y="105000"/>
                                    </p:animScale>
                                  </p:childTnLst>
                                </p:cTn>
                              </p:par>
                              <p:par>
                                <p:cTn id="41" presetID="26" presetClass="emph" presetSubtype="0" fill="hold" grpId="0" nodeType="withEffect">
                                  <p:stCondLst>
                                    <p:cond delay="0"/>
                                  </p:stCondLst>
                                  <p:childTnLst>
                                    <p:animEffect transition="out" filter="fade">
                                      <p:cBhvr>
                                        <p:cTn id="42" dur="500" tmFilter="0, 0; .2, .5; .8, .5; 1, 0"/>
                                        <p:tgtEl>
                                          <p:spTgt spid="13"/>
                                        </p:tgtEl>
                                      </p:cBhvr>
                                    </p:animEffect>
                                    <p:animScale>
                                      <p:cBhvr>
                                        <p:cTn id="43" dur="250" autoRev="1" fill="hold"/>
                                        <p:tgtEl>
                                          <p:spTgt spid="13"/>
                                        </p:tgtEl>
                                      </p:cBhvr>
                                      <p:by x="105000" y="105000"/>
                                    </p:animScale>
                                  </p:childTnLst>
                                </p:cTn>
                              </p:par>
                              <p:par>
                                <p:cTn id="44" presetID="26" presetClass="emph" presetSubtype="0" fill="hold" grpId="0" nodeType="withEffect">
                                  <p:stCondLst>
                                    <p:cond delay="0"/>
                                  </p:stCondLst>
                                  <p:childTnLst>
                                    <p:animEffect transition="out" filter="fade">
                                      <p:cBhvr>
                                        <p:cTn id="45" dur="500" tmFilter="0, 0; .2, .5; .8, .5; 1, 0"/>
                                        <p:tgtEl>
                                          <p:spTgt spid="35"/>
                                        </p:tgtEl>
                                      </p:cBhvr>
                                    </p:animEffect>
                                    <p:animScale>
                                      <p:cBhvr>
                                        <p:cTn id="46" dur="250" autoRev="1" fill="hold"/>
                                        <p:tgtEl>
                                          <p:spTgt spid="35"/>
                                        </p:tgtEl>
                                      </p:cBhvr>
                                      <p:by x="105000" y="105000"/>
                                    </p:animScale>
                                  </p:childTnLst>
                                </p:cTn>
                              </p:par>
                              <p:par>
                                <p:cTn id="47" presetID="26" presetClass="emph" presetSubtype="0" fill="hold" grpId="0" nodeType="withEffect">
                                  <p:stCondLst>
                                    <p:cond delay="0"/>
                                  </p:stCondLst>
                                  <p:childTnLst>
                                    <p:animEffect transition="out" filter="fade">
                                      <p:cBhvr>
                                        <p:cTn id="48" dur="500" tmFilter="0, 0; .2, .5; .8, .5; 1, 0"/>
                                        <p:tgtEl>
                                          <p:spTgt spid="54"/>
                                        </p:tgtEl>
                                      </p:cBhvr>
                                    </p:animEffect>
                                    <p:animScale>
                                      <p:cBhvr>
                                        <p:cTn id="49" dur="250" autoRev="1" fill="hold"/>
                                        <p:tgtEl>
                                          <p:spTgt spid="54"/>
                                        </p:tgtEl>
                                      </p:cBhvr>
                                      <p:by x="105000" y="105000"/>
                                    </p:animScale>
                                  </p:childTnLst>
                                </p:cTn>
                              </p:par>
                              <p:par>
                                <p:cTn id="50" presetID="26" presetClass="emph" presetSubtype="0" fill="hold" grpId="0" nodeType="withEffect">
                                  <p:stCondLst>
                                    <p:cond delay="0"/>
                                  </p:stCondLst>
                                  <p:childTnLst>
                                    <p:animEffect transition="out" filter="fade">
                                      <p:cBhvr>
                                        <p:cTn id="51" dur="500" tmFilter="0, 0; .2, .5; .8, .5; 1, 0"/>
                                        <p:tgtEl>
                                          <p:spTgt spid="48"/>
                                        </p:tgtEl>
                                      </p:cBhvr>
                                    </p:animEffect>
                                    <p:animScale>
                                      <p:cBhvr>
                                        <p:cTn id="52" dur="250" autoRev="1" fill="hold"/>
                                        <p:tgtEl>
                                          <p:spTgt spid="48"/>
                                        </p:tgtEl>
                                      </p:cBhvr>
                                      <p:by x="105000" y="105000"/>
                                    </p:animScale>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113"/>
                                        </p:tgtEl>
                                        <p:attrNameLst>
                                          <p:attrName>style.visibility</p:attrName>
                                        </p:attrNameLst>
                                      </p:cBhvr>
                                      <p:to>
                                        <p:strVal val="visible"/>
                                      </p:to>
                                    </p:set>
                                    <p:animEffect transition="in" filter="box(in)">
                                      <p:cBhvr>
                                        <p:cTn id="57" dur="500"/>
                                        <p:tgtEl>
                                          <p:spTgt spid="113"/>
                                        </p:tgtEl>
                                      </p:cBhvr>
                                    </p:animEffect>
                                  </p:childTnLst>
                                </p:cTn>
                              </p:par>
                            </p:childTnLst>
                          </p:cTn>
                        </p:par>
                        <p:par>
                          <p:cTn id="58" fill="hold">
                            <p:stCondLst>
                              <p:cond delay="500"/>
                            </p:stCondLst>
                            <p:childTnLst>
                              <p:par>
                                <p:cTn id="59" presetID="4" presetClass="entr" presetSubtype="16" fill="hold" grpId="0" nodeType="afterEffect">
                                  <p:stCondLst>
                                    <p:cond delay="1000"/>
                                  </p:stCondLst>
                                  <p:childTnLst>
                                    <p:set>
                                      <p:cBhvr>
                                        <p:cTn id="60" dur="1" fill="hold">
                                          <p:stCondLst>
                                            <p:cond delay="0"/>
                                          </p:stCondLst>
                                        </p:cTn>
                                        <p:tgtEl>
                                          <p:spTgt spid="128"/>
                                        </p:tgtEl>
                                        <p:attrNameLst>
                                          <p:attrName>style.visibility</p:attrName>
                                        </p:attrNameLst>
                                      </p:cBhvr>
                                      <p:to>
                                        <p:strVal val="visible"/>
                                      </p:to>
                                    </p:set>
                                    <p:animEffect transition="in" filter="box(in)">
                                      <p:cBhvr>
                                        <p:cTn id="61" dur="500"/>
                                        <p:tgtEl>
                                          <p:spTgt spid="128"/>
                                        </p:tgtEl>
                                      </p:cBhvr>
                                    </p:animEffect>
                                  </p:childTnLst>
                                </p:cTn>
                              </p:par>
                            </p:childTnLst>
                          </p:cTn>
                        </p:par>
                      </p:childTnLst>
                    </p:cTn>
                  </p:par>
                  <p:par>
                    <p:cTn id="62" fill="hold">
                      <p:stCondLst>
                        <p:cond delay="indefinite"/>
                      </p:stCondLst>
                      <p:childTnLst>
                        <p:par>
                          <p:cTn id="63" fill="hold">
                            <p:stCondLst>
                              <p:cond delay="0"/>
                            </p:stCondLst>
                            <p:childTnLst>
                              <p:par>
                                <p:cTn id="64" presetID="21" presetClass="emph" presetSubtype="0" fill="hold" grpId="0" nodeType="clickEffect">
                                  <p:stCondLst>
                                    <p:cond delay="0"/>
                                  </p:stCondLst>
                                  <p:childTnLst>
                                    <p:animClr clrSpc="hsl">
                                      <p:cBhvr override="childStyle">
                                        <p:cTn id="65" dur="500" fill="hold"/>
                                        <p:tgtEl>
                                          <p:spTgt spid="90"/>
                                        </p:tgtEl>
                                        <p:attrNameLst>
                                          <p:attrName>style.color</p:attrName>
                                        </p:attrNameLst>
                                      </p:cBhvr>
                                      <p:by>
                                        <p:hsl h="7200000" s="0" l="0"/>
                                      </p:by>
                                    </p:animClr>
                                    <p:animClr clrSpc="hsl">
                                      <p:cBhvr>
                                        <p:cTn id="66" dur="500" fill="hold"/>
                                        <p:tgtEl>
                                          <p:spTgt spid="90"/>
                                        </p:tgtEl>
                                        <p:attrNameLst>
                                          <p:attrName>fillcolor</p:attrName>
                                        </p:attrNameLst>
                                      </p:cBhvr>
                                      <p:by>
                                        <p:hsl h="7200000" s="0" l="0"/>
                                      </p:by>
                                    </p:animClr>
                                    <p:animClr clrSpc="hsl">
                                      <p:cBhvr>
                                        <p:cTn id="67" dur="500" fill="hold"/>
                                        <p:tgtEl>
                                          <p:spTgt spid="90"/>
                                        </p:tgtEl>
                                        <p:attrNameLst>
                                          <p:attrName>stroke.color</p:attrName>
                                        </p:attrNameLst>
                                      </p:cBhvr>
                                      <p:by>
                                        <p:hsl h="7200000" s="0" l="0"/>
                                      </p:by>
                                    </p:animClr>
                                    <p:set>
                                      <p:cBhvr>
                                        <p:cTn id="68" dur="500" fill="hold"/>
                                        <p:tgtEl>
                                          <p:spTgt spid="90"/>
                                        </p:tgtEl>
                                        <p:attrNameLst>
                                          <p:attrName>fill.type</p:attrName>
                                        </p:attrNameLst>
                                      </p:cBhvr>
                                      <p:to>
                                        <p:strVal val="solid"/>
                                      </p:to>
                                    </p:set>
                                  </p:childTnLst>
                                </p:cTn>
                              </p:par>
                              <p:par>
                                <p:cTn id="69" presetID="21" presetClass="emph" presetSubtype="0" fill="hold" grpId="0" nodeType="withEffect">
                                  <p:stCondLst>
                                    <p:cond delay="0"/>
                                  </p:stCondLst>
                                  <p:childTnLst>
                                    <p:animClr clrSpc="hsl">
                                      <p:cBhvr override="childStyle">
                                        <p:cTn id="70" dur="500" fill="hold"/>
                                        <p:tgtEl>
                                          <p:spTgt spid="94"/>
                                        </p:tgtEl>
                                        <p:attrNameLst>
                                          <p:attrName>style.color</p:attrName>
                                        </p:attrNameLst>
                                      </p:cBhvr>
                                      <p:by>
                                        <p:hsl h="7200000" s="0" l="0"/>
                                      </p:by>
                                    </p:animClr>
                                    <p:animClr clrSpc="hsl">
                                      <p:cBhvr>
                                        <p:cTn id="71" dur="500" fill="hold"/>
                                        <p:tgtEl>
                                          <p:spTgt spid="94"/>
                                        </p:tgtEl>
                                        <p:attrNameLst>
                                          <p:attrName>fillcolor</p:attrName>
                                        </p:attrNameLst>
                                      </p:cBhvr>
                                      <p:by>
                                        <p:hsl h="7200000" s="0" l="0"/>
                                      </p:by>
                                    </p:animClr>
                                    <p:animClr clrSpc="hsl">
                                      <p:cBhvr>
                                        <p:cTn id="72" dur="500" fill="hold"/>
                                        <p:tgtEl>
                                          <p:spTgt spid="94"/>
                                        </p:tgtEl>
                                        <p:attrNameLst>
                                          <p:attrName>stroke.color</p:attrName>
                                        </p:attrNameLst>
                                      </p:cBhvr>
                                      <p:by>
                                        <p:hsl h="7200000" s="0" l="0"/>
                                      </p:by>
                                    </p:animClr>
                                    <p:set>
                                      <p:cBhvr>
                                        <p:cTn id="73" dur="500" fill="hold"/>
                                        <p:tgtEl>
                                          <p:spTgt spid="94"/>
                                        </p:tgtEl>
                                        <p:attrNameLst>
                                          <p:attrName>fill.type</p:attrName>
                                        </p:attrNameLst>
                                      </p:cBhvr>
                                      <p:to>
                                        <p:strVal val="solid"/>
                                      </p:to>
                                    </p:set>
                                  </p:childTnLst>
                                </p:cTn>
                              </p:par>
                              <p:par>
                                <p:cTn id="74" presetID="21" presetClass="emph" presetSubtype="0" fill="hold" grpId="0" nodeType="withEffect">
                                  <p:stCondLst>
                                    <p:cond delay="0"/>
                                  </p:stCondLst>
                                  <p:childTnLst>
                                    <p:animClr clrSpc="hsl">
                                      <p:cBhvr override="childStyle">
                                        <p:cTn id="75" dur="500" fill="hold"/>
                                        <p:tgtEl>
                                          <p:spTgt spid="108"/>
                                        </p:tgtEl>
                                        <p:attrNameLst>
                                          <p:attrName>style.color</p:attrName>
                                        </p:attrNameLst>
                                      </p:cBhvr>
                                      <p:by>
                                        <p:hsl h="7200000" s="0" l="0"/>
                                      </p:by>
                                    </p:animClr>
                                    <p:animClr clrSpc="hsl">
                                      <p:cBhvr>
                                        <p:cTn id="76" dur="500" fill="hold"/>
                                        <p:tgtEl>
                                          <p:spTgt spid="108"/>
                                        </p:tgtEl>
                                        <p:attrNameLst>
                                          <p:attrName>fillcolor</p:attrName>
                                        </p:attrNameLst>
                                      </p:cBhvr>
                                      <p:by>
                                        <p:hsl h="7200000" s="0" l="0"/>
                                      </p:by>
                                    </p:animClr>
                                    <p:animClr clrSpc="hsl">
                                      <p:cBhvr>
                                        <p:cTn id="77" dur="500" fill="hold"/>
                                        <p:tgtEl>
                                          <p:spTgt spid="108"/>
                                        </p:tgtEl>
                                        <p:attrNameLst>
                                          <p:attrName>stroke.color</p:attrName>
                                        </p:attrNameLst>
                                      </p:cBhvr>
                                      <p:by>
                                        <p:hsl h="7200000" s="0" l="0"/>
                                      </p:by>
                                    </p:animClr>
                                    <p:set>
                                      <p:cBhvr>
                                        <p:cTn id="78" dur="500" fill="hold"/>
                                        <p:tgtEl>
                                          <p:spTgt spid="108"/>
                                        </p:tgtEl>
                                        <p:attrNameLst>
                                          <p:attrName>fill.type</p:attrName>
                                        </p:attrNameLst>
                                      </p:cBhvr>
                                      <p:to>
                                        <p:strVal val="solid"/>
                                      </p:to>
                                    </p:set>
                                  </p:childTnLst>
                                </p:cTn>
                              </p:par>
                              <p:par>
                                <p:cTn id="79" presetID="21" presetClass="emph" presetSubtype="0" fill="hold" grpId="0" nodeType="withEffect">
                                  <p:stCondLst>
                                    <p:cond delay="0"/>
                                  </p:stCondLst>
                                  <p:childTnLst>
                                    <p:animClr clrSpc="hsl">
                                      <p:cBhvr override="childStyle">
                                        <p:cTn id="80" dur="500" fill="hold"/>
                                        <p:tgtEl>
                                          <p:spTgt spid="89"/>
                                        </p:tgtEl>
                                        <p:attrNameLst>
                                          <p:attrName>style.color</p:attrName>
                                        </p:attrNameLst>
                                      </p:cBhvr>
                                      <p:by>
                                        <p:hsl h="7200000" s="0" l="0"/>
                                      </p:by>
                                    </p:animClr>
                                    <p:animClr clrSpc="hsl">
                                      <p:cBhvr>
                                        <p:cTn id="81" dur="500" fill="hold"/>
                                        <p:tgtEl>
                                          <p:spTgt spid="89"/>
                                        </p:tgtEl>
                                        <p:attrNameLst>
                                          <p:attrName>fillcolor</p:attrName>
                                        </p:attrNameLst>
                                      </p:cBhvr>
                                      <p:by>
                                        <p:hsl h="7200000" s="0" l="0"/>
                                      </p:by>
                                    </p:animClr>
                                    <p:animClr clrSpc="hsl">
                                      <p:cBhvr>
                                        <p:cTn id="82" dur="500" fill="hold"/>
                                        <p:tgtEl>
                                          <p:spTgt spid="89"/>
                                        </p:tgtEl>
                                        <p:attrNameLst>
                                          <p:attrName>stroke.color</p:attrName>
                                        </p:attrNameLst>
                                      </p:cBhvr>
                                      <p:by>
                                        <p:hsl h="7200000" s="0" l="0"/>
                                      </p:by>
                                    </p:animClr>
                                    <p:set>
                                      <p:cBhvr>
                                        <p:cTn id="83" dur="500" fill="hold"/>
                                        <p:tgtEl>
                                          <p:spTgt spid="89"/>
                                        </p:tgtEl>
                                        <p:attrNameLst>
                                          <p:attrName>fill.type</p:attrName>
                                        </p:attrNameLst>
                                      </p:cBhvr>
                                      <p:to>
                                        <p:strVal val="solid"/>
                                      </p:to>
                                    </p:set>
                                  </p:childTnLst>
                                </p:cTn>
                              </p:par>
                            </p:childTnLst>
                          </p:cTn>
                        </p:par>
                        <p:par>
                          <p:cTn id="84" fill="hold">
                            <p:stCondLst>
                              <p:cond delay="500"/>
                            </p:stCondLst>
                            <p:childTnLst>
                              <p:par>
                                <p:cTn id="85" presetID="26" presetClass="emph" presetSubtype="0" fill="hold" grpId="0" nodeType="afterEffect">
                                  <p:stCondLst>
                                    <p:cond delay="300"/>
                                  </p:stCondLst>
                                  <p:childTnLst>
                                    <p:animEffect transition="out" filter="fade">
                                      <p:cBhvr>
                                        <p:cTn id="86" dur="500" tmFilter="0, 0; .2, .5; .8, .5; 1, 0"/>
                                        <p:tgtEl>
                                          <p:spTgt spid="102"/>
                                        </p:tgtEl>
                                      </p:cBhvr>
                                    </p:animEffect>
                                    <p:animScale>
                                      <p:cBhvr>
                                        <p:cTn id="87" dur="250" autoRev="1" fill="hold"/>
                                        <p:tgtEl>
                                          <p:spTgt spid="102"/>
                                        </p:tgtEl>
                                      </p:cBhvr>
                                      <p:by x="105000" y="105000"/>
                                    </p:animScale>
                                  </p:childTnLst>
                                </p:cTn>
                              </p:par>
                              <p:par>
                                <p:cTn id="88" presetID="26" presetClass="emph" presetSubtype="0" fill="hold" grpId="0" nodeType="withEffect">
                                  <p:stCondLst>
                                    <p:cond delay="0"/>
                                  </p:stCondLst>
                                  <p:childTnLst>
                                    <p:animEffect transition="out" filter="fade">
                                      <p:cBhvr>
                                        <p:cTn id="89" dur="500" tmFilter="0, 0; .2, .5; .8, .5; 1, 0"/>
                                        <p:tgtEl>
                                          <p:spTgt spid="103"/>
                                        </p:tgtEl>
                                      </p:cBhvr>
                                    </p:animEffect>
                                    <p:animScale>
                                      <p:cBhvr>
                                        <p:cTn id="90" dur="250" autoRev="1" fill="hold"/>
                                        <p:tgtEl>
                                          <p:spTgt spid="103"/>
                                        </p:tgtEl>
                                      </p:cBhvr>
                                      <p:by x="105000" y="105000"/>
                                    </p:animScale>
                                  </p:childTnLst>
                                </p:cTn>
                              </p:par>
                            </p:childTnLst>
                          </p:cTn>
                        </p:par>
                      </p:childTnLst>
                    </p:cTn>
                  </p:par>
                  <p:par>
                    <p:cTn id="91" fill="hold">
                      <p:stCondLst>
                        <p:cond delay="indefinite"/>
                      </p:stCondLst>
                      <p:childTnLst>
                        <p:par>
                          <p:cTn id="92" fill="hold">
                            <p:stCondLst>
                              <p:cond delay="0"/>
                            </p:stCondLst>
                            <p:childTnLst>
                              <p:par>
                                <p:cTn id="93" presetID="4" presetClass="entr" presetSubtype="16" fill="hold" grpId="0" nodeType="clickEffect">
                                  <p:stCondLst>
                                    <p:cond delay="0"/>
                                  </p:stCondLst>
                                  <p:childTnLst>
                                    <p:set>
                                      <p:cBhvr>
                                        <p:cTn id="94" dur="1" fill="hold">
                                          <p:stCondLst>
                                            <p:cond delay="0"/>
                                          </p:stCondLst>
                                        </p:cTn>
                                        <p:tgtEl>
                                          <p:spTgt spid="117"/>
                                        </p:tgtEl>
                                        <p:attrNameLst>
                                          <p:attrName>style.visibility</p:attrName>
                                        </p:attrNameLst>
                                      </p:cBhvr>
                                      <p:to>
                                        <p:strVal val="visible"/>
                                      </p:to>
                                    </p:set>
                                    <p:animEffect transition="in" filter="box(in)">
                                      <p:cBhvr>
                                        <p:cTn id="95" dur="500"/>
                                        <p:tgtEl>
                                          <p:spTgt spid="117"/>
                                        </p:tgtEl>
                                      </p:cBhvr>
                                    </p:animEffect>
                                  </p:childTnLst>
                                </p:cTn>
                              </p:par>
                            </p:childTnLst>
                          </p:cTn>
                        </p:par>
                        <p:par>
                          <p:cTn id="96" fill="hold">
                            <p:stCondLst>
                              <p:cond delay="500"/>
                            </p:stCondLst>
                            <p:childTnLst>
                              <p:par>
                                <p:cTn id="97" presetID="4" presetClass="entr" presetSubtype="16" fill="hold" grpId="0" nodeType="afterEffect">
                                  <p:stCondLst>
                                    <p:cond delay="1000"/>
                                  </p:stCondLst>
                                  <p:childTnLst>
                                    <p:set>
                                      <p:cBhvr>
                                        <p:cTn id="98" dur="1" fill="hold">
                                          <p:stCondLst>
                                            <p:cond delay="0"/>
                                          </p:stCondLst>
                                        </p:cTn>
                                        <p:tgtEl>
                                          <p:spTgt spid="130"/>
                                        </p:tgtEl>
                                        <p:attrNameLst>
                                          <p:attrName>style.visibility</p:attrName>
                                        </p:attrNameLst>
                                      </p:cBhvr>
                                      <p:to>
                                        <p:strVal val="visible"/>
                                      </p:to>
                                    </p:set>
                                    <p:animEffect transition="in" filter="box(in)">
                                      <p:cBhvr>
                                        <p:cTn id="99" dur="500"/>
                                        <p:tgtEl>
                                          <p:spTgt spid="130"/>
                                        </p:tgtEl>
                                      </p:cBhvr>
                                    </p:animEffect>
                                  </p:childTnLst>
                                </p:cTn>
                              </p:par>
                            </p:childTnLst>
                          </p:cTn>
                        </p:par>
                      </p:childTnLst>
                    </p:cTn>
                  </p:par>
                  <p:par>
                    <p:cTn id="100" fill="hold">
                      <p:stCondLst>
                        <p:cond delay="indefinite"/>
                      </p:stCondLst>
                      <p:childTnLst>
                        <p:par>
                          <p:cTn id="101" fill="hold">
                            <p:stCondLst>
                              <p:cond delay="0"/>
                            </p:stCondLst>
                            <p:childTnLst>
                              <p:par>
                                <p:cTn id="102" presetID="21" presetClass="emph" presetSubtype="0" fill="hold" grpId="0" nodeType="clickEffect">
                                  <p:stCondLst>
                                    <p:cond delay="0"/>
                                  </p:stCondLst>
                                  <p:childTnLst>
                                    <p:animClr clrSpc="hsl">
                                      <p:cBhvr override="childStyle">
                                        <p:cTn id="103" dur="500" fill="hold"/>
                                        <p:tgtEl>
                                          <p:spTgt spid="116"/>
                                        </p:tgtEl>
                                        <p:attrNameLst>
                                          <p:attrName>style.color</p:attrName>
                                        </p:attrNameLst>
                                      </p:cBhvr>
                                      <p:by>
                                        <p:hsl h="7200000" s="0" l="0"/>
                                      </p:by>
                                    </p:animClr>
                                    <p:animClr clrSpc="hsl">
                                      <p:cBhvr>
                                        <p:cTn id="104" dur="500" fill="hold"/>
                                        <p:tgtEl>
                                          <p:spTgt spid="116"/>
                                        </p:tgtEl>
                                        <p:attrNameLst>
                                          <p:attrName>fillcolor</p:attrName>
                                        </p:attrNameLst>
                                      </p:cBhvr>
                                      <p:by>
                                        <p:hsl h="7200000" s="0" l="0"/>
                                      </p:by>
                                    </p:animClr>
                                    <p:animClr clrSpc="hsl">
                                      <p:cBhvr>
                                        <p:cTn id="105" dur="500" fill="hold"/>
                                        <p:tgtEl>
                                          <p:spTgt spid="116"/>
                                        </p:tgtEl>
                                        <p:attrNameLst>
                                          <p:attrName>stroke.color</p:attrName>
                                        </p:attrNameLst>
                                      </p:cBhvr>
                                      <p:by>
                                        <p:hsl h="7200000" s="0" l="0"/>
                                      </p:by>
                                    </p:animClr>
                                    <p:set>
                                      <p:cBhvr>
                                        <p:cTn id="106" dur="500" fill="hold"/>
                                        <p:tgtEl>
                                          <p:spTgt spid="116"/>
                                        </p:tgtEl>
                                        <p:attrNameLst>
                                          <p:attrName>fill.type</p:attrName>
                                        </p:attrNameLst>
                                      </p:cBhvr>
                                      <p:to>
                                        <p:strVal val="solid"/>
                                      </p:to>
                                    </p:set>
                                  </p:childTnLst>
                                </p:cTn>
                              </p:par>
                              <p:par>
                                <p:cTn id="107" presetID="21" presetClass="emph" presetSubtype="0" fill="hold" grpId="0" nodeType="withEffect">
                                  <p:stCondLst>
                                    <p:cond delay="0"/>
                                  </p:stCondLst>
                                  <p:childTnLst>
                                    <p:animClr clrSpc="hsl">
                                      <p:cBhvr override="childStyle">
                                        <p:cTn id="108" dur="500" fill="hold"/>
                                        <p:tgtEl>
                                          <p:spTgt spid="126"/>
                                        </p:tgtEl>
                                        <p:attrNameLst>
                                          <p:attrName>style.color</p:attrName>
                                        </p:attrNameLst>
                                      </p:cBhvr>
                                      <p:by>
                                        <p:hsl h="7200000" s="0" l="0"/>
                                      </p:by>
                                    </p:animClr>
                                    <p:animClr clrSpc="hsl">
                                      <p:cBhvr>
                                        <p:cTn id="109" dur="500" fill="hold"/>
                                        <p:tgtEl>
                                          <p:spTgt spid="126"/>
                                        </p:tgtEl>
                                        <p:attrNameLst>
                                          <p:attrName>fillcolor</p:attrName>
                                        </p:attrNameLst>
                                      </p:cBhvr>
                                      <p:by>
                                        <p:hsl h="7200000" s="0" l="0"/>
                                      </p:by>
                                    </p:animClr>
                                    <p:animClr clrSpc="hsl">
                                      <p:cBhvr>
                                        <p:cTn id="110" dur="500" fill="hold"/>
                                        <p:tgtEl>
                                          <p:spTgt spid="126"/>
                                        </p:tgtEl>
                                        <p:attrNameLst>
                                          <p:attrName>stroke.color</p:attrName>
                                        </p:attrNameLst>
                                      </p:cBhvr>
                                      <p:by>
                                        <p:hsl h="7200000" s="0" l="0"/>
                                      </p:by>
                                    </p:animClr>
                                    <p:set>
                                      <p:cBhvr>
                                        <p:cTn id="111" dur="500" fill="hold"/>
                                        <p:tgtEl>
                                          <p:spTgt spid="126"/>
                                        </p:tgtEl>
                                        <p:attrNameLst>
                                          <p:attrName>fill.type</p:attrName>
                                        </p:attrNameLst>
                                      </p:cBhvr>
                                      <p:to>
                                        <p:strVal val="solid"/>
                                      </p:to>
                                    </p:set>
                                  </p:childTnLst>
                                </p:cTn>
                              </p:par>
                            </p:childTnLst>
                          </p:cTn>
                        </p:par>
                        <p:par>
                          <p:cTn id="112" fill="hold">
                            <p:stCondLst>
                              <p:cond delay="500"/>
                            </p:stCondLst>
                            <p:childTnLst>
                              <p:par>
                                <p:cTn id="113" presetID="26" presetClass="emph" presetSubtype="0" fill="hold" grpId="0" nodeType="afterEffect">
                                  <p:stCondLst>
                                    <p:cond delay="500"/>
                                  </p:stCondLst>
                                  <p:childTnLst>
                                    <p:animEffect transition="out" filter="fade">
                                      <p:cBhvr>
                                        <p:cTn id="114" dur="500" tmFilter="0, 0; .2, .5; .8, .5; 1, 0"/>
                                        <p:tgtEl>
                                          <p:spTgt spid="119"/>
                                        </p:tgtEl>
                                      </p:cBhvr>
                                    </p:animEffect>
                                    <p:animScale>
                                      <p:cBhvr>
                                        <p:cTn id="115" dur="250" autoRev="1" fill="hold"/>
                                        <p:tgtEl>
                                          <p:spTgt spid="119"/>
                                        </p:tgtEl>
                                      </p:cBhvr>
                                      <p:by x="105000" y="105000"/>
                                    </p:animScale>
                                  </p:childTnLst>
                                </p:cTn>
                              </p:par>
                            </p:childTnLst>
                          </p:cTn>
                        </p:par>
                      </p:childTnLst>
                    </p:cTn>
                  </p:par>
                  <p:par>
                    <p:cTn id="116" fill="hold">
                      <p:stCondLst>
                        <p:cond delay="indefinite"/>
                      </p:stCondLst>
                      <p:childTnLst>
                        <p:par>
                          <p:cTn id="117" fill="hold">
                            <p:stCondLst>
                              <p:cond delay="0"/>
                            </p:stCondLst>
                            <p:childTnLst>
                              <p:par>
                                <p:cTn id="118" presetID="4" presetClass="entr" presetSubtype="16" fill="hold" grpId="0" nodeType="clickEffect">
                                  <p:stCondLst>
                                    <p:cond delay="0"/>
                                  </p:stCondLst>
                                  <p:childTnLst>
                                    <p:set>
                                      <p:cBhvr>
                                        <p:cTn id="119" dur="1" fill="hold">
                                          <p:stCondLst>
                                            <p:cond delay="0"/>
                                          </p:stCondLst>
                                        </p:cTn>
                                        <p:tgtEl>
                                          <p:spTgt spid="120"/>
                                        </p:tgtEl>
                                        <p:attrNameLst>
                                          <p:attrName>style.visibility</p:attrName>
                                        </p:attrNameLst>
                                      </p:cBhvr>
                                      <p:to>
                                        <p:strVal val="visible"/>
                                      </p:to>
                                    </p:set>
                                    <p:animEffect transition="in" filter="box(in)">
                                      <p:cBhvr>
                                        <p:cTn id="120" dur="500"/>
                                        <p:tgtEl>
                                          <p:spTgt spid="120"/>
                                        </p:tgtEl>
                                      </p:cBhvr>
                                    </p:animEffect>
                                  </p:childTnLst>
                                </p:cTn>
                              </p:par>
                            </p:childTnLst>
                          </p:cTn>
                        </p:par>
                        <p:par>
                          <p:cTn id="121" fill="hold">
                            <p:stCondLst>
                              <p:cond delay="500"/>
                            </p:stCondLst>
                            <p:childTnLst>
                              <p:par>
                                <p:cTn id="122" presetID="4" presetClass="entr" presetSubtype="16" fill="hold" grpId="0" nodeType="afterEffect">
                                  <p:stCondLst>
                                    <p:cond delay="1000"/>
                                  </p:stCondLst>
                                  <p:childTnLst>
                                    <p:set>
                                      <p:cBhvr>
                                        <p:cTn id="123" dur="1" fill="hold">
                                          <p:stCondLst>
                                            <p:cond delay="0"/>
                                          </p:stCondLst>
                                        </p:cTn>
                                        <p:tgtEl>
                                          <p:spTgt spid="132"/>
                                        </p:tgtEl>
                                        <p:attrNameLst>
                                          <p:attrName>style.visibility</p:attrName>
                                        </p:attrNameLst>
                                      </p:cBhvr>
                                      <p:to>
                                        <p:strVal val="visible"/>
                                      </p:to>
                                    </p:set>
                                    <p:animEffect transition="in" filter="box(in)">
                                      <p:cBhvr>
                                        <p:cTn id="124" dur="500"/>
                                        <p:tgtEl>
                                          <p:spTgt spid="132"/>
                                        </p:tgtEl>
                                      </p:cBhvr>
                                    </p:animEffect>
                                  </p:childTnLst>
                                </p:cTn>
                              </p:par>
                            </p:childTnLst>
                          </p:cTn>
                        </p:par>
                      </p:childTnLst>
                    </p:cTn>
                  </p:par>
                  <p:par>
                    <p:cTn id="125" fill="hold">
                      <p:stCondLst>
                        <p:cond delay="indefinite"/>
                      </p:stCondLst>
                      <p:childTnLst>
                        <p:par>
                          <p:cTn id="126" fill="hold">
                            <p:stCondLst>
                              <p:cond delay="0"/>
                            </p:stCondLst>
                            <p:childTnLst>
                              <p:par>
                                <p:cTn id="127" presetID="21" presetClass="emph" presetSubtype="0" fill="hold" grpId="0" nodeType="clickEffect">
                                  <p:stCondLst>
                                    <p:cond delay="0"/>
                                  </p:stCondLst>
                                  <p:childTnLst>
                                    <p:animClr clrSpc="hsl">
                                      <p:cBhvr override="childStyle">
                                        <p:cTn id="128" dur="500" fill="hold"/>
                                        <p:tgtEl>
                                          <p:spTgt spid="134"/>
                                        </p:tgtEl>
                                        <p:attrNameLst>
                                          <p:attrName>style.color</p:attrName>
                                        </p:attrNameLst>
                                      </p:cBhvr>
                                      <p:by>
                                        <p:hsl h="7200000" s="0" l="0"/>
                                      </p:by>
                                    </p:animClr>
                                    <p:animClr clrSpc="hsl">
                                      <p:cBhvr>
                                        <p:cTn id="129" dur="500" fill="hold"/>
                                        <p:tgtEl>
                                          <p:spTgt spid="134"/>
                                        </p:tgtEl>
                                        <p:attrNameLst>
                                          <p:attrName>fillcolor</p:attrName>
                                        </p:attrNameLst>
                                      </p:cBhvr>
                                      <p:by>
                                        <p:hsl h="7200000" s="0" l="0"/>
                                      </p:by>
                                    </p:animClr>
                                    <p:animClr clrSpc="hsl">
                                      <p:cBhvr>
                                        <p:cTn id="130" dur="500" fill="hold"/>
                                        <p:tgtEl>
                                          <p:spTgt spid="134"/>
                                        </p:tgtEl>
                                        <p:attrNameLst>
                                          <p:attrName>stroke.color</p:attrName>
                                        </p:attrNameLst>
                                      </p:cBhvr>
                                      <p:by>
                                        <p:hsl h="7200000" s="0" l="0"/>
                                      </p:by>
                                    </p:animClr>
                                    <p:set>
                                      <p:cBhvr>
                                        <p:cTn id="131" dur="500" fill="hold"/>
                                        <p:tgtEl>
                                          <p:spTgt spid="134"/>
                                        </p:tgtEl>
                                        <p:attrNameLst>
                                          <p:attrName>fill.type</p:attrName>
                                        </p:attrNameLst>
                                      </p:cBhvr>
                                      <p:to>
                                        <p:strVal val="solid"/>
                                      </p:to>
                                    </p:set>
                                  </p:childTnLst>
                                </p:cTn>
                              </p:par>
                              <p:par>
                                <p:cTn id="132" presetID="21" presetClass="emph" presetSubtype="0" fill="hold" grpId="0" nodeType="withEffect">
                                  <p:stCondLst>
                                    <p:cond delay="0"/>
                                  </p:stCondLst>
                                  <p:childTnLst>
                                    <p:animClr clrSpc="hsl">
                                      <p:cBhvr override="childStyle">
                                        <p:cTn id="133" dur="500" fill="hold"/>
                                        <p:tgtEl>
                                          <p:spTgt spid="140"/>
                                        </p:tgtEl>
                                        <p:attrNameLst>
                                          <p:attrName>style.color</p:attrName>
                                        </p:attrNameLst>
                                      </p:cBhvr>
                                      <p:by>
                                        <p:hsl h="7200000" s="0" l="0"/>
                                      </p:by>
                                    </p:animClr>
                                    <p:animClr clrSpc="hsl">
                                      <p:cBhvr>
                                        <p:cTn id="134" dur="500" fill="hold"/>
                                        <p:tgtEl>
                                          <p:spTgt spid="140"/>
                                        </p:tgtEl>
                                        <p:attrNameLst>
                                          <p:attrName>fillcolor</p:attrName>
                                        </p:attrNameLst>
                                      </p:cBhvr>
                                      <p:by>
                                        <p:hsl h="7200000" s="0" l="0"/>
                                      </p:by>
                                    </p:animClr>
                                    <p:animClr clrSpc="hsl">
                                      <p:cBhvr>
                                        <p:cTn id="135" dur="500" fill="hold"/>
                                        <p:tgtEl>
                                          <p:spTgt spid="140"/>
                                        </p:tgtEl>
                                        <p:attrNameLst>
                                          <p:attrName>stroke.color</p:attrName>
                                        </p:attrNameLst>
                                      </p:cBhvr>
                                      <p:by>
                                        <p:hsl h="7200000" s="0" l="0"/>
                                      </p:by>
                                    </p:animClr>
                                    <p:set>
                                      <p:cBhvr>
                                        <p:cTn id="136" dur="500" fill="hold"/>
                                        <p:tgtEl>
                                          <p:spTgt spid="140"/>
                                        </p:tgtEl>
                                        <p:attrNameLst>
                                          <p:attrName>fill.type</p:attrName>
                                        </p:attrNameLst>
                                      </p:cBhvr>
                                      <p:to>
                                        <p:strVal val="solid"/>
                                      </p:to>
                                    </p:set>
                                  </p:childTnLst>
                                </p:cTn>
                              </p:par>
                              <p:par>
                                <p:cTn id="137" presetID="21" presetClass="emph" presetSubtype="0" fill="hold" grpId="0" nodeType="withEffect">
                                  <p:stCondLst>
                                    <p:cond delay="0"/>
                                  </p:stCondLst>
                                  <p:childTnLst>
                                    <p:animClr clrSpc="hsl">
                                      <p:cBhvr override="childStyle">
                                        <p:cTn id="138" dur="500" fill="hold"/>
                                        <p:tgtEl>
                                          <p:spTgt spid="240"/>
                                        </p:tgtEl>
                                        <p:attrNameLst>
                                          <p:attrName>style.color</p:attrName>
                                        </p:attrNameLst>
                                      </p:cBhvr>
                                      <p:by>
                                        <p:hsl h="7200000" s="0" l="0"/>
                                      </p:by>
                                    </p:animClr>
                                    <p:animClr clrSpc="hsl">
                                      <p:cBhvr>
                                        <p:cTn id="139" dur="500" fill="hold"/>
                                        <p:tgtEl>
                                          <p:spTgt spid="240"/>
                                        </p:tgtEl>
                                        <p:attrNameLst>
                                          <p:attrName>fillcolor</p:attrName>
                                        </p:attrNameLst>
                                      </p:cBhvr>
                                      <p:by>
                                        <p:hsl h="7200000" s="0" l="0"/>
                                      </p:by>
                                    </p:animClr>
                                    <p:animClr clrSpc="hsl">
                                      <p:cBhvr>
                                        <p:cTn id="140" dur="500" fill="hold"/>
                                        <p:tgtEl>
                                          <p:spTgt spid="240"/>
                                        </p:tgtEl>
                                        <p:attrNameLst>
                                          <p:attrName>stroke.color</p:attrName>
                                        </p:attrNameLst>
                                      </p:cBhvr>
                                      <p:by>
                                        <p:hsl h="7200000" s="0" l="0"/>
                                      </p:by>
                                    </p:animClr>
                                    <p:set>
                                      <p:cBhvr>
                                        <p:cTn id="141" dur="500" fill="hold"/>
                                        <p:tgtEl>
                                          <p:spTgt spid="240"/>
                                        </p:tgtEl>
                                        <p:attrNameLst>
                                          <p:attrName>fill.type</p:attrName>
                                        </p:attrNameLst>
                                      </p:cBhvr>
                                      <p:to>
                                        <p:strVal val="solid"/>
                                      </p:to>
                                    </p:set>
                                  </p:childTnLst>
                                </p:cTn>
                              </p:par>
                            </p:childTnLst>
                          </p:cTn>
                        </p:par>
                        <p:par>
                          <p:cTn id="142" fill="hold">
                            <p:stCondLst>
                              <p:cond delay="500"/>
                            </p:stCondLst>
                            <p:childTnLst>
                              <p:par>
                                <p:cTn id="143" presetID="26" presetClass="emph" presetSubtype="0" fill="hold" grpId="0" nodeType="afterEffect">
                                  <p:stCondLst>
                                    <p:cond delay="500"/>
                                  </p:stCondLst>
                                  <p:childTnLst>
                                    <p:animEffect transition="out" filter="fade">
                                      <p:cBhvr>
                                        <p:cTn id="144" dur="500" tmFilter="0, 0; .2, .5; .8, .5; 1, 0"/>
                                        <p:tgtEl>
                                          <p:spTgt spid="244"/>
                                        </p:tgtEl>
                                      </p:cBhvr>
                                    </p:animEffect>
                                    <p:animScale>
                                      <p:cBhvr>
                                        <p:cTn id="145" dur="250" autoRev="1" fill="hold"/>
                                        <p:tgtEl>
                                          <p:spTgt spid="244"/>
                                        </p:tgtEl>
                                      </p:cBhvr>
                                      <p:by x="105000" y="105000"/>
                                    </p:animScale>
                                  </p:childTnLst>
                                </p:cTn>
                              </p:par>
                            </p:childTnLst>
                          </p:cTn>
                        </p:par>
                      </p:childTnLst>
                    </p:cTn>
                  </p:par>
                  <p:par>
                    <p:cTn id="146" fill="hold">
                      <p:stCondLst>
                        <p:cond delay="indefinite"/>
                      </p:stCondLst>
                      <p:childTnLst>
                        <p:par>
                          <p:cTn id="147" fill="hold">
                            <p:stCondLst>
                              <p:cond delay="0"/>
                            </p:stCondLst>
                            <p:childTnLst>
                              <p:par>
                                <p:cTn id="148" presetID="4" presetClass="entr" presetSubtype="16" fill="hold" grpId="0" nodeType="clickEffect">
                                  <p:stCondLst>
                                    <p:cond delay="0"/>
                                  </p:stCondLst>
                                  <p:childTnLst>
                                    <p:set>
                                      <p:cBhvr>
                                        <p:cTn id="149" dur="1" fill="hold">
                                          <p:stCondLst>
                                            <p:cond delay="0"/>
                                          </p:stCondLst>
                                        </p:cTn>
                                        <p:tgtEl>
                                          <p:spTgt spid="121"/>
                                        </p:tgtEl>
                                        <p:attrNameLst>
                                          <p:attrName>style.visibility</p:attrName>
                                        </p:attrNameLst>
                                      </p:cBhvr>
                                      <p:to>
                                        <p:strVal val="visible"/>
                                      </p:to>
                                    </p:set>
                                    <p:animEffect transition="in" filter="box(in)">
                                      <p:cBhvr>
                                        <p:cTn id="150" dur="500"/>
                                        <p:tgtEl>
                                          <p:spTgt spid="121"/>
                                        </p:tgtEl>
                                      </p:cBhvr>
                                    </p:animEffect>
                                  </p:childTnLst>
                                </p:cTn>
                              </p:par>
                            </p:childTnLst>
                          </p:cTn>
                        </p:par>
                        <p:par>
                          <p:cTn id="151" fill="hold">
                            <p:stCondLst>
                              <p:cond delay="500"/>
                            </p:stCondLst>
                            <p:childTnLst>
                              <p:par>
                                <p:cTn id="152" presetID="4" presetClass="entr" presetSubtype="16" fill="hold" grpId="0" nodeType="afterEffect">
                                  <p:stCondLst>
                                    <p:cond delay="1000"/>
                                  </p:stCondLst>
                                  <p:childTnLst>
                                    <p:set>
                                      <p:cBhvr>
                                        <p:cTn id="153" dur="1" fill="hold">
                                          <p:stCondLst>
                                            <p:cond delay="0"/>
                                          </p:stCondLst>
                                        </p:cTn>
                                        <p:tgtEl>
                                          <p:spTgt spid="135"/>
                                        </p:tgtEl>
                                        <p:attrNameLst>
                                          <p:attrName>style.visibility</p:attrName>
                                        </p:attrNameLst>
                                      </p:cBhvr>
                                      <p:to>
                                        <p:strVal val="visible"/>
                                      </p:to>
                                    </p:set>
                                    <p:animEffect transition="in" filter="box(in)">
                                      <p:cBhvr>
                                        <p:cTn id="154" dur="500"/>
                                        <p:tgtEl>
                                          <p:spTgt spid="135"/>
                                        </p:tgtEl>
                                      </p:cBhvr>
                                    </p:animEffect>
                                  </p:childTnLst>
                                </p:cTn>
                              </p:par>
                            </p:childTnLst>
                          </p:cTn>
                        </p:par>
                      </p:childTnLst>
                    </p:cTn>
                  </p:par>
                  <p:par>
                    <p:cTn id="155" fill="hold">
                      <p:stCondLst>
                        <p:cond delay="indefinite"/>
                      </p:stCondLst>
                      <p:childTnLst>
                        <p:par>
                          <p:cTn id="156" fill="hold">
                            <p:stCondLst>
                              <p:cond delay="0"/>
                            </p:stCondLst>
                            <p:childTnLst>
                              <p:par>
                                <p:cTn id="157" presetID="21" presetClass="emph" presetSubtype="0" fill="hold" grpId="0" nodeType="clickEffect">
                                  <p:stCondLst>
                                    <p:cond delay="0"/>
                                  </p:stCondLst>
                                  <p:childTnLst>
                                    <p:animClr clrSpc="hsl">
                                      <p:cBhvr override="childStyle">
                                        <p:cTn id="158" dur="500" fill="hold"/>
                                        <p:tgtEl>
                                          <p:spTgt spid="150"/>
                                        </p:tgtEl>
                                        <p:attrNameLst>
                                          <p:attrName>style.color</p:attrName>
                                        </p:attrNameLst>
                                      </p:cBhvr>
                                      <p:by>
                                        <p:hsl h="7200000" s="0" l="0"/>
                                      </p:by>
                                    </p:animClr>
                                    <p:animClr clrSpc="hsl">
                                      <p:cBhvr>
                                        <p:cTn id="159" dur="500" fill="hold"/>
                                        <p:tgtEl>
                                          <p:spTgt spid="150"/>
                                        </p:tgtEl>
                                        <p:attrNameLst>
                                          <p:attrName>fillcolor</p:attrName>
                                        </p:attrNameLst>
                                      </p:cBhvr>
                                      <p:by>
                                        <p:hsl h="7200000" s="0" l="0"/>
                                      </p:by>
                                    </p:animClr>
                                    <p:animClr clrSpc="hsl">
                                      <p:cBhvr>
                                        <p:cTn id="160" dur="500" fill="hold"/>
                                        <p:tgtEl>
                                          <p:spTgt spid="150"/>
                                        </p:tgtEl>
                                        <p:attrNameLst>
                                          <p:attrName>stroke.color</p:attrName>
                                        </p:attrNameLst>
                                      </p:cBhvr>
                                      <p:by>
                                        <p:hsl h="7200000" s="0" l="0"/>
                                      </p:by>
                                    </p:animClr>
                                    <p:set>
                                      <p:cBhvr>
                                        <p:cTn id="161" dur="500" fill="hold"/>
                                        <p:tgtEl>
                                          <p:spTgt spid="150"/>
                                        </p:tgtEl>
                                        <p:attrNameLst>
                                          <p:attrName>fill.type</p:attrName>
                                        </p:attrNameLst>
                                      </p:cBhvr>
                                      <p:to>
                                        <p:strVal val="solid"/>
                                      </p:to>
                                    </p:set>
                                  </p:childTnLst>
                                </p:cTn>
                              </p:par>
                              <p:par>
                                <p:cTn id="162" presetID="21" presetClass="emph" presetSubtype="0" fill="hold" grpId="0" nodeType="withEffect">
                                  <p:stCondLst>
                                    <p:cond delay="0"/>
                                  </p:stCondLst>
                                  <p:childTnLst>
                                    <p:animClr clrSpc="hsl">
                                      <p:cBhvr override="childStyle">
                                        <p:cTn id="163" dur="500" fill="hold"/>
                                        <p:tgtEl>
                                          <p:spTgt spid="166"/>
                                        </p:tgtEl>
                                        <p:attrNameLst>
                                          <p:attrName>style.color</p:attrName>
                                        </p:attrNameLst>
                                      </p:cBhvr>
                                      <p:by>
                                        <p:hsl h="7200000" s="0" l="0"/>
                                      </p:by>
                                    </p:animClr>
                                    <p:animClr clrSpc="hsl">
                                      <p:cBhvr>
                                        <p:cTn id="164" dur="500" fill="hold"/>
                                        <p:tgtEl>
                                          <p:spTgt spid="166"/>
                                        </p:tgtEl>
                                        <p:attrNameLst>
                                          <p:attrName>fillcolor</p:attrName>
                                        </p:attrNameLst>
                                      </p:cBhvr>
                                      <p:by>
                                        <p:hsl h="7200000" s="0" l="0"/>
                                      </p:by>
                                    </p:animClr>
                                    <p:animClr clrSpc="hsl">
                                      <p:cBhvr>
                                        <p:cTn id="165" dur="500" fill="hold"/>
                                        <p:tgtEl>
                                          <p:spTgt spid="166"/>
                                        </p:tgtEl>
                                        <p:attrNameLst>
                                          <p:attrName>stroke.color</p:attrName>
                                        </p:attrNameLst>
                                      </p:cBhvr>
                                      <p:by>
                                        <p:hsl h="7200000" s="0" l="0"/>
                                      </p:by>
                                    </p:animClr>
                                    <p:set>
                                      <p:cBhvr>
                                        <p:cTn id="166" dur="500" fill="hold"/>
                                        <p:tgtEl>
                                          <p:spTgt spid="166"/>
                                        </p:tgtEl>
                                        <p:attrNameLst>
                                          <p:attrName>fill.type</p:attrName>
                                        </p:attrNameLst>
                                      </p:cBhvr>
                                      <p:to>
                                        <p:strVal val="solid"/>
                                      </p:to>
                                    </p:set>
                                  </p:childTnLst>
                                </p:cTn>
                              </p:par>
                              <p:par>
                                <p:cTn id="167" presetID="21" presetClass="emph" presetSubtype="0" fill="hold" grpId="0" nodeType="withEffect">
                                  <p:stCondLst>
                                    <p:cond delay="0"/>
                                  </p:stCondLst>
                                  <p:childTnLst>
                                    <p:animClr clrSpc="hsl">
                                      <p:cBhvr override="childStyle">
                                        <p:cTn id="168" dur="500" fill="hold"/>
                                        <p:tgtEl>
                                          <p:spTgt spid="174"/>
                                        </p:tgtEl>
                                        <p:attrNameLst>
                                          <p:attrName>style.color</p:attrName>
                                        </p:attrNameLst>
                                      </p:cBhvr>
                                      <p:by>
                                        <p:hsl h="7200000" s="0" l="0"/>
                                      </p:by>
                                    </p:animClr>
                                    <p:animClr clrSpc="hsl">
                                      <p:cBhvr>
                                        <p:cTn id="169" dur="500" fill="hold"/>
                                        <p:tgtEl>
                                          <p:spTgt spid="174"/>
                                        </p:tgtEl>
                                        <p:attrNameLst>
                                          <p:attrName>fillcolor</p:attrName>
                                        </p:attrNameLst>
                                      </p:cBhvr>
                                      <p:by>
                                        <p:hsl h="7200000" s="0" l="0"/>
                                      </p:by>
                                    </p:animClr>
                                    <p:animClr clrSpc="hsl">
                                      <p:cBhvr>
                                        <p:cTn id="170" dur="500" fill="hold"/>
                                        <p:tgtEl>
                                          <p:spTgt spid="174"/>
                                        </p:tgtEl>
                                        <p:attrNameLst>
                                          <p:attrName>stroke.color</p:attrName>
                                        </p:attrNameLst>
                                      </p:cBhvr>
                                      <p:by>
                                        <p:hsl h="7200000" s="0" l="0"/>
                                      </p:by>
                                    </p:animClr>
                                    <p:set>
                                      <p:cBhvr>
                                        <p:cTn id="171" dur="500" fill="hold"/>
                                        <p:tgtEl>
                                          <p:spTgt spid="174"/>
                                        </p:tgtEl>
                                        <p:attrNameLst>
                                          <p:attrName>fill.type</p:attrName>
                                        </p:attrNameLst>
                                      </p:cBhvr>
                                      <p:to>
                                        <p:strVal val="solid"/>
                                      </p:to>
                                    </p:set>
                                  </p:childTnLst>
                                </p:cTn>
                              </p:par>
                            </p:childTnLst>
                          </p:cTn>
                        </p:par>
                        <p:par>
                          <p:cTn id="172" fill="hold">
                            <p:stCondLst>
                              <p:cond delay="500"/>
                            </p:stCondLst>
                            <p:childTnLst>
                              <p:par>
                                <p:cTn id="173" presetID="26" presetClass="emph" presetSubtype="0" fill="hold" grpId="0" nodeType="afterEffect">
                                  <p:stCondLst>
                                    <p:cond delay="500"/>
                                  </p:stCondLst>
                                  <p:childTnLst>
                                    <p:animEffect transition="out" filter="fade">
                                      <p:cBhvr>
                                        <p:cTn id="174" dur="500" tmFilter="0, 0; .2, .5; .8, .5; 1, 0"/>
                                        <p:tgtEl>
                                          <p:spTgt spid="177"/>
                                        </p:tgtEl>
                                      </p:cBhvr>
                                    </p:animEffect>
                                    <p:animScale>
                                      <p:cBhvr>
                                        <p:cTn id="175" dur="250" autoRev="1" fill="hold"/>
                                        <p:tgtEl>
                                          <p:spTgt spid="177"/>
                                        </p:tgtEl>
                                      </p:cBhvr>
                                      <p:by x="105000" y="105000"/>
                                    </p:animScale>
                                  </p:childTnLst>
                                </p:cTn>
                              </p:par>
                            </p:childTnLst>
                          </p:cTn>
                        </p:par>
                      </p:childTnLst>
                    </p:cTn>
                  </p:par>
                  <p:par>
                    <p:cTn id="176" fill="hold">
                      <p:stCondLst>
                        <p:cond delay="indefinite"/>
                      </p:stCondLst>
                      <p:childTnLst>
                        <p:par>
                          <p:cTn id="177" fill="hold">
                            <p:stCondLst>
                              <p:cond delay="0"/>
                            </p:stCondLst>
                            <p:childTnLst>
                              <p:par>
                                <p:cTn id="178" presetID="4" presetClass="entr" presetSubtype="16" fill="hold" grpId="0" nodeType="clickEffect">
                                  <p:stCondLst>
                                    <p:cond delay="0"/>
                                  </p:stCondLst>
                                  <p:childTnLst>
                                    <p:set>
                                      <p:cBhvr>
                                        <p:cTn id="179" dur="1" fill="hold">
                                          <p:stCondLst>
                                            <p:cond delay="0"/>
                                          </p:stCondLst>
                                        </p:cTn>
                                        <p:tgtEl>
                                          <p:spTgt spid="122"/>
                                        </p:tgtEl>
                                        <p:attrNameLst>
                                          <p:attrName>style.visibility</p:attrName>
                                        </p:attrNameLst>
                                      </p:cBhvr>
                                      <p:to>
                                        <p:strVal val="visible"/>
                                      </p:to>
                                    </p:set>
                                    <p:animEffect transition="in" filter="box(in)">
                                      <p:cBhvr>
                                        <p:cTn id="180" dur="500"/>
                                        <p:tgtEl>
                                          <p:spTgt spid="122"/>
                                        </p:tgtEl>
                                      </p:cBhvr>
                                    </p:animEffect>
                                  </p:childTnLst>
                                </p:cTn>
                              </p:par>
                            </p:childTnLst>
                          </p:cTn>
                        </p:par>
                        <p:par>
                          <p:cTn id="181" fill="hold">
                            <p:stCondLst>
                              <p:cond delay="500"/>
                            </p:stCondLst>
                            <p:childTnLst>
                              <p:par>
                                <p:cTn id="182" presetID="4" presetClass="entr" presetSubtype="16" fill="hold" grpId="0" nodeType="afterEffect">
                                  <p:stCondLst>
                                    <p:cond delay="1000"/>
                                  </p:stCondLst>
                                  <p:childTnLst>
                                    <p:set>
                                      <p:cBhvr>
                                        <p:cTn id="183" dur="1" fill="hold">
                                          <p:stCondLst>
                                            <p:cond delay="0"/>
                                          </p:stCondLst>
                                        </p:cTn>
                                        <p:tgtEl>
                                          <p:spTgt spid="136"/>
                                        </p:tgtEl>
                                        <p:attrNameLst>
                                          <p:attrName>style.visibility</p:attrName>
                                        </p:attrNameLst>
                                      </p:cBhvr>
                                      <p:to>
                                        <p:strVal val="visible"/>
                                      </p:to>
                                    </p:set>
                                    <p:animEffect transition="in" filter="box(in)">
                                      <p:cBhvr>
                                        <p:cTn id="184" dur="500"/>
                                        <p:tgtEl>
                                          <p:spTgt spid="136"/>
                                        </p:tgtEl>
                                      </p:cBhvr>
                                    </p:animEffect>
                                  </p:childTnLst>
                                </p:cTn>
                              </p:par>
                            </p:childTnLst>
                          </p:cTn>
                        </p:par>
                      </p:childTnLst>
                    </p:cTn>
                  </p:par>
                  <p:par>
                    <p:cTn id="185" fill="hold">
                      <p:stCondLst>
                        <p:cond delay="indefinite"/>
                      </p:stCondLst>
                      <p:childTnLst>
                        <p:par>
                          <p:cTn id="186" fill="hold">
                            <p:stCondLst>
                              <p:cond delay="0"/>
                            </p:stCondLst>
                            <p:childTnLst>
                              <p:par>
                                <p:cTn id="187" presetID="21" presetClass="emph" presetSubtype="0" fill="hold" grpId="0" nodeType="clickEffect">
                                  <p:stCondLst>
                                    <p:cond delay="0"/>
                                  </p:stCondLst>
                                  <p:childTnLst>
                                    <p:animClr clrSpc="hsl">
                                      <p:cBhvr override="childStyle">
                                        <p:cTn id="188" dur="500" fill="hold"/>
                                        <p:tgtEl>
                                          <p:spTgt spid="239"/>
                                        </p:tgtEl>
                                        <p:attrNameLst>
                                          <p:attrName>style.color</p:attrName>
                                        </p:attrNameLst>
                                      </p:cBhvr>
                                      <p:by>
                                        <p:hsl h="7200000" s="0" l="0"/>
                                      </p:by>
                                    </p:animClr>
                                    <p:animClr clrSpc="hsl">
                                      <p:cBhvr>
                                        <p:cTn id="189" dur="500" fill="hold"/>
                                        <p:tgtEl>
                                          <p:spTgt spid="239"/>
                                        </p:tgtEl>
                                        <p:attrNameLst>
                                          <p:attrName>fillcolor</p:attrName>
                                        </p:attrNameLst>
                                      </p:cBhvr>
                                      <p:by>
                                        <p:hsl h="7200000" s="0" l="0"/>
                                      </p:by>
                                    </p:animClr>
                                    <p:animClr clrSpc="hsl">
                                      <p:cBhvr>
                                        <p:cTn id="190" dur="500" fill="hold"/>
                                        <p:tgtEl>
                                          <p:spTgt spid="239"/>
                                        </p:tgtEl>
                                        <p:attrNameLst>
                                          <p:attrName>stroke.color</p:attrName>
                                        </p:attrNameLst>
                                      </p:cBhvr>
                                      <p:by>
                                        <p:hsl h="7200000" s="0" l="0"/>
                                      </p:by>
                                    </p:animClr>
                                    <p:set>
                                      <p:cBhvr>
                                        <p:cTn id="191" dur="500" fill="hold"/>
                                        <p:tgtEl>
                                          <p:spTgt spid="239"/>
                                        </p:tgtEl>
                                        <p:attrNameLst>
                                          <p:attrName>fill.type</p:attrName>
                                        </p:attrNameLst>
                                      </p:cBhvr>
                                      <p:to>
                                        <p:strVal val="solid"/>
                                      </p:to>
                                    </p:set>
                                  </p:childTnLst>
                                </p:cTn>
                              </p:par>
                              <p:par>
                                <p:cTn id="192" presetID="21" presetClass="emph" presetSubtype="0" fill="hold" grpId="0" nodeType="withEffect">
                                  <p:stCondLst>
                                    <p:cond delay="0"/>
                                  </p:stCondLst>
                                  <p:childTnLst>
                                    <p:animClr clrSpc="hsl">
                                      <p:cBhvr override="childStyle">
                                        <p:cTn id="193" dur="500" fill="hold"/>
                                        <p:tgtEl>
                                          <p:spTgt spid="248"/>
                                        </p:tgtEl>
                                        <p:attrNameLst>
                                          <p:attrName>style.color</p:attrName>
                                        </p:attrNameLst>
                                      </p:cBhvr>
                                      <p:by>
                                        <p:hsl h="7200000" s="0" l="0"/>
                                      </p:by>
                                    </p:animClr>
                                    <p:animClr clrSpc="hsl">
                                      <p:cBhvr>
                                        <p:cTn id="194" dur="500" fill="hold"/>
                                        <p:tgtEl>
                                          <p:spTgt spid="248"/>
                                        </p:tgtEl>
                                        <p:attrNameLst>
                                          <p:attrName>fillcolor</p:attrName>
                                        </p:attrNameLst>
                                      </p:cBhvr>
                                      <p:by>
                                        <p:hsl h="7200000" s="0" l="0"/>
                                      </p:by>
                                    </p:animClr>
                                    <p:animClr clrSpc="hsl">
                                      <p:cBhvr>
                                        <p:cTn id="195" dur="500" fill="hold"/>
                                        <p:tgtEl>
                                          <p:spTgt spid="248"/>
                                        </p:tgtEl>
                                        <p:attrNameLst>
                                          <p:attrName>stroke.color</p:attrName>
                                        </p:attrNameLst>
                                      </p:cBhvr>
                                      <p:by>
                                        <p:hsl h="7200000" s="0" l="0"/>
                                      </p:by>
                                    </p:animClr>
                                    <p:set>
                                      <p:cBhvr>
                                        <p:cTn id="196" dur="500" fill="hold"/>
                                        <p:tgtEl>
                                          <p:spTgt spid="248"/>
                                        </p:tgtEl>
                                        <p:attrNameLst>
                                          <p:attrName>fill.type</p:attrName>
                                        </p:attrNameLst>
                                      </p:cBhvr>
                                      <p:to>
                                        <p:strVal val="solid"/>
                                      </p:to>
                                    </p:set>
                                  </p:childTnLst>
                                </p:cTn>
                              </p:par>
                              <p:par>
                                <p:cTn id="197" presetID="21" presetClass="emph" presetSubtype="0" fill="hold" grpId="0" nodeType="withEffect">
                                  <p:stCondLst>
                                    <p:cond delay="0"/>
                                  </p:stCondLst>
                                  <p:childTnLst>
                                    <p:animClr clrSpc="hsl">
                                      <p:cBhvr override="childStyle">
                                        <p:cTn id="198" dur="500" fill="hold"/>
                                        <p:tgtEl>
                                          <p:spTgt spid="250"/>
                                        </p:tgtEl>
                                        <p:attrNameLst>
                                          <p:attrName>style.color</p:attrName>
                                        </p:attrNameLst>
                                      </p:cBhvr>
                                      <p:by>
                                        <p:hsl h="7200000" s="0" l="0"/>
                                      </p:by>
                                    </p:animClr>
                                    <p:animClr clrSpc="hsl">
                                      <p:cBhvr>
                                        <p:cTn id="199" dur="500" fill="hold"/>
                                        <p:tgtEl>
                                          <p:spTgt spid="250"/>
                                        </p:tgtEl>
                                        <p:attrNameLst>
                                          <p:attrName>fillcolor</p:attrName>
                                        </p:attrNameLst>
                                      </p:cBhvr>
                                      <p:by>
                                        <p:hsl h="7200000" s="0" l="0"/>
                                      </p:by>
                                    </p:animClr>
                                    <p:animClr clrSpc="hsl">
                                      <p:cBhvr>
                                        <p:cTn id="200" dur="500" fill="hold"/>
                                        <p:tgtEl>
                                          <p:spTgt spid="250"/>
                                        </p:tgtEl>
                                        <p:attrNameLst>
                                          <p:attrName>stroke.color</p:attrName>
                                        </p:attrNameLst>
                                      </p:cBhvr>
                                      <p:by>
                                        <p:hsl h="7200000" s="0" l="0"/>
                                      </p:by>
                                    </p:animClr>
                                    <p:set>
                                      <p:cBhvr>
                                        <p:cTn id="201" dur="500" fill="hold"/>
                                        <p:tgtEl>
                                          <p:spTgt spid="250"/>
                                        </p:tgtEl>
                                        <p:attrNameLst>
                                          <p:attrName>fill.type</p:attrName>
                                        </p:attrNameLst>
                                      </p:cBhvr>
                                      <p:to>
                                        <p:strVal val="solid"/>
                                      </p:to>
                                    </p:set>
                                  </p:childTnLst>
                                </p:cTn>
                              </p:par>
                            </p:childTnLst>
                          </p:cTn>
                        </p:par>
                        <p:par>
                          <p:cTn id="202" fill="hold">
                            <p:stCondLst>
                              <p:cond delay="500"/>
                            </p:stCondLst>
                            <p:childTnLst>
                              <p:par>
                                <p:cTn id="203" presetID="26" presetClass="emph" presetSubtype="0" fill="hold" grpId="0" nodeType="afterEffect">
                                  <p:stCondLst>
                                    <p:cond delay="500"/>
                                  </p:stCondLst>
                                  <p:childTnLst>
                                    <p:animEffect transition="out" filter="fade">
                                      <p:cBhvr>
                                        <p:cTn id="204" dur="500" tmFilter="0, 0; .2, .5; .8, .5; 1, 0"/>
                                        <p:tgtEl>
                                          <p:spTgt spid="267"/>
                                        </p:tgtEl>
                                      </p:cBhvr>
                                    </p:animEffect>
                                    <p:animScale>
                                      <p:cBhvr>
                                        <p:cTn id="205" dur="250" autoRev="1" fill="hold"/>
                                        <p:tgtEl>
                                          <p:spTgt spid="267"/>
                                        </p:tgtEl>
                                      </p:cBhvr>
                                      <p:by x="105000" y="105000"/>
                                    </p:animScale>
                                  </p:childTnLst>
                                </p:cTn>
                              </p:par>
                              <p:par>
                                <p:cTn id="206" presetID="26" presetClass="emph" presetSubtype="0" fill="hold" grpId="0" nodeType="withEffect">
                                  <p:stCondLst>
                                    <p:cond delay="0"/>
                                  </p:stCondLst>
                                  <p:childTnLst>
                                    <p:animEffect transition="out" filter="fade">
                                      <p:cBhvr>
                                        <p:cTn id="207" dur="500" tmFilter="0, 0; .2, .5; .8, .5; 1, 0"/>
                                        <p:tgtEl>
                                          <p:spTgt spid="268"/>
                                        </p:tgtEl>
                                      </p:cBhvr>
                                    </p:animEffect>
                                    <p:animScale>
                                      <p:cBhvr>
                                        <p:cTn id="208" dur="250" autoRev="1" fill="hold"/>
                                        <p:tgtEl>
                                          <p:spTgt spid="268"/>
                                        </p:tgtEl>
                                      </p:cBhvr>
                                      <p:by x="105000" y="105000"/>
                                    </p:animScale>
                                  </p:childTnLst>
                                </p:cTn>
                              </p:par>
                            </p:childTnLst>
                          </p:cTn>
                        </p:par>
                      </p:childTnLst>
                    </p:cTn>
                  </p:par>
                  <p:par>
                    <p:cTn id="209" fill="hold">
                      <p:stCondLst>
                        <p:cond delay="indefinite"/>
                      </p:stCondLst>
                      <p:childTnLst>
                        <p:par>
                          <p:cTn id="210" fill="hold">
                            <p:stCondLst>
                              <p:cond delay="0"/>
                            </p:stCondLst>
                            <p:childTnLst>
                              <p:par>
                                <p:cTn id="211" presetID="4" presetClass="entr" presetSubtype="16" fill="hold" grpId="0" nodeType="clickEffect">
                                  <p:stCondLst>
                                    <p:cond delay="0"/>
                                  </p:stCondLst>
                                  <p:childTnLst>
                                    <p:set>
                                      <p:cBhvr>
                                        <p:cTn id="212" dur="1" fill="hold">
                                          <p:stCondLst>
                                            <p:cond delay="0"/>
                                          </p:stCondLst>
                                        </p:cTn>
                                        <p:tgtEl>
                                          <p:spTgt spid="123"/>
                                        </p:tgtEl>
                                        <p:attrNameLst>
                                          <p:attrName>style.visibility</p:attrName>
                                        </p:attrNameLst>
                                      </p:cBhvr>
                                      <p:to>
                                        <p:strVal val="visible"/>
                                      </p:to>
                                    </p:set>
                                    <p:animEffect transition="in" filter="box(in)">
                                      <p:cBhvr>
                                        <p:cTn id="213"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13" grpId="0" animBg="1"/>
      <p:bldP spid="14" grpId="0" animBg="1"/>
      <p:bldP spid="23" grpId="0" animBg="1"/>
      <p:bldP spid="35" grpId="0" animBg="1"/>
      <p:bldP spid="42" grpId="0" animBg="1"/>
      <p:bldP spid="48" grpId="0" animBg="1"/>
      <p:bldP spid="54" grpId="0" animBg="1"/>
      <p:bldP spid="89" grpId="0" animBg="1"/>
      <p:bldP spid="90" grpId="0" animBg="1"/>
      <p:bldP spid="94" grpId="0" animBg="1"/>
      <p:bldP spid="102" grpId="0" animBg="1"/>
      <p:bldP spid="103" grpId="0" animBg="1"/>
      <p:bldP spid="108" grpId="0" animBg="1"/>
      <p:bldP spid="116" grpId="0" animBg="1"/>
      <p:bldP spid="119" grpId="0" animBg="1"/>
      <p:bldP spid="126" grpId="0" animBg="1"/>
      <p:bldP spid="134" grpId="0" animBg="1"/>
      <p:bldP spid="140" grpId="0" animBg="1"/>
      <p:bldP spid="150" grpId="0" animBg="1"/>
      <p:bldP spid="166" grpId="0" animBg="1"/>
      <p:bldP spid="174" grpId="0" animBg="1"/>
      <p:bldP spid="177" grpId="0" animBg="1"/>
      <p:bldP spid="239" grpId="0" animBg="1"/>
      <p:bldP spid="240" grpId="0" animBg="1"/>
      <p:bldP spid="244" grpId="0" animBg="1"/>
      <p:bldP spid="248" grpId="0" animBg="1"/>
      <p:bldP spid="250" grpId="0" animBg="1"/>
      <p:bldP spid="267" grpId="0" animBg="1"/>
      <p:bldP spid="268" grpId="0" animBg="1"/>
      <p:bldP spid="127" grpId="0" animBg="1"/>
      <p:bldP spid="128" grpId="0" animBg="1"/>
      <p:bldP spid="130" grpId="0" animBg="1"/>
      <p:bldP spid="132" grpId="0" animBg="1"/>
      <p:bldP spid="135" grpId="0" animBg="1"/>
      <p:bldP spid="136" grpId="0" animBg="1"/>
      <p:bldP spid="113" grpId="0" animBg="1"/>
      <p:bldP spid="117" grpId="0" animBg="1"/>
      <p:bldP spid="120" grpId="0" animBg="1"/>
      <p:bldP spid="121" grpId="0" animBg="1"/>
      <p:bldP spid="122" grpId="0" animBg="1"/>
      <p:bldP spid="1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1840" y="116632"/>
            <a:ext cx="17281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Did you do any paid work in Ref?</a:t>
            </a:r>
            <a:endParaRPr lang="en-GB" sz="1100" dirty="0"/>
          </a:p>
        </p:txBody>
      </p:sp>
      <p:sp>
        <p:nvSpPr>
          <p:cNvPr id="3" name="Rectangle 2"/>
          <p:cNvSpPr/>
          <p:nvPr/>
        </p:nvSpPr>
        <p:spPr>
          <a:xfrm>
            <a:off x="251520" y="908720"/>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Self employed or as employee?</a:t>
            </a:r>
            <a:endParaRPr lang="en-GB" sz="1100" dirty="0"/>
          </a:p>
        </p:txBody>
      </p:sp>
      <p:cxnSp>
        <p:nvCxnSpPr>
          <p:cNvPr id="4" name="Elbow Connector 3"/>
          <p:cNvCxnSpPr>
            <a:stCxn id="2" idx="2"/>
            <a:endCxn id="3" idx="0"/>
          </p:cNvCxnSpPr>
          <p:nvPr/>
        </p:nvCxnSpPr>
        <p:spPr>
          <a:xfrm rot="5400000">
            <a:off x="2231740" y="-855476"/>
            <a:ext cx="432048" cy="30963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115616" y="1988840"/>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100" dirty="0" smtClean="0">
                <a:solidFill>
                  <a:srgbClr val="FF0000"/>
                </a:solidFill>
              </a:rPr>
              <a:t>EMP</a:t>
            </a:r>
            <a:endParaRPr lang="en-GB" sz="1100" dirty="0">
              <a:solidFill>
                <a:srgbClr val="FF0000"/>
              </a:solidFill>
            </a:endParaRPr>
          </a:p>
        </p:txBody>
      </p:sp>
      <p:sp>
        <p:nvSpPr>
          <p:cNvPr id="6" name="Oval 5"/>
          <p:cNvSpPr/>
          <p:nvPr/>
        </p:nvSpPr>
        <p:spPr>
          <a:xfrm>
            <a:off x="179512" y="1988840"/>
            <a:ext cx="648072" cy="66635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900" dirty="0" smtClean="0"/>
              <a:t>SE</a:t>
            </a:r>
            <a:endParaRPr lang="en-GB" sz="900" dirty="0"/>
          </a:p>
        </p:txBody>
      </p:sp>
      <p:cxnSp>
        <p:nvCxnSpPr>
          <p:cNvPr id="9" name="Elbow Connector 8"/>
          <p:cNvCxnSpPr>
            <a:stCxn id="3" idx="2"/>
            <a:endCxn id="5" idx="0"/>
          </p:cNvCxnSpPr>
          <p:nvPr/>
        </p:nvCxnSpPr>
        <p:spPr>
          <a:xfrm rot="16200000" flipH="1">
            <a:off x="809582" y="1358770"/>
            <a:ext cx="720080" cy="5400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3" idx="2"/>
            <a:endCxn id="6" idx="0"/>
          </p:cNvCxnSpPr>
          <p:nvPr/>
        </p:nvCxnSpPr>
        <p:spPr>
          <a:xfrm rot="5400000">
            <a:off x="341530" y="1430778"/>
            <a:ext cx="720080" cy="3960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47664" y="404664"/>
            <a:ext cx="432048" cy="246221"/>
          </a:xfrm>
          <a:prstGeom prst="rect">
            <a:avLst/>
          </a:prstGeom>
          <a:noFill/>
        </p:spPr>
        <p:txBody>
          <a:bodyPr wrap="square" rtlCol="0">
            <a:spAutoFit/>
          </a:bodyPr>
          <a:lstStyle/>
          <a:p>
            <a:r>
              <a:rPr lang="en-GB" sz="1000" dirty="0" smtClean="0"/>
              <a:t>Yes</a:t>
            </a:r>
            <a:endParaRPr lang="en-GB" sz="1000" dirty="0"/>
          </a:p>
        </p:txBody>
      </p:sp>
      <p:sp>
        <p:nvSpPr>
          <p:cNvPr id="19" name="Rectangle 18"/>
          <p:cNvSpPr/>
          <p:nvPr/>
        </p:nvSpPr>
        <p:spPr>
          <a:xfrm>
            <a:off x="6804248" y="908720"/>
            <a:ext cx="144016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But have a job? (…as a…)</a:t>
            </a:r>
            <a:endParaRPr lang="en-GB" sz="1100" dirty="0"/>
          </a:p>
        </p:txBody>
      </p:sp>
      <p:cxnSp>
        <p:nvCxnSpPr>
          <p:cNvPr id="20" name="Elbow Connector 19"/>
          <p:cNvCxnSpPr>
            <a:endCxn id="19" idx="0"/>
          </p:cNvCxnSpPr>
          <p:nvPr/>
        </p:nvCxnSpPr>
        <p:spPr>
          <a:xfrm rot="16200000" flipH="1">
            <a:off x="5544108" y="-1071500"/>
            <a:ext cx="432048" cy="352839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796136" y="404664"/>
            <a:ext cx="432048" cy="246221"/>
          </a:xfrm>
          <a:prstGeom prst="rect">
            <a:avLst/>
          </a:prstGeom>
          <a:noFill/>
        </p:spPr>
        <p:txBody>
          <a:bodyPr wrap="square" rtlCol="0">
            <a:spAutoFit/>
          </a:bodyPr>
          <a:lstStyle/>
          <a:p>
            <a:r>
              <a:rPr lang="en-GB" sz="1000" dirty="0" smtClean="0"/>
              <a:t>No</a:t>
            </a:r>
            <a:endParaRPr lang="en-GB" sz="1000" dirty="0"/>
          </a:p>
        </p:txBody>
      </p:sp>
      <p:sp>
        <p:nvSpPr>
          <p:cNvPr id="22" name="Rectangle 21"/>
          <p:cNvSpPr/>
          <p:nvPr/>
        </p:nvSpPr>
        <p:spPr>
          <a:xfrm>
            <a:off x="3347864" y="148478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Looking for work?</a:t>
            </a:r>
            <a:endParaRPr lang="en-GB" sz="1400" dirty="0"/>
          </a:p>
        </p:txBody>
      </p:sp>
      <p:sp>
        <p:nvSpPr>
          <p:cNvPr id="23" name="Oval 22"/>
          <p:cNvSpPr/>
          <p:nvPr/>
        </p:nvSpPr>
        <p:spPr>
          <a:xfrm>
            <a:off x="3707904" y="4437112"/>
            <a:ext cx="648072" cy="64807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800" dirty="0" smtClean="0"/>
              <a:t>Not active</a:t>
            </a:r>
            <a:endParaRPr lang="en-GB" sz="800" dirty="0"/>
          </a:p>
        </p:txBody>
      </p:sp>
      <p:sp>
        <p:nvSpPr>
          <p:cNvPr id="24" name="Rectangle 23"/>
          <p:cNvSpPr/>
          <p:nvPr/>
        </p:nvSpPr>
        <p:spPr>
          <a:xfrm>
            <a:off x="3347864" y="2492896"/>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Able to start?</a:t>
            </a:r>
            <a:endParaRPr lang="en-GB" sz="1400" dirty="0"/>
          </a:p>
        </p:txBody>
      </p:sp>
      <p:sp>
        <p:nvSpPr>
          <p:cNvPr id="27" name="TextBox 26"/>
          <p:cNvSpPr txBox="1"/>
          <p:nvPr/>
        </p:nvSpPr>
        <p:spPr>
          <a:xfrm>
            <a:off x="2627784" y="3212976"/>
            <a:ext cx="648072" cy="553998"/>
          </a:xfrm>
          <a:prstGeom prst="rect">
            <a:avLst/>
          </a:prstGeom>
          <a:noFill/>
        </p:spPr>
        <p:txBody>
          <a:bodyPr wrap="square" rtlCol="0">
            <a:spAutoFit/>
          </a:bodyPr>
          <a:lstStyle/>
          <a:p>
            <a:r>
              <a:rPr lang="en-GB" sz="1000" dirty="0" smtClean="0"/>
              <a:t>Waiting to start new job</a:t>
            </a:r>
            <a:endParaRPr lang="en-GB" sz="1000" dirty="0"/>
          </a:p>
        </p:txBody>
      </p:sp>
      <p:sp>
        <p:nvSpPr>
          <p:cNvPr id="28" name="Rectangle 27"/>
          <p:cNvSpPr/>
          <p:nvPr/>
        </p:nvSpPr>
        <p:spPr>
          <a:xfrm>
            <a:off x="3347864" y="3501008"/>
            <a:ext cx="1368152" cy="432048"/>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Why not?</a:t>
            </a:r>
            <a:endParaRPr lang="en-GB" sz="1400" dirty="0"/>
          </a:p>
        </p:txBody>
      </p:sp>
      <p:cxnSp>
        <p:nvCxnSpPr>
          <p:cNvPr id="29" name="Straight Arrow Connector 28"/>
          <p:cNvCxnSpPr>
            <a:stCxn id="28" idx="2"/>
            <a:endCxn id="23" idx="0"/>
          </p:cNvCxnSpPr>
          <p:nvPr/>
        </p:nvCxnSpPr>
        <p:spPr>
          <a:xfrm>
            <a:off x="4031940" y="3933056"/>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979712" y="3429000"/>
            <a:ext cx="648072" cy="64807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p>
            <a:pPr algn="ctr"/>
            <a:r>
              <a:rPr lang="en-GB" sz="900" dirty="0" smtClean="0">
                <a:solidFill>
                  <a:srgbClr val="FF0000"/>
                </a:solidFill>
              </a:rPr>
              <a:t>unemployed</a:t>
            </a:r>
            <a:endParaRPr lang="en-GB" sz="900" dirty="0">
              <a:solidFill>
                <a:srgbClr val="FF0000"/>
              </a:solidFill>
            </a:endParaRPr>
          </a:p>
        </p:txBody>
      </p:sp>
      <p:cxnSp>
        <p:nvCxnSpPr>
          <p:cNvPr id="36" name="Shape 35"/>
          <p:cNvCxnSpPr/>
          <p:nvPr/>
        </p:nvCxnSpPr>
        <p:spPr>
          <a:xfrm rot="10800000" flipV="1">
            <a:off x="4031940" y="1088740"/>
            <a:ext cx="2772308" cy="3960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012160" y="908720"/>
            <a:ext cx="432048" cy="246221"/>
          </a:xfrm>
          <a:prstGeom prst="rect">
            <a:avLst/>
          </a:prstGeom>
          <a:noFill/>
        </p:spPr>
        <p:txBody>
          <a:bodyPr wrap="square" rtlCol="0">
            <a:spAutoFit/>
          </a:bodyPr>
          <a:lstStyle/>
          <a:p>
            <a:r>
              <a:rPr lang="en-GB" sz="1000" dirty="0" smtClean="0"/>
              <a:t>No</a:t>
            </a:r>
            <a:endParaRPr lang="en-GB" sz="1000" dirty="0"/>
          </a:p>
        </p:txBody>
      </p:sp>
      <p:cxnSp>
        <p:nvCxnSpPr>
          <p:cNvPr id="44" name="Straight Arrow Connector 43"/>
          <p:cNvCxnSpPr>
            <a:stCxn id="22" idx="2"/>
            <a:endCxn id="24" idx="0"/>
          </p:cNvCxnSpPr>
          <p:nvPr/>
        </p:nvCxnSpPr>
        <p:spPr>
          <a:xfrm>
            <a:off x="4031940" y="1916832"/>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995936" y="3068960"/>
            <a:ext cx="432048" cy="246221"/>
          </a:xfrm>
          <a:prstGeom prst="rect">
            <a:avLst/>
          </a:prstGeom>
          <a:noFill/>
        </p:spPr>
        <p:txBody>
          <a:bodyPr wrap="square" rtlCol="0">
            <a:spAutoFit/>
          </a:bodyPr>
          <a:lstStyle/>
          <a:p>
            <a:r>
              <a:rPr lang="en-GB" sz="1000" dirty="0" smtClean="0"/>
              <a:t>No</a:t>
            </a:r>
            <a:endParaRPr lang="en-GB" sz="1000" dirty="0"/>
          </a:p>
        </p:txBody>
      </p:sp>
      <p:sp>
        <p:nvSpPr>
          <p:cNvPr id="46" name="TextBox 45"/>
          <p:cNvSpPr txBox="1"/>
          <p:nvPr/>
        </p:nvSpPr>
        <p:spPr>
          <a:xfrm>
            <a:off x="3995936" y="2060848"/>
            <a:ext cx="432048" cy="246221"/>
          </a:xfrm>
          <a:prstGeom prst="rect">
            <a:avLst/>
          </a:prstGeom>
          <a:noFill/>
        </p:spPr>
        <p:txBody>
          <a:bodyPr wrap="square" rtlCol="0">
            <a:spAutoFit/>
          </a:bodyPr>
          <a:lstStyle/>
          <a:p>
            <a:r>
              <a:rPr lang="en-GB" sz="1000" dirty="0" smtClean="0"/>
              <a:t>Yes</a:t>
            </a:r>
            <a:endParaRPr lang="en-GB" sz="1000" dirty="0"/>
          </a:p>
        </p:txBody>
      </p:sp>
      <p:sp>
        <p:nvSpPr>
          <p:cNvPr id="47" name="Oval 46"/>
          <p:cNvSpPr/>
          <p:nvPr/>
        </p:nvSpPr>
        <p:spPr>
          <a:xfrm>
            <a:off x="7812360" y="1772816"/>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solidFill>
                  <a:srgbClr val="FF0000"/>
                </a:solidFill>
              </a:rPr>
              <a:t>EMP</a:t>
            </a:r>
            <a:endParaRPr lang="en-GB" sz="1000" dirty="0">
              <a:solidFill>
                <a:srgbClr val="FF0000"/>
              </a:solidFill>
            </a:endParaRPr>
          </a:p>
        </p:txBody>
      </p:sp>
      <p:sp>
        <p:nvSpPr>
          <p:cNvPr id="48" name="Oval 47"/>
          <p:cNvSpPr/>
          <p:nvPr/>
        </p:nvSpPr>
        <p:spPr>
          <a:xfrm>
            <a:off x="6732240" y="1772816"/>
            <a:ext cx="648072" cy="648072"/>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t>SE</a:t>
            </a:r>
            <a:endParaRPr lang="en-GB" sz="1000" dirty="0"/>
          </a:p>
        </p:txBody>
      </p:sp>
      <p:cxnSp>
        <p:nvCxnSpPr>
          <p:cNvPr id="49" name="Elbow Connector 48"/>
          <p:cNvCxnSpPr>
            <a:endCxn id="47" idx="0"/>
          </p:cNvCxnSpPr>
          <p:nvPr/>
        </p:nvCxnSpPr>
        <p:spPr>
          <a:xfrm rot="16200000" flipH="1">
            <a:off x="7578334" y="1214754"/>
            <a:ext cx="504056" cy="61206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a:endCxn id="48" idx="0"/>
          </p:cNvCxnSpPr>
          <p:nvPr/>
        </p:nvCxnSpPr>
        <p:spPr>
          <a:xfrm rot="5400000">
            <a:off x="7038274" y="1286762"/>
            <a:ext cx="504056" cy="46805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24" idx="2"/>
            <a:endCxn id="28" idx="0"/>
          </p:cNvCxnSpPr>
          <p:nvPr/>
        </p:nvCxnSpPr>
        <p:spPr>
          <a:xfrm>
            <a:off x="4031940" y="2924944"/>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22" idx="3"/>
            <a:endCxn id="28" idx="3"/>
          </p:cNvCxnSpPr>
          <p:nvPr/>
        </p:nvCxnSpPr>
        <p:spPr>
          <a:xfrm>
            <a:off x="4716016" y="1700808"/>
            <a:ext cx="12700" cy="2016224"/>
          </a:xfrm>
          <a:prstGeom prst="bentConnector3">
            <a:avLst>
              <a:gd name="adj1" fmla="val 1800000"/>
            </a:avLst>
          </a:prstGeom>
          <a:ln>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860032" y="1916832"/>
            <a:ext cx="432048" cy="246221"/>
          </a:xfrm>
          <a:prstGeom prst="rect">
            <a:avLst/>
          </a:prstGeom>
          <a:noFill/>
        </p:spPr>
        <p:txBody>
          <a:bodyPr wrap="square" rtlCol="0">
            <a:spAutoFit/>
          </a:bodyPr>
          <a:lstStyle/>
          <a:p>
            <a:r>
              <a:rPr lang="en-GB" sz="1000" dirty="0" smtClean="0"/>
              <a:t>No</a:t>
            </a:r>
            <a:endParaRPr lang="en-GB" sz="1000" dirty="0"/>
          </a:p>
        </p:txBody>
      </p:sp>
      <p:sp>
        <p:nvSpPr>
          <p:cNvPr id="78" name="Rectangle 77"/>
          <p:cNvSpPr/>
          <p:nvPr/>
        </p:nvSpPr>
        <p:spPr>
          <a:xfrm>
            <a:off x="2051720"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Any unpaid work?</a:t>
            </a:r>
            <a:endParaRPr lang="en-GB" sz="1400" dirty="0"/>
          </a:p>
        </p:txBody>
      </p:sp>
      <p:sp>
        <p:nvSpPr>
          <p:cNvPr id="79" name="Rectangle 78"/>
          <p:cNvSpPr/>
          <p:nvPr/>
        </p:nvSpPr>
        <p:spPr>
          <a:xfrm>
            <a:off x="3851920"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Any training in ref?</a:t>
            </a:r>
            <a:endParaRPr lang="en-GB" sz="1400" dirty="0"/>
          </a:p>
        </p:txBody>
      </p:sp>
      <p:sp>
        <p:nvSpPr>
          <p:cNvPr id="80" name="Rectangle 79"/>
          <p:cNvSpPr/>
          <p:nvPr/>
        </p:nvSpPr>
        <p:spPr>
          <a:xfrm>
            <a:off x="5580112"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Govt funded?</a:t>
            </a:r>
            <a:endParaRPr lang="en-GB" sz="1400" dirty="0"/>
          </a:p>
        </p:txBody>
      </p:sp>
      <p:sp>
        <p:nvSpPr>
          <p:cNvPr id="81" name="Oval 80"/>
          <p:cNvSpPr/>
          <p:nvPr/>
        </p:nvSpPr>
        <p:spPr>
          <a:xfrm>
            <a:off x="5940152" y="6209928"/>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cxnSp>
        <p:nvCxnSpPr>
          <p:cNvPr id="83" name="Shape 82"/>
          <p:cNvCxnSpPr>
            <a:stCxn id="23" idx="2"/>
            <a:endCxn id="78" idx="0"/>
          </p:cNvCxnSpPr>
          <p:nvPr/>
        </p:nvCxnSpPr>
        <p:spPr>
          <a:xfrm rot="10800000" flipV="1">
            <a:off x="2735796" y="4761148"/>
            <a:ext cx="972108" cy="75608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stCxn id="78" idx="3"/>
            <a:endCxn id="79" idx="1"/>
          </p:cNvCxnSpPr>
          <p:nvPr/>
        </p:nvCxnSpPr>
        <p:spPr>
          <a:xfrm>
            <a:off x="3419872" y="5733256"/>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79" idx="3"/>
            <a:endCxn id="80" idx="1"/>
          </p:cNvCxnSpPr>
          <p:nvPr/>
        </p:nvCxnSpPr>
        <p:spPr>
          <a:xfrm>
            <a:off x="5220072" y="5733256"/>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8" name="Oval 87"/>
          <p:cNvSpPr/>
          <p:nvPr/>
        </p:nvSpPr>
        <p:spPr>
          <a:xfrm>
            <a:off x="2411760" y="6209928"/>
            <a:ext cx="648072" cy="64807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050" dirty="0" smtClean="0">
                <a:solidFill>
                  <a:srgbClr val="002060"/>
                </a:solidFill>
              </a:rPr>
              <a:t>UFW</a:t>
            </a:r>
            <a:endParaRPr lang="en-GB" sz="1050" dirty="0">
              <a:solidFill>
                <a:srgbClr val="002060"/>
              </a:solidFill>
            </a:endParaRPr>
          </a:p>
        </p:txBody>
      </p:sp>
      <p:sp>
        <p:nvSpPr>
          <p:cNvPr id="89" name="TextBox 88"/>
          <p:cNvSpPr txBox="1"/>
          <p:nvPr/>
        </p:nvSpPr>
        <p:spPr>
          <a:xfrm>
            <a:off x="1763688" y="5949280"/>
            <a:ext cx="1008112" cy="246221"/>
          </a:xfrm>
          <a:prstGeom prst="rect">
            <a:avLst/>
          </a:prstGeom>
          <a:noFill/>
        </p:spPr>
        <p:txBody>
          <a:bodyPr wrap="square" rtlCol="0">
            <a:spAutoFit/>
          </a:bodyPr>
          <a:lstStyle/>
          <a:p>
            <a:r>
              <a:rPr lang="en-GB" sz="1000" dirty="0" smtClean="0"/>
              <a:t>Yes family work</a:t>
            </a:r>
            <a:endParaRPr lang="en-GB" sz="1000" dirty="0"/>
          </a:p>
        </p:txBody>
      </p:sp>
      <p:cxnSp>
        <p:nvCxnSpPr>
          <p:cNvPr id="91" name="Straight Arrow Connector 90"/>
          <p:cNvCxnSpPr>
            <a:stCxn id="78" idx="2"/>
            <a:endCxn id="88" idx="0"/>
          </p:cNvCxnSpPr>
          <p:nvPr/>
        </p:nvCxnSpPr>
        <p:spPr>
          <a:xfrm>
            <a:off x="2735796" y="5949280"/>
            <a:ext cx="0" cy="260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80" idx="2"/>
            <a:endCxn id="81" idx="0"/>
          </p:cNvCxnSpPr>
          <p:nvPr/>
        </p:nvCxnSpPr>
        <p:spPr>
          <a:xfrm>
            <a:off x="6264188" y="5949280"/>
            <a:ext cx="0" cy="260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3995936" y="4077072"/>
            <a:ext cx="432048" cy="246221"/>
          </a:xfrm>
          <a:prstGeom prst="rect">
            <a:avLst/>
          </a:prstGeom>
          <a:noFill/>
        </p:spPr>
        <p:txBody>
          <a:bodyPr wrap="square" rtlCol="0">
            <a:spAutoFit/>
          </a:bodyPr>
          <a:lstStyle/>
          <a:p>
            <a:r>
              <a:rPr lang="en-GB" sz="1000" dirty="0" smtClean="0"/>
              <a:t>ANY</a:t>
            </a:r>
            <a:endParaRPr lang="en-GB" sz="1000" dirty="0"/>
          </a:p>
        </p:txBody>
      </p:sp>
      <p:cxnSp>
        <p:nvCxnSpPr>
          <p:cNvPr id="75" name="Straight Arrow Connector 74"/>
          <p:cNvCxnSpPr>
            <a:stCxn id="28" idx="1"/>
            <a:endCxn id="31" idx="6"/>
          </p:cNvCxnSpPr>
          <p:nvPr/>
        </p:nvCxnSpPr>
        <p:spPr>
          <a:xfrm flipH="1">
            <a:off x="2627784" y="3717032"/>
            <a:ext cx="720080" cy="36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hape 75"/>
          <p:cNvCxnSpPr>
            <a:stCxn id="24" idx="1"/>
            <a:endCxn id="31" idx="0"/>
          </p:cNvCxnSpPr>
          <p:nvPr/>
        </p:nvCxnSpPr>
        <p:spPr>
          <a:xfrm rot="10800000" flipV="1">
            <a:off x="2303748" y="2708920"/>
            <a:ext cx="1044116" cy="72008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2411760" y="2492896"/>
            <a:ext cx="432048" cy="246221"/>
          </a:xfrm>
          <a:prstGeom prst="rect">
            <a:avLst/>
          </a:prstGeom>
          <a:noFill/>
        </p:spPr>
        <p:txBody>
          <a:bodyPr wrap="square" rtlCol="0">
            <a:spAutoFit/>
          </a:bodyPr>
          <a:lstStyle/>
          <a:p>
            <a:r>
              <a:rPr lang="en-GB" sz="1000" dirty="0" smtClean="0"/>
              <a:t>Yes</a:t>
            </a:r>
            <a:endParaRPr lang="en-GB" sz="1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1840" y="116632"/>
            <a:ext cx="17281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Did you do any paid work in Ref?</a:t>
            </a:r>
            <a:endParaRPr lang="en-GB" sz="1100" dirty="0"/>
          </a:p>
        </p:txBody>
      </p:sp>
      <p:sp>
        <p:nvSpPr>
          <p:cNvPr id="3" name="Rectangle 2"/>
          <p:cNvSpPr/>
          <p:nvPr/>
        </p:nvSpPr>
        <p:spPr>
          <a:xfrm>
            <a:off x="251520" y="908720"/>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Self employed or as employee?</a:t>
            </a:r>
            <a:endParaRPr lang="en-GB" sz="1100" dirty="0"/>
          </a:p>
        </p:txBody>
      </p:sp>
      <p:cxnSp>
        <p:nvCxnSpPr>
          <p:cNvPr id="4" name="Elbow Connector 3"/>
          <p:cNvCxnSpPr>
            <a:stCxn id="2" idx="2"/>
            <a:endCxn id="3" idx="0"/>
          </p:cNvCxnSpPr>
          <p:nvPr/>
        </p:nvCxnSpPr>
        <p:spPr>
          <a:xfrm rot="5400000">
            <a:off x="2231740" y="-855476"/>
            <a:ext cx="432048" cy="30963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115616" y="1988840"/>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100" dirty="0" smtClean="0">
                <a:solidFill>
                  <a:srgbClr val="FF0000"/>
                </a:solidFill>
              </a:rPr>
              <a:t>EMP</a:t>
            </a:r>
            <a:endParaRPr lang="en-GB" sz="1100" dirty="0">
              <a:solidFill>
                <a:srgbClr val="FF0000"/>
              </a:solidFill>
            </a:endParaRPr>
          </a:p>
        </p:txBody>
      </p:sp>
      <p:sp>
        <p:nvSpPr>
          <p:cNvPr id="6" name="Oval 5"/>
          <p:cNvSpPr/>
          <p:nvPr/>
        </p:nvSpPr>
        <p:spPr>
          <a:xfrm>
            <a:off x="179512" y="1988840"/>
            <a:ext cx="648072" cy="66635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900" dirty="0" smtClean="0"/>
              <a:t>SE</a:t>
            </a:r>
            <a:endParaRPr lang="en-GB" sz="900" dirty="0"/>
          </a:p>
        </p:txBody>
      </p:sp>
      <p:sp>
        <p:nvSpPr>
          <p:cNvPr id="7" name="Rectangle 6"/>
          <p:cNvSpPr/>
          <p:nvPr/>
        </p:nvSpPr>
        <p:spPr>
          <a:xfrm>
            <a:off x="251520" y="3068960"/>
            <a:ext cx="1440160" cy="5040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This work was part of a training scheme = true </a:t>
            </a:r>
            <a:endParaRPr lang="en-GB" sz="1100" dirty="0"/>
          </a:p>
        </p:txBody>
      </p:sp>
      <p:sp>
        <p:nvSpPr>
          <p:cNvPr id="8" name="Rectangle 7"/>
          <p:cNvSpPr/>
          <p:nvPr/>
        </p:nvSpPr>
        <p:spPr>
          <a:xfrm>
            <a:off x="179512" y="4869160"/>
            <a:ext cx="1115616" cy="72008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Before setting up own business = true</a:t>
            </a:r>
            <a:endParaRPr lang="en-GB" sz="1100" dirty="0"/>
          </a:p>
        </p:txBody>
      </p:sp>
      <p:cxnSp>
        <p:nvCxnSpPr>
          <p:cNvPr id="9" name="Elbow Connector 8"/>
          <p:cNvCxnSpPr>
            <a:stCxn id="3" idx="2"/>
            <a:endCxn id="5" idx="0"/>
          </p:cNvCxnSpPr>
          <p:nvPr/>
        </p:nvCxnSpPr>
        <p:spPr>
          <a:xfrm rot="16200000" flipH="1">
            <a:off x="809582" y="1358770"/>
            <a:ext cx="720080" cy="5400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3" idx="2"/>
            <a:endCxn id="6" idx="0"/>
          </p:cNvCxnSpPr>
          <p:nvPr/>
        </p:nvCxnSpPr>
        <p:spPr>
          <a:xfrm rot="5400000">
            <a:off x="341530" y="1430778"/>
            <a:ext cx="720080" cy="3960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7544" y="3573016"/>
            <a:ext cx="0" cy="1296144"/>
          </a:xfrm>
          <a:prstGeom prst="straightConnector1">
            <a:avLst/>
          </a:prstGeom>
          <a:ln>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395536" y="6209928"/>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sp>
        <p:nvSpPr>
          <p:cNvPr id="13" name="Oval 12"/>
          <p:cNvSpPr/>
          <p:nvPr/>
        </p:nvSpPr>
        <p:spPr>
          <a:xfrm>
            <a:off x="1043608" y="4005064"/>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sp>
        <p:nvSpPr>
          <p:cNvPr id="14" name="TextBox 13"/>
          <p:cNvSpPr txBox="1"/>
          <p:nvPr/>
        </p:nvSpPr>
        <p:spPr>
          <a:xfrm>
            <a:off x="1547664" y="404664"/>
            <a:ext cx="432048" cy="246221"/>
          </a:xfrm>
          <a:prstGeom prst="rect">
            <a:avLst/>
          </a:prstGeom>
          <a:noFill/>
        </p:spPr>
        <p:txBody>
          <a:bodyPr wrap="square" rtlCol="0">
            <a:spAutoFit/>
          </a:bodyPr>
          <a:lstStyle/>
          <a:p>
            <a:r>
              <a:rPr lang="en-GB" sz="1000" dirty="0" smtClean="0"/>
              <a:t>Yes</a:t>
            </a:r>
            <a:endParaRPr lang="en-GB" sz="1000" dirty="0"/>
          </a:p>
        </p:txBody>
      </p:sp>
      <p:cxnSp>
        <p:nvCxnSpPr>
          <p:cNvPr id="15" name="Straight Arrow Connector 14"/>
          <p:cNvCxnSpPr>
            <a:stCxn id="8" idx="2"/>
            <a:endCxn id="12" idx="0"/>
          </p:cNvCxnSpPr>
          <p:nvPr/>
        </p:nvCxnSpPr>
        <p:spPr>
          <a:xfrm flipH="1">
            <a:off x="719572" y="5589240"/>
            <a:ext cx="17748" cy="620688"/>
          </a:xfrm>
          <a:prstGeom prst="straightConnector1">
            <a:avLst/>
          </a:prstGeom>
          <a:ln>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403648" y="3573016"/>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5" idx="4"/>
            <a:endCxn id="7" idx="0"/>
          </p:cNvCxnSpPr>
          <p:nvPr/>
        </p:nvCxnSpPr>
        <p:spPr>
          <a:xfrm rot="5400000">
            <a:off x="989602" y="2618910"/>
            <a:ext cx="432048" cy="468052"/>
          </a:xfrm>
          <a:prstGeom prst="bentConnector3">
            <a:avLst>
              <a:gd name="adj1" fmla="val 5368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6" idx="4"/>
            <a:endCxn id="7" idx="0"/>
          </p:cNvCxnSpPr>
          <p:nvPr/>
        </p:nvCxnSpPr>
        <p:spPr>
          <a:xfrm rot="16200000" flipH="1">
            <a:off x="530691" y="2628051"/>
            <a:ext cx="413766" cy="468052"/>
          </a:xfrm>
          <a:prstGeom prst="bentConnector3">
            <a:avLst>
              <a:gd name="adj1" fmla="val 51228"/>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804248" y="908720"/>
            <a:ext cx="144016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But have a job? (…as a…)</a:t>
            </a:r>
            <a:endParaRPr lang="en-GB" sz="1100" dirty="0"/>
          </a:p>
        </p:txBody>
      </p:sp>
      <p:cxnSp>
        <p:nvCxnSpPr>
          <p:cNvPr id="20" name="Elbow Connector 19"/>
          <p:cNvCxnSpPr>
            <a:endCxn id="19" idx="0"/>
          </p:cNvCxnSpPr>
          <p:nvPr/>
        </p:nvCxnSpPr>
        <p:spPr>
          <a:xfrm rot="16200000" flipH="1">
            <a:off x="5544108" y="-1071500"/>
            <a:ext cx="432048" cy="352839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796136" y="404664"/>
            <a:ext cx="432048" cy="246221"/>
          </a:xfrm>
          <a:prstGeom prst="rect">
            <a:avLst/>
          </a:prstGeom>
          <a:noFill/>
        </p:spPr>
        <p:txBody>
          <a:bodyPr wrap="square" rtlCol="0">
            <a:spAutoFit/>
          </a:bodyPr>
          <a:lstStyle/>
          <a:p>
            <a:r>
              <a:rPr lang="en-GB" sz="1000" dirty="0" smtClean="0"/>
              <a:t>No</a:t>
            </a:r>
            <a:endParaRPr lang="en-GB" sz="1000" dirty="0"/>
          </a:p>
        </p:txBody>
      </p:sp>
      <p:sp>
        <p:nvSpPr>
          <p:cNvPr id="22" name="Rectangle 21"/>
          <p:cNvSpPr/>
          <p:nvPr/>
        </p:nvSpPr>
        <p:spPr>
          <a:xfrm>
            <a:off x="3347864" y="148478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Looking for work?</a:t>
            </a:r>
            <a:endParaRPr lang="en-GB" sz="1400" dirty="0"/>
          </a:p>
        </p:txBody>
      </p:sp>
      <p:sp>
        <p:nvSpPr>
          <p:cNvPr id="23" name="Oval 22"/>
          <p:cNvSpPr/>
          <p:nvPr/>
        </p:nvSpPr>
        <p:spPr>
          <a:xfrm>
            <a:off x="3707904" y="4437112"/>
            <a:ext cx="648072" cy="64807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800" dirty="0" smtClean="0"/>
              <a:t>Not active</a:t>
            </a:r>
            <a:endParaRPr lang="en-GB" sz="800" dirty="0"/>
          </a:p>
        </p:txBody>
      </p:sp>
      <p:sp>
        <p:nvSpPr>
          <p:cNvPr id="24" name="Rectangle 23"/>
          <p:cNvSpPr/>
          <p:nvPr/>
        </p:nvSpPr>
        <p:spPr>
          <a:xfrm>
            <a:off x="3347864" y="2492896"/>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Able to start?</a:t>
            </a:r>
            <a:endParaRPr lang="en-GB" sz="1400" dirty="0"/>
          </a:p>
        </p:txBody>
      </p:sp>
      <p:sp>
        <p:nvSpPr>
          <p:cNvPr id="27" name="TextBox 26"/>
          <p:cNvSpPr txBox="1"/>
          <p:nvPr/>
        </p:nvSpPr>
        <p:spPr>
          <a:xfrm>
            <a:off x="2627784" y="3212976"/>
            <a:ext cx="648072" cy="553998"/>
          </a:xfrm>
          <a:prstGeom prst="rect">
            <a:avLst/>
          </a:prstGeom>
          <a:noFill/>
        </p:spPr>
        <p:txBody>
          <a:bodyPr wrap="square" rtlCol="0">
            <a:spAutoFit/>
          </a:bodyPr>
          <a:lstStyle/>
          <a:p>
            <a:r>
              <a:rPr lang="en-GB" sz="1000" dirty="0" smtClean="0"/>
              <a:t>Waiting to start new job</a:t>
            </a:r>
            <a:endParaRPr lang="en-GB" sz="1000" dirty="0"/>
          </a:p>
        </p:txBody>
      </p:sp>
      <p:sp>
        <p:nvSpPr>
          <p:cNvPr id="28" name="Rectangle 27"/>
          <p:cNvSpPr/>
          <p:nvPr/>
        </p:nvSpPr>
        <p:spPr>
          <a:xfrm>
            <a:off x="3347864" y="3501008"/>
            <a:ext cx="1368152" cy="432048"/>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Why not?</a:t>
            </a:r>
            <a:endParaRPr lang="en-GB" sz="1400" dirty="0"/>
          </a:p>
        </p:txBody>
      </p:sp>
      <p:cxnSp>
        <p:nvCxnSpPr>
          <p:cNvPr id="29" name="Straight Arrow Connector 28"/>
          <p:cNvCxnSpPr>
            <a:stCxn id="28" idx="2"/>
            <a:endCxn id="23" idx="0"/>
          </p:cNvCxnSpPr>
          <p:nvPr/>
        </p:nvCxnSpPr>
        <p:spPr>
          <a:xfrm>
            <a:off x="4031940" y="3933056"/>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979712" y="3429000"/>
            <a:ext cx="648072" cy="64807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p>
            <a:pPr algn="ctr"/>
            <a:r>
              <a:rPr lang="en-GB" sz="900" dirty="0" smtClean="0">
                <a:solidFill>
                  <a:srgbClr val="FF0000"/>
                </a:solidFill>
              </a:rPr>
              <a:t>unemployed</a:t>
            </a:r>
            <a:endParaRPr lang="en-GB" sz="900" dirty="0">
              <a:solidFill>
                <a:srgbClr val="FF0000"/>
              </a:solidFill>
            </a:endParaRPr>
          </a:p>
        </p:txBody>
      </p:sp>
      <p:cxnSp>
        <p:nvCxnSpPr>
          <p:cNvPr id="36" name="Shape 35"/>
          <p:cNvCxnSpPr/>
          <p:nvPr/>
        </p:nvCxnSpPr>
        <p:spPr>
          <a:xfrm rot="10800000" flipV="1">
            <a:off x="4031940" y="1088740"/>
            <a:ext cx="2772308" cy="3960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012160" y="908720"/>
            <a:ext cx="432048" cy="246221"/>
          </a:xfrm>
          <a:prstGeom prst="rect">
            <a:avLst/>
          </a:prstGeom>
          <a:noFill/>
        </p:spPr>
        <p:txBody>
          <a:bodyPr wrap="square" rtlCol="0">
            <a:spAutoFit/>
          </a:bodyPr>
          <a:lstStyle/>
          <a:p>
            <a:r>
              <a:rPr lang="en-GB" sz="1000" dirty="0" smtClean="0"/>
              <a:t>No</a:t>
            </a:r>
            <a:endParaRPr lang="en-GB" sz="1000" dirty="0"/>
          </a:p>
        </p:txBody>
      </p:sp>
      <p:cxnSp>
        <p:nvCxnSpPr>
          <p:cNvPr id="44" name="Straight Arrow Connector 43"/>
          <p:cNvCxnSpPr>
            <a:stCxn id="22" idx="2"/>
            <a:endCxn id="24" idx="0"/>
          </p:cNvCxnSpPr>
          <p:nvPr/>
        </p:nvCxnSpPr>
        <p:spPr>
          <a:xfrm>
            <a:off x="4031940" y="1916832"/>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995936" y="3068960"/>
            <a:ext cx="432048" cy="246221"/>
          </a:xfrm>
          <a:prstGeom prst="rect">
            <a:avLst/>
          </a:prstGeom>
          <a:noFill/>
        </p:spPr>
        <p:txBody>
          <a:bodyPr wrap="square" rtlCol="0">
            <a:spAutoFit/>
          </a:bodyPr>
          <a:lstStyle/>
          <a:p>
            <a:r>
              <a:rPr lang="en-GB" sz="1000" dirty="0" smtClean="0"/>
              <a:t>No</a:t>
            </a:r>
            <a:endParaRPr lang="en-GB" sz="1000" dirty="0"/>
          </a:p>
        </p:txBody>
      </p:sp>
      <p:sp>
        <p:nvSpPr>
          <p:cNvPr id="46" name="TextBox 45"/>
          <p:cNvSpPr txBox="1"/>
          <p:nvPr/>
        </p:nvSpPr>
        <p:spPr>
          <a:xfrm>
            <a:off x="3995936" y="2060848"/>
            <a:ext cx="432048" cy="246221"/>
          </a:xfrm>
          <a:prstGeom prst="rect">
            <a:avLst/>
          </a:prstGeom>
          <a:noFill/>
        </p:spPr>
        <p:txBody>
          <a:bodyPr wrap="square" rtlCol="0">
            <a:spAutoFit/>
          </a:bodyPr>
          <a:lstStyle/>
          <a:p>
            <a:r>
              <a:rPr lang="en-GB" sz="1000" dirty="0" smtClean="0"/>
              <a:t>Yes</a:t>
            </a:r>
            <a:endParaRPr lang="en-GB" sz="1000" dirty="0"/>
          </a:p>
        </p:txBody>
      </p:sp>
      <p:sp>
        <p:nvSpPr>
          <p:cNvPr id="47" name="Oval 46"/>
          <p:cNvSpPr/>
          <p:nvPr/>
        </p:nvSpPr>
        <p:spPr>
          <a:xfrm>
            <a:off x="7812360" y="1772816"/>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solidFill>
                  <a:srgbClr val="FF0000"/>
                </a:solidFill>
              </a:rPr>
              <a:t>EMP</a:t>
            </a:r>
            <a:endParaRPr lang="en-GB" sz="1000" dirty="0">
              <a:solidFill>
                <a:srgbClr val="FF0000"/>
              </a:solidFill>
            </a:endParaRPr>
          </a:p>
        </p:txBody>
      </p:sp>
      <p:sp>
        <p:nvSpPr>
          <p:cNvPr id="48" name="Oval 47"/>
          <p:cNvSpPr/>
          <p:nvPr/>
        </p:nvSpPr>
        <p:spPr>
          <a:xfrm>
            <a:off x="6732240" y="1772816"/>
            <a:ext cx="648072" cy="648072"/>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t>SE</a:t>
            </a:r>
            <a:endParaRPr lang="en-GB" sz="1000" dirty="0"/>
          </a:p>
        </p:txBody>
      </p:sp>
      <p:cxnSp>
        <p:nvCxnSpPr>
          <p:cNvPr id="49" name="Elbow Connector 48"/>
          <p:cNvCxnSpPr>
            <a:endCxn id="47" idx="0"/>
          </p:cNvCxnSpPr>
          <p:nvPr/>
        </p:nvCxnSpPr>
        <p:spPr>
          <a:xfrm rot="16200000" flipH="1">
            <a:off x="7578334" y="1214754"/>
            <a:ext cx="504056" cy="61206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a:endCxn id="48" idx="0"/>
          </p:cNvCxnSpPr>
          <p:nvPr/>
        </p:nvCxnSpPr>
        <p:spPr>
          <a:xfrm rot="5400000">
            <a:off x="7038274" y="1286762"/>
            <a:ext cx="504056" cy="46805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6804248" y="2852936"/>
            <a:ext cx="1656184" cy="1512168"/>
          </a:xfrm>
          <a:prstGeom prst="rect">
            <a:avLst/>
          </a:prstGeom>
          <a:solidFill>
            <a:schemeClr val="bg1">
              <a:lumMod val="6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smtClean="0"/>
          </a:p>
          <a:p>
            <a:pPr algn="ctr"/>
            <a:r>
              <a:rPr lang="en-GB" sz="1100" dirty="0" smtClean="0"/>
              <a:t>Ineligible if:</a:t>
            </a:r>
          </a:p>
          <a:p>
            <a:pPr algn="ctr"/>
            <a:r>
              <a:rPr lang="en-GB" sz="1100" dirty="0" smtClean="0"/>
              <a:t> </a:t>
            </a:r>
            <a:r>
              <a:rPr lang="en-GB" sz="1100" dirty="0" smtClean="0">
                <a:solidFill>
                  <a:schemeClr val="bg1"/>
                </a:solidFill>
              </a:rPr>
              <a:t>long term away no pay</a:t>
            </a:r>
            <a:r>
              <a:rPr lang="en-GB" sz="1100" dirty="0" smtClean="0"/>
              <a:t>; </a:t>
            </a:r>
          </a:p>
          <a:p>
            <a:pPr algn="ctr"/>
            <a:r>
              <a:rPr lang="en-GB" sz="1100" dirty="0" smtClean="0"/>
              <a:t>work is casual;</a:t>
            </a:r>
          </a:p>
          <a:p>
            <a:pPr algn="ctr"/>
            <a:r>
              <a:rPr lang="en-GB" sz="1100" dirty="0" smtClean="0"/>
              <a:t> not started job / business</a:t>
            </a:r>
            <a:endParaRPr lang="en-GB" sz="1100" dirty="0"/>
          </a:p>
        </p:txBody>
      </p:sp>
      <p:sp>
        <p:nvSpPr>
          <p:cNvPr id="53" name="Rectangle 52"/>
          <p:cNvSpPr/>
          <p:nvPr/>
        </p:nvSpPr>
        <p:spPr>
          <a:xfrm>
            <a:off x="6948264" y="2924944"/>
            <a:ext cx="144016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Why not working Ref?</a:t>
            </a:r>
            <a:endParaRPr lang="en-GB" sz="1100" dirty="0"/>
          </a:p>
        </p:txBody>
      </p:sp>
      <p:cxnSp>
        <p:nvCxnSpPr>
          <p:cNvPr id="60" name="Elbow Connector 59"/>
          <p:cNvCxnSpPr>
            <a:stCxn id="47" idx="4"/>
            <a:endCxn id="52" idx="0"/>
          </p:cNvCxnSpPr>
          <p:nvPr/>
        </p:nvCxnSpPr>
        <p:spPr>
          <a:xfrm rot="5400000">
            <a:off x="7668344" y="2384884"/>
            <a:ext cx="432048" cy="50405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48" idx="4"/>
            <a:endCxn id="52" idx="0"/>
          </p:cNvCxnSpPr>
          <p:nvPr/>
        </p:nvCxnSpPr>
        <p:spPr>
          <a:xfrm rot="16200000" flipH="1">
            <a:off x="7128284" y="2348880"/>
            <a:ext cx="432048" cy="57606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24" idx="2"/>
            <a:endCxn id="28" idx="0"/>
          </p:cNvCxnSpPr>
          <p:nvPr/>
        </p:nvCxnSpPr>
        <p:spPr>
          <a:xfrm>
            <a:off x="4031940" y="2924944"/>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22" idx="3"/>
            <a:endCxn id="28" idx="3"/>
          </p:cNvCxnSpPr>
          <p:nvPr/>
        </p:nvCxnSpPr>
        <p:spPr>
          <a:xfrm>
            <a:off x="4716016" y="1700808"/>
            <a:ext cx="12700" cy="2016224"/>
          </a:xfrm>
          <a:prstGeom prst="bentConnector3">
            <a:avLst>
              <a:gd name="adj1" fmla="val 1800000"/>
            </a:avLst>
          </a:prstGeom>
          <a:ln>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860032" y="1916832"/>
            <a:ext cx="432048" cy="246221"/>
          </a:xfrm>
          <a:prstGeom prst="rect">
            <a:avLst/>
          </a:prstGeom>
          <a:noFill/>
        </p:spPr>
        <p:txBody>
          <a:bodyPr wrap="square" rtlCol="0">
            <a:spAutoFit/>
          </a:bodyPr>
          <a:lstStyle/>
          <a:p>
            <a:r>
              <a:rPr lang="en-GB" sz="1000" dirty="0" smtClean="0"/>
              <a:t>No</a:t>
            </a:r>
            <a:endParaRPr lang="en-GB" sz="1000" dirty="0"/>
          </a:p>
        </p:txBody>
      </p:sp>
      <p:sp>
        <p:nvSpPr>
          <p:cNvPr id="78" name="Rectangle 77"/>
          <p:cNvSpPr/>
          <p:nvPr/>
        </p:nvSpPr>
        <p:spPr>
          <a:xfrm>
            <a:off x="2051720"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Any unpaid work?</a:t>
            </a:r>
            <a:endParaRPr lang="en-GB" sz="1400" dirty="0"/>
          </a:p>
        </p:txBody>
      </p:sp>
      <p:sp>
        <p:nvSpPr>
          <p:cNvPr id="79" name="Rectangle 78"/>
          <p:cNvSpPr/>
          <p:nvPr/>
        </p:nvSpPr>
        <p:spPr>
          <a:xfrm>
            <a:off x="3851920"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Any training in ref?</a:t>
            </a:r>
            <a:endParaRPr lang="en-GB" sz="1400" dirty="0"/>
          </a:p>
        </p:txBody>
      </p:sp>
      <p:sp>
        <p:nvSpPr>
          <p:cNvPr id="80" name="Rectangle 79"/>
          <p:cNvSpPr/>
          <p:nvPr/>
        </p:nvSpPr>
        <p:spPr>
          <a:xfrm>
            <a:off x="5580112"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Govt funded?</a:t>
            </a:r>
            <a:endParaRPr lang="en-GB" sz="1400" dirty="0"/>
          </a:p>
        </p:txBody>
      </p:sp>
      <p:sp>
        <p:nvSpPr>
          <p:cNvPr id="81" name="Oval 80"/>
          <p:cNvSpPr/>
          <p:nvPr/>
        </p:nvSpPr>
        <p:spPr>
          <a:xfrm>
            <a:off x="5940152" y="6209928"/>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cxnSp>
        <p:nvCxnSpPr>
          <p:cNvPr id="83" name="Shape 82"/>
          <p:cNvCxnSpPr>
            <a:stCxn id="23" idx="2"/>
            <a:endCxn id="78" idx="0"/>
          </p:cNvCxnSpPr>
          <p:nvPr/>
        </p:nvCxnSpPr>
        <p:spPr>
          <a:xfrm rot="10800000" flipV="1">
            <a:off x="2735796" y="4761148"/>
            <a:ext cx="972108" cy="75608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stCxn id="78" idx="3"/>
            <a:endCxn id="79" idx="1"/>
          </p:cNvCxnSpPr>
          <p:nvPr/>
        </p:nvCxnSpPr>
        <p:spPr>
          <a:xfrm>
            <a:off x="3419872" y="5733256"/>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79" idx="3"/>
            <a:endCxn id="80" idx="1"/>
          </p:cNvCxnSpPr>
          <p:nvPr/>
        </p:nvCxnSpPr>
        <p:spPr>
          <a:xfrm>
            <a:off x="5220072" y="5733256"/>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8" name="Oval 87"/>
          <p:cNvSpPr/>
          <p:nvPr/>
        </p:nvSpPr>
        <p:spPr>
          <a:xfrm>
            <a:off x="2411760" y="6209928"/>
            <a:ext cx="648072" cy="64807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050" dirty="0" smtClean="0">
                <a:solidFill>
                  <a:srgbClr val="002060"/>
                </a:solidFill>
              </a:rPr>
              <a:t>UFW</a:t>
            </a:r>
            <a:endParaRPr lang="en-GB" sz="1050" dirty="0">
              <a:solidFill>
                <a:srgbClr val="002060"/>
              </a:solidFill>
            </a:endParaRPr>
          </a:p>
        </p:txBody>
      </p:sp>
      <p:sp>
        <p:nvSpPr>
          <p:cNvPr id="89" name="TextBox 88"/>
          <p:cNvSpPr txBox="1"/>
          <p:nvPr/>
        </p:nvSpPr>
        <p:spPr>
          <a:xfrm>
            <a:off x="1763688" y="5949280"/>
            <a:ext cx="1008112" cy="246221"/>
          </a:xfrm>
          <a:prstGeom prst="rect">
            <a:avLst/>
          </a:prstGeom>
          <a:noFill/>
        </p:spPr>
        <p:txBody>
          <a:bodyPr wrap="square" rtlCol="0">
            <a:spAutoFit/>
          </a:bodyPr>
          <a:lstStyle/>
          <a:p>
            <a:r>
              <a:rPr lang="en-GB" sz="1000" dirty="0" smtClean="0"/>
              <a:t>Yes family work</a:t>
            </a:r>
            <a:endParaRPr lang="en-GB" sz="1000" dirty="0"/>
          </a:p>
        </p:txBody>
      </p:sp>
      <p:cxnSp>
        <p:nvCxnSpPr>
          <p:cNvPr id="91" name="Straight Arrow Connector 90"/>
          <p:cNvCxnSpPr>
            <a:stCxn id="78" idx="2"/>
            <a:endCxn id="88" idx="0"/>
          </p:cNvCxnSpPr>
          <p:nvPr/>
        </p:nvCxnSpPr>
        <p:spPr>
          <a:xfrm>
            <a:off x="2735796" y="5949280"/>
            <a:ext cx="0" cy="260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3" name="Shape 92"/>
          <p:cNvCxnSpPr>
            <a:stCxn id="52" idx="3"/>
            <a:endCxn id="95" idx="0"/>
          </p:cNvCxnSpPr>
          <p:nvPr/>
        </p:nvCxnSpPr>
        <p:spPr>
          <a:xfrm>
            <a:off x="8460432" y="3609020"/>
            <a:ext cx="359532" cy="260090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7559824" y="4833156"/>
            <a:ext cx="1584176" cy="246221"/>
          </a:xfrm>
          <a:prstGeom prst="rect">
            <a:avLst/>
          </a:prstGeom>
          <a:noFill/>
        </p:spPr>
        <p:txBody>
          <a:bodyPr wrap="square" rtlCol="0">
            <a:spAutoFit/>
          </a:bodyPr>
          <a:lstStyle/>
          <a:p>
            <a:r>
              <a:rPr lang="en-GB" sz="1000" dirty="0" smtClean="0"/>
              <a:t>Job not actually started</a:t>
            </a:r>
            <a:endParaRPr lang="en-GB" sz="1000" dirty="0"/>
          </a:p>
        </p:txBody>
      </p:sp>
      <p:sp>
        <p:nvSpPr>
          <p:cNvPr id="95" name="Oval 94"/>
          <p:cNvSpPr/>
          <p:nvPr/>
        </p:nvSpPr>
        <p:spPr>
          <a:xfrm>
            <a:off x="8495928" y="6209928"/>
            <a:ext cx="648072" cy="64807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p>
            <a:pPr algn="ctr"/>
            <a:r>
              <a:rPr lang="en-GB" sz="900" dirty="0" smtClean="0">
                <a:solidFill>
                  <a:srgbClr val="FF0000"/>
                </a:solidFill>
              </a:rPr>
              <a:t>unemployed</a:t>
            </a:r>
            <a:endParaRPr lang="en-GB" sz="900" dirty="0">
              <a:solidFill>
                <a:srgbClr val="FF0000"/>
              </a:solidFill>
            </a:endParaRPr>
          </a:p>
        </p:txBody>
      </p:sp>
      <p:cxnSp>
        <p:nvCxnSpPr>
          <p:cNvPr id="105" name="Straight Arrow Connector 104"/>
          <p:cNvCxnSpPr>
            <a:stCxn id="80" idx="2"/>
            <a:endCxn id="81" idx="0"/>
          </p:cNvCxnSpPr>
          <p:nvPr/>
        </p:nvCxnSpPr>
        <p:spPr>
          <a:xfrm>
            <a:off x="6264188" y="5949280"/>
            <a:ext cx="0" cy="260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5868144" y="3645024"/>
            <a:ext cx="9361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868144" y="1196752"/>
            <a:ext cx="0" cy="244827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83968" y="1196752"/>
            <a:ext cx="15841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4283968" y="119675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5796136" y="2564904"/>
            <a:ext cx="864096" cy="938719"/>
          </a:xfrm>
          <a:prstGeom prst="rect">
            <a:avLst/>
          </a:prstGeom>
        </p:spPr>
        <p:txBody>
          <a:bodyPr wrap="square">
            <a:spAutoFit/>
          </a:bodyPr>
          <a:lstStyle/>
          <a:p>
            <a:r>
              <a:rPr lang="en-GB" sz="1100" dirty="0" smtClean="0"/>
              <a:t>Disqualified – no job to go back to; work is casual</a:t>
            </a:r>
            <a:endParaRPr lang="en-GB" sz="1100" dirty="0"/>
          </a:p>
        </p:txBody>
      </p:sp>
      <p:sp>
        <p:nvSpPr>
          <p:cNvPr id="68" name="TextBox 67"/>
          <p:cNvSpPr txBox="1"/>
          <p:nvPr/>
        </p:nvSpPr>
        <p:spPr>
          <a:xfrm>
            <a:off x="3995936" y="4077072"/>
            <a:ext cx="432048" cy="246221"/>
          </a:xfrm>
          <a:prstGeom prst="rect">
            <a:avLst/>
          </a:prstGeom>
          <a:noFill/>
        </p:spPr>
        <p:txBody>
          <a:bodyPr wrap="square" rtlCol="0">
            <a:spAutoFit/>
          </a:bodyPr>
          <a:lstStyle/>
          <a:p>
            <a:r>
              <a:rPr lang="en-GB" sz="1000" dirty="0" smtClean="0"/>
              <a:t>ANY</a:t>
            </a:r>
            <a:endParaRPr lang="en-GB" sz="1000" dirty="0"/>
          </a:p>
        </p:txBody>
      </p:sp>
      <p:cxnSp>
        <p:nvCxnSpPr>
          <p:cNvPr id="75" name="Straight Arrow Connector 74"/>
          <p:cNvCxnSpPr>
            <a:stCxn id="28" idx="1"/>
            <a:endCxn id="31" idx="6"/>
          </p:cNvCxnSpPr>
          <p:nvPr/>
        </p:nvCxnSpPr>
        <p:spPr>
          <a:xfrm flipH="1">
            <a:off x="2627784" y="3717032"/>
            <a:ext cx="720080" cy="36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hape 75"/>
          <p:cNvCxnSpPr>
            <a:stCxn id="24" idx="1"/>
            <a:endCxn id="31" idx="0"/>
          </p:cNvCxnSpPr>
          <p:nvPr/>
        </p:nvCxnSpPr>
        <p:spPr>
          <a:xfrm rot="10800000" flipV="1">
            <a:off x="2303748" y="2708920"/>
            <a:ext cx="1044116" cy="72008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2411760" y="2492896"/>
            <a:ext cx="432048" cy="246221"/>
          </a:xfrm>
          <a:prstGeom prst="rect">
            <a:avLst/>
          </a:prstGeom>
          <a:noFill/>
        </p:spPr>
        <p:txBody>
          <a:bodyPr wrap="square" rtlCol="0">
            <a:spAutoFit/>
          </a:bodyPr>
          <a:lstStyle/>
          <a:p>
            <a:r>
              <a:rPr lang="en-GB" sz="1000" dirty="0" smtClean="0"/>
              <a:t>Yes</a:t>
            </a:r>
            <a:endParaRPr lang="en-GB" sz="1000" dirty="0"/>
          </a:p>
        </p:txBody>
      </p:sp>
      <p:sp>
        <p:nvSpPr>
          <p:cNvPr id="86" name="Rounded Rectangle 85"/>
          <p:cNvSpPr/>
          <p:nvPr/>
        </p:nvSpPr>
        <p:spPr>
          <a:xfrm>
            <a:off x="1835696" y="0"/>
            <a:ext cx="1152128" cy="332656"/>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72,800</a:t>
            </a:r>
            <a:endParaRPr lang="en-GB" dirty="0"/>
          </a:p>
        </p:txBody>
      </p:sp>
      <p:sp>
        <p:nvSpPr>
          <p:cNvPr id="90" name="Rounded Rectangle 89"/>
          <p:cNvSpPr/>
          <p:nvPr/>
        </p:nvSpPr>
        <p:spPr>
          <a:xfrm>
            <a:off x="7812360" y="404664"/>
            <a:ext cx="1152128"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28,100</a:t>
            </a:r>
            <a:endParaRPr lang="en-GB" dirty="0"/>
          </a:p>
        </p:txBody>
      </p:sp>
      <p:sp>
        <p:nvSpPr>
          <p:cNvPr id="92" name="Rounded Rectangle 91"/>
          <p:cNvSpPr/>
          <p:nvPr/>
        </p:nvSpPr>
        <p:spPr>
          <a:xfrm>
            <a:off x="7596336" y="5661248"/>
            <a:ext cx="1152128"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28,000</a:t>
            </a:r>
            <a:endParaRPr lang="en-GB" dirty="0"/>
          </a:p>
        </p:txBody>
      </p:sp>
      <p:sp>
        <p:nvSpPr>
          <p:cNvPr id="96" name="Rounded Rectangle 95"/>
          <p:cNvSpPr/>
          <p:nvPr/>
        </p:nvSpPr>
        <p:spPr>
          <a:xfrm>
            <a:off x="4499992" y="4509120"/>
            <a:ext cx="1008112"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300</a:t>
            </a:r>
          </a:p>
        </p:txBody>
      </p:sp>
      <p:sp>
        <p:nvSpPr>
          <p:cNvPr id="84" name="Rounded Rectangle 83"/>
          <p:cNvSpPr/>
          <p:nvPr/>
        </p:nvSpPr>
        <p:spPr>
          <a:xfrm>
            <a:off x="7812360" y="0"/>
            <a:ext cx="1116632"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44,700</a:t>
            </a:r>
          </a:p>
        </p:txBody>
      </p:sp>
      <p:sp>
        <p:nvSpPr>
          <p:cNvPr id="97" name="Rounded Rectangle 96"/>
          <p:cNvSpPr/>
          <p:nvPr/>
        </p:nvSpPr>
        <p:spPr>
          <a:xfrm>
            <a:off x="7596336" y="5229200"/>
            <a:ext cx="1116632"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100</a:t>
            </a:r>
          </a:p>
        </p:txBody>
      </p:sp>
      <p:sp>
        <p:nvSpPr>
          <p:cNvPr id="98" name="Rounded Rectangle 97"/>
          <p:cNvSpPr/>
          <p:nvPr/>
        </p:nvSpPr>
        <p:spPr>
          <a:xfrm>
            <a:off x="4499992" y="4077072"/>
            <a:ext cx="1008112"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27,700</a:t>
            </a:r>
          </a:p>
        </p:txBody>
      </p:sp>
      <p:sp>
        <p:nvSpPr>
          <p:cNvPr id="99" name="Rounded Rectangle 98"/>
          <p:cNvSpPr/>
          <p:nvPr/>
        </p:nvSpPr>
        <p:spPr>
          <a:xfrm>
            <a:off x="3923928" y="6497960"/>
            <a:ext cx="1043608" cy="360040"/>
          </a:xfrm>
          <a:prstGeom prst="roundRect">
            <a:avLst/>
          </a:prstGeom>
          <a:solidFill>
            <a:schemeClr val="accent5">
              <a:lumMod val="75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t>0</a:t>
            </a:r>
          </a:p>
        </p:txBody>
      </p:sp>
      <p:sp>
        <p:nvSpPr>
          <p:cNvPr id="100" name="Rounded Rectangle 99"/>
          <p:cNvSpPr/>
          <p:nvPr/>
        </p:nvSpPr>
        <p:spPr>
          <a:xfrm>
            <a:off x="3923928" y="6093296"/>
            <a:ext cx="1080120" cy="360040"/>
          </a:xfrm>
          <a:prstGeom prst="roundRect">
            <a:avLst/>
          </a:prstGeom>
          <a:solidFill>
            <a:schemeClr val="accent2"/>
          </a:soli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smtClean="0">
                <a:solidFill>
                  <a:schemeClr val="accent4">
                    <a:lumMod val="20000"/>
                    <a:lumOff val="80000"/>
                  </a:schemeClr>
                </a:solidFill>
              </a:rPr>
              <a:t>300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21" presetClass="emph" presetSubtype="0" fill="hold" grpId="0" nodeType="withEffect">
                                  <p:stCondLst>
                                    <p:cond delay="0"/>
                                  </p:stCondLst>
                                  <p:childTnLst>
                                    <p:animClr clrSpc="hsl">
                                      <p:cBhvr override="childStyle">
                                        <p:cTn id="8" dur="500" fill="hold"/>
                                        <p:tgtEl>
                                          <p:spTgt spid="2"/>
                                        </p:tgtEl>
                                        <p:attrNameLst>
                                          <p:attrName>style.color</p:attrName>
                                        </p:attrNameLst>
                                      </p:cBhvr>
                                      <p:by>
                                        <p:hsl h="7200000" s="0" l="0"/>
                                      </p:by>
                                    </p:animClr>
                                    <p:animClr clrSpc="hsl">
                                      <p:cBhvr>
                                        <p:cTn id="9" dur="500" fill="hold"/>
                                        <p:tgtEl>
                                          <p:spTgt spid="2"/>
                                        </p:tgtEl>
                                        <p:attrNameLst>
                                          <p:attrName>fillcolor</p:attrName>
                                        </p:attrNameLst>
                                      </p:cBhvr>
                                      <p:by>
                                        <p:hsl h="7200000" s="0" l="0"/>
                                      </p:by>
                                    </p:animClr>
                                    <p:animClr clrSpc="hsl">
                                      <p:cBhvr>
                                        <p:cTn id="10" dur="500" fill="hold"/>
                                        <p:tgtEl>
                                          <p:spTgt spid="2"/>
                                        </p:tgtEl>
                                        <p:attrNameLst>
                                          <p:attrName>stroke.color</p:attrName>
                                        </p:attrNameLst>
                                      </p:cBhvr>
                                      <p:by>
                                        <p:hsl h="7200000" s="0" l="0"/>
                                      </p:by>
                                    </p:animClr>
                                    <p:set>
                                      <p:cBhvr>
                                        <p:cTn id="11" dur="500" fill="hold"/>
                                        <p:tgtEl>
                                          <p:spTgt spid="2"/>
                                        </p:tgtEl>
                                        <p:attrNameLst>
                                          <p:attrName>fill.type</p:attrName>
                                        </p:attrNameLst>
                                      </p:cBhvr>
                                      <p:to>
                                        <p:strVal val="solid"/>
                                      </p:to>
                                    </p:set>
                                  </p:childTnLst>
                                </p:cTn>
                              </p:par>
                            </p:childTnLst>
                          </p:cTn>
                        </p:par>
                      </p:childTnLst>
                    </p:cTn>
                  </p:par>
                  <p:par>
                    <p:cTn id="12" fill="hold">
                      <p:stCondLst>
                        <p:cond delay="indefinite"/>
                      </p:stCondLst>
                      <p:childTnLst>
                        <p:par>
                          <p:cTn id="13" fill="hold">
                            <p:stCondLst>
                              <p:cond delay="0"/>
                            </p:stCondLst>
                            <p:childTnLst>
                              <p:par>
                                <p:cTn id="14" presetID="21" presetClass="emph" presetSubtype="0" fill="hold" grpId="0" nodeType="clickEffect">
                                  <p:stCondLst>
                                    <p:cond delay="0"/>
                                  </p:stCondLst>
                                  <p:childTnLst>
                                    <p:animClr clrSpc="hsl">
                                      <p:cBhvr override="childStyle">
                                        <p:cTn id="15" dur="500" fill="hold"/>
                                        <p:tgtEl>
                                          <p:spTgt spid="3"/>
                                        </p:tgtEl>
                                        <p:attrNameLst>
                                          <p:attrName>style.color</p:attrName>
                                        </p:attrNameLst>
                                      </p:cBhvr>
                                      <p:by>
                                        <p:hsl h="7200000" s="0" l="0"/>
                                      </p:by>
                                    </p:animClr>
                                    <p:animClr clrSpc="hsl">
                                      <p:cBhvr>
                                        <p:cTn id="16" dur="500" fill="hold"/>
                                        <p:tgtEl>
                                          <p:spTgt spid="3"/>
                                        </p:tgtEl>
                                        <p:attrNameLst>
                                          <p:attrName>fillcolor</p:attrName>
                                        </p:attrNameLst>
                                      </p:cBhvr>
                                      <p:by>
                                        <p:hsl h="7200000" s="0" l="0"/>
                                      </p:by>
                                    </p:animClr>
                                    <p:animClr clrSpc="hsl">
                                      <p:cBhvr>
                                        <p:cTn id="17" dur="500" fill="hold"/>
                                        <p:tgtEl>
                                          <p:spTgt spid="3"/>
                                        </p:tgtEl>
                                        <p:attrNameLst>
                                          <p:attrName>stroke.color</p:attrName>
                                        </p:attrNameLst>
                                      </p:cBhvr>
                                      <p:by>
                                        <p:hsl h="7200000" s="0" l="0"/>
                                      </p:by>
                                    </p:animClr>
                                    <p:set>
                                      <p:cBhvr>
                                        <p:cTn id="18" dur="500" fill="hold"/>
                                        <p:tgtEl>
                                          <p:spTgt spid="3"/>
                                        </p:tgtEl>
                                        <p:attrNameLst>
                                          <p:attrName>fill.type</p:attrName>
                                        </p:attrNameLst>
                                      </p:cBhvr>
                                      <p:to>
                                        <p:strVal val="solid"/>
                                      </p:to>
                                    </p:set>
                                  </p:childTnLst>
                                </p:cTn>
                              </p:par>
                              <p:par>
                                <p:cTn id="19" presetID="21" presetClass="emph" presetSubtype="0" fill="hold" grpId="0" nodeType="withEffect">
                                  <p:stCondLst>
                                    <p:cond delay="0"/>
                                  </p:stCondLst>
                                  <p:childTnLst>
                                    <p:animClr clrSpc="hsl">
                                      <p:cBhvr override="childStyle">
                                        <p:cTn id="20" dur="500" fill="hold"/>
                                        <p:tgtEl>
                                          <p:spTgt spid="7"/>
                                        </p:tgtEl>
                                        <p:attrNameLst>
                                          <p:attrName>style.color</p:attrName>
                                        </p:attrNameLst>
                                      </p:cBhvr>
                                      <p:by>
                                        <p:hsl h="7200000" s="0" l="0"/>
                                      </p:by>
                                    </p:animClr>
                                    <p:animClr clrSpc="hsl">
                                      <p:cBhvr>
                                        <p:cTn id="21" dur="500" fill="hold"/>
                                        <p:tgtEl>
                                          <p:spTgt spid="7"/>
                                        </p:tgtEl>
                                        <p:attrNameLst>
                                          <p:attrName>fillcolor</p:attrName>
                                        </p:attrNameLst>
                                      </p:cBhvr>
                                      <p:by>
                                        <p:hsl h="7200000" s="0" l="0"/>
                                      </p:by>
                                    </p:animClr>
                                    <p:animClr clrSpc="hsl">
                                      <p:cBhvr>
                                        <p:cTn id="22" dur="500" fill="hold"/>
                                        <p:tgtEl>
                                          <p:spTgt spid="7"/>
                                        </p:tgtEl>
                                        <p:attrNameLst>
                                          <p:attrName>stroke.color</p:attrName>
                                        </p:attrNameLst>
                                      </p:cBhvr>
                                      <p:by>
                                        <p:hsl h="7200000" s="0" l="0"/>
                                      </p:by>
                                    </p:animClr>
                                    <p:set>
                                      <p:cBhvr>
                                        <p:cTn id="23" dur="500" fill="hold"/>
                                        <p:tgtEl>
                                          <p:spTgt spid="7"/>
                                        </p:tgtEl>
                                        <p:attrNameLst>
                                          <p:attrName>fill.type</p:attrName>
                                        </p:attrNameLst>
                                      </p:cBhvr>
                                      <p:to>
                                        <p:strVal val="solid"/>
                                      </p:to>
                                    </p:set>
                                  </p:childTnLst>
                                </p:cTn>
                              </p:par>
                              <p:par>
                                <p:cTn id="24" presetID="26" presetClass="emph" presetSubtype="0" fill="hold" grpId="1" nodeType="with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21" presetClass="emph" presetSubtype="0" fill="hold" grpId="0" nodeType="withEffect">
                                  <p:stCondLst>
                                    <p:cond delay="0"/>
                                  </p:stCondLst>
                                  <p:childTnLst>
                                    <p:animClr clrSpc="hsl">
                                      <p:cBhvr override="childStyle">
                                        <p:cTn id="28" dur="500" fill="hold"/>
                                        <p:tgtEl>
                                          <p:spTgt spid="19"/>
                                        </p:tgtEl>
                                        <p:attrNameLst>
                                          <p:attrName>style.color</p:attrName>
                                        </p:attrNameLst>
                                      </p:cBhvr>
                                      <p:by>
                                        <p:hsl h="7200000" s="0" l="0"/>
                                      </p:by>
                                    </p:animClr>
                                    <p:animClr clrSpc="hsl">
                                      <p:cBhvr>
                                        <p:cTn id="29" dur="500" fill="hold"/>
                                        <p:tgtEl>
                                          <p:spTgt spid="19"/>
                                        </p:tgtEl>
                                        <p:attrNameLst>
                                          <p:attrName>fillcolor</p:attrName>
                                        </p:attrNameLst>
                                      </p:cBhvr>
                                      <p:by>
                                        <p:hsl h="7200000" s="0" l="0"/>
                                      </p:by>
                                    </p:animClr>
                                    <p:animClr clrSpc="hsl">
                                      <p:cBhvr>
                                        <p:cTn id="30" dur="500" fill="hold"/>
                                        <p:tgtEl>
                                          <p:spTgt spid="19"/>
                                        </p:tgtEl>
                                        <p:attrNameLst>
                                          <p:attrName>stroke.color</p:attrName>
                                        </p:attrNameLst>
                                      </p:cBhvr>
                                      <p:by>
                                        <p:hsl h="7200000" s="0" l="0"/>
                                      </p:by>
                                    </p:animClr>
                                    <p:set>
                                      <p:cBhvr>
                                        <p:cTn id="31" dur="500" fill="hold"/>
                                        <p:tgtEl>
                                          <p:spTgt spid="19"/>
                                        </p:tgtEl>
                                        <p:attrNameLst>
                                          <p:attrName>fill.type</p:attrName>
                                        </p:attrNameLst>
                                      </p:cBhvr>
                                      <p:to>
                                        <p:strVal val="solid"/>
                                      </p:to>
                                    </p:set>
                                  </p:childTnLst>
                                </p:cTn>
                              </p:par>
                              <p:par>
                                <p:cTn id="32" presetID="21" presetClass="emph" presetSubtype="0" fill="hold" grpId="0" nodeType="withEffect">
                                  <p:stCondLst>
                                    <p:cond delay="0"/>
                                  </p:stCondLst>
                                  <p:childTnLst>
                                    <p:animClr clrSpc="hsl">
                                      <p:cBhvr override="childStyle">
                                        <p:cTn id="33" dur="500" fill="hold"/>
                                        <p:tgtEl>
                                          <p:spTgt spid="53"/>
                                        </p:tgtEl>
                                        <p:attrNameLst>
                                          <p:attrName>style.color</p:attrName>
                                        </p:attrNameLst>
                                      </p:cBhvr>
                                      <p:by>
                                        <p:hsl h="7200000" s="0" l="0"/>
                                      </p:by>
                                    </p:animClr>
                                    <p:animClr clrSpc="hsl">
                                      <p:cBhvr>
                                        <p:cTn id="34" dur="500" fill="hold"/>
                                        <p:tgtEl>
                                          <p:spTgt spid="53"/>
                                        </p:tgtEl>
                                        <p:attrNameLst>
                                          <p:attrName>fillcolor</p:attrName>
                                        </p:attrNameLst>
                                      </p:cBhvr>
                                      <p:by>
                                        <p:hsl h="7200000" s="0" l="0"/>
                                      </p:by>
                                    </p:animClr>
                                    <p:animClr clrSpc="hsl">
                                      <p:cBhvr>
                                        <p:cTn id="35" dur="500" fill="hold"/>
                                        <p:tgtEl>
                                          <p:spTgt spid="53"/>
                                        </p:tgtEl>
                                        <p:attrNameLst>
                                          <p:attrName>stroke.color</p:attrName>
                                        </p:attrNameLst>
                                      </p:cBhvr>
                                      <p:by>
                                        <p:hsl h="7200000" s="0" l="0"/>
                                      </p:by>
                                    </p:animClr>
                                    <p:set>
                                      <p:cBhvr>
                                        <p:cTn id="36" dur="500" fill="hold"/>
                                        <p:tgtEl>
                                          <p:spTgt spid="53"/>
                                        </p:tgtEl>
                                        <p:attrNameLst>
                                          <p:attrName>fill.type</p:attrName>
                                        </p:attrNameLst>
                                      </p:cBhvr>
                                      <p:to>
                                        <p:strVal val="solid"/>
                                      </p:to>
                                    </p:set>
                                  </p:childTnLst>
                                </p:cTn>
                              </p:par>
                            </p:childTnLst>
                          </p:cTn>
                        </p:par>
                        <p:par>
                          <p:cTn id="37" fill="hold">
                            <p:stCondLst>
                              <p:cond delay="500"/>
                            </p:stCondLst>
                            <p:childTnLst>
                              <p:par>
                                <p:cTn id="38" presetID="26" presetClass="emph" presetSubtype="0" fill="hold" grpId="0" nodeType="afterEffect">
                                  <p:stCondLst>
                                    <p:cond delay="1500"/>
                                  </p:stCondLst>
                                  <p:childTnLst>
                                    <p:animEffect transition="out" filter="fade">
                                      <p:cBhvr>
                                        <p:cTn id="39" dur="500" tmFilter="0, 0; .2, .5; .8, .5; 1, 0"/>
                                        <p:tgtEl>
                                          <p:spTgt spid="6"/>
                                        </p:tgtEl>
                                      </p:cBhvr>
                                    </p:animEffect>
                                    <p:animScale>
                                      <p:cBhvr>
                                        <p:cTn id="40" dur="250" autoRev="1" fill="hold"/>
                                        <p:tgtEl>
                                          <p:spTgt spid="6"/>
                                        </p:tgtEl>
                                      </p:cBhvr>
                                      <p:by x="105000" y="105000"/>
                                    </p:animScale>
                                  </p:childTnLst>
                                </p:cTn>
                              </p:par>
                              <p:par>
                                <p:cTn id="41" presetID="26" presetClass="emph" presetSubtype="0" fill="hold" grpId="0" nodeType="withEffect">
                                  <p:stCondLst>
                                    <p:cond delay="0"/>
                                  </p:stCondLst>
                                  <p:childTnLst>
                                    <p:animEffect transition="out" filter="fade">
                                      <p:cBhvr>
                                        <p:cTn id="42" dur="500" tmFilter="0, 0; .2, .5; .8, .5; 1, 0"/>
                                        <p:tgtEl>
                                          <p:spTgt spid="5"/>
                                        </p:tgtEl>
                                      </p:cBhvr>
                                    </p:animEffect>
                                    <p:animScale>
                                      <p:cBhvr>
                                        <p:cTn id="43" dur="250" autoRev="1" fill="hold"/>
                                        <p:tgtEl>
                                          <p:spTgt spid="5"/>
                                        </p:tgtEl>
                                      </p:cBhvr>
                                      <p:by x="105000" y="105000"/>
                                    </p:animScale>
                                  </p:childTnLst>
                                </p:cTn>
                              </p:par>
                              <p:par>
                                <p:cTn id="44" presetID="26" presetClass="emph" presetSubtype="0" fill="hold" grpId="0" nodeType="withEffect">
                                  <p:stCondLst>
                                    <p:cond delay="0"/>
                                  </p:stCondLst>
                                  <p:childTnLst>
                                    <p:animEffect transition="out" filter="fade">
                                      <p:cBhvr>
                                        <p:cTn id="45" dur="500" tmFilter="0, 0; .2, .5; .8, .5; 1, 0"/>
                                        <p:tgtEl>
                                          <p:spTgt spid="48"/>
                                        </p:tgtEl>
                                      </p:cBhvr>
                                    </p:animEffect>
                                    <p:animScale>
                                      <p:cBhvr>
                                        <p:cTn id="46" dur="250" autoRev="1" fill="hold"/>
                                        <p:tgtEl>
                                          <p:spTgt spid="48"/>
                                        </p:tgtEl>
                                      </p:cBhvr>
                                      <p:by x="105000" y="105000"/>
                                    </p:animScale>
                                  </p:childTnLst>
                                </p:cTn>
                              </p:par>
                              <p:par>
                                <p:cTn id="47" presetID="26" presetClass="emph" presetSubtype="0" fill="hold" grpId="0" nodeType="withEffect">
                                  <p:stCondLst>
                                    <p:cond delay="0"/>
                                  </p:stCondLst>
                                  <p:childTnLst>
                                    <p:animEffect transition="out" filter="fade">
                                      <p:cBhvr>
                                        <p:cTn id="48" dur="500" tmFilter="0, 0; .2, .5; .8, .5; 1, 0"/>
                                        <p:tgtEl>
                                          <p:spTgt spid="47"/>
                                        </p:tgtEl>
                                      </p:cBhvr>
                                    </p:animEffect>
                                    <p:animScale>
                                      <p:cBhvr>
                                        <p:cTn id="49" dur="250" autoRev="1" fill="hold"/>
                                        <p:tgtEl>
                                          <p:spTgt spid="47"/>
                                        </p:tgtEl>
                                      </p:cBhvr>
                                      <p:by x="105000" y="105000"/>
                                    </p:animScale>
                                  </p:childTnLst>
                                </p:cTn>
                              </p:par>
                            </p:childTnLst>
                          </p:cTn>
                        </p:par>
                      </p:childTnLst>
                    </p:cTn>
                  </p:par>
                  <p:par>
                    <p:cTn id="50" fill="hold">
                      <p:stCondLst>
                        <p:cond delay="indefinite"/>
                      </p:stCondLst>
                      <p:childTnLst>
                        <p:par>
                          <p:cTn id="51" fill="hold">
                            <p:stCondLst>
                              <p:cond delay="0"/>
                            </p:stCondLst>
                            <p:childTnLst>
                              <p:par>
                                <p:cTn id="52" presetID="4" presetClass="entr" presetSubtype="16" fill="hold" grpId="0" nodeType="click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box(in)">
                                      <p:cBhvr>
                                        <p:cTn id="54" dur="500"/>
                                        <p:tgtEl>
                                          <p:spTgt spid="84"/>
                                        </p:tgtEl>
                                      </p:cBhvr>
                                    </p:animEffect>
                                  </p:childTnLst>
                                </p:cTn>
                              </p:par>
                            </p:childTnLst>
                          </p:cTn>
                        </p:par>
                        <p:par>
                          <p:cTn id="55" fill="hold">
                            <p:stCondLst>
                              <p:cond delay="500"/>
                            </p:stCondLst>
                            <p:childTnLst>
                              <p:par>
                                <p:cTn id="56" presetID="4" presetClass="entr" presetSubtype="16" fill="hold" grpId="0" nodeType="afterEffect">
                                  <p:stCondLst>
                                    <p:cond delay="1000"/>
                                  </p:stCondLst>
                                  <p:childTnLst>
                                    <p:set>
                                      <p:cBhvr>
                                        <p:cTn id="57" dur="1" fill="hold">
                                          <p:stCondLst>
                                            <p:cond delay="0"/>
                                          </p:stCondLst>
                                        </p:cTn>
                                        <p:tgtEl>
                                          <p:spTgt spid="90"/>
                                        </p:tgtEl>
                                        <p:attrNameLst>
                                          <p:attrName>style.visibility</p:attrName>
                                        </p:attrNameLst>
                                      </p:cBhvr>
                                      <p:to>
                                        <p:strVal val="visible"/>
                                      </p:to>
                                    </p:set>
                                    <p:animEffect transition="in" filter="box(in)">
                                      <p:cBhvr>
                                        <p:cTn id="58" dur="500"/>
                                        <p:tgtEl>
                                          <p:spTgt spid="90"/>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mph" presetSubtype="0" fill="hold" grpId="0" nodeType="clickEffect">
                                  <p:stCondLst>
                                    <p:cond delay="0"/>
                                  </p:stCondLst>
                                  <p:childTnLst>
                                    <p:animEffect transition="out" filter="fade">
                                      <p:cBhvr>
                                        <p:cTn id="62" dur="500" tmFilter="0, 0; .2, .5; .8, .5; 1, 0"/>
                                        <p:tgtEl>
                                          <p:spTgt spid="95"/>
                                        </p:tgtEl>
                                      </p:cBhvr>
                                    </p:animEffect>
                                    <p:animScale>
                                      <p:cBhvr>
                                        <p:cTn id="63" dur="250" autoRev="1" fill="hold"/>
                                        <p:tgtEl>
                                          <p:spTgt spid="95"/>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 presetClass="entr" presetSubtype="16" fill="hold" grpId="0" nodeType="clickEffect">
                                  <p:stCondLst>
                                    <p:cond delay="0"/>
                                  </p:stCondLst>
                                  <p:childTnLst>
                                    <p:set>
                                      <p:cBhvr>
                                        <p:cTn id="67" dur="1" fill="hold">
                                          <p:stCondLst>
                                            <p:cond delay="0"/>
                                          </p:stCondLst>
                                        </p:cTn>
                                        <p:tgtEl>
                                          <p:spTgt spid="97"/>
                                        </p:tgtEl>
                                        <p:attrNameLst>
                                          <p:attrName>style.visibility</p:attrName>
                                        </p:attrNameLst>
                                      </p:cBhvr>
                                      <p:to>
                                        <p:strVal val="visible"/>
                                      </p:to>
                                    </p:set>
                                    <p:animEffect transition="in" filter="box(in)">
                                      <p:cBhvr>
                                        <p:cTn id="68" dur="500"/>
                                        <p:tgtEl>
                                          <p:spTgt spid="97"/>
                                        </p:tgtEl>
                                      </p:cBhvr>
                                    </p:animEffect>
                                  </p:childTnLst>
                                </p:cTn>
                              </p:par>
                            </p:childTnLst>
                          </p:cTn>
                        </p:par>
                        <p:par>
                          <p:cTn id="69" fill="hold">
                            <p:stCondLst>
                              <p:cond delay="500"/>
                            </p:stCondLst>
                            <p:childTnLst>
                              <p:par>
                                <p:cTn id="70" presetID="4" presetClass="entr" presetSubtype="16" fill="hold" grpId="0" nodeType="afterEffect">
                                  <p:stCondLst>
                                    <p:cond delay="1000"/>
                                  </p:stCondLst>
                                  <p:childTnLst>
                                    <p:set>
                                      <p:cBhvr>
                                        <p:cTn id="71" dur="1" fill="hold">
                                          <p:stCondLst>
                                            <p:cond delay="0"/>
                                          </p:stCondLst>
                                        </p:cTn>
                                        <p:tgtEl>
                                          <p:spTgt spid="92"/>
                                        </p:tgtEl>
                                        <p:attrNameLst>
                                          <p:attrName>style.visibility</p:attrName>
                                        </p:attrNameLst>
                                      </p:cBhvr>
                                      <p:to>
                                        <p:strVal val="visible"/>
                                      </p:to>
                                    </p:set>
                                    <p:animEffect transition="in" filter="box(in)">
                                      <p:cBhvr>
                                        <p:cTn id="72" dur="500"/>
                                        <p:tgtEl>
                                          <p:spTgt spid="92"/>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mph" presetSubtype="0" fill="hold" grpId="0" nodeType="clickEffect">
                                  <p:stCondLst>
                                    <p:cond delay="0"/>
                                  </p:stCondLst>
                                  <p:childTnLst>
                                    <p:animClr clrSpc="hsl">
                                      <p:cBhvr override="childStyle">
                                        <p:cTn id="76" dur="500" fill="hold"/>
                                        <p:tgtEl>
                                          <p:spTgt spid="22"/>
                                        </p:tgtEl>
                                        <p:attrNameLst>
                                          <p:attrName>style.color</p:attrName>
                                        </p:attrNameLst>
                                      </p:cBhvr>
                                      <p:by>
                                        <p:hsl h="7200000" s="0" l="0"/>
                                      </p:by>
                                    </p:animClr>
                                    <p:animClr clrSpc="hsl">
                                      <p:cBhvr>
                                        <p:cTn id="77" dur="500" fill="hold"/>
                                        <p:tgtEl>
                                          <p:spTgt spid="22"/>
                                        </p:tgtEl>
                                        <p:attrNameLst>
                                          <p:attrName>fillcolor</p:attrName>
                                        </p:attrNameLst>
                                      </p:cBhvr>
                                      <p:by>
                                        <p:hsl h="7200000" s="0" l="0"/>
                                      </p:by>
                                    </p:animClr>
                                    <p:animClr clrSpc="hsl">
                                      <p:cBhvr>
                                        <p:cTn id="78" dur="500" fill="hold"/>
                                        <p:tgtEl>
                                          <p:spTgt spid="22"/>
                                        </p:tgtEl>
                                        <p:attrNameLst>
                                          <p:attrName>stroke.color</p:attrName>
                                        </p:attrNameLst>
                                      </p:cBhvr>
                                      <p:by>
                                        <p:hsl h="7200000" s="0" l="0"/>
                                      </p:by>
                                    </p:animClr>
                                    <p:set>
                                      <p:cBhvr>
                                        <p:cTn id="79" dur="500" fill="hold"/>
                                        <p:tgtEl>
                                          <p:spTgt spid="22"/>
                                        </p:tgtEl>
                                        <p:attrNameLst>
                                          <p:attrName>fill.type</p:attrName>
                                        </p:attrNameLst>
                                      </p:cBhvr>
                                      <p:to>
                                        <p:strVal val="solid"/>
                                      </p:to>
                                    </p:set>
                                  </p:childTnLst>
                                </p:cTn>
                              </p:par>
                              <p:par>
                                <p:cTn id="80" presetID="21" presetClass="emph" presetSubtype="0" fill="hold" grpId="0" nodeType="withEffect">
                                  <p:stCondLst>
                                    <p:cond delay="0"/>
                                  </p:stCondLst>
                                  <p:childTnLst>
                                    <p:animClr clrSpc="hsl">
                                      <p:cBhvr override="childStyle">
                                        <p:cTn id="81" dur="500" fill="hold"/>
                                        <p:tgtEl>
                                          <p:spTgt spid="28"/>
                                        </p:tgtEl>
                                        <p:attrNameLst>
                                          <p:attrName>style.color</p:attrName>
                                        </p:attrNameLst>
                                      </p:cBhvr>
                                      <p:by>
                                        <p:hsl h="7200000" s="0" l="0"/>
                                      </p:by>
                                    </p:animClr>
                                    <p:animClr clrSpc="hsl">
                                      <p:cBhvr>
                                        <p:cTn id="82" dur="500" fill="hold"/>
                                        <p:tgtEl>
                                          <p:spTgt spid="28"/>
                                        </p:tgtEl>
                                        <p:attrNameLst>
                                          <p:attrName>fillcolor</p:attrName>
                                        </p:attrNameLst>
                                      </p:cBhvr>
                                      <p:by>
                                        <p:hsl h="7200000" s="0" l="0"/>
                                      </p:by>
                                    </p:animClr>
                                    <p:animClr clrSpc="hsl">
                                      <p:cBhvr>
                                        <p:cTn id="83" dur="500" fill="hold"/>
                                        <p:tgtEl>
                                          <p:spTgt spid="28"/>
                                        </p:tgtEl>
                                        <p:attrNameLst>
                                          <p:attrName>stroke.color</p:attrName>
                                        </p:attrNameLst>
                                      </p:cBhvr>
                                      <p:by>
                                        <p:hsl h="7200000" s="0" l="0"/>
                                      </p:by>
                                    </p:animClr>
                                    <p:set>
                                      <p:cBhvr>
                                        <p:cTn id="84" dur="500" fill="hold"/>
                                        <p:tgtEl>
                                          <p:spTgt spid="28"/>
                                        </p:tgtEl>
                                        <p:attrNameLst>
                                          <p:attrName>fill.type</p:attrName>
                                        </p:attrNameLst>
                                      </p:cBhvr>
                                      <p:to>
                                        <p:strVal val="solid"/>
                                      </p:to>
                                    </p:set>
                                  </p:childTnLst>
                                </p:cTn>
                              </p:par>
                              <p:par>
                                <p:cTn id="85" presetID="21" presetClass="emph" presetSubtype="0" fill="hold" grpId="0" nodeType="withEffect">
                                  <p:stCondLst>
                                    <p:cond delay="0"/>
                                  </p:stCondLst>
                                  <p:childTnLst>
                                    <p:animClr clrSpc="hsl">
                                      <p:cBhvr override="childStyle">
                                        <p:cTn id="86" dur="500" fill="hold"/>
                                        <p:tgtEl>
                                          <p:spTgt spid="24"/>
                                        </p:tgtEl>
                                        <p:attrNameLst>
                                          <p:attrName>style.color</p:attrName>
                                        </p:attrNameLst>
                                      </p:cBhvr>
                                      <p:by>
                                        <p:hsl h="7200000" s="0" l="0"/>
                                      </p:by>
                                    </p:animClr>
                                    <p:animClr clrSpc="hsl">
                                      <p:cBhvr>
                                        <p:cTn id="87" dur="500" fill="hold"/>
                                        <p:tgtEl>
                                          <p:spTgt spid="24"/>
                                        </p:tgtEl>
                                        <p:attrNameLst>
                                          <p:attrName>fillcolor</p:attrName>
                                        </p:attrNameLst>
                                      </p:cBhvr>
                                      <p:by>
                                        <p:hsl h="7200000" s="0" l="0"/>
                                      </p:by>
                                    </p:animClr>
                                    <p:animClr clrSpc="hsl">
                                      <p:cBhvr>
                                        <p:cTn id="88" dur="500" fill="hold"/>
                                        <p:tgtEl>
                                          <p:spTgt spid="24"/>
                                        </p:tgtEl>
                                        <p:attrNameLst>
                                          <p:attrName>stroke.color</p:attrName>
                                        </p:attrNameLst>
                                      </p:cBhvr>
                                      <p:by>
                                        <p:hsl h="7200000" s="0" l="0"/>
                                      </p:by>
                                    </p:animClr>
                                    <p:set>
                                      <p:cBhvr>
                                        <p:cTn id="89" dur="500" fill="hold"/>
                                        <p:tgtEl>
                                          <p:spTgt spid="24"/>
                                        </p:tgtEl>
                                        <p:attrNameLst>
                                          <p:attrName>fill.type</p:attrName>
                                        </p:attrNameLst>
                                      </p:cBhvr>
                                      <p:to>
                                        <p:strVal val="solid"/>
                                      </p:to>
                                    </p:set>
                                  </p:childTnLst>
                                </p:cTn>
                              </p:par>
                              <p:par>
                                <p:cTn id="90" presetID="26" presetClass="emph" presetSubtype="0" fill="hold" grpId="1" nodeType="withEffect">
                                  <p:stCondLst>
                                    <p:cond delay="0"/>
                                  </p:stCondLst>
                                  <p:childTnLst>
                                    <p:animEffect transition="out" filter="fade">
                                      <p:cBhvr>
                                        <p:cTn id="91" dur="500" tmFilter="0, 0; .2, .5; .8, .5; 1, 0"/>
                                        <p:tgtEl>
                                          <p:spTgt spid="28"/>
                                        </p:tgtEl>
                                      </p:cBhvr>
                                    </p:animEffect>
                                    <p:animScale>
                                      <p:cBhvr>
                                        <p:cTn id="92" dur="250" autoRev="1" fill="hold"/>
                                        <p:tgtEl>
                                          <p:spTgt spid="28"/>
                                        </p:tgtEl>
                                      </p:cBhvr>
                                      <p:by x="105000" y="105000"/>
                                    </p:animScale>
                                  </p:childTnLst>
                                </p:cTn>
                              </p:par>
                            </p:childTnLst>
                          </p:cTn>
                        </p:par>
                        <p:par>
                          <p:cTn id="93" fill="hold">
                            <p:stCondLst>
                              <p:cond delay="500"/>
                            </p:stCondLst>
                            <p:childTnLst>
                              <p:par>
                                <p:cTn id="94" presetID="26" presetClass="emph" presetSubtype="0" fill="hold" grpId="0" nodeType="afterEffect">
                                  <p:stCondLst>
                                    <p:cond delay="1500"/>
                                  </p:stCondLst>
                                  <p:childTnLst>
                                    <p:animEffect transition="out" filter="fade">
                                      <p:cBhvr>
                                        <p:cTn id="95" dur="500" tmFilter="0, 0; .2, .5; .8, .5; 1, 0"/>
                                        <p:tgtEl>
                                          <p:spTgt spid="31"/>
                                        </p:tgtEl>
                                      </p:cBhvr>
                                    </p:animEffect>
                                    <p:animScale>
                                      <p:cBhvr>
                                        <p:cTn id="96" dur="250" autoRev="1" fill="hold"/>
                                        <p:tgtEl>
                                          <p:spTgt spid="31"/>
                                        </p:tgtEl>
                                      </p:cBhvr>
                                      <p:by x="105000" y="105000"/>
                                    </p:animScale>
                                  </p:childTnLst>
                                </p:cTn>
                              </p:par>
                              <p:par>
                                <p:cTn id="97" presetID="26" presetClass="emph" presetSubtype="0" fill="hold" grpId="0" nodeType="withEffect">
                                  <p:stCondLst>
                                    <p:cond delay="0"/>
                                  </p:stCondLst>
                                  <p:childTnLst>
                                    <p:animEffect transition="out" filter="fade">
                                      <p:cBhvr>
                                        <p:cTn id="98" dur="500" tmFilter="0, 0; .2, .5; .8, .5; 1, 0"/>
                                        <p:tgtEl>
                                          <p:spTgt spid="23"/>
                                        </p:tgtEl>
                                      </p:cBhvr>
                                    </p:animEffect>
                                    <p:animScale>
                                      <p:cBhvr>
                                        <p:cTn id="99" dur="250" autoRev="1" fill="hold"/>
                                        <p:tgtEl>
                                          <p:spTgt spid="23"/>
                                        </p:tgtEl>
                                      </p:cBhvr>
                                      <p:by x="105000" y="105000"/>
                                    </p:animScale>
                                  </p:childTnLst>
                                </p:cTn>
                              </p:par>
                            </p:childTnLst>
                          </p:cTn>
                        </p:par>
                      </p:childTnLst>
                    </p:cTn>
                  </p:par>
                  <p:par>
                    <p:cTn id="100" fill="hold">
                      <p:stCondLst>
                        <p:cond delay="indefinite"/>
                      </p:stCondLst>
                      <p:childTnLst>
                        <p:par>
                          <p:cTn id="101" fill="hold">
                            <p:stCondLst>
                              <p:cond delay="0"/>
                            </p:stCondLst>
                            <p:childTnLst>
                              <p:par>
                                <p:cTn id="102" presetID="4" presetClass="entr" presetSubtype="16" fill="hold" grpId="0" nodeType="clickEffect">
                                  <p:stCondLst>
                                    <p:cond delay="0"/>
                                  </p:stCondLst>
                                  <p:childTnLst>
                                    <p:set>
                                      <p:cBhvr>
                                        <p:cTn id="103" dur="1" fill="hold">
                                          <p:stCondLst>
                                            <p:cond delay="0"/>
                                          </p:stCondLst>
                                        </p:cTn>
                                        <p:tgtEl>
                                          <p:spTgt spid="98"/>
                                        </p:tgtEl>
                                        <p:attrNameLst>
                                          <p:attrName>style.visibility</p:attrName>
                                        </p:attrNameLst>
                                      </p:cBhvr>
                                      <p:to>
                                        <p:strVal val="visible"/>
                                      </p:to>
                                    </p:set>
                                    <p:animEffect transition="in" filter="box(in)">
                                      <p:cBhvr>
                                        <p:cTn id="104" dur="500"/>
                                        <p:tgtEl>
                                          <p:spTgt spid="98"/>
                                        </p:tgtEl>
                                      </p:cBhvr>
                                    </p:animEffect>
                                  </p:childTnLst>
                                </p:cTn>
                              </p:par>
                            </p:childTnLst>
                          </p:cTn>
                        </p:par>
                        <p:par>
                          <p:cTn id="105" fill="hold">
                            <p:stCondLst>
                              <p:cond delay="500"/>
                            </p:stCondLst>
                            <p:childTnLst>
                              <p:par>
                                <p:cTn id="106" presetID="4" presetClass="entr" presetSubtype="16" fill="hold" grpId="0" nodeType="afterEffect">
                                  <p:stCondLst>
                                    <p:cond delay="1000"/>
                                  </p:stCondLst>
                                  <p:childTnLst>
                                    <p:set>
                                      <p:cBhvr>
                                        <p:cTn id="107" dur="1" fill="hold">
                                          <p:stCondLst>
                                            <p:cond delay="0"/>
                                          </p:stCondLst>
                                        </p:cTn>
                                        <p:tgtEl>
                                          <p:spTgt spid="96"/>
                                        </p:tgtEl>
                                        <p:attrNameLst>
                                          <p:attrName>style.visibility</p:attrName>
                                        </p:attrNameLst>
                                      </p:cBhvr>
                                      <p:to>
                                        <p:strVal val="visible"/>
                                      </p:to>
                                    </p:set>
                                    <p:animEffect transition="in" filter="box(in)">
                                      <p:cBhvr>
                                        <p:cTn id="108" dur="500"/>
                                        <p:tgtEl>
                                          <p:spTgt spid="96"/>
                                        </p:tgtEl>
                                      </p:cBhvr>
                                    </p:animEffect>
                                  </p:childTnLst>
                                </p:cTn>
                              </p:par>
                            </p:childTnLst>
                          </p:cTn>
                        </p:par>
                      </p:childTnLst>
                    </p:cTn>
                  </p:par>
                  <p:par>
                    <p:cTn id="109" fill="hold">
                      <p:stCondLst>
                        <p:cond delay="indefinite"/>
                      </p:stCondLst>
                      <p:childTnLst>
                        <p:par>
                          <p:cTn id="110" fill="hold">
                            <p:stCondLst>
                              <p:cond delay="0"/>
                            </p:stCondLst>
                            <p:childTnLst>
                              <p:par>
                                <p:cTn id="111" presetID="21" presetClass="emph" presetSubtype="0" fill="hold" grpId="0" nodeType="clickEffect">
                                  <p:stCondLst>
                                    <p:cond delay="0"/>
                                  </p:stCondLst>
                                  <p:childTnLst>
                                    <p:animClr clrSpc="hsl">
                                      <p:cBhvr override="childStyle">
                                        <p:cTn id="112" dur="500" fill="hold"/>
                                        <p:tgtEl>
                                          <p:spTgt spid="78"/>
                                        </p:tgtEl>
                                        <p:attrNameLst>
                                          <p:attrName>style.color</p:attrName>
                                        </p:attrNameLst>
                                      </p:cBhvr>
                                      <p:by>
                                        <p:hsl h="7200000" s="0" l="0"/>
                                      </p:by>
                                    </p:animClr>
                                    <p:animClr clrSpc="hsl">
                                      <p:cBhvr>
                                        <p:cTn id="113" dur="500" fill="hold"/>
                                        <p:tgtEl>
                                          <p:spTgt spid="78"/>
                                        </p:tgtEl>
                                        <p:attrNameLst>
                                          <p:attrName>fillcolor</p:attrName>
                                        </p:attrNameLst>
                                      </p:cBhvr>
                                      <p:by>
                                        <p:hsl h="7200000" s="0" l="0"/>
                                      </p:by>
                                    </p:animClr>
                                    <p:animClr clrSpc="hsl">
                                      <p:cBhvr>
                                        <p:cTn id="114" dur="500" fill="hold"/>
                                        <p:tgtEl>
                                          <p:spTgt spid="78"/>
                                        </p:tgtEl>
                                        <p:attrNameLst>
                                          <p:attrName>stroke.color</p:attrName>
                                        </p:attrNameLst>
                                      </p:cBhvr>
                                      <p:by>
                                        <p:hsl h="7200000" s="0" l="0"/>
                                      </p:by>
                                    </p:animClr>
                                    <p:set>
                                      <p:cBhvr>
                                        <p:cTn id="115" dur="500" fill="hold"/>
                                        <p:tgtEl>
                                          <p:spTgt spid="78"/>
                                        </p:tgtEl>
                                        <p:attrNameLst>
                                          <p:attrName>fill.type</p:attrName>
                                        </p:attrNameLst>
                                      </p:cBhvr>
                                      <p:to>
                                        <p:strVal val="solid"/>
                                      </p:to>
                                    </p:set>
                                  </p:childTnLst>
                                </p:cTn>
                              </p:par>
                              <p:par>
                                <p:cTn id="116" presetID="21" presetClass="emph" presetSubtype="0" fill="hold" grpId="0" nodeType="withEffect">
                                  <p:stCondLst>
                                    <p:cond delay="0"/>
                                  </p:stCondLst>
                                  <p:childTnLst>
                                    <p:animClr clrSpc="hsl">
                                      <p:cBhvr override="childStyle">
                                        <p:cTn id="117" dur="500" fill="hold"/>
                                        <p:tgtEl>
                                          <p:spTgt spid="79"/>
                                        </p:tgtEl>
                                        <p:attrNameLst>
                                          <p:attrName>style.color</p:attrName>
                                        </p:attrNameLst>
                                      </p:cBhvr>
                                      <p:by>
                                        <p:hsl h="7200000" s="0" l="0"/>
                                      </p:by>
                                    </p:animClr>
                                    <p:animClr clrSpc="hsl">
                                      <p:cBhvr>
                                        <p:cTn id="118" dur="500" fill="hold"/>
                                        <p:tgtEl>
                                          <p:spTgt spid="79"/>
                                        </p:tgtEl>
                                        <p:attrNameLst>
                                          <p:attrName>fillcolor</p:attrName>
                                        </p:attrNameLst>
                                      </p:cBhvr>
                                      <p:by>
                                        <p:hsl h="7200000" s="0" l="0"/>
                                      </p:by>
                                    </p:animClr>
                                    <p:animClr clrSpc="hsl">
                                      <p:cBhvr>
                                        <p:cTn id="119" dur="500" fill="hold"/>
                                        <p:tgtEl>
                                          <p:spTgt spid="79"/>
                                        </p:tgtEl>
                                        <p:attrNameLst>
                                          <p:attrName>stroke.color</p:attrName>
                                        </p:attrNameLst>
                                      </p:cBhvr>
                                      <p:by>
                                        <p:hsl h="7200000" s="0" l="0"/>
                                      </p:by>
                                    </p:animClr>
                                    <p:set>
                                      <p:cBhvr>
                                        <p:cTn id="120" dur="500" fill="hold"/>
                                        <p:tgtEl>
                                          <p:spTgt spid="79"/>
                                        </p:tgtEl>
                                        <p:attrNameLst>
                                          <p:attrName>fill.type</p:attrName>
                                        </p:attrNameLst>
                                      </p:cBhvr>
                                      <p:to>
                                        <p:strVal val="solid"/>
                                      </p:to>
                                    </p:set>
                                  </p:childTnLst>
                                </p:cTn>
                              </p:par>
                              <p:par>
                                <p:cTn id="121" presetID="21" presetClass="emph" presetSubtype="0" fill="hold" grpId="0" nodeType="withEffect">
                                  <p:stCondLst>
                                    <p:cond delay="0"/>
                                  </p:stCondLst>
                                  <p:childTnLst>
                                    <p:animClr clrSpc="hsl">
                                      <p:cBhvr override="childStyle">
                                        <p:cTn id="122" dur="500" fill="hold"/>
                                        <p:tgtEl>
                                          <p:spTgt spid="80"/>
                                        </p:tgtEl>
                                        <p:attrNameLst>
                                          <p:attrName>style.color</p:attrName>
                                        </p:attrNameLst>
                                      </p:cBhvr>
                                      <p:by>
                                        <p:hsl h="7200000" s="0" l="0"/>
                                      </p:by>
                                    </p:animClr>
                                    <p:animClr clrSpc="hsl">
                                      <p:cBhvr>
                                        <p:cTn id="123" dur="500" fill="hold"/>
                                        <p:tgtEl>
                                          <p:spTgt spid="80"/>
                                        </p:tgtEl>
                                        <p:attrNameLst>
                                          <p:attrName>fillcolor</p:attrName>
                                        </p:attrNameLst>
                                      </p:cBhvr>
                                      <p:by>
                                        <p:hsl h="7200000" s="0" l="0"/>
                                      </p:by>
                                    </p:animClr>
                                    <p:animClr clrSpc="hsl">
                                      <p:cBhvr>
                                        <p:cTn id="124" dur="500" fill="hold"/>
                                        <p:tgtEl>
                                          <p:spTgt spid="80"/>
                                        </p:tgtEl>
                                        <p:attrNameLst>
                                          <p:attrName>stroke.color</p:attrName>
                                        </p:attrNameLst>
                                      </p:cBhvr>
                                      <p:by>
                                        <p:hsl h="7200000" s="0" l="0"/>
                                      </p:by>
                                    </p:animClr>
                                    <p:set>
                                      <p:cBhvr>
                                        <p:cTn id="125" dur="500" fill="hold"/>
                                        <p:tgtEl>
                                          <p:spTgt spid="80"/>
                                        </p:tgtEl>
                                        <p:attrNameLst>
                                          <p:attrName>fill.type</p:attrName>
                                        </p:attrNameLst>
                                      </p:cBhvr>
                                      <p:to>
                                        <p:strVal val="solid"/>
                                      </p:to>
                                    </p:set>
                                  </p:childTnLst>
                                </p:cTn>
                              </p:par>
                              <p:par>
                                <p:cTn id="126" presetID="21" presetClass="emph" presetSubtype="0" fill="hold" grpId="0" nodeType="withEffect">
                                  <p:stCondLst>
                                    <p:cond delay="0"/>
                                  </p:stCondLst>
                                  <p:childTnLst>
                                    <p:animClr clrSpc="hsl">
                                      <p:cBhvr override="childStyle">
                                        <p:cTn id="127" dur="500" fill="hold"/>
                                        <p:tgtEl>
                                          <p:spTgt spid="8"/>
                                        </p:tgtEl>
                                        <p:attrNameLst>
                                          <p:attrName>style.color</p:attrName>
                                        </p:attrNameLst>
                                      </p:cBhvr>
                                      <p:by>
                                        <p:hsl h="7200000" s="0" l="0"/>
                                      </p:by>
                                    </p:animClr>
                                    <p:animClr clrSpc="hsl">
                                      <p:cBhvr>
                                        <p:cTn id="128" dur="500" fill="hold"/>
                                        <p:tgtEl>
                                          <p:spTgt spid="8"/>
                                        </p:tgtEl>
                                        <p:attrNameLst>
                                          <p:attrName>fillcolor</p:attrName>
                                        </p:attrNameLst>
                                      </p:cBhvr>
                                      <p:by>
                                        <p:hsl h="7200000" s="0" l="0"/>
                                      </p:by>
                                    </p:animClr>
                                    <p:animClr clrSpc="hsl">
                                      <p:cBhvr>
                                        <p:cTn id="129" dur="500" fill="hold"/>
                                        <p:tgtEl>
                                          <p:spTgt spid="8"/>
                                        </p:tgtEl>
                                        <p:attrNameLst>
                                          <p:attrName>stroke.color</p:attrName>
                                        </p:attrNameLst>
                                      </p:cBhvr>
                                      <p:by>
                                        <p:hsl h="7200000" s="0" l="0"/>
                                      </p:by>
                                    </p:animClr>
                                    <p:set>
                                      <p:cBhvr>
                                        <p:cTn id="130" dur="500" fill="hold"/>
                                        <p:tgtEl>
                                          <p:spTgt spid="8"/>
                                        </p:tgtEl>
                                        <p:attrNameLst>
                                          <p:attrName>fill.type</p:attrName>
                                        </p:attrNameLst>
                                      </p:cBhvr>
                                      <p:to>
                                        <p:strVal val="solid"/>
                                      </p:to>
                                    </p:set>
                                  </p:childTnLst>
                                </p:cTn>
                              </p:par>
                              <p:par>
                                <p:cTn id="131" presetID="26" presetClass="emph" presetSubtype="0" fill="hold" grpId="1" nodeType="withEffect">
                                  <p:stCondLst>
                                    <p:cond delay="0"/>
                                  </p:stCondLst>
                                  <p:childTnLst>
                                    <p:animEffect transition="out" filter="fade">
                                      <p:cBhvr>
                                        <p:cTn id="132" dur="500" tmFilter="0, 0; .2, .5; .8, .5; 1, 0"/>
                                        <p:tgtEl>
                                          <p:spTgt spid="8"/>
                                        </p:tgtEl>
                                      </p:cBhvr>
                                    </p:animEffect>
                                    <p:animScale>
                                      <p:cBhvr>
                                        <p:cTn id="133" dur="250" autoRev="1" fill="hold"/>
                                        <p:tgtEl>
                                          <p:spTgt spid="8"/>
                                        </p:tgtEl>
                                      </p:cBhvr>
                                      <p:by x="105000" y="105000"/>
                                    </p:animScale>
                                  </p:childTnLst>
                                </p:cTn>
                              </p:par>
                            </p:childTnLst>
                          </p:cTn>
                        </p:par>
                        <p:par>
                          <p:cTn id="134" fill="hold">
                            <p:stCondLst>
                              <p:cond delay="500"/>
                            </p:stCondLst>
                            <p:childTnLst>
                              <p:par>
                                <p:cTn id="135" presetID="26" presetClass="emph" presetSubtype="0" fill="hold" grpId="0" nodeType="afterEffect">
                                  <p:stCondLst>
                                    <p:cond delay="1500"/>
                                  </p:stCondLst>
                                  <p:childTnLst>
                                    <p:animEffect transition="out" filter="fade">
                                      <p:cBhvr>
                                        <p:cTn id="136" dur="500" tmFilter="0, 0; .2, .5; .8, .5; 1, 0"/>
                                        <p:tgtEl>
                                          <p:spTgt spid="88"/>
                                        </p:tgtEl>
                                      </p:cBhvr>
                                    </p:animEffect>
                                    <p:animScale>
                                      <p:cBhvr>
                                        <p:cTn id="137" dur="250" autoRev="1" fill="hold"/>
                                        <p:tgtEl>
                                          <p:spTgt spid="88"/>
                                        </p:tgtEl>
                                      </p:cBhvr>
                                      <p:by x="105000" y="105000"/>
                                    </p:animScale>
                                  </p:childTnLst>
                                </p:cTn>
                              </p:par>
                              <p:par>
                                <p:cTn id="138" presetID="26" presetClass="emph" presetSubtype="0" fill="hold" grpId="0" nodeType="withEffect">
                                  <p:stCondLst>
                                    <p:cond delay="0"/>
                                  </p:stCondLst>
                                  <p:childTnLst>
                                    <p:animEffect transition="out" filter="fade">
                                      <p:cBhvr>
                                        <p:cTn id="139" dur="500" tmFilter="0, 0; .2, .5; .8, .5; 1, 0"/>
                                        <p:tgtEl>
                                          <p:spTgt spid="81"/>
                                        </p:tgtEl>
                                      </p:cBhvr>
                                    </p:animEffect>
                                    <p:animScale>
                                      <p:cBhvr>
                                        <p:cTn id="140" dur="250" autoRev="1" fill="hold"/>
                                        <p:tgtEl>
                                          <p:spTgt spid="81"/>
                                        </p:tgtEl>
                                      </p:cBhvr>
                                      <p:by x="105000" y="105000"/>
                                    </p:animScale>
                                  </p:childTnLst>
                                </p:cTn>
                              </p:par>
                              <p:par>
                                <p:cTn id="141" presetID="26" presetClass="emph" presetSubtype="0" fill="hold" nodeType="withEffect">
                                  <p:stCondLst>
                                    <p:cond delay="0"/>
                                  </p:stCondLst>
                                  <p:childTnLst>
                                    <p:animEffect transition="out" filter="fade">
                                      <p:cBhvr>
                                        <p:cTn id="142" dur="500" tmFilter="0, 0; .2, .5; .8, .5; 1, 0"/>
                                        <p:tgtEl>
                                          <p:spTgt spid="12"/>
                                        </p:tgtEl>
                                      </p:cBhvr>
                                    </p:animEffect>
                                    <p:animScale>
                                      <p:cBhvr>
                                        <p:cTn id="143" dur="250" autoRev="1" fill="hold"/>
                                        <p:tgtEl>
                                          <p:spTgt spid="12"/>
                                        </p:tgtEl>
                                      </p:cBhvr>
                                      <p:by x="105000" y="105000"/>
                                    </p:animScale>
                                  </p:childTnLst>
                                </p:cTn>
                              </p:par>
                            </p:childTnLst>
                          </p:cTn>
                        </p:par>
                      </p:childTnLst>
                    </p:cTn>
                  </p:par>
                  <p:par>
                    <p:cTn id="144" fill="hold">
                      <p:stCondLst>
                        <p:cond delay="indefinite"/>
                      </p:stCondLst>
                      <p:childTnLst>
                        <p:par>
                          <p:cTn id="145" fill="hold">
                            <p:stCondLst>
                              <p:cond delay="0"/>
                            </p:stCondLst>
                            <p:childTnLst>
                              <p:par>
                                <p:cTn id="146" presetID="4" presetClass="entr" presetSubtype="16" fill="hold" grpId="0" nodeType="clickEffect">
                                  <p:stCondLst>
                                    <p:cond delay="0"/>
                                  </p:stCondLst>
                                  <p:childTnLst>
                                    <p:set>
                                      <p:cBhvr>
                                        <p:cTn id="147" dur="1" fill="hold">
                                          <p:stCondLst>
                                            <p:cond delay="0"/>
                                          </p:stCondLst>
                                        </p:cTn>
                                        <p:tgtEl>
                                          <p:spTgt spid="100"/>
                                        </p:tgtEl>
                                        <p:attrNameLst>
                                          <p:attrName>style.visibility</p:attrName>
                                        </p:attrNameLst>
                                      </p:cBhvr>
                                      <p:to>
                                        <p:strVal val="visible"/>
                                      </p:to>
                                    </p:set>
                                    <p:animEffect transition="in" filter="box(in)">
                                      <p:cBhvr>
                                        <p:cTn id="148" dur="500"/>
                                        <p:tgtEl>
                                          <p:spTgt spid="100"/>
                                        </p:tgtEl>
                                      </p:cBhvr>
                                    </p:animEffect>
                                  </p:childTnLst>
                                </p:cTn>
                              </p:par>
                            </p:childTnLst>
                          </p:cTn>
                        </p:par>
                        <p:par>
                          <p:cTn id="149" fill="hold">
                            <p:stCondLst>
                              <p:cond delay="500"/>
                            </p:stCondLst>
                            <p:childTnLst>
                              <p:par>
                                <p:cTn id="150" presetID="4" presetClass="entr" presetSubtype="16" fill="hold" grpId="0" nodeType="afterEffect">
                                  <p:stCondLst>
                                    <p:cond delay="500"/>
                                  </p:stCondLst>
                                  <p:childTnLst>
                                    <p:set>
                                      <p:cBhvr>
                                        <p:cTn id="151" dur="1" fill="hold">
                                          <p:stCondLst>
                                            <p:cond delay="0"/>
                                          </p:stCondLst>
                                        </p:cTn>
                                        <p:tgtEl>
                                          <p:spTgt spid="99"/>
                                        </p:tgtEl>
                                        <p:attrNameLst>
                                          <p:attrName>style.visibility</p:attrName>
                                        </p:attrNameLst>
                                      </p:cBhvr>
                                      <p:to>
                                        <p:strVal val="visible"/>
                                      </p:to>
                                    </p:set>
                                    <p:animEffect transition="in" filter="box(in)">
                                      <p:cBhvr>
                                        <p:cTn id="15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7" grpId="1" animBg="1"/>
      <p:bldP spid="8" grpId="0" animBg="1"/>
      <p:bldP spid="8" grpId="1" animBg="1"/>
      <p:bldP spid="19" grpId="0" animBg="1"/>
      <p:bldP spid="22" grpId="0" animBg="1"/>
      <p:bldP spid="23" grpId="0" animBg="1"/>
      <p:bldP spid="24" grpId="0" animBg="1"/>
      <p:bldP spid="28" grpId="0" animBg="1"/>
      <p:bldP spid="28" grpId="1" animBg="1"/>
      <p:bldP spid="31" grpId="0" animBg="1"/>
      <p:bldP spid="47" grpId="0" animBg="1"/>
      <p:bldP spid="48" grpId="0" animBg="1"/>
      <p:bldP spid="53" grpId="0" animBg="1"/>
      <p:bldP spid="78" grpId="0" animBg="1"/>
      <p:bldP spid="79" grpId="0" animBg="1"/>
      <p:bldP spid="80" grpId="0" animBg="1"/>
      <p:bldP spid="81" grpId="0" animBg="1"/>
      <p:bldP spid="88" grpId="0" animBg="1"/>
      <p:bldP spid="95" grpId="0" animBg="1"/>
      <p:bldP spid="86" grpId="0" animBg="1"/>
      <p:bldP spid="90" grpId="0" animBg="1"/>
      <p:bldP spid="92" grpId="0" animBg="1"/>
      <p:bldP spid="96" grpId="0" animBg="1"/>
      <p:bldP spid="84" grpId="0" animBg="1"/>
      <p:bldP spid="97" grpId="0" animBg="1"/>
      <p:bldP spid="98" grpId="0" animBg="1"/>
      <p:bldP spid="99" grpId="0" animBg="1"/>
      <p:bldP spid="10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3808" y="116632"/>
            <a:ext cx="17281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Did you do any paid work?</a:t>
            </a:r>
            <a:endParaRPr lang="en-GB" sz="1100" dirty="0"/>
          </a:p>
        </p:txBody>
      </p:sp>
      <p:sp>
        <p:nvSpPr>
          <p:cNvPr id="3" name="Rectangle 2"/>
          <p:cNvSpPr/>
          <p:nvPr/>
        </p:nvSpPr>
        <p:spPr>
          <a:xfrm>
            <a:off x="251520" y="908720"/>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Self employed or as employee?</a:t>
            </a:r>
            <a:endParaRPr lang="en-GB" sz="1100" dirty="0"/>
          </a:p>
        </p:txBody>
      </p:sp>
      <p:cxnSp>
        <p:nvCxnSpPr>
          <p:cNvPr id="4" name="Elbow Connector 3"/>
          <p:cNvCxnSpPr>
            <a:stCxn id="2" idx="2"/>
            <a:endCxn id="3" idx="0"/>
          </p:cNvCxnSpPr>
          <p:nvPr/>
        </p:nvCxnSpPr>
        <p:spPr>
          <a:xfrm rot="5400000">
            <a:off x="2087724" y="-711460"/>
            <a:ext cx="432048" cy="280831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115616" y="1988840"/>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100" dirty="0" smtClean="0">
                <a:solidFill>
                  <a:srgbClr val="FF0000"/>
                </a:solidFill>
              </a:rPr>
              <a:t>EMP</a:t>
            </a:r>
            <a:endParaRPr lang="en-GB" sz="1100" dirty="0">
              <a:solidFill>
                <a:srgbClr val="FF0000"/>
              </a:solidFill>
            </a:endParaRPr>
          </a:p>
        </p:txBody>
      </p:sp>
      <p:sp>
        <p:nvSpPr>
          <p:cNvPr id="6" name="Oval 5"/>
          <p:cNvSpPr/>
          <p:nvPr/>
        </p:nvSpPr>
        <p:spPr>
          <a:xfrm>
            <a:off x="179512" y="1988840"/>
            <a:ext cx="648072" cy="66635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900" dirty="0" smtClean="0"/>
              <a:t>SE</a:t>
            </a:r>
            <a:endParaRPr lang="en-GB" sz="900" dirty="0"/>
          </a:p>
        </p:txBody>
      </p:sp>
      <p:sp>
        <p:nvSpPr>
          <p:cNvPr id="7" name="Rectangle 6"/>
          <p:cNvSpPr/>
          <p:nvPr/>
        </p:nvSpPr>
        <p:spPr>
          <a:xfrm>
            <a:off x="251520" y="3068960"/>
            <a:ext cx="1440160" cy="5040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This work was part of a training scheme = true </a:t>
            </a:r>
            <a:endParaRPr lang="en-GB" sz="1100" dirty="0"/>
          </a:p>
        </p:txBody>
      </p:sp>
      <p:sp>
        <p:nvSpPr>
          <p:cNvPr id="8" name="Rectangle 7"/>
          <p:cNvSpPr/>
          <p:nvPr/>
        </p:nvSpPr>
        <p:spPr>
          <a:xfrm>
            <a:off x="179512" y="4869160"/>
            <a:ext cx="1115616" cy="72008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Before setting up own business = true</a:t>
            </a:r>
            <a:endParaRPr lang="en-GB" sz="1100" dirty="0"/>
          </a:p>
        </p:txBody>
      </p:sp>
      <p:cxnSp>
        <p:nvCxnSpPr>
          <p:cNvPr id="9" name="Elbow Connector 8"/>
          <p:cNvCxnSpPr>
            <a:stCxn id="3" idx="2"/>
            <a:endCxn id="5" idx="0"/>
          </p:cNvCxnSpPr>
          <p:nvPr/>
        </p:nvCxnSpPr>
        <p:spPr>
          <a:xfrm rot="16200000" flipH="1">
            <a:off x="809582" y="1358770"/>
            <a:ext cx="720080" cy="5400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3" idx="2"/>
            <a:endCxn id="6" idx="0"/>
          </p:cNvCxnSpPr>
          <p:nvPr/>
        </p:nvCxnSpPr>
        <p:spPr>
          <a:xfrm rot="5400000">
            <a:off x="341530" y="1430778"/>
            <a:ext cx="720080" cy="3960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7544" y="3573016"/>
            <a:ext cx="0" cy="1296144"/>
          </a:xfrm>
          <a:prstGeom prst="straightConnector1">
            <a:avLst/>
          </a:prstGeom>
          <a:ln>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395536" y="6209928"/>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sp>
        <p:nvSpPr>
          <p:cNvPr id="13" name="Oval 12"/>
          <p:cNvSpPr/>
          <p:nvPr/>
        </p:nvSpPr>
        <p:spPr>
          <a:xfrm>
            <a:off x="1043608" y="4005064"/>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sp>
        <p:nvSpPr>
          <p:cNvPr id="14" name="TextBox 13"/>
          <p:cNvSpPr txBox="1"/>
          <p:nvPr/>
        </p:nvSpPr>
        <p:spPr>
          <a:xfrm>
            <a:off x="1547664" y="404664"/>
            <a:ext cx="432048" cy="246221"/>
          </a:xfrm>
          <a:prstGeom prst="rect">
            <a:avLst/>
          </a:prstGeom>
          <a:noFill/>
        </p:spPr>
        <p:txBody>
          <a:bodyPr wrap="square" rtlCol="0">
            <a:spAutoFit/>
          </a:bodyPr>
          <a:lstStyle/>
          <a:p>
            <a:r>
              <a:rPr lang="en-GB" sz="1000" dirty="0" smtClean="0"/>
              <a:t>Yes</a:t>
            </a:r>
            <a:endParaRPr lang="en-GB" sz="1000" dirty="0"/>
          </a:p>
        </p:txBody>
      </p:sp>
      <p:cxnSp>
        <p:nvCxnSpPr>
          <p:cNvPr id="15" name="Straight Arrow Connector 14"/>
          <p:cNvCxnSpPr>
            <a:stCxn id="8" idx="2"/>
            <a:endCxn id="12" idx="0"/>
          </p:cNvCxnSpPr>
          <p:nvPr/>
        </p:nvCxnSpPr>
        <p:spPr>
          <a:xfrm flipH="1">
            <a:off x="719572" y="5589240"/>
            <a:ext cx="17748" cy="620688"/>
          </a:xfrm>
          <a:prstGeom prst="straightConnector1">
            <a:avLst/>
          </a:prstGeom>
          <a:ln>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403648" y="3573016"/>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5" idx="4"/>
            <a:endCxn id="7" idx="0"/>
          </p:cNvCxnSpPr>
          <p:nvPr/>
        </p:nvCxnSpPr>
        <p:spPr>
          <a:xfrm rot="5400000">
            <a:off x="989602" y="2618910"/>
            <a:ext cx="432048" cy="468052"/>
          </a:xfrm>
          <a:prstGeom prst="bentConnector3">
            <a:avLst>
              <a:gd name="adj1" fmla="val 5368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6" idx="4"/>
            <a:endCxn id="7" idx="0"/>
          </p:cNvCxnSpPr>
          <p:nvPr/>
        </p:nvCxnSpPr>
        <p:spPr>
          <a:xfrm rot="16200000" flipH="1">
            <a:off x="530691" y="2628051"/>
            <a:ext cx="413766" cy="468052"/>
          </a:xfrm>
          <a:prstGeom prst="bentConnector3">
            <a:avLst>
              <a:gd name="adj1" fmla="val 51228"/>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876256" y="548680"/>
            <a:ext cx="144016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Because away from a job? </a:t>
            </a:r>
            <a:endParaRPr lang="en-GB" sz="1100" dirty="0"/>
          </a:p>
        </p:txBody>
      </p:sp>
      <p:sp>
        <p:nvSpPr>
          <p:cNvPr id="21" name="TextBox 20"/>
          <p:cNvSpPr txBox="1"/>
          <p:nvPr/>
        </p:nvSpPr>
        <p:spPr>
          <a:xfrm>
            <a:off x="5220072" y="116632"/>
            <a:ext cx="432048" cy="246221"/>
          </a:xfrm>
          <a:prstGeom prst="rect">
            <a:avLst/>
          </a:prstGeom>
          <a:noFill/>
        </p:spPr>
        <p:txBody>
          <a:bodyPr wrap="square" rtlCol="0">
            <a:spAutoFit/>
          </a:bodyPr>
          <a:lstStyle/>
          <a:p>
            <a:r>
              <a:rPr lang="en-GB" sz="1000" dirty="0" smtClean="0"/>
              <a:t>No</a:t>
            </a:r>
            <a:endParaRPr lang="en-GB" sz="1000" dirty="0"/>
          </a:p>
        </p:txBody>
      </p:sp>
      <p:sp>
        <p:nvSpPr>
          <p:cNvPr id="22" name="Rectangle 21"/>
          <p:cNvSpPr/>
          <p:nvPr/>
        </p:nvSpPr>
        <p:spPr>
          <a:xfrm>
            <a:off x="3347864" y="148478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Looking for work?</a:t>
            </a:r>
            <a:endParaRPr lang="en-GB" sz="1400" dirty="0"/>
          </a:p>
        </p:txBody>
      </p:sp>
      <p:sp>
        <p:nvSpPr>
          <p:cNvPr id="23" name="Oval 22"/>
          <p:cNvSpPr/>
          <p:nvPr/>
        </p:nvSpPr>
        <p:spPr>
          <a:xfrm>
            <a:off x="3707904" y="4437112"/>
            <a:ext cx="648072" cy="64807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800" dirty="0" smtClean="0"/>
              <a:t>Not active</a:t>
            </a:r>
            <a:endParaRPr lang="en-GB" sz="800" dirty="0"/>
          </a:p>
        </p:txBody>
      </p:sp>
      <p:sp>
        <p:nvSpPr>
          <p:cNvPr id="24" name="Rectangle 23"/>
          <p:cNvSpPr/>
          <p:nvPr/>
        </p:nvSpPr>
        <p:spPr>
          <a:xfrm>
            <a:off x="3347864" y="2492896"/>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Able to start?</a:t>
            </a:r>
            <a:endParaRPr lang="en-GB" sz="1400" dirty="0"/>
          </a:p>
        </p:txBody>
      </p:sp>
      <p:sp>
        <p:nvSpPr>
          <p:cNvPr id="27" name="TextBox 26"/>
          <p:cNvSpPr txBox="1"/>
          <p:nvPr/>
        </p:nvSpPr>
        <p:spPr>
          <a:xfrm>
            <a:off x="2627784" y="3212976"/>
            <a:ext cx="648072" cy="553998"/>
          </a:xfrm>
          <a:prstGeom prst="rect">
            <a:avLst/>
          </a:prstGeom>
          <a:noFill/>
        </p:spPr>
        <p:txBody>
          <a:bodyPr wrap="square" rtlCol="0">
            <a:spAutoFit/>
          </a:bodyPr>
          <a:lstStyle/>
          <a:p>
            <a:r>
              <a:rPr lang="en-GB" sz="1000" dirty="0" smtClean="0"/>
              <a:t>Waiting to start new job</a:t>
            </a:r>
            <a:endParaRPr lang="en-GB" sz="1000" dirty="0"/>
          </a:p>
        </p:txBody>
      </p:sp>
      <p:sp>
        <p:nvSpPr>
          <p:cNvPr id="28" name="Rectangle 27"/>
          <p:cNvSpPr/>
          <p:nvPr/>
        </p:nvSpPr>
        <p:spPr>
          <a:xfrm>
            <a:off x="3347864" y="3501008"/>
            <a:ext cx="1368152" cy="432048"/>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Why not?</a:t>
            </a:r>
            <a:endParaRPr lang="en-GB" sz="1400" dirty="0"/>
          </a:p>
        </p:txBody>
      </p:sp>
      <p:cxnSp>
        <p:nvCxnSpPr>
          <p:cNvPr id="29" name="Straight Arrow Connector 28"/>
          <p:cNvCxnSpPr>
            <a:stCxn id="28" idx="2"/>
            <a:endCxn id="23" idx="0"/>
          </p:cNvCxnSpPr>
          <p:nvPr/>
        </p:nvCxnSpPr>
        <p:spPr>
          <a:xfrm>
            <a:off x="4031940" y="3933056"/>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979712" y="3429000"/>
            <a:ext cx="648072" cy="64807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p>
            <a:pPr algn="ctr"/>
            <a:r>
              <a:rPr lang="en-GB" sz="900" dirty="0" smtClean="0">
                <a:solidFill>
                  <a:srgbClr val="FF0000"/>
                </a:solidFill>
              </a:rPr>
              <a:t>unemployed</a:t>
            </a:r>
            <a:endParaRPr lang="en-GB" sz="900" dirty="0">
              <a:solidFill>
                <a:srgbClr val="FF0000"/>
              </a:solidFill>
            </a:endParaRPr>
          </a:p>
        </p:txBody>
      </p:sp>
      <p:cxnSp>
        <p:nvCxnSpPr>
          <p:cNvPr id="36" name="Shape 35"/>
          <p:cNvCxnSpPr>
            <a:stCxn id="19" idx="1"/>
            <a:endCxn id="22" idx="0"/>
          </p:cNvCxnSpPr>
          <p:nvPr/>
        </p:nvCxnSpPr>
        <p:spPr>
          <a:xfrm rot="10800000" flipV="1">
            <a:off x="4031940" y="728700"/>
            <a:ext cx="2844316" cy="75608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580112" y="548680"/>
            <a:ext cx="432048" cy="246221"/>
          </a:xfrm>
          <a:prstGeom prst="rect">
            <a:avLst/>
          </a:prstGeom>
          <a:noFill/>
        </p:spPr>
        <p:txBody>
          <a:bodyPr wrap="square" rtlCol="0">
            <a:spAutoFit/>
          </a:bodyPr>
          <a:lstStyle/>
          <a:p>
            <a:r>
              <a:rPr lang="en-GB" sz="1000" dirty="0" smtClean="0"/>
              <a:t>No</a:t>
            </a:r>
            <a:endParaRPr lang="en-GB" sz="1000" dirty="0"/>
          </a:p>
        </p:txBody>
      </p:sp>
      <p:cxnSp>
        <p:nvCxnSpPr>
          <p:cNvPr id="44" name="Straight Arrow Connector 43"/>
          <p:cNvCxnSpPr>
            <a:stCxn id="22" idx="2"/>
            <a:endCxn id="24" idx="0"/>
          </p:cNvCxnSpPr>
          <p:nvPr/>
        </p:nvCxnSpPr>
        <p:spPr>
          <a:xfrm>
            <a:off x="4031940" y="1916832"/>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995936" y="3068960"/>
            <a:ext cx="432048" cy="246221"/>
          </a:xfrm>
          <a:prstGeom prst="rect">
            <a:avLst/>
          </a:prstGeom>
          <a:noFill/>
        </p:spPr>
        <p:txBody>
          <a:bodyPr wrap="square" rtlCol="0">
            <a:spAutoFit/>
          </a:bodyPr>
          <a:lstStyle/>
          <a:p>
            <a:r>
              <a:rPr lang="en-GB" sz="1000" dirty="0" smtClean="0"/>
              <a:t>No</a:t>
            </a:r>
            <a:endParaRPr lang="en-GB" sz="1000" dirty="0"/>
          </a:p>
        </p:txBody>
      </p:sp>
      <p:sp>
        <p:nvSpPr>
          <p:cNvPr id="46" name="TextBox 45"/>
          <p:cNvSpPr txBox="1"/>
          <p:nvPr/>
        </p:nvSpPr>
        <p:spPr>
          <a:xfrm>
            <a:off x="3995936" y="2060848"/>
            <a:ext cx="432048" cy="246221"/>
          </a:xfrm>
          <a:prstGeom prst="rect">
            <a:avLst/>
          </a:prstGeom>
          <a:noFill/>
        </p:spPr>
        <p:txBody>
          <a:bodyPr wrap="square" rtlCol="0">
            <a:spAutoFit/>
          </a:bodyPr>
          <a:lstStyle/>
          <a:p>
            <a:r>
              <a:rPr lang="en-GB" sz="1000" dirty="0" smtClean="0"/>
              <a:t>Yes</a:t>
            </a:r>
            <a:endParaRPr lang="en-GB" sz="1000" dirty="0"/>
          </a:p>
        </p:txBody>
      </p:sp>
      <p:sp>
        <p:nvSpPr>
          <p:cNvPr id="47" name="Oval 46"/>
          <p:cNvSpPr/>
          <p:nvPr/>
        </p:nvSpPr>
        <p:spPr>
          <a:xfrm>
            <a:off x="7812360" y="2420888"/>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solidFill>
                  <a:srgbClr val="FF0000"/>
                </a:solidFill>
              </a:rPr>
              <a:t>EMP</a:t>
            </a:r>
            <a:endParaRPr lang="en-GB" sz="1000" dirty="0">
              <a:solidFill>
                <a:srgbClr val="FF0000"/>
              </a:solidFill>
            </a:endParaRPr>
          </a:p>
        </p:txBody>
      </p:sp>
      <p:sp>
        <p:nvSpPr>
          <p:cNvPr id="48" name="Oval 47"/>
          <p:cNvSpPr/>
          <p:nvPr/>
        </p:nvSpPr>
        <p:spPr>
          <a:xfrm>
            <a:off x="6732240" y="2420888"/>
            <a:ext cx="648072" cy="648072"/>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1000" dirty="0" smtClean="0"/>
              <a:t>SE</a:t>
            </a:r>
            <a:endParaRPr lang="en-GB" sz="1000" dirty="0"/>
          </a:p>
        </p:txBody>
      </p:sp>
      <p:cxnSp>
        <p:nvCxnSpPr>
          <p:cNvPr id="49" name="Elbow Connector 48"/>
          <p:cNvCxnSpPr>
            <a:endCxn id="47" idx="0"/>
          </p:cNvCxnSpPr>
          <p:nvPr/>
        </p:nvCxnSpPr>
        <p:spPr>
          <a:xfrm rot="16200000" flipH="1">
            <a:off x="7578334" y="1862826"/>
            <a:ext cx="504056" cy="61206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a:endCxn id="48" idx="0"/>
          </p:cNvCxnSpPr>
          <p:nvPr/>
        </p:nvCxnSpPr>
        <p:spPr>
          <a:xfrm rot="5400000">
            <a:off x="7038274" y="1934834"/>
            <a:ext cx="504056" cy="46805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grpSp>
        <p:nvGrpSpPr>
          <p:cNvPr id="20" name="Group 83"/>
          <p:cNvGrpSpPr/>
          <p:nvPr/>
        </p:nvGrpSpPr>
        <p:grpSpPr>
          <a:xfrm>
            <a:off x="6804248" y="3717032"/>
            <a:ext cx="1656184" cy="1512168"/>
            <a:chOff x="6948264" y="2924944"/>
            <a:chExt cx="1656184" cy="1512168"/>
          </a:xfrm>
        </p:grpSpPr>
        <p:sp>
          <p:nvSpPr>
            <p:cNvPr id="52" name="Rectangle 51"/>
            <p:cNvSpPr/>
            <p:nvPr/>
          </p:nvSpPr>
          <p:spPr>
            <a:xfrm>
              <a:off x="6948264" y="2924944"/>
              <a:ext cx="1656184" cy="1512168"/>
            </a:xfrm>
            <a:prstGeom prst="rect">
              <a:avLst/>
            </a:prstGeom>
            <a:solidFill>
              <a:schemeClr val="bg1">
                <a:lumMod val="6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smtClean="0"/>
            </a:p>
            <a:p>
              <a:pPr algn="ctr"/>
              <a:r>
                <a:rPr lang="en-GB" sz="1100" dirty="0" smtClean="0"/>
                <a:t>Ineligible if:</a:t>
              </a:r>
            </a:p>
            <a:p>
              <a:pPr algn="ctr"/>
              <a:r>
                <a:rPr lang="en-GB" sz="1100" dirty="0" smtClean="0"/>
                <a:t> </a:t>
              </a:r>
              <a:r>
                <a:rPr lang="en-GB" sz="1100" dirty="0" smtClean="0">
                  <a:solidFill>
                    <a:schemeClr val="bg1"/>
                  </a:solidFill>
                </a:rPr>
                <a:t>long term away no pay</a:t>
              </a:r>
              <a:r>
                <a:rPr lang="en-GB" sz="1100" dirty="0" smtClean="0"/>
                <a:t>; </a:t>
              </a:r>
            </a:p>
            <a:p>
              <a:pPr algn="ctr"/>
              <a:r>
                <a:rPr lang="en-GB" sz="1100" dirty="0" smtClean="0"/>
                <a:t>work is casual;</a:t>
              </a:r>
            </a:p>
            <a:p>
              <a:pPr algn="ctr"/>
              <a:r>
                <a:rPr lang="en-GB" sz="1100" dirty="0" smtClean="0"/>
                <a:t> not started job / business</a:t>
              </a:r>
              <a:endParaRPr lang="en-GB" sz="1100" dirty="0"/>
            </a:p>
          </p:txBody>
        </p:sp>
        <p:sp>
          <p:nvSpPr>
            <p:cNvPr id="53" name="Rectangle 52"/>
            <p:cNvSpPr/>
            <p:nvPr/>
          </p:nvSpPr>
          <p:spPr>
            <a:xfrm>
              <a:off x="7092280" y="2996952"/>
              <a:ext cx="144016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Why not working Ref?</a:t>
              </a:r>
              <a:endParaRPr lang="en-GB" sz="1100" dirty="0"/>
            </a:p>
          </p:txBody>
        </p:sp>
      </p:grpSp>
      <p:cxnSp>
        <p:nvCxnSpPr>
          <p:cNvPr id="60" name="Elbow Connector 59"/>
          <p:cNvCxnSpPr>
            <a:stCxn id="47" idx="4"/>
            <a:endCxn id="52" idx="0"/>
          </p:cNvCxnSpPr>
          <p:nvPr/>
        </p:nvCxnSpPr>
        <p:spPr>
          <a:xfrm rot="5400000">
            <a:off x="7560332" y="3140968"/>
            <a:ext cx="648072" cy="50405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48" idx="4"/>
            <a:endCxn id="52" idx="0"/>
          </p:cNvCxnSpPr>
          <p:nvPr/>
        </p:nvCxnSpPr>
        <p:spPr>
          <a:xfrm rot="16200000" flipH="1">
            <a:off x="7020272" y="3104964"/>
            <a:ext cx="648072" cy="57606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24" idx="2"/>
            <a:endCxn id="28" idx="0"/>
          </p:cNvCxnSpPr>
          <p:nvPr/>
        </p:nvCxnSpPr>
        <p:spPr>
          <a:xfrm>
            <a:off x="4031940" y="2924944"/>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22" idx="3"/>
            <a:endCxn id="28" idx="3"/>
          </p:cNvCxnSpPr>
          <p:nvPr/>
        </p:nvCxnSpPr>
        <p:spPr>
          <a:xfrm>
            <a:off x="4716016" y="1700808"/>
            <a:ext cx="12700" cy="2016224"/>
          </a:xfrm>
          <a:prstGeom prst="bentConnector3">
            <a:avLst>
              <a:gd name="adj1" fmla="val 1800000"/>
            </a:avLst>
          </a:prstGeom>
          <a:ln>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860032" y="1916832"/>
            <a:ext cx="432048" cy="246221"/>
          </a:xfrm>
          <a:prstGeom prst="rect">
            <a:avLst/>
          </a:prstGeom>
          <a:noFill/>
        </p:spPr>
        <p:txBody>
          <a:bodyPr wrap="square" rtlCol="0">
            <a:spAutoFit/>
          </a:bodyPr>
          <a:lstStyle/>
          <a:p>
            <a:r>
              <a:rPr lang="en-GB" sz="1000" dirty="0" smtClean="0"/>
              <a:t>No</a:t>
            </a:r>
            <a:endParaRPr lang="en-GB" sz="1000" dirty="0"/>
          </a:p>
        </p:txBody>
      </p:sp>
      <p:sp>
        <p:nvSpPr>
          <p:cNvPr id="78" name="Rectangle 77"/>
          <p:cNvSpPr/>
          <p:nvPr/>
        </p:nvSpPr>
        <p:spPr>
          <a:xfrm>
            <a:off x="2051720"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Any unpaid work?</a:t>
            </a:r>
            <a:endParaRPr lang="en-GB" sz="1400" dirty="0"/>
          </a:p>
        </p:txBody>
      </p:sp>
      <p:sp>
        <p:nvSpPr>
          <p:cNvPr id="79" name="Rectangle 78"/>
          <p:cNvSpPr/>
          <p:nvPr/>
        </p:nvSpPr>
        <p:spPr>
          <a:xfrm>
            <a:off x="3851920"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Any training in ref?</a:t>
            </a:r>
            <a:endParaRPr lang="en-GB" sz="1400" dirty="0"/>
          </a:p>
        </p:txBody>
      </p:sp>
      <p:sp>
        <p:nvSpPr>
          <p:cNvPr id="80" name="Rectangle 79"/>
          <p:cNvSpPr/>
          <p:nvPr/>
        </p:nvSpPr>
        <p:spPr>
          <a:xfrm>
            <a:off x="5580112" y="5517232"/>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Govt funded?</a:t>
            </a:r>
            <a:endParaRPr lang="en-GB" sz="1400" dirty="0"/>
          </a:p>
        </p:txBody>
      </p:sp>
      <p:sp>
        <p:nvSpPr>
          <p:cNvPr id="81" name="Oval 80"/>
          <p:cNvSpPr/>
          <p:nvPr/>
        </p:nvSpPr>
        <p:spPr>
          <a:xfrm>
            <a:off x="5940152" y="6209928"/>
            <a:ext cx="648072" cy="64807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smtClean="0">
                <a:solidFill>
                  <a:srgbClr val="FF0000"/>
                </a:solidFill>
              </a:rPr>
              <a:t>Govt. </a:t>
            </a:r>
            <a:r>
              <a:rPr lang="en-GB" sz="900" dirty="0" err="1" smtClean="0">
                <a:solidFill>
                  <a:srgbClr val="FF0000"/>
                </a:solidFill>
              </a:rPr>
              <a:t>Schm</a:t>
            </a:r>
            <a:endParaRPr lang="en-GB" sz="900" dirty="0">
              <a:solidFill>
                <a:srgbClr val="FF0000"/>
              </a:solidFill>
            </a:endParaRPr>
          </a:p>
        </p:txBody>
      </p:sp>
      <p:cxnSp>
        <p:nvCxnSpPr>
          <p:cNvPr id="83" name="Shape 82"/>
          <p:cNvCxnSpPr>
            <a:stCxn id="23" idx="2"/>
            <a:endCxn id="78" idx="0"/>
          </p:cNvCxnSpPr>
          <p:nvPr/>
        </p:nvCxnSpPr>
        <p:spPr>
          <a:xfrm rot="10800000" flipV="1">
            <a:off x="2735796" y="4761148"/>
            <a:ext cx="972108" cy="75608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stCxn id="78" idx="3"/>
            <a:endCxn id="79" idx="1"/>
          </p:cNvCxnSpPr>
          <p:nvPr/>
        </p:nvCxnSpPr>
        <p:spPr>
          <a:xfrm>
            <a:off x="3419872" y="5733256"/>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79" idx="3"/>
            <a:endCxn id="80" idx="1"/>
          </p:cNvCxnSpPr>
          <p:nvPr/>
        </p:nvCxnSpPr>
        <p:spPr>
          <a:xfrm>
            <a:off x="5220072" y="5733256"/>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8" name="Oval 87"/>
          <p:cNvSpPr/>
          <p:nvPr/>
        </p:nvSpPr>
        <p:spPr>
          <a:xfrm>
            <a:off x="2411760" y="6209928"/>
            <a:ext cx="648072" cy="64807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050" dirty="0" smtClean="0">
                <a:solidFill>
                  <a:srgbClr val="002060"/>
                </a:solidFill>
              </a:rPr>
              <a:t>UFW</a:t>
            </a:r>
            <a:endParaRPr lang="en-GB" sz="1050" dirty="0">
              <a:solidFill>
                <a:srgbClr val="002060"/>
              </a:solidFill>
            </a:endParaRPr>
          </a:p>
        </p:txBody>
      </p:sp>
      <p:sp>
        <p:nvSpPr>
          <p:cNvPr id="89" name="TextBox 88"/>
          <p:cNvSpPr txBox="1"/>
          <p:nvPr/>
        </p:nvSpPr>
        <p:spPr>
          <a:xfrm>
            <a:off x="1763688" y="5949280"/>
            <a:ext cx="1008112" cy="246221"/>
          </a:xfrm>
          <a:prstGeom prst="rect">
            <a:avLst/>
          </a:prstGeom>
          <a:noFill/>
        </p:spPr>
        <p:txBody>
          <a:bodyPr wrap="square" rtlCol="0">
            <a:spAutoFit/>
          </a:bodyPr>
          <a:lstStyle/>
          <a:p>
            <a:r>
              <a:rPr lang="en-GB" sz="1000" dirty="0" smtClean="0"/>
              <a:t>Yes family work</a:t>
            </a:r>
            <a:endParaRPr lang="en-GB" sz="1000" dirty="0"/>
          </a:p>
        </p:txBody>
      </p:sp>
      <p:cxnSp>
        <p:nvCxnSpPr>
          <p:cNvPr id="91" name="Straight Arrow Connector 90"/>
          <p:cNvCxnSpPr>
            <a:stCxn id="78" idx="2"/>
            <a:endCxn id="88" idx="0"/>
          </p:cNvCxnSpPr>
          <p:nvPr/>
        </p:nvCxnSpPr>
        <p:spPr>
          <a:xfrm>
            <a:off x="2735796" y="5949280"/>
            <a:ext cx="0" cy="260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3" name="Shape 92"/>
          <p:cNvCxnSpPr>
            <a:stCxn id="52" idx="3"/>
            <a:endCxn id="95" idx="0"/>
          </p:cNvCxnSpPr>
          <p:nvPr/>
        </p:nvCxnSpPr>
        <p:spPr>
          <a:xfrm>
            <a:off x="8460432" y="4473116"/>
            <a:ext cx="359532" cy="17368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7559824" y="5517232"/>
            <a:ext cx="1584176" cy="246221"/>
          </a:xfrm>
          <a:prstGeom prst="rect">
            <a:avLst/>
          </a:prstGeom>
          <a:noFill/>
        </p:spPr>
        <p:txBody>
          <a:bodyPr wrap="square" rtlCol="0">
            <a:spAutoFit/>
          </a:bodyPr>
          <a:lstStyle/>
          <a:p>
            <a:r>
              <a:rPr lang="en-GB" sz="1000" dirty="0" smtClean="0"/>
              <a:t>Job not actually started</a:t>
            </a:r>
            <a:endParaRPr lang="en-GB" sz="1000" dirty="0"/>
          </a:p>
        </p:txBody>
      </p:sp>
      <p:sp>
        <p:nvSpPr>
          <p:cNvPr id="95" name="Oval 94"/>
          <p:cNvSpPr/>
          <p:nvPr/>
        </p:nvSpPr>
        <p:spPr>
          <a:xfrm>
            <a:off x="8495928" y="6209928"/>
            <a:ext cx="648072" cy="64807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p>
            <a:pPr algn="ctr"/>
            <a:r>
              <a:rPr lang="en-GB" sz="900" dirty="0" smtClean="0">
                <a:solidFill>
                  <a:srgbClr val="FF0000"/>
                </a:solidFill>
              </a:rPr>
              <a:t>unemployed</a:t>
            </a:r>
            <a:endParaRPr lang="en-GB" sz="900" dirty="0">
              <a:solidFill>
                <a:srgbClr val="FF0000"/>
              </a:solidFill>
            </a:endParaRPr>
          </a:p>
        </p:txBody>
      </p:sp>
      <p:cxnSp>
        <p:nvCxnSpPr>
          <p:cNvPr id="105" name="Straight Arrow Connector 104"/>
          <p:cNvCxnSpPr>
            <a:stCxn id="80" idx="2"/>
            <a:endCxn id="81" idx="0"/>
          </p:cNvCxnSpPr>
          <p:nvPr/>
        </p:nvCxnSpPr>
        <p:spPr>
          <a:xfrm>
            <a:off x="6264188" y="5949280"/>
            <a:ext cx="0" cy="260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25" name="Group 83"/>
          <p:cNvGrpSpPr/>
          <p:nvPr/>
        </p:nvGrpSpPr>
        <p:grpSpPr>
          <a:xfrm>
            <a:off x="4283968" y="1124744"/>
            <a:ext cx="2520280" cy="3168352"/>
            <a:chOff x="4283968" y="1196752"/>
            <a:chExt cx="2520280" cy="2448272"/>
          </a:xfrm>
        </p:grpSpPr>
        <p:cxnSp>
          <p:nvCxnSpPr>
            <p:cNvPr id="64" name="Straight Connector 63"/>
            <p:cNvCxnSpPr/>
            <p:nvPr/>
          </p:nvCxnSpPr>
          <p:spPr>
            <a:xfrm flipH="1">
              <a:off x="5868144" y="3645024"/>
              <a:ext cx="9361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868144" y="1196752"/>
              <a:ext cx="0" cy="244827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83968" y="1196752"/>
              <a:ext cx="15841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4283968" y="119675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67" name="Rectangle 66"/>
          <p:cNvSpPr/>
          <p:nvPr/>
        </p:nvSpPr>
        <p:spPr>
          <a:xfrm>
            <a:off x="5796136" y="3284984"/>
            <a:ext cx="864096" cy="938719"/>
          </a:xfrm>
          <a:prstGeom prst="rect">
            <a:avLst/>
          </a:prstGeom>
        </p:spPr>
        <p:txBody>
          <a:bodyPr wrap="square">
            <a:spAutoFit/>
          </a:bodyPr>
          <a:lstStyle/>
          <a:p>
            <a:r>
              <a:rPr lang="en-GB" sz="1100" dirty="0" smtClean="0"/>
              <a:t>Disqualified – no job to go back to; work is casual</a:t>
            </a:r>
            <a:endParaRPr lang="en-GB" sz="1100" dirty="0"/>
          </a:p>
        </p:txBody>
      </p:sp>
      <p:sp>
        <p:nvSpPr>
          <p:cNvPr id="68" name="TextBox 67"/>
          <p:cNvSpPr txBox="1"/>
          <p:nvPr/>
        </p:nvSpPr>
        <p:spPr>
          <a:xfrm>
            <a:off x="3995936" y="4077072"/>
            <a:ext cx="432048" cy="246221"/>
          </a:xfrm>
          <a:prstGeom prst="rect">
            <a:avLst/>
          </a:prstGeom>
          <a:noFill/>
        </p:spPr>
        <p:txBody>
          <a:bodyPr wrap="square" rtlCol="0">
            <a:spAutoFit/>
          </a:bodyPr>
          <a:lstStyle/>
          <a:p>
            <a:r>
              <a:rPr lang="en-GB" sz="1000" dirty="0" smtClean="0"/>
              <a:t>ANY</a:t>
            </a:r>
            <a:endParaRPr lang="en-GB" sz="1000" dirty="0"/>
          </a:p>
        </p:txBody>
      </p:sp>
      <p:cxnSp>
        <p:nvCxnSpPr>
          <p:cNvPr id="75" name="Straight Arrow Connector 74"/>
          <p:cNvCxnSpPr>
            <a:stCxn id="28" idx="1"/>
            <a:endCxn id="31" idx="6"/>
          </p:cNvCxnSpPr>
          <p:nvPr/>
        </p:nvCxnSpPr>
        <p:spPr>
          <a:xfrm flipH="1">
            <a:off x="2627784" y="3717032"/>
            <a:ext cx="720080" cy="36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hape 75"/>
          <p:cNvCxnSpPr>
            <a:stCxn id="24" idx="1"/>
            <a:endCxn id="31" idx="0"/>
          </p:cNvCxnSpPr>
          <p:nvPr/>
        </p:nvCxnSpPr>
        <p:spPr>
          <a:xfrm rot="10800000" flipV="1">
            <a:off x="2303748" y="2708920"/>
            <a:ext cx="1044116" cy="72008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2411760" y="2492896"/>
            <a:ext cx="432048" cy="246221"/>
          </a:xfrm>
          <a:prstGeom prst="rect">
            <a:avLst/>
          </a:prstGeom>
          <a:noFill/>
        </p:spPr>
        <p:txBody>
          <a:bodyPr wrap="square" rtlCol="0">
            <a:spAutoFit/>
          </a:bodyPr>
          <a:lstStyle/>
          <a:p>
            <a:r>
              <a:rPr lang="en-GB" sz="1000" dirty="0" smtClean="0"/>
              <a:t>Yes</a:t>
            </a:r>
            <a:endParaRPr lang="en-GB" sz="1000" dirty="0"/>
          </a:p>
        </p:txBody>
      </p:sp>
      <p:sp>
        <p:nvSpPr>
          <p:cNvPr id="71" name="Rectangle 70"/>
          <p:cNvSpPr/>
          <p:nvPr/>
        </p:nvSpPr>
        <p:spPr>
          <a:xfrm>
            <a:off x="1835696" y="836712"/>
            <a:ext cx="1224136" cy="57606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If more than 1 job, status of main job?</a:t>
            </a:r>
            <a:endParaRPr lang="en-GB" sz="1100" dirty="0"/>
          </a:p>
        </p:txBody>
      </p:sp>
      <p:cxnSp>
        <p:nvCxnSpPr>
          <p:cNvPr id="84" name="Shape 83"/>
          <p:cNvCxnSpPr>
            <a:stCxn id="71" idx="2"/>
          </p:cNvCxnSpPr>
          <p:nvPr/>
        </p:nvCxnSpPr>
        <p:spPr>
          <a:xfrm rot="5400000">
            <a:off x="1637674" y="674694"/>
            <a:ext cx="72008" cy="154817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1547664" y="1124744"/>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 name="Shape 105"/>
          <p:cNvCxnSpPr>
            <a:stCxn id="2" idx="3"/>
            <a:endCxn id="19" idx="0"/>
          </p:cNvCxnSpPr>
          <p:nvPr/>
        </p:nvCxnSpPr>
        <p:spPr>
          <a:xfrm>
            <a:off x="4572000" y="296652"/>
            <a:ext cx="3024336" cy="2520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19" name="Rectangle 118"/>
          <p:cNvSpPr/>
          <p:nvPr/>
        </p:nvSpPr>
        <p:spPr>
          <a:xfrm>
            <a:off x="6876256" y="1052736"/>
            <a:ext cx="144016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How many?</a:t>
            </a:r>
            <a:endParaRPr lang="en-GB" sz="1100" dirty="0"/>
          </a:p>
        </p:txBody>
      </p:sp>
      <p:sp>
        <p:nvSpPr>
          <p:cNvPr id="122" name="Rectangle 121"/>
          <p:cNvSpPr/>
          <p:nvPr/>
        </p:nvSpPr>
        <p:spPr>
          <a:xfrm>
            <a:off x="6876256" y="1556792"/>
            <a:ext cx="144016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Status of each</a:t>
            </a:r>
            <a:endParaRPr lang="en-GB" sz="1100" dirty="0"/>
          </a:p>
        </p:txBody>
      </p:sp>
      <p:cxnSp>
        <p:nvCxnSpPr>
          <p:cNvPr id="124" name="Straight Arrow Connector 123"/>
          <p:cNvCxnSpPr>
            <a:stCxn id="19" idx="2"/>
            <a:endCxn id="119" idx="0"/>
          </p:cNvCxnSpPr>
          <p:nvPr/>
        </p:nvCxnSpPr>
        <p:spPr>
          <a:xfrm>
            <a:off x="7596336" y="908720"/>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a:stCxn id="119" idx="2"/>
            <a:endCxn id="122" idx="0"/>
          </p:cNvCxnSpPr>
          <p:nvPr/>
        </p:nvCxnSpPr>
        <p:spPr>
          <a:xfrm>
            <a:off x="7596336" y="1412776"/>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3 - Qualitative work</a:t>
            </a:r>
            <a:endParaRPr lang="en-GB" dirty="0"/>
          </a:p>
        </p:txBody>
      </p:sp>
      <p:sp>
        <p:nvSpPr>
          <p:cNvPr id="3" name="Text Placeholder 2"/>
          <p:cNvSpPr>
            <a:spLocks noGrp="1"/>
          </p:cNvSpPr>
          <p:nvPr>
            <p:ph type="body" idx="1"/>
          </p:nvPr>
        </p:nvSpPr>
        <p:spPr/>
        <p:txBody>
          <a:bodyPr/>
          <a:lstStyle/>
          <a:p>
            <a:endParaRPr lang="en-GB"/>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wording</a:t>
            </a:r>
            <a:endParaRPr lang="en-GB" dirty="0"/>
          </a:p>
        </p:txBody>
      </p:sp>
      <p:sp>
        <p:nvSpPr>
          <p:cNvPr id="3" name="Content Placeholder 2"/>
          <p:cNvSpPr>
            <a:spLocks noGrp="1"/>
          </p:cNvSpPr>
          <p:nvPr>
            <p:ph idx="1"/>
          </p:nvPr>
        </p:nvSpPr>
        <p:spPr/>
        <p:txBody>
          <a:bodyPr>
            <a:normAutofit lnSpcReduction="10000"/>
          </a:bodyPr>
          <a:lstStyle/>
          <a:p>
            <a:r>
              <a:rPr lang="en-GB" dirty="0" smtClean="0"/>
              <a:t>Simplify </a:t>
            </a:r>
          </a:p>
          <a:p>
            <a:pPr lvl="1"/>
            <a:r>
              <a:rPr lang="en-GB" dirty="0" smtClean="0"/>
              <a:t>Easier, modern language</a:t>
            </a:r>
          </a:p>
          <a:p>
            <a:pPr lvl="1"/>
            <a:r>
              <a:rPr lang="en-GB" dirty="0" smtClean="0"/>
              <a:t>More relevant response options</a:t>
            </a:r>
          </a:p>
          <a:p>
            <a:pPr lvl="1"/>
            <a:r>
              <a:rPr lang="en-GB" dirty="0" smtClean="0"/>
              <a:t>Driven by limited screen space</a:t>
            </a:r>
          </a:p>
          <a:p>
            <a:r>
              <a:rPr lang="en-GB" dirty="0" smtClean="0"/>
              <a:t>Focus Groups with Interviewers</a:t>
            </a:r>
          </a:p>
          <a:p>
            <a:pPr lvl="1"/>
            <a:r>
              <a:rPr lang="en-GB" dirty="0" smtClean="0"/>
              <a:t>Able to shed a lot of light on the problems with the questions; frustrations of the respondent</a:t>
            </a:r>
          </a:p>
          <a:p>
            <a:pPr lvl="1"/>
            <a:r>
              <a:rPr lang="en-GB" dirty="0" smtClean="0"/>
              <a:t>Including complaints of the order and repetitiveness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0"/>
            <a:ext cx="4040188" cy="639762"/>
          </a:xfrm>
        </p:spPr>
        <p:txBody>
          <a:bodyPr/>
          <a:lstStyle/>
          <a:p>
            <a:r>
              <a:rPr lang="en-GB" dirty="0" smtClean="0"/>
              <a:t>Current LFS</a:t>
            </a:r>
            <a:endParaRPr lang="en-GB" dirty="0"/>
          </a:p>
        </p:txBody>
      </p:sp>
      <p:sp>
        <p:nvSpPr>
          <p:cNvPr id="5" name="Text Placeholder 4"/>
          <p:cNvSpPr>
            <a:spLocks noGrp="1"/>
          </p:cNvSpPr>
          <p:nvPr>
            <p:ph type="body" sz="quarter" idx="3"/>
          </p:nvPr>
        </p:nvSpPr>
        <p:spPr>
          <a:xfrm>
            <a:off x="5102225" y="0"/>
            <a:ext cx="4041775" cy="639762"/>
          </a:xfrm>
        </p:spPr>
        <p:txBody>
          <a:bodyPr/>
          <a:lstStyle/>
          <a:p>
            <a:r>
              <a:rPr lang="en-GB" dirty="0" smtClean="0"/>
              <a:t>Last Transformation iteration</a:t>
            </a:r>
            <a:endParaRPr lang="en-GB" dirty="0"/>
          </a:p>
        </p:txBody>
      </p:sp>
      <p:pic>
        <p:nvPicPr>
          <p:cNvPr id="8" name="Picture 5"/>
          <p:cNvPicPr>
            <a:picLocks noChangeAspect="1" noChangeArrowheads="1"/>
          </p:cNvPicPr>
          <p:nvPr/>
        </p:nvPicPr>
        <p:blipFill>
          <a:blip r:embed="rId2" cstate="print"/>
          <a:srcRect/>
          <a:stretch>
            <a:fillRect/>
          </a:stretch>
        </p:blipFill>
        <p:spPr bwMode="auto">
          <a:xfrm>
            <a:off x="1" y="620688"/>
            <a:ext cx="3707904" cy="6218261"/>
          </a:xfrm>
          <a:prstGeom prst="rect">
            <a:avLst/>
          </a:prstGeom>
          <a:noFill/>
          <a:ln w="9525">
            <a:noFill/>
            <a:miter lim="800000"/>
            <a:headEnd/>
            <a:tailEnd/>
          </a:ln>
        </p:spPr>
      </p:pic>
      <p:sp>
        <p:nvSpPr>
          <p:cNvPr id="9" name="Rectangle 8"/>
          <p:cNvSpPr/>
          <p:nvPr/>
        </p:nvSpPr>
        <p:spPr>
          <a:xfrm>
            <a:off x="395536" y="2060848"/>
            <a:ext cx="2947851" cy="3754874"/>
          </a:xfrm>
          <a:prstGeom prst="rect">
            <a:avLst/>
          </a:prstGeom>
          <a:solidFill>
            <a:schemeClr val="bg1"/>
          </a:solidFill>
        </p:spPr>
        <p:txBody>
          <a:bodyPr wrap="square">
            <a:spAutoFit/>
          </a:bodyPr>
          <a:lstStyle/>
          <a:p>
            <a:r>
              <a:rPr lang="en-GB" sz="1400" dirty="0" smtClean="0">
                <a:solidFill>
                  <a:srgbClr val="7030A0"/>
                </a:solidFill>
              </a:rPr>
              <a:t>In the seven days ending Sunday the [date] were you on any of the following </a:t>
            </a:r>
            <a:r>
              <a:rPr lang="en-GB" sz="1400" b="1" dirty="0" smtClean="0">
                <a:solidFill>
                  <a:srgbClr val="7030A0"/>
                </a:solidFill>
              </a:rPr>
              <a:t>schemes/programmes… </a:t>
            </a:r>
          </a:p>
          <a:p>
            <a:endParaRPr lang="en-GB" sz="1400" b="1" dirty="0" smtClean="0"/>
          </a:p>
          <a:p>
            <a:pPr>
              <a:buFont typeface="Arial" pitchFamily="34" charset="0"/>
              <a:buChar char="•"/>
            </a:pPr>
            <a:r>
              <a:rPr lang="en-GB" sz="1400" dirty="0" smtClean="0">
                <a:solidFill>
                  <a:srgbClr val="7030A0"/>
                </a:solidFill>
              </a:rPr>
              <a:t>Work or Enterprise Club</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New Enterprise Allowance</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Work Experience</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Work Trials</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Work Programme</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Any other Government Scheme</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FF0000"/>
                </a:solidFill>
              </a:rPr>
              <a:t>None of these</a:t>
            </a:r>
          </a:p>
        </p:txBody>
      </p:sp>
      <p:grpSp>
        <p:nvGrpSpPr>
          <p:cNvPr id="12" name="Group 11"/>
          <p:cNvGrpSpPr/>
          <p:nvPr/>
        </p:nvGrpSpPr>
        <p:grpSpPr>
          <a:xfrm>
            <a:off x="0" y="620689"/>
            <a:ext cx="3707903" cy="6237311"/>
            <a:chOff x="-3707903" y="620689"/>
            <a:chExt cx="3707903" cy="6237311"/>
          </a:xfrm>
        </p:grpSpPr>
        <p:pic>
          <p:nvPicPr>
            <p:cNvPr id="10" name="Picture 5"/>
            <p:cNvPicPr>
              <a:picLocks noChangeAspect="1" noChangeArrowheads="1"/>
            </p:cNvPicPr>
            <p:nvPr/>
          </p:nvPicPr>
          <p:blipFill>
            <a:blip r:embed="rId2" cstate="print"/>
            <a:srcRect/>
            <a:stretch>
              <a:fillRect/>
            </a:stretch>
          </p:blipFill>
          <p:spPr bwMode="auto">
            <a:xfrm>
              <a:off x="-3707903" y="620689"/>
              <a:ext cx="3707903" cy="6237311"/>
            </a:xfrm>
            <a:prstGeom prst="rect">
              <a:avLst/>
            </a:prstGeom>
            <a:noFill/>
            <a:ln w="9525">
              <a:noFill/>
              <a:miter lim="800000"/>
              <a:headEnd/>
              <a:tailEnd/>
            </a:ln>
          </p:spPr>
        </p:pic>
        <p:sp>
          <p:nvSpPr>
            <p:cNvPr id="11" name="Rectangle 10"/>
            <p:cNvSpPr/>
            <p:nvPr/>
          </p:nvSpPr>
          <p:spPr>
            <a:xfrm>
              <a:off x="-3276872" y="2132856"/>
              <a:ext cx="2876806" cy="1815882"/>
            </a:xfrm>
            <a:prstGeom prst="rect">
              <a:avLst/>
            </a:prstGeom>
            <a:solidFill>
              <a:schemeClr val="bg1"/>
            </a:solidFill>
          </p:spPr>
          <p:txBody>
            <a:bodyPr wrap="square">
              <a:spAutoFit/>
            </a:bodyPr>
            <a:lstStyle/>
            <a:p>
              <a:r>
                <a:rPr lang="en-GB" sz="1400" dirty="0" smtClean="0">
                  <a:solidFill>
                    <a:srgbClr val="7030A0"/>
                  </a:solidFill>
                </a:rPr>
                <a:t>Did you do any paid work in the 7 days ending Sunday the [date], either as an employee or as self-employed? 	</a:t>
              </a:r>
            </a:p>
            <a:p>
              <a:pPr>
                <a:buFont typeface="Arial" pitchFamily="34" charset="0"/>
                <a:buChar char="•"/>
              </a:pPr>
              <a:endParaRPr lang="en-GB" sz="1400" dirty="0" smtClean="0"/>
            </a:p>
            <a:p>
              <a:pPr>
                <a:buFont typeface="Arial" pitchFamily="34" charset="0"/>
                <a:buChar char="•"/>
              </a:pPr>
              <a:r>
                <a:rPr lang="en-GB" sz="1400" dirty="0" smtClean="0">
                  <a:solidFill>
                    <a:srgbClr val="7030A0"/>
                  </a:solidFill>
                </a:rPr>
                <a:t>Yes</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FF0000"/>
                  </a:solidFill>
                </a:rPr>
                <a:t>No</a:t>
              </a:r>
            </a:p>
          </p:txBody>
        </p:sp>
      </p:grpSp>
      <p:grpSp>
        <p:nvGrpSpPr>
          <p:cNvPr id="15" name="Group 14"/>
          <p:cNvGrpSpPr/>
          <p:nvPr/>
        </p:nvGrpSpPr>
        <p:grpSpPr>
          <a:xfrm>
            <a:off x="0" y="620688"/>
            <a:ext cx="3758183" cy="6237312"/>
            <a:chOff x="3851920" y="1052736"/>
            <a:chExt cx="3758183" cy="6237312"/>
          </a:xfrm>
        </p:grpSpPr>
        <p:pic>
          <p:nvPicPr>
            <p:cNvPr id="13" name="Picture 5"/>
            <p:cNvPicPr>
              <a:picLocks noChangeAspect="1" noChangeArrowheads="1"/>
            </p:cNvPicPr>
            <p:nvPr/>
          </p:nvPicPr>
          <p:blipFill>
            <a:blip r:embed="rId2" cstate="print"/>
            <a:srcRect/>
            <a:stretch>
              <a:fillRect/>
            </a:stretch>
          </p:blipFill>
          <p:spPr bwMode="auto">
            <a:xfrm>
              <a:off x="3851920" y="1052736"/>
              <a:ext cx="3758183" cy="6237312"/>
            </a:xfrm>
            <a:prstGeom prst="rect">
              <a:avLst/>
            </a:prstGeom>
            <a:noFill/>
            <a:ln w="9525">
              <a:noFill/>
              <a:miter lim="800000"/>
              <a:headEnd/>
              <a:tailEnd/>
            </a:ln>
          </p:spPr>
        </p:pic>
        <p:sp>
          <p:nvSpPr>
            <p:cNvPr id="14" name="Rectangle 13"/>
            <p:cNvSpPr/>
            <p:nvPr/>
          </p:nvSpPr>
          <p:spPr>
            <a:xfrm>
              <a:off x="4283968" y="2564904"/>
              <a:ext cx="2987824" cy="2462213"/>
            </a:xfrm>
            <a:prstGeom prst="rect">
              <a:avLst/>
            </a:prstGeom>
            <a:solidFill>
              <a:schemeClr val="bg1"/>
            </a:solidFill>
          </p:spPr>
          <p:txBody>
            <a:bodyPr wrap="square">
              <a:spAutoFit/>
            </a:bodyPr>
            <a:lstStyle/>
            <a:p>
              <a:r>
                <a:rPr lang="en-GB" sz="1400" dirty="0" smtClean="0">
                  <a:solidFill>
                    <a:srgbClr val="7030A0"/>
                  </a:solidFill>
                </a:rPr>
                <a:t>Even though you were not doing paid work, did you have a job or business that you were away from in the week ending Sunday the [date] (and that you expect to return to)? </a:t>
              </a:r>
            </a:p>
            <a:p>
              <a:endParaRPr lang="en-GB" sz="1400" dirty="0" smtClean="0">
                <a:solidFill>
                  <a:srgbClr val="7030A0"/>
                </a:solidFill>
              </a:endParaRPr>
            </a:p>
            <a:p>
              <a:pPr>
                <a:buFont typeface="Arial" pitchFamily="34" charset="0"/>
                <a:buChar char="•"/>
              </a:pPr>
              <a:r>
                <a:rPr lang="en-GB" sz="1400" dirty="0" smtClean="0">
                  <a:solidFill>
                    <a:srgbClr val="FF0000"/>
                  </a:solidFill>
                </a:rPr>
                <a:t> Yes</a:t>
              </a:r>
            </a:p>
            <a:p>
              <a:pPr>
                <a:buFont typeface="Arial" pitchFamily="34" charset="0"/>
                <a:buChar char="•"/>
              </a:pPr>
              <a:endParaRPr lang="en-GB" sz="1400" dirty="0" smtClean="0">
                <a:solidFill>
                  <a:srgbClr val="FF0000"/>
                </a:solidFill>
              </a:endParaRPr>
            </a:p>
            <a:p>
              <a:pPr>
                <a:buFont typeface="Arial" pitchFamily="34" charset="0"/>
                <a:buChar char="•"/>
              </a:pPr>
              <a:r>
                <a:rPr lang="en-GB" sz="1400" dirty="0" smtClean="0">
                  <a:solidFill>
                    <a:srgbClr val="7030A0"/>
                  </a:solidFill>
                </a:rPr>
                <a:t> No</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 Waiting to take up new job 	</a:t>
              </a:r>
            </a:p>
          </p:txBody>
        </p:sp>
      </p:grpSp>
      <p:grpSp>
        <p:nvGrpSpPr>
          <p:cNvPr id="18" name="Group 17"/>
          <p:cNvGrpSpPr/>
          <p:nvPr/>
        </p:nvGrpSpPr>
        <p:grpSpPr>
          <a:xfrm>
            <a:off x="0" y="639738"/>
            <a:ext cx="3758183" cy="6218262"/>
            <a:chOff x="5385817" y="639738"/>
            <a:chExt cx="3758183" cy="6218262"/>
          </a:xfrm>
        </p:grpSpPr>
        <p:pic>
          <p:nvPicPr>
            <p:cNvPr id="16" name="Picture 5"/>
            <p:cNvPicPr>
              <a:picLocks noChangeAspect="1" noChangeArrowheads="1"/>
            </p:cNvPicPr>
            <p:nvPr/>
          </p:nvPicPr>
          <p:blipFill>
            <a:blip r:embed="rId2" cstate="print"/>
            <a:srcRect/>
            <a:stretch>
              <a:fillRect/>
            </a:stretch>
          </p:blipFill>
          <p:spPr bwMode="auto">
            <a:xfrm>
              <a:off x="5385817" y="639738"/>
              <a:ext cx="3758183" cy="6218262"/>
            </a:xfrm>
            <a:prstGeom prst="rect">
              <a:avLst/>
            </a:prstGeom>
            <a:noFill/>
            <a:ln w="9525">
              <a:noFill/>
              <a:miter lim="800000"/>
              <a:headEnd/>
              <a:tailEnd/>
            </a:ln>
          </p:spPr>
        </p:pic>
        <p:sp>
          <p:nvSpPr>
            <p:cNvPr id="17" name="Rectangle 16"/>
            <p:cNvSpPr/>
            <p:nvPr/>
          </p:nvSpPr>
          <p:spPr>
            <a:xfrm>
              <a:off x="5796136" y="2132856"/>
              <a:ext cx="2987824" cy="2273092"/>
            </a:xfrm>
            <a:prstGeom prst="rect">
              <a:avLst/>
            </a:prstGeom>
            <a:solidFill>
              <a:schemeClr val="bg1"/>
            </a:solidFill>
          </p:spPr>
          <p:txBody>
            <a:bodyPr wrap="square">
              <a:spAutoFit/>
            </a:bodyPr>
            <a:lstStyle/>
            <a:p>
              <a:r>
                <a:rPr lang="en-GB" sz="1400" dirty="0" smtClean="0">
                  <a:solidFill>
                    <a:srgbClr val="7030A0"/>
                  </a:solidFill>
                </a:rPr>
                <a:t>Were you working as an employee or were you self-employed? </a:t>
              </a:r>
            </a:p>
            <a:p>
              <a:endParaRPr lang="en-GB" sz="1400" dirty="0" smtClean="0">
                <a:solidFill>
                  <a:srgbClr val="7030A0"/>
                </a:solidFill>
              </a:endParaRPr>
            </a:p>
            <a:p>
              <a:pPr>
                <a:buFont typeface="Arial" pitchFamily="34" charset="0"/>
                <a:buChar char="•"/>
              </a:pPr>
              <a:r>
                <a:rPr lang="en-GB" sz="1400" dirty="0" smtClean="0">
                  <a:solidFill>
                    <a:srgbClr val="FF0000"/>
                  </a:solidFill>
                </a:rPr>
                <a:t>Employee</a:t>
              </a:r>
            </a:p>
            <a:p>
              <a:pPr>
                <a:buFont typeface="Arial" pitchFamily="34" charset="0"/>
                <a:buChar char="•"/>
              </a:pPr>
              <a:endParaRPr lang="en-GB" sz="1400" dirty="0" smtClean="0">
                <a:solidFill>
                  <a:srgbClr val="FF0000"/>
                </a:solidFill>
              </a:endParaRPr>
            </a:p>
            <a:p>
              <a:pPr>
                <a:buFont typeface="Arial" pitchFamily="34" charset="0"/>
                <a:buChar char="•"/>
              </a:pPr>
              <a:r>
                <a:rPr lang="en-GB" sz="1400" dirty="0" smtClean="0">
                  <a:solidFill>
                    <a:srgbClr val="7030A0"/>
                  </a:solidFill>
                </a:rPr>
                <a:t>Self-employed</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Government Scheme</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Unpaid family worker</a:t>
              </a:r>
              <a:r>
                <a:rPr lang="en-GB" sz="1400" dirty="0" smtClean="0"/>
                <a:t>	</a:t>
              </a:r>
            </a:p>
          </p:txBody>
        </p:sp>
      </p:grpSp>
      <p:grpSp>
        <p:nvGrpSpPr>
          <p:cNvPr id="21" name="Group 20"/>
          <p:cNvGrpSpPr/>
          <p:nvPr/>
        </p:nvGrpSpPr>
        <p:grpSpPr>
          <a:xfrm>
            <a:off x="0" y="620688"/>
            <a:ext cx="3758183" cy="6237312"/>
            <a:chOff x="5148064" y="620688"/>
            <a:chExt cx="3758183" cy="6237312"/>
          </a:xfrm>
        </p:grpSpPr>
        <p:pic>
          <p:nvPicPr>
            <p:cNvPr id="19" name="Picture 5"/>
            <p:cNvPicPr>
              <a:picLocks noChangeAspect="1" noChangeArrowheads="1"/>
            </p:cNvPicPr>
            <p:nvPr/>
          </p:nvPicPr>
          <p:blipFill>
            <a:blip r:embed="rId2" cstate="print"/>
            <a:srcRect/>
            <a:stretch>
              <a:fillRect/>
            </a:stretch>
          </p:blipFill>
          <p:spPr bwMode="auto">
            <a:xfrm>
              <a:off x="5148064" y="620688"/>
              <a:ext cx="3758183" cy="6237312"/>
            </a:xfrm>
            <a:prstGeom prst="rect">
              <a:avLst/>
            </a:prstGeom>
            <a:noFill/>
            <a:ln w="9525">
              <a:noFill/>
              <a:miter lim="800000"/>
              <a:headEnd/>
              <a:tailEnd/>
            </a:ln>
          </p:spPr>
        </p:pic>
        <p:sp>
          <p:nvSpPr>
            <p:cNvPr id="20" name="Rectangle 19"/>
            <p:cNvSpPr/>
            <p:nvPr/>
          </p:nvSpPr>
          <p:spPr>
            <a:xfrm>
              <a:off x="5558383" y="2060848"/>
              <a:ext cx="2987824" cy="3898890"/>
            </a:xfrm>
            <a:prstGeom prst="rect">
              <a:avLst/>
            </a:prstGeom>
            <a:solidFill>
              <a:schemeClr val="bg1"/>
            </a:solidFill>
          </p:spPr>
          <p:txBody>
            <a:bodyPr wrap="square">
              <a:spAutoFit/>
            </a:bodyPr>
            <a:lstStyle/>
            <a:p>
              <a:r>
                <a:rPr lang="en-GB" sz="1400" dirty="0" smtClean="0">
                  <a:solidFill>
                    <a:srgbClr val="7030A0"/>
                  </a:solidFill>
                </a:rPr>
                <a:t>What was the main reason that you did fewer hours than usual/were away from work in the week ending Sunday the …? 	</a:t>
              </a:r>
            </a:p>
            <a:p>
              <a:endParaRPr lang="en-GB" sz="1400" dirty="0" smtClean="0">
                <a:solidFill>
                  <a:srgbClr val="7030A0"/>
                </a:solidFill>
              </a:endParaRPr>
            </a:p>
            <a:p>
              <a:pPr>
                <a:buFont typeface="Arial" pitchFamily="34" charset="0"/>
                <a:buChar char="•"/>
              </a:pPr>
              <a:r>
                <a:rPr lang="en-GB" sz="1400" dirty="0" smtClean="0">
                  <a:solidFill>
                    <a:srgbClr val="7030A0"/>
                  </a:solidFill>
                </a:rPr>
                <a:t>Number of hours worked/overtime varies </a:t>
              </a:r>
            </a:p>
            <a:p>
              <a:pPr>
                <a:buFont typeface="Arial" pitchFamily="34" charset="0"/>
                <a:buChar char="•"/>
              </a:pPr>
              <a:r>
                <a:rPr lang="en-GB" sz="1400" dirty="0" smtClean="0">
                  <a:solidFill>
                    <a:srgbClr val="7030A0"/>
                  </a:solidFill>
                </a:rPr>
                <a:t>Bank holiday 	</a:t>
              </a:r>
            </a:p>
            <a:p>
              <a:pPr>
                <a:buFont typeface="Arial" pitchFamily="34" charset="0"/>
                <a:buChar char="•"/>
              </a:pPr>
              <a:r>
                <a:rPr lang="en-GB" sz="1400" dirty="0" smtClean="0">
                  <a:solidFill>
                    <a:srgbClr val="7030A0"/>
                  </a:solidFill>
                </a:rPr>
                <a:t>Maternity or paternity leave 	</a:t>
              </a:r>
            </a:p>
            <a:p>
              <a:pPr>
                <a:buFont typeface="Arial" pitchFamily="34" charset="0"/>
                <a:buChar char="•"/>
              </a:pPr>
              <a:r>
                <a:rPr lang="en-GB" sz="1400" dirty="0" smtClean="0">
                  <a:solidFill>
                    <a:srgbClr val="7030A0"/>
                  </a:solidFill>
                </a:rPr>
                <a:t>Parental leave 	</a:t>
              </a:r>
            </a:p>
            <a:p>
              <a:pPr>
                <a:buFont typeface="Arial" pitchFamily="34" charset="0"/>
                <a:buChar char="•"/>
              </a:pPr>
              <a:r>
                <a:rPr lang="en-GB" sz="1400" dirty="0" smtClean="0">
                  <a:solidFill>
                    <a:srgbClr val="FF0000"/>
                  </a:solidFill>
                </a:rPr>
                <a:t>Other leave/holiday </a:t>
              </a:r>
              <a:r>
                <a:rPr lang="en-GB" sz="1400" dirty="0" smtClean="0">
                  <a:solidFill>
                    <a:srgbClr val="7030A0"/>
                  </a:solidFill>
                </a:rPr>
                <a:t>	</a:t>
              </a:r>
            </a:p>
            <a:p>
              <a:pPr>
                <a:buFont typeface="Arial" pitchFamily="34" charset="0"/>
                <a:buChar char="•"/>
              </a:pPr>
              <a:r>
                <a:rPr lang="en-GB" sz="1400" dirty="0" smtClean="0">
                  <a:solidFill>
                    <a:srgbClr val="7030A0"/>
                  </a:solidFill>
                </a:rPr>
                <a:t>Sick or injured 	</a:t>
              </a:r>
            </a:p>
            <a:p>
              <a:pPr>
                <a:buFont typeface="Arial" pitchFamily="34" charset="0"/>
                <a:buChar char="•"/>
              </a:pPr>
              <a:r>
                <a:rPr lang="en-GB" sz="1400" dirty="0" smtClean="0">
                  <a:solidFill>
                    <a:srgbClr val="7030A0"/>
                  </a:solidFill>
                </a:rPr>
                <a:t>Attending a training course away from own workplace 	</a:t>
              </a:r>
            </a:p>
            <a:p>
              <a:pPr>
                <a:buFont typeface="Arial" pitchFamily="34" charset="0"/>
                <a:buChar char="•"/>
              </a:pPr>
              <a:r>
                <a:rPr lang="en-GB" sz="1400" dirty="0" smtClean="0">
                  <a:solidFill>
                    <a:srgbClr val="7030A0"/>
                  </a:solidFill>
                </a:rPr>
                <a:t>Started new job/ changed jobs 	</a:t>
              </a:r>
            </a:p>
            <a:p>
              <a:pPr>
                <a:buFont typeface="Arial" pitchFamily="34" charset="0"/>
                <a:buChar char="•"/>
              </a:pPr>
              <a:r>
                <a:rPr lang="en-GB" sz="1400" dirty="0" smtClean="0">
                  <a:solidFill>
                    <a:srgbClr val="7030A0"/>
                  </a:solidFill>
                </a:rPr>
                <a:t>Ended job and did not start new one that week</a:t>
              </a:r>
            </a:p>
          </p:txBody>
        </p:sp>
      </p:grpSp>
      <p:pic>
        <p:nvPicPr>
          <p:cNvPr id="22" name="Picture 5"/>
          <p:cNvPicPr>
            <a:picLocks noChangeAspect="1" noChangeArrowheads="1"/>
          </p:cNvPicPr>
          <p:nvPr/>
        </p:nvPicPr>
        <p:blipFill>
          <a:blip r:embed="rId2" cstate="print"/>
          <a:srcRect/>
          <a:stretch>
            <a:fillRect/>
          </a:stretch>
        </p:blipFill>
        <p:spPr bwMode="auto">
          <a:xfrm>
            <a:off x="5385817" y="620688"/>
            <a:ext cx="3758183" cy="6237312"/>
          </a:xfrm>
          <a:prstGeom prst="rect">
            <a:avLst/>
          </a:prstGeom>
          <a:noFill/>
          <a:ln w="9525">
            <a:noFill/>
            <a:miter lim="800000"/>
            <a:headEnd/>
            <a:tailEnd/>
          </a:ln>
        </p:spPr>
      </p:pic>
      <p:sp>
        <p:nvSpPr>
          <p:cNvPr id="24" name="Rectangle 23"/>
          <p:cNvSpPr/>
          <p:nvPr/>
        </p:nvSpPr>
        <p:spPr>
          <a:xfrm>
            <a:off x="5796136" y="2060848"/>
            <a:ext cx="2880320" cy="2031325"/>
          </a:xfrm>
          <a:prstGeom prst="rect">
            <a:avLst/>
          </a:prstGeom>
          <a:solidFill>
            <a:schemeClr val="bg1"/>
          </a:solidFill>
        </p:spPr>
        <p:txBody>
          <a:bodyPr wrap="square">
            <a:spAutoFit/>
          </a:bodyPr>
          <a:lstStyle/>
          <a:p>
            <a:r>
              <a:rPr lang="en-GB" sz="1400" dirty="0" smtClean="0">
                <a:solidFill>
                  <a:srgbClr val="7030A0"/>
                </a:solidFill>
              </a:rPr>
              <a:t>Did you do any work for payment or profit (including in self-employment) in the week ending Sunday the [date], even for as little as one hour?</a:t>
            </a:r>
          </a:p>
          <a:p>
            <a:endParaRPr lang="en-GB" sz="1400" dirty="0" smtClean="0">
              <a:solidFill>
                <a:srgbClr val="7030A0"/>
              </a:solidFill>
            </a:endParaRP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 Yes</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FF0000"/>
                </a:solidFill>
              </a:rPr>
              <a:t> No</a:t>
            </a:r>
          </a:p>
        </p:txBody>
      </p:sp>
      <p:grpSp>
        <p:nvGrpSpPr>
          <p:cNvPr id="28" name="Group 27"/>
          <p:cNvGrpSpPr/>
          <p:nvPr/>
        </p:nvGrpSpPr>
        <p:grpSpPr>
          <a:xfrm>
            <a:off x="5385817" y="620688"/>
            <a:ext cx="3758183" cy="6237312"/>
            <a:chOff x="9468544" y="620688"/>
            <a:chExt cx="3758183" cy="6237312"/>
          </a:xfrm>
        </p:grpSpPr>
        <p:pic>
          <p:nvPicPr>
            <p:cNvPr id="23" name="Picture 5"/>
            <p:cNvPicPr>
              <a:picLocks noChangeAspect="1" noChangeArrowheads="1"/>
            </p:cNvPicPr>
            <p:nvPr/>
          </p:nvPicPr>
          <p:blipFill>
            <a:blip r:embed="rId2" cstate="print"/>
            <a:srcRect/>
            <a:stretch>
              <a:fillRect/>
            </a:stretch>
          </p:blipFill>
          <p:spPr bwMode="auto">
            <a:xfrm>
              <a:off x="9468544" y="620688"/>
              <a:ext cx="3758183" cy="6237312"/>
            </a:xfrm>
            <a:prstGeom prst="rect">
              <a:avLst/>
            </a:prstGeom>
            <a:noFill/>
            <a:ln w="9525">
              <a:noFill/>
              <a:miter lim="800000"/>
              <a:headEnd/>
              <a:tailEnd/>
            </a:ln>
          </p:spPr>
        </p:pic>
        <p:sp>
          <p:nvSpPr>
            <p:cNvPr id="25" name="Rectangle 24"/>
            <p:cNvSpPr/>
            <p:nvPr/>
          </p:nvSpPr>
          <p:spPr>
            <a:xfrm>
              <a:off x="9900592" y="2132856"/>
              <a:ext cx="2880320" cy="1815882"/>
            </a:xfrm>
            <a:prstGeom prst="rect">
              <a:avLst/>
            </a:prstGeom>
            <a:solidFill>
              <a:schemeClr val="bg1"/>
            </a:solidFill>
          </p:spPr>
          <p:txBody>
            <a:bodyPr wrap="square">
              <a:spAutoFit/>
            </a:bodyPr>
            <a:lstStyle/>
            <a:p>
              <a:r>
                <a:rPr lang="en-GB" sz="1400" dirty="0" smtClean="0">
                  <a:solidFill>
                    <a:srgbClr val="7030A0"/>
                  </a:solidFill>
                </a:rPr>
                <a:t>Did you have a paid job or business that you were away from in that week?</a:t>
              </a:r>
            </a:p>
            <a:p>
              <a:endParaRPr lang="en-GB" sz="1400" dirty="0" smtClean="0">
                <a:solidFill>
                  <a:srgbClr val="7030A0"/>
                </a:solidFill>
              </a:endParaRP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FF0000"/>
                  </a:solidFill>
                </a:rPr>
                <a:t> Yes</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 No</a:t>
              </a:r>
            </a:p>
          </p:txBody>
        </p:sp>
      </p:grpSp>
      <p:grpSp>
        <p:nvGrpSpPr>
          <p:cNvPr id="30" name="Group 29"/>
          <p:cNvGrpSpPr/>
          <p:nvPr/>
        </p:nvGrpSpPr>
        <p:grpSpPr>
          <a:xfrm>
            <a:off x="5385817" y="620688"/>
            <a:ext cx="3758183" cy="6237312"/>
            <a:chOff x="9396536" y="0"/>
            <a:chExt cx="3758183" cy="6237312"/>
          </a:xfrm>
        </p:grpSpPr>
        <p:pic>
          <p:nvPicPr>
            <p:cNvPr id="26" name="Picture 5"/>
            <p:cNvPicPr>
              <a:picLocks noChangeAspect="1" noChangeArrowheads="1"/>
            </p:cNvPicPr>
            <p:nvPr/>
          </p:nvPicPr>
          <p:blipFill>
            <a:blip r:embed="rId2" cstate="print"/>
            <a:srcRect/>
            <a:stretch>
              <a:fillRect/>
            </a:stretch>
          </p:blipFill>
          <p:spPr bwMode="auto">
            <a:xfrm>
              <a:off x="9396536" y="0"/>
              <a:ext cx="3758183" cy="6237312"/>
            </a:xfrm>
            <a:prstGeom prst="rect">
              <a:avLst/>
            </a:prstGeom>
            <a:noFill/>
            <a:ln w="9525">
              <a:noFill/>
              <a:miter lim="800000"/>
              <a:headEnd/>
              <a:tailEnd/>
            </a:ln>
          </p:spPr>
        </p:pic>
        <p:sp>
          <p:nvSpPr>
            <p:cNvPr id="29" name="Rectangle 28"/>
            <p:cNvSpPr/>
            <p:nvPr/>
          </p:nvSpPr>
          <p:spPr>
            <a:xfrm>
              <a:off x="9828584" y="1556792"/>
              <a:ext cx="2880320" cy="1600438"/>
            </a:xfrm>
            <a:prstGeom prst="rect">
              <a:avLst/>
            </a:prstGeom>
            <a:solidFill>
              <a:schemeClr val="bg1"/>
            </a:solidFill>
          </p:spPr>
          <p:txBody>
            <a:bodyPr wrap="square">
              <a:spAutoFit/>
            </a:bodyPr>
            <a:lstStyle/>
            <a:p>
              <a:r>
                <a:rPr lang="en-GB" sz="1400" dirty="0" smtClean="0">
                  <a:solidFill>
                    <a:srgbClr val="7030A0"/>
                  </a:solidFill>
                </a:rPr>
                <a:t>Do you have more than one paid job or business?</a:t>
              </a:r>
            </a:p>
            <a:p>
              <a:endParaRPr lang="en-GB" sz="1400" dirty="0" smtClean="0">
                <a:solidFill>
                  <a:srgbClr val="7030A0"/>
                </a:solidFill>
              </a:endParaRP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 Yes</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FF0000"/>
                  </a:solidFill>
                </a:rPr>
                <a:t> No</a:t>
              </a:r>
            </a:p>
          </p:txBody>
        </p:sp>
      </p:grpSp>
      <p:grpSp>
        <p:nvGrpSpPr>
          <p:cNvPr id="33" name="Group 32"/>
          <p:cNvGrpSpPr/>
          <p:nvPr/>
        </p:nvGrpSpPr>
        <p:grpSpPr>
          <a:xfrm>
            <a:off x="5385817" y="620688"/>
            <a:ext cx="3758183" cy="6237312"/>
            <a:chOff x="9612560" y="332656"/>
            <a:chExt cx="3758183" cy="6237312"/>
          </a:xfrm>
        </p:grpSpPr>
        <p:pic>
          <p:nvPicPr>
            <p:cNvPr id="27" name="Picture 5"/>
            <p:cNvPicPr>
              <a:picLocks noChangeAspect="1" noChangeArrowheads="1"/>
            </p:cNvPicPr>
            <p:nvPr/>
          </p:nvPicPr>
          <p:blipFill>
            <a:blip r:embed="rId2" cstate="print"/>
            <a:srcRect/>
            <a:stretch>
              <a:fillRect/>
            </a:stretch>
          </p:blipFill>
          <p:spPr bwMode="auto">
            <a:xfrm>
              <a:off x="9612560" y="332656"/>
              <a:ext cx="3758183" cy="6237312"/>
            </a:xfrm>
            <a:prstGeom prst="rect">
              <a:avLst/>
            </a:prstGeom>
            <a:noFill/>
            <a:ln w="9525">
              <a:noFill/>
              <a:miter lim="800000"/>
              <a:headEnd/>
              <a:tailEnd/>
            </a:ln>
          </p:spPr>
        </p:pic>
        <p:sp>
          <p:nvSpPr>
            <p:cNvPr id="31" name="Rectangle 30"/>
            <p:cNvSpPr/>
            <p:nvPr/>
          </p:nvSpPr>
          <p:spPr>
            <a:xfrm>
              <a:off x="10044608" y="1844824"/>
              <a:ext cx="2880320" cy="1384995"/>
            </a:xfrm>
            <a:prstGeom prst="rect">
              <a:avLst/>
            </a:prstGeom>
            <a:solidFill>
              <a:schemeClr val="bg1"/>
            </a:solidFill>
          </p:spPr>
          <p:txBody>
            <a:bodyPr wrap="square">
              <a:spAutoFit/>
            </a:bodyPr>
            <a:lstStyle/>
            <a:p>
              <a:r>
                <a:rPr lang="en-GB" sz="1400" dirty="0" smtClean="0">
                  <a:solidFill>
                    <a:srgbClr val="7030A0"/>
                  </a:solidFill>
                </a:rPr>
                <a:t>Are you…</a:t>
              </a:r>
            </a:p>
            <a:p>
              <a:endParaRPr lang="en-GB" sz="1400" dirty="0" smtClean="0">
                <a:solidFill>
                  <a:srgbClr val="7030A0"/>
                </a:solidFill>
              </a:endParaRP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FF0000"/>
                  </a:solidFill>
                </a:rPr>
                <a:t> An employee</a:t>
              </a: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7030A0"/>
                  </a:solidFill>
                </a:rPr>
                <a:t> Self-employed</a:t>
              </a:r>
            </a:p>
          </p:txBody>
        </p:sp>
      </p:grpSp>
      <p:grpSp>
        <p:nvGrpSpPr>
          <p:cNvPr id="36" name="Group 35"/>
          <p:cNvGrpSpPr/>
          <p:nvPr/>
        </p:nvGrpSpPr>
        <p:grpSpPr>
          <a:xfrm>
            <a:off x="5385817" y="620688"/>
            <a:ext cx="3758183" cy="6237312"/>
            <a:chOff x="9396536" y="548680"/>
            <a:chExt cx="3758183" cy="6309320"/>
          </a:xfrm>
        </p:grpSpPr>
        <p:pic>
          <p:nvPicPr>
            <p:cNvPr id="34" name="Picture 5"/>
            <p:cNvPicPr>
              <a:picLocks noChangeAspect="1" noChangeArrowheads="1"/>
            </p:cNvPicPr>
            <p:nvPr/>
          </p:nvPicPr>
          <p:blipFill>
            <a:blip r:embed="rId2" cstate="print"/>
            <a:srcRect/>
            <a:stretch>
              <a:fillRect/>
            </a:stretch>
          </p:blipFill>
          <p:spPr bwMode="auto">
            <a:xfrm>
              <a:off x="9396536" y="548680"/>
              <a:ext cx="3758183" cy="6309320"/>
            </a:xfrm>
            <a:prstGeom prst="rect">
              <a:avLst/>
            </a:prstGeom>
            <a:noFill/>
            <a:ln w="9525">
              <a:noFill/>
              <a:miter lim="800000"/>
              <a:headEnd/>
              <a:tailEnd/>
            </a:ln>
          </p:spPr>
        </p:pic>
        <p:sp>
          <p:nvSpPr>
            <p:cNvPr id="35" name="Rectangle 34"/>
            <p:cNvSpPr/>
            <p:nvPr/>
          </p:nvSpPr>
          <p:spPr>
            <a:xfrm>
              <a:off x="9828584" y="2060848"/>
              <a:ext cx="2880320" cy="3108543"/>
            </a:xfrm>
            <a:prstGeom prst="rect">
              <a:avLst/>
            </a:prstGeom>
            <a:solidFill>
              <a:schemeClr val="bg1"/>
            </a:solidFill>
          </p:spPr>
          <p:txBody>
            <a:bodyPr wrap="square">
              <a:spAutoFit/>
            </a:bodyPr>
            <a:lstStyle/>
            <a:p>
              <a:r>
                <a:rPr lang="en-GB" sz="1400" dirty="0" smtClean="0">
                  <a:solidFill>
                    <a:srgbClr val="7030A0"/>
                  </a:solidFill>
                </a:rPr>
                <a:t>What was the main reason you were not working in the week ending Sunday the [date]?</a:t>
              </a:r>
            </a:p>
            <a:p>
              <a:endParaRPr lang="en-GB" sz="1400" dirty="0" smtClean="0">
                <a:solidFill>
                  <a:srgbClr val="7030A0"/>
                </a:solidFill>
              </a:endParaRPr>
            </a:p>
            <a:p>
              <a:pPr>
                <a:buFont typeface="Arial" pitchFamily="34" charset="0"/>
                <a:buChar char="•"/>
              </a:pPr>
              <a:endParaRPr lang="en-GB" sz="1400" dirty="0" smtClean="0">
                <a:solidFill>
                  <a:srgbClr val="7030A0"/>
                </a:solidFill>
              </a:endParaRPr>
            </a:p>
            <a:p>
              <a:pPr>
                <a:buFont typeface="Arial" pitchFamily="34" charset="0"/>
                <a:buChar char="•"/>
              </a:pPr>
              <a:r>
                <a:rPr lang="en-GB" sz="1400" dirty="0" smtClean="0">
                  <a:solidFill>
                    <a:srgbClr val="FF0000"/>
                  </a:solidFill>
                </a:rPr>
                <a:t> On leave (paid or unpaid)</a:t>
              </a:r>
            </a:p>
            <a:p>
              <a:pPr>
                <a:buFont typeface="Arial" pitchFamily="34" charset="0"/>
                <a:buChar char="•"/>
              </a:pPr>
              <a:r>
                <a:rPr lang="en-GB" sz="1400" dirty="0" smtClean="0">
                  <a:solidFill>
                    <a:srgbClr val="7030A0"/>
                  </a:solidFill>
                </a:rPr>
                <a:t> Short term sick or injured </a:t>
              </a:r>
            </a:p>
            <a:p>
              <a:pPr>
                <a:buFont typeface="Arial" pitchFamily="34" charset="0"/>
                <a:buChar char="•"/>
              </a:pPr>
              <a:r>
                <a:rPr lang="en-GB" sz="1400" dirty="0" smtClean="0">
                  <a:solidFill>
                    <a:srgbClr val="7030A0"/>
                  </a:solidFill>
                </a:rPr>
                <a:t> Long term sick or disabled</a:t>
              </a:r>
            </a:p>
            <a:p>
              <a:pPr>
                <a:buFont typeface="Arial" pitchFamily="34" charset="0"/>
                <a:buChar char="•"/>
              </a:pPr>
              <a:r>
                <a:rPr lang="en-GB" sz="1400" dirty="0" smtClean="0">
                  <a:solidFill>
                    <a:srgbClr val="7030A0"/>
                  </a:solidFill>
                </a:rPr>
                <a:t> Maternity or paternity leave</a:t>
              </a:r>
            </a:p>
            <a:p>
              <a:pPr>
                <a:buFont typeface="Arial" pitchFamily="34" charset="0"/>
                <a:buChar char="•"/>
              </a:pPr>
              <a:r>
                <a:rPr lang="en-GB" sz="1400" dirty="0" smtClean="0">
                  <a:solidFill>
                    <a:srgbClr val="7030A0"/>
                  </a:solidFill>
                </a:rPr>
                <a:t> Waiting to start a new job</a:t>
              </a:r>
            </a:p>
            <a:p>
              <a:pPr>
                <a:buFont typeface="Arial" pitchFamily="34" charset="0"/>
                <a:buChar char="•"/>
              </a:pPr>
              <a:r>
                <a:rPr lang="en-GB" sz="1400" dirty="0" smtClean="0">
                  <a:solidFill>
                    <a:srgbClr val="7030A0"/>
                  </a:solidFill>
                </a:rPr>
                <a:t> My hours vary</a:t>
              </a:r>
            </a:p>
            <a:p>
              <a:pPr>
                <a:buFont typeface="Arial" pitchFamily="34" charset="0"/>
                <a:buChar char="•"/>
              </a:pPr>
              <a:r>
                <a:rPr lang="en-GB" sz="1400" dirty="0" smtClean="0">
                  <a:solidFill>
                    <a:srgbClr val="7030A0"/>
                  </a:solidFill>
                </a:rPr>
                <a:t> Temporary interruption to work</a:t>
              </a:r>
            </a:p>
            <a:p>
              <a:pPr>
                <a:buFont typeface="Arial" pitchFamily="34" charset="0"/>
                <a:buChar char="•"/>
              </a:pPr>
              <a:r>
                <a:rPr lang="en-GB" sz="1400" dirty="0" smtClean="0">
                  <a:solidFill>
                    <a:srgbClr val="7030A0"/>
                  </a:solidFill>
                </a:rPr>
                <a:t> Job is casual</a:t>
              </a:r>
            </a:p>
            <a:p>
              <a:pPr>
                <a:buFont typeface="Arial" pitchFamily="34" charset="0"/>
                <a:buChar char="•"/>
              </a:pPr>
              <a:r>
                <a:rPr lang="en-GB" sz="1400" dirty="0" smtClean="0">
                  <a:solidFill>
                    <a:srgbClr val="7030A0"/>
                  </a:solidFill>
                </a:rPr>
                <a:t> Other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Cog testing</a:t>
            </a:r>
            <a:endParaRPr lang="en-GB" dirty="0"/>
          </a:p>
        </p:txBody>
      </p:sp>
      <p:sp>
        <p:nvSpPr>
          <p:cNvPr id="3" name="Content Placeholder 2"/>
          <p:cNvSpPr>
            <a:spLocks noGrp="1"/>
          </p:cNvSpPr>
          <p:nvPr>
            <p:ph idx="1"/>
          </p:nvPr>
        </p:nvSpPr>
        <p:spPr/>
        <p:txBody>
          <a:bodyPr>
            <a:normAutofit fontScale="77500" lnSpcReduction="20000"/>
          </a:bodyPr>
          <a:lstStyle/>
          <a:p>
            <a:pPr>
              <a:buNone/>
            </a:pPr>
            <a:r>
              <a:rPr lang="en-GB" dirty="0" smtClean="0"/>
              <a:t>How?</a:t>
            </a:r>
          </a:p>
          <a:p>
            <a:r>
              <a:rPr lang="en-GB" dirty="0" smtClean="0"/>
              <a:t>Built questionnaire in </a:t>
            </a:r>
            <a:r>
              <a:rPr lang="en-GB" dirty="0" err="1" smtClean="0"/>
              <a:t>Axure</a:t>
            </a:r>
            <a:r>
              <a:rPr lang="en-GB" dirty="0" smtClean="0"/>
              <a:t> RP to work online</a:t>
            </a:r>
          </a:p>
          <a:p>
            <a:pPr>
              <a:buNone/>
            </a:pPr>
            <a:endParaRPr lang="en-GB" dirty="0" smtClean="0"/>
          </a:p>
          <a:p>
            <a:pPr>
              <a:buNone/>
            </a:pPr>
            <a:r>
              <a:rPr lang="en-GB" dirty="0" smtClean="0"/>
              <a:t>Who?</a:t>
            </a:r>
          </a:p>
          <a:p>
            <a:r>
              <a:rPr lang="en-GB" dirty="0" smtClean="0"/>
              <a:t>13 respondents</a:t>
            </a:r>
          </a:p>
          <a:p>
            <a:r>
              <a:rPr lang="en-GB" dirty="0" smtClean="0"/>
              <a:t>On their own devices, in their homes</a:t>
            </a:r>
          </a:p>
          <a:p>
            <a:endParaRPr lang="en-GB" dirty="0" smtClean="0"/>
          </a:p>
          <a:p>
            <a:pPr>
              <a:buNone/>
            </a:pPr>
            <a:r>
              <a:rPr lang="en-GB" dirty="0" smtClean="0"/>
              <a:t>Techniques</a:t>
            </a:r>
          </a:p>
          <a:p>
            <a:r>
              <a:rPr lang="en-GB" dirty="0" smtClean="0"/>
              <a:t>Think aloud</a:t>
            </a:r>
          </a:p>
          <a:p>
            <a:r>
              <a:rPr lang="en-GB" dirty="0" smtClean="0"/>
              <a:t>Retrospective probing</a:t>
            </a:r>
          </a:p>
          <a:p>
            <a:r>
              <a:rPr lang="en-GB" dirty="0" smtClean="0"/>
              <a:t>Usability testing</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Testing…</a:t>
            </a:r>
            <a:endParaRPr lang="en-GB"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323528" y="1556792"/>
            <a:ext cx="8686800" cy="3789620"/>
          </a:xfrm>
          <a:prstGeom prst="rect">
            <a:avLst/>
          </a:prstGeom>
          <a:noFill/>
          <a:ln w="9525">
            <a:noFill/>
            <a:miter lim="800000"/>
            <a:headEnd/>
            <a:tailEnd/>
          </a:ln>
        </p:spPr>
      </p:pic>
      <p:pic>
        <p:nvPicPr>
          <p:cNvPr id="4" name="Picture 3"/>
          <p:cNvPicPr/>
          <p:nvPr/>
        </p:nvPicPr>
        <p:blipFill>
          <a:blip r:embed="rId4" cstate="print"/>
          <a:srcRect/>
          <a:stretch>
            <a:fillRect/>
          </a:stretch>
        </p:blipFill>
        <p:spPr bwMode="auto">
          <a:xfrm>
            <a:off x="140335" y="1431630"/>
            <a:ext cx="8863330" cy="3994740"/>
          </a:xfrm>
          <a:prstGeom prst="rect">
            <a:avLst/>
          </a:prstGeom>
          <a:noFill/>
          <a:ln w="9525">
            <a:noFill/>
            <a:miter lim="800000"/>
            <a:headEnd/>
            <a:tailEnd/>
          </a:ln>
        </p:spPr>
      </p:pic>
      <p:grpSp>
        <p:nvGrpSpPr>
          <p:cNvPr id="3" name="Group 4"/>
          <p:cNvGrpSpPr/>
          <p:nvPr/>
        </p:nvGrpSpPr>
        <p:grpSpPr>
          <a:xfrm>
            <a:off x="6300192" y="2204864"/>
            <a:ext cx="2448272" cy="1944216"/>
            <a:chOff x="196673" y="1708256"/>
            <a:chExt cx="1557516" cy="1715200"/>
          </a:xfrm>
        </p:grpSpPr>
        <p:sp>
          <p:nvSpPr>
            <p:cNvPr id="9" name="Rounded Rectangle 8"/>
            <p:cNvSpPr/>
            <p:nvPr/>
          </p:nvSpPr>
          <p:spPr>
            <a:xfrm>
              <a:off x="196673" y="1708256"/>
              <a:ext cx="1557516" cy="171520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p:nvPr/>
          </p:nvSpPr>
          <p:spPr>
            <a:xfrm>
              <a:off x="242291" y="1753874"/>
              <a:ext cx="1466280" cy="16239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2400" kern="1200" dirty="0" smtClean="0"/>
                <a:t>‘Payment’ can focus on whether paid/earning – and not about working</a:t>
              </a:r>
              <a:endParaRPr lang="en-GB" sz="2400" kern="1200" dirty="0"/>
            </a:p>
          </p:txBody>
        </p:sp>
      </p:grpSp>
      <p:grpSp>
        <p:nvGrpSpPr>
          <p:cNvPr id="5" name="Group 5"/>
          <p:cNvGrpSpPr/>
          <p:nvPr/>
        </p:nvGrpSpPr>
        <p:grpSpPr>
          <a:xfrm>
            <a:off x="6300192" y="4221088"/>
            <a:ext cx="2520280" cy="2363272"/>
            <a:chOff x="297158" y="4330986"/>
            <a:chExt cx="1557516" cy="1715200"/>
          </a:xfrm>
        </p:grpSpPr>
        <p:sp>
          <p:nvSpPr>
            <p:cNvPr id="7" name="Rounded Rectangle 6"/>
            <p:cNvSpPr/>
            <p:nvPr/>
          </p:nvSpPr>
          <p:spPr>
            <a:xfrm>
              <a:off x="297158" y="4330986"/>
              <a:ext cx="1557516" cy="171520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Rounded Rectangle 6"/>
            <p:cNvSpPr/>
            <p:nvPr/>
          </p:nvSpPr>
          <p:spPr>
            <a:xfrm>
              <a:off x="342776" y="4412350"/>
              <a:ext cx="1466280" cy="16239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17145" rIns="22860" bIns="17145" numCol="1" spcCol="1270" anchor="ctr" anchorCtr="0">
              <a:noAutofit/>
            </a:bodyPr>
            <a:lstStyle/>
            <a:p>
              <a:pPr lvl="0" algn="ctr" defTabSz="400050">
                <a:lnSpc>
                  <a:spcPct val="90000"/>
                </a:lnSpc>
                <a:spcBef>
                  <a:spcPct val="0"/>
                </a:spcBef>
                <a:spcAft>
                  <a:spcPct val="35000"/>
                </a:spcAft>
              </a:pPr>
              <a:r>
                <a:rPr lang="en-GB" sz="2000" kern="1200" dirty="0" smtClean="0"/>
                <a:t>‘Profit’ more problematic for S-</a:t>
              </a:r>
              <a:r>
                <a:rPr lang="en-GB" sz="2000" kern="1200" dirty="0" err="1" smtClean="0"/>
                <a:t>emp</a:t>
              </a:r>
              <a:r>
                <a:rPr lang="en-GB" sz="2000" kern="1200" dirty="0" smtClean="0"/>
                <a:t> as they consider whether made money, not whether worked</a:t>
              </a:r>
              <a:endParaRPr lang="en-GB" sz="2000" kern="1200" dirty="0"/>
            </a:p>
          </p:txBody>
        </p:sp>
      </p:grpSp>
      <p:pic>
        <p:nvPicPr>
          <p:cNvPr id="1026" name="Picture 2"/>
          <p:cNvPicPr>
            <a:picLocks noChangeAspect="1" noChangeArrowheads="1"/>
          </p:cNvPicPr>
          <p:nvPr/>
        </p:nvPicPr>
        <p:blipFill>
          <a:blip r:embed="rId5" cstate="print"/>
          <a:srcRect/>
          <a:stretch>
            <a:fillRect/>
          </a:stretch>
        </p:blipFill>
        <p:spPr bwMode="auto">
          <a:xfrm>
            <a:off x="899592" y="116632"/>
            <a:ext cx="7575550" cy="1238250"/>
          </a:xfrm>
          <a:prstGeom prst="rect">
            <a:avLst/>
          </a:prstGeom>
          <a:solidFill>
            <a:schemeClr val="bg1">
              <a:lumMod val="75000"/>
            </a:schemeClr>
          </a:solidFill>
          <a:ln w="9525">
            <a:solidFill>
              <a:schemeClr val="bg1"/>
            </a:solidFill>
            <a:miter lim="800000"/>
            <a:headEnd/>
            <a:tailEnd/>
          </a:ln>
        </p:spPr>
      </p:pic>
      <p:sp>
        <p:nvSpPr>
          <p:cNvPr id="12" name="Rectangle 11"/>
          <p:cNvSpPr/>
          <p:nvPr/>
        </p:nvSpPr>
        <p:spPr>
          <a:xfrm>
            <a:off x="899592" y="116632"/>
            <a:ext cx="7632848" cy="1268760"/>
          </a:xfrm>
          <a:prstGeom prst="rect">
            <a:avLst/>
          </a:prstGeom>
          <a:solidFill>
            <a:schemeClr val="bg1">
              <a:lumMod val="75000"/>
              <a:alpha val="3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3707904" y="188640"/>
            <a:ext cx="1512168" cy="360040"/>
          </a:xfrm>
          <a:prstGeom prst="rect">
            <a:avLst/>
          </a:prstGeom>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Did you do any paid work in Ref?</a:t>
            </a:r>
            <a:endParaRPr lang="en-GB" sz="1100" dirty="0"/>
          </a:p>
        </p:txBody>
      </p:sp>
      <p:cxnSp>
        <p:nvCxnSpPr>
          <p:cNvPr id="17" name="Elbow Connector 16"/>
          <p:cNvCxnSpPr>
            <a:stCxn id="15" idx="2"/>
          </p:cNvCxnSpPr>
          <p:nvPr/>
        </p:nvCxnSpPr>
        <p:spPr>
          <a:xfrm rot="16200000" flipH="1">
            <a:off x="5832140" y="-819472"/>
            <a:ext cx="360040" cy="3096344"/>
          </a:xfrm>
          <a:prstGeom prst="bentConnector3">
            <a:avLst>
              <a:gd name="adj1" fmla="val 50000"/>
            </a:avLst>
          </a:prstGeom>
          <a:ln w="19050">
            <a:solidFill>
              <a:srgbClr val="7030A0"/>
            </a:solidFill>
            <a:tailEnd type="arrow"/>
          </a:ln>
          <a:effectLst>
            <a:glow rad="1016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Testing…</a:t>
            </a:r>
            <a:endParaRPr lang="en-GB" dirty="0"/>
          </a:p>
        </p:txBody>
      </p:sp>
      <p:pic>
        <p:nvPicPr>
          <p:cNvPr id="6" name="Picture 5"/>
          <p:cNvPicPr/>
          <p:nvPr/>
        </p:nvPicPr>
        <p:blipFill>
          <a:blip r:embed="rId3" cstate="print"/>
          <a:srcRect/>
          <a:stretch>
            <a:fillRect/>
          </a:stretch>
        </p:blipFill>
        <p:spPr bwMode="auto">
          <a:xfrm>
            <a:off x="140335" y="1412776"/>
            <a:ext cx="8863330" cy="4209735"/>
          </a:xfrm>
          <a:prstGeom prst="rect">
            <a:avLst/>
          </a:prstGeom>
          <a:noFill/>
          <a:ln w="9525">
            <a:noFill/>
            <a:miter lim="800000"/>
            <a:headEnd/>
            <a:tailEnd/>
          </a:ln>
        </p:spPr>
      </p:pic>
      <p:grpSp>
        <p:nvGrpSpPr>
          <p:cNvPr id="3" name="Group 6"/>
          <p:cNvGrpSpPr/>
          <p:nvPr/>
        </p:nvGrpSpPr>
        <p:grpSpPr>
          <a:xfrm>
            <a:off x="5148064" y="2420888"/>
            <a:ext cx="2578958" cy="1494476"/>
            <a:chOff x="4382498" y="2662935"/>
            <a:chExt cx="1557516" cy="828712"/>
          </a:xfrm>
        </p:grpSpPr>
        <p:sp>
          <p:nvSpPr>
            <p:cNvPr id="8" name="Rounded Rectangle 7"/>
            <p:cNvSpPr/>
            <p:nvPr/>
          </p:nvSpPr>
          <p:spPr>
            <a:xfrm>
              <a:off x="4382498" y="2662935"/>
              <a:ext cx="1557516" cy="82871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ounded Rectangle 4"/>
            <p:cNvSpPr/>
            <p:nvPr/>
          </p:nvSpPr>
          <p:spPr>
            <a:xfrm>
              <a:off x="4406770" y="2687207"/>
              <a:ext cx="1508972" cy="7801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19050" rIns="25400" bIns="19050" numCol="1" spcCol="1270" anchor="ctr" anchorCtr="0">
              <a:noAutofit/>
            </a:bodyPr>
            <a:lstStyle/>
            <a:p>
              <a:pPr lvl="0" algn="ctr" defTabSz="444500">
                <a:lnSpc>
                  <a:spcPct val="90000"/>
                </a:lnSpc>
                <a:spcBef>
                  <a:spcPct val="0"/>
                </a:spcBef>
                <a:spcAft>
                  <a:spcPct val="35000"/>
                </a:spcAft>
              </a:pPr>
              <a:r>
                <a:rPr lang="en-GB" kern="1200" dirty="0" smtClean="0"/>
                <a:t>“…I have a paid job the whole year… so I wasn’t away from a paid job, even though I’m paid through the holidays”</a:t>
              </a:r>
              <a:endParaRPr lang="en-GB" kern="1200" dirty="0"/>
            </a:p>
          </p:txBody>
        </p:sp>
      </p:grpSp>
      <p:pic>
        <p:nvPicPr>
          <p:cNvPr id="10" name="Picture 2"/>
          <p:cNvPicPr>
            <a:picLocks noChangeAspect="1" noChangeArrowheads="1"/>
          </p:cNvPicPr>
          <p:nvPr/>
        </p:nvPicPr>
        <p:blipFill>
          <a:blip r:embed="rId4" cstate="print"/>
          <a:srcRect/>
          <a:stretch>
            <a:fillRect/>
          </a:stretch>
        </p:blipFill>
        <p:spPr bwMode="auto">
          <a:xfrm>
            <a:off x="899592" y="116632"/>
            <a:ext cx="7575550" cy="1238250"/>
          </a:xfrm>
          <a:prstGeom prst="rect">
            <a:avLst/>
          </a:prstGeom>
          <a:solidFill>
            <a:schemeClr val="bg1">
              <a:lumMod val="75000"/>
            </a:schemeClr>
          </a:solidFill>
          <a:ln w="9525">
            <a:solidFill>
              <a:schemeClr val="bg1"/>
            </a:solidFill>
            <a:miter lim="800000"/>
            <a:headEnd/>
            <a:tailEnd/>
          </a:ln>
        </p:spPr>
      </p:pic>
      <p:sp>
        <p:nvSpPr>
          <p:cNvPr id="11" name="Rectangle 10"/>
          <p:cNvSpPr/>
          <p:nvPr/>
        </p:nvSpPr>
        <p:spPr>
          <a:xfrm>
            <a:off x="827584" y="188640"/>
            <a:ext cx="7632848" cy="1268760"/>
          </a:xfrm>
          <a:prstGeom prst="rect">
            <a:avLst/>
          </a:prstGeom>
          <a:solidFill>
            <a:schemeClr val="bg1">
              <a:lumMod val="75000"/>
              <a:alpha val="3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3707904" y="188640"/>
            <a:ext cx="1512168" cy="360040"/>
          </a:xfrm>
          <a:prstGeom prst="rect">
            <a:avLst/>
          </a:prstGeom>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Did you do any paid work in Ref?</a:t>
            </a:r>
            <a:endParaRPr lang="en-GB" sz="1100" dirty="0"/>
          </a:p>
        </p:txBody>
      </p:sp>
      <p:cxnSp>
        <p:nvCxnSpPr>
          <p:cNvPr id="13" name="Elbow Connector 12"/>
          <p:cNvCxnSpPr>
            <a:stCxn id="12" idx="2"/>
          </p:cNvCxnSpPr>
          <p:nvPr/>
        </p:nvCxnSpPr>
        <p:spPr>
          <a:xfrm rot="16200000" flipH="1">
            <a:off x="5832140" y="-819472"/>
            <a:ext cx="360040" cy="3096344"/>
          </a:xfrm>
          <a:prstGeom prst="bentConnector3">
            <a:avLst>
              <a:gd name="adj1" fmla="val 50000"/>
            </a:avLst>
          </a:prstGeom>
          <a:ln w="19050">
            <a:solidFill>
              <a:srgbClr val="7030A0"/>
            </a:solidFill>
            <a:tailEnd type="arrow"/>
          </a:ln>
          <a:effectLst>
            <a:glow rad="1016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804248" y="908720"/>
            <a:ext cx="1440160" cy="360040"/>
          </a:xfrm>
          <a:prstGeom prst="rect">
            <a:avLst/>
          </a:prstGeom>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But have a job? (…as a…)</a:t>
            </a:r>
            <a:endParaRPr lang="en-GB" sz="11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Oval 110"/>
          <p:cNvSpPr/>
          <p:nvPr/>
        </p:nvSpPr>
        <p:spPr>
          <a:xfrm>
            <a:off x="2051720" y="1628800"/>
            <a:ext cx="504056" cy="504056"/>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700" dirty="0" smtClean="0"/>
              <a:t>SE</a:t>
            </a:r>
            <a:endParaRPr lang="en-GB" sz="700" dirty="0"/>
          </a:p>
        </p:txBody>
      </p:sp>
      <p:sp>
        <p:nvSpPr>
          <p:cNvPr id="110" name="Oval 109"/>
          <p:cNvSpPr/>
          <p:nvPr/>
        </p:nvSpPr>
        <p:spPr>
          <a:xfrm>
            <a:off x="2699792" y="1628800"/>
            <a:ext cx="504056" cy="490227"/>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900" dirty="0" smtClean="0">
                <a:solidFill>
                  <a:srgbClr val="FF0000"/>
                </a:solidFill>
              </a:rPr>
              <a:t>EMP</a:t>
            </a:r>
            <a:endParaRPr lang="en-GB" sz="900" dirty="0">
              <a:solidFill>
                <a:srgbClr val="FF0000"/>
              </a:solidFill>
            </a:endParaRPr>
          </a:p>
        </p:txBody>
      </p:sp>
      <p:sp>
        <p:nvSpPr>
          <p:cNvPr id="2" name="Rectangle 1"/>
          <p:cNvSpPr/>
          <p:nvPr/>
        </p:nvSpPr>
        <p:spPr>
          <a:xfrm>
            <a:off x="3131840" y="116632"/>
            <a:ext cx="17281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Did you have a job?</a:t>
            </a:r>
            <a:endParaRPr lang="en-GB" sz="1100" dirty="0"/>
          </a:p>
        </p:txBody>
      </p:sp>
      <p:sp>
        <p:nvSpPr>
          <p:cNvPr id="3" name="Rectangle 2"/>
          <p:cNvSpPr/>
          <p:nvPr/>
        </p:nvSpPr>
        <p:spPr>
          <a:xfrm>
            <a:off x="251520" y="1268760"/>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Self employed or as employee?</a:t>
            </a:r>
            <a:endParaRPr lang="en-GB" sz="1100" dirty="0"/>
          </a:p>
        </p:txBody>
      </p:sp>
      <p:cxnSp>
        <p:nvCxnSpPr>
          <p:cNvPr id="4" name="Elbow Connector 3"/>
          <p:cNvCxnSpPr>
            <a:stCxn id="2" idx="2"/>
            <a:endCxn id="109" idx="0"/>
          </p:cNvCxnSpPr>
          <p:nvPr/>
        </p:nvCxnSpPr>
        <p:spPr>
          <a:xfrm rot="5400000">
            <a:off x="2339752" y="-963488"/>
            <a:ext cx="216024" cy="30963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115616" y="1988840"/>
            <a:ext cx="648072" cy="64807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100" dirty="0" smtClean="0">
                <a:solidFill>
                  <a:srgbClr val="FF0000"/>
                </a:solidFill>
              </a:rPr>
              <a:t>EMP</a:t>
            </a:r>
            <a:endParaRPr lang="en-GB" sz="1100" dirty="0">
              <a:solidFill>
                <a:srgbClr val="FF0000"/>
              </a:solidFill>
            </a:endParaRPr>
          </a:p>
        </p:txBody>
      </p:sp>
      <p:sp>
        <p:nvSpPr>
          <p:cNvPr id="6" name="Oval 5"/>
          <p:cNvSpPr/>
          <p:nvPr/>
        </p:nvSpPr>
        <p:spPr>
          <a:xfrm>
            <a:off x="179512" y="1988840"/>
            <a:ext cx="648072" cy="66635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900" dirty="0" smtClean="0"/>
              <a:t>SE</a:t>
            </a:r>
            <a:endParaRPr lang="en-GB" sz="900" dirty="0"/>
          </a:p>
        </p:txBody>
      </p:sp>
      <p:cxnSp>
        <p:nvCxnSpPr>
          <p:cNvPr id="9" name="Elbow Connector 8"/>
          <p:cNvCxnSpPr>
            <a:stCxn id="3" idx="2"/>
            <a:endCxn id="5" idx="0"/>
          </p:cNvCxnSpPr>
          <p:nvPr/>
        </p:nvCxnSpPr>
        <p:spPr>
          <a:xfrm rot="16200000" flipH="1">
            <a:off x="989602" y="1538790"/>
            <a:ext cx="360040" cy="5400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3" idx="2"/>
            <a:endCxn id="6" idx="0"/>
          </p:cNvCxnSpPr>
          <p:nvPr/>
        </p:nvCxnSpPr>
        <p:spPr>
          <a:xfrm rot="5400000">
            <a:off x="521550" y="1610798"/>
            <a:ext cx="360040" cy="3960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47664" y="404664"/>
            <a:ext cx="432048" cy="246221"/>
          </a:xfrm>
          <a:prstGeom prst="rect">
            <a:avLst/>
          </a:prstGeom>
          <a:noFill/>
        </p:spPr>
        <p:txBody>
          <a:bodyPr wrap="square" rtlCol="0">
            <a:spAutoFit/>
          </a:bodyPr>
          <a:lstStyle/>
          <a:p>
            <a:r>
              <a:rPr lang="en-GB" sz="1000" dirty="0" smtClean="0"/>
              <a:t>Yes</a:t>
            </a:r>
            <a:endParaRPr lang="en-GB" sz="1000" dirty="0"/>
          </a:p>
        </p:txBody>
      </p:sp>
      <p:cxnSp>
        <p:nvCxnSpPr>
          <p:cNvPr id="17" name="Elbow Connector 16"/>
          <p:cNvCxnSpPr>
            <a:stCxn id="5" idx="4"/>
          </p:cNvCxnSpPr>
          <p:nvPr/>
        </p:nvCxnSpPr>
        <p:spPr>
          <a:xfrm rot="5400000">
            <a:off x="989602" y="2618910"/>
            <a:ext cx="432048" cy="468052"/>
          </a:xfrm>
          <a:prstGeom prst="bentConnector3">
            <a:avLst>
              <a:gd name="adj1" fmla="val 5368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6" idx="4"/>
          </p:cNvCxnSpPr>
          <p:nvPr/>
        </p:nvCxnSpPr>
        <p:spPr>
          <a:xfrm rot="16200000" flipH="1">
            <a:off x="530691" y="2628051"/>
            <a:ext cx="413766" cy="468052"/>
          </a:xfrm>
          <a:prstGeom prst="bentConnector3">
            <a:avLst>
              <a:gd name="adj1" fmla="val 51228"/>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508104" y="692696"/>
            <a:ext cx="136815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Did you do ANY paid work, even an hour?</a:t>
            </a:r>
            <a:endParaRPr lang="en-GB" sz="1100" dirty="0"/>
          </a:p>
        </p:txBody>
      </p:sp>
      <p:cxnSp>
        <p:nvCxnSpPr>
          <p:cNvPr id="20" name="Elbow Connector 19"/>
          <p:cNvCxnSpPr>
            <a:stCxn id="2" idx="2"/>
            <a:endCxn id="19" idx="0"/>
          </p:cNvCxnSpPr>
          <p:nvPr/>
        </p:nvCxnSpPr>
        <p:spPr>
          <a:xfrm rot="16200000" flipH="1">
            <a:off x="4986046" y="-513438"/>
            <a:ext cx="216024" cy="21962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076056" y="332656"/>
            <a:ext cx="432048" cy="246221"/>
          </a:xfrm>
          <a:prstGeom prst="rect">
            <a:avLst/>
          </a:prstGeom>
          <a:noFill/>
        </p:spPr>
        <p:txBody>
          <a:bodyPr wrap="square" rtlCol="0">
            <a:spAutoFit/>
          </a:bodyPr>
          <a:lstStyle/>
          <a:p>
            <a:r>
              <a:rPr lang="en-GB" sz="1000" dirty="0" smtClean="0"/>
              <a:t>No</a:t>
            </a:r>
            <a:endParaRPr lang="en-GB" sz="1000" dirty="0"/>
          </a:p>
        </p:txBody>
      </p:sp>
      <p:sp>
        <p:nvSpPr>
          <p:cNvPr id="22" name="Rectangle 21"/>
          <p:cNvSpPr/>
          <p:nvPr/>
        </p:nvSpPr>
        <p:spPr>
          <a:xfrm>
            <a:off x="5508104" y="1412776"/>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Looking for work?</a:t>
            </a:r>
            <a:endParaRPr lang="en-GB" sz="1400" dirty="0"/>
          </a:p>
        </p:txBody>
      </p:sp>
      <p:sp>
        <p:nvSpPr>
          <p:cNvPr id="23" name="Oval 22"/>
          <p:cNvSpPr/>
          <p:nvPr/>
        </p:nvSpPr>
        <p:spPr>
          <a:xfrm>
            <a:off x="5868144" y="3501008"/>
            <a:ext cx="648072" cy="64807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800" dirty="0" smtClean="0"/>
              <a:t>Not active</a:t>
            </a:r>
            <a:endParaRPr lang="en-GB" sz="800" dirty="0"/>
          </a:p>
        </p:txBody>
      </p:sp>
      <p:sp>
        <p:nvSpPr>
          <p:cNvPr id="24" name="Rectangle 23"/>
          <p:cNvSpPr/>
          <p:nvPr/>
        </p:nvSpPr>
        <p:spPr>
          <a:xfrm>
            <a:off x="5508104" y="2132856"/>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Able to start?</a:t>
            </a:r>
            <a:endParaRPr lang="en-GB" sz="1400" dirty="0"/>
          </a:p>
        </p:txBody>
      </p:sp>
      <p:sp>
        <p:nvSpPr>
          <p:cNvPr id="28" name="Rectangle 27"/>
          <p:cNvSpPr/>
          <p:nvPr/>
        </p:nvSpPr>
        <p:spPr>
          <a:xfrm>
            <a:off x="5508104" y="2780928"/>
            <a:ext cx="1368152" cy="432048"/>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Why not?</a:t>
            </a:r>
            <a:endParaRPr lang="en-GB" sz="1400" dirty="0"/>
          </a:p>
        </p:txBody>
      </p:sp>
      <p:cxnSp>
        <p:nvCxnSpPr>
          <p:cNvPr id="29" name="Straight Arrow Connector 28"/>
          <p:cNvCxnSpPr>
            <a:stCxn id="28" idx="2"/>
            <a:endCxn id="23" idx="0"/>
          </p:cNvCxnSpPr>
          <p:nvPr/>
        </p:nvCxnSpPr>
        <p:spPr>
          <a:xfrm>
            <a:off x="6192180" y="3212976"/>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7956376" y="1988840"/>
            <a:ext cx="648072" cy="64807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p>
            <a:pPr algn="ctr"/>
            <a:r>
              <a:rPr lang="en-GB" sz="900" dirty="0" smtClean="0">
                <a:solidFill>
                  <a:srgbClr val="FF0000"/>
                </a:solidFill>
              </a:rPr>
              <a:t>unemployed</a:t>
            </a:r>
            <a:endParaRPr lang="en-GB" sz="900" dirty="0">
              <a:solidFill>
                <a:srgbClr val="FF0000"/>
              </a:solidFill>
            </a:endParaRPr>
          </a:p>
        </p:txBody>
      </p:sp>
      <p:cxnSp>
        <p:nvCxnSpPr>
          <p:cNvPr id="36" name="Shape 35"/>
          <p:cNvCxnSpPr>
            <a:stCxn id="19" idx="1"/>
            <a:endCxn id="123" idx="3"/>
          </p:cNvCxnSpPr>
          <p:nvPr/>
        </p:nvCxnSpPr>
        <p:spPr>
          <a:xfrm rot="10800000" flipV="1">
            <a:off x="3419872" y="944724"/>
            <a:ext cx="2088232" cy="316835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22" idx="2"/>
            <a:endCxn id="24" idx="0"/>
          </p:cNvCxnSpPr>
          <p:nvPr/>
        </p:nvCxnSpPr>
        <p:spPr>
          <a:xfrm>
            <a:off x="6192180" y="184482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652120" y="1916832"/>
            <a:ext cx="432048" cy="246221"/>
          </a:xfrm>
          <a:prstGeom prst="rect">
            <a:avLst/>
          </a:prstGeom>
          <a:noFill/>
        </p:spPr>
        <p:txBody>
          <a:bodyPr wrap="square" rtlCol="0">
            <a:spAutoFit/>
          </a:bodyPr>
          <a:lstStyle/>
          <a:p>
            <a:r>
              <a:rPr lang="en-GB" sz="1000" dirty="0" smtClean="0"/>
              <a:t>Yes</a:t>
            </a:r>
            <a:endParaRPr lang="en-GB" sz="1000" dirty="0"/>
          </a:p>
        </p:txBody>
      </p:sp>
      <p:cxnSp>
        <p:nvCxnSpPr>
          <p:cNvPr id="70" name="Straight Arrow Connector 69"/>
          <p:cNvCxnSpPr>
            <a:stCxn id="24" idx="2"/>
            <a:endCxn id="28" idx="0"/>
          </p:cNvCxnSpPr>
          <p:nvPr/>
        </p:nvCxnSpPr>
        <p:spPr>
          <a:xfrm>
            <a:off x="6192180" y="2564904"/>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22" idx="3"/>
            <a:endCxn id="28" idx="3"/>
          </p:cNvCxnSpPr>
          <p:nvPr/>
        </p:nvCxnSpPr>
        <p:spPr>
          <a:xfrm>
            <a:off x="6876256" y="1628800"/>
            <a:ext cx="12700" cy="1368152"/>
          </a:xfrm>
          <a:prstGeom prst="bentConnector3">
            <a:avLst>
              <a:gd name="adj1" fmla="val 1800000"/>
            </a:avLst>
          </a:prstGeom>
          <a:ln>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6948264" y="1484784"/>
            <a:ext cx="432048" cy="246221"/>
          </a:xfrm>
          <a:prstGeom prst="rect">
            <a:avLst/>
          </a:prstGeom>
          <a:noFill/>
        </p:spPr>
        <p:txBody>
          <a:bodyPr wrap="square" rtlCol="0">
            <a:spAutoFit/>
          </a:bodyPr>
          <a:lstStyle/>
          <a:p>
            <a:r>
              <a:rPr lang="en-GB" sz="1000" dirty="0" smtClean="0"/>
              <a:t>No</a:t>
            </a:r>
            <a:endParaRPr lang="en-GB" sz="1000" dirty="0"/>
          </a:p>
        </p:txBody>
      </p:sp>
      <p:sp>
        <p:nvSpPr>
          <p:cNvPr id="78" name="Rectangle 77"/>
          <p:cNvSpPr/>
          <p:nvPr/>
        </p:nvSpPr>
        <p:spPr>
          <a:xfrm>
            <a:off x="5508104" y="4365104"/>
            <a:ext cx="136815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Any unpaid work?</a:t>
            </a:r>
            <a:endParaRPr lang="en-GB" sz="1400" dirty="0"/>
          </a:p>
        </p:txBody>
      </p:sp>
      <p:sp>
        <p:nvSpPr>
          <p:cNvPr id="88" name="Oval 87"/>
          <p:cNvSpPr/>
          <p:nvPr/>
        </p:nvSpPr>
        <p:spPr>
          <a:xfrm>
            <a:off x="5868144" y="5085184"/>
            <a:ext cx="648072" cy="64807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1050" dirty="0" smtClean="0">
                <a:solidFill>
                  <a:srgbClr val="002060"/>
                </a:solidFill>
              </a:rPr>
              <a:t>UFW</a:t>
            </a:r>
            <a:endParaRPr lang="en-GB" sz="1050" dirty="0">
              <a:solidFill>
                <a:srgbClr val="002060"/>
              </a:solidFill>
            </a:endParaRPr>
          </a:p>
        </p:txBody>
      </p:sp>
      <p:cxnSp>
        <p:nvCxnSpPr>
          <p:cNvPr id="91" name="Straight Arrow Connector 90"/>
          <p:cNvCxnSpPr>
            <a:stCxn id="78" idx="2"/>
            <a:endCxn id="88" idx="0"/>
          </p:cNvCxnSpPr>
          <p:nvPr/>
        </p:nvCxnSpPr>
        <p:spPr>
          <a:xfrm>
            <a:off x="6192180" y="479715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156176" y="3212976"/>
            <a:ext cx="432048" cy="246221"/>
          </a:xfrm>
          <a:prstGeom prst="rect">
            <a:avLst/>
          </a:prstGeom>
          <a:noFill/>
        </p:spPr>
        <p:txBody>
          <a:bodyPr wrap="square" rtlCol="0">
            <a:spAutoFit/>
          </a:bodyPr>
          <a:lstStyle/>
          <a:p>
            <a:r>
              <a:rPr lang="en-GB" sz="1000" dirty="0" smtClean="0"/>
              <a:t>ANY</a:t>
            </a:r>
            <a:endParaRPr lang="en-GB" sz="1000" dirty="0"/>
          </a:p>
        </p:txBody>
      </p:sp>
      <p:sp>
        <p:nvSpPr>
          <p:cNvPr id="82" name="TextBox 81"/>
          <p:cNvSpPr txBox="1"/>
          <p:nvPr/>
        </p:nvSpPr>
        <p:spPr>
          <a:xfrm>
            <a:off x="7308304" y="2060848"/>
            <a:ext cx="432048" cy="246221"/>
          </a:xfrm>
          <a:prstGeom prst="rect">
            <a:avLst/>
          </a:prstGeom>
          <a:noFill/>
        </p:spPr>
        <p:txBody>
          <a:bodyPr wrap="square" rtlCol="0">
            <a:spAutoFit/>
          </a:bodyPr>
          <a:lstStyle/>
          <a:p>
            <a:r>
              <a:rPr lang="en-GB" sz="1000" dirty="0" smtClean="0"/>
              <a:t>Yes</a:t>
            </a:r>
            <a:endParaRPr lang="en-GB" sz="1000" dirty="0"/>
          </a:p>
        </p:txBody>
      </p:sp>
      <p:sp>
        <p:nvSpPr>
          <p:cNvPr id="109" name="Rectangle 108"/>
          <p:cNvSpPr/>
          <p:nvPr/>
        </p:nvSpPr>
        <p:spPr>
          <a:xfrm>
            <a:off x="251520" y="692696"/>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More than 1 job?</a:t>
            </a:r>
            <a:endParaRPr lang="en-GB" sz="1100" dirty="0"/>
          </a:p>
        </p:txBody>
      </p:sp>
      <p:sp>
        <p:nvSpPr>
          <p:cNvPr id="104" name="Rectangle 103"/>
          <p:cNvSpPr/>
          <p:nvPr/>
        </p:nvSpPr>
        <p:spPr>
          <a:xfrm>
            <a:off x="1979712" y="1268760"/>
            <a:ext cx="1296144"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Main job Employee / self-employed</a:t>
            </a:r>
            <a:endParaRPr lang="en-GB" sz="1100" dirty="0"/>
          </a:p>
        </p:txBody>
      </p:sp>
      <p:sp>
        <p:nvSpPr>
          <p:cNvPr id="106" name="Rectangle 105"/>
          <p:cNvSpPr/>
          <p:nvPr/>
        </p:nvSpPr>
        <p:spPr>
          <a:xfrm>
            <a:off x="323528" y="3068960"/>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Full time/ part time?</a:t>
            </a:r>
            <a:endParaRPr lang="en-GB" sz="1100" dirty="0"/>
          </a:p>
        </p:txBody>
      </p:sp>
      <p:sp>
        <p:nvSpPr>
          <p:cNvPr id="112" name="Rectangle 111"/>
          <p:cNvSpPr/>
          <p:nvPr/>
        </p:nvSpPr>
        <p:spPr>
          <a:xfrm>
            <a:off x="1979712" y="2060848"/>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Full time/ part time?</a:t>
            </a:r>
            <a:endParaRPr lang="en-GB" sz="1100" dirty="0"/>
          </a:p>
        </p:txBody>
      </p:sp>
      <p:sp>
        <p:nvSpPr>
          <p:cNvPr id="113" name="Oval 112"/>
          <p:cNvSpPr/>
          <p:nvPr/>
        </p:nvSpPr>
        <p:spPr>
          <a:xfrm>
            <a:off x="2051720" y="2996952"/>
            <a:ext cx="504056" cy="504056"/>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700" dirty="0" smtClean="0"/>
              <a:t>SE</a:t>
            </a:r>
            <a:endParaRPr lang="en-GB" sz="700" dirty="0"/>
          </a:p>
        </p:txBody>
      </p:sp>
      <p:sp>
        <p:nvSpPr>
          <p:cNvPr id="114" name="Oval 113"/>
          <p:cNvSpPr/>
          <p:nvPr/>
        </p:nvSpPr>
        <p:spPr>
          <a:xfrm>
            <a:off x="2699792" y="2996952"/>
            <a:ext cx="504056" cy="490227"/>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GB" sz="900" dirty="0" smtClean="0">
                <a:solidFill>
                  <a:srgbClr val="FF0000"/>
                </a:solidFill>
              </a:rPr>
              <a:t>EMP</a:t>
            </a:r>
            <a:endParaRPr lang="en-GB" sz="900" dirty="0">
              <a:solidFill>
                <a:srgbClr val="FF0000"/>
              </a:solidFill>
            </a:endParaRPr>
          </a:p>
        </p:txBody>
      </p:sp>
      <p:sp>
        <p:nvSpPr>
          <p:cNvPr id="115" name="Rectangle 114"/>
          <p:cNvSpPr/>
          <p:nvPr/>
        </p:nvSpPr>
        <p:spPr>
          <a:xfrm>
            <a:off x="1979712" y="2636912"/>
            <a:ext cx="1296144"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Second job Employee / self-employed</a:t>
            </a:r>
            <a:endParaRPr lang="en-GB" sz="1100" dirty="0"/>
          </a:p>
        </p:txBody>
      </p:sp>
      <p:sp>
        <p:nvSpPr>
          <p:cNvPr id="116" name="Rectangle 115"/>
          <p:cNvSpPr/>
          <p:nvPr/>
        </p:nvSpPr>
        <p:spPr>
          <a:xfrm>
            <a:off x="1979712" y="3429000"/>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Full time/ part time?</a:t>
            </a:r>
            <a:endParaRPr lang="en-GB" sz="1100" dirty="0"/>
          </a:p>
        </p:txBody>
      </p:sp>
      <p:cxnSp>
        <p:nvCxnSpPr>
          <p:cNvPr id="119" name="Straight Arrow Connector 118"/>
          <p:cNvCxnSpPr>
            <a:stCxn id="112" idx="2"/>
            <a:endCxn id="115" idx="0"/>
          </p:cNvCxnSpPr>
          <p:nvPr/>
        </p:nvCxnSpPr>
        <p:spPr>
          <a:xfrm>
            <a:off x="2627784" y="2420888"/>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3" name="Rectangle 122"/>
          <p:cNvSpPr/>
          <p:nvPr/>
        </p:nvSpPr>
        <p:spPr>
          <a:xfrm>
            <a:off x="395536" y="3933056"/>
            <a:ext cx="30243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Which days did you work?</a:t>
            </a:r>
            <a:endParaRPr lang="en-GB" sz="1100" dirty="0"/>
          </a:p>
        </p:txBody>
      </p:sp>
      <p:sp>
        <p:nvSpPr>
          <p:cNvPr id="124" name="Rectangle 123"/>
          <p:cNvSpPr/>
          <p:nvPr/>
        </p:nvSpPr>
        <p:spPr>
          <a:xfrm>
            <a:off x="395536" y="4509120"/>
            <a:ext cx="30243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Do you do overtime?</a:t>
            </a:r>
            <a:endParaRPr lang="en-GB" sz="1100" dirty="0"/>
          </a:p>
        </p:txBody>
      </p:sp>
      <p:sp>
        <p:nvSpPr>
          <p:cNvPr id="128" name="Rectangle 127"/>
          <p:cNvSpPr/>
          <p:nvPr/>
        </p:nvSpPr>
        <p:spPr>
          <a:xfrm>
            <a:off x="395536" y="5013176"/>
            <a:ext cx="30243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What are you usual hours?</a:t>
            </a:r>
            <a:endParaRPr lang="en-GB" sz="1100" dirty="0"/>
          </a:p>
        </p:txBody>
      </p:sp>
      <p:sp>
        <p:nvSpPr>
          <p:cNvPr id="129" name="Rectangle 128"/>
          <p:cNvSpPr/>
          <p:nvPr/>
        </p:nvSpPr>
        <p:spPr>
          <a:xfrm>
            <a:off x="395536" y="5517232"/>
            <a:ext cx="30243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What are your actual hours?</a:t>
            </a:r>
            <a:endParaRPr lang="en-GB" sz="1100" dirty="0"/>
          </a:p>
        </p:txBody>
      </p:sp>
      <p:sp>
        <p:nvSpPr>
          <p:cNvPr id="142" name="TextBox 141"/>
          <p:cNvSpPr txBox="1"/>
          <p:nvPr/>
        </p:nvSpPr>
        <p:spPr>
          <a:xfrm>
            <a:off x="6156176" y="2564904"/>
            <a:ext cx="432048" cy="246221"/>
          </a:xfrm>
          <a:prstGeom prst="rect">
            <a:avLst/>
          </a:prstGeom>
          <a:noFill/>
        </p:spPr>
        <p:txBody>
          <a:bodyPr wrap="square" rtlCol="0">
            <a:spAutoFit/>
          </a:bodyPr>
          <a:lstStyle/>
          <a:p>
            <a:r>
              <a:rPr lang="en-GB" sz="1000" dirty="0" smtClean="0"/>
              <a:t>No</a:t>
            </a:r>
            <a:endParaRPr lang="en-GB" sz="1000" dirty="0"/>
          </a:p>
        </p:txBody>
      </p:sp>
      <p:cxnSp>
        <p:nvCxnSpPr>
          <p:cNvPr id="145" name="Straight Arrow Connector 144"/>
          <p:cNvCxnSpPr>
            <a:stCxn id="24" idx="3"/>
            <a:endCxn id="31" idx="2"/>
          </p:cNvCxnSpPr>
          <p:nvPr/>
        </p:nvCxnSpPr>
        <p:spPr>
          <a:xfrm flipV="1">
            <a:off x="6876256" y="2312876"/>
            <a:ext cx="1080120" cy="36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a:stCxn id="23" idx="4"/>
            <a:endCxn id="78" idx="0"/>
          </p:cNvCxnSpPr>
          <p:nvPr/>
        </p:nvCxnSpPr>
        <p:spPr>
          <a:xfrm>
            <a:off x="6192180" y="4149080"/>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0" name="Rectangle 159"/>
          <p:cNvSpPr/>
          <p:nvPr/>
        </p:nvSpPr>
        <p:spPr>
          <a:xfrm>
            <a:off x="4427984" y="6021288"/>
            <a:ext cx="165618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Why fewer hours than usual?</a:t>
            </a:r>
            <a:endParaRPr lang="en-GB" sz="1400" dirty="0"/>
          </a:p>
        </p:txBody>
      </p:sp>
      <p:cxnSp>
        <p:nvCxnSpPr>
          <p:cNvPr id="164" name="Shape 163"/>
          <p:cNvCxnSpPr>
            <a:stCxn id="109" idx="3"/>
            <a:endCxn id="104" idx="0"/>
          </p:cNvCxnSpPr>
          <p:nvPr/>
        </p:nvCxnSpPr>
        <p:spPr>
          <a:xfrm>
            <a:off x="1547664" y="872716"/>
            <a:ext cx="1080120" cy="3960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6" name="Straight Arrow Connector 165"/>
          <p:cNvCxnSpPr>
            <a:stCxn id="109" idx="2"/>
            <a:endCxn id="3" idx="0"/>
          </p:cNvCxnSpPr>
          <p:nvPr/>
        </p:nvCxnSpPr>
        <p:spPr>
          <a:xfrm>
            <a:off x="899592" y="1052736"/>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8" name="Straight Arrow Connector 167"/>
          <p:cNvCxnSpPr>
            <a:stCxn id="106" idx="2"/>
          </p:cNvCxnSpPr>
          <p:nvPr/>
        </p:nvCxnSpPr>
        <p:spPr>
          <a:xfrm>
            <a:off x="971600" y="3429000"/>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0" name="Straight Arrow Connector 169"/>
          <p:cNvCxnSpPr>
            <a:stCxn id="116" idx="2"/>
          </p:cNvCxnSpPr>
          <p:nvPr/>
        </p:nvCxnSpPr>
        <p:spPr>
          <a:xfrm>
            <a:off x="2627784" y="3789040"/>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2" name="Straight Arrow Connector 171"/>
          <p:cNvCxnSpPr>
            <a:stCxn id="123" idx="2"/>
            <a:endCxn id="124" idx="0"/>
          </p:cNvCxnSpPr>
          <p:nvPr/>
        </p:nvCxnSpPr>
        <p:spPr>
          <a:xfrm>
            <a:off x="1907704" y="4293096"/>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4" name="Straight Arrow Connector 173"/>
          <p:cNvCxnSpPr>
            <a:stCxn id="124" idx="2"/>
            <a:endCxn id="128" idx="0"/>
          </p:cNvCxnSpPr>
          <p:nvPr/>
        </p:nvCxnSpPr>
        <p:spPr>
          <a:xfrm>
            <a:off x="1907704" y="4869160"/>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6" name="Straight Arrow Connector 175"/>
          <p:cNvCxnSpPr>
            <a:stCxn id="128" idx="2"/>
            <a:endCxn id="129" idx="0"/>
          </p:cNvCxnSpPr>
          <p:nvPr/>
        </p:nvCxnSpPr>
        <p:spPr>
          <a:xfrm>
            <a:off x="1907704" y="5373216"/>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7" name="Right Brace 176"/>
          <p:cNvSpPr/>
          <p:nvPr/>
        </p:nvSpPr>
        <p:spPr>
          <a:xfrm>
            <a:off x="3563888" y="4221088"/>
            <a:ext cx="360040" cy="172819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79" name="Shape 178"/>
          <p:cNvCxnSpPr>
            <a:stCxn id="177" idx="1"/>
            <a:endCxn id="160" idx="1"/>
          </p:cNvCxnSpPr>
          <p:nvPr/>
        </p:nvCxnSpPr>
        <p:spPr>
          <a:xfrm rot="10800000" flipH="1" flipV="1">
            <a:off x="3923928" y="5085184"/>
            <a:ext cx="504056" cy="1224136"/>
          </a:xfrm>
          <a:prstGeom prst="bentConnector3">
            <a:avLst>
              <a:gd name="adj1" fmla="val 4813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2" name="Shape 181"/>
          <p:cNvCxnSpPr>
            <a:stCxn id="160" idx="0"/>
            <a:endCxn id="22" idx="1"/>
          </p:cNvCxnSpPr>
          <p:nvPr/>
        </p:nvCxnSpPr>
        <p:spPr>
          <a:xfrm rot="5400000" flipH="1" flipV="1">
            <a:off x="3185846" y="3699030"/>
            <a:ext cx="4392488" cy="2520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a:stCxn id="19" idx="2"/>
            <a:endCxn id="22" idx="0"/>
          </p:cNvCxnSpPr>
          <p:nvPr/>
        </p:nvCxnSpPr>
        <p:spPr>
          <a:xfrm>
            <a:off x="6192180" y="1196752"/>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3" name="Elbow Connector 222"/>
          <p:cNvCxnSpPr>
            <a:stCxn id="2" idx="2"/>
            <a:endCxn id="3" idx="0"/>
          </p:cNvCxnSpPr>
          <p:nvPr/>
        </p:nvCxnSpPr>
        <p:spPr>
          <a:xfrm rot="5400000">
            <a:off x="2051720" y="-675456"/>
            <a:ext cx="792088" cy="3096344"/>
          </a:xfrm>
          <a:prstGeom prst="bentConnector3">
            <a:avLst>
              <a:gd name="adj1" fmla="val 1248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2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7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7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7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0" grpId="0" animBg="1"/>
      <p:bldP spid="109" grpId="0" animBg="1"/>
      <p:bldP spid="104" grpId="0" animBg="1"/>
      <p:bldP spid="106" grpId="0" animBg="1"/>
      <p:bldP spid="112" grpId="0" animBg="1"/>
      <p:bldP spid="113" grpId="0" animBg="1"/>
      <p:bldP spid="114" grpId="0" animBg="1"/>
      <p:bldP spid="115" grpId="0" animBg="1"/>
      <p:bldP spid="116" grpId="0" animBg="1"/>
      <p:bldP spid="123" grpId="0" animBg="1"/>
      <p:bldP spid="124" grpId="0" animBg="1"/>
      <p:bldP spid="128" grpId="0" animBg="1"/>
      <p:bldP spid="129" grpId="0" animBg="1"/>
      <p:bldP spid="17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620688"/>
          </a:xfrm>
        </p:spPr>
        <p:txBody>
          <a:bodyPr>
            <a:noAutofit/>
          </a:bodyPr>
          <a:lstStyle/>
          <a:p>
            <a:r>
              <a:rPr lang="en-GB" sz="3200" dirty="0" smtClean="0"/>
              <a:t>Q1.Were you working? </a:t>
            </a:r>
            <a:r>
              <a:rPr lang="en-GB" sz="3200" dirty="0" smtClean="0">
                <a:solidFill>
                  <a:schemeClr val="accent4">
                    <a:lumMod val="75000"/>
                  </a:schemeClr>
                </a:solidFill>
              </a:rPr>
              <a:t>Payment &amp; profit</a:t>
            </a:r>
            <a:endParaRPr lang="en-GB" sz="3200" dirty="0">
              <a:solidFill>
                <a:schemeClr val="accent4">
                  <a:lumMod val="75000"/>
                </a:schemeClr>
              </a:solidFill>
            </a:endParaRPr>
          </a:p>
        </p:txBody>
      </p:sp>
      <p:graphicFrame>
        <p:nvGraphicFramePr>
          <p:cNvPr id="4" name="Content Placeholder 3"/>
          <p:cNvGraphicFramePr>
            <a:graphicFrameLocks noGrp="1"/>
          </p:cNvGraphicFramePr>
          <p:nvPr>
            <p:ph idx="1"/>
          </p:nvPr>
        </p:nvGraphicFramePr>
        <p:xfrm>
          <a:off x="457200" y="980728"/>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Start with the concepts, not the questions </a:t>
            </a:r>
            <a:br>
              <a:rPr lang="en-GB" dirty="0" smtClean="0"/>
            </a:br>
            <a:r>
              <a:rPr lang="en-GB" sz="1900" dirty="0" smtClean="0"/>
              <a:t>(NB: we are not re-working existing questions)</a:t>
            </a:r>
          </a:p>
          <a:p>
            <a:r>
              <a:rPr lang="en-GB" dirty="0" smtClean="0"/>
              <a:t>Consider the respondent experience…</a:t>
            </a:r>
          </a:p>
          <a:p>
            <a:r>
              <a:rPr lang="en-GB" dirty="0" smtClean="0"/>
              <a:t>…and the online mode…</a:t>
            </a:r>
          </a:p>
          <a:p>
            <a:r>
              <a:rPr lang="en-GB" dirty="0" smtClean="0"/>
              <a:t>…first!</a:t>
            </a:r>
          </a:p>
          <a:p>
            <a:endParaRPr lang="en-GB" dirty="0" smtClean="0"/>
          </a:p>
          <a:p>
            <a:r>
              <a:rPr lang="en-GB" dirty="0" smtClean="0"/>
              <a:t>Be Agile – fail fast</a:t>
            </a:r>
          </a:p>
          <a:p>
            <a:endParaRPr lang="en-GB" dirty="0" smtClean="0"/>
          </a:p>
          <a:p>
            <a:r>
              <a:rPr lang="en-GB" dirty="0" smtClean="0"/>
              <a:t>Be radical!</a:t>
            </a:r>
            <a:endParaRPr lang="en-GB"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next</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Continue with our development of small chunks in an iterative way – guided by data, principles, advantages of the online mode</a:t>
            </a:r>
          </a:p>
          <a:p>
            <a:endParaRPr lang="en-GB" dirty="0" smtClean="0"/>
          </a:p>
          <a:p>
            <a:r>
              <a:rPr lang="en-GB" dirty="0" smtClean="0"/>
              <a:t>Scope the rest of the content by agreeing the </a:t>
            </a:r>
            <a:r>
              <a:rPr lang="en-GB" u="sng" dirty="0" smtClean="0"/>
              <a:t>concepts</a:t>
            </a:r>
            <a:r>
              <a:rPr lang="en-GB" dirty="0" smtClean="0"/>
              <a:t> to be measured, seeing what’s available from non-survey data</a:t>
            </a:r>
            <a:endParaRPr lang="en-GB" u="sng" dirty="0" smtClean="0"/>
          </a:p>
          <a:p>
            <a:endParaRPr lang="en-GB" dirty="0" smtClean="0"/>
          </a:p>
          <a:p>
            <a:r>
              <a:rPr lang="en-GB" dirty="0" smtClean="0"/>
              <a:t>Run a quant test in 2017 </a:t>
            </a:r>
          </a:p>
          <a:p>
            <a:endParaRPr lang="en-GB"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2108</TotalTime>
  <Words>2212</Words>
  <Application>Microsoft Office PowerPoint</Application>
  <PresentationFormat>On-screen Show (4:3)</PresentationFormat>
  <Paragraphs>472</Paragraphs>
  <Slides>28</Slides>
  <Notes>14</Notes>
  <HiddenSlides>3</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LFS Transformation in UK</vt:lpstr>
      <vt:lpstr>Labour Force Survey: background</vt:lpstr>
      <vt:lpstr>How the LFS has been put together…</vt:lpstr>
      <vt:lpstr>Moving online</vt:lpstr>
      <vt:lpstr>Now: Transformation, not translation!</vt:lpstr>
      <vt:lpstr>Design principles</vt:lpstr>
      <vt:lpstr>Slide 7</vt:lpstr>
      <vt:lpstr>Slide 8</vt:lpstr>
      <vt:lpstr>Slide 9</vt:lpstr>
      <vt:lpstr>Slide 10</vt:lpstr>
      <vt:lpstr>Slide 11</vt:lpstr>
      <vt:lpstr>Step 1 - RATIONALISING the lfs</vt:lpstr>
      <vt:lpstr>Slide 13</vt:lpstr>
      <vt:lpstr>Step 2 - Changes – data, flow, wording</vt:lpstr>
      <vt:lpstr>Slide 15</vt:lpstr>
      <vt:lpstr>Slide 16</vt:lpstr>
      <vt:lpstr>Slide 17</vt:lpstr>
      <vt:lpstr>Slide 18</vt:lpstr>
      <vt:lpstr>Step 3 - Qualitative work</vt:lpstr>
      <vt:lpstr>Question wording</vt:lpstr>
      <vt:lpstr>Slide 21</vt:lpstr>
      <vt:lpstr>Cog testing</vt:lpstr>
      <vt:lpstr>Testing…</vt:lpstr>
      <vt:lpstr>Testing…</vt:lpstr>
      <vt:lpstr>Slide 25</vt:lpstr>
      <vt:lpstr>Q1.Were you working? Payment &amp; profit</vt:lpstr>
      <vt:lpstr>Summary</vt:lpstr>
      <vt:lpstr>What next</vt:lpstr>
    </vt:vector>
  </TitlesOfParts>
  <Company>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been going on with the LFS…</dc:title>
  <dc:creator>nolana</dc:creator>
  <cp:lastModifiedBy>nolana</cp:lastModifiedBy>
  <cp:revision>181</cp:revision>
  <dcterms:created xsi:type="dcterms:W3CDTF">2016-06-06T07:25:21Z</dcterms:created>
  <dcterms:modified xsi:type="dcterms:W3CDTF">2016-11-23T10:05:55Z</dcterms:modified>
</cp:coreProperties>
</file>