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22"/>
  </p:notesMasterIdLst>
  <p:handoutMasterIdLst>
    <p:handoutMasterId r:id="rId23"/>
  </p:handoutMasterIdLst>
  <p:sldIdLst>
    <p:sldId id="257" r:id="rId2"/>
    <p:sldId id="368" r:id="rId3"/>
    <p:sldId id="369" r:id="rId4"/>
    <p:sldId id="367" r:id="rId5"/>
    <p:sldId id="375" r:id="rId6"/>
    <p:sldId id="380" r:id="rId7"/>
    <p:sldId id="381" r:id="rId8"/>
    <p:sldId id="382" r:id="rId9"/>
    <p:sldId id="376" r:id="rId10"/>
    <p:sldId id="383" r:id="rId11"/>
    <p:sldId id="346" r:id="rId12"/>
    <p:sldId id="384" r:id="rId13"/>
    <p:sldId id="373" r:id="rId14"/>
    <p:sldId id="361" r:id="rId15"/>
    <p:sldId id="377" r:id="rId16"/>
    <p:sldId id="378" r:id="rId17"/>
    <p:sldId id="379" r:id="rId18"/>
    <p:sldId id="349" r:id="rId19"/>
    <p:sldId id="362" r:id="rId20"/>
    <p:sldId id="268" r:id="rId21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0409" autoAdjust="0"/>
  </p:normalViewPr>
  <p:slideViewPr>
    <p:cSldViewPr showGuides="1">
      <p:cViewPr varScale="1">
        <p:scale>
          <a:sx n="66" d="100"/>
          <a:sy n="66" d="100"/>
        </p:scale>
        <p:origin x="-1506" y="-108"/>
      </p:cViewPr>
      <p:guideLst>
        <p:guide orient="horz" pos="432"/>
        <p:guide orient="horz" pos="864"/>
        <p:guide orient="horz" pos="1728"/>
        <p:guide orient="horz" pos="2592"/>
        <p:guide orient="horz" pos="3456"/>
        <p:guide orient="horz" pos="3888"/>
        <p:guide pos="416"/>
        <p:guide pos="821"/>
        <p:guide pos="1648"/>
        <p:guide pos="2464"/>
        <p:guide pos="3296"/>
        <p:guide pos="4112"/>
        <p:guide pos="4944"/>
        <p:guide pos="5344"/>
      </p:guideLst>
    </p:cSldViewPr>
  </p:slideViewPr>
  <p:outlineViewPr>
    <p:cViewPr>
      <p:scale>
        <a:sx n="33" d="100"/>
        <a:sy n="33" d="100"/>
      </p:scale>
      <p:origin x="0" y="665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A6228-B03F-4F4D-B738-B91F1C057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7660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4E051-15B0-4624-9889-09136CD0A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2091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78592-48C5-45C1-96F0-BD360B5C98D3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4E051-15B0-4624-9889-09136CD0A6D5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26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4E051-15B0-4624-9889-09136CD0A6D5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59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4E051-15B0-4624-9889-09136CD0A6D5}" type="slidenum">
              <a:rPr lang="en-US" smtClean="0"/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59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 smtClean="0"/>
              <a:t>Internal consistency is usually measured with Cronbach's alpha, a statistic calculated from the pairwise correlations between items. Internal consistency ranges between negative infinity and one. Coefficient alpha will be negative whenever there is greater within-subject variability than between-subject variability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4E051-15B0-4624-9889-09136CD0A6D5}" type="slidenum">
              <a:rPr lang="en-US" smtClean="0"/>
              <a:t>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27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4E051-15B0-4624-9889-09136CD0A6D5}" type="slidenum">
              <a:rPr lang="en-US" smtClean="0"/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59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4E051-15B0-4624-9889-09136CD0A6D5}" type="slidenum">
              <a:rPr lang="en-US" smtClean="0"/>
              <a:t>20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404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2743200"/>
            <a:ext cx="7827264" cy="1371600"/>
          </a:xfrm>
        </p:spPr>
        <p:txBody>
          <a:bodyPr lIns="0" rIns="0" anchor="b" anchorCtr="0">
            <a:noAutofit/>
          </a:bodyPr>
          <a:lstStyle>
            <a:lvl1pPr algn="l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4114800"/>
            <a:ext cx="7827264" cy="685800"/>
          </a:xfrm>
        </p:spPr>
        <p:txBody>
          <a:bodyPr lIns="0" tIns="228600" rIns="0">
            <a:noAutofit/>
          </a:bodyPr>
          <a:lstStyle>
            <a:lvl1pPr marL="0" indent="0" algn="l">
              <a:spcBef>
                <a:spcPts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657225" y="681038"/>
            <a:ext cx="1266825" cy="1381125"/>
            <a:chOff x="657225" y="681038"/>
            <a:chExt cx="1266825" cy="1381125"/>
          </a:xfrm>
          <a:solidFill>
            <a:srgbClr val="000000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0270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8158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yo Reduced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6736" y="1673352"/>
            <a:ext cx="6528816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5258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2743200"/>
            <a:ext cx="7827264" cy="1371600"/>
          </a:xfrm>
        </p:spPr>
        <p:txBody>
          <a:bodyPr anchor="b" anchorCtr="0"/>
          <a:lstStyle>
            <a:lvl1pPr algn="l">
              <a:defRPr sz="36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4114800"/>
            <a:ext cx="7827264" cy="685800"/>
          </a:xfrm>
        </p:spPr>
        <p:txBody>
          <a:bodyPr anchor="t" anchorCtr="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31830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368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6004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043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80499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7252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2807208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57200"/>
            <a:ext cx="4910328" cy="5715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1371600"/>
            <a:ext cx="2807208" cy="48006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18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368" y="1444752"/>
            <a:ext cx="7827264" cy="42702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5788152"/>
            <a:ext cx="7827264" cy="384048"/>
          </a:xfrm>
        </p:spPr>
        <p:txBody>
          <a:bodyPr tIns="45720" anchor="ctr" anchorCtr="0"/>
          <a:lstStyle>
            <a:lvl1pPr marL="0" indent="0"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2685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ayo 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3675"/>
            <a:ext cx="9144000" cy="13716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3937794" y="681038"/>
            <a:ext cx="1266825" cy="1381125"/>
            <a:chOff x="657225" y="681038"/>
            <a:chExt cx="1266825" cy="1381125"/>
          </a:xfrm>
          <a:solidFill>
            <a:srgbClr val="000000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0360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949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46AD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  <a:prstGeom prst="rect">
            <a:avLst/>
          </a:prstGeom>
        </p:spPr>
        <p:txBody>
          <a:bodyPr vert="horz" lIns="0" tIns="45720" rIns="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7827264" cy="4800600"/>
          </a:xfrm>
          <a:prstGeom prst="rect">
            <a:avLst/>
          </a:prstGeom>
        </p:spPr>
        <p:txBody>
          <a:bodyPr vert="horz" lIns="0" tIns="228600" rIns="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5632" y="6528816"/>
            <a:ext cx="658368" cy="109728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7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11/12/2016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4248" y="6172200"/>
            <a:ext cx="6510528" cy="457200"/>
          </a:xfrm>
          <a:prstGeom prst="rect">
            <a:avLst/>
          </a:prstGeom>
        </p:spPr>
        <p:txBody>
          <a:bodyPr vert="horz" lIns="0" tIns="45720" rIns="0" bIns="0" rtlCol="0" anchor="t" anchorCtr="0"/>
          <a:lstStyle>
            <a:lvl1pPr algn="r">
              <a:lnSpc>
                <a:spcPct val="90000"/>
              </a:lnSpc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5632" y="6931152"/>
            <a:ext cx="658368" cy="109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3C1CEEF6-673E-454E-86C7-8216BA50636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10400" y="6657945"/>
            <a:ext cx="2133600" cy="200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en-US" sz="700" dirty="0" smtClean="0">
                <a:solidFill>
                  <a:schemeClr val="bg2">
                    <a:lumMod val="75000"/>
                  </a:schemeClr>
                </a:solidFill>
              </a:rPr>
              <a:t>©2015 MFMER  |  slide-</a:t>
            </a:r>
            <a:fld id="{D445C29B-035B-48ED-941F-A66A11A8A322}" type="slidenum">
              <a:rPr lang="en-US" sz="700" smtClean="0">
                <a:solidFill>
                  <a:schemeClr val="bg2">
                    <a:lumMod val="75000"/>
                  </a:schemeClr>
                </a:solidFill>
              </a:rPr>
              <a:pPr lvl="0"/>
              <a:t>‹#›</a:t>
            </a:fld>
            <a:endParaRPr lang="en-US" sz="7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08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500"/>
        </a:spcBef>
        <a:buClr>
          <a:schemeClr val="tx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234950" algn="l" defTabSz="914400" rtl="0" eaLnBrk="1" latinLnBrk="0" hangingPunct="1">
        <a:lnSpc>
          <a:spcPct val="90000"/>
        </a:lnSpc>
        <a:spcBef>
          <a:spcPts val="600"/>
        </a:spcBef>
        <a:buClr>
          <a:schemeClr val="tx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upillary_dilation" TargetMode="External"/><Relationship Id="rId13" Type="http://schemas.openxmlformats.org/officeDocument/2006/relationships/image" Target="../media/image3.png"/><Relationship Id="rId3" Type="http://schemas.openxmlformats.org/officeDocument/2006/relationships/hyperlink" Target="https://en.wikipedia.org/wiki/Peripheral_nervous_system" TargetMode="External"/><Relationship Id="rId7" Type="http://schemas.openxmlformats.org/officeDocument/2006/relationships/hyperlink" Target="https://en.wikipedia.org/wiki/Respiratory_rate" TargetMode="External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Digestion" TargetMode="External"/><Relationship Id="rId11" Type="http://schemas.openxmlformats.org/officeDocument/2006/relationships/image" Target="../media/image1.png"/><Relationship Id="rId5" Type="http://schemas.openxmlformats.org/officeDocument/2006/relationships/hyperlink" Target="https://en.wikipedia.org/wiki/Heart_rate" TargetMode="External"/><Relationship Id="rId10" Type="http://schemas.openxmlformats.org/officeDocument/2006/relationships/hyperlink" Target="https://en.wikipedia.org/wiki/Sexual_arousal" TargetMode="External"/><Relationship Id="rId4" Type="http://schemas.openxmlformats.org/officeDocument/2006/relationships/hyperlink" Target="https://en.wikipedia.org/wiki/Viscera" TargetMode="External"/><Relationship Id="rId9" Type="http://schemas.openxmlformats.org/officeDocument/2006/relationships/hyperlink" Target="https://en.wikipedia.org/wiki/Micturition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973" y="2438400"/>
            <a:ext cx="8458200" cy="1066800"/>
          </a:xfrm>
        </p:spPr>
        <p:txBody>
          <a:bodyPr/>
          <a:lstStyle/>
          <a:p>
            <a:r>
              <a:rPr lang="en-US" sz="2800" dirty="0" smtClean="0">
                <a:solidFill>
                  <a:srgbClr val="0000FF"/>
                </a:solidFill>
              </a:rPr>
              <a:t>Development of an Abbreviated and Statistically </a:t>
            </a:r>
            <a:r>
              <a:rPr lang="en-US" sz="2800" dirty="0">
                <a:solidFill>
                  <a:srgbClr val="0000FF"/>
                </a:solidFill>
              </a:rPr>
              <a:t>R</a:t>
            </a:r>
            <a:r>
              <a:rPr lang="en-US" sz="2800" dirty="0" smtClean="0">
                <a:solidFill>
                  <a:srgbClr val="0000FF"/>
                </a:solidFill>
              </a:rPr>
              <a:t>obust </a:t>
            </a:r>
            <a:r>
              <a:rPr lang="en-US" sz="2800" dirty="0">
                <a:solidFill>
                  <a:srgbClr val="0000FF"/>
                </a:solidFill>
              </a:rPr>
              <a:t>I</a:t>
            </a:r>
            <a:r>
              <a:rPr lang="en-US" sz="2800" dirty="0" smtClean="0">
                <a:solidFill>
                  <a:srgbClr val="0000FF"/>
                </a:solidFill>
              </a:rPr>
              <a:t>nstrument </a:t>
            </a:r>
            <a:r>
              <a:rPr lang="en-US" sz="2800" dirty="0">
                <a:solidFill>
                  <a:srgbClr val="0000FF"/>
                </a:solidFill>
              </a:rPr>
              <a:t>U</a:t>
            </a:r>
            <a:r>
              <a:rPr lang="en-US" sz="2800" dirty="0" smtClean="0">
                <a:solidFill>
                  <a:srgbClr val="0000FF"/>
                </a:solidFill>
              </a:rPr>
              <a:t>sing Exploratory Factor Analysis: Example from Neurology Research.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8373" y="3733800"/>
            <a:ext cx="8153400" cy="136226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Jay </a:t>
            </a:r>
            <a:r>
              <a:rPr lang="en-US" dirty="0" err="1" smtClean="0"/>
              <a:t>Mandrekar</a:t>
            </a:r>
            <a:r>
              <a:rPr lang="en-US" dirty="0" smtClean="0"/>
              <a:t>, PhD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Professor of Biostatistics and Neurology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Consultant, Division of Biomedical Statistics and Informatics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Consultant, Department of Neurology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3400" y="5334000"/>
            <a:ext cx="7945305" cy="694944"/>
          </a:xfrm>
          <a:prstGeom prst="rect">
            <a:avLst/>
          </a:prstGeom>
        </p:spPr>
        <p:txBody>
          <a:bodyPr vert="horz" lIns="0" tIns="228600" rIns="0" bIns="45720" rtlCol="0">
            <a:noAutofit/>
          </a:bodyPr>
          <a:lstStyle>
            <a:lvl1pPr lvl="0" indent="0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120000"/>
              <a:buFont typeface="Arial" pitchFamily="34" charset="0"/>
              <a:buNone/>
              <a:defRPr lang="en-US" smtClean="0">
                <a:solidFill>
                  <a:schemeClr val="accent5"/>
                </a:solidFill>
              </a:defRPr>
            </a:lvl1pPr>
            <a:lvl2pPr marL="8001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120000"/>
              <a:buFont typeface="Arial" pitchFamily="34" charset="0"/>
              <a:buChar char="•"/>
              <a:defRPr lang="en-US" sz="2800" smtClean="0"/>
            </a:lvl2pPr>
            <a:lvl3pPr marL="11430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lang="en-US" sz="2800" smtClean="0"/>
            </a:lvl3pPr>
            <a:lvl4pPr marL="16002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lang="en-US" sz="2800" smtClean="0"/>
            </a:lvl4pPr>
            <a:lvl5pPr marL="20574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lang="en-US" sz="2800" dirty="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dirty="0" smtClean="0">
                <a:solidFill>
                  <a:srgbClr val="0033CC"/>
                </a:solidFill>
              </a:rPr>
              <a:t>QDET2  </a:t>
            </a:r>
            <a:r>
              <a:rPr lang="en-US" dirty="0" smtClean="0">
                <a:solidFill>
                  <a:srgbClr val="0033CC"/>
                </a:solidFill>
              </a:rPr>
              <a:t>2016</a:t>
            </a:r>
          </a:p>
          <a:p>
            <a:r>
              <a:rPr lang="en-US" dirty="0" smtClean="0">
                <a:solidFill>
                  <a:srgbClr val="0033CC"/>
                </a:solidFill>
              </a:rPr>
              <a:t>November 12, </a:t>
            </a:r>
            <a:r>
              <a:rPr lang="en-US" dirty="0" smtClean="0">
                <a:solidFill>
                  <a:srgbClr val="0033CC"/>
                </a:solidFill>
              </a:rPr>
              <a:t>2016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6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-1"/>
            <a:ext cx="7827264" cy="762001"/>
          </a:xfrm>
        </p:spPr>
        <p:txBody>
          <a:bodyPr/>
          <a:lstStyle/>
          <a:p>
            <a:r>
              <a:rPr lang="en-US" dirty="0"/>
              <a:t>What </a:t>
            </a:r>
            <a:r>
              <a:rPr lang="en-US" dirty="0" smtClean="0"/>
              <a:t>is Autonomic Nervous System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7086600" cy="5334000"/>
          </a:xfrm>
        </p:spPr>
        <p:txBody>
          <a:bodyPr/>
          <a:lstStyle/>
          <a:p>
            <a:r>
              <a:rPr lang="en-US" sz="2400" dirty="0" smtClean="0"/>
              <a:t>A part of </a:t>
            </a:r>
            <a:r>
              <a:rPr lang="en-US" sz="2400" dirty="0" smtClean="0">
                <a:hlinkClick r:id="rId3" tooltip="Peripheral nervous system"/>
              </a:rPr>
              <a:t>nervous </a:t>
            </a:r>
            <a:r>
              <a:rPr lang="en-US" sz="2400" dirty="0">
                <a:hlinkClick r:id="rId3" tooltip="Peripheral nervous system"/>
              </a:rPr>
              <a:t>system</a:t>
            </a:r>
            <a:r>
              <a:rPr lang="en-US" sz="2400" dirty="0"/>
              <a:t> that influences the function of </a:t>
            </a:r>
            <a:r>
              <a:rPr lang="en-US" sz="2400" dirty="0">
                <a:hlinkClick r:id="rId4" tooltip="Viscera"/>
              </a:rPr>
              <a:t>internal organs</a:t>
            </a:r>
            <a:r>
              <a:rPr lang="en-US" sz="2400" dirty="0"/>
              <a:t> such as  blood vessels, stomach, intestine, liver, kidneys, bladder, genitals, lungs, pupils, heart, and sweat, salivary, and digestive glands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System responsible </a:t>
            </a:r>
            <a:r>
              <a:rPr lang="en-US" sz="2400" dirty="0"/>
              <a:t>for the involuntary functions of the human </a:t>
            </a:r>
            <a:r>
              <a:rPr lang="en-US" sz="2400" dirty="0" smtClean="0"/>
              <a:t>body; works automatically (autonomously), </a:t>
            </a:r>
            <a:r>
              <a:rPr lang="en-US" sz="2400" dirty="0"/>
              <a:t>without a person’s conscious effort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autonomic nervous system is a control system that acts largely unconsciously and regulates bodily functions such as the </a:t>
            </a:r>
            <a:r>
              <a:rPr lang="en-US" sz="2400" dirty="0">
                <a:hlinkClick r:id="rId5" tooltip="Heart rate"/>
              </a:rPr>
              <a:t>heart rate</a:t>
            </a:r>
            <a:r>
              <a:rPr lang="en-US" sz="2400" dirty="0"/>
              <a:t>, </a:t>
            </a:r>
            <a:r>
              <a:rPr lang="en-US" sz="2400" dirty="0">
                <a:hlinkClick r:id="rId6" tooltip="Digestion"/>
              </a:rPr>
              <a:t>digestion</a:t>
            </a:r>
            <a:r>
              <a:rPr lang="en-US" sz="2400" dirty="0"/>
              <a:t>, </a:t>
            </a:r>
            <a:r>
              <a:rPr lang="en-US" sz="2400" dirty="0">
                <a:hlinkClick r:id="rId7" tooltip="Respiratory rate"/>
              </a:rPr>
              <a:t>respiratory rate</a:t>
            </a:r>
            <a:r>
              <a:rPr lang="en-US" sz="2400" dirty="0"/>
              <a:t>, </a:t>
            </a:r>
            <a:r>
              <a:rPr lang="en-US" sz="2400" dirty="0">
                <a:hlinkClick r:id="rId8" tooltip="Pupillary dilation"/>
              </a:rPr>
              <a:t>pupillary response</a:t>
            </a:r>
            <a:r>
              <a:rPr lang="en-US" sz="2400" dirty="0"/>
              <a:t>, </a:t>
            </a:r>
            <a:r>
              <a:rPr lang="en-US" sz="2400" dirty="0">
                <a:hlinkClick r:id="rId9" tooltip="Micturition"/>
              </a:rPr>
              <a:t>urination</a:t>
            </a:r>
            <a:r>
              <a:rPr lang="en-US" sz="2400" dirty="0"/>
              <a:t>, and </a:t>
            </a:r>
            <a:r>
              <a:rPr lang="en-US" sz="2400" dirty="0">
                <a:hlinkClick r:id="rId10" tooltip="Sexual arousal"/>
              </a:rPr>
              <a:t>sexual arousal</a:t>
            </a:r>
            <a:r>
              <a:rPr lang="en-US" sz="2400" dirty="0"/>
              <a:t>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020" y="2288118"/>
            <a:ext cx="1343309" cy="1750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019" y="4378622"/>
            <a:ext cx="1343309" cy="1778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874" y="152400"/>
            <a:ext cx="1334341" cy="170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7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986" y="280495"/>
            <a:ext cx="3733799" cy="5177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5457817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http://www.merckmanuals.com/professional/neurologic-disorders/autonomic-nervous-system/overview-of-the-autonomic-nervous-system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1219200"/>
            <a:ext cx="2743200" cy="3505200"/>
          </a:xfrm>
          <a:prstGeom prst="rect">
            <a:avLst/>
          </a:prstGeom>
        </p:spPr>
        <p:txBody>
          <a:bodyPr vert="horz" lIns="0" tIns="228600" rIns="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500"/>
              </a:spcBef>
              <a:buClr>
                <a:schemeClr val="tx2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2349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>
                  <a:lumMod val="40000"/>
                  <a:lumOff val="60000"/>
                </a:schemeClr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>
                  <a:lumMod val="40000"/>
                  <a:lumOff val="60000"/>
                </a:schemeClr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>
                  <a:lumMod val="40000"/>
                  <a:lumOff val="60000"/>
                </a:schemeClr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>
                  <a:lumMod val="40000"/>
                  <a:lumOff val="60000"/>
                </a:schemeClr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sympathetic nervous system (SNS)</a:t>
            </a:r>
            <a:r>
              <a:rPr lang="en-US" sz="2400" dirty="0" smtClean="0"/>
              <a:t> controls the body's responses to a perceived threat.</a:t>
            </a:r>
          </a:p>
          <a:p>
            <a:r>
              <a:rPr lang="en-US" sz="2400" dirty="0"/>
              <a:t>R</a:t>
            </a:r>
            <a:r>
              <a:rPr lang="en-US" sz="2400" dirty="0" smtClean="0"/>
              <a:t>esponsible for the "fight or flight" response.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00800" y="1303548"/>
            <a:ext cx="2743200" cy="3573252"/>
          </a:xfrm>
          <a:prstGeom prst="rect">
            <a:avLst/>
          </a:prstGeom>
        </p:spPr>
        <p:txBody>
          <a:bodyPr vert="horz" lIns="0" tIns="228600" rIns="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500"/>
              </a:spcBef>
              <a:buClr>
                <a:schemeClr val="tx2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2349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>
                  <a:lumMod val="40000"/>
                  <a:lumOff val="60000"/>
                </a:schemeClr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>
                  <a:lumMod val="40000"/>
                  <a:lumOff val="60000"/>
                </a:schemeClr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>
                  <a:lumMod val="40000"/>
                  <a:lumOff val="60000"/>
                </a:schemeClr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>
                  <a:lumMod val="40000"/>
                  <a:lumOff val="60000"/>
                </a:schemeClr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parasympathetic nervous system (PNS)</a:t>
            </a:r>
            <a:r>
              <a:rPr lang="en-US" sz="2400" dirty="0" smtClean="0"/>
              <a:t> controls homeostasis and the body at rest.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R</a:t>
            </a:r>
            <a:r>
              <a:rPr lang="en-US" sz="2400" dirty="0" smtClean="0"/>
              <a:t>esponsible for the body's "rest and digest" function. </a:t>
            </a:r>
            <a:endParaRPr lang="en-US" sz="2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24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27264" cy="914400"/>
          </a:xfrm>
        </p:spPr>
        <p:txBody>
          <a:bodyPr/>
          <a:lstStyle/>
          <a:p>
            <a:r>
              <a:rPr lang="en-US" dirty="0" smtClean="0"/>
              <a:t>Autonomic System </a:t>
            </a:r>
            <a:r>
              <a:rPr lang="en-US" dirty="0"/>
              <a:t>D</a:t>
            </a:r>
            <a:r>
              <a:rPr lang="en-US" dirty="0" smtClean="0"/>
              <a:t>isorder: Impact / Type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7827264" cy="5181600"/>
          </a:xfrm>
        </p:spPr>
        <p:txBody>
          <a:bodyPr/>
          <a:lstStyle/>
          <a:p>
            <a:r>
              <a:rPr lang="en-US" sz="2600" dirty="0" smtClean="0"/>
              <a:t>&gt;1 million Americans are impacted by a primary autonomic system disorder. </a:t>
            </a:r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r>
              <a:rPr lang="en-US" sz="2600" b="1" dirty="0" smtClean="0"/>
              <a:t>Common forms of these conditions include:</a:t>
            </a:r>
          </a:p>
          <a:p>
            <a:pPr lvl="1"/>
            <a:r>
              <a:rPr lang="en-US" sz="2200" dirty="0" smtClean="0"/>
              <a:t>Orthostatic hypotension (OH)</a:t>
            </a:r>
          </a:p>
          <a:p>
            <a:pPr lvl="1"/>
            <a:r>
              <a:rPr lang="en-US" sz="2200" dirty="0" smtClean="0"/>
              <a:t>Orthostatic intolerance (OI)</a:t>
            </a:r>
          </a:p>
          <a:p>
            <a:pPr lvl="1"/>
            <a:r>
              <a:rPr lang="en-US" sz="2200" dirty="0" smtClean="0"/>
              <a:t>Postural orthostatic tachycardia syndrome, also known as postural tachycardia syndrome (POTS)</a:t>
            </a:r>
          </a:p>
          <a:p>
            <a:pPr lvl="1"/>
            <a:r>
              <a:rPr lang="en-US" sz="2200" dirty="0" smtClean="0"/>
              <a:t>Syncope</a:t>
            </a:r>
          </a:p>
          <a:p>
            <a:pPr lvl="1"/>
            <a:r>
              <a:rPr lang="en-US" sz="2200" dirty="0" smtClean="0"/>
              <a:t>Neurogenic bowel (</a:t>
            </a:r>
            <a:r>
              <a:rPr lang="en-US" sz="2200" dirty="0" err="1" smtClean="0"/>
              <a:t>gastroparesis</a:t>
            </a:r>
            <a:r>
              <a:rPr lang="en-US" sz="2200" dirty="0" smtClean="0"/>
              <a:t>, intestinal </a:t>
            </a:r>
            <a:r>
              <a:rPr lang="en-US" sz="2200" dirty="0" err="1" smtClean="0"/>
              <a:t>dysmotility</a:t>
            </a:r>
            <a:r>
              <a:rPr lang="en-US" sz="2200" dirty="0" smtClean="0"/>
              <a:t>, constipation)</a:t>
            </a:r>
          </a:p>
          <a:p>
            <a:pPr lvl="1"/>
            <a:r>
              <a:rPr lang="en-US" sz="2200" dirty="0" smtClean="0"/>
              <a:t>Erectile dysfunction and neurogenic bladder</a:t>
            </a:r>
          </a:p>
          <a:p>
            <a:endParaRPr lang="en-US" sz="2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79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952232" cy="914400"/>
          </a:xfrm>
        </p:spPr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ata collection issue: using lengthy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953000"/>
          </a:xfrm>
        </p:spPr>
        <p:txBody>
          <a:bodyPr/>
          <a:lstStyle/>
          <a:p>
            <a:r>
              <a:rPr lang="en-US" dirty="0" smtClean="0"/>
              <a:t>Completed either </a:t>
            </a:r>
            <a:r>
              <a:rPr lang="en-US" dirty="0"/>
              <a:t>by patients or care givers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Time consuming, burdensome </a:t>
            </a:r>
            <a:r>
              <a:rPr lang="en-US" dirty="0"/>
              <a:t>for sicker patients and also problematic if scoring algorithm is complex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Longer </a:t>
            </a:r>
            <a:r>
              <a:rPr lang="en-US" dirty="0"/>
              <a:t>surveys increase likelihood of missing or less reliable information if responses are not captured adequately. 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00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914400"/>
          </a:xfrm>
        </p:spPr>
        <p:txBody>
          <a:bodyPr/>
          <a:lstStyle/>
          <a:p>
            <a:r>
              <a:rPr lang="en-US" dirty="0"/>
              <a:t>Autonomic Symptom Profile (ASP)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50292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  <a:r>
              <a:rPr lang="en-US" dirty="0"/>
              <a:t>described by Suarez et </a:t>
            </a:r>
            <a:r>
              <a:rPr lang="en-US" dirty="0" smtClean="0"/>
              <a:t>al </a:t>
            </a:r>
            <a:r>
              <a:rPr lang="en-US" dirty="0"/>
              <a:t>in </a:t>
            </a:r>
            <a:r>
              <a:rPr lang="en-US" dirty="0" smtClean="0"/>
              <a:t>1999</a:t>
            </a:r>
            <a:r>
              <a:rPr lang="en-US" dirty="0"/>
              <a:t> </a:t>
            </a:r>
            <a:r>
              <a:rPr lang="en-US" dirty="0" smtClean="0"/>
              <a:t>(Mayo Clinic)</a:t>
            </a:r>
          </a:p>
          <a:p>
            <a:pPr>
              <a:spcBef>
                <a:spcPts val="0"/>
              </a:spcBef>
            </a:pPr>
            <a:r>
              <a:rPr lang="en-US" dirty="0"/>
              <a:t>R</a:t>
            </a:r>
            <a:r>
              <a:rPr lang="en-US" dirty="0" smtClean="0"/>
              <a:t>outinely used at </a:t>
            </a:r>
            <a:r>
              <a:rPr lang="en-US" dirty="0"/>
              <a:t>Mayo Clinic and many other institutions around the world for a </a:t>
            </a:r>
            <a:r>
              <a:rPr lang="en-US" dirty="0">
                <a:solidFill>
                  <a:srgbClr val="0033CC"/>
                </a:solidFill>
              </a:rPr>
              <a:t>comprehensive assessment of autonomic symptoms and </a:t>
            </a:r>
            <a:r>
              <a:rPr lang="en-US" dirty="0" smtClean="0">
                <a:solidFill>
                  <a:srgbClr val="0033CC"/>
                </a:solidFill>
              </a:rPr>
              <a:t>functions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Well established </a:t>
            </a:r>
            <a:r>
              <a:rPr lang="en-US" dirty="0"/>
              <a:t>questionnaire designed </a:t>
            </a:r>
            <a:r>
              <a:rPr lang="en-US" dirty="0" smtClean="0"/>
              <a:t>to evaluate </a:t>
            </a:r>
            <a:r>
              <a:rPr lang="en-US" dirty="0"/>
              <a:t>the </a:t>
            </a:r>
            <a:r>
              <a:rPr lang="en-US" dirty="0" smtClean="0"/>
              <a:t>severity,</a:t>
            </a:r>
            <a:r>
              <a:rPr lang="en-US" dirty="0"/>
              <a:t> </a:t>
            </a:r>
            <a:r>
              <a:rPr lang="en-US" dirty="0" smtClean="0"/>
              <a:t>distribution </a:t>
            </a:r>
            <a:r>
              <a:rPr lang="en-US" dirty="0"/>
              <a:t>of symptoms and the autonomic </a:t>
            </a:r>
            <a:r>
              <a:rPr lang="en-US" dirty="0" smtClean="0"/>
              <a:t>functional capacity </a:t>
            </a:r>
            <a:r>
              <a:rPr lang="en-US" dirty="0"/>
              <a:t>of patients with autonomic disorders</a:t>
            </a:r>
            <a:r>
              <a:rPr lang="en-US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b="1" dirty="0"/>
              <a:t>It comprises 169 questions and assesses </a:t>
            </a:r>
            <a:r>
              <a:rPr lang="en-US" b="1" dirty="0" smtClean="0"/>
              <a:t>11 domains </a:t>
            </a:r>
            <a:r>
              <a:rPr lang="en-US" b="1" dirty="0"/>
              <a:t>of autonomic </a:t>
            </a:r>
            <a:r>
              <a:rPr lang="en-US" b="1" dirty="0" smtClean="0"/>
              <a:t>function.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40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914400"/>
          </a:xfrm>
        </p:spPr>
        <p:txBody>
          <a:bodyPr/>
          <a:lstStyle/>
          <a:p>
            <a:r>
              <a:rPr lang="en-US" dirty="0"/>
              <a:t>Composite Autonomic Symptom Score (</a:t>
            </a:r>
            <a:r>
              <a:rPr lang="en-US" dirty="0" smtClean="0"/>
              <a:t>COMPASS)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50292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600" dirty="0"/>
              <a:t>L</a:t>
            </a:r>
            <a:r>
              <a:rPr lang="en-US" sz="2600" dirty="0" smtClean="0"/>
              <a:t>imited </a:t>
            </a:r>
            <a:r>
              <a:rPr lang="en-US" sz="2600" dirty="0"/>
              <a:t>set of 84 clinically selected </a:t>
            </a:r>
            <a:r>
              <a:rPr lang="en-US" sz="2600" dirty="0" smtClean="0"/>
              <a:t>questions from ASP. </a:t>
            </a:r>
            <a:endParaRPr lang="en-US" sz="2600" dirty="0"/>
          </a:p>
          <a:p>
            <a:pPr>
              <a:spcBef>
                <a:spcPts val="0"/>
              </a:spcBef>
            </a:pPr>
            <a:endParaRPr lang="en-US" sz="2600" dirty="0" smtClean="0"/>
          </a:p>
          <a:p>
            <a:pPr>
              <a:spcBef>
                <a:spcPts val="0"/>
              </a:spcBef>
            </a:pPr>
            <a:r>
              <a:rPr lang="en-US" sz="2600" dirty="0" smtClean="0"/>
              <a:t>Questions grouped into </a:t>
            </a:r>
            <a:r>
              <a:rPr lang="en-US" sz="2600" dirty="0" smtClean="0">
                <a:solidFill>
                  <a:srgbClr val="0033CC"/>
                </a:solidFill>
              </a:rPr>
              <a:t>11 </a:t>
            </a:r>
            <a:r>
              <a:rPr lang="en-US" sz="2600" dirty="0">
                <a:solidFill>
                  <a:srgbClr val="0033CC"/>
                </a:solidFill>
              </a:rPr>
              <a:t>autonomic domains with 72 </a:t>
            </a:r>
            <a:r>
              <a:rPr lang="en-US" sz="2600" dirty="0" smtClean="0">
                <a:solidFill>
                  <a:srgbClr val="0033CC"/>
                </a:solidFill>
              </a:rPr>
              <a:t>questions </a:t>
            </a:r>
          </a:p>
          <a:p>
            <a:pPr lvl="1">
              <a:spcBef>
                <a:spcPts val="0"/>
              </a:spcBef>
            </a:pPr>
            <a:r>
              <a:rPr lang="en-US" sz="2200" dirty="0" smtClean="0"/>
              <a:t>orthostatic intolerance</a:t>
            </a:r>
            <a:r>
              <a:rPr lang="en-US" sz="2200" dirty="0"/>
              <a:t>, 9 items; </a:t>
            </a:r>
            <a:r>
              <a:rPr lang="en-US" sz="2200" dirty="0" err="1"/>
              <a:t>secretomotor</a:t>
            </a:r>
            <a:r>
              <a:rPr lang="en-US" sz="2200" dirty="0"/>
              <a:t>, 8 items; </a:t>
            </a:r>
            <a:r>
              <a:rPr lang="en-US" sz="2200" dirty="0" smtClean="0"/>
              <a:t>male sexual </a:t>
            </a:r>
            <a:r>
              <a:rPr lang="en-US" sz="2200" dirty="0"/>
              <a:t>dysfunction, 8 items; urinary, 3 items; </a:t>
            </a:r>
            <a:r>
              <a:rPr lang="en-US" sz="2200" dirty="0" err="1" smtClean="0"/>
              <a:t>gastroparesis</a:t>
            </a:r>
            <a:r>
              <a:rPr lang="en-US" sz="2200" dirty="0" smtClean="0"/>
              <a:t>, 5 </a:t>
            </a:r>
            <a:r>
              <a:rPr lang="en-US" sz="2200" dirty="0"/>
              <a:t>items; constipation, 4 items; diarrhea, </a:t>
            </a:r>
            <a:r>
              <a:rPr lang="en-US" sz="2200" dirty="0" smtClean="0"/>
              <a:t>4 items</a:t>
            </a:r>
            <a:r>
              <a:rPr lang="en-US" sz="2200" dirty="0"/>
              <a:t>; </a:t>
            </a:r>
            <a:r>
              <a:rPr lang="en-US" sz="2200" dirty="0" err="1"/>
              <a:t>pupillomotor</a:t>
            </a:r>
            <a:r>
              <a:rPr lang="en-US" sz="2200" dirty="0"/>
              <a:t>, 7 items; vasomotor, 11 </a:t>
            </a:r>
            <a:r>
              <a:rPr lang="en-US" sz="2200" dirty="0" smtClean="0"/>
              <a:t>items; reflex </a:t>
            </a:r>
            <a:r>
              <a:rPr lang="en-US" sz="2200" dirty="0"/>
              <a:t>syncope, 5 items; and sleep, 8 items) </a:t>
            </a:r>
            <a:endParaRPr lang="en-US" sz="2200" dirty="0" smtClean="0"/>
          </a:p>
          <a:p>
            <a:pPr>
              <a:spcBef>
                <a:spcPts val="0"/>
              </a:spcBef>
            </a:pPr>
            <a:endParaRPr lang="en-US" sz="2400" dirty="0"/>
          </a:p>
          <a:p>
            <a:pPr>
              <a:spcBef>
                <a:spcPts val="0"/>
              </a:spcBef>
            </a:pPr>
            <a:r>
              <a:rPr lang="en-US" sz="2600" dirty="0" smtClean="0"/>
              <a:t>Additional </a:t>
            </a:r>
            <a:r>
              <a:rPr lang="en-US" sz="2600" dirty="0"/>
              <a:t>12 </a:t>
            </a:r>
            <a:r>
              <a:rPr lang="en-US" sz="2600" dirty="0" smtClean="0"/>
              <a:t>items were not scored.</a:t>
            </a:r>
          </a:p>
          <a:p>
            <a:pPr>
              <a:spcBef>
                <a:spcPts val="0"/>
              </a:spcBef>
            </a:pPr>
            <a:endParaRPr lang="en-US" sz="2400" dirty="0"/>
          </a:p>
          <a:p>
            <a:pPr>
              <a:spcBef>
                <a:spcPts val="0"/>
              </a:spcBef>
            </a:pPr>
            <a:r>
              <a:rPr lang="en-US" sz="2600" dirty="0"/>
              <a:t>V</a:t>
            </a:r>
            <a:r>
              <a:rPr lang="en-US" sz="2600" dirty="0" smtClean="0"/>
              <a:t>alidated </a:t>
            </a:r>
            <a:r>
              <a:rPr lang="en-US" sz="2600" dirty="0"/>
              <a:t>and used extensively by </a:t>
            </a:r>
            <a:r>
              <a:rPr lang="en-US" sz="2600" dirty="0" smtClean="0"/>
              <a:t>our group </a:t>
            </a:r>
            <a:r>
              <a:rPr lang="en-US" sz="2600" dirty="0"/>
              <a:t>and selected </a:t>
            </a:r>
            <a:r>
              <a:rPr lang="en-US" sz="2600" dirty="0" smtClean="0"/>
              <a:t>others.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13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914400"/>
          </a:xfrm>
        </p:spPr>
        <p:txBody>
          <a:bodyPr/>
          <a:lstStyle/>
          <a:p>
            <a:r>
              <a:rPr lang="en-US" dirty="0" smtClean="0"/>
              <a:t>What are the problems 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458200" cy="5257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Concerns </a:t>
            </a:r>
            <a:r>
              <a:rPr lang="en-US" dirty="0"/>
              <a:t>about supporting this tool for </a:t>
            </a:r>
            <a:r>
              <a:rPr lang="en-US" dirty="0" smtClean="0"/>
              <a:t>use by </a:t>
            </a:r>
            <a:r>
              <a:rPr lang="en-US" dirty="0"/>
              <a:t>other institutions in spite of broad national </a:t>
            </a:r>
            <a:r>
              <a:rPr lang="en-US" dirty="0" smtClean="0"/>
              <a:t>an international interest: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The </a:t>
            </a:r>
            <a:r>
              <a:rPr lang="en-US" sz="2000" dirty="0"/>
              <a:t>scoring algorithm </a:t>
            </a:r>
            <a:r>
              <a:rPr lang="en-US" sz="2000" dirty="0" smtClean="0"/>
              <a:t>is highly complicated and ambiguous. Thus  </a:t>
            </a:r>
            <a:r>
              <a:rPr lang="en-US" sz="2000" dirty="0"/>
              <a:t>extraction process has resulted in even </a:t>
            </a:r>
            <a:r>
              <a:rPr lang="en-US" sz="2000" dirty="0" smtClean="0"/>
              <a:t>experienced users </a:t>
            </a:r>
            <a:r>
              <a:rPr lang="en-US" sz="2000" dirty="0"/>
              <a:t>obtaining inconsistent </a:t>
            </a:r>
            <a:r>
              <a:rPr lang="en-US" sz="2000" dirty="0" smtClean="0"/>
              <a:t>scores.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Completion </a:t>
            </a:r>
            <a:r>
              <a:rPr lang="en-US" sz="2000" dirty="0"/>
              <a:t>of the ASP, even if limited to the </a:t>
            </a:r>
            <a:r>
              <a:rPr lang="en-US" sz="2000" dirty="0" smtClean="0"/>
              <a:t>questions relevant </a:t>
            </a:r>
            <a:r>
              <a:rPr lang="en-US" sz="2000" dirty="0"/>
              <a:t>for COMPASS, is time consuming.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The </a:t>
            </a:r>
            <a:r>
              <a:rPr lang="en-US" sz="2000" dirty="0"/>
              <a:t>questions within the domains assessed </a:t>
            </a:r>
            <a:r>
              <a:rPr lang="en-US" sz="2000" dirty="0" smtClean="0"/>
              <a:t>using COMPASS </a:t>
            </a:r>
            <a:r>
              <a:rPr lang="en-US" sz="2000" dirty="0"/>
              <a:t>have not been evaluated for </a:t>
            </a:r>
            <a:r>
              <a:rPr lang="en-US" sz="2000" dirty="0" smtClean="0"/>
              <a:t>internal consistency.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Several </a:t>
            </a:r>
            <a:r>
              <a:rPr lang="en-US" sz="2000" dirty="0"/>
              <a:t>questions included in the </a:t>
            </a:r>
            <a:r>
              <a:rPr lang="en-US" sz="2000" dirty="0" smtClean="0"/>
              <a:t>original COMPASS </a:t>
            </a:r>
            <a:r>
              <a:rPr lang="en-US" sz="2000" dirty="0"/>
              <a:t>instrument have over time been </a:t>
            </a:r>
            <a:r>
              <a:rPr lang="en-US" sz="2000" dirty="0" smtClean="0"/>
              <a:t>identified to </a:t>
            </a:r>
            <a:r>
              <a:rPr lang="en-US" sz="2000" dirty="0"/>
              <a:t>be less meaningful or redundant for </a:t>
            </a:r>
            <a:r>
              <a:rPr lang="en-US" sz="2000" dirty="0" smtClean="0"/>
              <a:t>scoring autonomic </a:t>
            </a:r>
            <a:r>
              <a:rPr lang="en-US" sz="2000" dirty="0"/>
              <a:t>function and symptom severity.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6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827264" cy="914400"/>
          </a:xfrm>
        </p:spPr>
        <p:txBody>
          <a:bodyPr/>
          <a:lstStyle/>
          <a:p>
            <a:r>
              <a:rPr lang="en-US" altLang="en-US" dirty="0" smtClean="0"/>
              <a:t>What is needed?	</a:t>
            </a:r>
            <a:endParaRPr lang="en-US" altLang="en-US" dirty="0"/>
          </a:p>
        </p:txBody>
      </p:sp>
      <p:sp>
        <p:nvSpPr>
          <p:cNvPr id="79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382000" cy="510381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en-US" dirty="0" smtClean="0"/>
              <a:t>A </a:t>
            </a:r>
            <a:r>
              <a:rPr lang="en-US" altLang="en-US" dirty="0"/>
              <a:t>redesign of </a:t>
            </a:r>
            <a:r>
              <a:rPr lang="en-US" altLang="en-US" dirty="0" smtClean="0"/>
              <a:t>the </a:t>
            </a:r>
            <a:r>
              <a:rPr lang="en-US" altLang="en-US" dirty="0"/>
              <a:t>instrument </a:t>
            </a:r>
            <a:r>
              <a:rPr lang="en-US" altLang="en-US" dirty="0" smtClean="0"/>
              <a:t>to;</a:t>
            </a:r>
          </a:p>
          <a:p>
            <a:pPr>
              <a:spcBef>
                <a:spcPts val="0"/>
              </a:spcBef>
            </a:pPr>
            <a:endParaRPr lang="en-US" altLang="en-US" dirty="0" smtClean="0"/>
          </a:p>
          <a:p>
            <a:pPr lvl="1">
              <a:spcBef>
                <a:spcPts val="0"/>
              </a:spcBef>
            </a:pPr>
            <a:r>
              <a:rPr lang="en-US" altLang="en-US" dirty="0" smtClean="0"/>
              <a:t> </a:t>
            </a:r>
            <a:r>
              <a:rPr lang="en-US" altLang="en-US" dirty="0"/>
              <a:t>a </a:t>
            </a:r>
            <a:r>
              <a:rPr lang="en-US" altLang="en-US" dirty="0" smtClean="0"/>
              <a:t>simplified</a:t>
            </a:r>
          </a:p>
          <a:p>
            <a:pPr lvl="1">
              <a:spcBef>
                <a:spcPts val="0"/>
              </a:spcBef>
            </a:pPr>
            <a:endParaRPr lang="en-US" altLang="en-US" dirty="0" smtClean="0"/>
          </a:p>
          <a:p>
            <a:pPr lvl="1">
              <a:spcBef>
                <a:spcPts val="0"/>
              </a:spcBef>
            </a:pPr>
            <a:r>
              <a:rPr lang="en-US" altLang="en-US" dirty="0" smtClean="0"/>
              <a:t>more time-efficient</a:t>
            </a:r>
          </a:p>
          <a:p>
            <a:pPr lvl="1">
              <a:spcBef>
                <a:spcPts val="0"/>
              </a:spcBef>
            </a:pPr>
            <a:endParaRPr lang="en-US" altLang="en-US" dirty="0" smtClean="0"/>
          </a:p>
          <a:p>
            <a:pPr lvl="1">
              <a:spcBef>
                <a:spcPts val="0"/>
              </a:spcBef>
            </a:pPr>
            <a:r>
              <a:rPr lang="en-US" altLang="en-US" dirty="0" smtClean="0"/>
              <a:t>statistically robust</a:t>
            </a:r>
            <a:r>
              <a:rPr lang="en-US" altLang="en-US" dirty="0"/>
              <a:t>, </a:t>
            </a:r>
            <a:r>
              <a:rPr lang="en-US" altLang="en-US" dirty="0" smtClean="0"/>
              <a:t>but still comprehensive tool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altLang="en-US" dirty="0" smtClean="0"/>
              <a:t> </a:t>
            </a:r>
            <a:endParaRPr lang="en-US" altLang="en-US" dirty="0"/>
          </a:p>
          <a:p>
            <a:pPr marL="457200" lvl="1" indent="0">
              <a:spcBef>
                <a:spcPts val="0"/>
              </a:spcBef>
              <a:buNone/>
            </a:pPr>
            <a:r>
              <a:rPr lang="en-US" altLang="en-US" dirty="0" smtClean="0"/>
              <a:t>to </a:t>
            </a:r>
            <a:r>
              <a:rPr lang="en-US" altLang="en-US" dirty="0"/>
              <a:t>assess and grade </a:t>
            </a:r>
            <a:r>
              <a:rPr lang="en-US" altLang="en-US" dirty="0" smtClean="0"/>
              <a:t>symptoms </a:t>
            </a:r>
            <a:r>
              <a:rPr lang="en-US" altLang="en-US" dirty="0"/>
              <a:t>relevant to autonomic function that can </a:t>
            </a:r>
            <a:r>
              <a:rPr lang="en-US" altLang="en-US" dirty="0" smtClean="0"/>
              <a:t>find broad </a:t>
            </a:r>
            <a:r>
              <a:rPr lang="en-US" altLang="en-US" dirty="0"/>
              <a:t>application in research and clinical practice </a:t>
            </a:r>
            <a:r>
              <a:rPr lang="en-US" altLang="en-US" dirty="0" smtClean="0"/>
              <a:t>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9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914400"/>
          </a:xfrm>
        </p:spPr>
        <p:txBody>
          <a:bodyPr/>
          <a:lstStyle/>
          <a:p>
            <a:r>
              <a:rPr lang="en-US" dirty="0" smtClean="0"/>
              <a:t>Specific Aims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368" y="838200"/>
            <a:ext cx="7827264" cy="5334000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dirty="0" smtClean="0"/>
              <a:t>to </a:t>
            </a:r>
            <a:r>
              <a:rPr lang="en-US" dirty="0"/>
              <a:t>develop a simplified and more </a:t>
            </a:r>
            <a:r>
              <a:rPr lang="en-US" dirty="0" smtClean="0"/>
              <a:t>user friendly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scoring scheme for questions that </a:t>
            </a:r>
            <a:r>
              <a:rPr lang="en-US" dirty="0" smtClean="0"/>
              <a:t>comprise COMPASS / ASP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dirty="0" smtClean="0"/>
              <a:t>to </a:t>
            </a:r>
            <a:r>
              <a:rPr lang="en-US" dirty="0"/>
              <a:t>critically assess current </a:t>
            </a:r>
            <a:r>
              <a:rPr lang="en-US" dirty="0" smtClean="0"/>
              <a:t>questions and </a:t>
            </a:r>
            <a:r>
              <a:rPr lang="en-US" dirty="0"/>
              <a:t>domains and </a:t>
            </a:r>
            <a:r>
              <a:rPr lang="en-US" dirty="0" smtClean="0"/>
              <a:t>develop an updated</a:t>
            </a:r>
            <a:r>
              <a:rPr lang="en-US" dirty="0"/>
              <a:t>, concise, and statistically robust </a:t>
            </a:r>
            <a:r>
              <a:rPr lang="en-US" dirty="0" smtClean="0"/>
              <a:t>standalone tool with clinical input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dirty="0" smtClean="0"/>
              <a:t>Tool should provide a </a:t>
            </a:r>
            <a:r>
              <a:rPr lang="en-US" dirty="0"/>
              <a:t>clinically relevant </a:t>
            </a:r>
            <a:r>
              <a:rPr lang="en-US" dirty="0" smtClean="0"/>
              <a:t>general score </a:t>
            </a:r>
            <a:r>
              <a:rPr lang="en-US" dirty="0"/>
              <a:t>of autonomic </a:t>
            </a:r>
            <a:r>
              <a:rPr lang="en-US" dirty="0" smtClean="0"/>
              <a:t>symptom severity </a:t>
            </a:r>
            <a:r>
              <a:rPr lang="en-US" dirty="0"/>
              <a:t>with </a:t>
            </a:r>
            <a:r>
              <a:rPr lang="en-US" dirty="0" smtClean="0"/>
              <a:t>meaningful sub scores </a:t>
            </a:r>
            <a:r>
              <a:rPr lang="en-US" dirty="0"/>
              <a:t>for individual autonomic domains.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34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304800"/>
            <a:ext cx="7827264" cy="914400"/>
          </a:xfrm>
        </p:spPr>
        <p:txBody>
          <a:bodyPr/>
          <a:lstStyle/>
          <a:p>
            <a:r>
              <a:rPr lang="en-US" sz="3600" dirty="0" smtClean="0"/>
              <a:t>Steps involved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257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Start with COMPASS (72/84 scored questions)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Eliminate redundant / less important questions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Revisit ASP and see what additional questions may be useful based on research over past decade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Develop a standardized scoring scheme to eliminate </a:t>
            </a:r>
            <a:r>
              <a:rPr lang="en-US" dirty="0"/>
              <a:t>a</a:t>
            </a:r>
            <a:r>
              <a:rPr lang="en-US" dirty="0" smtClean="0"/>
              <a:t>mbiguity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Compare internal consistency of Old versus New scoring (for COMPASS and COMPASS with extra questions)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1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304800"/>
            <a:ext cx="7827264" cy="914400"/>
          </a:xfrm>
        </p:spPr>
        <p:txBody>
          <a:bodyPr/>
          <a:lstStyle/>
          <a:p>
            <a:r>
              <a:rPr lang="en-US" sz="3600" dirty="0" smtClean="0"/>
              <a:t>Steps involved….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257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Using New </a:t>
            </a:r>
            <a:r>
              <a:rPr lang="en-US" dirty="0" smtClean="0"/>
              <a:t>instrument </a:t>
            </a:r>
            <a:r>
              <a:rPr lang="en-US" dirty="0"/>
              <a:t>select smaller subset of questions as suggested by Factor analysis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Clinical expert’s revisions </a:t>
            </a:r>
            <a:r>
              <a:rPr lang="en-US" dirty="0" smtClean="0"/>
              <a:t>to </a:t>
            </a:r>
            <a:r>
              <a:rPr lang="en-US" dirty="0"/>
              <a:t>eliminate redundant content </a:t>
            </a:r>
            <a:r>
              <a:rPr lang="en-US" dirty="0" smtClean="0"/>
              <a:t>and/or </a:t>
            </a:r>
            <a:r>
              <a:rPr lang="en-US" dirty="0"/>
              <a:t>to retain clinically important questions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Final assessment of new instrument for internal consistency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Assigning </a:t>
            </a:r>
            <a:r>
              <a:rPr lang="en-US" dirty="0" smtClean="0"/>
              <a:t>weights to </a:t>
            </a:r>
            <a:r>
              <a:rPr lang="en-US" dirty="0"/>
              <a:t>domains  to make </a:t>
            </a:r>
            <a:r>
              <a:rPr lang="en-US" dirty="0" smtClean="0"/>
              <a:t>range         0 - </a:t>
            </a:r>
            <a:r>
              <a:rPr lang="en-US" dirty="0"/>
              <a:t>100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6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81925" cy="914400"/>
          </a:xfrm>
        </p:spPr>
        <p:txBody>
          <a:bodyPr/>
          <a:lstStyle/>
          <a:p>
            <a:r>
              <a:rPr lang="en-US" altLang="en-US" dirty="0"/>
              <a:t>Statistical Analyses</a:t>
            </a:r>
          </a:p>
        </p:txBody>
      </p:sp>
      <p:sp>
        <p:nvSpPr>
          <p:cNvPr id="6819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610600" cy="4953000"/>
          </a:xfrm>
        </p:spPr>
        <p:txBody>
          <a:bodyPr/>
          <a:lstStyle/>
          <a:p>
            <a:r>
              <a:rPr lang="en-US" altLang="en-US" dirty="0"/>
              <a:t>Factor Analysis </a:t>
            </a:r>
          </a:p>
          <a:p>
            <a:pPr lvl="1"/>
            <a:r>
              <a:rPr lang="en-US" altLang="en-US" sz="2400" dirty="0"/>
              <a:t>Eigenvalue rule (retaining factors with Eigenvalues &gt; 1) was used to extract factors.</a:t>
            </a:r>
          </a:p>
          <a:p>
            <a:pPr lvl="1"/>
            <a:r>
              <a:rPr lang="en-US" altLang="en-US" sz="2400" dirty="0"/>
              <a:t>Scree plot, as a visual representation.</a:t>
            </a:r>
          </a:p>
          <a:p>
            <a:pPr lvl="1"/>
            <a:r>
              <a:rPr lang="en-US" altLang="en-US" sz="2400" dirty="0"/>
              <a:t>Items with factor loadings ≥ 0.4 were retained </a:t>
            </a:r>
          </a:p>
          <a:p>
            <a:pPr lvl="1"/>
            <a:r>
              <a:rPr lang="en-US" altLang="en-US" sz="2400" dirty="0"/>
              <a:t>ambiguous items (i.e., items loading on &gt; 1 factor) were eliminated.  </a:t>
            </a:r>
            <a:endParaRPr lang="en-US" altLang="en-US" sz="2400" dirty="0" smtClean="0"/>
          </a:p>
          <a:p>
            <a:pPr>
              <a:lnSpc>
                <a:spcPct val="80000"/>
              </a:lnSpc>
            </a:pPr>
            <a:r>
              <a:rPr lang="en-US" altLang="en-US" dirty="0" err="1" smtClean="0"/>
              <a:t>Chronbach’s</a:t>
            </a:r>
            <a:r>
              <a:rPr lang="en-US" altLang="en-US" dirty="0" smtClean="0"/>
              <a:t> </a:t>
            </a:r>
            <a:r>
              <a:rPr lang="en-US" altLang="en-US" dirty="0"/>
              <a:t>alpha was calculated to assess internal consistency of items within their respective domains. 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As this study involved the evaluation of a new </a:t>
            </a:r>
            <a:r>
              <a:rPr lang="en-US" altLang="en-US" sz="2400" dirty="0" smtClean="0"/>
              <a:t>scoring assessment of a tool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Chronbach’s</a:t>
            </a:r>
            <a:r>
              <a:rPr lang="en-US" altLang="en-US" sz="2400" dirty="0"/>
              <a:t> alpha </a:t>
            </a:r>
            <a:r>
              <a:rPr lang="en-US" altLang="en-US" sz="2400" dirty="0">
                <a:cs typeface="Arial" charset="0"/>
              </a:rPr>
              <a:t>≥ </a:t>
            </a:r>
            <a:r>
              <a:rPr lang="en-US" altLang="en-US" sz="2400" dirty="0"/>
              <a:t>0.7 was considered acceptable</a:t>
            </a:r>
            <a:r>
              <a:rPr lang="en-US" altLang="en-US" sz="2400" dirty="0" smtClean="0"/>
              <a:t>.</a:t>
            </a:r>
            <a:endParaRPr lang="en-US" altLang="en-US" dirty="0" smtClean="0"/>
          </a:p>
          <a:p>
            <a:pPr>
              <a:lnSpc>
                <a:spcPct val="80000"/>
              </a:lnSpc>
            </a:pPr>
            <a:endParaRPr lang="en-US" altLang="en-US" sz="2800" b="0" dirty="0" smtClean="0">
              <a:solidFill>
                <a:srgbClr val="FFFF66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46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Patients: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405 subjects </a:t>
            </a:r>
            <a:r>
              <a:rPr lang="en-US" dirty="0"/>
              <a:t>recruited and seen in the Mayo Clinic Autonomic Disorders Center between March 1, 1995, and March 31, 2010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8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54102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2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03" y="304800"/>
            <a:ext cx="9150303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85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50292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30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762000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534400" cy="5334000"/>
          </a:xfrm>
        </p:spPr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ew </a:t>
            </a:r>
            <a:r>
              <a:rPr lang="en-US" dirty="0"/>
              <a:t>simplified scoring algorithm alone resulted in higher Cronbach  values in all domains. </a:t>
            </a:r>
            <a:endParaRPr lang="en-US" dirty="0" smtClean="0"/>
          </a:p>
          <a:p>
            <a:r>
              <a:rPr lang="en-US" dirty="0" smtClean="0"/>
              <a:t>Factor analysis revealed </a:t>
            </a:r>
            <a:r>
              <a:rPr lang="en-US" dirty="0"/>
              <a:t>7 domains with a total of 54 questions retained. </a:t>
            </a:r>
            <a:endParaRPr lang="en-US" dirty="0" smtClean="0"/>
          </a:p>
          <a:p>
            <a:r>
              <a:rPr lang="en-US" dirty="0" smtClean="0"/>
              <a:t>Expert </a:t>
            </a:r>
            <a:r>
              <a:rPr lang="en-US" dirty="0"/>
              <a:t>revisions resulted in further reduction of questions and domains with a remaining total of 31 questions in 6 domains (COMPASS 31). </a:t>
            </a:r>
            <a:endParaRPr lang="en-US" dirty="0" smtClean="0"/>
          </a:p>
          <a:p>
            <a:r>
              <a:rPr lang="en-US" dirty="0" smtClean="0"/>
              <a:t>Measures </a:t>
            </a:r>
            <a:r>
              <a:rPr lang="en-US" dirty="0"/>
              <a:t>of internal consistency were much improved compared to those for COMPASS. </a:t>
            </a:r>
            <a:endParaRPr lang="en-US" dirty="0" smtClean="0"/>
          </a:p>
          <a:p>
            <a:r>
              <a:rPr lang="en-US" dirty="0" smtClean="0"/>
              <a:t>Using appropriate weighs, </a:t>
            </a:r>
            <a:r>
              <a:rPr lang="en-US" dirty="0"/>
              <a:t>this instrument </a:t>
            </a:r>
            <a:r>
              <a:rPr lang="en-US" dirty="0" smtClean="0"/>
              <a:t>provided </a:t>
            </a:r>
            <a:r>
              <a:rPr lang="en-US" dirty="0"/>
              <a:t>an autonomic symptom score from 0 to 100.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6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58368" y="0"/>
            <a:ext cx="7827264" cy="762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Conclusion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334000"/>
          </a:xfrm>
        </p:spPr>
        <p:txBody>
          <a:bodyPr/>
          <a:lstStyle/>
          <a:p>
            <a:r>
              <a:rPr lang="en-US" dirty="0"/>
              <a:t>COMPASS 31 </a:t>
            </a:r>
            <a:r>
              <a:rPr lang="en-US" dirty="0" smtClean="0"/>
              <a:t>is;</a:t>
            </a:r>
          </a:p>
          <a:p>
            <a:pPr lvl="1"/>
            <a:r>
              <a:rPr lang="en-US" dirty="0" smtClean="0"/>
              <a:t>refined</a:t>
            </a:r>
            <a:r>
              <a:rPr lang="en-US" dirty="0"/>
              <a:t>, internally consistent, and markedly abbreviated quantitative measure of autonomic </a:t>
            </a:r>
            <a:r>
              <a:rPr lang="en-US" dirty="0" smtClean="0"/>
              <a:t>symptoms. 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based </a:t>
            </a:r>
            <a:r>
              <a:rPr lang="en-US" dirty="0"/>
              <a:t>on the original ASP and </a:t>
            </a:r>
            <a:r>
              <a:rPr lang="en-US" dirty="0" smtClean="0"/>
              <a:t>COMPASS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applied </a:t>
            </a:r>
            <a:r>
              <a:rPr lang="en-US" dirty="0"/>
              <a:t>a much simplified scoring </a:t>
            </a:r>
            <a:r>
              <a:rPr lang="en-US" dirty="0" smtClean="0"/>
              <a:t>algorithm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suitable </a:t>
            </a:r>
            <a:r>
              <a:rPr lang="en-US" dirty="0"/>
              <a:t>for widespread use in autonomic research and practice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5364" name="Date Placeholder 1"/>
          <p:cNvSpPr>
            <a:spLocks noGrp="1"/>
          </p:cNvSpPr>
          <p:nvPr>
            <p:ph type="dt" sz="quarter" idx="10"/>
          </p:nvPr>
        </p:nvSpPr>
        <p:spPr>
          <a:xfrm>
            <a:off x="8077200" y="6553200"/>
            <a:ext cx="1066800" cy="85344"/>
          </a:xfrm>
          <a:noFill/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120000"/>
              <a:buChar char="•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120000"/>
              <a:buChar char="•"/>
              <a:defRPr sz="3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120000"/>
              <a:buChar char="•"/>
              <a:defRPr sz="3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120000"/>
              <a:buChar char="•"/>
              <a:defRPr sz="3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120000"/>
              <a:buChar char="•"/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20000"/>
              <a:buChar char="•"/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20000"/>
              <a:buChar char="•"/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20000"/>
              <a:buChar char="•"/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20000"/>
              <a:buChar char="•"/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 smtClean="0">
                <a:solidFill>
                  <a:schemeClr val="folHlink"/>
                </a:solidFill>
              </a:rPr>
              <a:t>11/12/2016</a:t>
            </a:r>
            <a:endParaRPr lang="en-US" altLang="en-US" sz="100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47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733675"/>
            <a:ext cx="7848600" cy="1371600"/>
          </a:xfrm>
        </p:spPr>
        <p:txBody>
          <a:bodyPr/>
          <a:lstStyle/>
          <a:p>
            <a:r>
              <a:rPr lang="en-US" sz="3600" dirty="0" smtClean="0"/>
              <a:t>Questions &amp; Discussion</a:t>
            </a:r>
            <a:endParaRPr lang="en-US" sz="36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11/12/2016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7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Custom 4">
      <a:dk1>
        <a:sysClr val="windowText" lastClr="000000"/>
      </a:dk1>
      <a:lt1>
        <a:sysClr val="window" lastClr="FFFFFF"/>
      </a:lt1>
      <a:dk2>
        <a:srgbClr val="0046AD"/>
      </a:dk2>
      <a:lt2>
        <a:srgbClr val="BDD7FF"/>
      </a:lt2>
      <a:accent1>
        <a:srgbClr val="0046AD"/>
      </a:accent1>
      <a:accent2>
        <a:srgbClr val="FF5A76"/>
      </a:accent2>
      <a:accent3>
        <a:srgbClr val="15A8E5"/>
      </a:accent3>
      <a:accent4>
        <a:srgbClr val="3F9800"/>
      </a:accent4>
      <a:accent5>
        <a:srgbClr val="9F58FE"/>
      </a:accent5>
      <a:accent6>
        <a:srgbClr val="B44D00"/>
      </a:accent6>
      <a:hlink>
        <a:srgbClr val="006699"/>
      </a:hlink>
      <a:folHlink>
        <a:srgbClr val="969696"/>
      </a:folHlink>
    </a:clrScheme>
    <a:fontScheme name="mc-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c-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1416</TotalTime>
  <Words>1001</Words>
  <Application>Microsoft Office PowerPoint</Application>
  <PresentationFormat>On-screen Show (4:3)</PresentationFormat>
  <Paragraphs>145</Paragraphs>
  <Slides>20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presentation</vt:lpstr>
      <vt:lpstr>Development of an Abbreviated and Statistically Robust Instrument Using Exploratory Factor Analysis: Example from Neurology Research.</vt:lpstr>
      <vt:lpstr>What is Autonomic Nervous System?</vt:lpstr>
      <vt:lpstr>PowerPoint Presentation</vt:lpstr>
      <vt:lpstr>Autonomic System Disorder: Impact / Type  </vt:lpstr>
      <vt:lpstr>Data collection issue: using lengthy surveys</vt:lpstr>
      <vt:lpstr>Autonomic Symptom Profile (ASP)</vt:lpstr>
      <vt:lpstr>Composite Autonomic Symptom Score (COMPASS)</vt:lpstr>
      <vt:lpstr>What are the problems ? </vt:lpstr>
      <vt:lpstr>What is needed? </vt:lpstr>
      <vt:lpstr>Specific Aims </vt:lpstr>
      <vt:lpstr>Steps involved </vt:lpstr>
      <vt:lpstr>Steps involved…. </vt:lpstr>
      <vt:lpstr>Statistical Analyses</vt:lpstr>
      <vt:lpstr>Patients:</vt:lpstr>
      <vt:lpstr>PowerPoint Presentation</vt:lpstr>
      <vt:lpstr>PowerPoint Presentation</vt:lpstr>
      <vt:lpstr>PowerPoint Presentation</vt:lpstr>
      <vt:lpstr>Results</vt:lpstr>
      <vt:lpstr>Conclusion</vt:lpstr>
      <vt:lpstr>Questions &amp; Discussion</vt:lpstr>
    </vt:vector>
  </TitlesOfParts>
  <Company>Mayo Clinic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Enhancing communication skills for making organizational impact and career development.</dc:title>
  <dc:creator>Jay N Mandrekar</dc:creator>
  <dc:description>v2.16</dc:description>
  <cp:lastModifiedBy>XYZ</cp:lastModifiedBy>
  <cp:revision>220</cp:revision>
  <cp:lastPrinted>2015-02-16T17:00:03Z</cp:lastPrinted>
  <dcterms:created xsi:type="dcterms:W3CDTF">2015-02-15T01:07:20Z</dcterms:created>
  <dcterms:modified xsi:type="dcterms:W3CDTF">2016-10-09T15:37:44Z</dcterms:modified>
</cp:coreProperties>
</file>