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34"/>
  </p:notesMasterIdLst>
  <p:sldIdLst>
    <p:sldId id="261" r:id="rId3"/>
    <p:sldId id="259" r:id="rId4"/>
    <p:sldId id="260" r:id="rId5"/>
    <p:sldId id="274" r:id="rId6"/>
    <p:sldId id="299" r:id="rId7"/>
    <p:sldId id="265" r:id="rId8"/>
    <p:sldId id="293" r:id="rId9"/>
    <p:sldId id="304" r:id="rId10"/>
    <p:sldId id="266" r:id="rId11"/>
    <p:sldId id="296" r:id="rId12"/>
    <p:sldId id="297" r:id="rId13"/>
    <p:sldId id="298" r:id="rId14"/>
    <p:sldId id="270" r:id="rId15"/>
    <p:sldId id="271" r:id="rId16"/>
    <p:sldId id="272" r:id="rId17"/>
    <p:sldId id="302" r:id="rId18"/>
    <p:sldId id="273" r:id="rId19"/>
    <p:sldId id="278" r:id="rId20"/>
    <p:sldId id="279" r:id="rId21"/>
    <p:sldId id="280" r:id="rId22"/>
    <p:sldId id="305" r:id="rId23"/>
    <p:sldId id="282" r:id="rId24"/>
    <p:sldId id="283" r:id="rId25"/>
    <p:sldId id="284" r:id="rId26"/>
    <p:sldId id="285" r:id="rId27"/>
    <p:sldId id="306" r:id="rId28"/>
    <p:sldId id="286" r:id="rId29"/>
    <p:sldId id="303" r:id="rId30"/>
    <p:sldId id="307" r:id="rId31"/>
    <p:sldId id="288" r:id="rId32"/>
    <p:sldId id="290"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33"/>
    <a:srgbClr val="BBE0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86" autoAdjust="0"/>
    <p:restoredTop sz="72864" autoAdjust="0"/>
  </p:normalViewPr>
  <p:slideViewPr>
    <p:cSldViewPr>
      <p:cViewPr>
        <p:scale>
          <a:sx n="66" d="100"/>
          <a:sy n="66" d="100"/>
        </p:scale>
        <p:origin x="-2274" y="-3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33B7D2-C6F0-4870-B4D5-F6FEDB7E186C}" type="datetimeFigureOut">
              <a:rPr lang="en-US" smtClean="0"/>
              <a:pPr/>
              <a:t>11/22/2016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EC0208-F4D3-4E34-9409-95762D70CA18}" type="slidenum">
              <a:rPr lang="en-US" smtClean="0"/>
              <a:pPr/>
              <a:t>‹#›</a:t>
            </a:fld>
            <a:endParaRPr lang="en-US"/>
          </a:p>
        </p:txBody>
      </p:sp>
    </p:spTree>
    <p:extLst>
      <p:ext uri="{BB962C8B-B14F-4D97-AF65-F5344CB8AC3E}">
        <p14:creationId xmlns:p14="http://schemas.microsoft.com/office/powerpoint/2010/main" val="3937718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EC0208-F4D3-4E34-9409-95762D70CA18}"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ea typeface="ＭＳ Ｐゴシック" pitchFamily="34" charset="-128"/>
            </a:endParaRPr>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ＭＳ Ｐゴシック" pitchFamily="34" charset="-128"/>
              </a:defRPr>
            </a:lvl1pPr>
            <a:lvl2pPr marL="729057" indent="-280406" eaLnBrk="0" hangingPunct="0">
              <a:spcBef>
                <a:spcPct val="30000"/>
              </a:spcBef>
              <a:defRPr sz="1200">
                <a:solidFill>
                  <a:schemeClr val="tx1"/>
                </a:solidFill>
                <a:latin typeface="Calibri" pitchFamily="34" charset="0"/>
                <a:ea typeface="ＭＳ Ｐゴシック" pitchFamily="34" charset="-128"/>
              </a:defRPr>
            </a:lvl2pPr>
            <a:lvl3pPr marL="1121626" indent="-224325" eaLnBrk="0" hangingPunct="0">
              <a:spcBef>
                <a:spcPct val="30000"/>
              </a:spcBef>
              <a:defRPr sz="1200">
                <a:solidFill>
                  <a:schemeClr val="tx1"/>
                </a:solidFill>
                <a:latin typeface="Calibri" pitchFamily="34" charset="0"/>
                <a:ea typeface="ＭＳ Ｐゴシック" pitchFamily="34" charset="-128"/>
              </a:defRPr>
            </a:lvl3pPr>
            <a:lvl4pPr marL="1570276" indent="-224325" eaLnBrk="0" hangingPunct="0">
              <a:spcBef>
                <a:spcPct val="30000"/>
              </a:spcBef>
              <a:defRPr sz="1200">
                <a:solidFill>
                  <a:schemeClr val="tx1"/>
                </a:solidFill>
                <a:latin typeface="Calibri" pitchFamily="34" charset="0"/>
                <a:ea typeface="ＭＳ Ｐゴシック" pitchFamily="34" charset="-128"/>
              </a:defRPr>
            </a:lvl4pPr>
            <a:lvl5pPr marL="2018927" indent="-224325" eaLnBrk="0" hangingPunct="0">
              <a:spcBef>
                <a:spcPct val="30000"/>
              </a:spcBef>
              <a:defRPr sz="1200">
                <a:solidFill>
                  <a:schemeClr val="tx1"/>
                </a:solidFill>
                <a:latin typeface="Calibri" pitchFamily="34" charset="0"/>
                <a:ea typeface="ＭＳ Ｐゴシック" pitchFamily="34" charset="-128"/>
              </a:defRPr>
            </a:lvl5pPr>
            <a:lvl6pPr marL="2467577" indent="-224325"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16227" indent="-224325"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364878" indent="-224325"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13528" indent="-224325"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spcBef>
                <a:spcPct val="0"/>
              </a:spcBef>
            </a:pPr>
            <a:fld id="{8739CBC5-1FF7-4194-8E9C-949A762030D5}" type="slidenum">
              <a:rPr lang="en-US" altLang="en-US">
                <a:solidFill>
                  <a:prstClr val="black"/>
                </a:solidFill>
              </a:rPr>
              <a:pPr eaLnBrk="1" hangingPunct="1">
                <a:spcBef>
                  <a:spcPct val="0"/>
                </a:spcBef>
              </a:pPr>
              <a:t>2</a:t>
            </a:fld>
            <a:endParaRPr lang="en-US"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AEC0208-F4D3-4E34-9409-95762D70CA18}" type="slidenum">
              <a:rPr lang="en-US" smtClean="0"/>
              <a:pPr/>
              <a:t>3</a:t>
            </a:fld>
            <a:endParaRPr lang="en-US"/>
          </a:p>
        </p:txBody>
      </p:sp>
    </p:spTree>
    <p:extLst>
      <p:ext uri="{BB962C8B-B14F-4D97-AF65-F5344CB8AC3E}">
        <p14:creationId xmlns:p14="http://schemas.microsoft.com/office/powerpoint/2010/main" val="1727472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EC0208-F4D3-4E34-9409-95762D70CA18}" type="slidenum">
              <a:rPr lang="en-US" smtClean="0"/>
              <a:pPr/>
              <a:t>4</a:t>
            </a:fld>
            <a:endParaRPr lang="en-US"/>
          </a:p>
        </p:txBody>
      </p:sp>
    </p:spTree>
    <p:extLst>
      <p:ext uri="{BB962C8B-B14F-4D97-AF65-F5344CB8AC3E}">
        <p14:creationId xmlns:p14="http://schemas.microsoft.com/office/powerpoint/2010/main" val="2220717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tx1"/>
              </a:solidFill>
              <a:cs typeface="Calibri" pitchFamily="34" charset="0"/>
            </a:endParaRPr>
          </a:p>
        </p:txBody>
      </p:sp>
      <p:sp>
        <p:nvSpPr>
          <p:cNvPr id="4" name="Slide Number Placeholder 3"/>
          <p:cNvSpPr>
            <a:spLocks noGrp="1"/>
          </p:cNvSpPr>
          <p:nvPr>
            <p:ph type="sldNum" sz="quarter" idx="10"/>
          </p:nvPr>
        </p:nvSpPr>
        <p:spPr/>
        <p:txBody>
          <a:bodyPr/>
          <a:lstStyle/>
          <a:p>
            <a:fld id="{8AEC0208-F4D3-4E34-9409-95762D70CA18}"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AEC0208-F4D3-4E34-9409-95762D70CA18}"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175F68-EB9B-4B82-96E8-2E6664A600D8}" type="slidenum">
              <a:rPr lang="en-US" smtClean="0"/>
              <a:pPr/>
              <a:t>7</a:t>
            </a:fld>
            <a:endParaRPr lang="en-US"/>
          </a:p>
        </p:txBody>
      </p:sp>
    </p:spTree>
    <p:extLst>
      <p:ext uri="{BB962C8B-B14F-4D97-AF65-F5344CB8AC3E}">
        <p14:creationId xmlns:p14="http://schemas.microsoft.com/office/powerpoint/2010/main" val="3898278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175F68-EB9B-4B82-96E8-2E6664A600D8}" type="slidenum">
              <a:rPr lang="en-US" smtClean="0"/>
              <a:pPr/>
              <a:t>8</a:t>
            </a:fld>
            <a:endParaRPr lang="en-US"/>
          </a:p>
        </p:txBody>
      </p:sp>
    </p:spTree>
    <p:extLst>
      <p:ext uri="{BB962C8B-B14F-4D97-AF65-F5344CB8AC3E}">
        <p14:creationId xmlns:p14="http://schemas.microsoft.com/office/powerpoint/2010/main" val="2220050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900" marR="0" lvl="0" indent="-342900" algn="l" defTabSz="914400" rtl="0" eaLnBrk="1" fontAlgn="auto" latinLnBrk="0" hangingPunct="1">
              <a:lnSpc>
                <a:spcPct val="100000"/>
              </a:lnSpc>
              <a:spcBef>
                <a:spcPct val="20000"/>
              </a:spcBef>
              <a:spcAft>
                <a:spcPts val="1200"/>
              </a:spcAft>
              <a:buClrTx/>
              <a:buSzTx/>
              <a:buFont typeface="Arial" pitchFamily="34" charset="0"/>
              <a:buNone/>
              <a:tabLst/>
              <a:defRPr/>
            </a:pPr>
            <a:endParaRPr lang="en-US" dirty="0"/>
          </a:p>
        </p:txBody>
      </p:sp>
      <p:sp>
        <p:nvSpPr>
          <p:cNvPr id="4" name="Slide Number Placeholder 3"/>
          <p:cNvSpPr>
            <a:spLocks noGrp="1"/>
          </p:cNvSpPr>
          <p:nvPr>
            <p:ph type="sldNum" sz="quarter" idx="10"/>
          </p:nvPr>
        </p:nvSpPr>
        <p:spPr/>
        <p:txBody>
          <a:bodyPr/>
          <a:lstStyle/>
          <a:p>
            <a:fld id="{8AEC0208-F4D3-4E34-9409-95762D70CA18}"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175F68-EB9B-4B82-96E8-2E6664A600D8}" type="slidenum">
              <a:rPr lang="en-US" smtClean="0"/>
              <a:pPr/>
              <a:t>10</a:t>
            </a:fld>
            <a:endParaRPr lang="en-US"/>
          </a:p>
        </p:txBody>
      </p:sp>
    </p:spTree>
    <p:extLst>
      <p:ext uri="{BB962C8B-B14F-4D97-AF65-F5344CB8AC3E}">
        <p14:creationId xmlns:p14="http://schemas.microsoft.com/office/powerpoint/2010/main" val="37768142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75175F68-EB9B-4B82-96E8-2E6664A600D8}" type="slidenum">
              <a:rPr lang="en-US" smtClean="0"/>
              <a:pPr/>
              <a:t>11</a:t>
            </a:fld>
            <a:endParaRPr lang="en-US"/>
          </a:p>
        </p:txBody>
      </p:sp>
    </p:spTree>
    <p:extLst>
      <p:ext uri="{BB962C8B-B14F-4D97-AF65-F5344CB8AC3E}">
        <p14:creationId xmlns:p14="http://schemas.microsoft.com/office/powerpoint/2010/main" val="31502617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500" dirty="0" smtClean="0">
              <a:solidFill>
                <a:schemeClr val="tx1"/>
              </a:solidFill>
            </a:endParaRPr>
          </a:p>
        </p:txBody>
      </p:sp>
      <p:sp>
        <p:nvSpPr>
          <p:cNvPr id="4" name="Slide Number Placeholder 3"/>
          <p:cNvSpPr>
            <a:spLocks noGrp="1"/>
          </p:cNvSpPr>
          <p:nvPr>
            <p:ph type="sldNum" sz="quarter" idx="10"/>
          </p:nvPr>
        </p:nvSpPr>
        <p:spPr/>
        <p:txBody>
          <a:bodyPr/>
          <a:lstStyle/>
          <a:p>
            <a:fld id="{75175F68-EB9B-4B82-96E8-2E6664A600D8}" type="slidenum">
              <a:rPr lang="en-US" smtClean="0"/>
              <a:pPr/>
              <a:t>12</a:t>
            </a:fld>
            <a:endParaRPr lang="en-US"/>
          </a:p>
        </p:txBody>
      </p:sp>
    </p:spTree>
    <p:extLst>
      <p:ext uri="{BB962C8B-B14F-4D97-AF65-F5344CB8AC3E}">
        <p14:creationId xmlns:p14="http://schemas.microsoft.com/office/powerpoint/2010/main" val="3647599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C00000"/>
              </a:solidFill>
            </a:endParaRPr>
          </a:p>
        </p:txBody>
      </p:sp>
      <p:sp>
        <p:nvSpPr>
          <p:cNvPr id="4" name="Slide Number Placeholder 3"/>
          <p:cNvSpPr>
            <a:spLocks noGrp="1"/>
          </p:cNvSpPr>
          <p:nvPr>
            <p:ph type="sldNum" sz="quarter" idx="10"/>
          </p:nvPr>
        </p:nvSpPr>
        <p:spPr/>
        <p:txBody>
          <a:bodyPr/>
          <a:lstStyle/>
          <a:p>
            <a:fld id="{75175F68-EB9B-4B82-96E8-2E6664A600D8}" type="slidenum">
              <a:rPr lang="en-US" smtClean="0"/>
              <a:pPr/>
              <a:t>13</a:t>
            </a:fld>
            <a:endParaRPr lang="en-US"/>
          </a:p>
        </p:txBody>
      </p:sp>
    </p:spTree>
    <p:extLst>
      <p:ext uri="{BB962C8B-B14F-4D97-AF65-F5344CB8AC3E}">
        <p14:creationId xmlns:p14="http://schemas.microsoft.com/office/powerpoint/2010/main" val="36475995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75175F68-EB9B-4B82-96E8-2E6664A600D8}" type="slidenum">
              <a:rPr lang="en-US" smtClean="0"/>
              <a:pPr/>
              <a:t>14</a:t>
            </a:fld>
            <a:endParaRPr lang="en-US"/>
          </a:p>
        </p:txBody>
      </p:sp>
    </p:spTree>
    <p:extLst>
      <p:ext uri="{BB962C8B-B14F-4D97-AF65-F5344CB8AC3E}">
        <p14:creationId xmlns:p14="http://schemas.microsoft.com/office/powerpoint/2010/main" val="36475995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175F68-EB9B-4B82-96E8-2E6664A600D8}" type="slidenum">
              <a:rPr lang="en-US" smtClean="0"/>
              <a:pPr/>
              <a:t>15</a:t>
            </a:fld>
            <a:endParaRPr lang="en-US"/>
          </a:p>
        </p:txBody>
      </p:sp>
    </p:spTree>
    <p:extLst>
      <p:ext uri="{BB962C8B-B14F-4D97-AF65-F5344CB8AC3E}">
        <p14:creationId xmlns:p14="http://schemas.microsoft.com/office/powerpoint/2010/main" val="36475995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75175F68-EB9B-4B82-96E8-2E6664A600D8}" type="slidenum">
              <a:rPr lang="en-US" smtClean="0"/>
              <a:pPr/>
              <a:t>16</a:t>
            </a:fld>
            <a:endParaRPr lang="en-US"/>
          </a:p>
        </p:txBody>
      </p:sp>
    </p:spTree>
    <p:extLst>
      <p:ext uri="{BB962C8B-B14F-4D97-AF65-F5344CB8AC3E}">
        <p14:creationId xmlns:p14="http://schemas.microsoft.com/office/powerpoint/2010/main" val="3647599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175F68-EB9B-4B82-96E8-2E6664A600D8}" type="slidenum">
              <a:rPr lang="en-US" smtClean="0"/>
              <a:pPr/>
              <a:t>17</a:t>
            </a:fld>
            <a:endParaRPr lang="en-US"/>
          </a:p>
        </p:txBody>
      </p:sp>
    </p:spTree>
    <p:extLst>
      <p:ext uri="{BB962C8B-B14F-4D97-AF65-F5344CB8AC3E}">
        <p14:creationId xmlns:p14="http://schemas.microsoft.com/office/powerpoint/2010/main" val="36475995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75175F68-EB9B-4B82-96E8-2E6664A600D8}" type="slidenum">
              <a:rPr lang="en-US" smtClean="0"/>
              <a:pPr/>
              <a:t>18</a:t>
            </a:fld>
            <a:endParaRPr lang="en-US"/>
          </a:p>
        </p:txBody>
      </p:sp>
    </p:spTree>
    <p:extLst>
      <p:ext uri="{BB962C8B-B14F-4D97-AF65-F5344CB8AC3E}">
        <p14:creationId xmlns:p14="http://schemas.microsoft.com/office/powerpoint/2010/main" val="36475995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5175F68-EB9B-4B82-96E8-2E6664A600D8}" type="slidenum">
              <a:rPr lang="en-US" smtClean="0"/>
              <a:pPr/>
              <a:t>19</a:t>
            </a:fld>
            <a:endParaRPr lang="en-US"/>
          </a:p>
        </p:txBody>
      </p:sp>
    </p:spTree>
    <p:extLst>
      <p:ext uri="{BB962C8B-B14F-4D97-AF65-F5344CB8AC3E}">
        <p14:creationId xmlns:p14="http://schemas.microsoft.com/office/powerpoint/2010/main" val="36475995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5175F68-EB9B-4B82-96E8-2E6664A600D8}" type="slidenum">
              <a:rPr lang="en-US" smtClean="0"/>
              <a:pPr/>
              <a:t>20</a:t>
            </a:fld>
            <a:endParaRPr lang="en-US"/>
          </a:p>
        </p:txBody>
      </p:sp>
    </p:spTree>
    <p:extLst>
      <p:ext uri="{BB962C8B-B14F-4D97-AF65-F5344CB8AC3E}">
        <p14:creationId xmlns:p14="http://schemas.microsoft.com/office/powerpoint/2010/main" val="36475995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5175F68-EB9B-4B82-96E8-2E6664A600D8}" type="slidenum">
              <a:rPr lang="en-US" smtClean="0"/>
              <a:pPr/>
              <a:t>21</a:t>
            </a:fld>
            <a:endParaRPr lang="en-US"/>
          </a:p>
        </p:txBody>
      </p:sp>
    </p:spTree>
    <p:extLst>
      <p:ext uri="{BB962C8B-B14F-4D97-AF65-F5344CB8AC3E}">
        <p14:creationId xmlns:p14="http://schemas.microsoft.com/office/powerpoint/2010/main" val="36475995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5175F68-EB9B-4B82-96E8-2E6664A600D8}" type="slidenum">
              <a:rPr lang="en-US" smtClean="0"/>
              <a:pPr/>
              <a:t>22</a:t>
            </a:fld>
            <a:endParaRPr lang="en-US"/>
          </a:p>
        </p:txBody>
      </p:sp>
    </p:spTree>
    <p:extLst>
      <p:ext uri="{BB962C8B-B14F-4D97-AF65-F5344CB8AC3E}">
        <p14:creationId xmlns:p14="http://schemas.microsoft.com/office/powerpoint/2010/main" val="36475995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5175F68-EB9B-4B82-96E8-2E6664A600D8}" type="slidenum">
              <a:rPr lang="en-US" smtClean="0"/>
              <a:pPr/>
              <a:t>23</a:t>
            </a:fld>
            <a:endParaRPr lang="en-US"/>
          </a:p>
        </p:txBody>
      </p:sp>
    </p:spTree>
    <p:extLst>
      <p:ext uri="{BB962C8B-B14F-4D97-AF65-F5344CB8AC3E}">
        <p14:creationId xmlns:p14="http://schemas.microsoft.com/office/powerpoint/2010/main" val="36475995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175F68-EB9B-4B82-96E8-2E6664A600D8}" type="slidenum">
              <a:rPr lang="en-US" smtClean="0"/>
              <a:pPr/>
              <a:t>24</a:t>
            </a:fld>
            <a:endParaRPr lang="en-US"/>
          </a:p>
        </p:txBody>
      </p:sp>
    </p:spTree>
    <p:extLst>
      <p:ext uri="{BB962C8B-B14F-4D97-AF65-F5344CB8AC3E}">
        <p14:creationId xmlns:p14="http://schemas.microsoft.com/office/powerpoint/2010/main" val="35262589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625" indent="-174625">
              <a:spcAft>
                <a:spcPts val="600"/>
              </a:spcAft>
              <a:buFont typeface="Arial" pitchFamily="34" charset="0"/>
              <a:buChar char="•"/>
            </a:pPr>
            <a:endParaRPr lang="en-US" sz="2400" dirty="0" smtClean="0">
              <a:solidFill>
                <a:schemeClr val="tx2"/>
              </a:solidFill>
            </a:endParaRPr>
          </a:p>
        </p:txBody>
      </p:sp>
      <p:sp>
        <p:nvSpPr>
          <p:cNvPr id="4" name="Slide Number Placeholder 3"/>
          <p:cNvSpPr>
            <a:spLocks noGrp="1"/>
          </p:cNvSpPr>
          <p:nvPr>
            <p:ph type="sldNum" sz="quarter" idx="10"/>
          </p:nvPr>
        </p:nvSpPr>
        <p:spPr/>
        <p:txBody>
          <a:bodyPr/>
          <a:lstStyle/>
          <a:p>
            <a:fld id="{75175F68-EB9B-4B82-96E8-2E6664A600D8}" type="slidenum">
              <a:rPr lang="en-US" smtClean="0"/>
              <a:pPr/>
              <a:t>25</a:t>
            </a:fld>
            <a:endParaRPr lang="en-US"/>
          </a:p>
        </p:txBody>
      </p:sp>
    </p:spTree>
    <p:extLst>
      <p:ext uri="{BB962C8B-B14F-4D97-AF65-F5344CB8AC3E}">
        <p14:creationId xmlns:p14="http://schemas.microsoft.com/office/powerpoint/2010/main" val="32291195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625" indent="-174625">
              <a:spcAft>
                <a:spcPts val="600"/>
              </a:spcAft>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75175F68-EB9B-4B82-96E8-2E6664A600D8}" type="slidenum">
              <a:rPr lang="en-US" smtClean="0"/>
              <a:pPr/>
              <a:t>26</a:t>
            </a:fld>
            <a:endParaRPr lang="en-US"/>
          </a:p>
        </p:txBody>
      </p:sp>
    </p:spTree>
    <p:extLst>
      <p:ext uri="{BB962C8B-B14F-4D97-AF65-F5344CB8AC3E}">
        <p14:creationId xmlns:p14="http://schemas.microsoft.com/office/powerpoint/2010/main" val="32291195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75175F68-EB9B-4B82-96E8-2E6664A600D8}" type="slidenum">
              <a:rPr lang="en-US" smtClean="0"/>
              <a:pPr/>
              <a:t>27</a:t>
            </a:fld>
            <a:endParaRPr lang="en-US"/>
          </a:p>
        </p:txBody>
      </p:sp>
    </p:spTree>
    <p:extLst>
      <p:ext uri="{BB962C8B-B14F-4D97-AF65-F5344CB8AC3E}">
        <p14:creationId xmlns:p14="http://schemas.microsoft.com/office/powerpoint/2010/main" val="32291195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aseline="0" dirty="0" smtClean="0">
              <a:solidFill>
                <a:schemeClr val="tx2"/>
              </a:solidFill>
            </a:endParaRPr>
          </a:p>
        </p:txBody>
      </p:sp>
      <p:sp>
        <p:nvSpPr>
          <p:cNvPr id="4" name="Slide Number Placeholder 3"/>
          <p:cNvSpPr>
            <a:spLocks noGrp="1"/>
          </p:cNvSpPr>
          <p:nvPr>
            <p:ph type="sldNum" sz="quarter" idx="10"/>
          </p:nvPr>
        </p:nvSpPr>
        <p:spPr/>
        <p:txBody>
          <a:bodyPr/>
          <a:lstStyle/>
          <a:p>
            <a:fld id="{75175F68-EB9B-4B82-96E8-2E6664A600D8}" type="slidenum">
              <a:rPr lang="en-US" smtClean="0"/>
              <a:pPr/>
              <a:t>28</a:t>
            </a:fld>
            <a:endParaRPr lang="en-US"/>
          </a:p>
        </p:txBody>
      </p:sp>
    </p:spTree>
    <p:extLst>
      <p:ext uri="{BB962C8B-B14F-4D97-AF65-F5344CB8AC3E}">
        <p14:creationId xmlns:p14="http://schemas.microsoft.com/office/powerpoint/2010/main" val="32291195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tx1"/>
              </a:solidFill>
            </a:endParaRPr>
          </a:p>
          <a:p>
            <a:pPr marL="0" indent="0">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75175F68-EB9B-4B82-96E8-2E6664A600D8}" type="slidenum">
              <a:rPr lang="en-US" smtClean="0"/>
              <a:pPr/>
              <a:t>29</a:t>
            </a:fld>
            <a:endParaRPr lang="en-US"/>
          </a:p>
        </p:txBody>
      </p:sp>
    </p:spTree>
    <p:extLst>
      <p:ext uri="{BB962C8B-B14F-4D97-AF65-F5344CB8AC3E}">
        <p14:creationId xmlns:p14="http://schemas.microsoft.com/office/powerpoint/2010/main" val="38280168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dirty="0" smtClean="0">
              <a:solidFill>
                <a:schemeClr val="tx1"/>
              </a:solidFill>
            </a:endParaRPr>
          </a:p>
        </p:txBody>
      </p:sp>
      <p:sp>
        <p:nvSpPr>
          <p:cNvPr id="4" name="Slide Number Placeholder 3"/>
          <p:cNvSpPr>
            <a:spLocks noGrp="1"/>
          </p:cNvSpPr>
          <p:nvPr>
            <p:ph type="sldNum" sz="quarter" idx="10"/>
          </p:nvPr>
        </p:nvSpPr>
        <p:spPr/>
        <p:txBody>
          <a:bodyPr/>
          <a:lstStyle/>
          <a:p>
            <a:fld id="{75175F68-EB9B-4B82-96E8-2E6664A600D8}" type="slidenum">
              <a:rPr lang="en-US" smtClean="0"/>
              <a:pPr/>
              <a:t>30</a:t>
            </a:fld>
            <a:endParaRPr lang="en-US"/>
          </a:p>
        </p:txBody>
      </p:sp>
    </p:spTree>
    <p:extLst>
      <p:ext uri="{BB962C8B-B14F-4D97-AF65-F5344CB8AC3E}">
        <p14:creationId xmlns:p14="http://schemas.microsoft.com/office/powerpoint/2010/main" val="38280168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EC0208-F4D3-4E34-9409-95762D70CA18}" type="slidenum">
              <a:rPr lang="en-US" smtClean="0"/>
              <a:pPr/>
              <a:t>31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1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371600"/>
            <a:ext cx="1571625"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1295400" y="914400"/>
            <a:ext cx="7315200" cy="1470025"/>
          </a:xfrm>
        </p:spPr>
        <p:txBody>
          <a:bodyPr/>
          <a:lstStyle>
            <a:lvl1pPr>
              <a:defRPr/>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1600200" y="3352800"/>
            <a:ext cx="6400800" cy="1752600"/>
          </a:xfrm>
        </p:spPr>
        <p:txBody>
          <a:bodyPr/>
          <a:lstStyle>
            <a:lvl1pPr marL="0" indent="0" algn="ctr">
              <a:buFontTx/>
              <a:buNone/>
              <a:defRPr/>
            </a:lvl1pPr>
          </a:lstStyle>
          <a:p>
            <a:r>
              <a:rPr lang="en-US" smtClean="0"/>
              <a:t>Click to edit Master subtitle style</a:t>
            </a:r>
            <a:endParaRPr lang="en-US"/>
          </a:p>
        </p:txBody>
      </p:sp>
      <p:sp>
        <p:nvSpPr>
          <p:cNvPr id="5" name="Rectangle 4"/>
          <p:cNvSpPr>
            <a:spLocks noGrp="1" noChangeArrowheads="1"/>
          </p:cNvSpPr>
          <p:nvPr>
            <p:ph type="dt" sz="half" idx="10"/>
          </p:nvPr>
        </p:nvSpPr>
        <p:spPr>
          <a:xfrm>
            <a:off x="457200" y="6245225"/>
            <a:ext cx="2133600" cy="476250"/>
          </a:xfrm>
        </p:spPr>
        <p:txBody>
          <a:bodyPr/>
          <a:lstStyle>
            <a:lvl1pPr>
              <a:defRPr/>
            </a:lvl1pPr>
          </a:lstStyle>
          <a:p>
            <a:pPr>
              <a:defRPr/>
            </a:pPr>
            <a:fld id="{844EAAFC-F464-4967-A1E5-6EAAE2768C3E}" type="datetimeFigureOut">
              <a:rPr lang="en-US">
                <a:solidFill>
                  <a:srgbClr val="000000"/>
                </a:solidFill>
              </a:rPr>
              <a:pPr>
                <a:defRPr/>
              </a:pPr>
              <a:t>11/22/2016</a:t>
            </a:fld>
            <a:endParaRPr lang="en-US">
              <a:solidFill>
                <a:srgbClr val="000000"/>
              </a:solidFill>
            </a:endParaRPr>
          </a:p>
        </p:txBody>
      </p:sp>
      <p:sp>
        <p:nvSpPr>
          <p:cNvPr id="6" name="Rectangle 5"/>
          <p:cNvSpPr>
            <a:spLocks noGrp="1" noChangeArrowheads="1"/>
          </p:cNvSpPr>
          <p:nvPr>
            <p:ph type="ftr" sz="quarter" idx="11"/>
          </p:nvPr>
        </p:nvSpPr>
        <p:spPr>
          <a:xfrm>
            <a:off x="3124200" y="6245225"/>
            <a:ext cx="2895600" cy="476250"/>
          </a:xfrm>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xfrm>
            <a:off x="6553200" y="6245225"/>
            <a:ext cx="2133600" cy="476250"/>
          </a:xfrm>
        </p:spPr>
        <p:txBody>
          <a:bodyPr/>
          <a:lstStyle>
            <a:lvl1pPr>
              <a:defRPr/>
            </a:lvl1pPr>
          </a:lstStyle>
          <a:p>
            <a:pPr>
              <a:defRPr/>
            </a:pPr>
            <a:fld id="{733F75E5-55C1-420F-817D-2D327289435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62378839"/>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62D4FCC7-2275-4FB0-91E3-8DB5EA87C708}" type="datetimeFigureOut">
              <a:rPr lang="en-US">
                <a:solidFill>
                  <a:srgbClr val="000000"/>
                </a:solidFill>
              </a:rPr>
              <a:pPr>
                <a:defRPr/>
              </a:pPr>
              <a:t>11/22/2016</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4570271-10BF-4575-9546-000C1B35257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702417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5ED21C82-5986-4709-8A65-15C364750577}" type="datetimeFigureOut">
              <a:rPr lang="en-US">
                <a:solidFill>
                  <a:srgbClr val="000000"/>
                </a:solidFill>
              </a:rPr>
              <a:pPr>
                <a:defRPr/>
              </a:pPr>
              <a:t>11/22/2016</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00D2B6-105D-4B57-B675-7A6C17959F1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7956026"/>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3352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3352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BF6FA7A0-56BA-43A5-B17B-DBB7FFC2BB2A}" type="datetimeFigureOut">
              <a:rPr lang="en-US">
                <a:solidFill>
                  <a:srgbClr val="000000"/>
                </a:solidFill>
              </a:rPr>
              <a:pPr>
                <a:defRPr/>
              </a:pPr>
              <a:t>11/22/2016</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1C17118-6F8F-40D6-9778-E163299FAAF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0474703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075464BA-3534-44E8-9E7D-AA9119169844}" type="datetimeFigureOut">
              <a:rPr lang="en-US">
                <a:solidFill>
                  <a:srgbClr val="000000"/>
                </a:solidFill>
              </a:rPr>
              <a:pPr>
                <a:defRPr/>
              </a:pPr>
              <a:t>11/22/2016</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CE246EF-EA8C-47B2-9323-6C5453D1077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3303149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652A9B6E-6720-45E6-A8AB-925906888205}" type="datetimeFigureOut">
              <a:rPr lang="en-US">
                <a:solidFill>
                  <a:srgbClr val="000000"/>
                </a:solidFill>
              </a:rPr>
              <a:pPr>
                <a:defRPr/>
              </a:pPr>
              <a:t>11/22/2016</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D3A1BE3-D3BF-40C1-8E02-26C5DC7C715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1749741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C4C0F70-2439-458E-9433-4437284366CF}" type="datetimeFigureOut">
              <a:rPr lang="en-US">
                <a:solidFill>
                  <a:srgbClr val="000000"/>
                </a:solidFill>
              </a:rPr>
              <a:pPr>
                <a:defRPr/>
              </a:pPr>
              <a:t>11/22/2016</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E19BBF7-743E-4DDF-BFDE-92093BAE770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75579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E722C206-EDEA-4722-B3C3-3CE52536F686}" type="datetimeFigureOut">
              <a:rPr lang="en-US">
                <a:solidFill>
                  <a:srgbClr val="000000"/>
                </a:solidFill>
              </a:rPr>
              <a:pPr>
                <a:defRPr/>
              </a:pPr>
              <a:t>11/22/2016</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3F6E6E7-3ABE-4CD6-A26E-2A77B0CD81D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0962852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36E54422-C93F-4698-AE25-4617C463C9F3}" type="datetimeFigureOut">
              <a:rPr lang="en-US">
                <a:solidFill>
                  <a:srgbClr val="000000"/>
                </a:solidFill>
              </a:rPr>
              <a:pPr>
                <a:defRPr/>
              </a:pPr>
              <a:t>11/22/2016</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BC819BD-38BE-4FCF-8262-ED5BEB6D7A4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4457772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802E716-E4CF-4741-A816-5EB9C68F58E3}" type="datetimeFigureOut">
              <a:rPr lang="en-US">
                <a:solidFill>
                  <a:srgbClr val="000000"/>
                </a:solidFill>
              </a:rPr>
              <a:pPr>
                <a:defRPr/>
              </a:pPr>
              <a:t>11/22/2016</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5796739-77B4-4C83-9884-D8FEC6E9C23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8428173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46783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8A742081-CB6B-4A37-B3C3-960ED8D88333}" type="datetimeFigureOut">
              <a:rPr lang="en-US">
                <a:solidFill>
                  <a:srgbClr val="000000"/>
                </a:solidFill>
              </a:rPr>
              <a:pPr>
                <a:defRPr/>
              </a:pPr>
              <a:t>11/22/2016</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D5FCF09-42D6-4850-AD89-3F3E91643F3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79800952"/>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FE814908-1C1A-4111-B136-94A2124E3539}" type="datetimeFigureOut">
              <a:rPr lang="en-US">
                <a:solidFill>
                  <a:srgbClr val="000000"/>
                </a:solidFill>
              </a:rPr>
              <a:pPr>
                <a:defRPr/>
              </a:pPr>
              <a:t>11/22/2016</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43968CC-8D43-4AF8-975C-842AE04885E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11683094"/>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844EAAFC-F464-4967-A1E5-6EAAE2768C3E}" type="datetimeFigureOut">
              <a:rPr lang="en-US" smtClean="0">
                <a:solidFill>
                  <a:srgbClr val="000000"/>
                </a:solidFill>
              </a:rPr>
              <a:pPr>
                <a:defRPr/>
              </a:pPr>
              <a:t>11/22/2016</a:t>
            </a:fld>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733F75E5-55C1-420F-817D-2D327289435D}"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752546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62D4FCC7-2275-4FB0-91E3-8DB5EA87C708}" type="datetimeFigureOut">
              <a:rPr lang="en-US" smtClean="0">
                <a:solidFill>
                  <a:srgbClr val="000000"/>
                </a:solidFill>
              </a:rPr>
              <a:pPr>
                <a:defRPr/>
              </a:pPr>
              <a:t>11/22/2016</a:t>
            </a:fld>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74570271-10BF-4575-9546-000C1B35257E}"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006973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5ED21C82-5986-4709-8A65-15C364750577}" type="datetimeFigureOut">
              <a:rPr lang="en-US" smtClean="0">
                <a:solidFill>
                  <a:srgbClr val="000000"/>
                </a:solidFill>
              </a:rPr>
              <a:pPr>
                <a:defRPr/>
              </a:pPr>
              <a:t>11/22/2016</a:t>
            </a:fld>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B500D2B6-105D-4B57-B675-7A6C17959F13}"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872551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BF6FA7A0-56BA-43A5-B17B-DBB7FFC2BB2A}" type="datetimeFigureOut">
              <a:rPr lang="en-US" smtClean="0">
                <a:solidFill>
                  <a:srgbClr val="000000"/>
                </a:solidFill>
              </a:rPr>
              <a:pPr>
                <a:defRPr/>
              </a:pPr>
              <a:t>11/22/2016</a:t>
            </a:fld>
            <a:endParaRPr lang="en-US">
              <a:solidFill>
                <a:srgbClr val="000000"/>
              </a:solidFill>
            </a:endParaRPr>
          </a:p>
        </p:txBody>
      </p:sp>
      <p:sp>
        <p:nvSpPr>
          <p:cNvPr id="6" name="Footer Placeholder 5"/>
          <p:cNvSpPr>
            <a:spLocks noGrp="1"/>
          </p:cNvSpPr>
          <p:nvPr>
            <p:ph type="ftr" sz="quarter" idx="11"/>
          </p:nvPr>
        </p:nvSpPr>
        <p:spPr/>
        <p:txBody>
          <a:bodyPr/>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p>
            <a:pPr>
              <a:defRPr/>
            </a:pPr>
            <a:fld id="{21C17118-6F8F-40D6-9778-E163299FAAF6}"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6369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075464BA-3534-44E8-9E7D-AA9119169844}" type="datetimeFigureOut">
              <a:rPr lang="en-US" smtClean="0">
                <a:solidFill>
                  <a:srgbClr val="000000"/>
                </a:solidFill>
              </a:rPr>
              <a:pPr>
                <a:defRPr/>
              </a:pPr>
              <a:t>11/22/2016</a:t>
            </a:fld>
            <a:endParaRPr lang="en-US">
              <a:solidFill>
                <a:srgbClr val="000000"/>
              </a:solidFill>
            </a:endParaRPr>
          </a:p>
        </p:txBody>
      </p:sp>
      <p:sp>
        <p:nvSpPr>
          <p:cNvPr id="8" name="Footer Placeholder 7"/>
          <p:cNvSpPr>
            <a:spLocks noGrp="1"/>
          </p:cNvSpPr>
          <p:nvPr>
            <p:ph type="ftr" sz="quarter" idx="11"/>
          </p:nvPr>
        </p:nvSpPr>
        <p:spPr/>
        <p:txBody>
          <a:bodyPr/>
          <a:lstStyle/>
          <a:p>
            <a:pPr>
              <a:defRPr/>
            </a:pPr>
            <a:endParaRPr lang="en-US">
              <a:solidFill>
                <a:srgbClr val="000000"/>
              </a:solidFill>
            </a:endParaRPr>
          </a:p>
        </p:txBody>
      </p:sp>
      <p:sp>
        <p:nvSpPr>
          <p:cNvPr id="9" name="Slide Number Placeholder 8"/>
          <p:cNvSpPr>
            <a:spLocks noGrp="1"/>
          </p:cNvSpPr>
          <p:nvPr>
            <p:ph type="sldNum" sz="quarter" idx="12"/>
          </p:nvPr>
        </p:nvSpPr>
        <p:spPr/>
        <p:txBody>
          <a:bodyPr/>
          <a:lstStyle/>
          <a:p>
            <a:pPr>
              <a:defRPr/>
            </a:pPr>
            <a:fld id="{0CE246EF-EA8C-47B2-9323-6C5453D1077B}"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059767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652A9B6E-6720-45E6-A8AB-925906888205}" type="datetimeFigureOut">
              <a:rPr lang="en-US" smtClean="0">
                <a:solidFill>
                  <a:srgbClr val="000000"/>
                </a:solidFill>
              </a:rPr>
              <a:pPr>
                <a:defRPr/>
              </a:pPr>
              <a:t>11/22/2016</a:t>
            </a:fld>
            <a:endParaRPr lang="en-US">
              <a:solidFill>
                <a:srgbClr val="000000"/>
              </a:solidFill>
            </a:endParaRPr>
          </a:p>
        </p:txBody>
      </p:sp>
      <p:sp>
        <p:nvSpPr>
          <p:cNvPr id="4" name="Footer Placeholder 3"/>
          <p:cNvSpPr>
            <a:spLocks noGrp="1"/>
          </p:cNvSpPr>
          <p:nvPr>
            <p:ph type="ftr" sz="quarter" idx="11"/>
          </p:nvPr>
        </p:nvSpPr>
        <p:spPr/>
        <p:txBody>
          <a:bodyPr/>
          <a:lstStyle/>
          <a:p>
            <a:pPr>
              <a:defRPr/>
            </a:pPr>
            <a:endParaRPr lang="en-US">
              <a:solidFill>
                <a:srgbClr val="000000"/>
              </a:solidFill>
            </a:endParaRPr>
          </a:p>
        </p:txBody>
      </p:sp>
      <p:sp>
        <p:nvSpPr>
          <p:cNvPr id="5" name="Slide Number Placeholder 4"/>
          <p:cNvSpPr>
            <a:spLocks noGrp="1"/>
          </p:cNvSpPr>
          <p:nvPr>
            <p:ph type="sldNum" sz="quarter" idx="12"/>
          </p:nvPr>
        </p:nvSpPr>
        <p:spPr/>
        <p:txBody>
          <a:bodyPr/>
          <a:lstStyle/>
          <a:p>
            <a:pPr>
              <a:defRPr/>
            </a:pPr>
            <a:fld id="{FD3A1BE3-D3BF-40C1-8E02-26C5DC7C7154}"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3574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CC4C0F70-2439-458E-9433-4437284366CF}" type="datetimeFigureOut">
              <a:rPr lang="en-US" smtClean="0">
                <a:solidFill>
                  <a:srgbClr val="000000"/>
                </a:solidFill>
              </a:rPr>
              <a:pPr>
                <a:defRPr/>
              </a:pPr>
              <a:t>11/22/2016</a:t>
            </a:fld>
            <a:endParaRPr lang="en-US">
              <a:solidFill>
                <a:srgbClr val="000000"/>
              </a:solidFill>
            </a:endParaRPr>
          </a:p>
        </p:txBody>
      </p:sp>
      <p:sp>
        <p:nvSpPr>
          <p:cNvPr id="3" name="Footer Placeholder 2"/>
          <p:cNvSpPr>
            <a:spLocks noGrp="1"/>
          </p:cNvSpPr>
          <p:nvPr>
            <p:ph type="ftr" sz="quarter" idx="11"/>
          </p:nvPr>
        </p:nvSpPr>
        <p:spPr/>
        <p:txBody>
          <a:bodyPr/>
          <a:lstStyle/>
          <a:p>
            <a:pPr>
              <a:defRPr/>
            </a:pPr>
            <a:endParaRPr lang="en-US">
              <a:solidFill>
                <a:srgbClr val="000000"/>
              </a:solidFill>
            </a:endParaRPr>
          </a:p>
        </p:txBody>
      </p:sp>
      <p:sp>
        <p:nvSpPr>
          <p:cNvPr id="4" name="Slide Number Placeholder 3"/>
          <p:cNvSpPr>
            <a:spLocks noGrp="1"/>
          </p:cNvSpPr>
          <p:nvPr>
            <p:ph type="sldNum" sz="quarter" idx="12"/>
          </p:nvPr>
        </p:nvSpPr>
        <p:spPr/>
        <p:txBody>
          <a:bodyPr/>
          <a:lstStyle/>
          <a:p>
            <a:pPr>
              <a:defRPr/>
            </a:pPr>
            <a:fld id="{EE19BBF7-743E-4DDF-BFDE-92093BAE7708}"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167850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E722C206-EDEA-4722-B3C3-3CE52536F686}" type="datetimeFigureOut">
              <a:rPr lang="en-US" smtClean="0">
                <a:solidFill>
                  <a:srgbClr val="000000"/>
                </a:solidFill>
              </a:rPr>
              <a:pPr>
                <a:defRPr/>
              </a:pPr>
              <a:t>11/22/2016</a:t>
            </a:fld>
            <a:endParaRPr lang="en-US">
              <a:solidFill>
                <a:srgbClr val="000000"/>
              </a:solidFill>
            </a:endParaRPr>
          </a:p>
        </p:txBody>
      </p:sp>
      <p:sp>
        <p:nvSpPr>
          <p:cNvPr id="6" name="Footer Placeholder 5"/>
          <p:cNvSpPr>
            <a:spLocks noGrp="1"/>
          </p:cNvSpPr>
          <p:nvPr>
            <p:ph type="ftr" sz="quarter" idx="11"/>
          </p:nvPr>
        </p:nvSpPr>
        <p:spPr/>
        <p:txBody>
          <a:bodyPr/>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p>
            <a:pPr>
              <a:defRPr/>
            </a:pPr>
            <a:fld id="{C3F6E6E7-3ABE-4CD6-A26E-2A77B0CD81DC}"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240831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36E54422-C93F-4698-AE25-4617C463C9F3}" type="datetimeFigureOut">
              <a:rPr lang="en-US" smtClean="0">
                <a:solidFill>
                  <a:srgbClr val="000000"/>
                </a:solidFill>
              </a:rPr>
              <a:pPr>
                <a:defRPr/>
              </a:pPr>
              <a:t>11/22/2016</a:t>
            </a:fld>
            <a:endParaRPr lang="en-US">
              <a:solidFill>
                <a:srgbClr val="000000"/>
              </a:solidFill>
            </a:endParaRPr>
          </a:p>
        </p:txBody>
      </p:sp>
      <p:sp>
        <p:nvSpPr>
          <p:cNvPr id="6" name="Footer Placeholder 5"/>
          <p:cNvSpPr>
            <a:spLocks noGrp="1"/>
          </p:cNvSpPr>
          <p:nvPr>
            <p:ph type="ftr" sz="quarter" idx="11"/>
          </p:nvPr>
        </p:nvSpPr>
        <p:spPr/>
        <p:txBody>
          <a:bodyPr/>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p>
            <a:pPr>
              <a:defRPr/>
            </a:pPr>
            <a:fld id="{FBC819BD-38BE-4FCF-8262-ED5BEB6D7A44}"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69132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2802E716-E4CF-4741-A816-5EB9C68F58E3}" type="datetimeFigureOut">
              <a:rPr lang="en-US" smtClean="0">
                <a:solidFill>
                  <a:srgbClr val="000000"/>
                </a:solidFill>
              </a:rPr>
              <a:pPr>
                <a:defRPr/>
              </a:pPr>
              <a:t>11/22/2016</a:t>
            </a:fld>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E5796739-77B4-4C83-9884-D8FEC6E9C23F}"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518804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8A742081-CB6B-4A37-B3C3-960ED8D88333}" type="datetimeFigureOut">
              <a:rPr lang="en-US" smtClean="0">
                <a:solidFill>
                  <a:srgbClr val="000000"/>
                </a:solidFill>
              </a:rPr>
              <a:pPr>
                <a:defRPr/>
              </a:pPr>
              <a:t>11/22/2016</a:t>
            </a:fld>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6D5FCF09-42D6-4850-AD89-3F3E91643F30}"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49554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1"/>
            </a:gs>
            <a:gs pos="50000">
              <a:schemeClr val="bg1"/>
            </a:gs>
            <a:gs pos="100000">
              <a:schemeClr val="accent1"/>
            </a:gs>
          </a:gsLst>
          <a:lin ang="18900000" scaled="1"/>
        </a:gradFill>
        <a:effectLst/>
      </p:bgPr>
    </p:bg>
    <p:spTree>
      <p:nvGrpSpPr>
        <p:cNvPr id="1" name=""/>
        <p:cNvGrpSpPr/>
        <p:nvPr/>
      </p:nvGrpSpPr>
      <p:grpSpPr>
        <a:xfrm>
          <a:off x="0" y="0"/>
          <a:ext cx="0" cy="0"/>
          <a:chOff x="0" y="0"/>
          <a:chExt cx="0" cy="0"/>
        </a:xfrm>
      </p:grpSpPr>
      <p:pic>
        <p:nvPicPr>
          <p:cNvPr id="1026" name="Picture 23"/>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858000" y="6019800"/>
            <a:ext cx="1676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Rectangle 3"/>
          <p:cNvSpPr>
            <a:spLocks noGrp="1" noChangeArrowheads="1"/>
          </p:cNvSpPr>
          <p:nvPr>
            <p:ph type="body" idx="1"/>
          </p:nvPr>
        </p:nvSpPr>
        <p:spPr bwMode="auto">
          <a:xfrm>
            <a:off x="457200" y="1600200"/>
            <a:ext cx="82296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 name="Rectangle 4"/>
          <p:cNvSpPr>
            <a:spLocks noGrp="1" noChangeArrowheads="1"/>
          </p:cNvSpPr>
          <p:nvPr>
            <p:ph type="dt" sz="half" idx="2"/>
          </p:nvPr>
        </p:nvSpPr>
        <p:spPr bwMode="auto">
          <a:xfrm>
            <a:off x="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ea typeface="ＭＳ Ｐゴシック" charset="-128"/>
                <a:cs typeface="+mn-cs"/>
              </a:defRPr>
            </a:lvl1pPr>
          </a:lstStyle>
          <a:p>
            <a:pPr fontAlgn="base">
              <a:spcBef>
                <a:spcPct val="0"/>
              </a:spcBef>
              <a:spcAft>
                <a:spcPct val="0"/>
              </a:spcAft>
              <a:defRPr/>
            </a:pPr>
            <a:fld id="{DCF11DD1-37AA-42A5-8A4E-BC524DBB3E71}" type="datetimeFigureOut">
              <a:rPr lang="en-US">
                <a:solidFill>
                  <a:srgbClr val="000000"/>
                </a:solidFill>
              </a:rPr>
              <a:pPr fontAlgn="base">
                <a:spcBef>
                  <a:spcPct val="0"/>
                </a:spcBef>
                <a:spcAft>
                  <a:spcPct val="0"/>
                </a:spcAft>
                <a:defRPr/>
              </a:pPr>
              <a:t>11/22/2016</a:t>
            </a:fld>
            <a:endParaRPr lang="en-US">
              <a:solidFill>
                <a:srgbClr val="000000"/>
              </a:solidFill>
            </a:endParaRPr>
          </a:p>
        </p:txBody>
      </p:sp>
      <p:sp>
        <p:nvSpPr>
          <p:cNvPr id="3" name="Rectangle 5"/>
          <p:cNvSpPr>
            <a:spLocks noGrp="1" noChangeArrowheads="1"/>
          </p:cNvSpPr>
          <p:nvPr>
            <p:ph type="ftr" sz="quarter" idx="3"/>
          </p:nvPr>
        </p:nvSpPr>
        <p:spPr bwMode="auto">
          <a:xfrm>
            <a:off x="2133600" y="6381750"/>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cs typeface="+mn-cs"/>
              </a:defRPr>
            </a:lvl1pPr>
          </a:lstStyle>
          <a:p>
            <a:pPr fontAlgn="base">
              <a:spcBef>
                <a:spcPct val="0"/>
              </a:spcBef>
              <a:spcAft>
                <a:spcPct val="0"/>
              </a:spcAft>
              <a:defRPr/>
            </a:pPr>
            <a:endParaRPr lang="en-US">
              <a:solidFill>
                <a:srgbClr val="000000"/>
              </a:solidFill>
            </a:endParaRPr>
          </a:p>
        </p:txBody>
      </p:sp>
      <p:sp>
        <p:nvSpPr>
          <p:cNvPr id="4" name="Rectangle 6"/>
          <p:cNvSpPr>
            <a:spLocks noGrp="1" noChangeArrowheads="1"/>
          </p:cNvSpPr>
          <p:nvPr>
            <p:ph type="sldNum" sz="quarter" idx="4"/>
          </p:nvPr>
        </p:nvSpPr>
        <p:spPr bwMode="auto">
          <a:xfrm>
            <a:off x="5029200" y="6381750"/>
            <a:ext cx="1295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pitchFamily="34" charset="0"/>
                <a:ea typeface="ＭＳ Ｐゴシック" charset="-128"/>
                <a:cs typeface="+mn-cs"/>
              </a:defRPr>
            </a:lvl1pPr>
          </a:lstStyle>
          <a:p>
            <a:pPr fontAlgn="base">
              <a:spcBef>
                <a:spcPct val="0"/>
              </a:spcBef>
              <a:spcAft>
                <a:spcPct val="0"/>
              </a:spcAft>
              <a:defRPr/>
            </a:pPr>
            <a:fld id="{953C4FA1-3699-4680-A768-C3367561354A}" type="slidenum">
              <a:rPr lang="en-US">
                <a:solidFill>
                  <a:srgbClr val="000000"/>
                </a:solidFill>
              </a:rPr>
              <a:pPr fontAlgn="base">
                <a:spcBef>
                  <a:spcPct val="0"/>
                </a:spcBef>
                <a:spcAft>
                  <a:spcPct val="0"/>
                </a:spcAft>
                <a:defRPr/>
              </a:pPr>
              <a:t>‹#›</a:t>
            </a:fld>
            <a:endParaRPr lang="en-US">
              <a:solidFill>
                <a:srgbClr val="000000"/>
              </a:solidFill>
            </a:endParaRPr>
          </a:p>
        </p:txBody>
      </p:sp>
      <p:graphicFrame>
        <p:nvGraphicFramePr>
          <p:cNvPr id="1032" name="Object 18"/>
          <p:cNvGraphicFramePr>
            <a:graphicFrameLocks noChangeAspect="1"/>
          </p:cNvGraphicFramePr>
          <p:nvPr/>
        </p:nvGraphicFramePr>
        <p:xfrm>
          <a:off x="7969250" y="5257800"/>
          <a:ext cx="1022350" cy="990600"/>
        </p:xfrm>
        <a:graphic>
          <a:graphicData uri="http://schemas.openxmlformats.org/presentationml/2006/ole">
            <mc:AlternateContent xmlns:mc="http://schemas.openxmlformats.org/markup-compatibility/2006">
              <mc:Choice xmlns:v="urn:schemas-microsoft-com:vml" Requires="v">
                <p:oleObj spid="_x0000_s2109" name="Bitmap Image" r:id="rId16" imgW="666667" imgH="628571" progId="PBrush">
                  <p:embed/>
                </p:oleObj>
              </mc:Choice>
              <mc:Fallback>
                <p:oleObj name="Bitmap Image" r:id="rId16" imgW="666667" imgH="628571" progId="PBrush">
                  <p:embed/>
                  <p:pic>
                    <p:nvPicPr>
                      <p:cNvPr id="0" name="Picture 5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969250" y="5257800"/>
                        <a:ext cx="1022350" cy="99060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033" name="Rectangle 20"/>
          <p:cNvSpPr>
            <a:spLocks noChangeArrowheads="1"/>
          </p:cNvSpPr>
          <p:nvPr/>
        </p:nvSpPr>
        <p:spPr bwMode="auto">
          <a:xfrm flipV="1">
            <a:off x="4114800" y="5943600"/>
            <a:ext cx="3962400" cy="26988"/>
          </a:xfrm>
          <a:prstGeom prst="rect">
            <a:avLst/>
          </a:prstGeom>
          <a:gradFill rotWithShape="1">
            <a:gsLst>
              <a:gs pos="0">
                <a:schemeClr val="accent1"/>
              </a:gs>
              <a:gs pos="100000">
                <a:srgbClr val="003B76">
                  <a:alpha val="60001"/>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fontAlgn="base" hangingPunct="1">
              <a:spcBef>
                <a:spcPct val="0"/>
              </a:spcBef>
              <a:spcAft>
                <a:spcPct val="0"/>
              </a:spcAft>
              <a:defRPr/>
            </a:pPr>
            <a:endParaRPr lang="en-US" altLang="en-US" smtClean="0">
              <a:solidFill>
                <a:srgbClr val="000000"/>
              </a:solidFill>
            </a:endParaRPr>
          </a:p>
        </p:txBody>
      </p:sp>
      <p:sp>
        <p:nvSpPr>
          <p:cNvPr id="1034" name="Rectangle 24"/>
          <p:cNvSpPr>
            <a:spLocks noChangeArrowheads="1"/>
          </p:cNvSpPr>
          <p:nvPr/>
        </p:nvSpPr>
        <p:spPr bwMode="auto">
          <a:xfrm>
            <a:off x="8534400" y="6096000"/>
            <a:ext cx="26988" cy="685800"/>
          </a:xfrm>
          <a:prstGeom prst="rect">
            <a:avLst/>
          </a:prstGeom>
          <a:gradFill rotWithShape="1">
            <a:gsLst>
              <a:gs pos="0">
                <a:srgbClr val="003366">
                  <a:alpha val="79999"/>
                </a:srgbClr>
              </a:gs>
              <a:gs pos="100000">
                <a:schemeClr val="accent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fontAlgn="base" hangingPunct="1">
              <a:spcBef>
                <a:spcPct val="0"/>
              </a:spcBef>
              <a:spcAft>
                <a:spcPct val="0"/>
              </a:spcAft>
              <a:defRPr/>
            </a:pPr>
            <a:endParaRPr lang="en-US" altLang="en-US" smtClean="0">
              <a:solidFill>
                <a:srgbClr val="000000"/>
              </a:solidFill>
            </a:endParaRPr>
          </a:p>
        </p:txBody>
      </p:sp>
    </p:spTree>
    <p:extLst>
      <p:ext uri="{BB962C8B-B14F-4D97-AF65-F5344CB8AC3E}">
        <p14:creationId xmlns:p14="http://schemas.microsoft.com/office/powerpoint/2010/main" val="33656664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rgbClr val="003B76"/>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rgbClr val="993366"/>
          </a:solidFill>
          <a:latin typeface="+mn-lt"/>
          <a:ea typeface="ＭＳ Ｐゴシック" charset="0"/>
          <a:cs typeface="ＭＳ Ｐゴシック"/>
        </a:defRPr>
      </a:lvl2pPr>
      <a:lvl3pPr marL="1143000" indent="-228600" algn="l" rtl="0" eaLnBrk="0" fontAlgn="base" hangingPunct="0">
        <a:spcBef>
          <a:spcPct val="20000"/>
        </a:spcBef>
        <a:spcAft>
          <a:spcPct val="0"/>
        </a:spcAft>
        <a:buChar char="•"/>
        <a:defRPr sz="2400">
          <a:solidFill>
            <a:srgbClr val="FF9900"/>
          </a:solidFill>
          <a:latin typeface="+mn-lt"/>
          <a:ea typeface="ＭＳ Ｐゴシック" charset="0"/>
          <a:cs typeface="ＭＳ Ｐゴシック"/>
        </a:defRPr>
      </a:lvl3pPr>
      <a:lvl4pPr marL="1600200" indent="-228600" algn="l" rtl="0" eaLnBrk="0" fontAlgn="base" hangingPunct="0">
        <a:spcBef>
          <a:spcPct val="20000"/>
        </a:spcBef>
        <a:spcAft>
          <a:spcPct val="0"/>
        </a:spcAft>
        <a:buChar char="•"/>
        <a:defRPr sz="2000">
          <a:solidFill>
            <a:schemeClr val="folHlink"/>
          </a:solidFill>
          <a:latin typeface="+mn-lt"/>
          <a:ea typeface="ＭＳ Ｐゴシック" charset="0"/>
          <a:cs typeface="ＭＳ Ｐゴシック"/>
        </a:defRPr>
      </a:lvl4pPr>
      <a:lvl5pPr marL="2057400" indent="-228600" algn="l" rtl="0" eaLnBrk="0" fontAlgn="base" hangingPunct="0">
        <a:spcBef>
          <a:spcPct val="20000"/>
        </a:spcBef>
        <a:spcAft>
          <a:spcPct val="0"/>
        </a:spcAft>
        <a:buChar char="•"/>
        <a:defRPr sz="2000">
          <a:solidFill>
            <a:srgbClr val="FFFF66"/>
          </a:solidFill>
          <a:latin typeface="+mn-lt"/>
          <a:ea typeface="ＭＳ Ｐゴシック" charset="0"/>
          <a:cs typeface="ＭＳ Ｐゴシック"/>
        </a:defRPr>
      </a:lvl5pPr>
      <a:lvl6pPr marL="2514600" indent="-228600" algn="l" rtl="0" eaLnBrk="1" fontAlgn="base" hangingPunct="1">
        <a:spcBef>
          <a:spcPct val="20000"/>
        </a:spcBef>
        <a:spcAft>
          <a:spcPct val="0"/>
        </a:spcAft>
        <a:buChar char="•"/>
        <a:defRPr sz="2000">
          <a:solidFill>
            <a:srgbClr val="FFFF66"/>
          </a:solidFill>
          <a:latin typeface="+mn-lt"/>
        </a:defRPr>
      </a:lvl6pPr>
      <a:lvl7pPr marL="2971800" indent="-228600" algn="l" rtl="0" eaLnBrk="1" fontAlgn="base" hangingPunct="1">
        <a:spcBef>
          <a:spcPct val="20000"/>
        </a:spcBef>
        <a:spcAft>
          <a:spcPct val="0"/>
        </a:spcAft>
        <a:buChar char="•"/>
        <a:defRPr sz="2000">
          <a:solidFill>
            <a:srgbClr val="FFFF66"/>
          </a:solidFill>
          <a:latin typeface="+mn-lt"/>
        </a:defRPr>
      </a:lvl7pPr>
      <a:lvl8pPr marL="3429000" indent="-228600" algn="l" rtl="0" eaLnBrk="1" fontAlgn="base" hangingPunct="1">
        <a:spcBef>
          <a:spcPct val="20000"/>
        </a:spcBef>
        <a:spcAft>
          <a:spcPct val="0"/>
        </a:spcAft>
        <a:buChar char="•"/>
        <a:defRPr sz="2000">
          <a:solidFill>
            <a:srgbClr val="FFFF66"/>
          </a:solidFill>
          <a:latin typeface="+mn-lt"/>
        </a:defRPr>
      </a:lvl8pPr>
      <a:lvl9pPr marL="3886200" indent="-228600" algn="l" rtl="0" eaLnBrk="1" fontAlgn="base" hangingPunct="1">
        <a:spcBef>
          <a:spcPct val="20000"/>
        </a:spcBef>
        <a:spcAft>
          <a:spcPct val="0"/>
        </a:spcAft>
        <a:buChar char="•"/>
        <a:defRPr sz="2000">
          <a:solidFill>
            <a:srgbClr val="FFFF6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defRPr/>
            </a:pPr>
            <a:fld id="{DCF11DD1-37AA-42A5-8A4E-BC524DBB3E71}" type="datetimeFigureOut">
              <a:rPr lang="en-US" smtClean="0">
                <a:solidFill>
                  <a:srgbClr val="000000"/>
                </a:solidFill>
              </a:rPr>
              <a:pPr fontAlgn="base">
                <a:spcBef>
                  <a:spcPct val="0"/>
                </a:spcBef>
                <a:spcAft>
                  <a:spcPct val="0"/>
                </a:spcAft>
                <a:defRPr/>
              </a:pPr>
              <a:t>11/22/2016</a:t>
            </a:fld>
            <a:endParaRPr lang="en-US">
              <a:solidFill>
                <a:srgbClr val="000000"/>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defRPr/>
            </a:pPr>
            <a:endParaRPr lang="en-US">
              <a:solidFill>
                <a:srgbClr val="000000"/>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953C4FA1-3699-4680-A768-C3367561354A}" type="slidenum">
              <a:rPr lang="en-US" smtClean="0">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427980203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6.gif"/><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accent5">
                <a:lumMod val="40000"/>
                <a:lumOff val="60000"/>
              </a:schemeClr>
            </a:gs>
            <a:gs pos="91000">
              <a:schemeClr val="accent5">
                <a:lumMod val="14000"/>
                <a:lumOff val="86000"/>
              </a:schemeClr>
            </a:gs>
          </a:gsLst>
          <a:path path="rect">
            <a:fillToRect t="100000" r="100000"/>
          </a:path>
          <a:tileRect l="-100000" b="-100000"/>
        </a:gradFill>
        <a:effectLst/>
      </p:bgPr>
    </p:bg>
    <p:spTree>
      <p:nvGrpSpPr>
        <p:cNvPr id="1" name=""/>
        <p:cNvGrpSpPr/>
        <p:nvPr/>
      </p:nvGrpSpPr>
      <p:grpSpPr>
        <a:xfrm>
          <a:off x="0" y="0"/>
          <a:ext cx="0" cy="0"/>
          <a:chOff x="0" y="0"/>
          <a:chExt cx="0" cy="0"/>
        </a:xfrm>
      </p:grpSpPr>
      <p:sp>
        <p:nvSpPr>
          <p:cNvPr id="4" name="Rectangle 3"/>
          <p:cNvSpPr/>
          <p:nvPr/>
        </p:nvSpPr>
        <p:spPr>
          <a:xfrm>
            <a:off x="-59872" y="381000"/>
            <a:ext cx="9329057" cy="569387"/>
          </a:xfrm>
          <a:prstGeom prst="rect">
            <a:avLst/>
          </a:prstGeom>
        </p:spPr>
        <p:txBody>
          <a:bodyPr wrap="square">
            <a:spAutoFit/>
          </a:bodyPr>
          <a:lstStyle/>
          <a:p>
            <a:pPr algn="ctr"/>
            <a:r>
              <a:rPr lang="en-US" sz="3100" b="1" dirty="0">
                <a:solidFill>
                  <a:schemeClr val="tx2">
                    <a:lumMod val="75000"/>
                  </a:schemeClr>
                </a:solidFill>
                <a:latin typeface="Arial" panose="020B0604020202020204" pitchFamily="34" charset="0"/>
                <a:cs typeface="Arial" panose="020B0604020202020204" pitchFamily="34" charset="0"/>
              </a:rPr>
              <a:t>Breaking the Commandments of Survey Design</a:t>
            </a:r>
          </a:p>
        </p:txBody>
      </p:sp>
      <p:sp>
        <p:nvSpPr>
          <p:cNvPr id="5" name="Rectangle 4"/>
          <p:cNvSpPr/>
          <p:nvPr/>
        </p:nvSpPr>
        <p:spPr>
          <a:xfrm>
            <a:off x="0" y="950387"/>
            <a:ext cx="9144000" cy="892552"/>
          </a:xfrm>
          <a:prstGeom prst="rect">
            <a:avLst/>
          </a:prstGeom>
        </p:spPr>
        <p:txBody>
          <a:bodyPr wrap="square">
            <a:spAutoFit/>
          </a:bodyPr>
          <a:lstStyle/>
          <a:p>
            <a:pPr algn="ctr"/>
            <a:r>
              <a:rPr lang="en-US" sz="2600" b="1" i="1" dirty="0">
                <a:solidFill>
                  <a:schemeClr val="tx2">
                    <a:lumMod val="75000"/>
                  </a:schemeClr>
                </a:solidFill>
                <a:latin typeface="Arial" panose="020B0604020202020204" pitchFamily="34" charset="0"/>
                <a:cs typeface="Arial" panose="020B0604020202020204" pitchFamily="34" charset="0"/>
              </a:rPr>
              <a:t>Cognitive Testing of a Commonly Used Scale of Subjective Religious Experiences </a:t>
            </a:r>
          </a:p>
        </p:txBody>
      </p:sp>
      <p:pic>
        <p:nvPicPr>
          <p:cNvPr id="6"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r="72063" b="12385"/>
          <a:stretch/>
        </p:blipFill>
        <p:spPr bwMode="auto">
          <a:xfrm>
            <a:off x="8021320" y="5644241"/>
            <a:ext cx="1097280" cy="1060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564" y="5644240"/>
            <a:ext cx="778705" cy="1035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0" y="5657671"/>
            <a:ext cx="9047436" cy="1200329"/>
          </a:xfrm>
          <a:prstGeom prst="rect">
            <a:avLst/>
          </a:prstGeom>
        </p:spPr>
        <p:txBody>
          <a:bodyPr wrap="square">
            <a:spAutoFit/>
          </a:bodyPr>
          <a:lstStyle/>
          <a:p>
            <a:pPr algn="ctr"/>
            <a:r>
              <a:rPr lang="en-US" sz="2200" b="1" dirty="0">
                <a:solidFill>
                  <a:schemeClr val="accent5">
                    <a:lumMod val="50000"/>
                  </a:schemeClr>
                </a:solidFill>
              </a:rPr>
              <a:t> </a:t>
            </a:r>
            <a:r>
              <a:rPr lang="en-US" sz="2400" b="1" dirty="0">
                <a:solidFill>
                  <a:schemeClr val="tx2">
                    <a:lumMod val="50000"/>
                  </a:schemeClr>
                </a:solidFill>
              </a:rPr>
              <a:t>Jessica </a:t>
            </a:r>
            <a:r>
              <a:rPr lang="en-US" sz="2400" b="1" dirty="0" smtClean="0">
                <a:solidFill>
                  <a:schemeClr val="tx2">
                    <a:lumMod val="50000"/>
                  </a:schemeClr>
                </a:solidFill>
              </a:rPr>
              <a:t>LeBlanc</a:t>
            </a:r>
          </a:p>
          <a:p>
            <a:pPr algn="ctr"/>
            <a:r>
              <a:rPr lang="en-US" sz="2400" b="1" dirty="0" smtClean="0">
                <a:solidFill>
                  <a:schemeClr val="tx2">
                    <a:lumMod val="50000"/>
                  </a:schemeClr>
                </a:solidFill>
              </a:rPr>
              <a:t>Center for Survey Research</a:t>
            </a:r>
          </a:p>
          <a:p>
            <a:pPr algn="ctr"/>
            <a:r>
              <a:rPr lang="en-US" sz="2400" b="1" dirty="0" smtClean="0">
                <a:solidFill>
                  <a:schemeClr val="tx2">
                    <a:lumMod val="50000"/>
                  </a:schemeClr>
                </a:solidFill>
              </a:rPr>
              <a:t>University of Massachusetts Boston </a:t>
            </a:r>
            <a:endParaRPr lang="en-US" sz="2400" b="1" dirty="0">
              <a:solidFill>
                <a:schemeClr val="tx2">
                  <a:lumMod val="50000"/>
                </a:schemeClr>
              </a:solidFill>
            </a:endParaRPr>
          </a:p>
        </p:txBody>
      </p:sp>
      <p:sp>
        <p:nvSpPr>
          <p:cNvPr id="63490" name="AutoShape 2" descr="Image result for commandment clip ar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3492" name="AutoShape 4" descr="Image result for commandment clip ar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3494" name="Picture 6" descr="Image result for commandment clip art"/>
          <p:cNvPicPr>
            <a:picLocks noChangeAspect="1" noChangeArrowheads="1"/>
          </p:cNvPicPr>
          <p:nvPr/>
        </p:nvPicPr>
        <p:blipFill>
          <a:blip r:embed="rId5" cstate="print">
            <a:biLevel thresh="50000"/>
          </a:blip>
          <a:srcRect/>
          <a:stretch>
            <a:fillRect/>
          </a:stretch>
        </p:blipFill>
        <p:spPr bwMode="auto">
          <a:xfrm>
            <a:off x="2466318" y="2307771"/>
            <a:ext cx="4114800" cy="2922348"/>
          </a:xfrm>
          <a:prstGeom prst="rect">
            <a:avLst/>
          </a:prstGeom>
          <a:noFill/>
          <a:effectLst/>
        </p:spPr>
      </p:pic>
      <p:sp>
        <p:nvSpPr>
          <p:cNvPr id="11" name="Rectangle 10"/>
          <p:cNvSpPr/>
          <p:nvPr/>
        </p:nvSpPr>
        <p:spPr>
          <a:xfrm>
            <a:off x="4572000" y="2307771"/>
            <a:ext cx="1295400" cy="1323439"/>
          </a:xfrm>
          <a:prstGeom prst="rect">
            <a:avLst/>
          </a:prstGeom>
        </p:spPr>
        <p:txBody>
          <a:bodyPr wrap="square">
            <a:spAutoFit/>
          </a:bodyPr>
          <a:lstStyle/>
          <a:p>
            <a:r>
              <a:rPr lang="en-US" sz="8000" dirty="0" smtClean="0">
                <a:sym typeface="Webdings"/>
              </a:rPr>
              <a:t></a:t>
            </a:r>
            <a:endParaRPr lang="en-US" sz="8000" dirty="0"/>
          </a:p>
        </p:txBody>
      </p:sp>
    </p:spTree>
    <p:extLst>
      <p:ext uri="{BB962C8B-B14F-4D97-AF65-F5344CB8AC3E}">
        <p14:creationId xmlns:p14="http://schemas.microsoft.com/office/powerpoint/2010/main" val="27770117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228600" y="381000"/>
            <a:ext cx="8229600" cy="685800"/>
          </a:xfrm>
        </p:spPr>
        <p:txBody>
          <a:bodyPr/>
          <a:lstStyle/>
          <a:p>
            <a:pPr algn="l">
              <a:defRPr/>
            </a:pPr>
            <a:r>
              <a:rPr lang="en-US" sz="3800" b="1" dirty="0">
                <a:solidFill>
                  <a:srgbClr val="002060"/>
                </a:solidFill>
              </a:rPr>
              <a:t>Acknowledgments</a:t>
            </a:r>
          </a:p>
        </p:txBody>
      </p:sp>
      <p:sp>
        <p:nvSpPr>
          <p:cNvPr id="4099" name="Content Placeholder 2"/>
          <p:cNvSpPr>
            <a:spLocks noGrp="1"/>
          </p:cNvSpPr>
          <p:nvPr>
            <p:ph idx="1"/>
          </p:nvPr>
        </p:nvSpPr>
        <p:spPr>
          <a:xfrm>
            <a:off x="457200" y="1219200"/>
            <a:ext cx="8458200" cy="3733800"/>
          </a:xfrm>
        </p:spPr>
        <p:txBody>
          <a:bodyPr/>
          <a:lstStyle/>
          <a:p>
            <a:pPr>
              <a:buFont typeface="Arial" panose="020B0604020202020204" pitchFamily="34" charset="0"/>
              <a:buChar char="•"/>
            </a:pPr>
            <a:r>
              <a:rPr lang="en-US" altLang="en-US" sz="3000" dirty="0" smtClean="0">
                <a:solidFill>
                  <a:schemeClr val="tx1"/>
                </a:solidFill>
                <a:ea typeface="ＭＳ Ｐゴシック" pitchFamily="34" charset="-128"/>
                <a:cs typeface="Calibri" pitchFamily="34" charset="0"/>
              </a:rPr>
              <a:t>Funded by: </a:t>
            </a:r>
            <a:r>
              <a:rPr lang="en-US" sz="3000" dirty="0" smtClean="0">
                <a:solidFill>
                  <a:schemeClr val="tx1"/>
                </a:solidFill>
              </a:rPr>
              <a:t>Society for the Scientific Study of Religion - Jack Shand Research Award</a:t>
            </a:r>
            <a:endParaRPr lang="en-US" altLang="en-US" sz="3000" dirty="0" smtClean="0">
              <a:solidFill>
                <a:schemeClr val="tx1"/>
              </a:solidFill>
              <a:latin typeface="Calibri" pitchFamily="34" charset="0"/>
              <a:ea typeface="ＭＳ Ｐゴシック" pitchFamily="34" charset="-128"/>
              <a:cs typeface="Calibri" pitchFamily="34" charset="0"/>
            </a:endParaRPr>
          </a:p>
          <a:p>
            <a:pPr>
              <a:buNone/>
            </a:pPr>
            <a:endParaRPr lang="en-US" altLang="en-US" sz="3000" dirty="0" smtClean="0">
              <a:solidFill>
                <a:schemeClr val="tx1"/>
              </a:solidFill>
              <a:latin typeface="+mj-lt"/>
              <a:ea typeface="ＭＳ Ｐゴシック" pitchFamily="34" charset="-128"/>
              <a:cs typeface="Calibri" pitchFamily="34" charset="0"/>
            </a:endParaRPr>
          </a:p>
          <a:p>
            <a:pPr>
              <a:buFont typeface="Arial" panose="020B0604020202020204" pitchFamily="34" charset="0"/>
              <a:buChar char="•"/>
            </a:pPr>
            <a:r>
              <a:rPr lang="en-US" altLang="en-US" sz="3000" dirty="0" smtClean="0">
                <a:solidFill>
                  <a:schemeClr val="tx1"/>
                </a:solidFill>
                <a:latin typeface="+mj-lt"/>
                <a:ea typeface="ＭＳ Ｐゴシック" pitchFamily="34" charset="-128"/>
                <a:cs typeface="Calibri" pitchFamily="34" charset="0"/>
              </a:rPr>
              <a:t>Philip Brenner &amp; </a:t>
            </a:r>
            <a:r>
              <a:rPr lang="en-US" altLang="en-US" sz="3000" dirty="0">
                <a:solidFill>
                  <a:schemeClr val="tx1"/>
                </a:solidFill>
                <a:latin typeface="+mj-lt"/>
                <a:ea typeface="ＭＳ Ｐゴシック" pitchFamily="34" charset="-128"/>
                <a:cs typeface="Calibri" pitchFamily="34" charset="0"/>
              </a:rPr>
              <a:t>Carol </a:t>
            </a:r>
            <a:r>
              <a:rPr lang="en-US" altLang="en-US" sz="3000" dirty="0" smtClean="0">
                <a:solidFill>
                  <a:schemeClr val="tx1"/>
                </a:solidFill>
                <a:latin typeface="+mj-lt"/>
                <a:ea typeface="ＭＳ Ｐゴシック" pitchFamily="34" charset="-128"/>
                <a:cs typeface="Calibri" pitchFamily="34" charset="0"/>
              </a:rPr>
              <a:t>Cosenza from the Center for Survey Research at UMass Boston</a:t>
            </a:r>
            <a:endParaRPr lang="en-US" altLang="en-US" sz="3000" dirty="0">
              <a:solidFill>
                <a:schemeClr val="tx1"/>
              </a:solidFill>
              <a:latin typeface="+mj-lt"/>
              <a:ea typeface="ＭＳ Ｐゴシック" pitchFamily="34" charset="-128"/>
              <a:cs typeface="Calibri" pitchFamily="34" charset="0"/>
            </a:endParaRPr>
          </a:p>
          <a:p>
            <a:pPr>
              <a:buNone/>
            </a:pPr>
            <a:endParaRPr lang="en-US" altLang="en-US" sz="3000" dirty="0" smtClean="0">
              <a:solidFill>
                <a:schemeClr val="tx1"/>
              </a:solidFill>
              <a:latin typeface="+mj-lt"/>
              <a:ea typeface="ＭＳ Ｐゴシック" pitchFamily="34" charset="-128"/>
              <a:cs typeface="Calibri" pitchFamily="34" charset="0"/>
            </a:endParaRPr>
          </a:p>
          <a:p>
            <a:pPr>
              <a:buFont typeface="Arial" panose="020B0604020202020204" pitchFamily="34" charset="0"/>
              <a:buChar char="•"/>
            </a:pPr>
            <a:r>
              <a:rPr lang="en-US" altLang="en-US" sz="3000" dirty="0" smtClean="0">
                <a:solidFill>
                  <a:schemeClr val="tx1"/>
                </a:solidFill>
                <a:latin typeface="+mj-lt"/>
                <a:ea typeface="ＭＳ Ｐゴシック" pitchFamily="34" charset="-128"/>
                <a:cs typeface="Calibri" pitchFamily="34" charset="0"/>
              </a:rPr>
              <a:t>Andrea Leverentz from the Dept. of Sociology at </a:t>
            </a:r>
            <a:r>
              <a:rPr lang="en-US" altLang="en-US" sz="3000" dirty="0" smtClean="0">
                <a:solidFill>
                  <a:schemeClr val="tx1"/>
                </a:solidFill>
                <a:ea typeface="ＭＳ Ｐゴシック" pitchFamily="34" charset="-128"/>
                <a:cs typeface="Calibri" pitchFamily="34" charset="0"/>
              </a:rPr>
              <a:t>UMass Boston</a:t>
            </a:r>
          </a:p>
          <a:p>
            <a:pPr>
              <a:buFont typeface="Arial" panose="020B0604020202020204" pitchFamily="34" charset="0"/>
              <a:buChar char="•"/>
            </a:pPr>
            <a:endParaRPr lang="en-US" altLang="en-US" sz="2000" dirty="0">
              <a:solidFill>
                <a:schemeClr val="tx1"/>
              </a:solidFill>
              <a:latin typeface="+mj-lt"/>
              <a:ea typeface="ＭＳ Ｐゴシック" pitchFamily="34" charset="-128"/>
              <a:cs typeface="Calibri" pitchFamily="34" charset="0"/>
            </a:endParaRPr>
          </a:p>
        </p:txBody>
      </p:sp>
    </p:spTree>
    <p:extLst>
      <p:ext uri="{BB962C8B-B14F-4D97-AF65-F5344CB8AC3E}">
        <p14:creationId xmlns:p14="http://schemas.microsoft.com/office/powerpoint/2010/main" val="1182211709"/>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txBox="1">
            <a:spLocks/>
          </p:cNvSpPr>
          <p:nvPr/>
        </p:nvSpPr>
        <p:spPr>
          <a:xfrm>
            <a:off x="304800" y="1143000"/>
            <a:ext cx="8868229" cy="3048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buNone/>
              <a:defRPr/>
            </a:pPr>
            <a:r>
              <a:rPr kumimoji="0" lang="en-US" sz="2500" b="0" i="0" u="none" strike="noStrike" kern="1200" cap="none" spc="0" normalizeH="0" baseline="0" noProof="0" dirty="0" smtClean="0">
                <a:ln>
                  <a:noFill/>
                </a:ln>
                <a:solidFill>
                  <a:sysClr val="windowText" lastClr="000000"/>
                </a:solidFill>
                <a:effectLst/>
                <a:uLnTx/>
                <a:uFillTx/>
                <a:latin typeface="+mj-lt"/>
                <a:ea typeface="+mn-ea"/>
                <a:cs typeface="+mn-cs"/>
              </a:rPr>
              <a:t>In general, when writing survey questions there are some basic standards to follow:</a:t>
            </a:r>
          </a:p>
          <a:p>
            <a:pPr marL="290513" marR="0" lvl="1" indent="-115888"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rgbClr val="FF0000"/>
                </a:solidFill>
                <a:effectLst/>
                <a:uLnTx/>
                <a:uFillTx/>
                <a:latin typeface="+mj-lt"/>
                <a:ea typeface="+mn-ea"/>
                <a:cs typeface="+mn-cs"/>
              </a:rPr>
              <a:t>Avoid </a:t>
            </a:r>
            <a:r>
              <a:rPr kumimoji="0" lang="en-US" sz="2400" b="0" i="0" u="none" strike="noStrike" kern="1200" cap="none" spc="0" normalizeH="0" baseline="0" noProof="0" dirty="0" smtClean="0">
                <a:ln>
                  <a:noFill/>
                </a:ln>
                <a:solidFill>
                  <a:sysClr val="windowText" lastClr="000000"/>
                </a:solidFill>
                <a:effectLst/>
                <a:uLnTx/>
                <a:uFillTx/>
                <a:latin typeface="+mj-lt"/>
                <a:ea typeface="+mn-ea"/>
                <a:cs typeface="+mn-cs"/>
              </a:rPr>
              <a:t>vague terms or concepts</a:t>
            </a:r>
          </a:p>
          <a:p>
            <a:pPr marL="290513" marR="0" lvl="1" indent="-115888"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rgbClr val="FF0000"/>
                </a:solidFill>
                <a:effectLst/>
                <a:uLnTx/>
                <a:uFillTx/>
                <a:latin typeface="+mj-lt"/>
                <a:ea typeface="+mn-ea"/>
                <a:cs typeface="+mn-cs"/>
              </a:rPr>
              <a:t>Avoid</a:t>
            </a:r>
            <a:r>
              <a:rPr kumimoji="0" lang="en-US" sz="2400" b="0" i="0" u="none" strike="noStrike" kern="1200" cap="none" spc="0" normalizeH="0" baseline="0" noProof="0" dirty="0" smtClean="0">
                <a:ln>
                  <a:noFill/>
                </a:ln>
                <a:solidFill>
                  <a:sysClr val="windowText" lastClr="000000"/>
                </a:solidFill>
                <a:effectLst/>
                <a:uLnTx/>
                <a:uFillTx/>
                <a:latin typeface="+mj-lt"/>
                <a:ea typeface="+mn-ea"/>
                <a:cs typeface="+mn-cs"/>
              </a:rPr>
              <a:t> double-barreled questions </a:t>
            </a:r>
            <a:r>
              <a:rPr kumimoji="0" lang="en-US" sz="2400" b="0" i="1" u="none" strike="noStrike" kern="1200" cap="none" spc="0" normalizeH="0" baseline="0" noProof="0" dirty="0" smtClean="0">
                <a:ln>
                  <a:noFill/>
                </a:ln>
                <a:solidFill>
                  <a:sysClr val="windowText" lastClr="000000"/>
                </a:solidFill>
                <a:effectLst/>
                <a:uLnTx/>
                <a:uFillTx/>
                <a:latin typeface="+mj-lt"/>
                <a:ea typeface="+mn-ea"/>
                <a:cs typeface="+mn-cs"/>
              </a:rPr>
              <a:t>(asking 2 questions at once) </a:t>
            </a:r>
          </a:p>
          <a:p>
            <a:pPr marL="290513" marR="0" lvl="1" indent="-115888"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rgbClr val="FF0000"/>
                </a:solidFill>
                <a:effectLst/>
                <a:uLnTx/>
                <a:uFillTx/>
                <a:latin typeface="+mj-lt"/>
                <a:ea typeface="+mn-ea"/>
                <a:cs typeface="+mn-cs"/>
              </a:rPr>
              <a:t>Avoid</a:t>
            </a:r>
            <a:r>
              <a:rPr kumimoji="0" lang="en-US" sz="2400" b="0" i="0" u="none" strike="noStrike" kern="1200" cap="none" spc="0" normalizeH="0" baseline="0" noProof="0" dirty="0" smtClean="0">
                <a:ln>
                  <a:noFill/>
                </a:ln>
                <a:solidFill>
                  <a:sysClr val="windowText" lastClr="000000"/>
                </a:solidFill>
                <a:effectLst/>
                <a:uLnTx/>
                <a:uFillTx/>
                <a:latin typeface="+mj-lt"/>
                <a:ea typeface="+mn-ea"/>
                <a:cs typeface="+mn-cs"/>
              </a:rPr>
              <a:t> embedded assumptions </a:t>
            </a:r>
            <a:r>
              <a:rPr kumimoji="0" lang="en-US" sz="2400" b="0" i="1" u="none" strike="noStrike" kern="1200" cap="none" spc="0" normalizeH="0" baseline="0" noProof="0" dirty="0" smtClean="0">
                <a:ln>
                  <a:noFill/>
                </a:ln>
                <a:solidFill>
                  <a:sysClr val="windowText" lastClr="000000"/>
                </a:solidFill>
                <a:effectLst/>
                <a:uLnTx/>
                <a:uFillTx/>
                <a:latin typeface="+mj-lt"/>
                <a:ea typeface="+mn-ea"/>
                <a:cs typeface="+mn-cs"/>
              </a:rPr>
              <a:t>(“When you drive your car…”)</a:t>
            </a:r>
          </a:p>
          <a:p>
            <a:pPr marL="290513" marR="0" lvl="1" indent="-115888"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rgbClr val="9BBB59">
                    <a:lumMod val="50000"/>
                  </a:srgbClr>
                </a:solidFill>
                <a:effectLst/>
                <a:uLnTx/>
                <a:uFillTx/>
                <a:latin typeface="+mj-lt"/>
                <a:ea typeface="+mn-ea"/>
                <a:cs typeface="+mn-cs"/>
              </a:rPr>
              <a:t>Provide</a:t>
            </a:r>
            <a:r>
              <a:rPr kumimoji="0" lang="en-US" sz="2400" b="0" i="0" u="none" strike="noStrike" kern="1200" cap="none" spc="0" normalizeH="0" baseline="0" noProof="0" dirty="0" smtClean="0">
                <a:ln>
                  <a:noFill/>
                </a:ln>
                <a:solidFill>
                  <a:sysClr val="windowText" lastClr="000000"/>
                </a:solidFill>
                <a:effectLst/>
                <a:uLnTx/>
                <a:uFillTx/>
                <a:latin typeface="+mj-lt"/>
                <a:ea typeface="+mn-ea"/>
                <a:cs typeface="+mn-cs"/>
              </a:rPr>
              <a:t> time frames (“</a:t>
            </a:r>
            <a:r>
              <a:rPr kumimoji="0" lang="en-US" sz="2400" b="0" i="1" u="none" strike="noStrike" kern="1200" cap="none" spc="0" normalizeH="0" baseline="0" noProof="0" dirty="0" smtClean="0">
                <a:ln>
                  <a:noFill/>
                </a:ln>
                <a:solidFill>
                  <a:sysClr val="windowText" lastClr="000000"/>
                </a:solidFill>
                <a:effectLst/>
                <a:uLnTx/>
                <a:uFillTx/>
                <a:latin typeface="+mj-lt"/>
                <a:ea typeface="+mn-ea"/>
                <a:cs typeface="+mn-cs"/>
              </a:rPr>
              <a:t>In the past week…”)</a:t>
            </a:r>
          </a:p>
          <a:p>
            <a:pPr marL="290513" lvl="1" indent="-115888">
              <a:buFont typeface="Arial" pitchFamily="34" charset="0"/>
              <a:buChar char="•"/>
              <a:defRPr/>
            </a:pPr>
            <a:r>
              <a:rPr kumimoji="0" lang="en-US" sz="2400" b="1" i="0" u="none" strike="noStrike" kern="1200" cap="none" spc="0" normalizeH="0" baseline="0" noProof="0" dirty="0" smtClean="0">
                <a:ln>
                  <a:noFill/>
                </a:ln>
                <a:solidFill>
                  <a:srgbClr val="9BBB59">
                    <a:lumMod val="50000"/>
                  </a:srgbClr>
                </a:solidFill>
                <a:effectLst/>
                <a:uLnTx/>
                <a:uFillTx/>
                <a:latin typeface="+mj-lt"/>
                <a:ea typeface="+mn-ea"/>
                <a:cs typeface="+mn-cs"/>
              </a:rPr>
              <a:t>Provide</a:t>
            </a:r>
            <a:r>
              <a:rPr kumimoji="0" lang="en-US" sz="2400" b="0" i="0" u="none" strike="noStrike" kern="1200" cap="none" spc="0" normalizeH="0" baseline="0" noProof="0" dirty="0" smtClean="0">
                <a:ln>
                  <a:noFill/>
                </a:ln>
                <a:solidFill>
                  <a:sysClr val="windowText" lastClr="000000"/>
                </a:solidFill>
                <a:effectLst/>
                <a:uLnTx/>
                <a:uFillTx/>
                <a:latin typeface="+mj-lt"/>
                <a:ea typeface="+mn-ea"/>
                <a:cs typeface="+mn-cs"/>
              </a:rPr>
              <a:t> responses that are mutually exclusive and exhaustive </a:t>
            </a:r>
            <a:br>
              <a:rPr kumimoji="0" lang="en-US" sz="2400" b="0" i="0" u="none" strike="noStrike" kern="1200" cap="none" spc="0" normalizeH="0" baseline="0" noProof="0" dirty="0" smtClean="0">
                <a:ln>
                  <a:noFill/>
                </a:ln>
                <a:solidFill>
                  <a:sysClr val="windowText" lastClr="000000"/>
                </a:solidFill>
                <a:effectLst/>
                <a:uLnTx/>
                <a:uFillTx/>
                <a:latin typeface="+mj-lt"/>
                <a:ea typeface="+mn-ea"/>
                <a:cs typeface="+mn-cs"/>
              </a:rPr>
            </a:br>
            <a:r>
              <a:rPr kumimoji="0" lang="en-US" sz="2500" b="1" i="0" u="none" strike="noStrike" kern="1200" cap="none" spc="0" normalizeH="0" baseline="0" noProof="0" dirty="0" smtClean="0">
                <a:ln>
                  <a:noFill/>
                </a:ln>
                <a:solidFill>
                  <a:sysClr val="windowText" lastClr="000000"/>
                </a:solidFill>
                <a:effectLst/>
                <a:uLnTx/>
                <a:uFillTx/>
                <a:latin typeface="Calibri"/>
                <a:ea typeface="+mn-ea"/>
                <a:cs typeface="+mn-cs"/>
              </a:rPr>
              <a:t/>
            </a:r>
            <a:br>
              <a:rPr kumimoji="0" lang="en-US" sz="2500" b="1" i="0" u="none" strike="noStrike" kern="1200" cap="none" spc="0" normalizeH="0" baseline="0" noProof="0" dirty="0" smtClean="0">
                <a:ln>
                  <a:noFill/>
                </a:ln>
                <a:solidFill>
                  <a:sysClr val="windowText" lastClr="000000"/>
                </a:solidFill>
                <a:effectLst/>
                <a:uLnTx/>
                <a:uFillTx/>
                <a:latin typeface="Calibri"/>
                <a:ea typeface="+mn-ea"/>
                <a:cs typeface="+mn-cs"/>
              </a:rPr>
            </a:br>
            <a:endParaRPr kumimoji="0" lang="en-US" sz="25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400050" marR="0" lvl="2"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400" b="1" i="0" u="none" strike="noStrike" kern="1200" cap="none" spc="0" normalizeH="0" baseline="0" noProof="0" dirty="0">
              <a:ln>
                <a:noFill/>
              </a:ln>
              <a:solidFill>
                <a:sysClr val="windowText" lastClr="000000"/>
              </a:solidFill>
              <a:effectLst/>
              <a:uLnTx/>
              <a:uFillTx/>
              <a:latin typeface="Calibri"/>
              <a:ea typeface="+mn-ea"/>
              <a:cs typeface="+mn-cs"/>
            </a:endParaRPr>
          </a:p>
        </p:txBody>
      </p:sp>
      <p:sp>
        <p:nvSpPr>
          <p:cNvPr id="2" name="Rectangle 1"/>
          <p:cNvSpPr/>
          <p:nvPr/>
        </p:nvSpPr>
        <p:spPr>
          <a:xfrm>
            <a:off x="304800" y="4876800"/>
            <a:ext cx="7772400" cy="830997"/>
          </a:xfrm>
          <a:prstGeom prst="rect">
            <a:avLst/>
          </a:prstGeom>
        </p:spPr>
        <p:txBody>
          <a:bodyPr wrap="square">
            <a:spAutoFit/>
          </a:bodyPr>
          <a:lstStyle/>
          <a:p>
            <a:pPr marL="0" lvl="1">
              <a:spcBef>
                <a:spcPct val="20000"/>
              </a:spcBef>
              <a:defRPr/>
            </a:pPr>
            <a:r>
              <a:rPr lang="en-US" sz="2400" b="1" dirty="0">
                <a:latin typeface="Arial" panose="020B0604020202020204" pitchFamily="34" charset="0"/>
                <a:cs typeface="Arial" panose="020B0604020202020204" pitchFamily="34" charset="0"/>
              </a:rPr>
              <a:t>By meeting these standards, survey questions </a:t>
            </a:r>
            <a:r>
              <a:rPr lang="en-US" sz="2400" b="1" dirty="0" smtClean="0">
                <a:latin typeface="Arial" panose="020B0604020202020204" pitchFamily="34" charset="0"/>
                <a:cs typeface="Arial" panose="020B0604020202020204" pitchFamily="34" charset="0"/>
              </a:rPr>
              <a:t>are more consistently </a:t>
            </a:r>
            <a:r>
              <a:rPr lang="en-US" sz="2400" b="1" dirty="0">
                <a:latin typeface="Arial" panose="020B0604020202020204" pitchFamily="34" charset="0"/>
                <a:cs typeface="Arial" panose="020B0604020202020204" pitchFamily="34" charset="0"/>
              </a:rPr>
              <a:t>understood by </a:t>
            </a:r>
            <a:r>
              <a:rPr lang="en-US" sz="2400" b="1" dirty="0" smtClean="0">
                <a:latin typeface="Arial" panose="020B0604020202020204" pitchFamily="34" charset="0"/>
                <a:cs typeface="Arial" panose="020B0604020202020204" pitchFamily="34" charset="0"/>
              </a:rPr>
              <a:t>respondents.</a:t>
            </a:r>
            <a:endParaRPr lang="en-US" sz="2400" b="1" dirty="0">
              <a:latin typeface="Arial" panose="020B0604020202020204" pitchFamily="34" charset="0"/>
              <a:cs typeface="Arial" panose="020B0604020202020204" pitchFamily="34" charset="0"/>
            </a:endParaRPr>
          </a:p>
        </p:txBody>
      </p:sp>
      <p:sp>
        <p:nvSpPr>
          <p:cNvPr id="8" name="Title 1"/>
          <p:cNvSpPr>
            <a:spLocks noGrp="1"/>
          </p:cNvSpPr>
          <p:nvPr>
            <p:ph type="title"/>
          </p:nvPr>
        </p:nvSpPr>
        <p:spPr>
          <a:xfrm>
            <a:off x="228600" y="381000"/>
            <a:ext cx="8229600" cy="685800"/>
          </a:xfrm>
        </p:spPr>
        <p:txBody>
          <a:bodyPr/>
          <a:lstStyle/>
          <a:p>
            <a:pPr algn="l">
              <a:defRPr/>
            </a:pPr>
            <a:r>
              <a:rPr lang="en-US" altLang="en-US" sz="3800" b="1" dirty="0">
                <a:solidFill>
                  <a:srgbClr val="002060"/>
                </a:solidFill>
              </a:rPr>
              <a:t>Designing Survey Questions</a:t>
            </a:r>
            <a:endParaRPr lang="en-US" sz="3800" b="1" dirty="0">
              <a:solidFill>
                <a:srgbClr val="002060"/>
              </a:solidFill>
            </a:endParaRPr>
          </a:p>
        </p:txBody>
      </p:sp>
      <p:sp>
        <p:nvSpPr>
          <p:cNvPr id="7" name="Rectangle 6"/>
          <p:cNvSpPr/>
          <p:nvPr/>
        </p:nvSpPr>
        <p:spPr>
          <a:xfrm>
            <a:off x="304800" y="6019800"/>
            <a:ext cx="4071949" cy="461665"/>
          </a:xfrm>
          <a:prstGeom prst="rect">
            <a:avLst/>
          </a:prstGeom>
        </p:spPr>
        <p:txBody>
          <a:bodyPr wrap="none">
            <a:spAutoFit/>
          </a:bodyPr>
          <a:lstStyle/>
          <a:p>
            <a:r>
              <a:rPr lang="en-US" sz="2400" dirty="0" smtClean="0"/>
              <a:t>(Fowler and Cosenza 2008) </a:t>
            </a:r>
            <a:endParaRPr lang="en-US" sz="2400" dirty="0"/>
          </a:p>
        </p:txBody>
      </p:sp>
    </p:spTree>
    <p:extLst>
      <p:ext uri="{BB962C8B-B14F-4D97-AF65-F5344CB8AC3E}">
        <p14:creationId xmlns:p14="http://schemas.microsoft.com/office/powerpoint/2010/main" val="20397619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2"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7800" y="1295400"/>
            <a:ext cx="5461000" cy="3352800"/>
          </a:xfrm>
        </p:spPr>
        <p:txBody>
          <a:bodyPr/>
          <a:lstStyle/>
          <a:p>
            <a:pPr>
              <a:buFont typeface="Arial" panose="020B0604020202020204" pitchFamily="34" charset="0"/>
              <a:buChar char="•"/>
            </a:pPr>
            <a:r>
              <a:rPr lang="en-US" sz="2600" dirty="0" smtClean="0">
                <a:solidFill>
                  <a:schemeClr val="tx1"/>
                </a:solidFill>
                <a:cs typeface="Calibri" pitchFamily="34" charset="0"/>
              </a:rPr>
              <a:t>Despite these well-documented standards</a:t>
            </a:r>
            <a:r>
              <a:rPr lang="en-US" sz="2600" dirty="0">
                <a:solidFill>
                  <a:schemeClr val="tx1"/>
                </a:solidFill>
                <a:cs typeface="Calibri" pitchFamily="34" charset="0"/>
              </a:rPr>
              <a:t>, </a:t>
            </a:r>
            <a:r>
              <a:rPr lang="en-US" sz="2600" dirty="0" smtClean="0">
                <a:solidFill>
                  <a:schemeClr val="tx1"/>
                </a:solidFill>
                <a:cs typeface="Calibri" pitchFamily="34" charset="0"/>
              </a:rPr>
              <a:t>not all survey questions follow the rules.</a:t>
            </a:r>
          </a:p>
          <a:p>
            <a:pPr marL="0" indent="0">
              <a:buNone/>
            </a:pPr>
            <a:endParaRPr lang="en-US" sz="2600" dirty="0" smtClean="0">
              <a:solidFill>
                <a:schemeClr val="tx1"/>
              </a:solidFill>
              <a:cs typeface="Calibri" pitchFamily="34" charset="0"/>
            </a:endParaRPr>
          </a:p>
          <a:p>
            <a:pPr>
              <a:buFont typeface="Arial" panose="020B0604020202020204" pitchFamily="34" charset="0"/>
              <a:buChar char="•"/>
            </a:pPr>
            <a:r>
              <a:rPr lang="en-US" sz="2600" dirty="0">
                <a:solidFill>
                  <a:schemeClr val="tx1"/>
                </a:solidFill>
                <a:cs typeface="Calibri" pitchFamily="34" charset="0"/>
              </a:rPr>
              <a:t>The resulting data from these questions are often taken at face value as </a:t>
            </a:r>
            <a:r>
              <a:rPr lang="en-US" sz="2600" dirty="0" smtClean="0">
                <a:solidFill>
                  <a:schemeClr val="tx1"/>
                </a:solidFill>
                <a:cs typeface="Calibri" pitchFamily="34" charset="0"/>
              </a:rPr>
              <a:t>“truth,” </a:t>
            </a:r>
            <a:r>
              <a:rPr lang="en-US" sz="2600" dirty="0">
                <a:solidFill>
                  <a:schemeClr val="tx1"/>
                </a:solidFill>
                <a:cs typeface="Calibri" pitchFamily="34" charset="0"/>
              </a:rPr>
              <a:t>without consideration for how accurately the questions </a:t>
            </a:r>
            <a:r>
              <a:rPr lang="en-US" sz="2600" dirty="0" smtClean="0">
                <a:solidFill>
                  <a:schemeClr val="tx1"/>
                </a:solidFill>
                <a:cs typeface="Calibri" pitchFamily="34" charset="0"/>
              </a:rPr>
              <a:t>measure what they’re intended to.</a:t>
            </a:r>
            <a:endParaRPr lang="en-US" sz="2600" dirty="0">
              <a:solidFill>
                <a:schemeClr val="tx1"/>
              </a:solidFill>
              <a:cs typeface="Calibri" pitchFamily="34" charset="0"/>
            </a:endParaRPr>
          </a:p>
          <a:p>
            <a:pPr>
              <a:buFont typeface="Arial" panose="020B0604020202020204" pitchFamily="34" charset="0"/>
              <a:buChar char="•"/>
            </a:pPr>
            <a:endParaRPr lang="en-US" sz="2800" dirty="0">
              <a:solidFill>
                <a:schemeClr val="tx1"/>
              </a:solidFill>
              <a:cs typeface="Calibri" pitchFamily="34" charset="0"/>
            </a:endParaRPr>
          </a:p>
          <a:p>
            <a:pPr>
              <a:buFont typeface="Arial" panose="020B0604020202020204" pitchFamily="34" charset="0"/>
              <a:buChar char="•"/>
            </a:pPr>
            <a:endParaRPr lang="en-US" sz="2500" dirty="0" smtClean="0">
              <a:solidFill>
                <a:schemeClr val="tx1"/>
              </a:solidFill>
              <a:cs typeface="Calibri" pitchFamily="34" charset="0"/>
            </a:endParaRPr>
          </a:p>
          <a:p>
            <a:pPr marL="0" indent="0">
              <a:buNone/>
            </a:pPr>
            <a:endParaRPr lang="en-US" sz="2500" dirty="0" smtClean="0">
              <a:solidFill>
                <a:schemeClr val="tx1"/>
              </a:solidFill>
              <a:cs typeface="Calibri" pitchFamily="34" charset="0"/>
            </a:endParaRPr>
          </a:p>
          <a:p>
            <a:pPr marL="0" indent="0">
              <a:buNone/>
            </a:pPr>
            <a:r>
              <a:rPr lang="en-US" sz="2000" dirty="0" smtClean="0">
                <a:solidFill>
                  <a:schemeClr val="tx1"/>
                </a:solidFill>
                <a:cs typeface="Calibri" pitchFamily="34" charset="0"/>
              </a:rPr>
              <a:t> </a:t>
            </a:r>
          </a:p>
          <a:p>
            <a:pPr>
              <a:buNone/>
            </a:pPr>
            <a:endParaRPr lang="en-US" sz="3000" dirty="0" smtClean="0">
              <a:solidFill>
                <a:schemeClr val="tx1"/>
              </a:solidFill>
              <a:latin typeface="Calibri" pitchFamily="34" charset="0"/>
              <a:cs typeface="Calibri" pitchFamily="34" charset="0"/>
            </a:endParaRPr>
          </a:p>
        </p:txBody>
      </p:sp>
      <p:pic>
        <p:nvPicPr>
          <p:cNvPr id="5" name="Picture 2"/>
          <p:cNvPicPr>
            <a:picLocks noChangeAspect="1" noChangeArrowheads="1"/>
          </p:cNvPicPr>
          <p:nvPr/>
        </p:nvPicPr>
        <p:blipFill>
          <a:blip r:embed="rId3" cstate="print">
            <a:duotone>
              <a:prstClr val="black"/>
              <a:schemeClr val="accent1">
                <a:tint val="45000"/>
                <a:satMod val="400000"/>
              </a:schemeClr>
            </a:duotone>
            <a:extLst>
              <a:ext uri="{BEBA8EAE-BF5A-486C-A8C5-ECC9F3942E4B}">
                <a14:imgProps xmlns:a14="http://schemas.microsoft.com/office/drawing/2010/main">
                  <a14:imgLayer r:embed="rId4">
                    <a14:imgEffect>
                      <a14:colorTemperature colorTemp="4700"/>
                    </a14:imgEffect>
                    <a14:imgEffect>
                      <a14:saturation sat="330000"/>
                    </a14:imgEffect>
                  </a14:imgLayer>
                </a14:imgProps>
              </a:ext>
              <a:ext uri="{28A0092B-C50C-407E-A947-70E740481C1C}">
                <a14:useLocalDpi xmlns:a14="http://schemas.microsoft.com/office/drawing/2010/main" val="0"/>
              </a:ext>
            </a:extLst>
          </a:blip>
          <a:srcRect/>
          <a:stretch>
            <a:fillRect/>
          </a:stretch>
        </p:blipFill>
        <p:spPr bwMode="auto">
          <a:xfrm>
            <a:off x="5972628" y="2362200"/>
            <a:ext cx="3028950" cy="2041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a:spLocks noGrp="1"/>
          </p:cNvSpPr>
          <p:nvPr>
            <p:ph type="title"/>
          </p:nvPr>
        </p:nvSpPr>
        <p:spPr>
          <a:xfrm>
            <a:off x="228600" y="381000"/>
            <a:ext cx="8229600" cy="685800"/>
          </a:xfrm>
        </p:spPr>
        <p:txBody>
          <a:bodyPr/>
          <a:lstStyle/>
          <a:p>
            <a:pPr algn="l">
              <a:defRPr/>
            </a:pPr>
            <a:r>
              <a:rPr lang="en-US" altLang="en-US" sz="3800" b="1" dirty="0">
                <a:solidFill>
                  <a:srgbClr val="002060"/>
                </a:solidFill>
              </a:rPr>
              <a:t>Designing Survey Questions</a:t>
            </a:r>
            <a:endParaRPr lang="en-US" sz="3800" b="1" dirty="0">
              <a:solidFill>
                <a:srgbClr val="002060"/>
              </a:solidFill>
            </a:endParaRPr>
          </a:p>
        </p:txBody>
      </p:sp>
    </p:spTree>
    <p:extLst>
      <p:ext uri="{BB962C8B-B14F-4D97-AF65-F5344CB8AC3E}">
        <p14:creationId xmlns:p14="http://schemas.microsoft.com/office/powerpoint/2010/main" val="2835465609"/>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295400"/>
            <a:ext cx="8991600" cy="3657600"/>
          </a:xfrm>
        </p:spPr>
        <p:txBody>
          <a:bodyPr/>
          <a:lstStyle/>
          <a:p>
            <a:pPr marL="231775" indent="-231775" eaLnBrk="1" fontAlgn="auto" hangingPunct="1">
              <a:spcBef>
                <a:spcPts val="0"/>
              </a:spcBef>
              <a:spcAft>
                <a:spcPts val="1200"/>
              </a:spcAft>
              <a:defRPr/>
            </a:pPr>
            <a:r>
              <a:rPr lang="en-US" sz="2500" dirty="0" smtClean="0">
                <a:solidFill>
                  <a:schemeClr val="tx1"/>
                </a:solidFill>
                <a:cs typeface="Calibri" pitchFamily="34" charset="0"/>
              </a:rPr>
              <a:t>Present the results of </a:t>
            </a:r>
            <a:r>
              <a:rPr lang="en-US" sz="2500" b="1" dirty="0" smtClean="0">
                <a:solidFill>
                  <a:schemeClr val="tx1"/>
                </a:solidFill>
                <a:cs typeface="Calibri" pitchFamily="34" charset="0"/>
              </a:rPr>
              <a:t>cognitive testing </a:t>
            </a:r>
            <a:r>
              <a:rPr lang="en-US" sz="2500" dirty="0" smtClean="0">
                <a:solidFill>
                  <a:schemeClr val="tx1"/>
                </a:solidFill>
                <a:cs typeface="Calibri" pitchFamily="34" charset="0"/>
              </a:rPr>
              <a:t>done on some questions from a commonly-used survey scale that measures subjective religious experiences</a:t>
            </a:r>
          </a:p>
          <a:p>
            <a:pPr marL="623888" lvl="1" indent="-223838" eaLnBrk="1" fontAlgn="auto" hangingPunct="1">
              <a:spcBef>
                <a:spcPts val="0"/>
              </a:spcBef>
              <a:spcAft>
                <a:spcPts val="0"/>
              </a:spcAft>
              <a:defRPr/>
            </a:pPr>
            <a:r>
              <a:rPr lang="en-US" sz="2400" i="1" dirty="0" smtClean="0">
                <a:solidFill>
                  <a:srgbClr val="660033"/>
                </a:solidFill>
                <a:cs typeface="Calibri" pitchFamily="34" charset="0"/>
              </a:rPr>
              <a:t>Daily Spiritual Experience Scale </a:t>
            </a:r>
            <a:r>
              <a:rPr lang="en-US" sz="2400" dirty="0" smtClean="0">
                <a:solidFill>
                  <a:srgbClr val="660033"/>
                </a:solidFill>
                <a:cs typeface="Calibri" pitchFamily="34" charset="0"/>
              </a:rPr>
              <a:t>(DSES)</a:t>
            </a:r>
          </a:p>
          <a:p>
            <a:pPr marL="115888" indent="-115888" eaLnBrk="1" fontAlgn="auto" hangingPunct="1">
              <a:spcBef>
                <a:spcPts val="0"/>
              </a:spcBef>
              <a:spcAft>
                <a:spcPts val="0"/>
              </a:spcAft>
              <a:defRPr/>
            </a:pPr>
            <a:endParaRPr lang="en-US" sz="2500" dirty="0" smtClean="0">
              <a:solidFill>
                <a:schemeClr val="tx1"/>
              </a:solidFill>
              <a:cs typeface="Calibri" pitchFamily="34" charset="0"/>
            </a:endParaRPr>
          </a:p>
          <a:p>
            <a:pPr marL="231775" indent="-231775" eaLnBrk="1" fontAlgn="auto" hangingPunct="1">
              <a:spcBef>
                <a:spcPts val="0"/>
              </a:spcBef>
              <a:spcAft>
                <a:spcPts val="600"/>
              </a:spcAft>
              <a:defRPr/>
            </a:pPr>
            <a:r>
              <a:rPr lang="en-US" sz="2500" dirty="0" smtClean="0">
                <a:solidFill>
                  <a:schemeClr val="tx1"/>
                </a:solidFill>
                <a:cs typeface="Calibri" pitchFamily="34" charset="0"/>
              </a:rPr>
              <a:t>By examining these results, we can better understand:</a:t>
            </a:r>
            <a:r>
              <a:rPr lang="en-US" sz="2500" b="1" dirty="0" smtClean="0">
                <a:solidFill>
                  <a:schemeClr val="tx1"/>
                </a:solidFill>
                <a:cs typeface="Calibri" pitchFamily="34" charset="0"/>
              </a:rPr>
              <a:t> </a:t>
            </a:r>
          </a:p>
          <a:p>
            <a:pPr marL="623888" lvl="1" indent="-217488">
              <a:spcAft>
                <a:spcPts val="600"/>
              </a:spcAft>
              <a:buFont typeface="Arial" panose="020B0604020202020204" pitchFamily="34" charset="0"/>
              <a:buChar char="•"/>
            </a:pPr>
            <a:r>
              <a:rPr lang="en-US" sz="2500" dirty="0" smtClean="0">
                <a:solidFill>
                  <a:srgbClr val="660033"/>
                </a:solidFill>
                <a:cs typeface="Calibri" pitchFamily="34" charset="0"/>
              </a:rPr>
              <a:t>How do respondents interpret and answer questions that disregard design standards?</a:t>
            </a:r>
          </a:p>
          <a:p>
            <a:pPr marL="623888" lvl="1" indent="-217488">
              <a:buFont typeface="Arial" panose="020B0604020202020204" pitchFamily="34" charset="0"/>
              <a:buChar char="•"/>
            </a:pPr>
            <a:r>
              <a:rPr lang="en-US" sz="2500" dirty="0" smtClean="0">
                <a:solidFill>
                  <a:srgbClr val="660033"/>
                </a:solidFill>
                <a:cs typeface="Calibri" pitchFamily="34" charset="0"/>
              </a:rPr>
              <a:t>How might these interpretations impact the quality of the data collected?</a:t>
            </a:r>
          </a:p>
          <a:p>
            <a:pPr marL="0" indent="0" eaLnBrk="1" fontAlgn="auto" hangingPunct="1">
              <a:spcBef>
                <a:spcPts val="0"/>
              </a:spcBef>
              <a:spcAft>
                <a:spcPts val="0"/>
              </a:spcAft>
              <a:buNone/>
              <a:defRPr/>
            </a:pPr>
            <a:endParaRPr lang="en-US" b="1" dirty="0" smtClean="0">
              <a:solidFill>
                <a:schemeClr val="tx1"/>
              </a:solidFill>
              <a:cs typeface="Calibri" pitchFamily="34" charset="0"/>
            </a:endParaRPr>
          </a:p>
          <a:p>
            <a:pPr lvl="1">
              <a:buFont typeface="Arial" panose="020B0604020202020204" pitchFamily="34" charset="0"/>
              <a:buChar char="•"/>
            </a:pPr>
            <a:endParaRPr lang="en-US" dirty="0" smtClean="0">
              <a:solidFill>
                <a:schemeClr val="tx1"/>
              </a:solidFill>
              <a:cs typeface="Calibri" pitchFamily="34" charset="0"/>
            </a:endParaRPr>
          </a:p>
          <a:p>
            <a:endParaRPr lang="en-US" b="1" dirty="0" smtClean="0">
              <a:solidFill>
                <a:schemeClr val="tx1"/>
              </a:solidFill>
              <a:cs typeface="Calibri" pitchFamily="34" charset="0"/>
            </a:endParaRPr>
          </a:p>
          <a:p>
            <a:endParaRPr lang="en-US" dirty="0"/>
          </a:p>
        </p:txBody>
      </p:sp>
      <p:sp>
        <p:nvSpPr>
          <p:cNvPr id="11" name="Title 1"/>
          <p:cNvSpPr>
            <a:spLocks noGrp="1"/>
          </p:cNvSpPr>
          <p:nvPr>
            <p:ph type="title"/>
          </p:nvPr>
        </p:nvSpPr>
        <p:spPr>
          <a:xfrm>
            <a:off x="228600" y="381000"/>
            <a:ext cx="8229600" cy="685800"/>
          </a:xfrm>
        </p:spPr>
        <p:txBody>
          <a:bodyPr/>
          <a:lstStyle/>
          <a:p>
            <a:pPr algn="l">
              <a:defRPr/>
            </a:pPr>
            <a:r>
              <a:rPr lang="en-US" sz="3800" b="1" dirty="0" smtClean="0">
                <a:solidFill>
                  <a:srgbClr val="002060"/>
                </a:solidFill>
              </a:rPr>
              <a:t>Presentation Objective</a:t>
            </a:r>
            <a:endParaRPr lang="en-US" sz="3800" b="1" dirty="0">
              <a:solidFill>
                <a:srgbClr val="00206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203200" y="1219200"/>
            <a:ext cx="8382000" cy="4952999"/>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200"/>
              </a:spcBef>
              <a:spcAft>
                <a:spcPts val="600"/>
              </a:spcAft>
              <a:defRPr/>
            </a:pPr>
            <a:r>
              <a:rPr kumimoji="0" lang="en-US" sz="2500" b="0" i="0" u="none" strike="noStrike" kern="120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16-item scale used to measure the “inner experience of spiritual feelings” (Underwood 2006) </a:t>
            </a:r>
          </a:p>
          <a:p>
            <a:pPr marL="342900" marR="0" lvl="0" indent="-342900" algn="l" defTabSz="914400" rtl="0" eaLnBrk="1" fontAlgn="auto" latinLnBrk="0" hangingPunct="1">
              <a:lnSpc>
                <a:spcPct val="100000"/>
              </a:lnSpc>
              <a:spcBef>
                <a:spcPts val="1200"/>
              </a:spcBef>
              <a:spcAft>
                <a:spcPts val="600"/>
              </a:spcAft>
              <a:buClrTx/>
              <a:buSzTx/>
              <a:buFont typeface="Arial" pitchFamily="34" charset="0"/>
              <a:buChar char="•"/>
              <a:tabLst/>
              <a:defRPr/>
            </a:pPr>
            <a:r>
              <a:rPr kumimoji="0" lang="en-US" sz="2500" b="0" i="0" u="none" strike="noStrike" kern="120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Frequently-used scale to measure subjective concepts of religiosity </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rgbClr val="660033"/>
                </a:solidFill>
                <a:effectLst/>
                <a:uLnTx/>
                <a:uFillTx/>
                <a:latin typeface="Arial" panose="020B0604020202020204" pitchFamily="34" charset="0"/>
                <a:cs typeface="Arial" panose="020B0604020202020204" pitchFamily="34" charset="0"/>
              </a:rPr>
              <a:t>Originally </a:t>
            </a:r>
            <a:r>
              <a:rPr lang="en-US" sz="2400" dirty="0" smtClean="0">
                <a:solidFill>
                  <a:srgbClr val="660033"/>
                </a:solidFill>
                <a:latin typeface="Arial" panose="020B0604020202020204" pitchFamily="34" charset="0"/>
                <a:cs typeface="Arial" panose="020B0604020202020204" pitchFamily="34" charset="0"/>
              </a:rPr>
              <a:t>developed </a:t>
            </a:r>
            <a:r>
              <a:rPr kumimoji="0" lang="en-US" sz="2400" b="0" i="0" u="none" strike="noStrike" kern="1200" cap="none" spc="0" normalizeH="0" baseline="0" noProof="0" dirty="0" smtClean="0">
                <a:ln>
                  <a:noFill/>
                </a:ln>
                <a:solidFill>
                  <a:srgbClr val="660033"/>
                </a:solidFill>
                <a:effectLst/>
                <a:uLnTx/>
                <a:uFillTx/>
                <a:latin typeface="Arial" panose="020B0604020202020204" pitchFamily="34" charset="0"/>
                <a:cs typeface="Arial" panose="020B0604020202020204" pitchFamily="34" charset="0"/>
              </a:rPr>
              <a:t>for health outcomes studies </a:t>
            </a:r>
          </a:p>
          <a:p>
            <a:pPr marL="742950" marR="0" lvl="1" indent="-285750" algn="l" defTabSz="914400" rtl="0" eaLnBrk="1" fontAlgn="auto" latinLnBrk="0" hangingPunct="1">
              <a:lnSpc>
                <a:spcPct val="100000"/>
              </a:lnSpc>
              <a:spcBef>
                <a:spcPct val="20000"/>
              </a:spcBef>
              <a:spcAft>
                <a:spcPts val="600"/>
              </a:spcAft>
              <a:buClrTx/>
              <a:buSzTx/>
              <a:buFont typeface="Arial" pitchFamily="34" charset="0"/>
              <a:buChar char="•"/>
              <a:tabLst/>
              <a:defRPr/>
            </a:pPr>
            <a:r>
              <a:rPr kumimoji="0" lang="en-US" sz="2400" b="0" i="0" u="none" strike="noStrike" kern="1200" cap="none" spc="0" normalizeH="0" baseline="0" noProof="0" dirty="0" smtClean="0">
                <a:ln>
                  <a:noFill/>
                </a:ln>
                <a:solidFill>
                  <a:srgbClr val="660033"/>
                </a:solidFill>
                <a:effectLst/>
                <a:uLnTx/>
                <a:uFillTx/>
                <a:latin typeface="Arial" panose="020B0604020202020204" pitchFamily="34" charset="0"/>
                <a:cs typeface="Arial" panose="020B0604020202020204" pitchFamily="34" charset="0"/>
              </a:rPr>
              <a:t>Increasingly used in social sciences  across a variety of topics (including</a:t>
            </a:r>
            <a:r>
              <a:rPr lang="en-US" sz="2400" noProof="0" dirty="0">
                <a:solidFill>
                  <a:srgbClr val="660033"/>
                </a:solidFill>
                <a:latin typeface="Arial" panose="020B0604020202020204" pitchFamily="34" charset="0"/>
                <a:cs typeface="Arial" panose="020B0604020202020204" pitchFamily="34" charset="0"/>
              </a:rPr>
              <a:t> </a:t>
            </a:r>
            <a:r>
              <a:rPr lang="en-US" sz="2400" noProof="0" dirty="0" smtClean="0">
                <a:solidFill>
                  <a:srgbClr val="660033"/>
                </a:solidFill>
                <a:latin typeface="Arial" panose="020B0604020202020204" pitchFamily="34" charset="0"/>
                <a:cs typeface="Arial" panose="020B0604020202020204" pitchFamily="34" charset="0"/>
              </a:rPr>
              <a:t>the GSS) </a:t>
            </a:r>
          </a:p>
          <a:p>
            <a:pPr lvl="1">
              <a:spcAft>
                <a:spcPts val="600"/>
              </a:spcAft>
              <a:buFont typeface="Arial" pitchFamily="34" charset="0"/>
              <a:buChar char="•"/>
              <a:defRPr/>
            </a:pPr>
            <a:r>
              <a:rPr lang="en-US" sz="2400" dirty="0" smtClean="0">
                <a:solidFill>
                  <a:srgbClr val="660033"/>
                </a:solidFill>
                <a:latin typeface="Arial" panose="020B0604020202020204" pitchFamily="34" charset="0"/>
                <a:cs typeface="Arial" panose="020B0604020202020204" pitchFamily="34" charset="0"/>
              </a:rPr>
              <a:t>Scale items are used together to create index scores or are used as individual measures</a:t>
            </a:r>
            <a:endParaRPr kumimoji="0" lang="en-US" sz="2400" b="0" i="0" u="none" strike="noStrike" kern="1200" cap="none" spc="0" normalizeH="0" baseline="0" noProof="0" dirty="0" smtClean="0">
              <a:ln>
                <a:noFill/>
              </a:ln>
              <a:solidFill>
                <a:srgbClr val="660033"/>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1200"/>
              </a:spcAft>
              <a:buClrTx/>
              <a:buSzTx/>
              <a:buFont typeface="Arial" pitchFamily="34" charset="0"/>
              <a:buChar char="•"/>
              <a:tabLst/>
              <a:defRPr/>
            </a:pPr>
            <a:r>
              <a:rPr kumimoji="0" lang="en-US" sz="2500" b="0" i="0" u="none" strike="noStrike" kern="120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Used in over 200 published studies  since 2002 and translated into over 40</a:t>
            </a:r>
            <a:r>
              <a:rPr kumimoji="0" lang="en-US" sz="2500" b="0" i="0" u="none" strike="noStrike" kern="1200" cap="none" spc="0" normalizeH="0" noProof="0" dirty="0" smtClean="0">
                <a:ln>
                  <a:noFill/>
                </a:ln>
                <a:solidFill>
                  <a:sysClr val="windowText" lastClr="000000"/>
                </a:solidFill>
                <a:effectLst/>
                <a:uLnTx/>
                <a:uFillTx/>
                <a:latin typeface="Arial" panose="020B0604020202020204" pitchFamily="34" charset="0"/>
                <a:cs typeface="Arial" panose="020B0604020202020204" pitchFamily="34" charset="0"/>
              </a:rPr>
              <a:t> languages </a:t>
            </a:r>
            <a:r>
              <a:rPr kumimoji="0" lang="en-US" sz="2500" b="0" i="0" u="none" strike="noStrike" kern="120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(dsesscale.org)</a:t>
            </a:r>
          </a:p>
          <a:p>
            <a:pPr marL="457200" marR="0" lvl="1"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600" b="0" i="0" u="none" strike="noStrike" kern="1200" cap="none" spc="0" normalizeH="0" baseline="0" noProof="0" dirty="0" smtClean="0">
              <a:ln>
                <a:noFill/>
              </a:ln>
              <a:solidFill>
                <a:sysClr val="windowText" lastClr="000000"/>
              </a:solidFill>
              <a:effectLst/>
              <a:uLnTx/>
              <a:uFillTx/>
              <a:latin typeface="Calibri"/>
              <a:ea typeface="+mn-ea"/>
              <a:cs typeface="+mn-cs"/>
            </a:endParaRPr>
          </a:p>
        </p:txBody>
      </p:sp>
      <p:sp>
        <p:nvSpPr>
          <p:cNvPr id="6" name="Title 1"/>
          <p:cNvSpPr>
            <a:spLocks noGrp="1"/>
          </p:cNvSpPr>
          <p:nvPr>
            <p:ph type="title"/>
          </p:nvPr>
        </p:nvSpPr>
        <p:spPr>
          <a:xfrm>
            <a:off x="217715" y="381000"/>
            <a:ext cx="8229600" cy="627742"/>
          </a:xfrm>
        </p:spPr>
        <p:txBody>
          <a:bodyPr>
            <a:noAutofit/>
          </a:bodyPr>
          <a:lstStyle/>
          <a:p>
            <a:pPr algn="l">
              <a:defRPr/>
            </a:pPr>
            <a:r>
              <a:rPr lang="en-US" sz="3800" b="1" dirty="0">
                <a:solidFill>
                  <a:srgbClr val="002060"/>
                </a:solidFill>
              </a:rPr>
              <a:t>Daily Spiritual Experience Scale</a:t>
            </a:r>
          </a:p>
        </p:txBody>
      </p:sp>
    </p:spTree>
    <p:extLst>
      <p:ext uri="{BB962C8B-B14F-4D97-AF65-F5344CB8AC3E}">
        <p14:creationId xmlns:p14="http://schemas.microsoft.com/office/powerpoint/2010/main" val="4941847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8686800" cy="5214257"/>
          </a:xfrm>
        </p:spPr>
        <p:txBody>
          <a:bodyPr>
            <a:noAutofit/>
          </a:bodyPr>
          <a:lstStyle/>
          <a:p>
            <a:pPr>
              <a:spcAft>
                <a:spcPts val="0"/>
              </a:spcAft>
            </a:pPr>
            <a:r>
              <a:rPr lang="en-US" sz="2400" dirty="0" smtClean="0">
                <a:solidFill>
                  <a:schemeClr val="tx1"/>
                </a:solidFill>
              </a:rPr>
              <a:t>Existing work has evaluated error in survey </a:t>
            </a:r>
            <a:r>
              <a:rPr lang="en-US" sz="2400" dirty="0">
                <a:solidFill>
                  <a:schemeClr val="tx1"/>
                </a:solidFill>
              </a:rPr>
              <a:t>questions that study </a:t>
            </a:r>
            <a:r>
              <a:rPr lang="en-US" sz="2400" dirty="0" smtClean="0">
                <a:solidFill>
                  <a:schemeClr val="tx1"/>
                </a:solidFill>
              </a:rPr>
              <a:t>objective, quantifiable measures </a:t>
            </a:r>
            <a:r>
              <a:rPr lang="en-US" sz="2400" dirty="0">
                <a:solidFill>
                  <a:schemeClr val="tx1"/>
                </a:solidFill>
              </a:rPr>
              <a:t>of </a:t>
            </a:r>
            <a:r>
              <a:rPr lang="en-US" sz="2400" dirty="0" smtClean="0">
                <a:solidFill>
                  <a:schemeClr val="tx1"/>
                </a:solidFill>
              </a:rPr>
              <a:t>religiosity </a:t>
            </a:r>
          </a:p>
          <a:p>
            <a:pPr lvl="1">
              <a:spcAft>
                <a:spcPts val="600"/>
              </a:spcAft>
            </a:pPr>
            <a:r>
              <a:rPr lang="en-US" sz="2400" dirty="0" smtClean="0">
                <a:solidFill>
                  <a:srgbClr val="660033"/>
                </a:solidFill>
              </a:rPr>
              <a:t>church attendance, frequency </a:t>
            </a:r>
            <a:r>
              <a:rPr lang="en-US" sz="2400" dirty="0">
                <a:solidFill>
                  <a:srgbClr val="660033"/>
                </a:solidFill>
              </a:rPr>
              <a:t>of </a:t>
            </a:r>
            <a:r>
              <a:rPr lang="en-US" sz="2400" dirty="0" smtClean="0">
                <a:solidFill>
                  <a:srgbClr val="660033"/>
                </a:solidFill>
              </a:rPr>
              <a:t>prayer</a:t>
            </a:r>
            <a:endParaRPr lang="en-US" sz="2400" dirty="0" smtClean="0">
              <a:solidFill>
                <a:schemeClr val="tx1"/>
              </a:solidFill>
            </a:endParaRPr>
          </a:p>
          <a:p>
            <a:pPr>
              <a:spcAft>
                <a:spcPts val="1200"/>
              </a:spcAft>
            </a:pPr>
            <a:r>
              <a:rPr lang="en-US" sz="2400" dirty="0" smtClean="0">
                <a:solidFill>
                  <a:schemeClr val="tx1"/>
                </a:solidFill>
              </a:rPr>
              <a:t>Not as much done to evaluate questions that measure more subjective aspects of religiosity such as frequency of feelings or emotional experiences</a:t>
            </a:r>
          </a:p>
          <a:p>
            <a:pPr>
              <a:spcAft>
                <a:spcPts val="1200"/>
              </a:spcAft>
            </a:pPr>
            <a:r>
              <a:rPr lang="en-US" sz="2400" dirty="0" smtClean="0">
                <a:solidFill>
                  <a:schemeClr val="tx1"/>
                </a:solidFill>
              </a:rPr>
              <a:t>Topic salience </a:t>
            </a:r>
            <a:r>
              <a:rPr lang="en-US" sz="2400" dirty="0">
                <a:solidFill>
                  <a:schemeClr val="tx1"/>
                </a:solidFill>
              </a:rPr>
              <a:t>– church </a:t>
            </a:r>
            <a:r>
              <a:rPr lang="en-US" sz="2400" dirty="0" smtClean="0">
                <a:solidFill>
                  <a:schemeClr val="tx1"/>
                </a:solidFill>
              </a:rPr>
              <a:t>attendance/frequency of prayer are </a:t>
            </a:r>
            <a:r>
              <a:rPr lang="en-US" sz="2400" dirty="0">
                <a:solidFill>
                  <a:schemeClr val="tx1"/>
                </a:solidFill>
              </a:rPr>
              <a:t>only </a:t>
            </a:r>
            <a:r>
              <a:rPr lang="en-US" sz="2400" dirty="0" smtClean="0">
                <a:solidFill>
                  <a:schemeClr val="tx1"/>
                </a:solidFill>
              </a:rPr>
              <a:t>small portions </a:t>
            </a:r>
            <a:r>
              <a:rPr lang="en-US" sz="2400" dirty="0">
                <a:solidFill>
                  <a:schemeClr val="tx1"/>
                </a:solidFill>
              </a:rPr>
              <a:t>of a religious identity (Underwood 2006</a:t>
            </a:r>
            <a:r>
              <a:rPr lang="en-US" sz="2400" dirty="0" smtClean="0">
                <a:solidFill>
                  <a:schemeClr val="tx1"/>
                </a:solidFill>
              </a:rPr>
              <a:t>) </a:t>
            </a:r>
            <a:endParaRPr lang="en-US" sz="2400" dirty="0">
              <a:solidFill>
                <a:schemeClr val="tx1"/>
              </a:solidFill>
            </a:endParaRPr>
          </a:p>
          <a:p>
            <a:pPr>
              <a:spcAft>
                <a:spcPts val="600"/>
              </a:spcAft>
            </a:pPr>
            <a:r>
              <a:rPr lang="en-US" sz="2400" dirty="0" smtClean="0">
                <a:solidFill>
                  <a:schemeClr val="tx1"/>
                </a:solidFill>
              </a:rPr>
              <a:t>Scale items are very popular </a:t>
            </a:r>
            <a:endParaRPr lang="en-US" sz="2200" dirty="0" smtClean="0">
              <a:solidFill>
                <a:schemeClr val="tx1"/>
              </a:solidFill>
            </a:endParaRPr>
          </a:p>
        </p:txBody>
      </p:sp>
      <p:sp>
        <p:nvSpPr>
          <p:cNvPr id="4" name="Title 1"/>
          <p:cNvSpPr>
            <a:spLocks noGrp="1"/>
          </p:cNvSpPr>
          <p:nvPr>
            <p:ph type="title"/>
          </p:nvPr>
        </p:nvSpPr>
        <p:spPr>
          <a:xfrm>
            <a:off x="217715" y="381000"/>
            <a:ext cx="8229600" cy="627742"/>
          </a:xfrm>
        </p:spPr>
        <p:txBody>
          <a:bodyPr>
            <a:noAutofit/>
          </a:bodyPr>
          <a:lstStyle/>
          <a:p>
            <a:pPr algn="l">
              <a:defRPr/>
            </a:pPr>
            <a:r>
              <a:rPr lang="en-US" sz="3800" b="1" dirty="0" smtClean="0">
                <a:solidFill>
                  <a:srgbClr val="002060"/>
                </a:solidFill>
              </a:rPr>
              <a:t>Why the DSES?</a:t>
            </a:r>
            <a:endParaRPr lang="en-US" sz="3800" b="1" dirty="0">
              <a:solidFill>
                <a:srgbClr val="002060"/>
              </a:solidFill>
            </a:endParaRPr>
          </a:p>
        </p:txBody>
      </p:sp>
    </p:spTree>
    <p:extLst>
      <p:ext uri="{BB962C8B-B14F-4D97-AF65-F5344CB8AC3E}">
        <p14:creationId xmlns:p14="http://schemas.microsoft.com/office/powerpoint/2010/main" val="29245013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66800"/>
            <a:ext cx="8839200" cy="4724400"/>
          </a:xfrm>
        </p:spPr>
        <p:txBody>
          <a:bodyPr>
            <a:noAutofit/>
          </a:bodyPr>
          <a:lstStyle/>
          <a:p>
            <a:pPr>
              <a:spcAft>
                <a:spcPts val="600"/>
              </a:spcAft>
            </a:pPr>
            <a:r>
              <a:rPr lang="en-US" sz="2400" dirty="0" smtClean="0">
                <a:solidFill>
                  <a:schemeClr val="tx1"/>
                </a:solidFill>
              </a:rPr>
              <a:t>25 cognitive interviews with religious Christians between March and July of 2014</a:t>
            </a:r>
            <a:endParaRPr lang="en-US" sz="2400" dirty="0" smtClean="0">
              <a:solidFill>
                <a:srgbClr val="660033"/>
              </a:solidFill>
            </a:endParaRPr>
          </a:p>
          <a:p>
            <a:pPr lvl="1">
              <a:spcAft>
                <a:spcPts val="0"/>
              </a:spcAft>
            </a:pPr>
            <a:r>
              <a:rPr lang="en-US" sz="2400" dirty="0" smtClean="0">
                <a:solidFill>
                  <a:srgbClr val="660033"/>
                </a:solidFill>
              </a:rPr>
              <a:t>Retrospective probing, interviewer-administered survey</a:t>
            </a:r>
          </a:p>
          <a:p>
            <a:pPr lvl="1">
              <a:spcAft>
                <a:spcPts val="0"/>
              </a:spcAft>
            </a:pPr>
            <a:r>
              <a:rPr lang="en-US" sz="2400" dirty="0" smtClean="0">
                <a:solidFill>
                  <a:srgbClr val="660033"/>
                </a:solidFill>
              </a:rPr>
              <a:t>Diverse group in terms of age, race/ethnicity, educational attainment</a:t>
            </a:r>
          </a:p>
          <a:p>
            <a:pPr marL="342900" lvl="1" indent="-342900">
              <a:spcAft>
                <a:spcPts val="0"/>
              </a:spcAft>
            </a:pPr>
            <a:r>
              <a:rPr lang="en-US" sz="2400" dirty="0" smtClean="0">
                <a:solidFill>
                  <a:schemeClr val="tx1"/>
                </a:solidFill>
              </a:rPr>
              <a:t>Goal of cognitive testing was evaluate 15 common survey questions used to measure various aspects of religiosity/spirituality</a:t>
            </a:r>
          </a:p>
          <a:p>
            <a:pPr lvl="1">
              <a:spcAft>
                <a:spcPts val="300"/>
              </a:spcAft>
            </a:pPr>
            <a:r>
              <a:rPr lang="en-US" sz="2400" dirty="0" smtClean="0">
                <a:solidFill>
                  <a:srgbClr val="660033"/>
                </a:solidFill>
              </a:rPr>
              <a:t>Six items from the DSES </a:t>
            </a:r>
          </a:p>
          <a:p>
            <a:pPr lvl="1">
              <a:spcAft>
                <a:spcPts val="300"/>
              </a:spcAft>
            </a:pPr>
            <a:r>
              <a:rPr lang="en-US" sz="2400" dirty="0" smtClean="0">
                <a:solidFill>
                  <a:srgbClr val="660033"/>
                </a:solidFill>
              </a:rPr>
              <a:t>Items from General Social Survey, </a:t>
            </a:r>
            <a:r>
              <a:rPr lang="en-US" sz="2400" dirty="0">
                <a:solidFill>
                  <a:srgbClr val="660033"/>
                </a:solidFill>
              </a:rPr>
              <a:t>the American National Election Studies, Pew Religion </a:t>
            </a:r>
            <a:r>
              <a:rPr lang="en-US" sz="2400" dirty="0" smtClean="0">
                <a:solidFill>
                  <a:srgbClr val="660033"/>
                </a:solidFill>
              </a:rPr>
              <a:t>Studies</a:t>
            </a:r>
          </a:p>
          <a:p>
            <a:pPr lvl="1">
              <a:spcAft>
                <a:spcPts val="600"/>
              </a:spcAft>
            </a:pPr>
            <a:endParaRPr lang="en-US" sz="2400" dirty="0" smtClean="0">
              <a:solidFill>
                <a:srgbClr val="660033"/>
              </a:solidFill>
            </a:endParaRPr>
          </a:p>
          <a:p>
            <a:pPr lvl="1">
              <a:spcAft>
                <a:spcPts val="600"/>
              </a:spcAft>
            </a:pPr>
            <a:endParaRPr lang="en-US" sz="2400" dirty="0">
              <a:solidFill>
                <a:srgbClr val="660033"/>
              </a:solidFill>
            </a:endParaRPr>
          </a:p>
        </p:txBody>
      </p:sp>
      <p:sp>
        <p:nvSpPr>
          <p:cNvPr id="5" name="Title 1"/>
          <p:cNvSpPr>
            <a:spLocks noGrp="1"/>
          </p:cNvSpPr>
          <p:nvPr>
            <p:ph type="title"/>
          </p:nvPr>
        </p:nvSpPr>
        <p:spPr>
          <a:xfrm>
            <a:off x="228600" y="381000"/>
            <a:ext cx="8229600" cy="685800"/>
          </a:xfrm>
        </p:spPr>
        <p:txBody>
          <a:bodyPr/>
          <a:lstStyle/>
          <a:p>
            <a:pPr algn="l">
              <a:defRPr/>
            </a:pPr>
            <a:r>
              <a:rPr lang="en-US" altLang="en-US" sz="3800" b="1" dirty="0" smtClean="0">
                <a:solidFill>
                  <a:srgbClr val="002060"/>
                </a:solidFill>
              </a:rPr>
              <a:t>Methodology</a:t>
            </a:r>
            <a:endParaRPr lang="en-US" sz="3800" b="1" dirty="0">
              <a:solidFill>
                <a:srgbClr val="002060"/>
              </a:solidFill>
            </a:endParaRPr>
          </a:p>
        </p:txBody>
      </p:sp>
      <p:sp>
        <p:nvSpPr>
          <p:cNvPr id="4" name="Left Arrow 3"/>
          <p:cNvSpPr/>
          <p:nvPr/>
        </p:nvSpPr>
        <p:spPr>
          <a:xfrm>
            <a:off x="4572000" y="4495800"/>
            <a:ext cx="685800" cy="228600"/>
          </a:xfrm>
          <a:prstGeom prst="lef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257800" y="4343400"/>
            <a:ext cx="1677062" cy="461665"/>
          </a:xfrm>
          <a:prstGeom prst="rect">
            <a:avLst/>
          </a:prstGeom>
          <a:noFill/>
        </p:spPr>
        <p:txBody>
          <a:bodyPr wrap="none" rtlCol="0">
            <a:spAutoFit/>
          </a:bodyPr>
          <a:lstStyle/>
          <a:p>
            <a:r>
              <a:rPr lang="en-US" sz="2400" b="1" cap="small" dirty="0" smtClean="0">
                <a:solidFill>
                  <a:srgbClr val="FF0000"/>
                </a:solidFill>
              </a:rPr>
              <a:t>our focus</a:t>
            </a:r>
            <a:endParaRPr lang="en-US" sz="2400" b="1" cap="small" dirty="0">
              <a:solidFill>
                <a:srgbClr val="FF0000"/>
              </a:solidFill>
            </a:endParaRPr>
          </a:p>
        </p:txBody>
      </p:sp>
    </p:spTree>
    <p:extLst>
      <p:ext uri="{BB962C8B-B14F-4D97-AF65-F5344CB8AC3E}">
        <p14:creationId xmlns:p14="http://schemas.microsoft.com/office/powerpoint/2010/main" val="2835413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304800" y="1143000"/>
            <a:ext cx="8610600" cy="51815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1200"/>
              </a:spcAft>
              <a:buClrTx/>
              <a:buSzTx/>
              <a:buFont typeface="Arial"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All interviews were transcribed by professional</a:t>
            </a:r>
            <a:r>
              <a:rPr kumimoji="0" lang="en-US" sz="2400" b="0" i="0" u="none" strike="noStrike" kern="1200" cap="none" spc="0" normalizeH="0" noProof="0" dirty="0" smtClean="0">
                <a:ln>
                  <a:noFill/>
                </a:ln>
                <a:solidFill>
                  <a:sysClr val="windowText" lastClr="000000"/>
                </a:solidFill>
                <a:effectLst/>
                <a:uLnTx/>
                <a:uFillTx/>
                <a:latin typeface="Arial" panose="020B0604020202020204" pitchFamily="34" charset="0"/>
                <a:cs typeface="Arial" panose="020B0604020202020204" pitchFamily="34" charset="0"/>
              </a:rPr>
              <a:t> transcription company</a:t>
            </a:r>
            <a:endParaRPr kumimoji="0" lang="en-US" sz="2400" b="0" i="0" u="none" strike="noStrike" kern="120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a:p>
            <a:pPr lvl="0">
              <a:spcAft>
                <a:spcPts val="1200"/>
              </a:spcAft>
              <a:defRPr/>
            </a:pPr>
            <a:r>
              <a:rPr lang="en-US" sz="2400" dirty="0" smtClean="0"/>
              <a:t>Transcripts coded for common patterns in respondent narration (responses to cognitive probes &amp; information volunteered throughout the interview)</a:t>
            </a:r>
          </a:p>
          <a:p>
            <a:pPr lvl="2">
              <a:spcAft>
                <a:spcPts val="1200"/>
              </a:spcAft>
              <a:defRPr/>
            </a:pPr>
            <a:r>
              <a:rPr lang="en-US" dirty="0" smtClean="0">
                <a:solidFill>
                  <a:srgbClr val="660033"/>
                </a:solidFill>
              </a:rPr>
              <a:t>Various themes emerged about respondents’ comprehension of questions </a:t>
            </a:r>
          </a:p>
          <a:p>
            <a:pPr>
              <a:spcAft>
                <a:spcPts val="1800"/>
              </a:spcAft>
              <a:defRPr/>
            </a:pPr>
            <a:r>
              <a:rPr lang="en-US" sz="2400" dirty="0" smtClean="0">
                <a:solidFill>
                  <a:sysClr val="windowText" lastClr="000000"/>
                </a:solidFill>
                <a:latin typeface="Arial" panose="020B0604020202020204" pitchFamily="34" charset="0"/>
                <a:cs typeface="Arial" panose="020B0604020202020204" pitchFamily="34" charset="0"/>
              </a:rPr>
              <a:t>Coding and analysis was done using </a:t>
            </a:r>
            <a:r>
              <a:rPr lang="en-US" sz="2400" dirty="0" err="1" smtClean="0">
                <a:solidFill>
                  <a:sysClr val="windowText" lastClr="000000"/>
                </a:solidFill>
                <a:latin typeface="Arial" panose="020B0604020202020204" pitchFamily="34" charset="0"/>
                <a:cs typeface="Arial" panose="020B0604020202020204" pitchFamily="34" charset="0"/>
              </a:rPr>
              <a:t>NVivo</a:t>
            </a:r>
            <a:r>
              <a:rPr lang="en-US" sz="2400" dirty="0" smtClean="0">
                <a:solidFill>
                  <a:sysClr val="windowText" lastClr="000000"/>
                </a:solidFill>
                <a:latin typeface="Arial" panose="020B0604020202020204" pitchFamily="34" charset="0"/>
                <a:cs typeface="Arial" panose="020B0604020202020204" pitchFamily="34" charset="0"/>
              </a:rPr>
              <a:t> software</a:t>
            </a:r>
            <a:endParaRPr kumimoji="0" lang="en-US" sz="2400" b="0" i="0" u="none" strike="noStrike" kern="120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1200"/>
              </a:spcAft>
              <a:buClrTx/>
              <a:buSzTx/>
              <a:buFont typeface="Arial"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Specific quotes will be used to highlight </a:t>
            </a:r>
            <a:r>
              <a:rPr lang="en-US" sz="2400" noProof="0" dirty="0" smtClean="0">
                <a:solidFill>
                  <a:sysClr val="windowText" lastClr="000000"/>
                </a:solidFill>
                <a:latin typeface="Arial" panose="020B0604020202020204" pitchFamily="34" charset="0"/>
                <a:cs typeface="Arial" panose="020B0604020202020204" pitchFamily="34" charset="0"/>
              </a:rPr>
              <a:t>findings</a:t>
            </a:r>
            <a:endParaRPr kumimoji="0" lang="en-US" sz="2400" b="0" i="0" u="none" strike="noStrike" kern="120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6" name="Title 1"/>
          <p:cNvSpPr>
            <a:spLocks noGrp="1"/>
          </p:cNvSpPr>
          <p:nvPr>
            <p:ph type="title"/>
          </p:nvPr>
        </p:nvSpPr>
        <p:spPr>
          <a:xfrm>
            <a:off x="228600" y="381000"/>
            <a:ext cx="8229600" cy="685800"/>
          </a:xfrm>
        </p:spPr>
        <p:txBody>
          <a:bodyPr/>
          <a:lstStyle/>
          <a:p>
            <a:pPr algn="l">
              <a:defRPr/>
            </a:pPr>
            <a:r>
              <a:rPr lang="en-US" altLang="en-US" sz="3800" b="1" dirty="0" smtClean="0">
                <a:solidFill>
                  <a:srgbClr val="002060"/>
                </a:solidFill>
              </a:rPr>
              <a:t>Methodology</a:t>
            </a:r>
            <a:endParaRPr lang="en-US" sz="3800" b="1" dirty="0">
              <a:solidFill>
                <a:srgbClr val="002060"/>
              </a:solidFill>
            </a:endParaRPr>
          </a:p>
        </p:txBody>
      </p:sp>
    </p:spTree>
    <p:extLst>
      <p:ext uri="{BB962C8B-B14F-4D97-AF65-F5344CB8AC3E}">
        <p14:creationId xmlns:p14="http://schemas.microsoft.com/office/powerpoint/2010/main" val="36878045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792162"/>
          </a:xfrm>
        </p:spPr>
        <p:txBody>
          <a:bodyPr>
            <a:normAutofit/>
          </a:bodyPr>
          <a:lstStyle/>
          <a:p>
            <a:pPr algn="l"/>
            <a:r>
              <a:rPr lang="en-US" sz="3800" b="1" dirty="0">
                <a:solidFill>
                  <a:srgbClr val="002060"/>
                </a:solidFill>
              </a:rPr>
              <a:t>DSES Items Tested</a:t>
            </a:r>
          </a:p>
        </p:txBody>
      </p:sp>
      <p:sp>
        <p:nvSpPr>
          <p:cNvPr id="5" name="Content Placeholder 4"/>
          <p:cNvSpPr>
            <a:spLocks noGrp="1"/>
          </p:cNvSpPr>
          <p:nvPr>
            <p:ph idx="1"/>
          </p:nvPr>
        </p:nvSpPr>
        <p:spPr>
          <a:xfrm>
            <a:off x="304800" y="1066800"/>
            <a:ext cx="8585802" cy="2095500"/>
          </a:xfrm>
        </p:spPr>
        <p:txBody>
          <a:bodyPr>
            <a:noAutofit/>
          </a:bodyPr>
          <a:lstStyle/>
          <a:p>
            <a:pPr marL="0" lvl="1" indent="0">
              <a:buNone/>
            </a:pPr>
            <a:r>
              <a:rPr lang="en-US" sz="2400" i="1" dirty="0" smtClean="0">
                <a:solidFill>
                  <a:schemeClr val="tx2"/>
                </a:solidFill>
              </a:rPr>
              <a:t>The </a:t>
            </a:r>
            <a:r>
              <a:rPr lang="en-US" sz="2400" i="1" dirty="0">
                <a:solidFill>
                  <a:schemeClr val="tx2"/>
                </a:solidFill>
              </a:rPr>
              <a:t>list that follows includes items you may or may not experience. Please consider if and how often you have these experiences and try to disregard whether you feel you should or should not have them. A number of items use the word “God.” If this word is not a comfortable one, please substitute another idea to mean the divine or holy for you</a:t>
            </a:r>
            <a:r>
              <a:rPr lang="en-US" sz="2400" i="1" dirty="0" smtClean="0">
                <a:solidFill>
                  <a:schemeClr val="tx2"/>
                </a:solidFill>
              </a:rPr>
              <a:t>.</a:t>
            </a:r>
            <a:br>
              <a:rPr lang="en-US" sz="2400" i="1" dirty="0" smtClean="0">
                <a:solidFill>
                  <a:schemeClr val="tx2"/>
                </a:solidFill>
              </a:rPr>
            </a:br>
            <a:r>
              <a:rPr lang="en-US" sz="1000" i="1" dirty="0" smtClean="0">
                <a:solidFill>
                  <a:schemeClr val="tx2"/>
                </a:solidFill>
              </a:rPr>
              <a:t> </a:t>
            </a:r>
          </a:p>
          <a:p>
            <a:pPr marL="0" lvl="1" indent="0">
              <a:spcAft>
                <a:spcPts val="600"/>
              </a:spcAft>
              <a:buNone/>
            </a:pPr>
            <a:r>
              <a:rPr lang="en-US" sz="2400" b="1" dirty="0">
                <a:solidFill>
                  <a:schemeClr val="tx2"/>
                </a:solidFill>
              </a:rPr>
              <a:t>I find strength in my religion or spirituality </a:t>
            </a:r>
            <a:endParaRPr lang="en-US" sz="2400" b="1" dirty="0" smtClean="0">
              <a:solidFill>
                <a:schemeClr val="tx2"/>
              </a:solidFill>
            </a:endParaRPr>
          </a:p>
          <a:p>
            <a:pPr marL="742950" lvl="2" indent="-342900">
              <a:spcBef>
                <a:spcPts val="0"/>
              </a:spcBef>
              <a:buFont typeface="Wingdings" pitchFamily="2" charset="2"/>
              <a:buChar char="q"/>
            </a:pPr>
            <a:r>
              <a:rPr lang="en-US" dirty="0" smtClean="0">
                <a:solidFill>
                  <a:schemeClr val="tx2"/>
                </a:solidFill>
              </a:rPr>
              <a:t>Many </a:t>
            </a:r>
            <a:r>
              <a:rPr lang="en-US" dirty="0">
                <a:solidFill>
                  <a:schemeClr val="tx2"/>
                </a:solidFill>
              </a:rPr>
              <a:t>times a day</a:t>
            </a:r>
          </a:p>
          <a:p>
            <a:pPr marL="742950" lvl="2" indent="-342900">
              <a:spcBef>
                <a:spcPts val="0"/>
              </a:spcBef>
              <a:buFont typeface="Wingdings" pitchFamily="2" charset="2"/>
              <a:buChar char="q"/>
            </a:pPr>
            <a:r>
              <a:rPr lang="en-US" dirty="0">
                <a:solidFill>
                  <a:schemeClr val="tx2"/>
                </a:solidFill>
              </a:rPr>
              <a:t>Every day</a:t>
            </a:r>
          </a:p>
          <a:p>
            <a:pPr marL="742950" lvl="2" indent="-342900">
              <a:spcBef>
                <a:spcPts val="0"/>
              </a:spcBef>
              <a:buFont typeface="Wingdings" pitchFamily="2" charset="2"/>
              <a:buChar char="q"/>
            </a:pPr>
            <a:r>
              <a:rPr lang="en-US" dirty="0">
                <a:solidFill>
                  <a:schemeClr val="tx2"/>
                </a:solidFill>
              </a:rPr>
              <a:t>Most days</a:t>
            </a:r>
          </a:p>
          <a:p>
            <a:pPr marL="742950" lvl="2" indent="-342900">
              <a:spcBef>
                <a:spcPts val="0"/>
              </a:spcBef>
              <a:buFont typeface="Wingdings" pitchFamily="2" charset="2"/>
              <a:buChar char="q"/>
            </a:pPr>
            <a:r>
              <a:rPr lang="en-US" dirty="0">
                <a:solidFill>
                  <a:schemeClr val="tx2"/>
                </a:solidFill>
              </a:rPr>
              <a:t>Some days</a:t>
            </a:r>
          </a:p>
          <a:p>
            <a:pPr marL="742950" lvl="2" indent="-342900">
              <a:spcBef>
                <a:spcPts val="0"/>
              </a:spcBef>
              <a:buFont typeface="Wingdings" pitchFamily="2" charset="2"/>
              <a:buChar char="q"/>
            </a:pPr>
            <a:r>
              <a:rPr lang="en-US" dirty="0">
                <a:solidFill>
                  <a:schemeClr val="tx2"/>
                </a:solidFill>
              </a:rPr>
              <a:t>Once in a while</a:t>
            </a:r>
          </a:p>
          <a:p>
            <a:pPr marL="742950" lvl="2" indent="-342900">
              <a:spcBef>
                <a:spcPts val="0"/>
              </a:spcBef>
              <a:buFont typeface="Wingdings" pitchFamily="2" charset="2"/>
              <a:buChar char="q"/>
            </a:pPr>
            <a:r>
              <a:rPr lang="en-US" dirty="0">
                <a:solidFill>
                  <a:schemeClr val="tx2"/>
                </a:solidFill>
              </a:rPr>
              <a:t>Never or almost never</a:t>
            </a:r>
          </a:p>
          <a:p>
            <a:pPr marL="0" lvl="1" indent="0">
              <a:buNone/>
            </a:pPr>
            <a:endParaRPr lang="en-US" sz="2400" dirty="0"/>
          </a:p>
          <a:p>
            <a:pPr marL="0" lvl="1" indent="0">
              <a:buNone/>
            </a:pPr>
            <a:endParaRPr lang="en-US" sz="2400" i="1" dirty="0" smtClean="0"/>
          </a:p>
        </p:txBody>
      </p:sp>
    </p:spTree>
    <p:extLst>
      <p:ext uri="{BB962C8B-B14F-4D97-AF65-F5344CB8AC3E}">
        <p14:creationId xmlns:p14="http://schemas.microsoft.com/office/powerpoint/2010/main" val="32476768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04800" y="1066800"/>
            <a:ext cx="8686800" cy="5372100"/>
          </a:xfrm>
        </p:spPr>
        <p:txBody>
          <a:bodyPr>
            <a:noAutofit/>
          </a:bodyPr>
          <a:lstStyle/>
          <a:p>
            <a:pPr marL="342900" lvl="1" indent="-342900">
              <a:spcBef>
                <a:spcPts val="300"/>
              </a:spcBef>
              <a:spcAft>
                <a:spcPts val="600"/>
              </a:spcAft>
              <a:buFont typeface="Arial" pitchFamily="34" charset="0"/>
              <a:buChar char="•"/>
            </a:pPr>
            <a:r>
              <a:rPr lang="en-US" sz="2400" dirty="0">
                <a:solidFill>
                  <a:schemeClr val="tx2"/>
                </a:solidFill>
              </a:rPr>
              <a:t>I feel God’s </a:t>
            </a:r>
            <a:r>
              <a:rPr lang="en-US" sz="2400" dirty="0" smtClean="0">
                <a:solidFill>
                  <a:schemeClr val="tx2"/>
                </a:solidFill>
              </a:rPr>
              <a:t>presence</a:t>
            </a:r>
          </a:p>
          <a:p>
            <a:pPr marL="342900" lvl="1" indent="-342900">
              <a:spcBef>
                <a:spcPts val="300"/>
              </a:spcBef>
              <a:spcAft>
                <a:spcPts val="600"/>
              </a:spcAft>
              <a:buFont typeface="Arial" pitchFamily="34" charset="0"/>
              <a:buChar char="•"/>
            </a:pPr>
            <a:r>
              <a:rPr lang="en-US" sz="2400" dirty="0" smtClean="0">
                <a:solidFill>
                  <a:schemeClr val="tx2"/>
                </a:solidFill>
              </a:rPr>
              <a:t>I </a:t>
            </a:r>
            <a:r>
              <a:rPr lang="en-US" sz="2400" dirty="0">
                <a:solidFill>
                  <a:schemeClr val="tx2"/>
                </a:solidFill>
              </a:rPr>
              <a:t>find comfort in my religion or </a:t>
            </a:r>
            <a:r>
              <a:rPr lang="en-US" sz="2400" dirty="0" smtClean="0">
                <a:solidFill>
                  <a:schemeClr val="tx2"/>
                </a:solidFill>
              </a:rPr>
              <a:t>spirituality</a:t>
            </a:r>
          </a:p>
          <a:p>
            <a:pPr marL="342900" lvl="1" indent="-342900">
              <a:spcBef>
                <a:spcPts val="300"/>
              </a:spcBef>
              <a:spcAft>
                <a:spcPts val="600"/>
              </a:spcAft>
              <a:buFont typeface="Arial" pitchFamily="34" charset="0"/>
              <a:buChar char="•"/>
            </a:pPr>
            <a:r>
              <a:rPr lang="en-US" sz="2400" dirty="0" smtClean="0">
                <a:solidFill>
                  <a:schemeClr val="tx2"/>
                </a:solidFill>
              </a:rPr>
              <a:t>During worship, or at other times when connecting with God, I feel joy, which lifts me out of my daily concerns</a:t>
            </a:r>
            <a:endParaRPr lang="en-US" sz="2400" dirty="0">
              <a:solidFill>
                <a:schemeClr val="tx2"/>
              </a:solidFill>
            </a:endParaRPr>
          </a:p>
          <a:p>
            <a:pPr marL="342900" lvl="1" indent="-342900">
              <a:spcBef>
                <a:spcPts val="300"/>
              </a:spcBef>
              <a:spcAft>
                <a:spcPts val="600"/>
              </a:spcAft>
              <a:buFont typeface="Arial" pitchFamily="34" charset="0"/>
              <a:buChar char="•"/>
            </a:pPr>
            <a:r>
              <a:rPr lang="en-US" sz="2400" dirty="0" smtClean="0">
                <a:solidFill>
                  <a:schemeClr val="tx2"/>
                </a:solidFill>
              </a:rPr>
              <a:t>I </a:t>
            </a:r>
            <a:r>
              <a:rPr lang="en-US" sz="2400" dirty="0">
                <a:solidFill>
                  <a:schemeClr val="tx2"/>
                </a:solidFill>
              </a:rPr>
              <a:t>ask for God’s help in the midst of daily </a:t>
            </a:r>
            <a:r>
              <a:rPr lang="en-US" sz="2400" dirty="0" smtClean="0">
                <a:solidFill>
                  <a:schemeClr val="tx2"/>
                </a:solidFill>
              </a:rPr>
              <a:t>activities</a:t>
            </a:r>
            <a:endParaRPr lang="en-US" sz="2400" dirty="0">
              <a:solidFill>
                <a:schemeClr val="tx2"/>
              </a:solidFill>
            </a:endParaRPr>
          </a:p>
          <a:p>
            <a:pPr marL="342900" lvl="1" indent="-342900">
              <a:spcBef>
                <a:spcPts val="300"/>
              </a:spcBef>
              <a:spcAft>
                <a:spcPts val="1200"/>
              </a:spcAft>
              <a:buFont typeface="Arial" pitchFamily="34" charset="0"/>
              <a:buChar char="•"/>
            </a:pPr>
            <a:r>
              <a:rPr lang="en-US" sz="2400" dirty="0" smtClean="0">
                <a:solidFill>
                  <a:schemeClr val="tx2"/>
                </a:solidFill>
              </a:rPr>
              <a:t>I </a:t>
            </a:r>
            <a:r>
              <a:rPr lang="en-US" sz="2400" dirty="0">
                <a:solidFill>
                  <a:schemeClr val="tx2"/>
                </a:solidFill>
              </a:rPr>
              <a:t>feel guided by </a:t>
            </a:r>
            <a:r>
              <a:rPr lang="en-US" sz="2400" dirty="0" smtClean="0">
                <a:solidFill>
                  <a:schemeClr val="tx2"/>
                </a:solidFill>
              </a:rPr>
              <a:t>God </a:t>
            </a:r>
            <a:r>
              <a:rPr lang="en-US" sz="2400" dirty="0">
                <a:solidFill>
                  <a:schemeClr val="tx2"/>
                </a:solidFill>
              </a:rPr>
              <a:t>in the midst of daily </a:t>
            </a:r>
            <a:r>
              <a:rPr lang="en-US" sz="2400" dirty="0" smtClean="0">
                <a:solidFill>
                  <a:schemeClr val="tx2"/>
                </a:solidFill>
              </a:rPr>
              <a:t>activities</a:t>
            </a:r>
          </a:p>
        </p:txBody>
      </p:sp>
      <p:sp>
        <p:nvSpPr>
          <p:cNvPr id="3" name="Title 1"/>
          <p:cNvSpPr>
            <a:spLocks noGrp="1"/>
          </p:cNvSpPr>
          <p:nvPr>
            <p:ph type="title"/>
          </p:nvPr>
        </p:nvSpPr>
        <p:spPr>
          <a:xfrm>
            <a:off x="304800" y="274638"/>
            <a:ext cx="8382000" cy="792162"/>
          </a:xfrm>
        </p:spPr>
        <p:txBody>
          <a:bodyPr>
            <a:normAutofit/>
          </a:bodyPr>
          <a:lstStyle/>
          <a:p>
            <a:pPr algn="l"/>
            <a:r>
              <a:rPr lang="en-US" sz="3800" b="1" dirty="0">
                <a:solidFill>
                  <a:srgbClr val="002060"/>
                </a:solidFill>
              </a:rPr>
              <a:t>DSES Items Tested </a:t>
            </a:r>
          </a:p>
        </p:txBody>
      </p:sp>
      <p:sp>
        <p:nvSpPr>
          <p:cNvPr id="4" name="Content Placeholder 4"/>
          <p:cNvSpPr txBox="1">
            <a:spLocks/>
          </p:cNvSpPr>
          <p:nvPr/>
        </p:nvSpPr>
        <p:spPr bwMode="auto">
          <a:xfrm>
            <a:off x="4724400" y="1143000"/>
            <a:ext cx="4419600"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marL="342900" marR="0" lvl="1" indent="-342900" algn="l" defTabSz="914400" rtl="0" eaLnBrk="0" fontAlgn="base" latinLnBrk="0" hangingPunct="0">
              <a:lnSpc>
                <a:spcPct val="100000"/>
              </a:lnSpc>
              <a:spcBef>
                <a:spcPts val="300"/>
              </a:spcBef>
              <a:spcAft>
                <a:spcPts val="600"/>
              </a:spcAft>
              <a:buClrTx/>
              <a:buSzTx/>
              <a:buFont typeface="Arial" pitchFamily="34" charset="0"/>
              <a:buChar char="•"/>
              <a:tabLst/>
              <a:defRPr/>
            </a:pPr>
            <a:endParaRPr kumimoji="0" lang="en-US" sz="2400" b="0" i="0" u="none" strike="noStrike" kern="0" cap="none" spc="0" normalizeH="0" baseline="0" noProof="0" dirty="0" smtClean="0">
              <a:ln>
                <a:noFill/>
              </a:ln>
              <a:solidFill>
                <a:schemeClr val="tx2"/>
              </a:solidFill>
              <a:effectLst/>
              <a:uLnTx/>
              <a:uFillTx/>
              <a:latin typeface="+mn-lt"/>
              <a:ea typeface="ＭＳ Ｐゴシック" charset="0"/>
              <a:cs typeface="ＭＳ Ｐゴシック"/>
            </a:endParaRPr>
          </a:p>
        </p:txBody>
      </p:sp>
      <p:sp>
        <p:nvSpPr>
          <p:cNvPr id="9" name="Rectangle 8"/>
          <p:cNvSpPr/>
          <p:nvPr/>
        </p:nvSpPr>
        <p:spPr>
          <a:xfrm>
            <a:off x="304800" y="3962400"/>
            <a:ext cx="4572000" cy="2308324"/>
          </a:xfrm>
          <a:prstGeom prst="rect">
            <a:avLst/>
          </a:prstGeom>
        </p:spPr>
        <p:txBody>
          <a:bodyPr>
            <a:spAutoFit/>
          </a:bodyPr>
          <a:lstStyle/>
          <a:p>
            <a:pPr marL="742950" lvl="2" indent="-342900">
              <a:spcBef>
                <a:spcPts val="0"/>
              </a:spcBef>
              <a:buFont typeface="Wingdings" pitchFamily="2" charset="2"/>
              <a:buChar char="q"/>
            </a:pPr>
            <a:r>
              <a:rPr lang="en-US" sz="2400" dirty="0" smtClean="0">
                <a:solidFill>
                  <a:schemeClr val="tx2"/>
                </a:solidFill>
              </a:rPr>
              <a:t>Many times a day</a:t>
            </a:r>
          </a:p>
          <a:p>
            <a:pPr marL="742950" lvl="2" indent="-342900">
              <a:spcBef>
                <a:spcPts val="0"/>
              </a:spcBef>
              <a:buFont typeface="Wingdings" pitchFamily="2" charset="2"/>
              <a:buChar char="q"/>
            </a:pPr>
            <a:r>
              <a:rPr lang="en-US" sz="2400" dirty="0" smtClean="0">
                <a:solidFill>
                  <a:schemeClr val="tx2"/>
                </a:solidFill>
              </a:rPr>
              <a:t>Every day</a:t>
            </a:r>
          </a:p>
          <a:p>
            <a:pPr marL="742950" lvl="2" indent="-342900">
              <a:spcBef>
                <a:spcPts val="0"/>
              </a:spcBef>
              <a:buFont typeface="Wingdings" pitchFamily="2" charset="2"/>
              <a:buChar char="q"/>
            </a:pPr>
            <a:r>
              <a:rPr lang="en-US" sz="2400" dirty="0" smtClean="0">
                <a:solidFill>
                  <a:schemeClr val="tx2"/>
                </a:solidFill>
              </a:rPr>
              <a:t>Most days</a:t>
            </a:r>
          </a:p>
          <a:p>
            <a:pPr marL="742950" lvl="2" indent="-342900">
              <a:spcBef>
                <a:spcPts val="0"/>
              </a:spcBef>
              <a:buFont typeface="Wingdings" pitchFamily="2" charset="2"/>
              <a:buChar char="q"/>
            </a:pPr>
            <a:r>
              <a:rPr lang="en-US" sz="2400" dirty="0" smtClean="0">
                <a:solidFill>
                  <a:schemeClr val="tx2"/>
                </a:solidFill>
              </a:rPr>
              <a:t>Some days</a:t>
            </a:r>
          </a:p>
          <a:p>
            <a:pPr marL="742950" lvl="2" indent="-342900">
              <a:spcBef>
                <a:spcPts val="0"/>
              </a:spcBef>
              <a:buFont typeface="Wingdings" pitchFamily="2" charset="2"/>
              <a:buChar char="q"/>
            </a:pPr>
            <a:r>
              <a:rPr lang="en-US" sz="2400" dirty="0" smtClean="0">
                <a:solidFill>
                  <a:schemeClr val="tx2"/>
                </a:solidFill>
              </a:rPr>
              <a:t>Once in a while</a:t>
            </a:r>
          </a:p>
          <a:p>
            <a:pPr marL="742950" lvl="2" indent="-342900">
              <a:spcBef>
                <a:spcPts val="0"/>
              </a:spcBef>
              <a:buFont typeface="Wingdings" pitchFamily="2" charset="2"/>
              <a:buChar char="q"/>
            </a:pPr>
            <a:r>
              <a:rPr lang="en-US" sz="2400" dirty="0" smtClean="0">
                <a:solidFill>
                  <a:schemeClr val="tx2"/>
                </a:solidFill>
              </a:rPr>
              <a:t>Never or almost never</a:t>
            </a:r>
            <a:endParaRPr lang="en-US" sz="2400" dirty="0">
              <a:solidFill>
                <a:schemeClr val="tx2"/>
              </a:solidFill>
            </a:endParaRPr>
          </a:p>
        </p:txBody>
      </p:sp>
    </p:spTree>
    <p:extLst>
      <p:ext uri="{BB962C8B-B14F-4D97-AF65-F5344CB8AC3E}">
        <p14:creationId xmlns:p14="http://schemas.microsoft.com/office/powerpoint/2010/main" val="2507571381"/>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66800"/>
            <a:ext cx="8534400" cy="5410200"/>
          </a:xfrm>
        </p:spPr>
        <p:txBody>
          <a:bodyPr>
            <a:normAutofit/>
          </a:bodyPr>
          <a:lstStyle/>
          <a:p>
            <a:pPr>
              <a:spcAft>
                <a:spcPts val="600"/>
              </a:spcAft>
            </a:pPr>
            <a:r>
              <a:rPr lang="en-US" sz="2500" dirty="0" smtClean="0">
                <a:solidFill>
                  <a:schemeClr val="tx1"/>
                </a:solidFill>
              </a:rPr>
              <a:t>Patterns from transcripts show that the DSES breaks many of the “commandments” of survey design. </a:t>
            </a:r>
            <a:endParaRPr lang="en-US" sz="2100" dirty="0" smtClean="0">
              <a:solidFill>
                <a:schemeClr val="tx1"/>
              </a:solidFill>
            </a:endParaRPr>
          </a:p>
          <a:p>
            <a:pPr lvl="1">
              <a:spcAft>
                <a:spcPts val="600"/>
              </a:spcAft>
            </a:pPr>
            <a:r>
              <a:rPr lang="en-US" sz="2400" dirty="0" smtClean="0">
                <a:solidFill>
                  <a:srgbClr val="660033"/>
                </a:solidFill>
              </a:rPr>
              <a:t>These design issues impact the way that respondents understand/respond to questions. </a:t>
            </a:r>
          </a:p>
          <a:p>
            <a:pPr>
              <a:spcAft>
                <a:spcPts val="600"/>
              </a:spcAft>
            </a:pPr>
            <a:r>
              <a:rPr lang="en-US" sz="2500" dirty="0" smtClean="0">
                <a:solidFill>
                  <a:schemeClr val="tx1"/>
                </a:solidFill>
              </a:rPr>
              <a:t>Findings of this research will describe how respondents handled tested items in respect to the following:</a:t>
            </a:r>
          </a:p>
          <a:p>
            <a:pPr lvl="1">
              <a:spcAft>
                <a:spcPts val="0"/>
              </a:spcAft>
            </a:pPr>
            <a:r>
              <a:rPr lang="en-US" sz="2400" dirty="0" smtClean="0">
                <a:solidFill>
                  <a:srgbClr val="660033"/>
                </a:solidFill>
              </a:rPr>
              <a:t>Lack of specified time frame</a:t>
            </a:r>
          </a:p>
          <a:p>
            <a:pPr lvl="1">
              <a:spcAft>
                <a:spcPts val="0"/>
              </a:spcAft>
            </a:pPr>
            <a:r>
              <a:rPr lang="en-US" sz="2400" dirty="0" smtClean="0">
                <a:solidFill>
                  <a:srgbClr val="660033"/>
                </a:solidFill>
              </a:rPr>
              <a:t>Lack of mutually-exclusive response categories </a:t>
            </a:r>
          </a:p>
          <a:p>
            <a:pPr lvl="1">
              <a:spcAft>
                <a:spcPts val="0"/>
              </a:spcAft>
            </a:pPr>
            <a:r>
              <a:rPr lang="en-US" sz="2400" dirty="0" smtClean="0">
                <a:solidFill>
                  <a:srgbClr val="660033"/>
                </a:solidFill>
              </a:rPr>
              <a:t>Double-barreled questions</a:t>
            </a:r>
          </a:p>
          <a:p>
            <a:pPr lvl="1">
              <a:spcAft>
                <a:spcPts val="0"/>
              </a:spcAft>
            </a:pPr>
            <a:r>
              <a:rPr lang="en-US" sz="2400" dirty="0" smtClean="0">
                <a:solidFill>
                  <a:srgbClr val="660033"/>
                </a:solidFill>
              </a:rPr>
              <a:t>Unclear terms/words (response categories)</a:t>
            </a:r>
          </a:p>
        </p:txBody>
      </p:sp>
      <p:sp>
        <p:nvSpPr>
          <p:cNvPr id="5" name="Title 1"/>
          <p:cNvSpPr>
            <a:spLocks noGrp="1"/>
          </p:cNvSpPr>
          <p:nvPr>
            <p:ph type="title"/>
          </p:nvPr>
        </p:nvSpPr>
        <p:spPr>
          <a:xfrm>
            <a:off x="304800" y="274638"/>
            <a:ext cx="8382000" cy="792162"/>
          </a:xfrm>
        </p:spPr>
        <p:txBody>
          <a:bodyPr>
            <a:normAutofit/>
          </a:bodyPr>
          <a:lstStyle/>
          <a:p>
            <a:pPr algn="l">
              <a:defRPr/>
            </a:pPr>
            <a:r>
              <a:rPr lang="en-US" sz="3800" b="1" dirty="0">
                <a:solidFill>
                  <a:srgbClr val="002060"/>
                </a:solidFill>
              </a:rPr>
              <a:t>Findings</a:t>
            </a:r>
          </a:p>
        </p:txBody>
      </p:sp>
    </p:spTree>
    <p:extLst>
      <p:ext uri="{BB962C8B-B14F-4D97-AF65-F5344CB8AC3E}">
        <p14:creationId xmlns:p14="http://schemas.microsoft.com/office/powerpoint/2010/main" val="3279160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792162"/>
          </a:xfrm>
        </p:spPr>
        <p:txBody>
          <a:bodyPr>
            <a:normAutofit/>
          </a:bodyPr>
          <a:lstStyle/>
          <a:p>
            <a:pPr algn="l">
              <a:defRPr/>
            </a:pPr>
            <a:r>
              <a:rPr lang="en-US" sz="3800" b="1" dirty="0">
                <a:solidFill>
                  <a:srgbClr val="002060"/>
                </a:solidFill>
              </a:rPr>
              <a:t>Lack of Time Frame</a:t>
            </a:r>
          </a:p>
        </p:txBody>
      </p:sp>
      <p:sp>
        <p:nvSpPr>
          <p:cNvPr id="3" name="Content Placeholder 2"/>
          <p:cNvSpPr>
            <a:spLocks noGrp="1"/>
          </p:cNvSpPr>
          <p:nvPr>
            <p:ph idx="1"/>
          </p:nvPr>
        </p:nvSpPr>
        <p:spPr>
          <a:xfrm>
            <a:off x="457200" y="1219200"/>
            <a:ext cx="8382000" cy="4906963"/>
          </a:xfrm>
        </p:spPr>
        <p:txBody>
          <a:bodyPr>
            <a:normAutofit/>
          </a:bodyPr>
          <a:lstStyle/>
          <a:p>
            <a:pPr marL="0" indent="0">
              <a:buNone/>
            </a:pPr>
            <a:endParaRPr lang="en-US" sz="2600" dirty="0"/>
          </a:p>
          <a:p>
            <a:pPr marL="0" indent="0">
              <a:buNone/>
            </a:pPr>
            <a:endParaRPr lang="en-US" sz="2600" dirty="0" smtClean="0"/>
          </a:p>
          <a:p>
            <a:pPr marL="0" indent="0">
              <a:buNone/>
            </a:pPr>
            <a:endParaRPr lang="en-US" sz="2600" dirty="0"/>
          </a:p>
          <a:p>
            <a:pPr marL="0" indent="0">
              <a:buNone/>
            </a:pPr>
            <a:endParaRPr lang="en-US" sz="2600" dirty="0"/>
          </a:p>
        </p:txBody>
      </p:sp>
      <p:sp>
        <p:nvSpPr>
          <p:cNvPr id="4" name="Rectangle 3"/>
          <p:cNvSpPr/>
          <p:nvPr/>
        </p:nvSpPr>
        <p:spPr>
          <a:xfrm>
            <a:off x="304800" y="1219200"/>
            <a:ext cx="6553200" cy="4170372"/>
          </a:xfrm>
          <a:prstGeom prst="rect">
            <a:avLst/>
          </a:prstGeom>
        </p:spPr>
        <p:txBody>
          <a:bodyPr wrap="square">
            <a:spAutoFit/>
          </a:bodyPr>
          <a:lstStyle/>
          <a:p>
            <a:pPr marL="285750" indent="-285750">
              <a:spcAft>
                <a:spcPts val="2400"/>
              </a:spcAft>
              <a:buFont typeface="Arial" pitchFamily="34" charset="0"/>
              <a:buChar char="•"/>
            </a:pPr>
            <a:r>
              <a:rPr lang="en-US" sz="2500" dirty="0" smtClean="0"/>
              <a:t>Items in the DSES do </a:t>
            </a:r>
            <a:r>
              <a:rPr lang="en-US" sz="2500" dirty="0"/>
              <a:t>not </a:t>
            </a:r>
            <a:r>
              <a:rPr lang="en-US" sz="2500" dirty="0" smtClean="0"/>
              <a:t>provide respondents with a specific </a:t>
            </a:r>
            <a:r>
              <a:rPr lang="en-US" sz="2500" dirty="0"/>
              <a:t>period of time </a:t>
            </a:r>
            <a:r>
              <a:rPr lang="en-US" sz="2500" dirty="0" smtClean="0"/>
              <a:t>to </a:t>
            </a:r>
            <a:r>
              <a:rPr lang="en-US" sz="2500" dirty="0"/>
              <a:t>reference, such as “in the past week” or “the past month</a:t>
            </a:r>
            <a:r>
              <a:rPr lang="en-US" sz="2500" dirty="0" smtClean="0"/>
              <a:t>.”</a:t>
            </a:r>
          </a:p>
          <a:p>
            <a:pPr marL="285750" indent="-285750">
              <a:spcAft>
                <a:spcPts val="2400"/>
              </a:spcAft>
              <a:buFont typeface="Arial" pitchFamily="34" charset="0"/>
              <a:buChar char="•"/>
            </a:pPr>
            <a:r>
              <a:rPr lang="en-US" sz="2500" dirty="0"/>
              <a:t>R</a:t>
            </a:r>
            <a:r>
              <a:rPr lang="en-US" sz="2500" dirty="0" smtClean="0"/>
              <a:t>espondents </a:t>
            </a:r>
            <a:r>
              <a:rPr lang="en-US" sz="2500" dirty="0"/>
              <a:t>must make their own </a:t>
            </a:r>
            <a:r>
              <a:rPr lang="en-US" sz="2500" dirty="0" smtClean="0"/>
              <a:t>judgments about what to include.</a:t>
            </a:r>
            <a:endParaRPr lang="en-US" sz="2500" dirty="0"/>
          </a:p>
          <a:p>
            <a:pPr marL="285750" indent="-285750">
              <a:spcAft>
                <a:spcPts val="2400"/>
              </a:spcAft>
              <a:buFont typeface="Arial" pitchFamily="34" charset="0"/>
              <a:buChar char="•"/>
            </a:pPr>
            <a:r>
              <a:rPr lang="en-US" sz="2500" dirty="0"/>
              <a:t>T</a:t>
            </a:r>
            <a:r>
              <a:rPr lang="en-US" sz="2500" dirty="0" smtClean="0"/>
              <a:t>his </a:t>
            </a:r>
            <a:r>
              <a:rPr lang="en-US" sz="2500" dirty="0"/>
              <a:t>lack of time </a:t>
            </a:r>
            <a:r>
              <a:rPr lang="en-US" sz="2500" dirty="0" smtClean="0"/>
              <a:t>frame also assumes that these experiences fall under a regular, consistent pattern.</a:t>
            </a:r>
          </a:p>
        </p:txBody>
      </p:sp>
      <p:pic>
        <p:nvPicPr>
          <p:cNvPr id="3075" name="Picture 3" descr="C:\Users\Jessica\AppData\Local\Microsoft\Windows\Temporary Internet Files\Content.IE5\1DBK45T7\uhr[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07249" y="1371600"/>
            <a:ext cx="1524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Jessica\AppData\Local\Microsoft\Windows\Temporary Internet Files\Content.IE5\XZSWC762\pieces[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34200" y="3581400"/>
            <a:ext cx="2004773" cy="1447800"/>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4259497"/>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792162"/>
          </a:xfrm>
        </p:spPr>
        <p:txBody>
          <a:bodyPr>
            <a:normAutofit/>
          </a:bodyPr>
          <a:lstStyle/>
          <a:p>
            <a:pPr algn="l">
              <a:defRPr/>
            </a:pPr>
            <a:r>
              <a:rPr lang="en-US" sz="3800" b="1" dirty="0" smtClean="0">
                <a:solidFill>
                  <a:srgbClr val="002060"/>
                </a:solidFill>
              </a:rPr>
              <a:t>Lack </a:t>
            </a:r>
            <a:r>
              <a:rPr lang="en-US" sz="3800" b="1" dirty="0">
                <a:solidFill>
                  <a:srgbClr val="002060"/>
                </a:solidFill>
              </a:rPr>
              <a:t>of Time Frame</a:t>
            </a:r>
          </a:p>
        </p:txBody>
      </p:sp>
      <p:sp>
        <p:nvSpPr>
          <p:cNvPr id="3" name="Content Placeholder 2"/>
          <p:cNvSpPr>
            <a:spLocks noGrp="1"/>
          </p:cNvSpPr>
          <p:nvPr>
            <p:ph idx="1"/>
          </p:nvPr>
        </p:nvSpPr>
        <p:spPr>
          <a:xfrm>
            <a:off x="304800" y="1219200"/>
            <a:ext cx="8534400" cy="4906963"/>
          </a:xfrm>
        </p:spPr>
        <p:txBody>
          <a:bodyPr>
            <a:normAutofit/>
          </a:bodyPr>
          <a:lstStyle/>
          <a:p>
            <a:pPr marL="0" indent="0">
              <a:buNone/>
            </a:pPr>
            <a:endParaRPr lang="en-US" sz="2600" dirty="0"/>
          </a:p>
          <a:p>
            <a:pPr marL="0" indent="0">
              <a:buNone/>
            </a:pPr>
            <a:endParaRPr lang="en-US" sz="2600" dirty="0" smtClean="0"/>
          </a:p>
          <a:p>
            <a:pPr marL="0" indent="0">
              <a:buNone/>
            </a:pPr>
            <a:endParaRPr lang="en-US" sz="2600" dirty="0"/>
          </a:p>
          <a:p>
            <a:pPr marL="0" indent="0">
              <a:buNone/>
            </a:pPr>
            <a:endParaRPr lang="en-US" sz="2600" dirty="0"/>
          </a:p>
        </p:txBody>
      </p:sp>
      <p:sp>
        <p:nvSpPr>
          <p:cNvPr id="4" name="Rectangle 3"/>
          <p:cNvSpPr/>
          <p:nvPr/>
        </p:nvSpPr>
        <p:spPr>
          <a:xfrm>
            <a:off x="304800" y="1141125"/>
            <a:ext cx="8305800" cy="4278094"/>
          </a:xfrm>
          <a:prstGeom prst="rect">
            <a:avLst/>
          </a:prstGeom>
        </p:spPr>
        <p:txBody>
          <a:bodyPr wrap="square">
            <a:spAutoFit/>
          </a:bodyPr>
          <a:lstStyle/>
          <a:p>
            <a:pPr marL="342900" indent="-342900">
              <a:spcAft>
                <a:spcPts val="1200"/>
              </a:spcAft>
              <a:buFont typeface="Arial" pitchFamily="34" charset="0"/>
              <a:buChar char="•"/>
              <a:defRPr/>
            </a:pPr>
            <a:r>
              <a:rPr lang="en-US" sz="2400" dirty="0" smtClean="0"/>
              <a:t>Questions were </a:t>
            </a:r>
            <a:r>
              <a:rPr lang="en-US" sz="2400" dirty="0"/>
              <a:t>easiest to answer for those </a:t>
            </a:r>
            <a:r>
              <a:rPr lang="en-US" sz="2400" dirty="0" smtClean="0"/>
              <a:t>whose </a:t>
            </a:r>
            <a:r>
              <a:rPr lang="en-US" sz="2400" dirty="0"/>
              <a:t>experiences were </a:t>
            </a:r>
            <a:r>
              <a:rPr lang="en-US" sz="2400" dirty="0" smtClean="0"/>
              <a:t>consistent </a:t>
            </a:r>
            <a:r>
              <a:rPr lang="en-US" sz="2400" dirty="0"/>
              <a:t>day to day and had not </a:t>
            </a:r>
            <a:r>
              <a:rPr lang="en-US" sz="2400" dirty="0" smtClean="0"/>
              <a:t>changed much over time</a:t>
            </a:r>
            <a:endParaRPr lang="en-US" sz="2400" dirty="0"/>
          </a:p>
          <a:p>
            <a:pPr marL="342900" indent="-342900">
              <a:spcAft>
                <a:spcPts val="1200"/>
              </a:spcAft>
              <a:buFont typeface="Arial" pitchFamily="34" charset="0"/>
              <a:buChar char="•"/>
              <a:defRPr/>
            </a:pPr>
            <a:r>
              <a:rPr lang="en-US" sz="2400" dirty="0" smtClean="0"/>
              <a:t>More difficult for those with less regularity of experiences to decide on an answer</a:t>
            </a:r>
            <a:endParaRPr lang="en-US" sz="2400" dirty="0"/>
          </a:p>
          <a:p>
            <a:pPr marL="342900" indent="-342900">
              <a:spcAft>
                <a:spcPts val="1200"/>
              </a:spcAft>
              <a:buFont typeface="Arial" pitchFamily="34" charset="0"/>
              <a:buChar char="•"/>
              <a:defRPr/>
            </a:pPr>
            <a:r>
              <a:rPr lang="en-US" sz="2400" dirty="0"/>
              <a:t>For example, </a:t>
            </a:r>
            <a:r>
              <a:rPr lang="en-US" sz="2400" dirty="0" smtClean="0"/>
              <a:t>one respondent, in </a:t>
            </a:r>
            <a:r>
              <a:rPr lang="en-US" sz="2400" dirty="0"/>
              <a:t>response to being asked how often she “</a:t>
            </a:r>
            <a:r>
              <a:rPr lang="en-US" sz="2400" i="1" dirty="0"/>
              <a:t>feels guided by God in the midst of daily activities</a:t>
            </a:r>
            <a:r>
              <a:rPr lang="en-US" sz="2400" dirty="0"/>
              <a:t>” </a:t>
            </a:r>
            <a:r>
              <a:rPr lang="en-US" sz="2400" dirty="0" smtClean="0"/>
              <a:t>said:</a:t>
            </a:r>
            <a:endParaRPr lang="en-US" sz="2600" i="1" dirty="0" smtClean="0">
              <a:solidFill>
                <a:srgbClr val="660033"/>
              </a:solidFill>
            </a:endParaRPr>
          </a:p>
          <a:p>
            <a:pPr>
              <a:defRPr/>
            </a:pPr>
            <a:r>
              <a:rPr lang="en-US" sz="2600" i="1" dirty="0" smtClean="0">
                <a:solidFill>
                  <a:srgbClr val="660033"/>
                </a:solidFill>
              </a:rPr>
              <a:t>	</a:t>
            </a:r>
            <a:r>
              <a:rPr lang="en-US" sz="2400" i="1" dirty="0" smtClean="0">
                <a:solidFill>
                  <a:srgbClr val="660033"/>
                </a:solidFill>
              </a:rPr>
              <a:t>“</a:t>
            </a:r>
            <a:r>
              <a:rPr lang="en-US" sz="2400" i="1" dirty="0">
                <a:solidFill>
                  <a:srgbClr val="660033"/>
                </a:solidFill>
              </a:rPr>
              <a:t>Jeez. This – I – this all depends on what day it is, </a:t>
            </a:r>
            <a:r>
              <a:rPr lang="en-US" sz="2400" i="1" dirty="0" smtClean="0">
                <a:solidFill>
                  <a:srgbClr val="660033"/>
                </a:solidFill>
              </a:rPr>
              <a:t>	really</a:t>
            </a:r>
            <a:r>
              <a:rPr lang="en-US" sz="2400" i="1" dirty="0">
                <a:solidFill>
                  <a:srgbClr val="660033"/>
                </a:solidFill>
              </a:rPr>
              <a:t>. </a:t>
            </a:r>
            <a:r>
              <a:rPr lang="en-US" sz="2400" i="1" dirty="0" smtClean="0">
                <a:solidFill>
                  <a:srgbClr val="660033"/>
                </a:solidFill>
              </a:rPr>
              <a:t>	So </a:t>
            </a:r>
            <a:r>
              <a:rPr lang="en-US" sz="2400" i="1" dirty="0">
                <a:solidFill>
                  <a:srgbClr val="660033"/>
                </a:solidFill>
              </a:rPr>
              <a:t>let me go with </a:t>
            </a:r>
            <a:r>
              <a:rPr lang="en-US" sz="2400" b="1" i="1" dirty="0">
                <a:solidFill>
                  <a:srgbClr val="660033"/>
                </a:solidFill>
              </a:rPr>
              <a:t>once in a while</a:t>
            </a:r>
            <a:r>
              <a:rPr lang="en-US" sz="2400" i="1" dirty="0">
                <a:solidFill>
                  <a:srgbClr val="660033"/>
                </a:solidFill>
              </a:rPr>
              <a:t>.” </a:t>
            </a:r>
          </a:p>
        </p:txBody>
      </p:sp>
    </p:spTree>
    <p:extLst>
      <p:ext uri="{BB962C8B-B14F-4D97-AF65-F5344CB8AC3E}">
        <p14:creationId xmlns:p14="http://schemas.microsoft.com/office/powerpoint/2010/main" val="16811304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792162"/>
          </a:xfrm>
        </p:spPr>
        <p:txBody>
          <a:bodyPr>
            <a:normAutofit/>
          </a:bodyPr>
          <a:lstStyle/>
          <a:p>
            <a:pPr algn="l">
              <a:defRPr/>
            </a:pPr>
            <a:r>
              <a:rPr lang="en-US" sz="3800" b="1" dirty="0" smtClean="0">
                <a:solidFill>
                  <a:srgbClr val="002060"/>
                </a:solidFill>
              </a:rPr>
              <a:t>Lack </a:t>
            </a:r>
            <a:r>
              <a:rPr lang="en-US" sz="3800" b="1" dirty="0">
                <a:solidFill>
                  <a:srgbClr val="002060"/>
                </a:solidFill>
              </a:rPr>
              <a:t>of Time Frame</a:t>
            </a:r>
          </a:p>
        </p:txBody>
      </p:sp>
      <p:sp>
        <p:nvSpPr>
          <p:cNvPr id="3" name="Content Placeholder 2"/>
          <p:cNvSpPr>
            <a:spLocks noGrp="1"/>
          </p:cNvSpPr>
          <p:nvPr>
            <p:ph idx="1"/>
          </p:nvPr>
        </p:nvSpPr>
        <p:spPr>
          <a:xfrm>
            <a:off x="457200" y="1219200"/>
            <a:ext cx="8382000" cy="4906963"/>
          </a:xfrm>
        </p:spPr>
        <p:txBody>
          <a:bodyPr>
            <a:normAutofit/>
          </a:bodyPr>
          <a:lstStyle/>
          <a:p>
            <a:pPr marL="0" indent="0">
              <a:buNone/>
            </a:pPr>
            <a:endParaRPr lang="en-US" sz="2600" dirty="0"/>
          </a:p>
          <a:p>
            <a:pPr marL="0" indent="0">
              <a:buNone/>
            </a:pPr>
            <a:endParaRPr lang="en-US" sz="2600" dirty="0" smtClean="0"/>
          </a:p>
          <a:p>
            <a:pPr marL="0" indent="0">
              <a:buNone/>
            </a:pPr>
            <a:endParaRPr lang="en-US" sz="2600" dirty="0"/>
          </a:p>
          <a:p>
            <a:pPr marL="0" indent="0">
              <a:buNone/>
            </a:pPr>
            <a:endParaRPr lang="en-US" sz="2600" dirty="0"/>
          </a:p>
        </p:txBody>
      </p:sp>
      <p:sp>
        <p:nvSpPr>
          <p:cNvPr id="4" name="Rectangle 3"/>
          <p:cNvSpPr/>
          <p:nvPr/>
        </p:nvSpPr>
        <p:spPr>
          <a:xfrm>
            <a:off x="304800" y="1219200"/>
            <a:ext cx="8610600" cy="4016484"/>
          </a:xfrm>
          <a:prstGeom prst="rect">
            <a:avLst/>
          </a:prstGeom>
        </p:spPr>
        <p:txBody>
          <a:bodyPr wrap="square">
            <a:spAutoFit/>
          </a:bodyPr>
          <a:lstStyle/>
          <a:p>
            <a:pPr marL="290513" indent="-290513">
              <a:spcAft>
                <a:spcPts val="1800"/>
              </a:spcAft>
              <a:buFont typeface="Arial" pitchFamily="34" charset="0"/>
              <a:buChar char="•"/>
            </a:pPr>
            <a:r>
              <a:rPr lang="en-US" sz="2500" dirty="0" smtClean="0"/>
              <a:t>Some respondents stretched their interpretation of the time frame to include as far as a couple of years back, while others are thinking only of more recent time.</a:t>
            </a:r>
          </a:p>
          <a:p>
            <a:pPr marL="290513" indent="-290513">
              <a:spcAft>
                <a:spcPts val="1800"/>
              </a:spcAft>
              <a:buFont typeface="Arial" pitchFamily="34" charset="0"/>
              <a:buChar char="•"/>
            </a:pPr>
            <a:r>
              <a:rPr lang="en-US" sz="2500" dirty="0" smtClean="0"/>
              <a:t>Additionally, responses to </a:t>
            </a:r>
            <a:r>
              <a:rPr lang="en-US" sz="2500" dirty="0"/>
              <a:t>these questions are based on what is going on in their </a:t>
            </a:r>
            <a:r>
              <a:rPr lang="en-US" sz="2500" dirty="0" smtClean="0"/>
              <a:t>life at a particular time, which varies day to day.</a:t>
            </a:r>
          </a:p>
          <a:p>
            <a:pPr marL="290513" indent="-290513">
              <a:spcAft>
                <a:spcPts val="1200"/>
              </a:spcAft>
              <a:buFont typeface="Arial" pitchFamily="34" charset="0"/>
              <a:buChar char="•"/>
            </a:pPr>
            <a:r>
              <a:rPr lang="en-US" sz="2500" dirty="0" smtClean="0"/>
              <a:t>Respondents discuss how “some </a:t>
            </a:r>
            <a:r>
              <a:rPr lang="en-US" sz="2500" dirty="0"/>
              <a:t>days are tougher than </a:t>
            </a:r>
            <a:r>
              <a:rPr lang="en-US" sz="2500" dirty="0" smtClean="0"/>
              <a:t>others,” which makes it difficult to for them to decide on an answer.</a:t>
            </a:r>
            <a:endParaRPr lang="en-US" sz="2500" dirty="0"/>
          </a:p>
        </p:txBody>
      </p:sp>
    </p:spTree>
    <p:extLst>
      <p:ext uri="{BB962C8B-B14F-4D97-AF65-F5344CB8AC3E}">
        <p14:creationId xmlns:p14="http://schemas.microsoft.com/office/powerpoint/2010/main" val="3660041650"/>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792162"/>
          </a:xfrm>
        </p:spPr>
        <p:txBody>
          <a:bodyPr>
            <a:normAutofit/>
          </a:bodyPr>
          <a:lstStyle/>
          <a:p>
            <a:pPr algn="l">
              <a:defRPr/>
            </a:pPr>
            <a:r>
              <a:rPr lang="en-US" sz="3800" b="1" dirty="0" smtClean="0">
                <a:solidFill>
                  <a:srgbClr val="002060"/>
                </a:solidFill>
              </a:rPr>
              <a:t>Lack </a:t>
            </a:r>
            <a:r>
              <a:rPr lang="en-US" sz="3800" b="1" dirty="0">
                <a:solidFill>
                  <a:srgbClr val="002060"/>
                </a:solidFill>
              </a:rPr>
              <a:t>of Time Frame</a:t>
            </a:r>
          </a:p>
        </p:txBody>
      </p:sp>
      <p:sp>
        <p:nvSpPr>
          <p:cNvPr id="3" name="Content Placeholder 2"/>
          <p:cNvSpPr>
            <a:spLocks noGrp="1"/>
          </p:cNvSpPr>
          <p:nvPr>
            <p:ph idx="1"/>
          </p:nvPr>
        </p:nvSpPr>
        <p:spPr>
          <a:xfrm>
            <a:off x="457200" y="1219200"/>
            <a:ext cx="8382000" cy="4906963"/>
          </a:xfrm>
        </p:spPr>
        <p:txBody>
          <a:bodyPr>
            <a:normAutofit/>
          </a:bodyPr>
          <a:lstStyle/>
          <a:p>
            <a:pPr marL="0" indent="0">
              <a:buNone/>
            </a:pPr>
            <a:endParaRPr lang="en-US" sz="2600" dirty="0"/>
          </a:p>
          <a:p>
            <a:pPr marL="0" indent="0">
              <a:buNone/>
            </a:pPr>
            <a:endParaRPr lang="en-US" sz="2600" dirty="0" smtClean="0"/>
          </a:p>
          <a:p>
            <a:pPr marL="0" indent="0">
              <a:buNone/>
            </a:pPr>
            <a:endParaRPr lang="en-US" sz="2600" dirty="0"/>
          </a:p>
          <a:p>
            <a:pPr marL="0" indent="0">
              <a:buNone/>
            </a:pPr>
            <a:endParaRPr lang="en-US" sz="2600" dirty="0"/>
          </a:p>
        </p:txBody>
      </p:sp>
      <p:sp>
        <p:nvSpPr>
          <p:cNvPr id="4" name="Rectangle 3"/>
          <p:cNvSpPr/>
          <p:nvPr/>
        </p:nvSpPr>
        <p:spPr>
          <a:xfrm>
            <a:off x="304800" y="1066800"/>
            <a:ext cx="8610600" cy="5093702"/>
          </a:xfrm>
          <a:prstGeom prst="rect">
            <a:avLst/>
          </a:prstGeom>
        </p:spPr>
        <p:txBody>
          <a:bodyPr wrap="square">
            <a:spAutoFit/>
          </a:bodyPr>
          <a:lstStyle/>
          <a:p>
            <a:pPr marL="347663" indent="-347663">
              <a:spcAft>
                <a:spcPts val="1800"/>
              </a:spcAft>
              <a:buFont typeface="Arial" pitchFamily="34" charset="0"/>
              <a:buChar char="•"/>
            </a:pPr>
            <a:r>
              <a:rPr lang="en-US" sz="2500" dirty="0" smtClean="0"/>
              <a:t>For example, one respondent answered </a:t>
            </a:r>
            <a:r>
              <a:rPr lang="en-US" sz="2500" b="1" dirty="0" smtClean="0">
                <a:solidFill>
                  <a:schemeClr val="accent4">
                    <a:lumMod val="50000"/>
                  </a:schemeClr>
                </a:solidFill>
              </a:rPr>
              <a:t>“every day” </a:t>
            </a:r>
            <a:r>
              <a:rPr lang="en-US" sz="2500" dirty="0" smtClean="0"/>
              <a:t>to feeling guided by God in the midst of activities.</a:t>
            </a:r>
          </a:p>
          <a:p>
            <a:pPr marL="739775" lvl="1" indent="-282575">
              <a:spcAft>
                <a:spcPts val="1800"/>
              </a:spcAft>
              <a:buFont typeface="Arial" pitchFamily="34" charset="0"/>
              <a:buChar char="•"/>
            </a:pPr>
            <a:r>
              <a:rPr lang="en-US" sz="2500" dirty="0" smtClean="0">
                <a:solidFill>
                  <a:srgbClr val="660033"/>
                </a:solidFill>
              </a:rPr>
              <a:t>This was in response to feeling that </a:t>
            </a:r>
            <a:r>
              <a:rPr lang="en-US" sz="2500" b="1" dirty="0" smtClean="0">
                <a:solidFill>
                  <a:srgbClr val="660033"/>
                </a:solidFill>
              </a:rPr>
              <a:t>some days </a:t>
            </a:r>
            <a:r>
              <a:rPr lang="en-US" sz="2500" dirty="0" smtClean="0">
                <a:solidFill>
                  <a:srgbClr val="660033"/>
                </a:solidFill>
              </a:rPr>
              <a:t>she feels guided to make decisions </a:t>
            </a:r>
            <a:r>
              <a:rPr lang="en-US" sz="2500" b="1" dirty="0" smtClean="0">
                <a:solidFill>
                  <a:srgbClr val="660033"/>
                </a:solidFill>
              </a:rPr>
              <a:t>many times a day, </a:t>
            </a:r>
            <a:r>
              <a:rPr lang="en-US" sz="2500" dirty="0" smtClean="0">
                <a:solidFill>
                  <a:srgbClr val="660033"/>
                </a:solidFill>
              </a:rPr>
              <a:t>while other days she doesn’t need the guidance at all. </a:t>
            </a:r>
          </a:p>
          <a:p>
            <a:pPr marL="739775" lvl="1" indent="-282575">
              <a:spcAft>
                <a:spcPts val="1200"/>
              </a:spcAft>
              <a:buFont typeface="Arial" pitchFamily="34" charset="0"/>
              <a:buChar char="•"/>
            </a:pPr>
            <a:r>
              <a:rPr lang="en-US" sz="2500" dirty="0" smtClean="0">
                <a:solidFill>
                  <a:srgbClr val="660033"/>
                </a:solidFill>
              </a:rPr>
              <a:t>Her response of </a:t>
            </a:r>
            <a:r>
              <a:rPr lang="en-US" sz="2500" b="1" dirty="0" smtClean="0">
                <a:solidFill>
                  <a:srgbClr val="660033"/>
                </a:solidFill>
              </a:rPr>
              <a:t>“every day” </a:t>
            </a:r>
            <a:r>
              <a:rPr lang="en-US" sz="2500" dirty="0" smtClean="0">
                <a:solidFill>
                  <a:srgbClr val="660033"/>
                </a:solidFill>
              </a:rPr>
              <a:t>was a way of averaging out these inconsistent experiences. </a:t>
            </a:r>
          </a:p>
          <a:p>
            <a:pPr marL="282575" indent="-282575">
              <a:spcAft>
                <a:spcPts val="1200"/>
              </a:spcAft>
              <a:buFont typeface="Arial" pitchFamily="34" charset="0"/>
              <a:buChar char="•"/>
            </a:pPr>
            <a:r>
              <a:rPr lang="en-US" sz="2500" dirty="0" smtClean="0"/>
              <a:t>This issue is partially due to lack of specified time frame, and partially due to a lack of mutually exclusive categories</a:t>
            </a:r>
            <a:r>
              <a:rPr lang="en-US" sz="2500" dirty="0" smtClean="0">
                <a:solidFill>
                  <a:srgbClr val="660033"/>
                </a:solidFill>
              </a:rPr>
              <a:t>.</a:t>
            </a:r>
          </a:p>
          <a:p>
            <a:pPr marL="282575" indent="-282575">
              <a:spcAft>
                <a:spcPts val="1200"/>
              </a:spcAft>
              <a:buFont typeface="Arial" pitchFamily="34" charset="0"/>
              <a:buChar char="•"/>
            </a:pPr>
            <a:endParaRPr lang="en-US" sz="2500" dirty="0" smtClean="0">
              <a:solidFill>
                <a:srgbClr val="660033"/>
              </a:solidFill>
            </a:endParaRPr>
          </a:p>
        </p:txBody>
      </p:sp>
    </p:spTree>
    <p:extLst>
      <p:ext uri="{BB962C8B-B14F-4D97-AF65-F5344CB8AC3E}">
        <p14:creationId xmlns:p14="http://schemas.microsoft.com/office/powerpoint/2010/main" val="36600416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allAtOnce"/>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8610600" cy="5059363"/>
          </a:xfrm>
        </p:spPr>
        <p:txBody>
          <a:bodyPr>
            <a:normAutofit/>
          </a:bodyPr>
          <a:lstStyle/>
          <a:p>
            <a:pPr marL="406400" indent="-406400"/>
            <a:r>
              <a:rPr lang="en-US" sz="2400" dirty="0" smtClean="0">
                <a:solidFill>
                  <a:schemeClr val="tx1"/>
                </a:solidFill>
              </a:rPr>
              <a:t>Response categories are also not mutually exclusive.</a:t>
            </a:r>
          </a:p>
          <a:p>
            <a:pPr marL="0" indent="0">
              <a:buNone/>
            </a:pPr>
            <a:endParaRPr lang="en-US" sz="2600" dirty="0"/>
          </a:p>
          <a:p>
            <a:pPr marL="0" indent="0">
              <a:buNone/>
            </a:pPr>
            <a:endParaRPr lang="en-US" sz="2600" dirty="0" smtClean="0"/>
          </a:p>
          <a:p>
            <a:pPr marL="0" indent="0">
              <a:buNone/>
            </a:pPr>
            <a:endParaRPr lang="en-US" sz="2600" dirty="0"/>
          </a:p>
          <a:p>
            <a:pPr marL="0" indent="0">
              <a:buNone/>
            </a:pPr>
            <a:endParaRPr lang="en-US" sz="2600" dirty="0"/>
          </a:p>
        </p:txBody>
      </p:sp>
      <p:sp>
        <p:nvSpPr>
          <p:cNvPr id="5" name="Title 1"/>
          <p:cNvSpPr>
            <a:spLocks noGrp="1"/>
          </p:cNvSpPr>
          <p:nvPr>
            <p:ph type="title"/>
          </p:nvPr>
        </p:nvSpPr>
        <p:spPr>
          <a:xfrm>
            <a:off x="304800" y="274638"/>
            <a:ext cx="8382000" cy="792162"/>
          </a:xfrm>
        </p:spPr>
        <p:txBody>
          <a:bodyPr>
            <a:normAutofit/>
          </a:bodyPr>
          <a:lstStyle/>
          <a:p>
            <a:pPr algn="l">
              <a:defRPr/>
            </a:pPr>
            <a:r>
              <a:rPr lang="en-US" sz="3800" b="1" dirty="0" smtClean="0">
                <a:solidFill>
                  <a:srgbClr val="002060"/>
                </a:solidFill>
              </a:rPr>
              <a:t>Lack of Mutual Exclusivity</a:t>
            </a:r>
            <a:endParaRPr lang="en-US" sz="3800" b="1" dirty="0">
              <a:solidFill>
                <a:srgbClr val="002060"/>
              </a:solidFill>
            </a:endParaRPr>
          </a:p>
        </p:txBody>
      </p:sp>
      <p:sp>
        <p:nvSpPr>
          <p:cNvPr id="6" name="Rectangle 5"/>
          <p:cNvSpPr/>
          <p:nvPr/>
        </p:nvSpPr>
        <p:spPr>
          <a:xfrm>
            <a:off x="228600" y="1676400"/>
            <a:ext cx="4953000" cy="3970318"/>
          </a:xfrm>
          <a:prstGeom prst="rect">
            <a:avLst/>
          </a:prstGeom>
        </p:spPr>
        <p:txBody>
          <a:bodyPr wrap="square">
            <a:spAutoFit/>
          </a:bodyPr>
          <a:lstStyle/>
          <a:p>
            <a:pPr marL="342900" indent="-342900">
              <a:spcBef>
                <a:spcPts val="600"/>
              </a:spcBef>
              <a:spcAft>
                <a:spcPts val="1200"/>
              </a:spcAft>
              <a:buFont typeface="Arial" pitchFamily="34" charset="0"/>
              <a:buChar char="•"/>
            </a:pPr>
            <a:r>
              <a:rPr lang="en-US" sz="2400" b="1" dirty="0" smtClean="0">
                <a:solidFill>
                  <a:schemeClr val="accent4">
                    <a:lumMod val="50000"/>
                  </a:schemeClr>
                </a:solidFill>
              </a:rPr>
              <a:t>“Many </a:t>
            </a:r>
            <a:r>
              <a:rPr lang="en-US" sz="2400" b="1" dirty="0">
                <a:solidFill>
                  <a:schemeClr val="accent4">
                    <a:lumMod val="50000"/>
                  </a:schemeClr>
                </a:solidFill>
              </a:rPr>
              <a:t>times a </a:t>
            </a:r>
            <a:r>
              <a:rPr lang="en-US" sz="2400" b="1" dirty="0" smtClean="0">
                <a:solidFill>
                  <a:schemeClr val="accent4">
                    <a:lumMod val="50000"/>
                  </a:schemeClr>
                </a:solidFill>
              </a:rPr>
              <a:t>day” </a:t>
            </a:r>
            <a:r>
              <a:rPr lang="en-US" sz="2400" dirty="0" smtClean="0"/>
              <a:t>can overlap with other categories</a:t>
            </a:r>
          </a:p>
          <a:p>
            <a:pPr marL="342900" indent="-342900">
              <a:spcBef>
                <a:spcPts val="600"/>
              </a:spcBef>
              <a:spcAft>
                <a:spcPts val="1200"/>
              </a:spcAft>
              <a:buFont typeface="Arial" pitchFamily="34" charset="0"/>
              <a:buChar char="•"/>
            </a:pPr>
            <a:r>
              <a:rPr lang="en-US" sz="2400" dirty="0" smtClean="0"/>
              <a:t>Respondents may </a:t>
            </a:r>
            <a:r>
              <a:rPr lang="en-US" sz="2400" dirty="0"/>
              <a:t>actually feel </a:t>
            </a:r>
            <a:r>
              <a:rPr lang="en-US" sz="2400" dirty="0" smtClean="0"/>
              <a:t>a certain way </a:t>
            </a:r>
            <a:r>
              <a:rPr lang="en-US" sz="2400" b="1" dirty="0" smtClean="0"/>
              <a:t>many </a:t>
            </a:r>
            <a:r>
              <a:rPr lang="en-US" sz="2400" b="1" dirty="0"/>
              <a:t>times a day</a:t>
            </a:r>
            <a:r>
              <a:rPr lang="en-US" sz="2400" dirty="0"/>
              <a:t> on most days and </a:t>
            </a:r>
            <a:r>
              <a:rPr lang="en-US" sz="2400" b="1" dirty="0"/>
              <a:t>never or almost never </a:t>
            </a:r>
            <a:r>
              <a:rPr lang="en-US" sz="2400" dirty="0"/>
              <a:t>on the other </a:t>
            </a:r>
            <a:r>
              <a:rPr lang="en-US" sz="2400" dirty="0" smtClean="0"/>
              <a:t>days.</a:t>
            </a:r>
          </a:p>
          <a:p>
            <a:pPr marL="342900" indent="-342900">
              <a:spcBef>
                <a:spcPts val="600"/>
              </a:spcBef>
              <a:buFont typeface="Arial" pitchFamily="34" charset="0"/>
              <a:buChar char="•"/>
            </a:pPr>
            <a:r>
              <a:rPr lang="en-US" sz="2400" dirty="0" smtClean="0"/>
              <a:t>Respondents handled this issue idiosyncratically.</a:t>
            </a:r>
          </a:p>
          <a:p>
            <a:pPr marL="342900" indent="-342900">
              <a:spcBef>
                <a:spcPts val="600"/>
              </a:spcBef>
              <a:buFont typeface="Arial" pitchFamily="34" charset="0"/>
              <a:buChar char="•"/>
            </a:pPr>
            <a:endParaRPr lang="en-US" sz="2500" dirty="0" smtClean="0"/>
          </a:p>
        </p:txBody>
      </p:sp>
      <p:sp>
        <p:nvSpPr>
          <p:cNvPr id="7" name="Rectangle 6"/>
          <p:cNvSpPr/>
          <p:nvPr/>
        </p:nvSpPr>
        <p:spPr>
          <a:xfrm>
            <a:off x="5410200" y="1752600"/>
            <a:ext cx="3657600" cy="2400657"/>
          </a:xfrm>
          <a:prstGeom prst="rect">
            <a:avLst/>
          </a:prstGeom>
          <a:solidFill>
            <a:schemeClr val="accent6">
              <a:lumMod val="50000"/>
            </a:schemeClr>
          </a:solidFill>
        </p:spPr>
        <p:txBody>
          <a:bodyPr wrap="square">
            <a:spAutoFit/>
          </a:bodyPr>
          <a:lstStyle/>
          <a:p>
            <a:pPr marL="347663" lvl="2" indent="-347663">
              <a:spcBef>
                <a:spcPts val="0"/>
              </a:spcBef>
              <a:buFont typeface="Wingdings" pitchFamily="2" charset="2"/>
              <a:buChar char="q"/>
            </a:pPr>
            <a:r>
              <a:rPr lang="en-US" sz="2500" dirty="0" smtClean="0">
                <a:solidFill>
                  <a:schemeClr val="bg1"/>
                </a:solidFill>
              </a:rPr>
              <a:t>Many times a day</a:t>
            </a:r>
          </a:p>
          <a:p>
            <a:pPr marL="347663" lvl="2" indent="-347663">
              <a:spcBef>
                <a:spcPts val="0"/>
              </a:spcBef>
              <a:buFont typeface="Wingdings" pitchFamily="2" charset="2"/>
              <a:buChar char="q"/>
            </a:pPr>
            <a:r>
              <a:rPr lang="en-US" sz="2500" dirty="0" smtClean="0">
                <a:solidFill>
                  <a:schemeClr val="bg1"/>
                </a:solidFill>
              </a:rPr>
              <a:t>Every day</a:t>
            </a:r>
          </a:p>
          <a:p>
            <a:pPr marL="347663" lvl="2" indent="-347663">
              <a:spcBef>
                <a:spcPts val="0"/>
              </a:spcBef>
              <a:buFont typeface="Wingdings" pitchFamily="2" charset="2"/>
              <a:buChar char="q"/>
            </a:pPr>
            <a:r>
              <a:rPr lang="en-US" sz="2500" dirty="0" smtClean="0">
                <a:solidFill>
                  <a:schemeClr val="bg1"/>
                </a:solidFill>
              </a:rPr>
              <a:t>Most days</a:t>
            </a:r>
          </a:p>
          <a:p>
            <a:pPr marL="347663" lvl="2" indent="-347663">
              <a:spcBef>
                <a:spcPts val="0"/>
              </a:spcBef>
              <a:buFont typeface="Wingdings" pitchFamily="2" charset="2"/>
              <a:buChar char="q"/>
            </a:pPr>
            <a:r>
              <a:rPr lang="en-US" sz="2500" dirty="0" smtClean="0">
                <a:solidFill>
                  <a:schemeClr val="bg1"/>
                </a:solidFill>
              </a:rPr>
              <a:t>Some days</a:t>
            </a:r>
          </a:p>
          <a:p>
            <a:pPr marL="347663" lvl="2" indent="-347663">
              <a:spcBef>
                <a:spcPts val="0"/>
              </a:spcBef>
              <a:buFont typeface="Wingdings" pitchFamily="2" charset="2"/>
              <a:buChar char="q"/>
            </a:pPr>
            <a:r>
              <a:rPr lang="en-US" sz="2500" dirty="0" smtClean="0">
                <a:solidFill>
                  <a:schemeClr val="bg1"/>
                </a:solidFill>
              </a:rPr>
              <a:t>Once in a while</a:t>
            </a:r>
          </a:p>
          <a:p>
            <a:pPr marL="347663" lvl="2" indent="-347663">
              <a:spcBef>
                <a:spcPts val="0"/>
              </a:spcBef>
              <a:buFont typeface="Wingdings" pitchFamily="2" charset="2"/>
              <a:buChar char="q"/>
            </a:pPr>
            <a:r>
              <a:rPr lang="en-US" sz="2500" dirty="0" smtClean="0">
                <a:solidFill>
                  <a:schemeClr val="bg1"/>
                </a:solidFill>
              </a:rPr>
              <a:t>Never or almost never</a:t>
            </a:r>
            <a:endParaRPr lang="en-US" sz="2500" dirty="0">
              <a:solidFill>
                <a:schemeClr val="bg1"/>
              </a:solidFill>
            </a:endParaRPr>
          </a:p>
        </p:txBody>
      </p:sp>
    </p:spTree>
    <p:extLst>
      <p:ext uri="{BB962C8B-B14F-4D97-AF65-F5344CB8AC3E}">
        <p14:creationId xmlns:p14="http://schemas.microsoft.com/office/powerpoint/2010/main" val="18071984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childTnLst>
                                </p:cTn>
                              </p:par>
                              <p:par>
                                <p:cTn id="25" presetID="5" presetClass="emph" presetSubtype="1" nodeType="withEffect">
                                  <p:stCondLst>
                                    <p:cond delay="0"/>
                                  </p:stCondLst>
                                  <p:childTnLst>
                                    <p:set>
                                      <p:cBhvr override="childStyle">
                                        <p:cTn id="26" dur="indefinite"/>
                                        <p:tgtEl>
                                          <p:spTgt spid="7">
                                            <p:txEl>
                                              <p:pRg st="0" end="0"/>
                                            </p:txEl>
                                          </p:spTgt>
                                        </p:tgtEl>
                                        <p:attrNameLst>
                                          <p:attrName>style.fontStyle</p:attrName>
                                        </p:attrNameLst>
                                      </p:cBhvr>
                                      <p:to>
                                        <p:strVal val="normal"/>
                                      </p:to>
                                    </p:set>
                                    <p:set>
                                      <p:cBhvr override="childStyle">
                                        <p:cTn id="27" dur="indefinite"/>
                                        <p:tgtEl>
                                          <p:spTgt spid="7">
                                            <p:txEl>
                                              <p:pRg st="0" end="0"/>
                                            </p:txEl>
                                          </p:spTgt>
                                        </p:tgtEl>
                                        <p:attrNameLst>
                                          <p:attrName>style.fontWeight</p:attrName>
                                        </p:attrNameLst>
                                      </p:cBhvr>
                                      <p:to>
                                        <p:strVal val="bold"/>
                                      </p:to>
                                    </p:set>
                                    <p:set>
                                      <p:cBhvr override="childStyle">
                                        <p:cTn id="28" dur="indefinite"/>
                                        <p:tgtEl>
                                          <p:spTgt spid="7">
                                            <p:txEl>
                                              <p:pRg st="0" end="0"/>
                                            </p:txEl>
                                          </p:spTgt>
                                        </p:tgtEl>
                                        <p:attrNameLst>
                                          <p:attrName>style.textDecorationUnderline</p:attrName>
                                        </p:attrNameLst>
                                      </p:cBhvr>
                                      <p:to>
                                        <p:strVal val="false"/>
                                      </p:to>
                                    </p:set>
                                  </p:childTnLst>
                                  <p:subTnLst>
                                    <p:animClr clrSpc="rgb" dir="cw">
                                      <p:cBhvr override="childStyle">
                                        <p:cTn dur="1" fill="hold" display="0" masterRel="nextClick" afterEffect="1"/>
                                        <p:tgtEl>
                                          <p:spTgt spid="7">
                                            <p:txEl>
                                              <p:pRg st="0" end="0"/>
                                            </p:txEl>
                                          </p:spTgt>
                                        </p:tgtEl>
                                        <p:attrNameLst>
                                          <p:attrName>ppt_c</p:attrName>
                                        </p:attrNameLst>
                                      </p:cBhvr>
                                      <p:to>
                                        <a:srgbClr val="FF0000"/>
                                      </p:to>
                                    </p:animClr>
                                  </p:sub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382000" cy="4906963"/>
          </a:xfrm>
        </p:spPr>
        <p:txBody>
          <a:bodyPr>
            <a:normAutofit/>
          </a:bodyPr>
          <a:lstStyle/>
          <a:p>
            <a:pPr marL="0" indent="0">
              <a:buNone/>
            </a:pPr>
            <a:endParaRPr lang="en-US" sz="2600" dirty="0" smtClean="0"/>
          </a:p>
          <a:p>
            <a:pPr marL="0" indent="0">
              <a:buNone/>
            </a:pPr>
            <a:endParaRPr lang="en-US" sz="2600" dirty="0"/>
          </a:p>
          <a:p>
            <a:pPr marL="0" indent="0">
              <a:buNone/>
            </a:pPr>
            <a:endParaRPr lang="en-US" sz="2600" dirty="0"/>
          </a:p>
        </p:txBody>
      </p:sp>
      <p:sp>
        <p:nvSpPr>
          <p:cNvPr id="5" name="Title 1"/>
          <p:cNvSpPr>
            <a:spLocks noGrp="1"/>
          </p:cNvSpPr>
          <p:nvPr>
            <p:ph type="title"/>
          </p:nvPr>
        </p:nvSpPr>
        <p:spPr>
          <a:xfrm>
            <a:off x="304800" y="274638"/>
            <a:ext cx="8382000" cy="792162"/>
          </a:xfrm>
        </p:spPr>
        <p:txBody>
          <a:bodyPr>
            <a:normAutofit/>
          </a:bodyPr>
          <a:lstStyle/>
          <a:p>
            <a:pPr algn="l">
              <a:defRPr/>
            </a:pPr>
            <a:r>
              <a:rPr lang="en-US" sz="3800" b="1" dirty="0" smtClean="0">
                <a:solidFill>
                  <a:srgbClr val="002060"/>
                </a:solidFill>
              </a:rPr>
              <a:t>Lack of Mutual Exclusivity</a:t>
            </a:r>
            <a:endParaRPr lang="en-US" sz="3800" b="1" dirty="0">
              <a:solidFill>
                <a:srgbClr val="002060"/>
              </a:solidFill>
            </a:endParaRPr>
          </a:p>
        </p:txBody>
      </p:sp>
      <p:sp>
        <p:nvSpPr>
          <p:cNvPr id="2" name="Rectangle 1"/>
          <p:cNvSpPr/>
          <p:nvPr/>
        </p:nvSpPr>
        <p:spPr>
          <a:xfrm>
            <a:off x="304800" y="1143000"/>
            <a:ext cx="8686800" cy="4632037"/>
          </a:xfrm>
          <a:prstGeom prst="rect">
            <a:avLst/>
          </a:prstGeom>
        </p:spPr>
        <p:txBody>
          <a:bodyPr wrap="square">
            <a:spAutoFit/>
          </a:bodyPr>
          <a:lstStyle/>
          <a:p>
            <a:pPr marL="342900" indent="-342900">
              <a:spcBef>
                <a:spcPts val="600"/>
              </a:spcBef>
              <a:spcAft>
                <a:spcPts val="600"/>
              </a:spcAft>
              <a:buFont typeface="Arial" panose="020B0604020202020204" pitchFamily="34" charset="0"/>
              <a:buChar char="•"/>
            </a:pPr>
            <a:r>
              <a:rPr lang="en-US" sz="2500" dirty="0"/>
              <a:t>For example, </a:t>
            </a:r>
            <a:r>
              <a:rPr lang="en-US" sz="2500" dirty="0" smtClean="0"/>
              <a:t>one respondent stated </a:t>
            </a:r>
            <a:r>
              <a:rPr lang="en-US" sz="2500" dirty="0"/>
              <a:t>that she has the experience of feeling joy from connecting with God </a:t>
            </a:r>
            <a:r>
              <a:rPr lang="en-US" sz="2500" b="1" dirty="0">
                <a:solidFill>
                  <a:schemeClr val="accent4">
                    <a:lumMod val="50000"/>
                  </a:schemeClr>
                </a:solidFill>
              </a:rPr>
              <a:t>“many times a day” </a:t>
            </a:r>
            <a:r>
              <a:rPr lang="en-US" sz="2500" dirty="0"/>
              <a:t>on some days in her life, but that on others it doesn’t happen at all. She chose to say </a:t>
            </a:r>
            <a:r>
              <a:rPr lang="en-US" sz="2500" b="1" dirty="0">
                <a:solidFill>
                  <a:schemeClr val="accent4">
                    <a:lumMod val="50000"/>
                  </a:schemeClr>
                </a:solidFill>
              </a:rPr>
              <a:t>“some days” </a:t>
            </a:r>
            <a:r>
              <a:rPr lang="en-US" sz="2500" dirty="0"/>
              <a:t>for her </a:t>
            </a:r>
            <a:r>
              <a:rPr lang="en-US" sz="2500" dirty="0" smtClean="0"/>
              <a:t>answer.</a:t>
            </a:r>
          </a:p>
          <a:p>
            <a:pPr marL="914400" lvl="1" indent="-457200">
              <a:spcBef>
                <a:spcPts val="600"/>
              </a:spcBef>
              <a:spcAft>
                <a:spcPts val="600"/>
              </a:spcAft>
              <a:buFont typeface="Arial" pitchFamily="34" charset="0"/>
              <a:buChar char="•"/>
            </a:pPr>
            <a:r>
              <a:rPr lang="en-US" sz="2500" dirty="0" smtClean="0">
                <a:solidFill>
                  <a:srgbClr val="660033"/>
                </a:solidFill>
              </a:rPr>
              <a:t>Her response was a way of averaging out the two options, but the answer doesn’t really reflect what is going on. </a:t>
            </a:r>
          </a:p>
          <a:p>
            <a:pPr marL="342900" indent="-342900">
              <a:spcBef>
                <a:spcPts val="600"/>
              </a:spcBef>
              <a:spcAft>
                <a:spcPts val="600"/>
              </a:spcAft>
              <a:buFont typeface="Arial" panose="020B0604020202020204" pitchFamily="34" charset="0"/>
              <a:buChar char="•"/>
            </a:pPr>
            <a:r>
              <a:rPr lang="en-US" sz="2500" dirty="0" smtClean="0"/>
              <a:t>Other respondents with this same experience (many times a day, only some days”) just chose </a:t>
            </a:r>
            <a:r>
              <a:rPr lang="en-US" sz="2500" b="1" dirty="0" smtClean="0">
                <a:solidFill>
                  <a:schemeClr val="accent4">
                    <a:lumMod val="50000"/>
                  </a:schemeClr>
                </a:solidFill>
              </a:rPr>
              <a:t>“many times a day.”</a:t>
            </a:r>
            <a:endParaRPr lang="en-US" sz="2500" b="1" dirty="0">
              <a:solidFill>
                <a:schemeClr val="accent4">
                  <a:lumMod val="50000"/>
                </a:schemeClr>
              </a:solidFill>
            </a:endParaRPr>
          </a:p>
        </p:txBody>
      </p:sp>
    </p:spTree>
    <p:extLst>
      <p:ext uri="{BB962C8B-B14F-4D97-AF65-F5344CB8AC3E}">
        <p14:creationId xmlns:p14="http://schemas.microsoft.com/office/powerpoint/2010/main" val="1312913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92162"/>
          </a:xfrm>
        </p:spPr>
        <p:txBody>
          <a:bodyPr>
            <a:noAutofit/>
          </a:bodyPr>
          <a:lstStyle/>
          <a:p>
            <a:pPr algn="l">
              <a:defRPr/>
            </a:pPr>
            <a:r>
              <a:rPr lang="en-US" sz="3800" b="1" dirty="0" smtClean="0">
                <a:solidFill>
                  <a:srgbClr val="002060"/>
                </a:solidFill>
              </a:rPr>
              <a:t>“Every day” vs. “Many times a day”</a:t>
            </a:r>
            <a:endParaRPr lang="en-US" sz="3800" b="1" dirty="0">
              <a:solidFill>
                <a:srgbClr val="002060"/>
              </a:solidFill>
            </a:endParaRPr>
          </a:p>
        </p:txBody>
      </p:sp>
      <p:sp>
        <p:nvSpPr>
          <p:cNvPr id="3" name="Content Placeholder 2"/>
          <p:cNvSpPr>
            <a:spLocks noGrp="1"/>
          </p:cNvSpPr>
          <p:nvPr>
            <p:ph idx="1"/>
          </p:nvPr>
        </p:nvSpPr>
        <p:spPr>
          <a:xfrm>
            <a:off x="457200" y="1219200"/>
            <a:ext cx="8382000" cy="4906963"/>
          </a:xfrm>
        </p:spPr>
        <p:txBody>
          <a:bodyPr>
            <a:normAutofit/>
          </a:bodyPr>
          <a:lstStyle/>
          <a:p>
            <a:pPr marL="0" indent="0">
              <a:buNone/>
            </a:pPr>
            <a:endParaRPr lang="en-US" sz="2600" dirty="0"/>
          </a:p>
          <a:p>
            <a:pPr marL="0" indent="0">
              <a:buNone/>
            </a:pPr>
            <a:endParaRPr lang="en-US" sz="2600" dirty="0" smtClean="0"/>
          </a:p>
          <a:p>
            <a:pPr marL="0" indent="0">
              <a:buNone/>
            </a:pPr>
            <a:endParaRPr lang="en-US" sz="2600" dirty="0"/>
          </a:p>
          <a:p>
            <a:pPr marL="0" indent="0">
              <a:buNone/>
            </a:pPr>
            <a:endParaRPr lang="en-US" sz="2600" dirty="0"/>
          </a:p>
        </p:txBody>
      </p:sp>
      <p:sp>
        <p:nvSpPr>
          <p:cNvPr id="4" name="Rectangle 3"/>
          <p:cNvSpPr/>
          <p:nvPr/>
        </p:nvSpPr>
        <p:spPr>
          <a:xfrm>
            <a:off x="0" y="1066800"/>
            <a:ext cx="8610600" cy="4924425"/>
          </a:xfrm>
          <a:prstGeom prst="rect">
            <a:avLst/>
          </a:prstGeom>
        </p:spPr>
        <p:txBody>
          <a:bodyPr wrap="square">
            <a:spAutoFit/>
          </a:bodyPr>
          <a:lstStyle/>
          <a:p>
            <a:pPr marL="342900">
              <a:spcAft>
                <a:spcPts val="1200"/>
              </a:spcAft>
            </a:pPr>
            <a:r>
              <a:rPr lang="en-US" sz="2600" dirty="0" smtClean="0"/>
              <a:t>In addition to issues of mutual exclusivity with the response categories, respondents varied in their understanding of the distinction between </a:t>
            </a:r>
            <a:r>
              <a:rPr lang="en-US" sz="2600" dirty="0"/>
              <a:t>the top two response options - </a:t>
            </a:r>
            <a:r>
              <a:rPr lang="en-US" sz="2600" b="1" dirty="0">
                <a:solidFill>
                  <a:srgbClr val="FF0000"/>
                </a:solidFill>
              </a:rPr>
              <a:t>“many times a day”</a:t>
            </a:r>
            <a:r>
              <a:rPr lang="en-US" sz="2600" dirty="0"/>
              <a:t> and </a:t>
            </a:r>
            <a:r>
              <a:rPr lang="en-US" sz="2600" b="1" dirty="0">
                <a:solidFill>
                  <a:srgbClr val="FF0000"/>
                </a:solidFill>
              </a:rPr>
              <a:t>“every day.” </a:t>
            </a:r>
            <a:endParaRPr lang="en-US" sz="2600" b="1" dirty="0" smtClean="0">
              <a:solidFill>
                <a:srgbClr val="FF0000"/>
              </a:solidFill>
            </a:endParaRPr>
          </a:p>
          <a:p>
            <a:pPr marL="1200150" lvl="3" indent="-342900">
              <a:buFont typeface="Wingdings" pitchFamily="2" charset="2"/>
              <a:buChar char="q"/>
            </a:pPr>
            <a:r>
              <a:rPr lang="en-US" sz="2600" dirty="0" smtClean="0"/>
              <a:t>Many </a:t>
            </a:r>
            <a:r>
              <a:rPr lang="en-US" sz="2600" dirty="0"/>
              <a:t>times a day</a:t>
            </a:r>
          </a:p>
          <a:p>
            <a:pPr marL="1200150" lvl="3" indent="-342900">
              <a:buFont typeface="Wingdings" pitchFamily="2" charset="2"/>
              <a:buChar char="q"/>
            </a:pPr>
            <a:r>
              <a:rPr lang="en-US" sz="2600" dirty="0" smtClean="0"/>
              <a:t>Every </a:t>
            </a:r>
            <a:r>
              <a:rPr lang="en-US" sz="2600" dirty="0"/>
              <a:t>day</a:t>
            </a:r>
          </a:p>
          <a:p>
            <a:pPr marL="1200150" lvl="3" indent="-342900">
              <a:buFont typeface="Wingdings" pitchFamily="2" charset="2"/>
              <a:buChar char="q"/>
            </a:pPr>
            <a:r>
              <a:rPr lang="en-US" sz="2600" dirty="0" smtClean="0"/>
              <a:t>Most </a:t>
            </a:r>
            <a:r>
              <a:rPr lang="en-US" sz="2600" dirty="0"/>
              <a:t>days</a:t>
            </a:r>
          </a:p>
          <a:p>
            <a:pPr marL="1200150" lvl="3" indent="-342900">
              <a:buFont typeface="Wingdings" pitchFamily="2" charset="2"/>
              <a:buChar char="q"/>
            </a:pPr>
            <a:r>
              <a:rPr lang="en-US" sz="2600" dirty="0" smtClean="0"/>
              <a:t>Some </a:t>
            </a:r>
            <a:r>
              <a:rPr lang="en-US" sz="2600" dirty="0"/>
              <a:t>days</a:t>
            </a:r>
          </a:p>
          <a:p>
            <a:pPr marL="1200150" lvl="3" indent="-342900">
              <a:buFont typeface="Wingdings" pitchFamily="2" charset="2"/>
              <a:buChar char="q"/>
            </a:pPr>
            <a:r>
              <a:rPr lang="en-US" sz="2600" dirty="0"/>
              <a:t>Once in a while</a:t>
            </a:r>
          </a:p>
          <a:p>
            <a:pPr marL="1200150" lvl="3" indent="-342900">
              <a:buFont typeface="Wingdings" pitchFamily="2" charset="2"/>
              <a:buChar char="q"/>
            </a:pPr>
            <a:r>
              <a:rPr lang="en-US" sz="2600" dirty="0"/>
              <a:t>Never or almost </a:t>
            </a:r>
            <a:r>
              <a:rPr lang="en-US" sz="2600" dirty="0" smtClean="0"/>
              <a:t>never</a:t>
            </a:r>
          </a:p>
          <a:p>
            <a:endParaRPr lang="en-US" dirty="0"/>
          </a:p>
        </p:txBody>
      </p:sp>
      <p:sp>
        <p:nvSpPr>
          <p:cNvPr id="7" name="Right Arrow 6"/>
          <p:cNvSpPr/>
          <p:nvPr/>
        </p:nvSpPr>
        <p:spPr>
          <a:xfrm>
            <a:off x="533400" y="3657600"/>
            <a:ext cx="381000" cy="3048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533400" y="3276600"/>
            <a:ext cx="381000" cy="3048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9708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92162"/>
          </a:xfrm>
        </p:spPr>
        <p:txBody>
          <a:bodyPr>
            <a:noAutofit/>
          </a:bodyPr>
          <a:lstStyle/>
          <a:p>
            <a:pPr algn="l">
              <a:defRPr/>
            </a:pPr>
            <a:r>
              <a:rPr lang="en-US" sz="3800" b="1" dirty="0">
                <a:solidFill>
                  <a:srgbClr val="002060"/>
                </a:solidFill>
              </a:rPr>
              <a:t>“Every day” vs. “Many times a day”</a:t>
            </a:r>
          </a:p>
        </p:txBody>
      </p:sp>
      <p:sp>
        <p:nvSpPr>
          <p:cNvPr id="3" name="Content Placeholder 2"/>
          <p:cNvSpPr>
            <a:spLocks noGrp="1"/>
          </p:cNvSpPr>
          <p:nvPr>
            <p:ph idx="1"/>
          </p:nvPr>
        </p:nvSpPr>
        <p:spPr>
          <a:xfrm>
            <a:off x="457200" y="1256764"/>
            <a:ext cx="8382000" cy="4906963"/>
          </a:xfrm>
        </p:spPr>
        <p:txBody>
          <a:bodyPr>
            <a:normAutofit/>
          </a:bodyPr>
          <a:lstStyle/>
          <a:p>
            <a:pPr marL="0" indent="0">
              <a:buNone/>
            </a:pPr>
            <a:endParaRPr lang="en-US" sz="2600" dirty="0"/>
          </a:p>
          <a:p>
            <a:pPr marL="0" indent="0">
              <a:buNone/>
            </a:pPr>
            <a:endParaRPr lang="en-US" sz="2600" dirty="0" smtClean="0"/>
          </a:p>
          <a:p>
            <a:pPr marL="0" indent="0">
              <a:buNone/>
            </a:pPr>
            <a:endParaRPr lang="en-US" sz="2600" dirty="0"/>
          </a:p>
          <a:p>
            <a:pPr marL="0" indent="0">
              <a:buNone/>
            </a:pPr>
            <a:endParaRPr lang="en-US" sz="2600" dirty="0"/>
          </a:p>
        </p:txBody>
      </p:sp>
      <p:sp>
        <p:nvSpPr>
          <p:cNvPr id="4" name="Rectangle 3"/>
          <p:cNvSpPr/>
          <p:nvPr/>
        </p:nvSpPr>
        <p:spPr>
          <a:xfrm>
            <a:off x="609600" y="1256764"/>
            <a:ext cx="8534400" cy="646331"/>
          </a:xfrm>
          <a:prstGeom prst="rect">
            <a:avLst/>
          </a:prstGeom>
        </p:spPr>
        <p:txBody>
          <a:bodyPr wrap="square">
            <a:spAutoFit/>
          </a:bodyPr>
          <a:lstStyle/>
          <a:p>
            <a:endParaRPr lang="en-US" dirty="0"/>
          </a:p>
          <a:p>
            <a:endParaRPr lang="en-US" dirty="0"/>
          </a:p>
        </p:txBody>
      </p:sp>
      <p:sp>
        <p:nvSpPr>
          <p:cNvPr id="5" name="Rectangle 4"/>
          <p:cNvSpPr/>
          <p:nvPr/>
        </p:nvSpPr>
        <p:spPr>
          <a:xfrm>
            <a:off x="304800" y="1256764"/>
            <a:ext cx="8686800" cy="3724096"/>
          </a:xfrm>
          <a:prstGeom prst="rect">
            <a:avLst/>
          </a:prstGeom>
        </p:spPr>
        <p:txBody>
          <a:bodyPr wrap="square">
            <a:spAutoFit/>
          </a:bodyPr>
          <a:lstStyle/>
          <a:p>
            <a:pPr marL="290513" indent="-290513">
              <a:spcAft>
                <a:spcPts val="1200"/>
              </a:spcAft>
              <a:buFont typeface="Arial" pitchFamily="34" charset="0"/>
              <a:buChar char="•"/>
            </a:pPr>
            <a:r>
              <a:rPr lang="en-US" sz="2400" dirty="0" smtClean="0"/>
              <a:t>To some, “</a:t>
            </a:r>
            <a:r>
              <a:rPr lang="en-US" sz="2400" b="1" dirty="0" smtClean="0">
                <a:solidFill>
                  <a:schemeClr val="accent4">
                    <a:lumMod val="50000"/>
                  </a:schemeClr>
                </a:solidFill>
              </a:rPr>
              <a:t>many </a:t>
            </a:r>
            <a:r>
              <a:rPr lang="en-US" sz="2400" b="1" dirty="0">
                <a:solidFill>
                  <a:schemeClr val="accent4">
                    <a:lumMod val="50000"/>
                  </a:schemeClr>
                </a:solidFill>
              </a:rPr>
              <a:t>times a </a:t>
            </a:r>
            <a:r>
              <a:rPr lang="en-US" sz="2400" b="1" dirty="0" smtClean="0">
                <a:solidFill>
                  <a:schemeClr val="accent4">
                    <a:lumMod val="50000"/>
                  </a:schemeClr>
                </a:solidFill>
              </a:rPr>
              <a:t>day” </a:t>
            </a:r>
            <a:r>
              <a:rPr lang="en-US" sz="2400" dirty="0"/>
              <a:t>meant “</a:t>
            </a:r>
            <a:r>
              <a:rPr lang="en-US" sz="2400" i="1" dirty="0"/>
              <a:t>all the time,” “near-constant”, “constant” </a:t>
            </a:r>
            <a:r>
              <a:rPr lang="en-US" sz="2400" dirty="0"/>
              <a:t>or </a:t>
            </a:r>
            <a:r>
              <a:rPr lang="en-US" sz="2400" i="1" dirty="0"/>
              <a:t>“throughout the day.” </a:t>
            </a:r>
          </a:p>
          <a:p>
            <a:pPr marL="739775" lvl="1" indent="-282575">
              <a:spcAft>
                <a:spcPts val="1200"/>
              </a:spcAft>
              <a:buFont typeface="Arial" pitchFamily="34" charset="0"/>
              <a:buChar char="•"/>
            </a:pPr>
            <a:r>
              <a:rPr lang="en-US" sz="2400" dirty="0" smtClean="0">
                <a:solidFill>
                  <a:srgbClr val="660033"/>
                </a:solidFill>
              </a:rPr>
              <a:t>Others </a:t>
            </a:r>
            <a:r>
              <a:rPr lang="en-US" sz="2400" dirty="0">
                <a:solidFill>
                  <a:srgbClr val="660033"/>
                </a:solidFill>
              </a:rPr>
              <a:t>interpreted </a:t>
            </a:r>
            <a:r>
              <a:rPr lang="en-US" sz="2400" b="1" dirty="0">
                <a:solidFill>
                  <a:srgbClr val="660033"/>
                </a:solidFill>
              </a:rPr>
              <a:t>“every day” </a:t>
            </a:r>
            <a:r>
              <a:rPr lang="en-US" sz="2400" dirty="0">
                <a:solidFill>
                  <a:srgbClr val="660033"/>
                </a:solidFill>
              </a:rPr>
              <a:t>to mean </a:t>
            </a:r>
            <a:r>
              <a:rPr lang="en-US" sz="2400" dirty="0" smtClean="0">
                <a:solidFill>
                  <a:srgbClr val="660033"/>
                </a:solidFill>
              </a:rPr>
              <a:t>this idea of “constant” or “near-constant” as well, while </a:t>
            </a:r>
            <a:r>
              <a:rPr lang="en-US" sz="2400" dirty="0">
                <a:solidFill>
                  <a:srgbClr val="660033"/>
                </a:solidFill>
              </a:rPr>
              <a:t>“</a:t>
            </a:r>
            <a:r>
              <a:rPr lang="en-US" sz="2400" b="1" dirty="0">
                <a:solidFill>
                  <a:srgbClr val="660033"/>
                </a:solidFill>
              </a:rPr>
              <a:t>many times a day” </a:t>
            </a:r>
            <a:r>
              <a:rPr lang="en-US" sz="2400" dirty="0">
                <a:solidFill>
                  <a:srgbClr val="660033"/>
                </a:solidFill>
              </a:rPr>
              <a:t>meant that it was separate, discrete </a:t>
            </a:r>
            <a:r>
              <a:rPr lang="en-US" sz="2400" dirty="0" smtClean="0">
                <a:solidFill>
                  <a:srgbClr val="660033"/>
                </a:solidFill>
              </a:rPr>
              <a:t>experiences throughout </a:t>
            </a:r>
            <a:r>
              <a:rPr lang="en-US" sz="2400" dirty="0">
                <a:solidFill>
                  <a:srgbClr val="660033"/>
                </a:solidFill>
              </a:rPr>
              <a:t>the day. </a:t>
            </a:r>
            <a:endParaRPr lang="en-US" sz="2400" dirty="0" smtClean="0">
              <a:solidFill>
                <a:srgbClr val="660033"/>
              </a:solidFill>
            </a:endParaRPr>
          </a:p>
          <a:p>
            <a:pPr marL="347663" indent="-347663">
              <a:spcAft>
                <a:spcPts val="1200"/>
              </a:spcAft>
              <a:buFont typeface="Arial" pitchFamily="34" charset="0"/>
              <a:buChar char="•"/>
            </a:pPr>
            <a:r>
              <a:rPr lang="en-US" sz="2400" dirty="0" smtClean="0"/>
              <a:t>Other respondents used the category </a:t>
            </a:r>
            <a:r>
              <a:rPr lang="en-US" sz="2400" b="1" dirty="0" smtClean="0">
                <a:solidFill>
                  <a:schemeClr val="accent4">
                    <a:lumMod val="50000"/>
                  </a:schemeClr>
                </a:solidFill>
              </a:rPr>
              <a:t>“every day” </a:t>
            </a:r>
            <a:r>
              <a:rPr lang="en-US" sz="2400" dirty="0" smtClean="0"/>
              <a:t>to mean only once per day, while </a:t>
            </a:r>
            <a:r>
              <a:rPr lang="en-US" sz="2400" b="1" dirty="0" smtClean="0">
                <a:solidFill>
                  <a:schemeClr val="accent4">
                    <a:lumMod val="50000"/>
                  </a:schemeClr>
                </a:solidFill>
              </a:rPr>
              <a:t>“many times a day” </a:t>
            </a:r>
            <a:r>
              <a:rPr lang="en-US" sz="2400" dirty="0" smtClean="0"/>
              <a:t>meant </a:t>
            </a:r>
            <a:r>
              <a:rPr lang="en-US" sz="2400" i="1" dirty="0" smtClean="0"/>
              <a:t>more</a:t>
            </a:r>
            <a:r>
              <a:rPr lang="en-US" sz="2400" dirty="0" smtClean="0"/>
              <a:t> than once a day.</a:t>
            </a:r>
          </a:p>
        </p:txBody>
      </p:sp>
    </p:spTree>
    <p:extLst>
      <p:ext uri="{BB962C8B-B14F-4D97-AF65-F5344CB8AC3E}">
        <p14:creationId xmlns:p14="http://schemas.microsoft.com/office/powerpoint/2010/main" val="4134807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92162"/>
          </a:xfrm>
        </p:spPr>
        <p:txBody>
          <a:bodyPr>
            <a:noAutofit/>
          </a:bodyPr>
          <a:lstStyle/>
          <a:p>
            <a:pPr algn="l">
              <a:defRPr/>
            </a:pPr>
            <a:r>
              <a:rPr lang="en-US" sz="3800" b="1" dirty="0" smtClean="0">
                <a:solidFill>
                  <a:srgbClr val="002060"/>
                </a:solidFill>
              </a:rPr>
              <a:t>“Every day” vs. “Many times a day”</a:t>
            </a:r>
            <a:endParaRPr lang="en-US" sz="3800" b="1" dirty="0">
              <a:solidFill>
                <a:srgbClr val="002060"/>
              </a:solidFill>
            </a:endParaRPr>
          </a:p>
        </p:txBody>
      </p:sp>
      <p:sp>
        <p:nvSpPr>
          <p:cNvPr id="3" name="Content Placeholder 2"/>
          <p:cNvSpPr>
            <a:spLocks noGrp="1"/>
          </p:cNvSpPr>
          <p:nvPr>
            <p:ph idx="1"/>
          </p:nvPr>
        </p:nvSpPr>
        <p:spPr>
          <a:xfrm>
            <a:off x="457200" y="1219200"/>
            <a:ext cx="8382000" cy="4906963"/>
          </a:xfrm>
        </p:spPr>
        <p:txBody>
          <a:bodyPr>
            <a:normAutofit/>
          </a:bodyPr>
          <a:lstStyle/>
          <a:p>
            <a:pPr marL="0" indent="0">
              <a:buNone/>
            </a:pPr>
            <a:endParaRPr lang="en-US" sz="2600" dirty="0"/>
          </a:p>
          <a:p>
            <a:pPr marL="0" indent="0">
              <a:buNone/>
            </a:pPr>
            <a:endParaRPr lang="en-US" sz="2600" dirty="0" smtClean="0"/>
          </a:p>
          <a:p>
            <a:pPr marL="0" indent="0">
              <a:buNone/>
            </a:pPr>
            <a:endParaRPr lang="en-US" sz="2600" dirty="0"/>
          </a:p>
          <a:p>
            <a:pPr marL="0" indent="0">
              <a:buNone/>
            </a:pPr>
            <a:endParaRPr lang="en-US" sz="2600" dirty="0"/>
          </a:p>
        </p:txBody>
      </p:sp>
      <p:sp>
        <p:nvSpPr>
          <p:cNvPr id="9" name="Rectangle 8"/>
          <p:cNvSpPr/>
          <p:nvPr/>
        </p:nvSpPr>
        <p:spPr>
          <a:xfrm>
            <a:off x="381000" y="1219200"/>
            <a:ext cx="8458200" cy="4324261"/>
          </a:xfrm>
          <a:prstGeom prst="rect">
            <a:avLst/>
          </a:prstGeom>
        </p:spPr>
        <p:txBody>
          <a:bodyPr wrap="square">
            <a:spAutoFit/>
          </a:bodyPr>
          <a:lstStyle/>
          <a:p>
            <a:pPr marL="231775" indent="-231775">
              <a:spcAft>
                <a:spcPts val="3000"/>
              </a:spcAft>
              <a:buFont typeface="Arial" pitchFamily="34" charset="0"/>
              <a:buChar char="•"/>
            </a:pPr>
            <a:r>
              <a:rPr lang="en-US" sz="2500" dirty="0" smtClean="0"/>
              <a:t>Order of response categories was sometimes at odds with interpretations.</a:t>
            </a:r>
            <a:endParaRPr lang="en-US" sz="2500" dirty="0" smtClean="0">
              <a:solidFill>
                <a:srgbClr val="660033"/>
              </a:solidFill>
            </a:endParaRPr>
          </a:p>
          <a:p>
            <a:r>
              <a:rPr lang="en-US" sz="2500" i="1" dirty="0" smtClean="0">
                <a:solidFill>
                  <a:srgbClr val="660033"/>
                </a:solidFill>
              </a:rPr>
              <a:t>“The </a:t>
            </a:r>
            <a:r>
              <a:rPr lang="en-US" sz="2500" b="1" i="1" dirty="0" smtClean="0">
                <a:solidFill>
                  <a:srgbClr val="660033"/>
                </a:solidFill>
              </a:rPr>
              <a:t>“many times a day” </a:t>
            </a:r>
            <a:r>
              <a:rPr lang="en-US" sz="2500" i="1" dirty="0" smtClean="0">
                <a:solidFill>
                  <a:srgbClr val="660033"/>
                </a:solidFill>
              </a:rPr>
              <a:t>and the </a:t>
            </a:r>
            <a:r>
              <a:rPr lang="en-US" sz="2500" b="1" i="1" dirty="0" smtClean="0">
                <a:solidFill>
                  <a:srgbClr val="660033"/>
                </a:solidFill>
              </a:rPr>
              <a:t>“every day” </a:t>
            </a:r>
            <a:r>
              <a:rPr lang="en-US" sz="2500" i="1" dirty="0" smtClean="0">
                <a:solidFill>
                  <a:srgbClr val="660033"/>
                </a:solidFill>
              </a:rPr>
              <a:t>– the </a:t>
            </a:r>
            <a:r>
              <a:rPr lang="en-US" sz="2500" b="1" i="1" dirty="0" smtClean="0">
                <a:solidFill>
                  <a:srgbClr val="660033"/>
                </a:solidFill>
              </a:rPr>
              <a:t>“many times a day” </a:t>
            </a:r>
            <a:r>
              <a:rPr lang="en-US" sz="2500" i="1" dirty="0" smtClean="0">
                <a:solidFill>
                  <a:srgbClr val="660033"/>
                </a:solidFill>
              </a:rPr>
              <a:t>is more than just the </a:t>
            </a:r>
            <a:r>
              <a:rPr lang="en-US" sz="2500" b="1" i="1" dirty="0" smtClean="0">
                <a:solidFill>
                  <a:srgbClr val="660033"/>
                </a:solidFill>
              </a:rPr>
              <a:t>“every day”</a:t>
            </a:r>
            <a:r>
              <a:rPr lang="en-US" sz="2500" i="1" dirty="0" smtClean="0">
                <a:solidFill>
                  <a:srgbClr val="660033"/>
                </a:solidFill>
              </a:rPr>
              <a:t>,</a:t>
            </a:r>
            <a:r>
              <a:rPr lang="en-US" sz="2500" b="1" i="1" dirty="0" smtClean="0">
                <a:solidFill>
                  <a:srgbClr val="660033"/>
                </a:solidFill>
              </a:rPr>
              <a:t> </a:t>
            </a:r>
            <a:r>
              <a:rPr lang="en-US" sz="2500" i="1" dirty="0" smtClean="0">
                <a:solidFill>
                  <a:srgbClr val="660033"/>
                </a:solidFill>
              </a:rPr>
              <a:t>right? Because it seems like almost the same.”</a:t>
            </a:r>
          </a:p>
          <a:p>
            <a:endParaRPr lang="en-US" sz="2500" dirty="0" smtClean="0">
              <a:solidFill>
                <a:srgbClr val="660033"/>
              </a:solidFill>
            </a:endParaRPr>
          </a:p>
          <a:p>
            <a:pPr marL="231775" lvl="4" indent="-231775">
              <a:spcAft>
                <a:spcPts val="600"/>
              </a:spcAft>
              <a:buFont typeface="Arial" pitchFamily="34" charset="0"/>
              <a:buChar char="•"/>
            </a:pPr>
            <a:r>
              <a:rPr lang="en-US" sz="2500" dirty="0" smtClean="0"/>
              <a:t>After some discussion, this respondent explained that she thought “</a:t>
            </a:r>
            <a:r>
              <a:rPr lang="en-US" sz="2500" b="1" dirty="0" smtClean="0"/>
              <a:t>every day</a:t>
            </a:r>
            <a:r>
              <a:rPr lang="en-US" sz="2500" dirty="0" smtClean="0"/>
              <a:t>” meant “so much more” than “</a:t>
            </a:r>
            <a:r>
              <a:rPr lang="en-US" sz="2500" b="1" dirty="0" smtClean="0"/>
              <a:t>many times a day</a:t>
            </a:r>
            <a:r>
              <a:rPr lang="en-US" sz="2500" dirty="0" smtClean="0"/>
              <a:t>,” but that the response ordering confused her (</a:t>
            </a:r>
            <a:r>
              <a:rPr lang="en-US" sz="2500" i="1" dirty="0" smtClean="0">
                <a:solidFill>
                  <a:srgbClr val="660033"/>
                </a:solidFill>
              </a:rPr>
              <a:t>“I noticed it goes down”)</a:t>
            </a:r>
          </a:p>
        </p:txBody>
      </p:sp>
    </p:spTree>
    <p:extLst>
      <p:ext uri="{BB962C8B-B14F-4D97-AF65-F5344CB8AC3E}">
        <p14:creationId xmlns:p14="http://schemas.microsoft.com/office/powerpoint/2010/main" val="3889708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382000" cy="5486400"/>
          </a:xfrm>
        </p:spPr>
        <p:txBody>
          <a:bodyPr>
            <a:normAutofit/>
          </a:bodyPr>
          <a:lstStyle/>
          <a:p>
            <a:pPr marL="0" lvl="1" indent="0">
              <a:spcAft>
                <a:spcPts val="1200"/>
              </a:spcAft>
              <a:buNone/>
            </a:pPr>
            <a:r>
              <a:rPr lang="en-US" sz="2400" i="1" dirty="0" smtClean="0">
                <a:solidFill>
                  <a:srgbClr val="660033"/>
                </a:solidFill>
              </a:rPr>
              <a:t>“During </a:t>
            </a:r>
            <a:r>
              <a:rPr lang="en-US" sz="2400" i="1" dirty="0">
                <a:solidFill>
                  <a:srgbClr val="660033"/>
                </a:solidFill>
              </a:rPr>
              <a:t>worship or at other times when connecting with God, I feel joy which lifts me out of my daily </a:t>
            </a:r>
            <a:r>
              <a:rPr lang="en-US" sz="2400" i="1" dirty="0" smtClean="0">
                <a:solidFill>
                  <a:srgbClr val="660033"/>
                </a:solidFill>
              </a:rPr>
              <a:t>concerns”</a:t>
            </a:r>
          </a:p>
          <a:p>
            <a:pPr>
              <a:spcAft>
                <a:spcPts val="1200"/>
              </a:spcAft>
            </a:pPr>
            <a:r>
              <a:rPr lang="en-US" sz="2400" dirty="0" smtClean="0">
                <a:solidFill>
                  <a:schemeClr val="tx2"/>
                </a:solidFill>
              </a:rPr>
              <a:t>Question is asking </a:t>
            </a:r>
            <a:r>
              <a:rPr lang="en-US" sz="2400" dirty="0">
                <a:solidFill>
                  <a:schemeClr val="tx2"/>
                </a:solidFill>
              </a:rPr>
              <a:t>about a frequency of how often </a:t>
            </a:r>
            <a:r>
              <a:rPr lang="en-US" sz="2400" dirty="0" smtClean="0">
                <a:solidFill>
                  <a:schemeClr val="tx2"/>
                </a:solidFill>
              </a:rPr>
              <a:t>the </a:t>
            </a:r>
            <a:r>
              <a:rPr lang="en-US" sz="2400" dirty="0">
                <a:solidFill>
                  <a:schemeClr val="tx2"/>
                </a:solidFill>
              </a:rPr>
              <a:t>respondent feels </a:t>
            </a:r>
            <a:r>
              <a:rPr lang="en-US" sz="2400" dirty="0" smtClean="0">
                <a:solidFill>
                  <a:schemeClr val="tx2"/>
                </a:solidFill>
              </a:rPr>
              <a:t>joy.</a:t>
            </a:r>
          </a:p>
          <a:p>
            <a:pPr>
              <a:spcAft>
                <a:spcPts val="1200"/>
              </a:spcAft>
            </a:pPr>
            <a:r>
              <a:rPr lang="en-US" sz="2400" dirty="0" smtClean="0">
                <a:solidFill>
                  <a:schemeClr val="tx2"/>
                </a:solidFill>
              </a:rPr>
              <a:t>However, frequency is not </a:t>
            </a:r>
            <a:r>
              <a:rPr lang="en-US" sz="2400" dirty="0">
                <a:solidFill>
                  <a:schemeClr val="tx2"/>
                </a:solidFill>
              </a:rPr>
              <a:t>out all every minute of every day, as implied by the other questions, but rather a frequency of how often this emotion is felt whilst engaging in a distinct action </a:t>
            </a:r>
            <a:r>
              <a:rPr lang="en-US" sz="2400" dirty="0" smtClean="0">
                <a:solidFill>
                  <a:schemeClr val="tx2"/>
                </a:solidFill>
              </a:rPr>
              <a:t>(“</a:t>
            </a:r>
            <a:r>
              <a:rPr lang="en-US" sz="2400" i="1" dirty="0" smtClean="0">
                <a:solidFill>
                  <a:srgbClr val="660033"/>
                </a:solidFill>
              </a:rPr>
              <a:t>worshipping </a:t>
            </a:r>
            <a:r>
              <a:rPr lang="en-US" sz="2400" i="1" dirty="0">
                <a:solidFill>
                  <a:srgbClr val="660033"/>
                </a:solidFill>
              </a:rPr>
              <a:t>or connecting with </a:t>
            </a:r>
            <a:r>
              <a:rPr lang="en-US" sz="2400" i="1" dirty="0" smtClean="0">
                <a:solidFill>
                  <a:srgbClr val="660033"/>
                </a:solidFill>
              </a:rPr>
              <a:t>God</a:t>
            </a:r>
            <a:r>
              <a:rPr lang="en-US" sz="2400" dirty="0" smtClean="0">
                <a:solidFill>
                  <a:schemeClr val="tx2"/>
                </a:solidFill>
              </a:rPr>
              <a:t>”).</a:t>
            </a:r>
          </a:p>
          <a:p>
            <a:pPr>
              <a:spcAft>
                <a:spcPts val="1200"/>
              </a:spcAft>
            </a:pPr>
            <a:r>
              <a:rPr lang="en-US" sz="2400" dirty="0" smtClean="0">
                <a:solidFill>
                  <a:schemeClr val="tx2"/>
                </a:solidFill>
              </a:rPr>
              <a:t>Response categories still ask </a:t>
            </a:r>
            <a:r>
              <a:rPr lang="en-US" sz="2400" dirty="0">
                <a:solidFill>
                  <a:schemeClr val="tx2"/>
                </a:solidFill>
              </a:rPr>
              <a:t>about </a:t>
            </a:r>
            <a:r>
              <a:rPr lang="en-US" sz="2400" dirty="0" smtClean="0">
                <a:solidFill>
                  <a:schemeClr val="tx2"/>
                </a:solidFill>
              </a:rPr>
              <a:t>frequency </a:t>
            </a:r>
            <a:r>
              <a:rPr lang="en-US" sz="2400" dirty="0">
                <a:solidFill>
                  <a:schemeClr val="tx2"/>
                </a:solidFill>
              </a:rPr>
              <a:t>of this occurrence in the context of a day-to-day, </a:t>
            </a:r>
            <a:r>
              <a:rPr lang="en-US" sz="2400" dirty="0" smtClean="0">
                <a:solidFill>
                  <a:schemeClr val="tx2"/>
                </a:solidFill>
              </a:rPr>
              <a:t>spanning </a:t>
            </a:r>
            <a:r>
              <a:rPr lang="en-US" sz="2400" dirty="0">
                <a:solidFill>
                  <a:schemeClr val="tx2"/>
                </a:solidFill>
              </a:rPr>
              <a:t>from </a:t>
            </a:r>
            <a:r>
              <a:rPr lang="en-US" sz="2400" b="1" dirty="0">
                <a:solidFill>
                  <a:schemeClr val="tx2"/>
                </a:solidFill>
              </a:rPr>
              <a:t>“many times a day” </a:t>
            </a:r>
            <a:r>
              <a:rPr lang="en-US" sz="2400" dirty="0">
                <a:solidFill>
                  <a:schemeClr val="tx2"/>
                </a:solidFill>
              </a:rPr>
              <a:t>to </a:t>
            </a:r>
            <a:r>
              <a:rPr lang="en-US" sz="2400" b="1" dirty="0">
                <a:solidFill>
                  <a:schemeClr val="tx2"/>
                </a:solidFill>
              </a:rPr>
              <a:t>“</a:t>
            </a:r>
            <a:r>
              <a:rPr lang="en-US" sz="2400" b="1" dirty="0" smtClean="0">
                <a:solidFill>
                  <a:schemeClr val="tx2"/>
                </a:solidFill>
              </a:rPr>
              <a:t>never </a:t>
            </a:r>
            <a:r>
              <a:rPr lang="en-US" sz="2400" b="1" dirty="0">
                <a:solidFill>
                  <a:schemeClr val="tx2"/>
                </a:solidFill>
              </a:rPr>
              <a:t>or almost never.” </a:t>
            </a:r>
          </a:p>
        </p:txBody>
      </p:sp>
      <p:sp>
        <p:nvSpPr>
          <p:cNvPr id="4" name="Rectangle 3"/>
          <p:cNvSpPr/>
          <p:nvPr/>
        </p:nvSpPr>
        <p:spPr>
          <a:xfrm>
            <a:off x="609600" y="1256764"/>
            <a:ext cx="8534400" cy="646331"/>
          </a:xfrm>
          <a:prstGeom prst="rect">
            <a:avLst/>
          </a:prstGeom>
        </p:spPr>
        <p:txBody>
          <a:bodyPr wrap="square">
            <a:spAutoFit/>
          </a:bodyPr>
          <a:lstStyle/>
          <a:p>
            <a:endParaRPr lang="en-US" dirty="0"/>
          </a:p>
          <a:p>
            <a:endParaRPr lang="en-US" dirty="0"/>
          </a:p>
        </p:txBody>
      </p:sp>
      <p:sp>
        <p:nvSpPr>
          <p:cNvPr id="7" name="Title 1"/>
          <p:cNvSpPr>
            <a:spLocks noGrp="1"/>
          </p:cNvSpPr>
          <p:nvPr>
            <p:ph type="title"/>
          </p:nvPr>
        </p:nvSpPr>
        <p:spPr>
          <a:xfrm>
            <a:off x="457200" y="274638"/>
            <a:ext cx="8534400" cy="792162"/>
          </a:xfrm>
        </p:spPr>
        <p:txBody>
          <a:bodyPr>
            <a:noAutofit/>
          </a:bodyPr>
          <a:lstStyle/>
          <a:p>
            <a:pPr algn="l"/>
            <a:r>
              <a:rPr lang="en-US" sz="3800" b="1" dirty="0" smtClean="0">
                <a:solidFill>
                  <a:srgbClr val="002060"/>
                </a:solidFill>
              </a:rPr>
              <a:t>Double-Barreled Questions</a:t>
            </a:r>
            <a:endParaRPr lang="en-US" sz="3800" b="1" dirty="0">
              <a:solidFill>
                <a:srgbClr val="002060"/>
              </a:solidFill>
            </a:endParaRPr>
          </a:p>
        </p:txBody>
      </p:sp>
    </p:spTree>
    <p:extLst>
      <p:ext uri="{BB962C8B-B14F-4D97-AF65-F5344CB8AC3E}">
        <p14:creationId xmlns:p14="http://schemas.microsoft.com/office/powerpoint/2010/main" val="2518686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382000" cy="4906963"/>
          </a:xfrm>
        </p:spPr>
        <p:txBody>
          <a:bodyPr>
            <a:normAutofit/>
          </a:bodyPr>
          <a:lstStyle/>
          <a:p>
            <a:pPr marL="0" indent="0">
              <a:buNone/>
            </a:pPr>
            <a:endParaRPr lang="en-US" sz="2600" dirty="0" smtClean="0"/>
          </a:p>
          <a:p>
            <a:pPr marL="0" indent="0">
              <a:buNone/>
            </a:pPr>
            <a:endParaRPr lang="en-US" sz="2600" dirty="0"/>
          </a:p>
          <a:p>
            <a:pPr marL="0" indent="0">
              <a:buNone/>
            </a:pPr>
            <a:endParaRPr lang="en-US" sz="2600" dirty="0"/>
          </a:p>
        </p:txBody>
      </p:sp>
      <p:sp>
        <p:nvSpPr>
          <p:cNvPr id="4" name="Rectangle 3"/>
          <p:cNvSpPr/>
          <p:nvPr/>
        </p:nvSpPr>
        <p:spPr>
          <a:xfrm>
            <a:off x="304800" y="381000"/>
            <a:ext cx="8534400" cy="5124480"/>
          </a:xfrm>
          <a:prstGeom prst="rect">
            <a:avLst/>
          </a:prstGeom>
        </p:spPr>
        <p:txBody>
          <a:bodyPr wrap="square">
            <a:spAutoFit/>
          </a:bodyPr>
          <a:lstStyle/>
          <a:p>
            <a:r>
              <a:rPr lang="en-US" sz="2500" b="1" i="1" dirty="0" smtClean="0">
                <a:solidFill>
                  <a:srgbClr val="660033"/>
                </a:solidFill>
              </a:rPr>
              <a:t>“</a:t>
            </a:r>
            <a:r>
              <a:rPr lang="en-US" sz="2500" b="1" i="1" dirty="0">
                <a:solidFill>
                  <a:srgbClr val="660033"/>
                </a:solidFill>
              </a:rPr>
              <a:t>Okay, do you mean like when I do it, no matter if I do it once a year, whatever, how I feel when I do it?  Or do you mean if I do it on a daily basis, what – how do I feel</a:t>
            </a:r>
            <a:r>
              <a:rPr lang="en-US" sz="2500" b="1" i="1" dirty="0" smtClean="0">
                <a:solidFill>
                  <a:srgbClr val="660033"/>
                </a:solidFill>
              </a:rPr>
              <a:t>?”</a:t>
            </a:r>
            <a:r>
              <a:rPr lang="en-US" sz="2600" b="1" i="1" dirty="0" smtClean="0">
                <a:solidFill>
                  <a:srgbClr val="660033"/>
                </a:solidFill>
              </a:rPr>
              <a:t/>
            </a:r>
            <a:br>
              <a:rPr lang="en-US" sz="2600" b="1" i="1" dirty="0" smtClean="0">
                <a:solidFill>
                  <a:srgbClr val="660033"/>
                </a:solidFill>
              </a:rPr>
            </a:br>
            <a:r>
              <a:rPr lang="en-US" sz="1000" b="1" i="1" dirty="0" smtClean="0">
                <a:solidFill>
                  <a:srgbClr val="660033"/>
                </a:solidFill>
              </a:rPr>
              <a:t> </a:t>
            </a:r>
            <a:endParaRPr lang="en-US" sz="1000" i="1" dirty="0"/>
          </a:p>
          <a:p>
            <a:pPr marL="290513" indent="-290513">
              <a:spcBef>
                <a:spcPts val="600"/>
              </a:spcBef>
              <a:spcAft>
                <a:spcPts val="600"/>
              </a:spcAft>
              <a:buFont typeface="Arial" panose="020B0604020202020204" pitchFamily="34" charset="0"/>
              <a:buChar char="•"/>
            </a:pPr>
            <a:r>
              <a:rPr lang="en-US" sz="2400" dirty="0" smtClean="0"/>
              <a:t>This respondent ultimately chose “every </a:t>
            </a:r>
            <a:r>
              <a:rPr lang="en-US" sz="2400" dirty="0"/>
              <a:t>day,” explaining that every day that she connects with God, she feels this joy. </a:t>
            </a:r>
            <a:endParaRPr lang="en-US" sz="2400" dirty="0" smtClean="0"/>
          </a:p>
          <a:p>
            <a:pPr marL="290513" indent="-290513">
              <a:spcBef>
                <a:spcPts val="600"/>
              </a:spcBef>
              <a:spcAft>
                <a:spcPts val="600"/>
              </a:spcAft>
              <a:buFont typeface="Arial" panose="020B0604020202020204" pitchFamily="34" charset="0"/>
              <a:buChar char="•"/>
            </a:pPr>
            <a:r>
              <a:rPr lang="en-US" sz="2400" dirty="0" smtClean="0"/>
              <a:t>However</a:t>
            </a:r>
            <a:r>
              <a:rPr lang="en-US" sz="2400" dirty="0"/>
              <a:t>, she does not connect with God every day – actually, she explained, it is much less often than </a:t>
            </a:r>
            <a:r>
              <a:rPr lang="en-US" sz="2400" dirty="0" smtClean="0"/>
              <a:t>that</a:t>
            </a:r>
            <a:r>
              <a:rPr lang="en-US" sz="2400" dirty="0"/>
              <a:t> </a:t>
            </a:r>
            <a:r>
              <a:rPr lang="en-US" sz="2400" dirty="0" smtClean="0"/>
              <a:t>(maybe closer to once a week). </a:t>
            </a:r>
            <a:endParaRPr lang="en-US" sz="2400" i="1" dirty="0"/>
          </a:p>
          <a:p>
            <a:pPr marL="290513" indent="-290513">
              <a:spcBef>
                <a:spcPts val="600"/>
              </a:spcBef>
              <a:spcAft>
                <a:spcPts val="600"/>
              </a:spcAft>
              <a:buFont typeface="Arial" panose="020B0604020202020204" pitchFamily="34" charset="0"/>
              <a:buChar char="•"/>
            </a:pPr>
            <a:r>
              <a:rPr lang="en-US" sz="2400" dirty="0" smtClean="0"/>
              <a:t>So, we now have an answer of “every day” for someone who actually feels this way about once a week.</a:t>
            </a:r>
          </a:p>
        </p:txBody>
      </p:sp>
    </p:spTree>
    <p:extLst>
      <p:ext uri="{BB962C8B-B14F-4D97-AF65-F5344CB8AC3E}">
        <p14:creationId xmlns:p14="http://schemas.microsoft.com/office/powerpoint/2010/main" val="253909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534400" cy="5715000"/>
          </a:xfrm>
        </p:spPr>
        <p:txBody>
          <a:bodyPr>
            <a:normAutofit fontScale="92500" lnSpcReduction="20000"/>
          </a:bodyPr>
          <a:lstStyle/>
          <a:p>
            <a:pPr marL="0" indent="0">
              <a:spcAft>
                <a:spcPts val="1200"/>
              </a:spcAft>
              <a:buNone/>
            </a:pPr>
            <a:r>
              <a:rPr lang="en-US" sz="2700" dirty="0" smtClean="0">
                <a:solidFill>
                  <a:schemeClr val="tx1"/>
                </a:solidFill>
              </a:rPr>
              <a:t>Now let’s compare two respondents who both said “</a:t>
            </a:r>
            <a:r>
              <a:rPr lang="en-US" sz="2700" b="1" dirty="0" smtClean="0">
                <a:solidFill>
                  <a:schemeClr val="tx1"/>
                </a:solidFill>
              </a:rPr>
              <a:t>some days</a:t>
            </a:r>
            <a:r>
              <a:rPr lang="en-US" sz="2700" dirty="0" smtClean="0">
                <a:solidFill>
                  <a:schemeClr val="tx1"/>
                </a:solidFill>
              </a:rPr>
              <a:t>” as their answer to this question:</a:t>
            </a:r>
            <a:br>
              <a:rPr lang="en-US" sz="2700" dirty="0" smtClean="0">
                <a:solidFill>
                  <a:schemeClr val="tx1"/>
                </a:solidFill>
              </a:rPr>
            </a:br>
            <a:r>
              <a:rPr lang="en-US" sz="2000" dirty="0" smtClean="0">
                <a:solidFill>
                  <a:schemeClr val="tx1"/>
                </a:solidFill>
              </a:rPr>
              <a:t> </a:t>
            </a:r>
            <a:r>
              <a:rPr lang="en-US" sz="2700" dirty="0" smtClean="0">
                <a:solidFill>
                  <a:srgbClr val="660033"/>
                </a:solidFill>
              </a:rPr>
              <a:t/>
            </a:r>
            <a:br>
              <a:rPr lang="en-US" sz="2700" dirty="0" smtClean="0">
                <a:solidFill>
                  <a:srgbClr val="660033"/>
                </a:solidFill>
              </a:rPr>
            </a:br>
            <a:r>
              <a:rPr lang="en-US" sz="2700" i="1" dirty="0" smtClean="0">
                <a:solidFill>
                  <a:srgbClr val="660033"/>
                </a:solidFill>
              </a:rPr>
              <a:t>“During worship or at other times when connecting with God, I feel joy which lifts me out of my daily concerns”</a:t>
            </a:r>
            <a:endParaRPr lang="en-US" sz="2700" dirty="0" smtClean="0">
              <a:solidFill>
                <a:srgbClr val="660033"/>
              </a:solidFill>
            </a:endParaRPr>
          </a:p>
          <a:p>
            <a:pPr>
              <a:spcAft>
                <a:spcPts val="1000"/>
              </a:spcAft>
            </a:pPr>
            <a:r>
              <a:rPr lang="en-US" sz="2700" dirty="0" smtClean="0">
                <a:solidFill>
                  <a:schemeClr val="tx1"/>
                </a:solidFill>
              </a:rPr>
              <a:t>One respondent says </a:t>
            </a:r>
            <a:r>
              <a:rPr lang="en-US" sz="2700" b="1" dirty="0" smtClean="0">
                <a:solidFill>
                  <a:schemeClr val="accent6">
                    <a:lumMod val="50000"/>
                  </a:schemeClr>
                </a:solidFill>
              </a:rPr>
              <a:t>“some days” </a:t>
            </a:r>
            <a:r>
              <a:rPr lang="en-US" sz="2700" dirty="0" smtClean="0">
                <a:solidFill>
                  <a:schemeClr val="tx1"/>
                </a:solidFill>
              </a:rPr>
              <a:t>to this question because although he “worships or connects with God” multiple times a day, he only feels a sense of “joy” from it “about less than half of the time.”</a:t>
            </a:r>
          </a:p>
          <a:p>
            <a:pPr>
              <a:spcAft>
                <a:spcPts val="1000"/>
              </a:spcAft>
            </a:pPr>
            <a:r>
              <a:rPr lang="en-US" sz="2700" dirty="0" smtClean="0">
                <a:solidFill>
                  <a:schemeClr val="tx1"/>
                </a:solidFill>
              </a:rPr>
              <a:t>Another respondent says </a:t>
            </a:r>
            <a:r>
              <a:rPr lang="en-US" sz="2700" b="1" dirty="0" smtClean="0">
                <a:solidFill>
                  <a:schemeClr val="accent6">
                    <a:lumMod val="50000"/>
                  </a:schemeClr>
                </a:solidFill>
              </a:rPr>
              <a:t>“some days” </a:t>
            </a:r>
            <a:r>
              <a:rPr lang="en-US" sz="2700" dirty="0" smtClean="0">
                <a:solidFill>
                  <a:schemeClr val="tx1"/>
                </a:solidFill>
              </a:rPr>
              <a:t>to this question because some of the days that she actually attends her worship services (which is about once a week or less often) she feels </a:t>
            </a:r>
            <a:r>
              <a:rPr lang="en-US" sz="2700" dirty="0">
                <a:solidFill>
                  <a:schemeClr val="tx1"/>
                </a:solidFill>
              </a:rPr>
              <a:t>“</a:t>
            </a:r>
            <a:r>
              <a:rPr lang="en-US" sz="2700" dirty="0" smtClean="0">
                <a:solidFill>
                  <a:schemeClr val="tx1"/>
                </a:solidFill>
              </a:rPr>
              <a:t>joy.”</a:t>
            </a:r>
          </a:p>
          <a:p>
            <a:r>
              <a:rPr lang="en-US" sz="2700" dirty="0" smtClean="0">
                <a:solidFill>
                  <a:schemeClr val="tx1"/>
                </a:solidFill>
              </a:rPr>
              <a:t>Two respondents with very different experiences end up </a:t>
            </a:r>
            <a:br>
              <a:rPr lang="en-US" sz="2700" dirty="0" smtClean="0">
                <a:solidFill>
                  <a:schemeClr val="tx1"/>
                </a:solidFill>
              </a:rPr>
            </a:br>
            <a:r>
              <a:rPr lang="en-US" sz="2700" dirty="0" smtClean="0">
                <a:solidFill>
                  <a:schemeClr val="tx1"/>
                </a:solidFill>
              </a:rPr>
              <a:t>with same response.</a:t>
            </a:r>
            <a:endParaRPr lang="en-US" sz="2700" dirty="0">
              <a:solidFill>
                <a:schemeClr val="tx1"/>
              </a:solidFill>
            </a:endParaRPr>
          </a:p>
          <a:p>
            <a:pPr marL="0" indent="0">
              <a:buNone/>
            </a:pPr>
            <a:endParaRPr lang="en-US" sz="2800" dirty="0"/>
          </a:p>
        </p:txBody>
      </p:sp>
    </p:spTree>
    <p:extLst>
      <p:ext uri="{BB962C8B-B14F-4D97-AF65-F5344CB8AC3E}">
        <p14:creationId xmlns:p14="http://schemas.microsoft.com/office/powerpoint/2010/main" val="540623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1066800"/>
            <a:ext cx="8763000" cy="1354217"/>
          </a:xfrm>
          <a:prstGeom prst="rect">
            <a:avLst/>
          </a:prstGeom>
        </p:spPr>
        <p:txBody>
          <a:bodyPr wrap="square">
            <a:spAutoFit/>
          </a:bodyPr>
          <a:lstStyle/>
          <a:p>
            <a:pPr marL="174625" lvl="1" indent="-174625">
              <a:spcAft>
                <a:spcPts val="600"/>
              </a:spcAft>
            </a:pPr>
            <a:endParaRPr lang="en-US" sz="2400" dirty="0" smtClean="0"/>
          </a:p>
          <a:p>
            <a:pPr marL="174625" indent="-174625">
              <a:spcAft>
                <a:spcPts val="600"/>
              </a:spcAft>
              <a:buFont typeface="Arial" pitchFamily="34" charset="0"/>
              <a:buChar char="•"/>
            </a:pPr>
            <a:endParaRPr lang="en-US" sz="2400" dirty="0" smtClean="0">
              <a:solidFill>
                <a:schemeClr val="tx2"/>
              </a:solidFill>
            </a:endParaRPr>
          </a:p>
          <a:p>
            <a:pPr marL="174625" indent="-174625">
              <a:spcAft>
                <a:spcPts val="600"/>
              </a:spcAft>
              <a:buFont typeface="Arial" pitchFamily="34" charset="0"/>
              <a:buChar char="•"/>
            </a:pPr>
            <a:endParaRPr lang="en-US" sz="2400" dirty="0" smtClean="0">
              <a:solidFill>
                <a:schemeClr val="tx2"/>
              </a:solidFill>
            </a:endParaRPr>
          </a:p>
        </p:txBody>
      </p:sp>
      <p:sp>
        <p:nvSpPr>
          <p:cNvPr id="7" name="Title 1"/>
          <p:cNvSpPr>
            <a:spLocks noGrp="1"/>
          </p:cNvSpPr>
          <p:nvPr>
            <p:ph type="title"/>
          </p:nvPr>
        </p:nvSpPr>
        <p:spPr>
          <a:xfrm>
            <a:off x="457200" y="274638"/>
            <a:ext cx="8534400" cy="792162"/>
          </a:xfrm>
        </p:spPr>
        <p:txBody>
          <a:bodyPr>
            <a:noAutofit/>
          </a:bodyPr>
          <a:lstStyle/>
          <a:p>
            <a:pPr algn="l"/>
            <a:r>
              <a:rPr lang="en-US" sz="3800" b="1" dirty="0" smtClean="0">
                <a:solidFill>
                  <a:srgbClr val="002060"/>
                </a:solidFill>
              </a:rPr>
              <a:t>Discussion</a:t>
            </a:r>
            <a:endParaRPr lang="en-US" sz="3800" b="1" dirty="0">
              <a:solidFill>
                <a:srgbClr val="002060"/>
              </a:solidFill>
            </a:endParaRPr>
          </a:p>
        </p:txBody>
      </p:sp>
      <p:sp>
        <p:nvSpPr>
          <p:cNvPr id="8" name="Rectangle 7"/>
          <p:cNvSpPr/>
          <p:nvPr/>
        </p:nvSpPr>
        <p:spPr>
          <a:xfrm>
            <a:off x="533400" y="1066800"/>
            <a:ext cx="8458200" cy="5816977"/>
          </a:xfrm>
          <a:prstGeom prst="rect">
            <a:avLst/>
          </a:prstGeom>
        </p:spPr>
        <p:txBody>
          <a:bodyPr wrap="square">
            <a:spAutoFit/>
          </a:bodyPr>
          <a:lstStyle/>
          <a:p>
            <a:pPr marL="174625" indent="-174625">
              <a:buFont typeface="Arial" pitchFamily="34" charset="0"/>
              <a:buChar char="•"/>
            </a:pPr>
            <a:r>
              <a:rPr lang="en-US" sz="2500" dirty="0" smtClean="0"/>
              <a:t>The findings discussed are only a small selection of the results of my interviews. </a:t>
            </a:r>
          </a:p>
          <a:p>
            <a:pPr marL="174625" indent="-174625">
              <a:buFont typeface="Arial" pitchFamily="34" charset="0"/>
              <a:buChar char="•"/>
            </a:pPr>
            <a:endParaRPr lang="en-US" sz="1000" dirty="0" smtClean="0"/>
          </a:p>
          <a:p>
            <a:pPr marL="174625" indent="-174625">
              <a:spcAft>
                <a:spcPts val="600"/>
              </a:spcAft>
              <a:buFont typeface="Arial" pitchFamily="34" charset="0"/>
              <a:buChar char="•"/>
            </a:pPr>
            <a:r>
              <a:rPr lang="en-US" sz="2500" dirty="0" smtClean="0"/>
              <a:t>Analysis also found variations in interpretation of question concepts, such as what it meant to find “strength” or “comfort.” </a:t>
            </a:r>
          </a:p>
          <a:p>
            <a:pPr marL="566738" lvl="2" indent="-219075">
              <a:buFont typeface="Arial" pitchFamily="34" charset="0"/>
              <a:buChar char="•"/>
            </a:pPr>
            <a:r>
              <a:rPr lang="en-US" sz="2500" dirty="0" smtClean="0">
                <a:solidFill>
                  <a:srgbClr val="660033"/>
                </a:solidFill>
              </a:rPr>
              <a:t>Variation seems to be due to topic area and personal and complex nature of these “inner experiences of religiosity.”</a:t>
            </a:r>
          </a:p>
          <a:p>
            <a:pPr marL="174625" indent="-174625"/>
            <a:endParaRPr lang="en-US" sz="1000" dirty="0" smtClean="0"/>
          </a:p>
          <a:p>
            <a:pPr marL="174625" indent="-174625">
              <a:buFont typeface="Arial" pitchFamily="34" charset="0"/>
              <a:buChar char="•"/>
            </a:pPr>
            <a:r>
              <a:rPr lang="en-US" sz="2500" dirty="0" smtClean="0"/>
              <a:t>However, results suggest that questions have many interpretation issues that are due to the scale not following survey question design protocol.</a:t>
            </a:r>
          </a:p>
          <a:p>
            <a:pPr marL="174625" indent="-174625">
              <a:buFont typeface="Arial" pitchFamily="34" charset="0"/>
              <a:buChar char="•"/>
            </a:pPr>
            <a:endParaRPr lang="en-US" sz="2400" dirty="0" smtClean="0"/>
          </a:p>
          <a:p>
            <a:pPr marL="174625" indent="-174625">
              <a:buFont typeface="Arial" pitchFamily="34" charset="0"/>
              <a:buChar char="•"/>
            </a:pPr>
            <a:endParaRPr lang="en-US" sz="2400" dirty="0" smtClean="0"/>
          </a:p>
          <a:p>
            <a:pPr marL="174625" indent="-174625">
              <a:buFont typeface="Arial" pitchFamily="34" charset="0"/>
              <a:buChar char="•"/>
            </a:pPr>
            <a:endParaRPr lang="en-US" sz="2400" dirty="0"/>
          </a:p>
        </p:txBody>
      </p:sp>
    </p:spTree>
    <p:extLst>
      <p:ext uri="{BB962C8B-B14F-4D97-AF65-F5344CB8AC3E}">
        <p14:creationId xmlns:p14="http://schemas.microsoft.com/office/powerpoint/2010/main" val="355097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1066800"/>
            <a:ext cx="8763000" cy="1354217"/>
          </a:xfrm>
          <a:prstGeom prst="rect">
            <a:avLst/>
          </a:prstGeom>
        </p:spPr>
        <p:txBody>
          <a:bodyPr wrap="square">
            <a:spAutoFit/>
          </a:bodyPr>
          <a:lstStyle/>
          <a:p>
            <a:pPr marL="174625" lvl="1" indent="-174625">
              <a:spcAft>
                <a:spcPts val="600"/>
              </a:spcAft>
            </a:pPr>
            <a:endParaRPr lang="en-US" sz="2400" dirty="0" smtClean="0"/>
          </a:p>
          <a:p>
            <a:pPr marL="174625" indent="-174625">
              <a:spcAft>
                <a:spcPts val="600"/>
              </a:spcAft>
              <a:buFont typeface="Arial" pitchFamily="34" charset="0"/>
              <a:buChar char="•"/>
            </a:pPr>
            <a:endParaRPr lang="en-US" sz="2400" dirty="0" smtClean="0">
              <a:solidFill>
                <a:schemeClr val="tx2"/>
              </a:solidFill>
            </a:endParaRPr>
          </a:p>
          <a:p>
            <a:pPr marL="174625" indent="-174625">
              <a:spcAft>
                <a:spcPts val="600"/>
              </a:spcAft>
              <a:buFont typeface="Arial" pitchFamily="34" charset="0"/>
              <a:buChar char="•"/>
            </a:pPr>
            <a:endParaRPr lang="en-US" sz="2400" dirty="0" smtClean="0">
              <a:solidFill>
                <a:schemeClr val="tx2"/>
              </a:solidFill>
            </a:endParaRPr>
          </a:p>
        </p:txBody>
      </p:sp>
      <p:sp>
        <p:nvSpPr>
          <p:cNvPr id="7" name="Title 1"/>
          <p:cNvSpPr>
            <a:spLocks noGrp="1"/>
          </p:cNvSpPr>
          <p:nvPr>
            <p:ph type="title"/>
          </p:nvPr>
        </p:nvSpPr>
        <p:spPr>
          <a:xfrm>
            <a:off x="457200" y="274638"/>
            <a:ext cx="8534400" cy="792162"/>
          </a:xfrm>
        </p:spPr>
        <p:txBody>
          <a:bodyPr>
            <a:noAutofit/>
          </a:bodyPr>
          <a:lstStyle/>
          <a:p>
            <a:pPr algn="l"/>
            <a:r>
              <a:rPr lang="en-US" sz="3800" b="1" dirty="0" smtClean="0">
                <a:solidFill>
                  <a:srgbClr val="002060"/>
                </a:solidFill>
              </a:rPr>
              <a:t>Discussion</a:t>
            </a:r>
            <a:endParaRPr lang="en-US" sz="3800" b="1" dirty="0">
              <a:solidFill>
                <a:srgbClr val="002060"/>
              </a:solidFill>
            </a:endParaRPr>
          </a:p>
        </p:txBody>
      </p:sp>
      <p:sp>
        <p:nvSpPr>
          <p:cNvPr id="8" name="Rectangle 7"/>
          <p:cNvSpPr/>
          <p:nvPr/>
        </p:nvSpPr>
        <p:spPr>
          <a:xfrm>
            <a:off x="533400" y="1066800"/>
            <a:ext cx="8305800" cy="1569660"/>
          </a:xfrm>
          <a:prstGeom prst="rect">
            <a:avLst/>
          </a:prstGeom>
        </p:spPr>
        <p:txBody>
          <a:bodyPr wrap="square">
            <a:spAutoFit/>
          </a:bodyPr>
          <a:lstStyle/>
          <a:p>
            <a:pPr marL="174625" indent="-174625">
              <a:buFont typeface="Arial" pitchFamily="34" charset="0"/>
              <a:buChar char="•"/>
            </a:pPr>
            <a:endParaRPr lang="en-US" sz="2400" dirty="0" smtClean="0"/>
          </a:p>
          <a:p>
            <a:pPr marL="174625" indent="-174625">
              <a:buFont typeface="Arial" pitchFamily="34" charset="0"/>
              <a:buChar char="•"/>
            </a:pPr>
            <a:endParaRPr lang="en-US" sz="2400" dirty="0" smtClean="0"/>
          </a:p>
          <a:p>
            <a:pPr marL="174625" indent="-174625">
              <a:buFont typeface="Arial" pitchFamily="34" charset="0"/>
              <a:buChar char="•"/>
            </a:pPr>
            <a:endParaRPr lang="en-US" sz="2400" dirty="0" smtClean="0"/>
          </a:p>
          <a:p>
            <a:pPr marL="174625" indent="-174625">
              <a:buFont typeface="Arial" pitchFamily="34" charset="0"/>
              <a:buChar char="•"/>
            </a:pPr>
            <a:endParaRPr lang="en-US" sz="2400" dirty="0"/>
          </a:p>
        </p:txBody>
      </p:sp>
      <p:sp>
        <p:nvSpPr>
          <p:cNvPr id="5" name="Rectangle 4"/>
          <p:cNvSpPr/>
          <p:nvPr/>
        </p:nvSpPr>
        <p:spPr>
          <a:xfrm>
            <a:off x="533400" y="1066800"/>
            <a:ext cx="8382000" cy="5201424"/>
          </a:xfrm>
          <a:prstGeom prst="rect">
            <a:avLst/>
          </a:prstGeom>
        </p:spPr>
        <p:txBody>
          <a:bodyPr wrap="square">
            <a:spAutoFit/>
          </a:bodyPr>
          <a:lstStyle/>
          <a:p>
            <a:r>
              <a:rPr lang="en-US" sz="2400" b="1" i="1" dirty="0" smtClean="0">
                <a:solidFill>
                  <a:srgbClr val="660033"/>
                </a:solidFill>
              </a:rPr>
              <a:t>During worship, or at other times when connecting with God, I feel joy which lifts me out of my daily concerns”</a:t>
            </a:r>
            <a:r>
              <a:rPr lang="en-US" sz="2400" b="1" dirty="0" smtClean="0">
                <a:solidFill>
                  <a:srgbClr val="660033"/>
                </a:solidFill>
              </a:rPr>
              <a:t> </a:t>
            </a:r>
          </a:p>
          <a:p>
            <a:endParaRPr lang="en-US" sz="2400" b="1" dirty="0" smtClean="0">
              <a:solidFill>
                <a:srgbClr val="660033"/>
              </a:solidFill>
            </a:endParaRPr>
          </a:p>
          <a:p>
            <a:pPr marL="231775" indent="-231775">
              <a:spcAft>
                <a:spcPts val="1200"/>
              </a:spcAft>
              <a:buFont typeface="Arial" pitchFamily="34" charset="0"/>
              <a:buChar char="•"/>
            </a:pPr>
            <a:r>
              <a:rPr lang="en-US" sz="2400" dirty="0" smtClean="0"/>
              <a:t>Question was difficult not only because “joy” and “connecting with God” have very personal interpretations, but because of issues with overall question construction. </a:t>
            </a:r>
          </a:p>
          <a:p>
            <a:pPr marL="231775" indent="-231775">
              <a:spcAft>
                <a:spcPts val="1200"/>
              </a:spcAft>
              <a:buFont typeface="Arial" pitchFamily="34" charset="0"/>
              <a:buChar char="•"/>
            </a:pPr>
            <a:r>
              <a:rPr lang="en-US" sz="2400" dirty="0" smtClean="0"/>
              <a:t>Question as it stands assumes that respondents feel the same way every time they worship/connect with God. </a:t>
            </a:r>
          </a:p>
          <a:p>
            <a:pPr marL="231775" indent="-231775">
              <a:buFont typeface="Arial" pitchFamily="34" charset="0"/>
              <a:buChar char="•"/>
            </a:pPr>
            <a:r>
              <a:rPr lang="en-US" sz="2400" dirty="0" smtClean="0"/>
              <a:t>The issues with the stem of the question were made worse by response options that were inconsistently interpreted and not mutually exclusive. </a:t>
            </a:r>
          </a:p>
          <a:p>
            <a:pPr>
              <a:buFont typeface="Arial" pitchFamily="34" charset="0"/>
              <a:buChar char="•"/>
            </a:pPr>
            <a:endParaRPr lang="en-US" sz="2400" dirty="0" smtClean="0">
              <a:solidFill>
                <a:srgbClr val="660033"/>
              </a:solidFill>
            </a:endParaRPr>
          </a:p>
          <a:p>
            <a:pPr>
              <a:buFont typeface="Arial" pitchFamily="34" charset="0"/>
              <a:buChar char="•"/>
            </a:pPr>
            <a:endParaRPr lang="en-US" sz="2400" dirty="0">
              <a:solidFill>
                <a:srgbClr val="660033"/>
              </a:solidFill>
            </a:endParaRPr>
          </a:p>
        </p:txBody>
      </p:sp>
    </p:spTree>
    <p:extLst>
      <p:ext uri="{BB962C8B-B14F-4D97-AF65-F5344CB8AC3E}">
        <p14:creationId xmlns:p14="http://schemas.microsoft.com/office/powerpoint/2010/main" val="3550973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l"/>
            <a:r>
              <a:rPr lang="en-US" sz="3800" b="1" dirty="0">
                <a:solidFill>
                  <a:srgbClr val="002060"/>
                </a:solidFill>
              </a:rPr>
              <a:t>Discussion</a:t>
            </a:r>
          </a:p>
        </p:txBody>
      </p:sp>
      <p:sp>
        <p:nvSpPr>
          <p:cNvPr id="3" name="Content Placeholder 2"/>
          <p:cNvSpPr>
            <a:spLocks noGrp="1"/>
          </p:cNvSpPr>
          <p:nvPr>
            <p:ph idx="1"/>
          </p:nvPr>
        </p:nvSpPr>
        <p:spPr>
          <a:xfrm>
            <a:off x="457200" y="1066800"/>
            <a:ext cx="8534400" cy="1981200"/>
          </a:xfrm>
        </p:spPr>
        <p:txBody>
          <a:bodyPr>
            <a:noAutofit/>
          </a:bodyPr>
          <a:lstStyle/>
          <a:p>
            <a:pPr marL="290513" lvl="1" indent="-290513">
              <a:spcAft>
                <a:spcPts val="600"/>
              </a:spcAft>
              <a:buFont typeface="Arial" pitchFamily="34" charset="0"/>
              <a:buChar char="•"/>
            </a:pPr>
            <a:r>
              <a:rPr lang="en-US" sz="2400" dirty="0" smtClean="0">
                <a:solidFill>
                  <a:schemeClr val="tx1"/>
                </a:solidFill>
              </a:rPr>
              <a:t>Given inconsistencies in interpretation of </a:t>
            </a:r>
            <a:r>
              <a:rPr lang="en-US" sz="2400" b="1" dirty="0" smtClean="0">
                <a:solidFill>
                  <a:schemeClr val="tx1"/>
                </a:solidFill>
              </a:rPr>
              <a:t>“every day”</a:t>
            </a:r>
            <a:r>
              <a:rPr lang="en-US" sz="2400" dirty="0" smtClean="0">
                <a:solidFill>
                  <a:schemeClr val="tx1"/>
                </a:solidFill>
              </a:rPr>
              <a:t> vs. </a:t>
            </a:r>
            <a:r>
              <a:rPr lang="en-US" sz="2400" b="1" dirty="0" smtClean="0">
                <a:solidFill>
                  <a:schemeClr val="tx1"/>
                </a:solidFill>
              </a:rPr>
              <a:t>“many times a day,” </a:t>
            </a:r>
            <a:r>
              <a:rPr lang="en-US" sz="2400" dirty="0" smtClean="0">
                <a:solidFill>
                  <a:schemeClr val="tx1"/>
                </a:solidFill>
              </a:rPr>
              <a:t>can</a:t>
            </a:r>
            <a:r>
              <a:rPr lang="en-US" sz="2400" b="1" dirty="0" smtClean="0">
                <a:solidFill>
                  <a:schemeClr val="tx1"/>
                </a:solidFill>
              </a:rPr>
              <a:t> </a:t>
            </a:r>
            <a:r>
              <a:rPr lang="en-US" sz="2400" dirty="0" smtClean="0">
                <a:solidFill>
                  <a:schemeClr val="tx1"/>
                </a:solidFill>
              </a:rPr>
              <a:t>we categorize respondents as being “more” or “less” religious based on these categories? </a:t>
            </a:r>
          </a:p>
          <a:p>
            <a:pPr marL="623888" lvl="2" indent="-223838">
              <a:spcAft>
                <a:spcPts val="600"/>
              </a:spcAft>
              <a:buFont typeface="Arial" pitchFamily="34" charset="0"/>
              <a:buChar char="•"/>
            </a:pPr>
            <a:r>
              <a:rPr lang="en-US" dirty="0" smtClean="0">
                <a:solidFill>
                  <a:srgbClr val="660033"/>
                </a:solidFill>
              </a:rPr>
              <a:t>“Many times a day” was intended to measure higher frequency than “every day,” but many respondents think the opposite.</a:t>
            </a:r>
          </a:p>
          <a:p>
            <a:pPr marL="223838" lvl="1" indent="-223838">
              <a:spcAft>
                <a:spcPts val="600"/>
              </a:spcAft>
              <a:buFont typeface="Arial" pitchFamily="34" charset="0"/>
              <a:buChar char="•"/>
            </a:pPr>
            <a:r>
              <a:rPr lang="en-US" sz="2400" dirty="0" smtClean="0">
                <a:solidFill>
                  <a:schemeClr val="tx1"/>
                </a:solidFill>
              </a:rPr>
              <a:t>If one respondent is saying </a:t>
            </a:r>
            <a:r>
              <a:rPr lang="en-US" sz="2400" b="1" dirty="0" smtClean="0">
                <a:solidFill>
                  <a:schemeClr val="tx1"/>
                </a:solidFill>
              </a:rPr>
              <a:t>“some days” </a:t>
            </a:r>
            <a:r>
              <a:rPr lang="en-US" sz="2400" dirty="0" smtClean="0">
                <a:solidFill>
                  <a:schemeClr val="tx1"/>
                </a:solidFill>
              </a:rPr>
              <a:t>for</a:t>
            </a:r>
            <a:r>
              <a:rPr lang="en-US" sz="2400" b="1" dirty="0" smtClean="0">
                <a:solidFill>
                  <a:schemeClr val="tx1"/>
                </a:solidFill>
              </a:rPr>
              <a:t> ~</a:t>
            </a:r>
            <a:r>
              <a:rPr lang="en-US" sz="2400" dirty="0" smtClean="0">
                <a:solidFill>
                  <a:schemeClr val="tx1"/>
                </a:solidFill>
              </a:rPr>
              <a:t>2x a month, while another says </a:t>
            </a:r>
            <a:r>
              <a:rPr lang="en-US" sz="2400" b="1" dirty="0" smtClean="0">
                <a:solidFill>
                  <a:schemeClr val="tx1"/>
                </a:solidFill>
              </a:rPr>
              <a:t>“some days” </a:t>
            </a:r>
            <a:r>
              <a:rPr lang="en-US" sz="2400" dirty="0" smtClean="0">
                <a:solidFill>
                  <a:schemeClr val="tx1"/>
                </a:solidFill>
              </a:rPr>
              <a:t>for ~5-6x a week,  are these scores an accurate way to compare respondents’ levels of religiosity?</a:t>
            </a:r>
            <a:r>
              <a:rPr lang="en-US" sz="3000" dirty="0" smtClean="0">
                <a:solidFill>
                  <a:srgbClr val="660033"/>
                </a:solidFill>
              </a:rPr>
              <a:t/>
            </a:r>
            <a:br>
              <a:rPr lang="en-US" sz="3000" dirty="0" smtClean="0">
                <a:solidFill>
                  <a:srgbClr val="660033"/>
                </a:solidFill>
              </a:rPr>
            </a:br>
            <a:endParaRPr lang="en-US" sz="3000" dirty="0" smtClean="0">
              <a:solidFill>
                <a:srgbClr val="660033"/>
              </a:solidFill>
            </a:endParaRPr>
          </a:p>
          <a:p>
            <a:pPr marL="623888" lvl="2" indent="-223838">
              <a:spcAft>
                <a:spcPts val="600"/>
              </a:spcAft>
              <a:buFont typeface="Arial" pitchFamily="34" charset="0"/>
              <a:buChar char="•"/>
            </a:pPr>
            <a:endParaRPr lang="en-US" dirty="0" smtClean="0">
              <a:solidFill>
                <a:srgbClr val="660033"/>
              </a:solidFill>
            </a:endParaRPr>
          </a:p>
          <a:p>
            <a:pPr marL="623888" lvl="2" indent="-223838">
              <a:spcAft>
                <a:spcPts val="600"/>
              </a:spcAft>
              <a:buFont typeface="Arial" pitchFamily="34" charset="0"/>
              <a:buChar char="•"/>
            </a:pPr>
            <a:endParaRPr lang="en-US" sz="2400" dirty="0" smtClean="0">
              <a:solidFill>
                <a:srgbClr val="660033"/>
              </a:solidFill>
            </a:endParaRPr>
          </a:p>
          <a:p>
            <a:pPr marL="290513" lvl="1" indent="-290513">
              <a:spcAft>
                <a:spcPts val="600"/>
              </a:spcAft>
              <a:buNone/>
            </a:pPr>
            <a:r>
              <a:rPr lang="en-US" sz="2000" dirty="0" smtClean="0">
                <a:solidFill>
                  <a:schemeClr val="tx2"/>
                </a:solidFill>
              </a:rPr>
              <a:t/>
            </a:r>
            <a:br>
              <a:rPr lang="en-US" sz="2000" dirty="0" smtClean="0">
                <a:solidFill>
                  <a:schemeClr val="tx2"/>
                </a:solidFill>
              </a:rPr>
            </a:br>
            <a:endParaRPr lang="en-US" dirty="0"/>
          </a:p>
          <a:p>
            <a:pPr marL="0" indent="0">
              <a:spcAft>
                <a:spcPts val="600"/>
              </a:spcAft>
              <a:buNone/>
            </a:pPr>
            <a:endParaRPr lang="en-US" sz="2600" dirty="0" smtClean="0"/>
          </a:p>
        </p:txBody>
      </p:sp>
    </p:spTree>
    <p:extLst>
      <p:ext uri="{BB962C8B-B14F-4D97-AF65-F5344CB8AC3E}">
        <p14:creationId xmlns:p14="http://schemas.microsoft.com/office/powerpoint/2010/main" val="1853784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l"/>
            <a:r>
              <a:rPr lang="en-US" sz="3800" b="1" dirty="0" smtClean="0">
                <a:solidFill>
                  <a:srgbClr val="002060"/>
                </a:solidFill>
              </a:rPr>
              <a:t>Limitations</a:t>
            </a:r>
            <a:endParaRPr lang="en-US" sz="3800" b="1" dirty="0">
              <a:solidFill>
                <a:srgbClr val="002060"/>
              </a:solidFill>
            </a:endParaRPr>
          </a:p>
        </p:txBody>
      </p:sp>
      <p:sp>
        <p:nvSpPr>
          <p:cNvPr id="3" name="Content Placeholder 2"/>
          <p:cNvSpPr>
            <a:spLocks noGrp="1"/>
          </p:cNvSpPr>
          <p:nvPr>
            <p:ph idx="1"/>
          </p:nvPr>
        </p:nvSpPr>
        <p:spPr>
          <a:xfrm>
            <a:off x="304800" y="1066800"/>
            <a:ext cx="8610600" cy="1981200"/>
          </a:xfrm>
        </p:spPr>
        <p:txBody>
          <a:bodyPr>
            <a:noAutofit/>
          </a:bodyPr>
          <a:lstStyle/>
          <a:p>
            <a:pPr marL="457200" lvl="1" indent="-282575">
              <a:spcAft>
                <a:spcPts val="600"/>
              </a:spcAft>
              <a:buFont typeface="Arial" pitchFamily="34" charset="0"/>
              <a:buChar char="•"/>
            </a:pPr>
            <a:r>
              <a:rPr lang="en-US" sz="2500" dirty="0" smtClean="0">
                <a:solidFill>
                  <a:schemeClr val="tx2"/>
                </a:solidFill>
              </a:rPr>
              <a:t>While sample was diverse in some aspect, limited in geographic location and religious background</a:t>
            </a:r>
          </a:p>
          <a:p>
            <a:pPr marL="682625" lvl="2" indent="-282575">
              <a:spcAft>
                <a:spcPts val="600"/>
              </a:spcAft>
              <a:buFont typeface="Arial" pitchFamily="34" charset="0"/>
              <a:buChar char="•"/>
            </a:pPr>
            <a:r>
              <a:rPr lang="en-US" sz="2500" dirty="0" smtClean="0">
                <a:solidFill>
                  <a:srgbClr val="660033"/>
                </a:solidFill>
              </a:rPr>
              <a:t>Not able to interview outside of Boston</a:t>
            </a:r>
          </a:p>
          <a:p>
            <a:pPr marL="682625" lvl="2" indent="-282575">
              <a:spcAft>
                <a:spcPts val="1200"/>
              </a:spcAft>
              <a:buFont typeface="Arial" pitchFamily="34" charset="0"/>
              <a:buChar char="•"/>
            </a:pPr>
            <a:r>
              <a:rPr lang="en-US" sz="2500" dirty="0" smtClean="0">
                <a:solidFill>
                  <a:srgbClr val="660033"/>
                </a:solidFill>
              </a:rPr>
              <a:t>Necessary to limit to Christian respondents due to other questions in interview</a:t>
            </a:r>
          </a:p>
          <a:p>
            <a:pPr marL="457200" lvl="1" indent="-282575">
              <a:spcAft>
                <a:spcPts val="1800"/>
              </a:spcAft>
              <a:buFont typeface="Arial" pitchFamily="34" charset="0"/>
              <a:buChar char="•"/>
            </a:pPr>
            <a:r>
              <a:rPr lang="en-US" sz="2500" dirty="0" smtClean="0">
                <a:solidFill>
                  <a:schemeClr val="tx2"/>
                </a:solidFill>
              </a:rPr>
              <a:t>Only tested 6-question subsample from entire DSES </a:t>
            </a:r>
          </a:p>
          <a:p>
            <a:pPr marL="457200" lvl="1" indent="-282575">
              <a:spcAft>
                <a:spcPts val="600"/>
              </a:spcAft>
              <a:buFont typeface="Arial" pitchFamily="34" charset="0"/>
              <a:buChar char="•"/>
            </a:pPr>
            <a:r>
              <a:rPr lang="en-US" sz="2500" dirty="0" smtClean="0">
                <a:solidFill>
                  <a:schemeClr val="tx2"/>
                </a:solidFill>
              </a:rPr>
              <a:t>Broader scope: Design issues may be exacerbated by unique topic area </a:t>
            </a:r>
            <a:r>
              <a:rPr lang="en-US" dirty="0" smtClean="0">
                <a:solidFill>
                  <a:schemeClr val="tx2"/>
                </a:solidFill>
              </a:rPr>
              <a:t/>
            </a:r>
            <a:br>
              <a:rPr lang="en-US" dirty="0" smtClean="0">
                <a:solidFill>
                  <a:schemeClr val="tx2"/>
                </a:solidFill>
              </a:rPr>
            </a:br>
            <a:endParaRPr lang="en-US" dirty="0"/>
          </a:p>
          <a:p>
            <a:pPr marL="0" indent="0">
              <a:spcAft>
                <a:spcPts val="600"/>
              </a:spcAft>
              <a:buNone/>
            </a:pPr>
            <a:endParaRPr lang="en-US" sz="2600" dirty="0" smtClean="0"/>
          </a:p>
        </p:txBody>
      </p:sp>
    </p:spTree>
    <p:extLst>
      <p:ext uri="{BB962C8B-B14F-4D97-AF65-F5344CB8AC3E}">
        <p14:creationId xmlns:p14="http://schemas.microsoft.com/office/powerpoint/2010/main" val="18537849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l"/>
            <a:r>
              <a:rPr lang="en-US" sz="3800" b="1" dirty="0">
                <a:solidFill>
                  <a:srgbClr val="002060"/>
                </a:solidFill>
              </a:rPr>
              <a:t>Conclusions</a:t>
            </a:r>
          </a:p>
        </p:txBody>
      </p:sp>
      <p:sp>
        <p:nvSpPr>
          <p:cNvPr id="3" name="Content Placeholder 2"/>
          <p:cNvSpPr>
            <a:spLocks noGrp="1"/>
          </p:cNvSpPr>
          <p:nvPr>
            <p:ph idx="1"/>
          </p:nvPr>
        </p:nvSpPr>
        <p:spPr>
          <a:xfrm>
            <a:off x="457200" y="990600"/>
            <a:ext cx="8458200" cy="4602163"/>
          </a:xfrm>
        </p:spPr>
        <p:txBody>
          <a:bodyPr/>
          <a:lstStyle/>
          <a:p>
            <a:pPr>
              <a:spcAft>
                <a:spcPts val="600"/>
              </a:spcAft>
            </a:pPr>
            <a:r>
              <a:rPr lang="en-US" sz="2500" dirty="0" smtClean="0">
                <a:solidFill>
                  <a:schemeClr val="tx1"/>
                </a:solidFill>
              </a:rPr>
              <a:t>A key to good question design is that questions should be consistently understood. </a:t>
            </a:r>
          </a:p>
          <a:p>
            <a:pPr lvl="1">
              <a:spcAft>
                <a:spcPts val="1200"/>
              </a:spcAft>
            </a:pPr>
            <a:r>
              <a:rPr lang="en-US" sz="2500" dirty="0" smtClean="0">
                <a:solidFill>
                  <a:srgbClr val="660033"/>
                </a:solidFill>
              </a:rPr>
              <a:t>The best way to do this is to follow standards that make it clear what the respondent is to be answering about.</a:t>
            </a:r>
          </a:p>
          <a:p>
            <a:pPr>
              <a:spcAft>
                <a:spcPts val="600"/>
              </a:spcAft>
            </a:pPr>
            <a:r>
              <a:rPr lang="en-US" sz="2500" dirty="0" smtClean="0">
                <a:solidFill>
                  <a:schemeClr val="tx1"/>
                </a:solidFill>
              </a:rPr>
              <a:t>This study provides evidence that this is not the case for the DSES, despite being a scale that is a “validated” and frequently used in published research.</a:t>
            </a:r>
          </a:p>
          <a:p>
            <a:pPr marL="742950" lvl="2" indent="-342900"/>
            <a:r>
              <a:rPr lang="en-US" sz="2500" dirty="0" smtClean="0">
                <a:solidFill>
                  <a:srgbClr val="660033"/>
                </a:solidFill>
              </a:rPr>
              <a:t>Findings call into question the accuracy of these scores as true measures by which respondents can be compared against one another. </a:t>
            </a:r>
          </a:p>
          <a:p>
            <a:endParaRPr lang="en-US" sz="2400" b="1" dirty="0" smtClean="0"/>
          </a:p>
        </p:txBody>
      </p:sp>
    </p:spTree>
    <p:extLst>
      <p:ext uri="{BB962C8B-B14F-4D97-AF65-F5344CB8AC3E}">
        <p14:creationId xmlns:p14="http://schemas.microsoft.com/office/powerpoint/2010/main" val="27279089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l"/>
            <a:r>
              <a:rPr lang="en-US" sz="3800" b="1" dirty="0">
                <a:solidFill>
                  <a:srgbClr val="002060"/>
                </a:solidFill>
              </a:rPr>
              <a:t>Conclusions</a:t>
            </a:r>
          </a:p>
        </p:txBody>
      </p:sp>
      <p:sp>
        <p:nvSpPr>
          <p:cNvPr id="3" name="Content Placeholder 2"/>
          <p:cNvSpPr>
            <a:spLocks noGrp="1"/>
          </p:cNvSpPr>
          <p:nvPr>
            <p:ph idx="1"/>
          </p:nvPr>
        </p:nvSpPr>
        <p:spPr>
          <a:xfrm>
            <a:off x="457200" y="1219200"/>
            <a:ext cx="8382000" cy="4495800"/>
          </a:xfrm>
        </p:spPr>
        <p:txBody>
          <a:bodyPr/>
          <a:lstStyle/>
          <a:p>
            <a:pPr marL="174625" indent="-174625">
              <a:spcAft>
                <a:spcPts val="1000"/>
              </a:spcAft>
              <a:buFont typeface="Arial" pitchFamily="34" charset="0"/>
              <a:buChar char="•"/>
            </a:pPr>
            <a:r>
              <a:rPr lang="en-US" sz="2600" dirty="0" smtClean="0">
                <a:solidFill>
                  <a:schemeClr val="tx1"/>
                </a:solidFill>
              </a:rPr>
              <a:t>While the focus of this study was on DSES, we can draw reasonable conclusions about how respondents interpret and respond to other questions that similarly break design standards.</a:t>
            </a:r>
          </a:p>
          <a:p>
            <a:pPr marL="174625" indent="-174625">
              <a:spcAft>
                <a:spcPts val="1000"/>
              </a:spcAft>
              <a:buNone/>
            </a:pPr>
            <a:endParaRPr lang="en-US" sz="1000" dirty="0" smtClean="0">
              <a:solidFill>
                <a:schemeClr val="tx1"/>
              </a:solidFill>
            </a:endParaRPr>
          </a:p>
          <a:p>
            <a:pPr marL="174625" indent="-174625">
              <a:spcAft>
                <a:spcPts val="1800"/>
              </a:spcAft>
              <a:buFont typeface="Arial" pitchFamily="34" charset="0"/>
              <a:buChar char="•"/>
            </a:pPr>
            <a:r>
              <a:rPr lang="en-US" sz="2600" dirty="0" smtClean="0">
                <a:solidFill>
                  <a:schemeClr val="tx1"/>
                </a:solidFill>
              </a:rPr>
              <a:t>Those that use the DSES or other similarly-constructed questions should be wary of what data is really measuring.</a:t>
            </a:r>
          </a:p>
        </p:txBody>
      </p:sp>
      <p:sp>
        <p:nvSpPr>
          <p:cNvPr id="11268" name="AutoShape 4" descr="Image result for survey magnifying glass clipar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7279089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981200"/>
            <a:ext cx="8229600" cy="1447800"/>
          </a:xfrm>
        </p:spPr>
        <p:txBody>
          <a:bodyPr>
            <a:noAutofit/>
          </a:bodyPr>
          <a:lstStyle/>
          <a:p>
            <a:pPr marL="0" indent="0" algn="ctr">
              <a:buNone/>
            </a:pPr>
            <a:r>
              <a:rPr lang="en-US" sz="3800" b="1" dirty="0" smtClean="0"/>
              <a:t>Thank you!</a:t>
            </a:r>
          </a:p>
          <a:p>
            <a:pPr marL="0" indent="0" algn="ctr">
              <a:buNone/>
            </a:pPr>
            <a:endParaRPr lang="en-US" sz="3800" b="1" dirty="0"/>
          </a:p>
          <a:p>
            <a:pPr marL="0" indent="0" algn="ctr">
              <a:buNone/>
            </a:pPr>
            <a:r>
              <a:rPr lang="en-US" sz="3800" b="1" dirty="0" smtClean="0"/>
              <a:t>Jessica.LeBlanc@umb.edu</a:t>
            </a:r>
            <a:endParaRPr lang="en-US" sz="3800" b="1" dirty="0"/>
          </a:p>
        </p:txBody>
      </p:sp>
    </p:spTree>
    <p:extLst>
      <p:ext uri="{BB962C8B-B14F-4D97-AF65-F5344CB8AC3E}">
        <p14:creationId xmlns:p14="http://schemas.microsoft.com/office/powerpoint/2010/main" val="1896047353"/>
      </p:ext>
    </p:extLst>
  </p:cSld>
  <p:clrMapOvr>
    <a:masterClrMapping/>
  </p:clrMapOvr>
  <p:timing>
    <p:tnLst>
      <p:par>
        <p:cTn id="1" dur="indefinite" restart="never" nodeType="tmRoot"/>
      </p:par>
    </p:tnLst>
  </p:timing>
</p:sld>
</file>

<file path=ppt/theme/theme1.xml><?xml version="1.0" encoding="utf-8"?>
<a:theme xmlns:a="http://schemas.openxmlformats.org/drawingml/2006/main" name="cs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4372</TotalTime>
  <Words>2220</Words>
  <Application>Microsoft Office PowerPoint</Application>
  <PresentationFormat>On-screen Show (4:3)</PresentationFormat>
  <Paragraphs>251</Paragraphs>
  <Slides>31</Slides>
  <Notes>31</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31</vt:i4>
      </vt:variant>
    </vt:vector>
  </HeadingPairs>
  <TitlesOfParts>
    <vt:vector size="34" baseType="lpstr">
      <vt:lpstr>csr</vt:lpstr>
      <vt:lpstr>Office Theme</vt:lpstr>
      <vt:lpstr>Bitmap Image</vt:lpstr>
      <vt:lpstr>PowerPoint Presentation</vt:lpstr>
      <vt:lpstr>Acknowledgments</vt:lpstr>
      <vt:lpstr>Designing Survey Questions</vt:lpstr>
      <vt:lpstr>Designing Survey Questions</vt:lpstr>
      <vt:lpstr>Presentation Objective</vt:lpstr>
      <vt:lpstr>Daily Spiritual Experience Scale</vt:lpstr>
      <vt:lpstr>Why the DSES?</vt:lpstr>
      <vt:lpstr>Methodology</vt:lpstr>
      <vt:lpstr>Methodology</vt:lpstr>
      <vt:lpstr>DSES Items Tested</vt:lpstr>
      <vt:lpstr>DSES Items Tested </vt:lpstr>
      <vt:lpstr>Findings</vt:lpstr>
      <vt:lpstr>Lack of Time Frame</vt:lpstr>
      <vt:lpstr>Lack of Time Frame</vt:lpstr>
      <vt:lpstr>Lack of Time Frame</vt:lpstr>
      <vt:lpstr>Lack of Time Frame</vt:lpstr>
      <vt:lpstr>Lack of Mutual Exclusivity</vt:lpstr>
      <vt:lpstr>Lack of Mutual Exclusivity</vt:lpstr>
      <vt:lpstr>“Every day” vs. “Many times a day”</vt:lpstr>
      <vt:lpstr>“Every day” vs. “Many times a day”</vt:lpstr>
      <vt:lpstr>“Every day” vs. “Many times a day”</vt:lpstr>
      <vt:lpstr>Double-Barreled Questions</vt:lpstr>
      <vt:lpstr>PowerPoint Presentation</vt:lpstr>
      <vt:lpstr>PowerPoint Presentation</vt:lpstr>
      <vt:lpstr>Discussion</vt:lpstr>
      <vt:lpstr>Discussion</vt:lpstr>
      <vt:lpstr>Discussion</vt:lpstr>
      <vt:lpstr>Limitations</vt:lpstr>
      <vt:lpstr>Conclusions</vt:lpstr>
      <vt:lpstr>Conclusions</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dc:creator>
  <cp:lastModifiedBy>Jessica</cp:lastModifiedBy>
  <cp:revision>177</cp:revision>
  <dcterms:created xsi:type="dcterms:W3CDTF">2016-08-31T13:40:04Z</dcterms:created>
  <dcterms:modified xsi:type="dcterms:W3CDTF">2016-11-22T19:05:13Z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