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32" r:id="rId5"/>
  </p:sldMasterIdLst>
  <p:notesMasterIdLst>
    <p:notesMasterId r:id="rId29"/>
  </p:notesMasterIdLst>
  <p:handoutMasterIdLst>
    <p:handoutMasterId r:id="rId30"/>
  </p:handoutMasterIdLst>
  <p:sldIdLst>
    <p:sldId id="335" r:id="rId6"/>
    <p:sldId id="338" r:id="rId7"/>
    <p:sldId id="340" r:id="rId8"/>
    <p:sldId id="339" r:id="rId9"/>
    <p:sldId id="342" r:id="rId10"/>
    <p:sldId id="343" r:id="rId11"/>
    <p:sldId id="344" r:id="rId12"/>
    <p:sldId id="364" r:id="rId13"/>
    <p:sldId id="348" r:id="rId14"/>
    <p:sldId id="349" r:id="rId15"/>
    <p:sldId id="351" r:id="rId16"/>
    <p:sldId id="363" r:id="rId17"/>
    <p:sldId id="352" r:id="rId18"/>
    <p:sldId id="353" r:id="rId19"/>
    <p:sldId id="354" r:id="rId20"/>
    <p:sldId id="365" r:id="rId21"/>
    <p:sldId id="355" r:id="rId22"/>
    <p:sldId id="367" r:id="rId23"/>
    <p:sldId id="368" r:id="rId24"/>
    <p:sldId id="357" r:id="rId25"/>
    <p:sldId id="358" r:id="rId26"/>
    <p:sldId id="369" r:id="rId27"/>
    <p:sldId id="361" r:id="rId28"/>
  </p:sldIdLst>
  <p:sldSz cx="9144000" cy="6858000" type="screen4x3"/>
  <p:notesSz cx="6881813" cy="100155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17171"/>
    <a:srgbClr val="9A3324"/>
    <a:srgbClr val="001A90"/>
    <a:srgbClr val="C3C5C8"/>
    <a:srgbClr val="F3AE00"/>
    <a:srgbClr val="E6304B"/>
    <a:srgbClr val="E7E7E7"/>
    <a:srgbClr val="C0C0C0"/>
    <a:srgbClr val="9898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21" autoAdjust="0"/>
    <p:restoredTop sz="88343" autoAdjust="0"/>
  </p:normalViewPr>
  <p:slideViewPr>
    <p:cSldViewPr showGuides="1">
      <p:cViewPr>
        <p:scale>
          <a:sx n="80" d="100"/>
          <a:sy n="80" d="100"/>
        </p:scale>
        <p:origin x="-1614" y="-582"/>
      </p:cViewPr>
      <p:guideLst>
        <p:guide orient="horz" pos="2160"/>
        <p:guide pos="2880"/>
      </p:guideLst>
    </p:cSldViewPr>
  </p:slideViewPr>
  <p:notesTextViewPr>
    <p:cViewPr>
      <p:scale>
        <a:sx n="100" d="100"/>
        <a:sy n="100" d="100"/>
      </p:scale>
      <p:origin x="0" y="0"/>
    </p:cViewPr>
  </p:notesTextViewPr>
  <p:sorterViewPr>
    <p:cViewPr>
      <p:scale>
        <a:sx n="125" d="100"/>
        <a:sy n="125" d="100"/>
      </p:scale>
      <p:origin x="0" y="0"/>
    </p:cViewPr>
  </p:sorterViewPr>
  <p:notesViewPr>
    <p:cSldViewPr showGuides="1">
      <p:cViewPr varScale="1">
        <p:scale>
          <a:sx n="71" d="100"/>
          <a:sy n="71" d="100"/>
        </p:scale>
        <p:origin x="1992"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767540086499729E-2"/>
          <c:y val="9.183292316693635E-2"/>
          <c:w val="0.9122907189270022"/>
          <c:h val="0.75999233107287312"/>
        </c:manualLayout>
      </c:layout>
      <c:barChart>
        <c:barDir val="col"/>
        <c:grouping val="stacked"/>
        <c:varyColors val="0"/>
        <c:ser>
          <c:idx val="0"/>
          <c:order val="0"/>
          <c:tx>
            <c:strRef>
              <c:f>Sheet1!$B$1</c:f>
              <c:strCache>
                <c:ptCount val="1"/>
                <c:pt idx="0">
                  <c:v>Desktop / laptop</c:v>
                </c:pt>
              </c:strCache>
            </c:strRef>
          </c:tx>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Sheet1!$A$2:$A$7</c:f>
              <c:strCache>
                <c:ptCount val="6"/>
                <c:pt idx="0">
                  <c:v>16-24</c:v>
                </c:pt>
                <c:pt idx="1">
                  <c:v>25-34</c:v>
                </c:pt>
                <c:pt idx="2">
                  <c:v>35-44</c:v>
                </c:pt>
                <c:pt idx="3">
                  <c:v>45-54</c:v>
                </c:pt>
                <c:pt idx="4">
                  <c:v>55-64</c:v>
                </c:pt>
                <c:pt idx="5">
                  <c:v>65+</c:v>
                </c:pt>
              </c:strCache>
            </c:strRef>
          </c:cat>
          <c:val>
            <c:numRef>
              <c:f>Sheet1!$B$2:$B$7</c:f>
              <c:numCache>
                <c:formatCode>0%</c:formatCode>
                <c:ptCount val="6"/>
                <c:pt idx="0">
                  <c:v>0.65</c:v>
                </c:pt>
                <c:pt idx="1">
                  <c:v>0.53</c:v>
                </c:pt>
                <c:pt idx="2">
                  <c:v>0.55000000000000004</c:v>
                </c:pt>
                <c:pt idx="3">
                  <c:v>0.63</c:v>
                </c:pt>
                <c:pt idx="4">
                  <c:v>0.68</c:v>
                </c:pt>
                <c:pt idx="5">
                  <c:v>0.74</c:v>
                </c:pt>
              </c:numCache>
            </c:numRef>
          </c:val>
        </c:ser>
        <c:ser>
          <c:idx val="1"/>
          <c:order val="1"/>
          <c:tx>
            <c:strRef>
              <c:f>Sheet1!$C$1</c:f>
              <c:strCache>
                <c:ptCount val="1"/>
                <c:pt idx="0">
                  <c:v>Tablet</c:v>
                </c:pt>
              </c:strCache>
            </c:strRef>
          </c:tx>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Sheet1!$A$2:$A$7</c:f>
              <c:strCache>
                <c:ptCount val="6"/>
                <c:pt idx="0">
                  <c:v>16-24</c:v>
                </c:pt>
                <c:pt idx="1">
                  <c:v>25-34</c:v>
                </c:pt>
                <c:pt idx="2">
                  <c:v>35-44</c:v>
                </c:pt>
                <c:pt idx="3">
                  <c:v>45-54</c:v>
                </c:pt>
                <c:pt idx="4">
                  <c:v>55-64</c:v>
                </c:pt>
                <c:pt idx="5">
                  <c:v>65+</c:v>
                </c:pt>
              </c:strCache>
            </c:strRef>
          </c:cat>
          <c:val>
            <c:numRef>
              <c:f>Sheet1!$C$2:$C$7</c:f>
              <c:numCache>
                <c:formatCode>0%</c:formatCode>
                <c:ptCount val="6"/>
                <c:pt idx="0">
                  <c:v>0.11</c:v>
                </c:pt>
                <c:pt idx="1">
                  <c:v>0.17</c:v>
                </c:pt>
                <c:pt idx="2">
                  <c:v>0.22</c:v>
                </c:pt>
                <c:pt idx="3">
                  <c:v>0.24</c:v>
                </c:pt>
                <c:pt idx="4">
                  <c:v>0.27</c:v>
                </c:pt>
                <c:pt idx="5">
                  <c:v>0.24</c:v>
                </c:pt>
              </c:numCache>
            </c:numRef>
          </c:val>
        </c:ser>
        <c:ser>
          <c:idx val="2"/>
          <c:order val="2"/>
          <c:tx>
            <c:strRef>
              <c:f>Sheet1!$D$1</c:f>
              <c:strCache>
                <c:ptCount val="1"/>
                <c:pt idx="0">
                  <c:v>Smartphone</c:v>
                </c:pt>
              </c:strCache>
            </c:strRef>
          </c:tx>
          <c:invertIfNegative val="0"/>
          <c:dLbls>
            <c:dLbl>
              <c:idx val="5"/>
              <c:delete val="1"/>
            </c:dLbl>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Sheet1!$A$2:$A$7</c:f>
              <c:strCache>
                <c:ptCount val="6"/>
                <c:pt idx="0">
                  <c:v>16-24</c:v>
                </c:pt>
                <c:pt idx="1">
                  <c:v>25-34</c:v>
                </c:pt>
                <c:pt idx="2">
                  <c:v>35-44</c:v>
                </c:pt>
                <c:pt idx="3">
                  <c:v>45-54</c:v>
                </c:pt>
                <c:pt idx="4">
                  <c:v>55-64</c:v>
                </c:pt>
                <c:pt idx="5">
                  <c:v>65+</c:v>
                </c:pt>
              </c:strCache>
            </c:strRef>
          </c:cat>
          <c:val>
            <c:numRef>
              <c:f>Sheet1!$D$2:$D$7</c:f>
              <c:numCache>
                <c:formatCode>0%</c:formatCode>
                <c:ptCount val="6"/>
                <c:pt idx="0">
                  <c:v>0.24</c:v>
                </c:pt>
                <c:pt idx="1">
                  <c:v>0.28999999999999998</c:v>
                </c:pt>
                <c:pt idx="2">
                  <c:v>0.22</c:v>
                </c:pt>
                <c:pt idx="3">
                  <c:v>0.12</c:v>
                </c:pt>
                <c:pt idx="4">
                  <c:v>0.04</c:v>
                </c:pt>
                <c:pt idx="5">
                  <c:v>0.01</c:v>
                </c:pt>
              </c:numCache>
            </c:numRef>
          </c:val>
        </c:ser>
        <c:dLbls>
          <c:dLblPos val="ctr"/>
          <c:showLegendKey val="0"/>
          <c:showVal val="1"/>
          <c:showCatName val="0"/>
          <c:showSerName val="0"/>
          <c:showPercent val="0"/>
          <c:showBubbleSize val="0"/>
        </c:dLbls>
        <c:gapWidth val="150"/>
        <c:overlap val="100"/>
        <c:axId val="32973952"/>
        <c:axId val="32975488"/>
      </c:barChart>
      <c:catAx>
        <c:axId val="32973952"/>
        <c:scaling>
          <c:orientation val="minMax"/>
        </c:scaling>
        <c:delete val="0"/>
        <c:axPos val="b"/>
        <c:majorTickMark val="out"/>
        <c:minorTickMark val="none"/>
        <c:tickLblPos val="nextTo"/>
        <c:txPr>
          <a:bodyPr/>
          <a:lstStyle/>
          <a:p>
            <a:pPr>
              <a:defRPr>
                <a:solidFill>
                  <a:srgbClr val="000000"/>
                </a:solidFill>
              </a:defRPr>
            </a:pPr>
            <a:endParaRPr lang="en-US"/>
          </a:p>
        </c:txPr>
        <c:crossAx val="32975488"/>
        <c:crosses val="autoZero"/>
        <c:auto val="1"/>
        <c:lblAlgn val="ctr"/>
        <c:lblOffset val="100"/>
        <c:noMultiLvlLbl val="0"/>
      </c:catAx>
      <c:valAx>
        <c:axId val="32975488"/>
        <c:scaling>
          <c:orientation val="minMax"/>
        </c:scaling>
        <c:delete val="1"/>
        <c:axPos val="l"/>
        <c:numFmt formatCode="0%" sourceLinked="1"/>
        <c:majorTickMark val="out"/>
        <c:minorTickMark val="none"/>
        <c:tickLblPos val="nextTo"/>
        <c:crossAx val="32973952"/>
        <c:crosses val="autoZero"/>
        <c:crossBetween val="between"/>
      </c:valAx>
    </c:plotArea>
    <c:legend>
      <c:legendPos val="t"/>
      <c:layout>
        <c:manualLayout>
          <c:xMode val="edge"/>
          <c:yMode val="edge"/>
          <c:x val="0.18711084707402226"/>
          <c:y val="7.6090136338318681E-2"/>
          <c:w val="0.62265660256038413"/>
          <c:h val="6.7979708746047779E-2"/>
        </c:manualLayout>
      </c:layout>
      <c:overlay val="0"/>
      <c:txPr>
        <a:bodyPr/>
        <a:lstStyle/>
        <a:p>
          <a:pPr>
            <a:defRPr>
              <a:solidFill>
                <a:srgbClr val="000000"/>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5656372850300927"/>
          <c:y val="3.1563845050215207E-2"/>
          <c:w val="0.53130205373812811"/>
          <c:h val="0.91451777217908048"/>
        </c:manualLayout>
      </c:layout>
      <c:barChart>
        <c:barDir val="bar"/>
        <c:grouping val="clustered"/>
        <c:varyColors val="0"/>
        <c:ser>
          <c:idx val="0"/>
          <c:order val="0"/>
          <c:tx>
            <c:strRef>
              <c:f>Sheet1!$B$1</c:f>
              <c:strCache>
                <c:ptCount val="1"/>
                <c:pt idx="0">
                  <c:v>Scrolling</c:v>
                </c:pt>
              </c:strCache>
            </c:strRef>
          </c:tx>
          <c:invertIfNegative val="0"/>
          <c:dLbls>
            <c:txPr>
              <a:bodyPr/>
              <a:lstStyle/>
              <a:p>
                <a:pPr>
                  <a:defRPr sz="800">
                    <a:solidFill>
                      <a:schemeClr val="bg1"/>
                    </a:solidFill>
                  </a:defRPr>
                </a:pPr>
                <a:endParaRPr lang="en-US"/>
              </a:p>
            </c:txPr>
            <c:dLblPos val="inEnd"/>
            <c:showLegendKey val="0"/>
            <c:showVal val="1"/>
            <c:showCatName val="0"/>
            <c:showSerName val="0"/>
            <c:showPercent val="0"/>
            <c:showBubbleSize val="0"/>
            <c:showLeaderLines val="0"/>
          </c:dLbls>
          <c:cat>
            <c:strRef>
              <c:f>Sheet1!$A$2:$A$11</c:f>
              <c:strCache>
                <c:ptCount val="10"/>
                <c:pt idx="0">
                  <c:v>Walking, hiking, running</c:v>
                </c:pt>
                <c:pt idx="1">
                  <c:v>Ball or racquet games</c:v>
                </c:pt>
                <c:pt idx="2">
                  <c:v>Cycling</c:v>
                </c:pt>
                <c:pt idx="3">
                  <c:v>Keep fit classes/weight training</c:v>
                </c:pt>
                <c:pt idx="4">
                  <c:v>Swimming or diving</c:v>
                </c:pt>
                <c:pt idx="5">
                  <c:v>Entertain/visit friends  at home</c:v>
                </c:pt>
                <c:pt idx="6">
                  <c:v>Restaurant, pub, café</c:v>
                </c:pt>
                <c:pt idx="7">
                  <c:v>Live sporting event</c:v>
                </c:pt>
                <c:pt idx="8">
                  <c:v>Exhibitions, libraries</c:v>
                </c:pt>
                <c:pt idx="9">
                  <c:v>Cinema, theatre, concerts</c:v>
                </c:pt>
              </c:strCache>
            </c:strRef>
          </c:cat>
          <c:val>
            <c:numRef>
              <c:f>Sheet1!$B$2:$B$11</c:f>
              <c:numCache>
                <c:formatCode>0%</c:formatCode>
                <c:ptCount val="10"/>
                <c:pt idx="0">
                  <c:v>0.56999999999999995</c:v>
                </c:pt>
                <c:pt idx="1">
                  <c:v>0.22</c:v>
                </c:pt>
                <c:pt idx="2">
                  <c:v>0.22</c:v>
                </c:pt>
                <c:pt idx="3">
                  <c:v>0.33</c:v>
                </c:pt>
                <c:pt idx="4">
                  <c:v>0.33</c:v>
                </c:pt>
                <c:pt idx="5">
                  <c:v>0.77</c:v>
                </c:pt>
                <c:pt idx="6">
                  <c:v>0.86</c:v>
                </c:pt>
                <c:pt idx="7">
                  <c:v>0.15</c:v>
                </c:pt>
                <c:pt idx="8">
                  <c:v>0.28000000000000003</c:v>
                </c:pt>
                <c:pt idx="9">
                  <c:v>0.52</c:v>
                </c:pt>
              </c:numCache>
            </c:numRef>
          </c:val>
        </c:ser>
        <c:ser>
          <c:idx val="1"/>
          <c:order val="1"/>
          <c:tx>
            <c:strRef>
              <c:f>Sheet1!$C$1</c:f>
              <c:strCache>
                <c:ptCount val="1"/>
                <c:pt idx="0">
                  <c:v>Paging</c:v>
                </c:pt>
              </c:strCache>
            </c:strRef>
          </c:tx>
          <c:invertIfNegative val="0"/>
          <c:dLbls>
            <c:txPr>
              <a:bodyPr/>
              <a:lstStyle/>
              <a:p>
                <a:pPr>
                  <a:defRPr sz="800">
                    <a:solidFill>
                      <a:schemeClr val="bg1"/>
                    </a:solidFill>
                  </a:defRPr>
                </a:pPr>
                <a:endParaRPr lang="en-US"/>
              </a:p>
            </c:txPr>
            <c:dLblPos val="inEnd"/>
            <c:showLegendKey val="0"/>
            <c:showVal val="1"/>
            <c:showCatName val="0"/>
            <c:showSerName val="0"/>
            <c:showPercent val="0"/>
            <c:showBubbleSize val="0"/>
            <c:showLeaderLines val="0"/>
          </c:dLbls>
          <c:cat>
            <c:strRef>
              <c:f>Sheet1!$A$2:$A$11</c:f>
              <c:strCache>
                <c:ptCount val="10"/>
                <c:pt idx="0">
                  <c:v>Walking, hiking, running</c:v>
                </c:pt>
                <c:pt idx="1">
                  <c:v>Ball or racquet games</c:v>
                </c:pt>
                <c:pt idx="2">
                  <c:v>Cycling</c:v>
                </c:pt>
                <c:pt idx="3">
                  <c:v>Keep fit classes/weight training</c:v>
                </c:pt>
                <c:pt idx="4">
                  <c:v>Swimming or diving</c:v>
                </c:pt>
                <c:pt idx="5">
                  <c:v>Entertain/visit friends  at home</c:v>
                </c:pt>
                <c:pt idx="6">
                  <c:v>Restaurant, pub, café</c:v>
                </c:pt>
                <c:pt idx="7">
                  <c:v>Live sporting event</c:v>
                </c:pt>
                <c:pt idx="8">
                  <c:v>Exhibitions, libraries</c:v>
                </c:pt>
                <c:pt idx="9">
                  <c:v>Cinema, theatre, concerts</c:v>
                </c:pt>
              </c:strCache>
            </c:strRef>
          </c:cat>
          <c:val>
            <c:numRef>
              <c:f>Sheet1!$C$2:$C$11</c:f>
              <c:numCache>
                <c:formatCode>0%</c:formatCode>
                <c:ptCount val="10"/>
                <c:pt idx="0">
                  <c:v>0.57999999999999996</c:v>
                </c:pt>
                <c:pt idx="1">
                  <c:v>0.21</c:v>
                </c:pt>
                <c:pt idx="2">
                  <c:v>0.22</c:v>
                </c:pt>
                <c:pt idx="3">
                  <c:v>0.34</c:v>
                </c:pt>
                <c:pt idx="4">
                  <c:v>0.3</c:v>
                </c:pt>
                <c:pt idx="5">
                  <c:v>0.64</c:v>
                </c:pt>
                <c:pt idx="6">
                  <c:v>0.81</c:v>
                </c:pt>
                <c:pt idx="7">
                  <c:v>0.17</c:v>
                </c:pt>
                <c:pt idx="8">
                  <c:v>0.22</c:v>
                </c:pt>
                <c:pt idx="9">
                  <c:v>0.44</c:v>
                </c:pt>
              </c:numCache>
            </c:numRef>
          </c:val>
        </c:ser>
        <c:ser>
          <c:idx val="2"/>
          <c:order val="2"/>
          <c:tx>
            <c:strRef>
              <c:f>Sheet1!$D$1</c:f>
              <c:strCache>
                <c:ptCount val="1"/>
                <c:pt idx="0">
                  <c:v>Dynamic</c:v>
                </c:pt>
              </c:strCache>
            </c:strRef>
          </c:tx>
          <c:invertIfNegative val="0"/>
          <c:dLbls>
            <c:txPr>
              <a:bodyPr/>
              <a:lstStyle/>
              <a:p>
                <a:pPr>
                  <a:defRPr sz="800">
                    <a:solidFill>
                      <a:schemeClr val="bg1"/>
                    </a:solidFill>
                  </a:defRPr>
                </a:pPr>
                <a:endParaRPr lang="en-US"/>
              </a:p>
            </c:txPr>
            <c:dLblPos val="inEnd"/>
            <c:showLegendKey val="0"/>
            <c:showVal val="1"/>
            <c:showCatName val="0"/>
            <c:showSerName val="0"/>
            <c:showPercent val="0"/>
            <c:showBubbleSize val="0"/>
            <c:showLeaderLines val="0"/>
          </c:dLbls>
          <c:cat>
            <c:strRef>
              <c:f>Sheet1!$A$2:$A$11</c:f>
              <c:strCache>
                <c:ptCount val="10"/>
                <c:pt idx="0">
                  <c:v>Walking, hiking, running</c:v>
                </c:pt>
                <c:pt idx="1">
                  <c:v>Ball or racquet games</c:v>
                </c:pt>
                <c:pt idx="2">
                  <c:v>Cycling</c:v>
                </c:pt>
                <c:pt idx="3">
                  <c:v>Keep fit classes/weight training</c:v>
                </c:pt>
                <c:pt idx="4">
                  <c:v>Swimming or diving</c:v>
                </c:pt>
                <c:pt idx="5">
                  <c:v>Entertain/visit friends  at home</c:v>
                </c:pt>
                <c:pt idx="6">
                  <c:v>Restaurant, pub, café</c:v>
                </c:pt>
                <c:pt idx="7">
                  <c:v>Live sporting event</c:v>
                </c:pt>
                <c:pt idx="8">
                  <c:v>Exhibitions, libraries</c:v>
                </c:pt>
                <c:pt idx="9">
                  <c:v>Cinema, theatre, concerts</c:v>
                </c:pt>
              </c:strCache>
            </c:strRef>
          </c:cat>
          <c:val>
            <c:numRef>
              <c:f>Sheet1!$D$2:$D$11</c:f>
              <c:numCache>
                <c:formatCode>0%</c:formatCode>
                <c:ptCount val="10"/>
                <c:pt idx="0">
                  <c:v>0.56000000000000005</c:v>
                </c:pt>
                <c:pt idx="1">
                  <c:v>0.24</c:v>
                </c:pt>
                <c:pt idx="2">
                  <c:v>0.18</c:v>
                </c:pt>
                <c:pt idx="3">
                  <c:v>0.31</c:v>
                </c:pt>
                <c:pt idx="4">
                  <c:v>0.26</c:v>
                </c:pt>
                <c:pt idx="5">
                  <c:v>0.67</c:v>
                </c:pt>
                <c:pt idx="6">
                  <c:v>0.8</c:v>
                </c:pt>
                <c:pt idx="7">
                  <c:v>0.16</c:v>
                </c:pt>
                <c:pt idx="8">
                  <c:v>0.2</c:v>
                </c:pt>
                <c:pt idx="9">
                  <c:v>0.49</c:v>
                </c:pt>
              </c:numCache>
            </c:numRef>
          </c:val>
        </c:ser>
        <c:ser>
          <c:idx val="3"/>
          <c:order val="3"/>
          <c:tx>
            <c:strRef>
              <c:f>Sheet1!$E$1</c:f>
              <c:strCache>
                <c:ptCount val="1"/>
                <c:pt idx="0">
                  <c:v>Traditional</c:v>
                </c:pt>
              </c:strCache>
            </c:strRef>
          </c:tx>
          <c:invertIfNegative val="0"/>
          <c:dLbls>
            <c:txPr>
              <a:bodyPr/>
              <a:lstStyle/>
              <a:p>
                <a:pPr>
                  <a:defRPr sz="800">
                    <a:solidFill>
                      <a:schemeClr val="bg1"/>
                    </a:solidFill>
                  </a:defRPr>
                </a:pPr>
                <a:endParaRPr lang="en-US"/>
              </a:p>
            </c:txPr>
            <c:dLblPos val="inEnd"/>
            <c:showLegendKey val="0"/>
            <c:showVal val="1"/>
            <c:showCatName val="0"/>
            <c:showSerName val="0"/>
            <c:showPercent val="0"/>
            <c:showBubbleSize val="0"/>
            <c:showLeaderLines val="0"/>
          </c:dLbls>
          <c:cat>
            <c:strRef>
              <c:f>Sheet1!$A$2:$A$11</c:f>
              <c:strCache>
                <c:ptCount val="10"/>
                <c:pt idx="0">
                  <c:v>Walking, hiking, running</c:v>
                </c:pt>
                <c:pt idx="1">
                  <c:v>Ball or racquet games</c:v>
                </c:pt>
                <c:pt idx="2">
                  <c:v>Cycling</c:v>
                </c:pt>
                <c:pt idx="3">
                  <c:v>Keep fit classes/weight training</c:v>
                </c:pt>
                <c:pt idx="4">
                  <c:v>Swimming or diving</c:v>
                </c:pt>
                <c:pt idx="5">
                  <c:v>Entertain/visit friends  at home</c:v>
                </c:pt>
                <c:pt idx="6">
                  <c:v>Restaurant, pub, café</c:v>
                </c:pt>
                <c:pt idx="7">
                  <c:v>Live sporting event</c:v>
                </c:pt>
                <c:pt idx="8">
                  <c:v>Exhibitions, libraries</c:v>
                </c:pt>
                <c:pt idx="9">
                  <c:v>Cinema, theatre, concerts</c:v>
                </c:pt>
              </c:strCache>
            </c:strRef>
          </c:cat>
          <c:val>
            <c:numRef>
              <c:f>Sheet1!$E$2:$E$11</c:f>
              <c:numCache>
                <c:formatCode>0%</c:formatCode>
                <c:ptCount val="10"/>
                <c:pt idx="0">
                  <c:v>0.56999999999999995</c:v>
                </c:pt>
                <c:pt idx="1">
                  <c:v>0.21</c:v>
                </c:pt>
                <c:pt idx="2">
                  <c:v>0.26</c:v>
                </c:pt>
                <c:pt idx="3">
                  <c:v>0.33</c:v>
                </c:pt>
                <c:pt idx="4">
                  <c:v>0.28000000000000003</c:v>
                </c:pt>
                <c:pt idx="5">
                  <c:v>0.71</c:v>
                </c:pt>
                <c:pt idx="6">
                  <c:v>0.75</c:v>
                </c:pt>
                <c:pt idx="7">
                  <c:v>0.19</c:v>
                </c:pt>
                <c:pt idx="8">
                  <c:v>0.26</c:v>
                </c:pt>
                <c:pt idx="9">
                  <c:v>0.42</c:v>
                </c:pt>
              </c:numCache>
            </c:numRef>
          </c:val>
        </c:ser>
        <c:dLbls>
          <c:dLblPos val="inEnd"/>
          <c:showLegendKey val="0"/>
          <c:showVal val="1"/>
          <c:showCatName val="0"/>
          <c:showSerName val="0"/>
          <c:showPercent val="0"/>
          <c:showBubbleSize val="0"/>
        </c:dLbls>
        <c:gapWidth val="150"/>
        <c:axId val="34807808"/>
        <c:axId val="34809344"/>
      </c:barChart>
      <c:catAx>
        <c:axId val="34807808"/>
        <c:scaling>
          <c:orientation val="minMax"/>
        </c:scaling>
        <c:delete val="0"/>
        <c:axPos val="l"/>
        <c:majorTickMark val="out"/>
        <c:minorTickMark val="none"/>
        <c:tickLblPos val="nextTo"/>
        <c:txPr>
          <a:bodyPr/>
          <a:lstStyle/>
          <a:p>
            <a:pPr>
              <a:defRPr sz="1600">
                <a:solidFill>
                  <a:srgbClr val="000000"/>
                </a:solidFill>
              </a:defRPr>
            </a:pPr>
            <a:endParaRPr lang="en-US"/>
          </a:p>
        </c:txPr>
        <c:crossAx val="34809344"/>
        <c:crosses val="autoZero"/>
        <c:auto val="1"/>
        <c:lblAlgn val="ctr"/>
        <c:lblOffset val="100"/>
        <c:noMultiLvlLbl val="0"/>
      </c:catAx>
      <c:valAx>
        <c:axId val="34809344"/>
        <c:scaling>
          <c:orientation val="minMax"/>
        </c:scaling>
        <c:delete val="0"/>
        <c:axPos val="b"/>
        <c:numFmt formatCode="0%" sourceLinked="1"/>
        <c:majorTickMark val="out"/>
        <c:minorTickMark val="none"/>
        <c:tickLblPos val="nextTo"/>
        <c:txPr>
          <a:bodyPr/>
          <a:lstStyle/>
          <a:p>
            <a:pPr>
              <a:defRPr>
                <a:solidFill>
                  <a:srgbClr val="000000"/>
                </a:solidFill>
              </a:defRPr>
            </a:pPr>
            <a:endParaRPr lang="en-US"/>
          </a:p>
        </c:txPr>
        <c:crossAx val="34807808"/>
        <c:crosses val="autoZero"/>
        <c:crossBetween val="between"/>
      </c:valAx>
    </c:plotArea>
    <c:legend>
      <c:legendPos val="r"/>
      <c:overlay val="0"/>
      <c:txPr>
        <a:bodyPr/>
        <a:lstStyle/>
        <a:p>
          <a:pPr>
            <a:defRPr sz="1600">
              <a:solidFill>
                <a:srgbClr val="000000"/>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5656372850300927"/>
          <c:y val="3.1563845050215207E-2"/>
          <c:w val="0.53130205373812811"/>
          <c:h val="0.9368723098995696"/>
        </c:manualLayout>
      </c:layout>
      <c:barChart>
        <c:barDir val="bar"/>
        <c:grouping val="clustered"/>
        <c:varyColors val="0"/>
        <c:ser>
          <c:idx val="0"/>
          <c:order val="0"/>
          <c:tx>
            <c:strRef>
              <c:f>Sheet1!$B$1</c:f>
              <c:strCache>
                <c:ptCount val="1"/>
                <c:pt idx="0">
                  <c:v>Scrolling</c:v>
                </c:pt>
              </c:strCache>
            </c:strRef>
          </c:tx>
          <c:invertIfNegative val="0"/>
          <c:dLbls>
            <c:txPr>
              <a:bodyPr/>
              <a:lstStyle/>
              <a:p>
                <a:pPr>
                  <a:defRPr sz="1000">
                    <a:solidFill>
                      <a:schemeClr val="bg1"/>
                    </a:solidFill>
                  </a:defRPr>
                </a:pPr>
                <a:endParaRPr lang="en-US"/>
              </a:p>
            </c:txPr>
            <c:dLblPos val="inEnd"/>
            <c:showLegendKey val="0"/>
            <c:showVal val="1"/>
            <c:showCatName val="0"/>
            <c:showSerName val="0"/>
            <c:showPercent val="0"/>
            <c:showBubbleSize val="0"/>
            <c:showLeaderLines val="0"/>
          </c:dLbls>
          <c:cat>
            <c:strRef>
              <c:f>Sheet1!$A$2:$A$7</c:f>
              <c:strCache>
                <c:ptCount val="6"/>
                <c:pt idx="0">
                  <c:v>Decisions of court unduly influenced by political pressure</c:v>
                </c:pt>
                <c:pt idx="1">
                  <c:v>Doing right thing sometimes mean breaking the law</c:v>
                </c:pt>
                <c:pt idx="2">
                  <c:v>All laws should be strictly observed</c:v>
                </c:pt>
                <c:pt idx="3">
                  <c:v>Everyone has duty to back verdict of courts</c:v>
                </c:pt>
                <c:pt idx="4">
                  <c:v>People who break the law should get harsher sentences</c:v>
                </c:pt>
                <c:pt idx="5">
                  <c:v>Courts protect interest of rish and powerful above ordinary people</c:v>
                </c:pt>
              </c:strCache>
            </c:strRef>
          </c:cat>
          <c:val>
            <c:numRef>
              <c:f>Sheet1!$B$2:$B$7</c:f>
              <c:numCache>
                <c:formatCode>0%</c:formatCode>
                <c:ptCount val="6"/>
                <c:pt idx="0">
                  <c:v>0.4</c:v>
                </c:pt>
                <c:pt idx="1">
                  <c:v>0.41</c:v>
                </c:pt>
                <c:pt idx="2">
                  <c:v>0.53</c:v>
                </c:pt>
                <c:pt idx="3">
                  <c:v>0.38</c:v>
                </c:pt>
                <c:pt idx="4">
                  <c:v>0.59</c:v>
                </c:pt>
                <c:pt idx="5">
                  <c:v>0.39</c:v>
                </c:pt>
              </c:numCache>
            </c:numRef>
          </c:val>
        </c:ser>
        <c:ser>
          <c:idx val="1"/>
          <c:order val="1"/>
          <c:tx>
            <c:strRef>
              <c:f>Sheet1!$C$1</c:f>
              <c:strCache>
                <c:ptCount val="1"/>
                <c:pt idx="0">
                  <c:v>Paging</c:v>
                </c:pt>
              </c:strCache>
            </c:strRef>
          </c:tx>
          <c:invertIfNegative val="0"/>
          <c:dLbls>
            <c:txPr>
              <a:bodyPr/>
              <a:lstStyle/>
              <a:p>
                <a:pPr>
                  <a:defRPr sz="1000">
                    <a:solidFill>
                      <a:schemeClr val="bg1"/>
                    </a:solidFill>
                  </a:defRPr>
                </a:pPr>
                <a:endParaRPr lang="en-US"/>
              </a:p>
            </c:txPr>
            <c:dLblPos val="inEnd"/>
            <c:showLegendKey val="0"/>
            <c:showVal val="1"/>
            <c:showCatName val="0"/>
            <c:showSerName val="0"/>
            <c:showPercent val="0"/>
            <c:showBubbleSize val="0"/>
            <c:showLeaderLines val="0"/>
          </c:dLbls>
          <c:cat>
            <c:strRef>
              <c:f>Sheet1!$A$2:$A$7</c:f>
              <c:strCache>
                <c:ptCount val="6"/>
                <c:pt idx="0">
                  <c:v>Decisions of court unduly influenced by political pressure</c:v>
                </c:pt>
                <c:pt idx="1">
                  <c:v>Doing right thing sometimes mean breaking the law</c:v>
                </c:pt>
                <c:pt idx="2">
                  <c:v>All laws should be strictly observed</c:v>
                </c:pt>
                <c:pt idx="3">
                  <c:v>Everyone has duty to back verdict of courts</c:v>
                </c:pt>
                <c:pt idx="4">
                  <c:v>People who break the law should get harsher sentences</c:v>
                </c:pt>
                <c:pt idx="5">
                  <c:v>Courts protect interest of rish and powerful above ordinary people</c:v>
                </c:pt>
              </c:strCache>
            </c:strRef>
          </c:cat>
          <c:val>
            <c:numRef>
              <c:f>Sheet1!$C$2:$C$7</c:f>
              <c:numCache>
                <c:formatCode>0%</c:formatCode>
                <c:ptCount val="6"/>
                <c:pt idx="0">
                  <c:v>0.43</c:v>
                </c:pt>
                <c:pt idx="1">
                  <c:v>0.47</c:v>
                </c:pt>
                <c:pt idx="2">
                  <c:v>0.61</c:v>
                </c:pt>
                <c:pt idx="3">
                  <c:v>0.4</c:v>
                </c:pt>
                <c:pt idx="4">
                  <c:v>0.54</c:v>
                </c:pt>
                <c:pt idx="5">
                  <c:v>0.49</c:v>
                </c:pt>
              </c:numCache>
            </c:numRef>
          </c:val>
        </c:ser>
        <c:ser>
          <c:idx val="2"/>
          <c:order val="2"/>
          <c:tx>
            <c:strRef>
              <c:f>Sheet1!$D$1</c:f>
              <c:strCache>
                <c:ptCount val="1"/>
                <c:pt idx="0">
                  <c:v>Dynamic</c:v>
                </c:pt>
              </c:strCache>
            </c:strRef>
          </c:tx>
          <c:invertIfNegative val="0"/>
          <c:dLbls>
            <c:txPr>
              <a:bodyPr/>
              <a:lstStyle/>
              <a:p>
                <a:pPr>
                  <a:defRPr sz="1000">
                    <a:solidFill>
                      <a:schemeClr val="bg1"/>
                    </a:solidFill>
                  </a:defRPr>
                </a:pPr>
                <a:endParaRPr lang="en-US"/>
              </a:p>
            </c:txPr>
            <c:dLblPos val="inEnd"/>
            <c:showLegendKey val="0"/>
            <c:showVal val="1"/>
            <c:showCatName val="0"/>
            <c:showSerName val="0"/>
            <c:showPercent val="0"/>
            <c:showBubbleSize val="0"/>
            <c:showLeaderLines val="0"/>
          </c:dLbls>
          <c:cat>
            <c:strRef>
              <c:f>Sheet1!$A$2:$A$7</c:f>
              <c:strCache>
                <c:ptCount val="6"/>
                <c:pt idx="0">
                  <c:v>Decisions of court unduly influenced by political pressure</c:v>
                </c:pt>
                <c:pt idx="1">
                  <c:v>Doing right thing sometimes mean breaking the law</c:v>
                </c:pt>
                <c:pt idx="2">
                  <c:v>All laws should be strictly observed</c:v>
                </c:pt>
                <c:pt idx="3">
                  <c:v>Everyone has duty to back verdict of courts</c:v>
                </c:pt>
                <c:pt idx="4">
                  <c:v>People who break the law should get harsher sentences</c:v>
                </c:pt>
                <c:pt idx="5">
                  <c:v>Courts protect interest of rish and powerful above ordinary people</c:v>
                </c:pt>
              </c:strCache>
            </c:strRef>
          </c:cat>
          <c:val>
            <c:numRef>
              <c:f>Sheet1!$D$2:$D$7</c:f>
              <c:numCache>
                <c:formatCode>0%</c:formatCode>
                <c:ptCount val="6"/>
                <c:pt idx="0">
                  <c:v>0.49</c:v>
                </c:pt>
                <c:pt idx="1">
                  <c:v>0.47</c:v>
                </c:pt>
                <c:pt idx="2">
                  <c:v>0.63</c:v>
                </c:pt>
                <c:pt idx="3">
                  <c:v>0.48</c:v>
                </c:pt>
                <c:pt idx="4">
                  <c:v>0.66</c:v>
                </c:pt>
                <c:pt idx="5">
                  <c:v>0.41</c:v>
                </c:pt>
              </c:numCache>
            </c:numRef>
          </c:val>
        </c:ser>
        <c:ser>
          <c:idx val="3"/>
          <c:order val="3"/>
          <c:tx>
            <c:strRef>
              <c:f>Sheet1!$E$1</c:f>
              <c:strCache>
                <c:ptCount val="1"/>
                <c:pt idx="0">
                  <c:v>Traditional</c:v>
                </c:pt>
              </c:strCache>
            </c:strRef>
          </c:tx>
          <c:invertIfNegative val="0"/>
          <c:dLbls>
            <c:txPr>
              <a:bodyPr/>
              <a:lstStyle/>
              <a:p>
                <a:pPr>
                  <a:defRPr sz="1000">
                    <a:solidFill>
                      <a:schemeClr val="bg1"/>
                    </a:solidFill>
                  </a:defRPr>
                </a:pPr>
                <a:endParaRPr lang="en-US"/>
              </a:p>
            </c:txPr>
            <c:dLblPos val="inEnd"/>
            <c:showLegendKey val="0"/>
            <c:showVal val="1"/>
            <c:showCatName val="0"/>
            <c:showSerName val="0"/>
            <c:showPercent val="0"/>
            <c:showBubbleSize val="0"/>
            <c:showLeaderLines val="0"/>
          </c:dLbls>
          <c:cat>
            <c:strRef>
              <c:f>Sheet1!$A$2:$A$7</c:f>
              <c:strCache>
                <c:ptCount val="6"/>
                <c:pt idx="0">
                  <c:v>Decisions of court unduly influenced by political pressure</c:v>
                </c:pt>
                <c:pt idx="1">
                  <c:v>Doing right thing sometimes mean breaking the law</c:v>
                </c:pt>
                <c:pt idx="2">
                  <c:v>All laws should be strictly observed</c:v>
                </c:pt>
                <c:pt idx="3">
                  <c:v>Everyone has duty to back verdict of courts</c:v>
                </c:pt>
                <c:pt idx="4">
                  <c:v>People who break the law should get harsher sentences</c:v>
                </c:pt>
                <c:pt idx="5">
                  <c:v>Courts protect interest of rish and powerful above ordinary people</c:v>
                </c:pt>
              </c:strCache>
            </c:strRef>
          </c:cat>
          <c:val>
            <c:numRef>
              <c:f>Sheet1!$E$2:$E$7</c:f>
              <c:numCache>
                <c:formatCode>0%</c:formatCode>
                <c:ptCount val="6"/>
                <c:pt idx="0">
                  <c:v>0.46</c:v>
                </c:pt>
                <c:pt idx="1">
                  <c:v>0.37</c:v>
                </c:pt>
                <c:pt idx="2">
                  <c:v>0.56999999999999995</c:v>
                </c:pt>
                <c:pt idx="3">
                  <c:v>0.36</c:v>
                </c:pt>
                <c:pt idx="4">
                  <c:v>0.62</c:v>
                </c:pt>
                <c:pt idx="5">
                  <c:v>0.45</c:v>
                </c:pt>
              </c:numCache>
            </c:numRef>
          </c:val>
        </c:ser>
        <c:dLbls>
          <c:dLblPos val="inEnd"/>
          <c:showLegendKey val="0"/>
          <c:showVal val="1"/>
          <c:showCatName val="0"/>
          <c:showSerName val="0"/>
          <c:showPercent val="0"/>
          <c:showBubbleSize val="0"/>
        </c:dLbls>
        <c:gapWidth val="150"/>
        <c:axId val="34910208"/>
        <c:axId val="34911744"/>
      </c:barChart>
      <c:catAx>
        <c:axId val="34910208"/>
        <c:scaling>
          <c:orientation val="minMax"/>
        </c:scaling>
        <c:delete val="0"/>
        <c:axPos val="l"/>
        <c:majorTickMark val="out"/>
        <c:minorTickMark val="none"/>
        <c:tickLblPos val="nextTo"/>
        <c:txPr>
          <a:bodyPr/>
          <a:lstStyle/>
          <a:p>
            <a:pPr>
              <a:defRPr sz="1600">
                <a:solidFill>
                  <a:srgbClr val="000000"/>
                </a:solidFill>
              </a:defRPr>
            </a:pPr>
            <a:endParaRPr lang="en-US"/>
          </a:p>
        </c:txPr>
        <c:crossAx val="34911744"/>
        <c:crosses val="autoZero"/>
        <c:auto val="1"/>
        <c:lblAlgn val="ctr"/>
        <c:lblOffset val="100"/>
        <c:noMultiLvlLbl val="0"/>
      </c:catAx>
      <c:valAx>
        <c:axId val="34911744"/>
        <c:scaling>
          <c:orientation val="minMax"/>
          <c:max val="1"/>
        </c:scaling>
        <c:delete val="0"/>
        <c:axPos val="b"/>
        <c:numFmt formatCode="0%" sourceLinked="1"/>
        <c:majorTickMark val="out"/>
        <c:minorTickMark val="none"/>
        <c:tickLblPos val="nextTo"/>
        <c:crossAx val="34910208"/>
        <c:crosses val="autoZero"/>
        <c:crossBetween val="between"/>
        <c:majorUnit val="0.2"/>
      </c:valAx>
    </c:plotArea>
    <c:legend>
      <c:legendPos val="r"/>
      <c:overlay val="0"/>
      <c:txPr>
        <a:bodyPr/>
        <a:lstStyle/>
        <a:p>
          <a:pPr>
            <a:defRPr sz="1600">
              <a:solidFill>
                <a:srgbClr val="000000"/>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2517"/>
          </a:xfrm>
          <a:prstGeom prst="rect">
            <a:avLst/>
          </a:prstGeom>
        </p:spPr>
        <p:txBody>
          <a:bodyPr vert="horz" lIns="93424" tIns="46712" rIns="93424" bIns="46712" rtlCol="0"/>
          <a:lstStyle>
            <a:lvl1pPr algn="l">
              <a:defRPr sz="1200"/>
            </a:lvl1pPr>
          </a:lstStyle>
          <a:p>
            <a:endParaRPr lang="en-GB"/>
          </a:p>
        </p:txBody>
      </p:sp>
      <p:sp>
        <p:nvSpPr>
          <p:cNvPr id="3" name="Date Placeholder 2"/>
          <p:cNvSpPr>
            <a:spLocks noGrp="1"/>
          </p:cNvSpPr>
          <p:nvPr>
            <p:ph type="dt" sz="quarter" idx="1"/>
          </p:nvPr>
        </p:nvSpPr>
        <p:spPr>
          <a:xfrm>
            <a:off x="3898102" y="0"/>
            <a:ext cx="2982119" cy="502517"/>
          </a:xfrm>
          <a:prstGeom prst="rect">
            <a:avLst/>
          </a:prstGeom>
        </p:spPr>
        <p:txBody>
          <a:bodyPr vert="horz" lIns="93424" tIns="46712" rIns="93424" bIns="46712" rtlCol="0"/>
          <a:lstStyle>
            <a:lvl1pPr algn="r">
              <a:defRPr sz="1200"/>
            </a:lvl1pPr>
          </a:lstStyle>
          <a:p>
            <a:fld id="{D944693F-DC40-48A9-A653-0AB45171DD31}" type="datetimeFigureOut">
              <a:rPr lang="en-GB" smtClean="0"/>
              <a:t>15/11/2016</a:t>
            </a:fld>
            <a:endParaRPr lang="en-GB"/>
          </a:p>
        </p:txBody>
      </p:sp>
      <p:sp>
        <p:nvSpPr>
          <p:cNvPr id="4" name="Footer Placeholder 3"/>
          <p:cNvSpPr>
            <a:spLocks noGrp="1"/>
          </p:cNvSpPr>
          <p:nvPr>
            <p:ph type="ftr" sz="quarter" idx="2"/>
          </p:nvPr>
        </p:nvSpPr>
        <p:spPr>
          <a:xfrm>
            <a:off x="0" y="9513023"/>
            <a:ext cx="2982119" cy="502516"/>
          </a:xfrm>
          <a:prstGeom prst="rect">
            <a:avLst/>
          </a:prstGeom>
        </p:spPr>
        <p:txBody>
          <a:bodyPr vert="horz" lIns="93424" tIns="46712" rIns="93424" bIns="46712" rtlCol="0" anchor="b"/>
          <a:lstStyle>
            <a:lvl1pPr algn="l">
              <a:defRPr sz="1200"/>
            </a:lvl1pPr>
          </a:lstStyle>
          <a:p>
            <a:endParaRPr lang="en-GB"/>
          </a:p>
        </p:txBody>
      </p:sp>
      <p:sp>
        <p:nvSpPr>
          <p:cNvPr id="5" name="Slide Number Placeholder 4"/>
          <p:cNvSpPr>
            <a:spLocks noGrp="1"/>
          </p:cNvSpPr>
          <p:nvPr>
            <p:ph type="sldNum" sz="quarter" idx="3"/>
          </p:nvPr>
        </p:nvSpPr>
        <p:spPr>
          <a:xfrm>
            <a:off x="3898102" y="9513023"/>
            <a:ext cx="2982119" cy="502516"/>
          </a:xfrm>
          <a:prstGeom prst="rect">
            <a:avLst/>
          </a:prstGeom>
        </p:spPr>
        <p:txBody>
          <a:bodyPr vert="horz" lIns="93424" tIns="46712" rIns="93424" bIns="46712" rtlCol="0" anchor="b"/>
          <a:lstStyle>
            <a:lvl1pPr algn="r">
              <a:defRPr sz="1200"/>
            </a:lvl1pPr>
          </a:lstStyle>
          <a:p>
            <a:fld id="{D46DB161-EA52-4A96-B5C8-3CD3A64386D7}" type="slidenum">
              <a:rPr lang="en-GB" smtClean="0"/>
              <a:t>‹#›</a:t>
            </a:fld>
            <a:endParaRPr lang="en-GB"/>
          </a:p>
        </p:txBody>
      </p:sp>
    </p:spTree>
    <p:extLst>
      <p:ext uri="{BB962C8B-B14F-4D97-AF65-F5344CB8AC3E}">
        <p14:creationId xmlns:p14="http://schemas.microsoft.com/office/powerpoint/2010/main" val="4104850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2517"/>
          </a:xfrm>
          <a:prstGeom prst="rect">
            <a:avLst/>
          </a:prstGeom>
        </p:spPr>
        <p:txBody>
          <a:bodyPr vert="horz" lIns="93424" tIns="46712" rIns="93424" bIns="46712" rtlCol="0"/>
          <a:lstStyle>
            <a:lvl1pPr algn="l">
              <a:defRPr sz="1200"/>
            </a:lvl1pPr>
          </a:lstStyle>
          <a:p>
            <a:endParaRPr lang="en-GB"/>
          </a:p>
        </p:txBody>
      </p:sp>
      <p:sp>
        <p:nvSpPr>
          <p:cNvPr id="3" name="Date Placeholder 2"/>
          <p:cNvSpPr>
            <a:spLocks noGrp="1"/>
          </p:cNvSpPr>
          <p:nvPr>
            <p:ph type="dt" idx="1"/>
          </p:nvPr>
        </p:nvSpPr>
        <p:spPr>
          <a:xfrm>
            <a:off x="3898102" y="0"/>
            <a:ext cx="2982119" cy="502517"/>
          </a:xfrm>
          <a:prstGeom prst="rect">
            <a:avLst/>
          </a:prstGeom>
        </p:spPr>
        <p:txBody>
          <a:bodyPr vert="horz" lIns="93424" tIns="46712" rIns="93424" bIns="46712" rtlCol="0"/>
          <a:lstStyle>
            <a:lvl1pPr algn="r">
              <a:defRPr sz="1200"/>
            </a:lvl1pPr>
          </a:lstStyle>
          <a:p>
            <a:fld id="{CBAAC5B1-F58D-4268-BB75-9856A9D794A6}" type="datetimeFigureOut">
              <a:rPr lang="en-GB" smtClean="0"/>
              <a:t>15/11/2016</a:t>
            </a:fld>
            <a:endParaRPr lang="en-GB"/>
          </a:p>
        </p:txBody>
      </p:sp>
      <p:sp>
        <p:nvSpPr>
          <p:cNvPr id="4" name="Slide Image Placeholder 3"/>
          <p:cNvSpPr>
            <a:spLocks noGrp="1" noRot="1" noChangeAspect="1"/>
          </p:cNvSpPr>
          <p:nvPr>
            <p:ph type="sldImg" idx="2"/>
          </p:nvPr>
        </p:nvSpPr>
        <p:spPr>
          <a:xfrm>
            <a:off x="1187450" y="1252538"/>
            <a:ext cx="4506913" cy="3379787"/>
          </a:xfrm>
          <a:prstGeom prst="rect">
            <a:avLst/>
          </a:prstGeom>
          <a:noFill/>
          <a:ln w="12700">
            <a:solidFill>
              <a:prstClr val="black"/>
            </a:solidFill>
          </a:ln>
        </p:spPr>
        <p:txBody>
          <a:bodyPr vert="horz" lIns="93424" tIns="46712" rIns="93424" bIns="46712" rtlCol="0" anchor="ctr"/>
          <a:lstStyle/>
          <a:p>
            <a:endParaRPr lang="en-GB"/>
          </a:p>
        </p:txBody>
      </p:sp>
      <p:sp>
        <p:nvSpPr>
          <p:cNvPr id="5" name="Notes Placeholder 4"/>
          <p:cNvSpPr>
            <a:spLocks noGrp="1"/>
          </p:cNvSpPr>
          <p:nvPr>
            <p:ph type="body" sz="quarter" idx="3"/>
          </p:nvPr>
        </p:nvSpPr>
        <p:spPr>
          <a:xfrm>
            <a:off x="688182" y="4819978"/>
            <a:ext cx="5505450" cy="3943618"/>
          </a:xfrm>
          <a:prstGeom prst="rect">
            <a:avLst/>
          </a:prstGeom>
        </p:spPr>
        <p:txBody>
          <a:bodyPr vert="horz" lIns="93424" tIns="46712" rIns="93424" bIns="4671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13023"/>
            <a:ext cx="2982119" cy="502516"/>
          </a:xfrm>
          <a:prstGeom prst="rect">
            <a:avLst/>
          </a:prstGeom>
        </p:spPr>
        <p:txBody>
          <a:bodyPr vert="horz" lIns="93424" tIns="46712" rIns="93424" bIns="46712" rtlCol="0" anchor="b"/>
          <a:lstStyle>
            <a:lvl1pPr algn="l">
              <a:defRPr sz="1200"/>
            </a:lvl1pPr>
          </a:lstStyle>
          <a:p>
            <a:endParaRPr lang="en-GB"/>
          </a:p>
        </p:txBody>
      </p:sp>
      <p:sp>
        <p:nvSpPr>
          <p:cNvPr id="7" name="Slide Number Placeholder 6"/>
          <p:cNvSpPr>
            <a:spLocks noGrp="1"/>
          </p:cNvSpPr>
          <p:nvPr>
            <p:ph type="sldNum" sz="quarter" idx="5"/>
          </p:nvPr>
        </p:nvSpPr>
        <p:spPr>
          <a:xfrm>
            <a:off x="3898102" y="9513023"/>
            <a:ext cx="2982119" cy="502516"/>
          </a:xfrm>
          <a:prstGeom prst="rect">
            <a:avLst/>
          </a:prstGeom>
        </p:spPr>
        <p:txBody>
          <a:bodyPr vert="horz" lIns="93424" tIns="46712" rIns="93424" bIns="46712"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My presentation is about how we can adapt surveys – and especially lengthy and complex social research questionnaires – to support completion by mobile devices, and I’m particularly focused on smartphones. I know it’s a topic we’ve heard quite a lot about this week but hopefully I’ll be able to add something new to the many interesting insights we’ve heard so far.</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1</a:t>
            </a:fld>
            <a:endParaRPr lang="en-GB"/>
          </a:p>
        </p:txBody>
      </p:sp>
    </p:spTree>
    <p:extLst>
      <p:ext uri="{BB962C8B-B14F-4D97-AF65-F5344CB8AC3E}">
        <p14:creationId xmlns:p14="http://schemas.microsoft.com/office/powerpoint/2010/main" val="1745016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I’ll start by presenting</a:t>
            </a:r>
            <a:r>
              <a:rPr lang="en-GB" sz="1200" kern="1200" baseline="0" dirty="0" smtClean="0">
                <a:solidFill>
                  <a:schemeClr val="tx1"/>
                </a:solidFill>
                <a:effectLst/>
                <a:latin typeface="+mn-lt"/>
                <a:ea typeface="+mn-ea"/>
                <a:cs typeface="+mn-cs"/>
              </a:rPr>
              <a:t> some</a:t>
            </a:r>
            <a:r>
              <a:rPr lang="en-GB" sz="1200" kern="1200" dirty="0" smtClean="0">
                <a:solidFill>
                  <a:schemeClr val="tx1"/>
                </a:solidFill>
                <a:effectLst/>
                <a:latin typeface="+mn-lt"/>
                <a:ea typeface="+mn-ea"/>
                <a:cs typeface="+mn-cs"/>
              </a:rPr>
              <a:t> statistics from the UK to show why this issue is growing in importance and then present current evidence from a range of UK social surveys. I’ll talk about some usability testing we’ve conducted and present the results of an experiment on grids. And I’ll finish by drawing some conclusions based on our work to date.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won’t be covering the other experiment I mentioned in my abstract on comparing short and long versions of questions – this is still a work in progress so is not quite ready to share yet.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2</a:t>
            </a:fld>
            <a:endParaRPr lang="en-GB"/>
          </a:p>
        </p:txBody>
      </p:sp>
    </p:spTree>
    <p:extLst>
      <p:ext uri="{BB962C8B-B14F-4D97-AF65-F5344CB8AC3E}">
        <p14:creationId xmlns:p14="http://schemas.microsoft.com/office/powerpoint/2010/main" val="1594968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To set some background I’m going to highlight a few trends in ownership and use of smartphones, from the 2016 Communications Market Report from Ofcom – the UK communications sector regulator.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There’s been a steep rise in ownership of smartphones in the last few years – by early in 2016 7 in 10 UK adults owned a smartphone.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a:t>
            </a:r>
            <a:r>
              <a:rPr lang="en-GB" sz="1200" u="sng" kern="1200" dirty="0" smtClean="0">
                <a:solidFill>
                  <a:schemeClr val="tx1"/>
                </a:solidFill>
                <a:effectLst/>
                <a:latin typeface="+mn-lt"/>
                <a:ea typeface="+mn-ea"/>
                <a:cs typeface="+mn-cs"/>
              </a:rPr>
              <a:t>importance</a:t>
            </a:r>
            <a:r>
              <a:rPr lang="en-GB" sz="1200" kern="1200" dirty="0" smtClean="0">
                <a:solidFill>
                  <a:schemeClr val="tx1"/>
                </a:solidFill>
                <a:effectLst/>
                <a:latin typeface="+mn-lt"/>
                <a:ea typeface="+mn-ea"/>
                <a:cs typeface="+mn-cs"/>
              </a:rPr>
              <a:t> of smartphones is also growing – 36% cited a smartphone as their most important internet enabled device – a higher level than for any other device.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People spend a long and increasing amount of time on their smartphones – an average of 93 minutes per day based on another Ofcom study conducted this year.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This all shows an increasing </a:t>
            </a:r>
            <a:r>
              <a:rPr lang="en-GB" sz="1200" u="sng" kern="1200" dirty="0" smtClean="0">
                <a:solidFill>
                  <a:schemeClr val="tx1"/>
                </a:solidFill>
                <a:effectLst/>
                <a:latin typeface="+mn-lt"/>
                <a:ea typeface="+mn-ea"/>
                <a:cs typeface="+mn-cs"/>
              </a:rPr>
              <a:t>reliance</a:t>
            </a:r>
            <a:r>
              <a:rPr lang="en-GB" sz="1200" kern="1200" dirty="0" smtClean="0">
                <a:solidFill>
                  <a:schemeClr val="tx1"/>
                </a:solidFill>
                <a:effectLst/>
                <a:latin typeface="+mn-lt"/>
                <a:ea typeface="+mn-ea"/>
                <a:cs typeface="+mn-cs"/>
              </a:rPr>
              <a:t> on smartphones, which is likely to be matched by an expectation that people should be able to complete surveys on any internet enabled device they choose.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3</a:t>
            </a:fld>
            <a:endParaRPr lang="en-GB"/>
          </a:p>
        </p:txBody>
      </p:sp>
    </p:spTree>
    <p:extLst>
      <p:ext uri="{BB962C8B-B14F-4D97-AF65-F5344CB8AC3E}">
        <p14:creationId xmlns:p14="http://schemas.microsoft.com/office/powerpoint/2010/main" val="3745164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Another point to stress is that smartphones are particularly important for young people.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There are very high levels of smartphone ownership in the younger age groups and they are by far most likely to select a smartphone as their most important internet enabled device. And 16-24 year olds spent an average of 287 minutes per day on their smartphones – nearly</a:t>
            </a:r>
            <a:r>
              <a:rPr lang="en-GB" sz="1200" kern="1200" baseline="0" dirty="0" smtClean="0">
                <a:solidFill>
                  <a:schemeClr val="tx1"/>
                </a:solidFill>
                <a:effectLst/>
                <a:latin typeface="+mn-lt"/>
                <a:ea typeface="+mn-ea"/>
                <a:cs typeface="+mn-cs"/>
              </a:rPr>
              <a:t> 5</a:t>
            </a:r>
            <a:r>
              <a:rPr lang="en-GB" sz="1200" kern="1200" dirty="0" smtClean="0">
                <a:solidFill>
                  <a:schemeClr val="tx1"/>
                </a:solidFill>
                <a:effectLst/>
                <a:latin typeface="+mn-lt"/>
                <a:ea typeface="+mn-ea"/>
                <a:cs typeface="+mn-cs"/>
              </a:rPr>
              <a:t> hours!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 know that for all types of surveys it’s hard to get young people to take part. Perhaps one way to encourage their participation is to make surveys more accessible across a range of devices, reflecting the way this group use the internet now.</a:t>
            </a:r>
          </a:p>
          <a:p>
            <a:pPr defTabSz="934242"/>
            <a:endParaRPr lang="en-GB" dirty="0"/>
          </a:p>
        </p:txBody>
      </p:sp>
      <p:sp>
        <p:nvSpPr>
          <p:cNvPr id="4" name="Slide Number Placeholder 3"/>
          <p:cNvSpPr>
            <a:spLocks noGrp="1"/>
          </p:cNvSpPr>
          <p:nvPr>
            <p:ph type="sldNum" sz="quarter" idx="10"/>
          </p:nvPr>
        </p:nvSpPr>
        <p:spPr/>
        <p:txBody>
          <a:bodyPr/>
          <a:lstStyle/>
          <a:p>
            <a:fld id="{65900C33-90AE-4963-9AD8-3B07939F57E9}" type="slidenum">
              <a:rPr lang="en-GB" smtClean="0"/>
              <a:t>4</a:t>
            </a:fld>
            <a:endParaRPr lang="en-GB"/>
          </a:p>
        </p:txBody>
      </p:sp>
    </p:spTree>
    <p:extLst>
      <p:ext uri="{BB962C8B-B14F-4D97-AF65-F5344CB8AC3E}">
        <p14:creationId xmlns:p14="http://schemas.microsoft.com/office/powerpoint/2010/main" val="233405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1252538"/>
            <a:ext cx="4506913" cy="33797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Now a few points on what’s happening on some UK social surveys…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5</a:t>
            </a:fld>
            <a:endParaRPr lang="en-GB"/>
          </a:p>
        </p:txBody>
      </p:sp>
    </p:spTree>
    <p:extLst>
      <p:ext uri="{BB962C8B-B14F-4D97-AF65-F5344CB8AC3E}">
        <p14:creationId xmlns:p14="http://schemas.microsoft.com/office/powerpoint/2010/main" val="540357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Certainly in Kantar we now allow people to complete most of our online surveys on smartphones – which was not the case a couple of years ago when we usually blocked them. We do still often advise people to use a larger device as there’s been limited analysis of smartphone use on data quality, at least in the UK, and we know there are also concerns around</a:t>
            </a:r>
            <a:r>
              <a:rPr lang="en-GB" sz="1200" kern="1200" baseline="0" dirty="0" smtClean="0">
                <a:solidFill>
                  <a:schemeClr val="tx1"/>
                </a:solidFill>
                <a:effectLst/>
                <a:latin typeface="+mn-lt"/>
                <a:ea typeface="+mn-ea"/>
                <a:cs typeface="+mn-cs"/>
              </a:rPr>
              <a:t> higher levels of breakoffs</a:t>
            </a:r>
            <a:r>
              <a:rPr lang="en-GB" sz="1200" kern="1200" dirty="0" smtClean="0">
                <a:solidFill>
                  <a:schemeClr val="tx1"/>
                </a:solidFill>
                <a:effectLst/>
                <a:latin typeface="+mn-lt"/>
                <a:ea typeface="+mn-ea"/>
                <a:cs typeface="+mn-cs"/>
              </a:rPr>
              <a: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Most survey software now supports mobile optimisation, though the level of optimisation can vary. At its most basic level this at least means that questionnaires resize to fit different screen sizes.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For new online surveys we’re starting to take what we call a ‘mobile first’ approach – so we set out to design surveys in terms of format and content specifically with smartphones in mind. But we also run lots of surveys that were formerly interviewer administered and have moved over to online methods – for these there has so far been limited adaptation but it is something we’re starting to look at much more.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 now regularly conduct usability testing which I’ll talk</a:t>
            </a:r>
            <a:r>
              <a:rPr lang="en-GB" sz="1200" kern="1200" baseline="0" dirty="0" smtClean="0">
                <a:solidFill>
                  <a:schemeClr val="tx1"/>
                </a:solidFill>
                <a:effectLst/>
                <a:latin typeface="+mn-lt"/>
                <a:ea typeface="+mn-ea"/>
                <a:cs typeface="+mn-cs"/>
              </a:rPr>
              <a:t> about more later.</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We’re also starting to conduct more analysis around the impact of device choice – and this analysis is supported by the growing proportions completing surveys using smartphones…</a:t>
            </a:r>
            <a:endParaRPr lang="en-GB" dirty="0"/>
          </a:p>
        </p:txBody>
      </p:sp>
      <p:sp>
        <p:nvSpPr>
          <p:cNvPr id="4" name="Slide Number Placeholder 3"/>
          <p:cNvSpPr>
            <a:spLocks noGrp="1"/>
          </p:cNvSpPr>
          <p:nvPr>
            <p:ph type="sldNum" sz="quarter" idx="10"/>
          </p:nvPr>
        </p:nvSpPr>
        <p:spPr/>
        <p:txBody>
          <a:bodyPr/>
          <a:lstStyle/>
          <a:p>
            <a:fld id="{65900C33-90AE-4963-9AD8-3B07939F57E9}" type="slidenum">
              <a:rPr lang="en-GB" smtClean="0"/>
              <a:t>6</a:t>
            </a:fld>
            <a:endParaRPr lang="en-GB"/>
          </a:p>
        </p:txBody>
      </p:sp>
    </p:spTree>
    <p:extLst>
      <p:ext uri="{BB962C8B-B14F-4D97-AF65-F5344CB8AC3E}">
        <p14:creationId xmlns:p14="http://schemas.microsoft.com/office/powerpoint/2010/main" val="1117692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chart shows the proportions of smartphone completions across a range of UK social surveys. I won’t go through each survey – you can see some features are included on the chart - but a few general points:</a:t>
            </a:r>
          </a:p>
          <a:p>
            <a:r>
              <a:rPr lang="en-GB"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While levels vary from survey to survey for a variety of reasons, it’s clear that the share of smartphone completions is rising and is now fairly substantial – based on the surveys from this year between 1 in 10 and 1 in 4 used smartphone.</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People are completing long and complex surveys on smartphones – to give one example, 14% have so far completed the Understanding Society Wave 8 survey on smartphones – this survey is</a:t>
            </a:r>
            <a:r>
              <a:rPr lang="en-GB" sz="1200" kern="1200" baseline="0" dirty="0" smtClean="0">
                <a:solidFill>
                  <a:schemeClr val="tx1"/>
                </a:solidFill>
                <a:effectLst/>
                <a:latin typeface="+mn-lt"/>
                <a:ea typeface="+mn-ea"/>
                <a:cs typeface="+mn-cs"/>
              </a:rPr>
              <a:t> otherwise known as the UK Household Longitudinal Study</a:t>
            </a:r>
            <a:r>
              <a:rPr lang="en-GB" sz="1200" kern="1200" dirty="0" smtClean="0">
                <a:solidFill>
                  <a:schemeClr val="tx1"/>
                </a:solidFill>
                <a:effectLst/>
                <a:latin typeface="+mn-lt"/>
                <a:ea typeface="+mn-ea"/>
                <a:cs typeface="+mn-cs"/>
              </a:rPr>
              <a:t> and has a 40 minute individual interview, an additional household element, and includes a varied set of often quite detailed questions – so it represents a fairly demanding task for respondents</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And levels of smartphone</a:t>
            </a:r>
            <a:r>
              <a:rPr lang="en-GB" sz="1200" kern="1200" baseline="0" dirty="0" smtClean="0">
                <a:solidFill>
                  <a:schemeClr val="tx1"/>
                </a:solidFill>
                <a:effectLst/>
                <a:latin typeface="+mn-lt"/>
                <a:ea typeface="+mn-ea"/>
                <a:cs typeface="+mn-cs"/>
              </a:rPr>
              <a:t> completions</a:t>
            </a:r>
            <a:r>
              <a:rPr lang="en-GB" sz="1200" kern="1200" dirty="0" smtClean="0">
                <a:solidFill>
                  <a:schemeClr val="tx1"/>
                </a:solidFill>
                <a:effectLst/>
                <a:latin typeface="+mn-lt"/>
                <a:ea typeface="+mn-ea"/>
                <a:cs typeface="+mn-cs"/>
              </a:rPr>
              <a:t> are particularly high for surveys among young people – as you can see from the bottom two examples.</a:t>
            </a:r>
            <a:endParaRPr lang="en-GB" dirty="0"/>
          </a:p>
        </p:txBody>
      </p:sp>
      <p:sp>
        <p:nvSpPr>
          <p:cNvPr id="4" name="Slide Number Placeholder 3"/>
          <p:cNvSpPr>
            <a:spLocks noGrp="1"/>
          </p:cNvSpPr>
          <p:nvPr>
            <p:ph type="sldNum" sz="quarter" idx="10"/>
          </p:nvPr>
        </p:nvSpPr>
        <p:spPr/>
        <p:txBody>
          <a:bodyPr/>
          <a:lstStyle/>
          <a:p>
            <a:fld id="{65900C33-90AE-4963-9AD8-3B07939F57E9}" type="slidenum">
              <a:rPr lang="en-GB" smtClean="0"/>
              <a:t>7</a:t>
            </a:fld>
            <a:endParaRPr lang="en-GB"/>
          </a:p>
        </p:txBody>
      </p:sp>
    </p:spTree>
    <p:extLst>
      <p:ext uri="{BB962C8B-B14F-4D97-AF65-F5344CB8AC3E}">
        <p14:creationId xmlns:p14="http://schemas.microsoft.com/office/powerpoint/2010/main" val="3092914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chart shows proportions using smartphones to complete the current wave of Understanding Society across age bands. As we’d expect, this is highest in the youngest age groups but even if we go up to 35-44 year olds more than 2 in 10 used a smartphone, as did 1 in 10 of those aged 45-54. So levels are higher among younger people but we shouldn’t just associate smartphone completions with the </a:t>
            </a:r>
            <a:r>
              <a:rPr lang="en-GB" sz="1200" u="sng" kern="1200" dirty="0" smtClean="0">
                <a:solidFill>
                  <a:schemeClr val="tx1"/>
                </a:solidFill>
                <a:effectLst/>
                <a:latin typeface="+mn-lt"/>
                <a:ea typeface="+mn-ea"/>
                <a:cs typeface="+mn-cs"/>
              </a:rPr>
              <a:t>very</a:t>
            </a:r>
            <a:r>
              <a:rPr lang="en-GB" sz="1200" kern="1200" dirty="0" smtClean="0">
                <a:solidFill>
                  <a:schemeClr val="tx1"/>
                </a:solidFill>
                <a:effectLst/>
                <a:latin typeface="+mn-lt"/>
                <a:ea typeface="+mn-ea"/>
                <a:cs typeface="+mn-cs"/>
              </a:rPr>
              <a:t> youngest age groups.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8</a:t>
            </a:fld>
            <a:endParaRPr lang="en-GB"/>
          </a:p>
        </p:txBody>
      </p:sp>
    </p:spTree>
    <p:extLst>
      <p:ext uri="{BB962C8B-B14F-4D97-AF65-F5344CB8AC3E}">
        <p14:creationId xmlns:p14="http://schemas.microsoft.com/office/powerpoint/2010/main" val="53580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1252538"/>
            <a:ext cx="4506913" cy="33797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I’ll now describe some of the work we’ve done around usability testing.</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9</a:t>
            </a:fld>
            <a:endParaRPr lang="en-GB"/>
          </a:p>
        </p:txBody>
      </p:sp>
    </p:spTree>
    <p:extLst>
      <p:ext uri="{BB962C8B-B14F-4D97-AF65-F5344CB8AC3E}">
        <p14:creationId xmlns:p14="http://schemas.microsoft.com/office/powerpoint/2010/main" val="540357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We’ve conducted several rounds of usability testing on Understanding Society and a number of other surveys.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For this we recruit respondents who use their smartphone for online activity on a daily basis – as we want to focus on those who may choose to complete surveys on their phones.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 give them a version of the surveys and ask them to complete it on their smartphones. While they do this we sit alongside them, observe their behaviour, ask them to flag issues and probe around particular points of interest – so it’s a very simple method – and</a:t>
            </a:r>
            <a:r>
              <a:rPr lang="en-GB" sz="1200" kern="1200" baseline="0" dirty="0" smtClean="0">
                <a:solidFill>
                  <a:schemeClr val="tx1"/>
                </a:solidFill>
                <a:effectLst/>
                <a:latin typeface="+mn-lt"/>
                <a:ea typeface="+mn-ea"/>
                <a:cs typeface="+mn-cs"/>
              </a:rPr>
              <a:t> we’ve heard about some other more advanced testing methods this week -</a:t>
            </a:r>
            <a:r>
              <a:rPr lang="en-GB" sz="1200" kern="1200" dirty="0" smtClean="0">
                <a:solidFill>
                  <a:schemeClr val="tx1"/>
                </a:solidFill>
                <a:effectLst/>
                <a:latin typeface="+mn-lt"/>
                <a:ea typeface="+mn-ea"/>
                <a:cs typeface="+mn-cs"/>
              </a:rPr>
              <a:t> but we find even this simple method to be very effective.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And I’ll now</a:t>
            </a:r>
            <a:r>
              <a:rPr lang="en-GB" sz="1200" kern="1200" baseline="0" dirty="0" smtClean="0">
                <a:solidFill>
                  <a:schemeClr val="tx1"/>
                </a:solidFill>
                <a:effectLst/>
                <a:latin typeface="+mn-lt"/>
                <a:ea typeface="+mn-ea"/>
                <a:cs typeface="+mn-cs"/>
              </a:rPr>
              <a:t> highlight some of our key findings from testing to date…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5900C33-90AE-4963-9AD8-3B07939F57E9}" type="slidenum">
              <a:rPr lang="en-GB" smtClean="0"/>
              <a:t>10</a:t>
            </a:fld>
            <a:endParaRPr lang="en-GB"/>
          </a:p>
        </p:txBody>
      </p:sp>
    </p:spTree>
    <p:extLst>
      <p:ext uri="{BB962C8B-B14F-4D97-AF65-F5344CB8AC3E}">
        <p14:creationId xmlns:p14="http://schemas.microsoft.com/office/powerpoint/2010/main" val="235416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We consistently find that most people get through the surveys with not too many issues. Linked to this, on one of our surveys we also asked respondents whether they would use the same device if they were completing the survey again – and almost all who used a smartphone said they would. Device self-selection is important to stress – and those who choose to use smartphones are likely to be used to using these devices for all kinds of online activities.</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We did often receive comments on the length of questions, often based on questions that were originally developed for face-to-face interviews. I have one very basic example to demonstrate this based on a question where we ask respondents what type of smartphone they have … we provide a preamble sentence that doesn’t really add anything and also go through the answer options despite these appearing in the response list. A recent respondent asked when she saw this question: ‘can’t they just ask which of these I have’? – which seems a fair point!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11</a:t>
            </a:fld>
            <a:endParaRPr lang="en-GB"/>
          </a:p>
        </p:txBody>
      </p:sp>
    </p:spTree>
    <p:extLst>
      <p:ext uri="{BB962C8B-B14F-4D97-AF65-F5344CB8AC3E}">
        <p14:creationId xmlns:p14="http://schemas.microsoft.com/office/powerpoint/2010/main" val="1004340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Some respondents commented that the text could be too small – I’d recommend erring on the side of caution and using fairly large text – but be aware that this will mean more scrolling, so a balance needs to be struck</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Spacing is important – in some cases buttons were too close together and this caused some frustration for respondents and may lead to mis-coding.</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Respondents were generally reluctant to provide much detail at open questions. One of our recent respondents commented that you don’t use your smartphone for ‘detailed’ tasks and it feels like you SHOULD be brief.</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Non-standard question formats could cause issues and render differently across devices – so things like drop down lists, slider scales and look up functions should be treated with caution and require considerable testing.</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Some of our respondents said they would struggle to provide some of the information we asked for – for example, in relation to their finances – if they were completing away from home. We actually find that most people who complete surveys on smartphones still actually do this at home but we need to consider that if they are using a mobile device they may be completing on the move, and consider just what we can reasonably ask for.</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There was some demand for progress bars – or an explicit option to save response in our testing – progress bars are practically difficult due to many of our surveys being heavily filtered but they </a:t>
            </a:r>
            <a:r>
              <a:rPr lang="en-GB" sz="1200" u="sng" kern="1200" dirty="0" smtClean="0">
                <a:solidFill>
                  <a:schemeClr val="tx1"/>
                </a:solidFill>
                <a:effectLst/>
                <a:latin typeface="+mn-lt"/>
                <a:ea typeface="+mn-ea"/>
                <a:cs typeface="+mn-cs"/>
              </a:rPr>
              <a:t>do</a:t>
            </a:r>
            <a:r>
              <a:rPr lang="en-GB" sz="1200" kern="1200" dirty="0" smtClean="0">
                <a:solidFill>
                  <a:schemeClr val="tx1"/>
                </a:solidFill>
                <a:effectLst/>
                <a:latin typeface="+mn-lt"/>
                <a:ea typeface="+mn-ea"/>
                <a:cs typeface="+mn-cs"/>
              </a:rPr>
              <a:t> auto-save - so if people stop they can return later and start from the same point – but there may be a need to make this more explicit to respondents, as those completing on smartphones may be less likely to be able to complete in one go.</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And we – along with others – have found that traditional grid style questions don’t work very well on smartphones – and</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so we should consider other formats.</a:t>
            </a:r>
          </a:p>
          <a:p>
            <a:endParaRPr lang="en-GB" sz="1100" dirty="0"/>
          </a:p>
          <a:p>
            <a:endParaRPr lang="en-GB" sz="1100" dirty="0"/>
          </a:p>
        </p:txBody>
      </p:sp>
      <p:sp>
        <p:nvSpPr>
          <p:cNvPr id="4" name="Slide Number Placeholder 3"/>
          <p:cNvSpPr>
            <a:spLocks noGrp="1"/>
          </p:cNvSpPr>
          <p:nvPr>
            <p:ph type="sldNum" sz="quarter" idx="10"/>
          </p:nvPr>
        </p:nvSpPr>
        <p:spPr/>
        <p:txBody>
          <a:bodyPr/>
          <a:lstStyle/>
          <a:p>
            <a:fld id="{65900C33-90AE-4963-9AD8-3B07939F57E9}" type="slidenum">
              <a:rPr lang="en-GB" smtClean="0"/>
              <a:t>12</a:t>
            </a:fld>
            <a:endParaRPr lang="en-GB"/>
          </a:p>
        </p:txBody>
      </p:sp>
    </p:spTree>
    <p:extLst>
      <p:ext uri="{BB962C8B-B14F-4D97-AF65-F5344CB8AC3E}">
        <p14:creationId xmlns:p14="http://schemas.microsoft.com/office/powerpoint/2010/main" val="3126130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1252538"/>
            <a:ext cx="4506913" cy="33797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And I’m now going to present the results of a recent experiment we have conducted around grid formats. As we’ve heard this week,</a:t>
            </a:r>
            <a:r>
              <a:rPr lang="en-GB" sz="1200" kern="1200" baseline="0" dirty="0" smtClean="0">
                <a:solidFill>
                  <a:schemeClr val="tx1"/>
                </a:solidFill>
                <a:effectLst/>
                <a:latin typeface="+mn-lt"/>
                <a:ea typeface="+mn-ea"/>
                <a:cs typeface="+mn-cs"/>
              </a:rPr>
              <a:t> o</a:t>
            </a:r>
            <a:r>
              <a:rPr lang="en-GB" sz="1200" kern="1200" dirty="0" smtClean="0">
                <a:solidFill>
                  <a:schemeClr val="tx1"/>
                </a:solidFill>
                <a:effectLst/>
                <a:latin typeface="+mn-lt"/>
                <a:ea typeface="+mn-ea"/>
                <a:cs typeface="+mn-cs"/>
              </a:rPr>
              <a:t>ther studies have highlighted issues with ‘traditional’ grid formats on smartphones, that can result in data quality issues and increase drop-out rates.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13</a:t>
            </a:fld>
            <a:endParaRPr lang="en-GB"/>
          </a:p>
        </p:txBody>
      </p:sp>
    </p:spTree>
    <p:extLst>
      <p:ext uri="{BB962C8B-B14F-4D97-AF65-F5344CB8AC3E}">
        <p14:creationId xmlns:p14="http://schemas.microsoft.com/office/powerpoint/2010/main" val="540357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For this experiment we compared four different formats (GO THROUGH THEM, WILL SHOW SCREENSHOTS).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We asked respondents two sets of questions – one behavioural, on participation in leisure and cultural activities, and one attitudinal in relation to the courts and justice system. The allocation to one of the four formats was unchanged between the two sets of questions.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experiment was run on the Kantar TNS online omnibus, which uses sample from an access panel. Access panellists complete quite a lot of surveys and will have been used to a range of question formats – so this does impact on how widely the results can be generalised.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sample sizes per cell – or format – were around 1,200, including between 200 and 250 completing on a smartphone or small tablet in each group.</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And while I will present a few results today analysis is ongoing (the experiment was  only conducted a couple of months ago), so this is very much emerging findings.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14</a:t>
            </a:fld>
            <a:endParaRPr lang="en-GB"/>
          </a:p>
        </p:txBody>
      </p:sp>
    </p:spTree>
    <p:extLst>
      <p:ext uri="{BB962C8B-B14F-4D97-AF65-F5344CB8AC3E}">
        <p14:creationId xmlns:p14="http://schemas.microsoft.com/office/powerpoint/2010/main" val="3408264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And first screenshots so you can see how each version appeared on a smartphone screen…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On the left we have a traditional grid format – as you can see, this is quite squashed on the narrow smartphone screen. It does look better</a:t>
            </a:r>
            <a:r>
              <a:rPr lang="en-GB" sz="1200" kern="1200" baseline="0" dirty="0" smtClean="0">
                <a:solidFill>
                  <a:schemeClr val="tx1"/>
                </a:solidFill>
                <a:effectLst/>
                <a:latin typeface="+mn-lt"/>
                <a:ea typeface="+mn-ea"/>
                <a:cs typeface="+mn-cs"/>
              </a:rPr>
              <a:t> if the phone is rotated to landscape but most respondents won’t do this and we shouldn’t expect them to.</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On the right is a dynamic grid – this has been designed with smartphones and other touchscreen devices in mind – and how it works is as follows…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15</a:t>
            </a:fld>
            <a:endParaRPr lang="en-GB"/>
          </a:p>
        </p:txBody>
      </p:sp>
    </p:spTree>
    <p:extLst>
      <p:ext uri="{BB962C8B-B14F-4D97-AF65-F5344CB8AC3E}">
        <p14:creationId xmlns:p14="http://schemas.microsoft.com/office/powerpoint/2010/main" val="1106826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So the items appear in a box at the top of the screen and the responses below this. The respondent selects a response in relation to an item and the next item then appears.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16</a:t>
            </a:fld>
            <a:endParaRPr lang="en-GB"/>
          </a:p>
        </p:txBody>
      </p:sp>
    </p:spTree>
    <p:extLst>
      <p:ext uri="{BB962C8B-B14F-4D97-AF65-F5344CB8AC3E}">
        <p14:creationId xmlns:p14="http://schemas.microsoft.com/office/powerpoint/2010/main" val="3075196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other two formats were item by item paging – where we switch to having one item per page. And on the right item by item scrolling – where all items appear on one screen but we repeat the response scale for each row, which helps make the screen a bit less squashed compared with traditional grids.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17</a:t>
            </a:fld>
            <a:endParaRPr lang="en-GB"/>
          </a:p>
        </p:txBody>
      </p:sp>
    </p:spTree>
    <p:extLst>
      <p:ext uri="{BB962C8B-B14F-4D97-AF65-F5344CB8AC3E}">
        <p14:creationId xmlns:p14="http://schemas.microsoft.com/office/powerpoint/2010/main" val="2924233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won’t go through the individual results in detail but I</a:t>
            </a:r>
            <a:r>
              <a:rPr lang="en-GB" sz="1200" kern="1200" baseline="0" dirty="0" smtClean="0">
                <a:solidFill>
                  <a:schemeClr val="tx1"/>
                </a:solidFill>
                <a:effectLst/>
                <a:latin typeface="+mn-lt"/>
                <a:ea typeface="+mn-ea"/>
                <a:cs typeface="+mn-cs"/>
              </a:rPr>
              <a:t> can say that </a:t>
            </a:r>
            <a:r>
              <a:rPr lang="en-GB" sz="1200" kern="1200" dirty="0" smtClean="0">
                <a:solidFill>
                  <a:schemeClr val="tx1"/>
                </a:solidFill>
                <a:effectLst/>
                <a:latin typeface="+mn-lt"/>
                <a:ea typeface="+mn-ea"/>
                <a:cs typeface="+mn-cs"/>
              </a:rPr>
              <a:t>there were few significant differences across the formats – as we can see here for the first question – showing proportions participating in activities at least twice a year - just based on those using a smartphone or small tablet…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18</a:t>
            </a:fld>
            <a:endParaRPr lang="en-GB"/>
          </a:p>
        </p:txBody>
      </p:sp>
    </p:spTree>
    <p:extLst>
      <p:ext uri="{BB962C8B-B14F-4D97-AF65-F5344CB8AC3E}">
        <p14:creationId xmlns:p14="http://schemas.microsoft.com/office/powerpoint/2010/main" val="282832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…And here are the equivalent results at the second question, on courts and the justice system – showing levels of agreement with each statement. Again there few differences and what differences did exist were not in a consistent direction.</a:t>
            </a:r>
          </a:p>
          <a:p>
            <a:endParaRPr lang="en-GB" baseline="0" dirty="0" smtClean="0"/>
          </a:p>
        </p:txBody>
      </p:sp>
      <p:sp>
        <p:nvSpPr>
          <p:cNvPr id="4" name="Slide Number Placeholder 3"/>
          <p:cNvSpPr>
            <a:spLocks noGrp="1"/>
          </p:cNvSpPr>
          <p:nvPr>
            <p:ph type="sldNum" sz="quarter" idx="10"/>
          </p:nvPr>
        </p:nvSpPr>
        <p:spPr/>
        <p:txBody>
          <a:bodyPr/>
          <a:lstStyle/>
          <a:p>
            <a:fld id="{65900C33-90AE-4963-9AD8-3B07939F57E9}" type="slidenum">
              <a:rPr lang="en-GB" smtClean="0"/>
              <a:t>19</a:t>
            </a:fld>
            <a:endParaRPr lang="en-GB"/>
          </a:p>
        </p:txBody>
      </p:sp>
    </p:spTree>
    <p:extLst>
      <p:ext uri="{BB962C8B-B14F-4D97-AF65-F5344CB8AC3E}">
        <p14:creationId xmlns:p14="http://schemas.microsoft.com/office/powerpoint/2010/main" val="3342238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Here I’ve have summarised initial findings from a range of data quality indicators, comparing results from the four versions among smartphone users as well as results from smartphones versus other devices more generally – though note that for the latter some of these may have been due to the different types of </a:t>
            </a:r>
            <a:r>
              <a:rPr lang="en-GB" sz="1200" u="sng" kern="1200" dirty="0" smtClean="0">
                <a:solidFill>
                  <a:schemeClr val="tx1"/>
                </a:solidFill>
                <a:effectLst/>
                <a:latin typeface="+mn-lt"/>
                <a:ea typeface="+mn-ea"/>
                <a:cs typeface="+mn-cs"/>
              </a:rPr>
              <a:t>respondents</a:t>
            </a:r>
            <a:r>
              <a:rPr lang="en-GB" sz="1200" kern="1200" dirty="0" smtClean="0">
                <a:solidFill>
                  <a:schemeClr val="tx1"/>
                </a:solidFill>
                <a:effectLst/>
                <a:latin typeface="+mn-lt"/>
                <a:ea typeface="+mn-ea"/>
                <a:cs typeface="+mn-cs"/>
              </a:rPr>
              <a:t> who use different devices, so it’s not quite a like for like comparison.</a:t>
            </a:r>
          </a:p>
          <a:p>
            <a:r>
              <a:rPr lang="en-GB"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 item by item paging format had the longest completion times, I think as we’d expect as questions are split over a number of screens. Those completing on smartphones took longer to complete versus other devices but the difference was less apparent for dynamic grids – again as we might expect as this is intended to be a smartphone optimised format.</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Don’t know rates were typically a little higher for smartphones</a:t>
            </a:r>
            <a:r>
              <a:rPr lang="en-GB" sz="1200" kern="1200" baseline="0" dirty="0" smtClean="0">
                <a:solidFill>
                  <a:schemeClr val="tx1"/>
                </a:solidFill>
                <a:effectLst/>
                <a:latin typeface="+mn-lt"/>
                <a:ea typeface="+mn-ea"/>
                <a:cs typeface="+mn-cs"/>
              </a:rPr>
              <a:t> – but there were no significant differences in ‘don’t know’ rates across the four formats.</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We flagged cases where respondents tried to move on without selecting an answer for all items – these levels were low but traditional grids and item by item scrolling did have significantly higher rates compared with dynamic grids.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We looked at flatlining - so giving the same response to all items in a set – the proportion doing this was low and there were no significant differences.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So while perhaps not the most exciting results I think these are fairly positive findings – we’d certainly be more concerned if we found huge differences in responses depending on how the questions were presented.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think the results were </a:t>
            </a:r>
            <a:r>
              <a:rPr lang="en-GB" sz="1200" kern="1200" smtClean="0">
                <a:solidFill>
                  <a:schemeClr val="tx1"/>
                </a:solidFill>
                <a:effectLst/>
                <a:latin typeface="+mn-lt"/>
                <a:ea typeface="+mn-ea"/>
                <a:cs typeface="+mn-cs"/>
              </a:rPr>
              <a:t>also fairly positive </a:t>
            </a:r>
            <a:r>
              <a:rPr lang="en-GB" sz="1200" kern="1200" dirty="0" smtClean="0">
                <a:solidFill>
                  <a:schemeClr val="tx1"/>
                </a:solidFill>
                <a:effectLst/>
                <a:latin typeface="+mn-lt"/>
                <a:ea typeface="+mn-ea"/>
                <a:cs typeface="+mn-cs"/>
              </a:rPr>
              <a:t>in relation to dynamic grids. This was the ‘newest’ of the formats we tested and it delivered broadly similar results to the other formats, and performed well on some of the data quality measures. I should note that it’s likely most of our respondents had seen dynamic grids before – which may not be the case for other samples – but this format has been received positively in our usability testing too, and respondents do seem to find it quite engaging and intuitive, and we are now starting to use this format more widely on our web surveys</a:t>
            </a:r>
            <a:r>
              <a:rPr lang="en-GB" sz="1200" kern="1200" baseline="0" dirty="0" smtClean="0">
                <a:solidFill>
                  <a:schemeClr val="tx1"/>
                </a:solidFill>
                <a:effectLst/>
                <a:latin typeface="+mn-lt"/>
                <a:ea typeface="+mn-ea"/>
                <a:cs typeface="+mn-cs"/>
              </a:rPr>
              <a:t> – though certainly more analysis is needed based on this experiment and more testing generally – ideally based on non-panel samples.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20</a:t>
            </a:fld>
            <a:endParaRPr lang="en-GB"/>
          </a:p>
        </p:txBody>
      </p:sp>
    </p:spTree>
    <p:extLst>
      <p:ext uri="{BB962C8B-B14F-4D97-AF65-F5344CB8AC3E}">
        <p14:creationId xmlns:p14="http://schemas.microsoft.com/office/powerpoint/2010/main" val="2461672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1252538"/>
            <a:ext cx="4506913" cy="33797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Now to finish a few conclusions based on all of the work we have done to date…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21</a:t>
            </a:fld>
            <a:endParaRPr lang="en-GB"/>
          </a:p>
        </p:txBody>
      </p:sp>
    </p:spTree>
    <p:extLst>
      <p:ext uri="{BB962C8B-B14F-4D97-AF65-F5344CB8AC3E}">
        <p14:creationId xmlns:p14="http://schemas.microsoft.com/office/powerpoint/2010/main" val="540357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r>
              <a:rPr lang="en-GB" sz="1200" kern="1200" dirty="0" smtClean="0">
                <a:solidFill>
                  <a:schemeClr val="tx1"/>
                </a:solidFill>
                <a:effectLst/>
                <a:latin typeface="+mn-lt"/>
                <a:ea typeface="+mn-ea"/>
                <a:cs typeface="+mn-cs"/>
              </a:rPr>
              <a:t>It’s clear there is growing demand to complete surveys by smartphone – and my view is that virtually all surveys should now be designed with smartphones in mind.</a:t>
            </a:r>
          </a:p>
          <a:p>
            <a:pPr marL="228600" lvl="0" indent="-228600">
              <a:buFont typeface="+mj-lt"/>
              <a:buAutoNum type="arabicPeriod"/>
            </a:pPr>
            <a:endParaRPr lang="en-GB" sz="1200" kern="1200" dirty="0" smtClean="0">
              <a:solidFill>
                <a:schemeClr val="tx1"/>
              </a:solidFill>
              <a:effectLst/>
              <a:latin typeface="+mn-lt"/>
              <a:ea typeface="+mn-ea"/>
              <a:cs typeface="+mn-cs"/>
            </a:endParaRPr>
          </a:p>
          <a:p>
            <a:pPr marL="228600" lvl="0" indent="-228600">
              <a:buFont typeface="+mj-lt"/>
              <a:buAutoNum type="arabicPeriod"/>
            </a:pPr>
            <a:r>
              <a:rPr lang="en-GB" sz="1200" kern="1200" dirty="0" smtClean="0">
                <a:solidFill>
                  <a:schemeClr val="tx1"/>
                </a:solidFill>
                <a:effectLst/>
                <a:latin typeface="+mn-lt"/>
                <a:ea typeface="+mn-ea"/>
                <a:cs typeface="+mn-cs"/>
              </a:rPr>
              <a:t>The work that we and others have done to date is encouraging – respondents CAN complete fairly lengthy and complex surveys on smartphones – and while there are issues to resolve, these issues don’t appear to be insurmountable.</a:t>
            </a:r>
          </a:p>
          <a:p>
            <a:pPr marL="228600" lvl="0" indent="-228600">
              <a:buFont typeface="+mj-lt"/>
              <a:buAutoNum type="arabicPeriod"/>
            </a:pPr>
            <a:endParaRPr lang="en-GB" sz="1200" kern="1200" dirty="0" smtClean="0">
              <a:solidFill>
                <a:schemeClr val="tx1"/>
              </a:solidFill>
              <a:effectLst/>
              <a:latin typeface="+mn-lt"/>
              <a:ea typeface="+mn-ea"/>
              <a:cs typeface="+mn-cs"/>
            </a:endParaRPr>
          </a:p>
          <a:p>
            <a:pPr marL="228600" lvl="0" indent="-228600">
              <a:buFont typeface="+mj-lt"/>
              <a:buAutoNum type="arabicPeriod"/>
            </a:pPr>
            <a:r>
              <a:rPr lang="en-GB" sz="1200" kern="1200" dirty="0" smtClean="0">
                <a:solidFill>
                  <a:schemeClr val="tx1"/>
                </a:solidFill>
                <a:effectLst/>
                <a:latin typeface="+mn-lt"/>
                <a:ea typeface="+mn-ea"/>
                <a:cs typeface="+mn-cs"/>
              </a:rPr>
              <a:t>But this is still a new and rapidly changing area and we need to conduct lots more analysis of the impact of smartphone use on data quality indicators – and the larger numbers of smartphone completions we now have in the UK will enable this. Further experimentation is also needed – I mentioned one experiment we’re running comparing responses to longer and shorter versions of questions, and we’re also planning an experiment looking at what impact removing guidance on which device to use has on device selection and response rates.</a:t>
            </a:r>
          </a:p>
          <a:p>
            <a:pPr marL="228600" lvl="0" indent="-228600">
              <a:buFont typeface="+mj-lt"/>
              <a:buAutoNum type="arabicPeriod"/>
            </a:pPr>
            <a:endParaRPr lang="en-GB" sz="1200" kern="1200" dirty="0" smtClean="0">
              <a:solidFill>
                <a:schemeClr val="tx1"/>
              </a:solidFill>
              <a:effectLst/>
              <a:latin typeface="+mn-lt"/>
              <a:ea typeface="+mn-ea"/>
              <a:cs typeface="+mn-cs"/>
            </a:endParaRPr>
          </a:p>
          <a:p>
            <a:pPr marL="228600" lvl="0" indent="-228600">
              <a:buFont typeface="+mj-lt"/>
              <a:buAutoNum type="arabicPeriod"/>
            </a:pPr>
            <a:r>
              <a:rPr lang="en-GB" sz="1200" kern="1200" dirty="0" smtClean="0">
                <a:solidFill>
                  <a:schemeClr val="tx1"/>
                </a:solidFill>
                <a:effectLst/>
                <a:latin typeface="+mn-lt"/>
                <a:ea typeface="+mn-ea"/>
                <a:cs typeface="+mn-cs"/>
              </a:rPr>
              <a:t>We’ve found usability testing to be valuable – and now recommend including this as part of the development process for all new or adapted online surveys</a:t>
            </a:r>
            <a:r>
              <a:rPr lang="en-GB" sz="1200" kern="1200" baseline="0" dirty="0" smtClean="0">
                <a:solidFill>
                  <a:schemeClr val="tx1"/>
                </a:solidFill>
                <a:effectLst/>
                <a:latin typeface="+mn-lt"/>
                <a:ea typeface="+mn-ea"/>
                <a:cs typeface="+mn-cs"/>
              </a:rPr>
              <a:t> – and I plan to investigate some new testing methods based on some of the papers from this week (e.g. Mr </a:t>
            </a:r>
            <a:r>
              <a:rPr lang="en-GB" sz="1200" kern="1200" baseline="0" dirty="0" err="1" smtClean="0">
                <a:solidFill>
                  <a:schemeClr val="tx1"/>
                </a:solidFill>
                <a:effectLst/>
                <a:latin typeface="+mn-lt"/>
                <a:ea typeface="+mn-ea"/>
                <a:cs typeface="+mn-cs"/>
              </a:rPr>
              <a:t>Tappy</a:t>
            </a:r>
            <a:r>
              <a:rPr lang="en-GB" sz="1200" kern="1200" baseline="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marL="228600" lvl="0" indent="-228600">
              <a:buFont typeface="+mj-lt"/>
              <a:buAutoNum type="arabicPeriod"/>
            </a:pPr>
            <a:endParaRPr lang="en-GB" sz="1200" kern="1200" dirty="0" smtClean="0">
              <a:solidFill>
                <a:schemeClr val="tx1"/>
              </a:solidFill>
              <a:effectLst/>
              <a:latin typeface="+mn-lt"/>
              <a:ea typeface="+mn-ea"/>
              <a:cs typeface="+mn-cs"/>
            </a:endParaRPr>
          </a:p>
          <a:p>
            <a:pPr marL="228600" lvl="0" indent="-228600">
              <a:buFont typeface="+mj-lt"/>
              <a:buAutoNum type="arabicPeriod"/>
            </a:pPr>
            <a:r>
              <a:rPr lang="en-GB" sz="1200" kern="1200" dirty="0" smtClean="0">
                <a:solidFill>
                  <a:schemeClr val="tx1"/>
                </a:solidFill>
                <a:effectLst/>
                <a:latin typeface="+mn-lt"/>
                <a:ea typeface="+mn-ea"/>
                <a:cs typeface="+mn-cs"/>
              </a:rPr>
              <a:t>It’s also clear that there are different levels of mobile optimisation. This could just be ensuring that questions are resized to fit smaller mobile screens and no horizontal scrolling is needed. But it can also refer to reverting to alternative question formats – for example dynamic grids. And we also need to consider ‘optimisation’ in terms of </a:t>
            </a:r>
            <a:r>
              <a:rPr lang="en-GB" sz="1200" u="sng" kern="1200" dirty="0" smtClean="0">
                <a:solidFill>
                  <a:schemeClr val="tx1"/>
                </a:solidFill>
                <a:effectLst/>
                <a:latin typeface="+mn-lt"/>
                <a:ea typeface="+mn-ea"/>
                <a:cs typeface="+mn-cs"/>
              </a:rPr>
              <a:t>content</a:t>
            </a:r>
            <a:r>
              <a:rPr lang="en-GB" sz="1200" kern="1200" dirty="0" smtClean="0">
                <a:solidFill>
                  <a:schemeClr val="tx1"/>
                </a:solidFill>
                <a:effectLst/>
                <a:latin typeface="+mn-lt"/>
                <a:ea typeface="+mn-ea"/>
                <a:cs typeface="+mn-cs"/>
              </a:rPr>
              <a:t> – for example, shortening questions. So when we talk about surveys being ‘mobile optimised’ we need to be clear about what this means.</a:t>
            </a:r>
          </a:p>
          <a:p>
            <a:pPr marL="228600" indent="-228600">
              <a:buFont typeface="+mj-lt"/>
              <a:buAutoNum type="arabicPeriod"/>
            </a:pPr>
            <a:endParaRPr lang="en-GB" sz="1200" kern="1200" dirty="0" smtClean="0">
              <a:solidFill>
                <a:schemeClr val="tx1"/>
              </a:solidFill>
              <a:effectLst/>
              <a:latin typeface="+mn-lt"/>
              <a:ea typeface="+mn-ea"/>
              <a:cs typeface="+mn-cs"/>
            </a:endParaRPr>
          </a:p>
          <a:p>
            <a:pPr marL="228600" indent="-228600">
              <a:buFont typeface="+mj-lt"/>
              <a:buAutoNum type="arabicPeriod"/>
            </a:pPr>
            <a:r>
              <a:rPr lang="en-GB" sz="1200" kern="1200" dirty="0" smtClean="0">
                <a:solidFill>
                  <a:schemeClr val="tx1"/>
                </a:solidFill>
                <a:effectLst/>
                <a:latin typeface="+mn-lt"/>
                <a:ea typeface="+mn-ea"/>
                <a:cs typeface="+mn-cs"/>
              </a:rPr>
              <a:t>And finally it’s also clear that while there </a:t>
            </a:r>
            <a:r>
              <a:rPr lang="en-GB" sz="1200" u="sng" kern="1200" dirty="0" smtClean="0">
                <a:solidFill>
                  <a:schemeClr val="tx1"/>
                </a:solidFill>
                <a:effectLst/>
                <a:latin typeface="+mn-lt"/>
                <a:ea typeface="+mn-ea"/>
                <a:cs typeface="+mn-cs"/>
              </a:rPr>
              <a:t>are</a:t>
            </a:r>
            <a:r>
              <a:rPr lang="en-GB" sz="1200" kern="1200" dirty="0" smtClean="0">
                <a:solidFill>
                  <a:schemeClr val="tx1"/>
                </a:solidFill>
                <a:effectLst/>
                <a:latin typeface="+mn-lt"/>
                <a:ea typeface="+mn-ea"/>
                <a:cs typeface="+mn-cs"/>
              </a:rPr>
              <a:t> some smartphone-specific issues, many of the things I’ve discussed in terms of question design and presentation apply across devices and, in some cases across survey modes – so while the growth of smartphones has heightened some of these issues, some of the improvements that will hopefully arise should have wider benefits.</a:t>
            </a:r>
            <a:endParaRPr lang="en-GB" dirty="0"/>
          </a:p>
        </p:txBody>
      </p:sp>
      <p:sp>
        <p:nvSpPr>
          <p:cNvPr id="4" name="Slide Number Placeholder 3"/>
          <p:cNvSpPr>
            <a:spLocks noGrp="1"/>
          </p:cNvSpPr>
          <p:nvPr>
            <p:ph type="sldNum" sz="quarter" idx="10"/>
          </p:nvPr>
        </p:nvSpPr>
        <p:spPr/>
        <p:txBody>
          <a:bodyPr/>
          <a:lstStyle/>
          <a:p>
            <a:fld id="{65900C33-90AE-4963-9AD8-3B07939F57E9}" type="slidenum">
              <a:rPr lang="en-GB" smtClean="0"/>
              <a:t>22</a:t>
            </a:fld>
            <a:endParaRPr lang="en-GB"/>
          </a:p>
        </p:txBody>
      </p:sp>
    </p:spTree>
    <p:extLst>
      <p:ext uri="{BB962C8B-B14F-4D97-AF65-F5344CB8AC3E}">
        <p14:creationId xmlns:p14="http://schemas.microsoft.com/office/powerpoint/2010/main" val="3991061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5900C33-90AE-4963-9AD8-3B07939F57E9}" type="slidenum">
              <a:rPr lang="en-GB" smtClean="0"/>
              <a:t>23</a:t>
            </a:fld>
            <a:endParaRPr lang="en-GB"/>
          </a:p>
        </p:txBody>
      </p:sp>
    </p:spTree>
    <p:extLst>
      <p:ext uri="{BB962C8B-B14F-4D97-AF65-F5344CB8AC3E}">
        <p14:creationId xmlns:p14="http://schemas.microsoft.com/office/powerpoint/2010/main" val="16222096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8" name="Picture Placeholder 31"/>
          <p:cNvSpPr>
            <a:spLocks noGrp="1"/>
          </p:cNvSpPr>
          <p:nvPr>
            <p:ph type="pic" sz="quarter" idx="13"/>
          </p:nvPr>
        </p:nvSpPr>
        <p:spPr>
          <a:xfrm>
            <a:off x="-4988" y="858"/>
            <a:ext cx="9150132" cy="6857143"/>
          </a:xfrm>
        </p:spPr>
        <p:txBody>
          <a:bodyPr anchor="ctr"/>
          <a:lstStyle>
            <a:lvl1pPr algn="ctr">
              <a:defRPr>
                <a:solidFill>
                  <a:schemeClr val="tx1"/>
                </a:solidFill>
              </a:defRPr>
            </a:lvl1pPr>
          </a:lstStyle>
          <a:p>
            <a:r>
              <a:rPr lang="en-US" smtClean="0"/>
              <a:t>Click icon to add picture</a:t>
            </a:r>
            <a:endParaRPr lang="en-GB" dirty="0"/>
          </a:p>
        </p:txBody>
      </p:sp>
      <p:sp>
        <p:nvSpPr>
          <p:cNvPr id="33"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2" name="Title 1"/>
          <p:cNvSpPr>
            <a:spLocks noGrp="1"/>
          </p:cNvSpPr>
          <p:nvPr>
            <p:ph type="ctrTitle"/>
          </p:nvPr>
        </p:nvSpPr>
        <p:spPr>
          <a:xfrm>
            <a:off x="5372100" y="1138239"/>
            <a:ext cx="3499247" cy="1787237"/>
          </a:xfrm>
        </p:spPr>
        <p:txBody>
          <a:bodyPr anchor="b">
            <a:noAutofit/>
          </a:bodyPr>
          <a:lstStyle>
            <a:lvl1pPr algn="l">
              <a:defRPr sz="2400" b="1">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5372100" y="3146902"/>
            <a:ext cx="3499247" cy="1882298"/>
          </a:xfr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457201"/>
            <a:ext cx="3172921" cy="49320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1 (White)">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32" name="Picture Placeholder 31"/>
          <p:cNvSpPr>
            <a:spLocks noGrp="1"/>
          </p:cNvSpPr>
          <p:nvPr>
            <p:ph type="pic" sz="quarter" idx="13"/>
          </p:nvPr>
        </p:nvSpPr>
        <p:spPr>
          <a:xfrm>
            <a:off x="-4988" y="858"/>
            <a:ext cx="9150132" cy="6857143"/>
          </a:xfrm>
        </p:spPr>
        <p:txBody>
          <a:bodyPr anchor="ctr"/>
          <a:lstStyle>
            <a:lvl1pPr algn="ctr">
              <a:defRPr>
                <a:solidFill>
                  <a:schemeClr val="tx1"/>
                </a:solidFill>
              </a:defRPr>
            </a:lvl1pPr>
          </a:lstStyle>
          <a:p>
            <a:r>
              <a:rPr lang="en-US" smtClean="0"/>
              <a:t>Click icon to add picture</a:t>
            </a:r>
            <a:endParaRPr lang="en-GB" dirty="0"/>
          </a:p>
        </p:txBody>
      </p:sp>
      <p:sp>
        <p:nvSpPr>
          <p:cNvPr id="2" name="Title 1"/>
          <p:cNvSpPr>
            <a:spLocks noGrp="1"/>
          </p:cNvSpPr>
          <p:nvPr>
            <p:ph type="ctrTitle"/>
          </p:nvPr>
        </p:nvSpPr>
        <p:spPr>
          <a:xfrm>
            <a:off x="270001" y="3846097"/>
            <a:ext cx="8600156" cy="1143000"/>
          </a:xfrm>
        </p:spPr>
        <p:txBody>
          <a:bodyPr anchor="b">
            <a:noAutofit/>
          </a:bodyPr>
          <a:lstStyle>
            <a:lvl1pPr algn="l">
              <a:defRPr sz="2400" b="1">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270001" y="4989097"/>
            <a:ext cx="8600156" cy="1125748"/>
          </a:xfr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7"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457201"/>
            <a:ext cx="3172921" cy="493200"/>
          </a:xfrm>
          <a:prstGeom prst="rect">
            <a:avLst/>
          </a:prstGeom>
        </p:spPr>
      </p:pic>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4DD98664-882C-4D8A-B754-A20392790825}" type="slidenum">
              <a:rPr lang="en-GB" smtClean="0"/>
              <a:pPr/>
              <a:t>‹#›</a:t>
            </a:fld>
            <a:endParaRPr lang="en-GB"/>
          </a:p>
        </p:txBody>
      </p:sp>
      <p:sp>
        <p:nvSpPr>
          <p:cNvPr id="7" name="Picture Placeholder 31"/>
          <p:cNvSpPr>
            <a:spLocks noGrp="1"/>
          </p:cNvSpPr>
          <p:nvPr>
            <p:ph type="pic" sz="quarter" idx="13"/>
          </p:nvPr>
        </p:nvSpPr>
        <p:spPr>
          <a:xfrm>
            <a:off x="-6132" y="857"/>
            <a:ext cx="9150132" cy="6857143"/>
          </a:xfrm>
        </p:spPr>
        <p:txBody>
          <a:bodyPr anchor="ctr"/>
          <a:lstStyle>
            <a:lvl1pPr algn="ctr">
              <a:defRPr>
                <a:solidFill>
                  <a:schemeClr val="bg1"/>
                </a:solidFill>
              </a:defRPr>
            </a:lvl1pPr>
          </a:lstStyle>
          <a:p>
            <a:r>
              <a:rPr lang="en-US" smtClean="0"/>
              <a:t>Click icon to add picture</a:t>
            </a:r>
            <a:endParaRPr lang="en-GB" dirty="0"/>
          </a:p>
        </p:txBody>
      </p:sp>
      <p:sp>
        <p:nvSpPr>
          <p:cNvPr id="3" name="Text Placeholder 2"/>
          <p:cNvSpPr>
            <a:spLocks noGrp="1"/>
          </p:cNvSpPr>
          <p:nvPr>
            <p:ph type="body" sz="quarter" idx="15"/>
          </p:nvPr>
        </p:nvSpPr>
        <p:spPr>
          <a:xfrm>
            <a:off x="270272" y="2984855"/>
            <a:ext cx="8599883" cy="1585557"/>
          </a:xfr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Click to edit Master text styles</a:t>
            </a:r>
          </a:p>
          <a:p>
            <a:pPr lvl="1"/>
            <a:r>
              <a:rPr lang="en-US" smtClean="0"/>
              <a:t>Second level</a:t>
            </a:r>
          </a:p>
        </p:txBody>
      </p:sp>
      <p:sp>
        <p:nvSpPr>
          <p:cNvPr id="8"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5" name="Text Placeholder 2"/>
          <p:cNvSpPr>
            <a:spLocks noGrp="1"/>
          </p:cNvSpPr>
          <p:nvPr>
            <p:ph type="body" sz="quarter" idx="16" hasCustomPrompt="1"/>
          </p:nvPr>
        </p:nvSpPr>
        <p:spPr>
          <a:xfrm>
            <a:off x="269999" y="2564673"/>
            <a:ext cx="732507" cy="411163"/>
          </a:xfr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dirty="0"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8142685" y="266924"/>
            <a:ext cx="727472" cy="196850"/>
          </a:xfrm>
        </p:spPr>
        <p:txBody>
          <a:bodyPr/>
          <a:lstStyle>
            <a:lvl1pPr>
              <a:defRPr>
                <a:solidFill>
                  <a:schemeClr val="tx1"/>
                </a:solidFill>
              </a:defRPr>
            </a:lvl1pPr>
          </a:lstStyle>
          <a:p>
            <a:fld id="{4034BEE3-566C-4068-A777-C3A4762E861B}" type="slidenum">
              <a:rPr lang="en-GB" smtClean="0"/>
              <a:pPr/>
              <a:t>‹#›</a:t>
            </a:fld>
            <a:endParaRPr lang="en-GB"/>
          </a:p>
        </p:txBody>
      </p:sp>
      <p:sp>
        <p:nvSpPr>
          <p:cNvPr id="7" name="Title 1"/>
          <p:cNvSpPr>
            <a:spLocks noGrp="1"/>
          </p:cNvSpPr>
          <p:nvPr>
            <p:ph type="title"/>
          </p:nvPr>
        </p:nvSpPr>
        <p:spPr>
          <a:xfrm>
            <a:off x="270000" y="857036"/>
            <a:ext cx="8600156" cy="838800"/>
          </a:xfrm>
        </p:spPr>
        <p:txBody>
          <a:bodyPr>
            <a:noAutofit/>
          </a:bodyPr>
          <a:lstStyle>
            <a:lvl1pPr>
              <a:defRPr>
                <a:solidFill>
                  <a:schemeClr val="tx1"/>
                </a:solidFill>
              </a:defRPr>
            </a:lvl1pPr>
          </a:lstStyle>
          <a:p>
            <a:r>
              <a:rPr lang="en-US" smtClean="0"/>
              <a:t>Click to edit Master title style</a:t>
            </a:r>
            <a:endParaRPr lang="en-GB" dirty="0"/>
          </a:p>
        </p:txBody>
      </p:sp>
      <p:sp>
        <p:nvSpPr>
          <p:cNvPr id="9" name="Text Placeholder 17"/>
          <p:cNvSpPr>
            <a:spLocks noGrp="1"/>
          </p:cNvSpPr>
          <p:nvPr>
            <p:ph type="body" sz="quarter" idx="15" hasCustomPrompt="1"/>
          </p:nvPr>
        </p:nvSpPr>
        <p:spPr>
          <a:xfrm>
            <a:off x="270000" y="6290337"/>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6" name="Content Placeholder 2"/>
          <p:cNvSpPr>
            <a:spLocks noGrp="1"/>
          </p:cNvSpPr>
          <p:nvPr>
            <p:ph idx="1"/>
          </p:nvPr>
        </p:nvSpPr>
        <p:spPr>
          <a:xfrm>
            <a:off x="269999" y="1697071"/>
            <a:ext cx="8600155" cy="4426579"/>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Content Placeholder 4"/>
          <p:cNvSpPr>
            <a:spLocks noGrp="1"/>
          </p:cNvSpPr>
          <p:nvPr>
            <p:ph sz="quarter" idx="14"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spTree>
    <p:extLst>
      <p:ext uri="{BB962C8B-B14F-4D97-AF65-F5344CB8AC3E}">
        <p14:creationId xmlns:p14="http://schemas.microsoft.com/office/powerpoint/2010/main" val="20225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x Content (3)">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000" y="1693235"/>
            <a:ext cx="4220100" cy="4426579"/>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58" name="Content Placeholder 35"/>
          <p:cNvSpPr>
            <a:spLocks noGrp="1"/>
          </p:cNvSpPr>
          <p:nvPr>
            <p:ph sz="quarter" idx="14"/>
          </p:nvPr>
        </p:nvSpPr>
        <p:spPr>
          <a:xfrm>
            <a:off x="4643681" y="1693234"/>
            <a:ext cx="4221306" cy="442658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itle 1"/>
          <p:cNvSpPr>
            <a:spLocks noGrp="1"/>
          </p:cNvSpPr>
          <p:nvPr>
            <p:ph type="title"/>
          </p:nvPr>
        </p:nvSpPr>
        <p:spPr>
          <a:xfrm>
            <a:off x="270000" y="853200"/>
            <a:ext cx="8594986" cy="840032"/>
          </a:xfrm>
        </p:spPr>
        <p:txBody>
          <a:bodyPr>
            <a:noAutofit/>
          </a:bodyPr>
          <a:lstStyle>
            <a:lvl1pPr>
              <a:defRPr>
                <a:solidFill>
                  <a:schemeClr val="tx1"/>
                </a:solidFill>
              </a:defRPr>
            </a:lvl1pPr>
          </a:lstStyle>
          <a:p>
            <a:r>
              <a:rPr lang="en-US" smtClean="0"/>
              <a:t>Click to edit Master title style</a:t>
            </a:r>
            <a:endParaRPr lang="en-GB" dirty="0"/>
          </a:p>
        </p:txBody>
      </p:sp>
      <p:sp>
        <p:nvSpPr>
          <p:cNvPr id="12" name="Text Placeholder 17"/>
          <p:cNvSpPr>
            <a:spLocks noGrp="1"/>
          </p:cNvSpPr>
          <p:nvPr>
            <p:ph type="body" sz="quarter" idx="17"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10" name="Content Placeholder 4"/>
          <p:cNvSpPr>
            <a:spLocks noGrp="1"/>
          </p:cNvSpPr>
          <p:nvPr>
            <p:ph sz="quarter" idx="18"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3 x Content (7)">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999" y="1692001"/>
            <a:ext cx="27594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32" name="Title 1"/>
          <p:cNvSpPr>
            <a:spLocks noGrp="1"/>
          </p:cNvSpPr>
          <p:nvPr>
            <p:ph type="title"/>
          </p:nvPr>
        </p:nvSpPr>
        <p:spPr>
          <a:xfrm>
            <a:off x="270000" y="853200"/>
            <a:ext cx="8594986" cy="838800"/>
          </a:xfrm>
        </p:spPr>
        <p:txBody>
          <a:bodyPr>
            <a:noAutofit/>
          </a:bodyPr>
          <a:lstStyle>
            <a:lvl1pPr>
              <a:defRPr>
                <a:solidFill>
                  <a:schemeClr val="tx1"/>
                </a:solidFill>
              </a:defRPr>
            </a:lvl1pPr>
          </a:lstStyle>
          <a:p>
            <a:r>
              <a:rPr lang="en-US" smtClean="0"/>
              <a:t>Click to edit Master title style</a:t>
            </a:r>
            <a:endParaRPr lang="en-GB" dirty="0"/>
          </a:p>
        </p:txBody>
      </p:sp>
      <p:sp>
        <p:nvSpPr>
          <p:cNvPr id="12" name="Content Placeholder 2"/>
          <p:cNvSpPr>
            <a:spLocks noGrp="1"/>
          </p:cNvSpPr>
          <p:nvPr>
            <p:ph idx="14"/>
          </p:nvPr>
        </p:nvSpPr>
        <p:spPr>
          <a:xfrm>
            <a:off x="3188494" y="1692001"/>
            <a:ext cx="27594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Content Placeholder 2"/>
          <p:cNvSpPr>
            <a:spLocks noGrp="1"/>
          </p:cNvSpPr>
          <p:nvPr>
            <p:ph idx="15"/>
          </p:nvPr>
        </p:nvSpPr>
        <p:spPr>
          <a:xfrm>
            <a:off x="6106990" y="1692001"/>
            <a:ext cx="2757996"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5" name="Text Placeholder 17"/>
          <p:cNvSpPr>
            <a:spLocks noGrp="1"/>
          </p:cNvSpPr>
          <p:nvPr>
            <p:ph type="body" sz="quarter" idx="17"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8" name="Content Placeholder 4"/>
          <p:cNvSpPr>
            <a:spLocks noGrp="1"/>
          </p:cNvSpPr>
          <p:nvPr>
            <p:ph sz="quarter" idx="18"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999" y="1692001"/>
            <a:ext cx="20358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32" name="Title 1"/>
          <p:cNvSpPr>
            <a:spLocks noGrp="1"/>
          </p:cNvSpPr>
          <p:nvPr>
            <p:ph type="title"/>
          </p:nvPr>
        </p:nvSpPr>
        <p:spPr>
          <a:xfrm>
            <a:off x="270000" y="853200"/>
            <a:ext cx="8594986" cy="838800"/>
          </a:xfrm>
        </p:spPr>
        <p:txBody>
          <a:bodyPr>
            <a:noAutofit/>
          </a:bodyPr>
          <a:lstStyle>
            <a:lvl1pPr>
              <a:defRPr>
                <a:solidFill>
                  <a:schemeClr val="tx1"/>
                </a:solidFill>
              </a:defRPr>
            </a:lvl1pPr>
          </a:lstStyle>
          <a:p>
            <a:r>
              <a:rPr lang="en-US" smtClean="0"/>
              <a:t>Click to edit Master title style</a:t>
            </a:r>
            <a:endParaRPr lang="en-GB" dirty="0"/>
          </a:p>
        </p:txBody>
      </p:sp>
      <p:sp>
        <p:nvSpPr>
          <p:cNvPr id="14" name="Content Placeholder 2"/>
          <p:cNvSpPr>
            <a:spLocks noGrp="1"/>
          </p:cNvSpPr>
          <p:nvPr>
            <p:ph idx="14"/>
          </p:nvPr>
        </p:nvSpPr>
        <p:spPr>
          <a:xfrm>
            <a:off x="2459831" y="1692001"/>
            <a:ext cx="20358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5" name="Content Placeholder 2"/>
          <p:cNvSpPr>
            <a:spLocks noGrp="1"/>
          </p:cNvSpPr>
          <p:nvPr>
            <p:ph idx="15"/>
          </p:nvPr>
        </p:nvSpPr>
        <p:spPr>
          <a:xfrm>
            <a:off x="4649665" y="1692001"/>
            <a:ext cx="20358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Content Placeholder 2"/>
          <p:cNvSpPr>
            <a:spLocks noGrp="1"/>
          </p:cNvSpPr>
          <p:nvPr>
            <p:ph idx="16"/>
          </p:nvPr>
        </p:nvSpPr>
        <p:spPr>
          <a:xfrm>
            <a:off x="6829185" y="1692001"/>
            <a:ext cx="20358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Text Placeholder 17"/>
          <p:cNvSpPr>
            <a:spLocks noGrp="1"/>
          </p:cNvSpPr>
          <p:nvPr>
            <p:ph type="body" sz="quarter" idx="18"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9" name="Content Placeholder 4"/>
          <p:cNvSpPr>
            <a:spLocks noGrp="1"/>
          </p:cNvSpPr>
          <p:nvPr>
            <p:ph sz="quarter" idx="19"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7" name="Title 1"/>
          <p:cNvSpPr>
            <a:spLocks noGrp="1"/>
          </p:cNvSpPr>
          <p:nvPr>
            <p:ph type="title"/>
          </p:nvPr>
        </p:nvSpPr>
        <p:spPr>
          <a:xfrm>
            <a:off x="270000" y="853200"/>
            <a:ext cx="8600156" cy="838800"/>
          </a:xfrm>
        </p:spPr>
        <p:txBody>
          <a:bodyPr>
            <a:noAutofit/>
          </a:bodyPr>
          <a:lstStyle>
            <a:lvl1pPr>
              <a:defRPr>
                <a:solidFill>
                  <a:schemeClr val="tx1"/>
                </a:solidFill>
              </a:defRPr>
            </a:lvl1pPr>
          </a:lstStyle>
          <a:p>
            <a:r>
              <a:rPr lang="en-US" smtClean="0"/>
              <a:t>Click to edit Master title style</a:t>
            </a:r>
            <a:endParaRPr lang="en-GB" dirty="0"/>
          </a:p>
        </p:txBody>
      </p:sp>
      <p:sp>
        <p:nvSpPr>
          <p:cNvPr id="9" name="Text Placeholder 17"/>
          <p:cNvSpPr>
            <a:spLocks noGrp="1"/>
          </p:cNvSpPr>
          <p:nvPr>
            <p:ph type="body" sz="quarter" idx="15"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5" name="Content Placeholder 4"/>
          <p:cNvSpPr>
            <a:spLocks noGrp="1"/>
          </p:cNvSpPr>
          <p:nvPr>
            <p:ph sz="quarter" idx="14"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9"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Image ONLY)">
    <p:bg>
      <p:bgPr>
        <a:solidFill>
          <a:srgbClr val="000000"/>
        </a:solidFill>
        <a:effectLst/>
      </p:bgPr>
    </p:bg>
    <p:spTree>
      <p:nvGrpSpPr>
        <p:cNvPr id="1" name=""/>
        <p:cNvGrpSpPr/>
        <p:nvPr/>
      </p:nvGrpSpPr>
      <p:grpSpPr>
        <a:xfrm>
          <a:off x="0" y="0"/>
          <a:ext cx="0" cy="0"/>
          <a:chOff x="0" y="0"/>
          <a:chExt cx="0" cy="0"/>
        </a:xfrm>
      </p:grpSpPr>
      <p:sp>
        <p:nvSpPr>
          <p:cNvPr id="9" name="Picture Placeholder 31"/>
          <p:cNvSpPr>
            <a:spLocks noGrp="1"/>
          </p:cNvSpPr>
          <p:nvPr>
            <p:ph type="pic" sz="quarter" idx="13"/>
          </p:nvPr>
        </p:nvSpPr>
        <p:spPr>
          <a:xfrm>
            <a:off x="-4988" y="858"/>
            <a:ext cx="9150132" cy="6857143"/>
          </a:xfrm>
        </p:spPr>
        <p:txBody>
          <a:bodyPr anchor="ctr"/>
          <a:lstStyle>
            <a:lvl1pPr algn="ctr">
              <a:defRPr>
                <a:solidFill>
                  <a:schemeClr val="tx1"/>
                </a:solidFill>
              </a:defRPr>
            </a:lvl1pPr>
          </a:lstStyle>
          <a:p>
            <a:r>
              <a:rPr lang="en-US" smtClean="0"/>
              <a:t>Click icon to add picture</a:t>
            </a:r>
            <a:endParaRPr lang="en-GB" dirty="0"/>
          </a:p>
        </p:txBody>
      </p:sp>
      <p:sp>
        <p:nvSpPr>
          <p:cNvPr id="7" name="Title 1"/>
          <p:cNvSpPr>
            <a:spLocks noGrp="1"/>
          </p:cNvSpPr>
          <p:nvPr>
            <p:ph type="ctrTitle"/>
          </p:nvPr>
        </p:nvSpPr>
        <p:spPr>
          <a:xfrm>
            <a:off x="5372100" y="1137600"/>
            <a:ext cx="3500100" cy="1789200"/>
          </a:xfrm>
        </p:spPr>
        <p:txBody>
          <a:bodyPr anchor="b">
            <a:noAutofit/>
          </a:bodyPr>
          <a:lstStyle>
            <a:lvl1pPr algn="l">
              <a:defRPr sz="2400" b="1">
                <a:solidFill>
                  <a:schemeClr val="bg1"/>
                </a:solidFill>
              </a:defRPr>
            </a:lvl1pPr>
          </a:lstStyle>
          <a:p>
            <a:r>
              <a:rPr lang="en-US" smtClean="0"/>
              <a:t>Click to edit Master title style</a:t>
            </a:r>
            <a:endParaRPr lang="en-GB" dirty="0"/>
          </a:p>
        </p:txBody>
      </p:sp>
      <p:sp>
        <p:nvSpPr>
          <p:cNvPr id="8" name="Subtitle 2"/>
          <p:cNvSpPr>
            <a:spLocks noGrp="1"/>
          </p:cNvSpPr>
          <p:nvPr>
            <p:ph type="subTitle" idx="1"/>
          </p:nvPr>
        </p:nvSpPr>
        <p:spPr>
          <a:xfrm>
            <a:off x="5372100" y="3146400"/>
            <a:ext cx="35001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11"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457201"/>
            <a:ext cx="3172921" cy="493200"/>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Slide (Image ONLY)">
    <p:bg>
      <p:bgPr>
        <a:solidFill>
          <a:srgbClr val="000000"/>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4034BEE3-566C-4068-A777-C3A4762E861B}" type="slidenum">
              <a:rPr lang="en-GB" smtClean="0"/>
              <a:pPr/>
              <a:t>‹#›</a:t>
            </a:fld>
            <a:endParaRPr lang="en-GB"/>
          </a:p>
        </p:txBody>
      </p:sp>
      <p:sp>
        <p:nvSpPr>
          <p:cNvPr id="32" name="Picture Placeholder 31"/>
          <p:cNvSpPr>
            <a:spLocks noGrp="1"/>
          </p:cNvSpPr>
          <p:nvPr>
            <p:ph type="pic" sz="quarter" idx="13"/>
          </p:nvPr>
        </p:nvSpPr>
        <p:spPr>
          <a:xfrm>
            <a:off x="-6132" y="857"/>
            <a:ext cx="9150132" cy="6857143"/>
          </a:xfrm>
        </p:spPr>
        <p:txBody>
          <a:bodyPr anchor="ctr"/>
          <a:lstStyle>
            <a:lvl1pPr algn="ctr">
              <a:defRPr>
                <a:solidFill>
                  <a:schemeClr val="bg1"/>
                </a:solidFill>
              </a:defRPr>
            </a:lvl1pPr>
          </a:lstStyle>
          <a:p>
            <a:r>
              <a:rPr lang="en-US" smtClean="0"/>
              <a:t>Click icon to add picture</a:t>
            </a:r>
            <a:endParaRPr lang="en-GB" dirty="0"/>
          </a:p>
        </p:txBody>
      </p:sp>
      <p:sp>
        <p:nvSpPr>
          <p:cNvPr id="7"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sp>
        <p:nvSpPr>
          <p:cNvPr id="8" name="Title 1"/>
          <p:cNvSpPr>
            <a:spLocks noGrp="1"/>
          </p:cNvSpPr>
          <p:nvPr>
            <p:ph type="ctrTitle"/>
          </p:nvPr>
        </p:nvSpPr>
        <p:spPr>
          <a:xfrm>
            <a:off x="270001" y="3846097"/>
            <a:ext cx="8600156" cy="1143000"/>
          </a:xfrm>
        </p:spPr>
        <p:txBody>
          <a:bodyPr anchor="b">
            <a:noAutofit/>
          </a:bodyPr>
          <a:lstStyle>
            <a:lvl1pPr algn="l">
              <a:defRPr sz="2400" b="1">
                <a:solidFill>
                  <a:schemeClr val="bg1"/>
                </a:solidFill>
              </a:defRPr>
            </a:lvl1pPr>
          </a:lstStyle>
          <a:p>
            <a:r>
              <a:rPr lang="en-US" smtClean="0"/>
              <a:t>Click to edit Master title style</a:t>
            </a:r>
            <a:endParaRPr lang="en-GB" dirty="0"/>
          </a:p>
        </p:txBody>
      </p:sp>
      <p:sp>
        <p:nvSpPr>
          <p:cNvPr id="9" name="Subtitle 2"/>
          <p:cNvSpPr>
            <a:spLocks noGrp="1"/>
          </p:cNvSpPr>
          <p:nvPr>
            <p:ph type="subTitle" idx="1"/>
          </p:nvPr>
        </p:nvSpPr>
        <p:spPr>
          <a:xfrm>
            <a:off x="270001" y="4989097"/>
            <a:ext cx="8600156" cy="1125748"/>
          </a:xfr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457201"/>
            <a:ext cx="3172921" cy="493200"/>
          </a:xfrm>
          <a:prstGeom prst="rect">
            <a:avLst/>
          </a:prstGeom>
        </p:spPr>
      </p:pic>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Title Slide (Image ONLY)">
    <p:bg>
      <p:bgPr>
        <a:solidFill>
          <a:srgbClr val="000000"/>
        </a:solidFill>
        <a:effectLst/>
      </p:bgPr>
    </p:bg>
    <p:spTree>
      <p:nvGrpSpPr>
        <p:cNvPr id="1" name=""/>
        <p:cNvGrpSpPr/>
        <p:nvPr/>
      </p:nvGrpSpPr>
      <p:grpSpPr>
        <a:xfrm>
          <a:off x="0" y="0"/>
          <a:ext cx="0" cy="0"/>
          <a:chOff x="0" y="0"/>
          <a:chExt cx="0" cy="0"/>
        </a:xfrm>
      </p:grpSpPr>
      <p:sp>
        <p:nvSpPr>
          <p:cNvPr id="9" name="Picture Placeholder 31"/>
          <p:cNvSpPr>
            <a:spLocks noGrp="1"/>
          </p:cNvSpPr>
          <p:nvPr>
            <p:ph type="pic" sz="quarter" idx="13"/>
          </p:nvPr>
        </p:nvSpPr>
        <p:spPr>
          <a:xfrm>
            <a:off x="-4988" y="858"/>
            <a:ext cx="9150132" cy="6857143"/>
          </a:xfrm>
        </p:spPr>
        <p:txBody>
          <a:bodyPr anchor="ctr"/>
          <a:lstStyle>
            <a:lvl1pPr algn="ctr">
              <a:defRPr>
                <a:solidFill>
                  <a:schemeClr val="tx1"/>
                </a:solidFill>
              </a:defRPr>
            </a:lvl1pPr>
          </a:lstStyle>
          <a:p>
            <a:r>
              <a:rPr lang="en-US" smtClean="0"/>
              <a:t>Click icon to add picture</a:t>
            </a:r>
            <a:endParaRPr lang="en-GB" dirty="0"/>
          </a:p>
        </p:txBody>
      </p:sp>
      <p:sp>
        <p:nvSpPr>
          <p:cNvPr id="7" name="Title 1"/>
          <p:cNvSpPr>
            <a:spLocks noGrp="1"/>
          </p:cNvSpPr>
          <p:nvPr>
            <p:ph type="ctrTitle"/>
          </p:nvPr>
        </p:nvSpPr>
        <p:spPr>
          <a:xfrm>
            <a:off x="5372100" y="1137600"/>
            <a:ext cx="3500100" cy="1789200"/>
          </a:xfrm>
        </p:spPr>
        <p:txBody>
          <a:bodyPr anchor="b">
            <a:noAutofit/>
          </a:bodyPr>
          <a:lstStyle>
            <a:lvl1pPr algn="l">
              <a:defRPr sz="2400" b="1">
                <a:solidFill>
                  <a:schemeClr val="bg1"/>
                </a:solidFill>
              </a:defRPr>
            </a:lvl1pPr>
          </a:lstStyle>
          <a:p>
            <a:r>
              <a:rPr lang="en-US" smtClean="0"/>
              <a:t>Click to edit Master title style</a:t>
            </a:r>
            <a:endParaRPr lang="en-GB" dirty="0"/>
          </a:p>
        </p:txBody>
      </p:sp>
      <p:sp>
        <p:nvSpPr>
          <p:cNvPr id="8" name="Subtitle 2"/>
          <p:cNvSpPr>
            <a:spLocks noGrp="1"/>
          </p:cNvSpPr>
          <p:nvPr>
            <p:ph type="subTitle" idx="1"/>
          </p:nvPr>
        </p:nvSpPr>
        <p:spPr>
          <a:xfrm>
            <a:off x="5372100" y="3146400"/>
            <a:ext cx="35001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11"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550361"/>
            <a:ext cx="3172921" cy="306880"/>
          </a:xfrm>
          <a:prstGeom prst="rect">
            <a:avLst/>
          </a:prstGeom>
        </p:spPr>
      </p:pic>
    </p:spTree>
    <p:extLst>
      <p:ext uri="{BB962C8B-B14F-4D97-AF65-F5344CB8AC3E}">
        <p14:creationId xmlns:p14="http://schemas.microsoft.com/office/powerpoint/2010/main" val="50404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Title Slide (Image ONLY)">
    <p:bg>
      <p:bgPr>
        <a:solidFill>
          <a:srgbClr val="000000"/>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4034BEE3-566C-4068-A777-C3A4762E861B}" type="slidenum">
              <a:rPr lang="en-GB" smtClean="0"/>
              <a:pPr/>
              <a:t>‹#›</a:t>
            </a:fld>
            <a:endParaRPr lang="en-GB"/>
          </a:p>
        </p:txBody>
      </p:sp>
      <p:sp>
        <p:nvSpPr>
          <p:cNvPr id="32" name="Picture Placeholder 31"/>
          <p:cNvSpPr>
            <a:spLocks noGrp="1"/>
          </p:cNvSpPr>
          <p:nvPr>
            <p:ph type="pic" sz="quarter" idx="13"/>
          </p:nvPr>
        </p:nvSpPr>
        <p:spPr>
          <a:xfrm>
            <a:off x="-6132" y="857"/>
            <a:ext cx="9150132" cy="6857143"/>
          </a:xfrm>
        </p:spPr>
        <p:txBody>
          <a:bodyPr anchor="ctr"/>
          <a:lstStyle>
            <a:lvl1pPr algn="ctr">
              <a:defRPr>
                <a:solidFill>
                  <a:schemeClr val="bg1"/>
                </a:solidFill>
              </a:defRPr>
            </a:lvl1pPr>
          </a:lstStyle>
          <a:p>
            <a:r>
              <a:rPr lang="en-US" smtClean="0"/>
              <a:t>Click icon to add picture</a:t>
            </a:r>
            <a:endParaRPr lang="en-GB" dirty="0"/>
          </a:p>
        </p:txBody>
      </p:sp>
      <p:sp>
        <p:nvSpPr>
          <p:cNvPr id="7"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sp>
        <p:nvSpPr>
          <p:cNvPr id="8" name="Title 1"/>
          <p:cNvSpPr>
            <a:spLocks noGrp="1"/>
          </p:cNvSpPr>
          <p:nvPr>
            <p:ph type="ctrTitle"/>
          </p:nvPr>
        </p:nvSpPr>
        <p:spPr>
          <a:xfrm>
            <a:off x="270001" y="3846097"/>
            <a:ext cx="8600156" cy="1143000"/>
          </a:xfrm>
        </p:spPr>
        <p:txBody>
          <a:bodyPr anchor="b">
            <a:noAutofit/>
          </a:bodyPr>
          <a:lstStyle>
            <a:lvl1pPr algn="l">
              <a:defRPr sz="2400" b="1">
                <a:solidFill>
                  <a:schemeClr val="bg1"/>
                </a:solidFill>
              </a:defRPr>
            </a:lvl1pPr>
          </a:lstStyle>
          <a:p>
            <a:r>
              <a:rPr lang="en-US" smtClean="0"/>
              <a:t>Click to edit Master title style</a:t>
            </a:r>
            <a:endParaRPr lang="en-GB" dirty="0"/>
          </a:p>
        </p:txBody>
      </p:sp>
      <p:sp>
        <p:nvSpPr>
          <p:cNvPr id="9" name="Subtitle 2"/>
          <p:cNvSpPr>
            <a:spLocks noGrp="1"/>
          </p:cNvSpPr>
          <p:nvPr>
            <p:ph type="subTitle" idx="1"/>
          </p:nvPr>
        </p:nvSpPr>
        <p:spPr>
          <a:xfrm>
            <a:off x="270001" y="4989097"/>
            <a:ext cx="8600156" cy="1125748"/>
          </a:xfr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550361"/>
            <a:ext cx="3172921" cy="306880"/>
          </a:xfrm>
          <a:prstGeom prst="rect">
            <a:avLst/>
          </a:prstGeom>
        </p:spPr>
      </p:pic>
    </p:spTree>
    <p:extLst>
      <p:ext uri="{BB962C8B-B14F-4D97-AF65-F5344CB8AC3E}">
        <p14:creationId xmlns:p14="http://schemas.microsoft.com/office/powerpoint/2010/main" val="47529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Image ONLY)">
    <p:bg>
      <p:bgPr>
        <a:solidFill>
          <a:srgbClr val="000000"/>
        </a:solidFill>
        <a:effectLst/>
      </p:bgPr>
    </p:bg>
    <p:spTree>
      <p:nvGrpSpPr>
        <p:cNvPr id="1" name=""/>
        <p:cNvGrpSpPr/>
        <p:nvPr/>
      </p:nvGrpSpPr>
      <p:grpSpPr>
        <a:xfrm>
          <a:off x="0" y="0"/>
          <a:ext cx="0" cy="0"/>
          <a:chOff x="0" y="0"/>
          <a:chExt cx="0" cy="0"/>
        </a:xfrm>
      </p:grpSpPr>
      <p:sp>
        <p:nvSpPr>
          <p:cNvPr id="9" name="Picture Placeholder 31"/>
          <p:cNvSpPr>
            <a:spLocks noGrp="1"/>
          </p:cNvSpPr>
          <p:nvPr>
            <p:ph type="pic" sz="quarter" idx="13"/>
          </p:nvPr>
        </p:nvSpPr>
        <p:spPr>
          <a:xfrm>
            <a:off x="-6132" y="857"/>
            <a:ext cx="9150132" cy="6857143"/>
          </a:xfrm>
        </p:spPr>
        <p:txBody>
          <a:bodyPr anchor="ctr"/>
          <a:lstStyle>
            <a:lvl1pPr algn="ctr">
              <a:defRPr>
                <a:solidFill>
                  <a:schemeClr val="bg1"/>
                </a:solidFill>
              </a:defRPr>
            </a:lvl1pPr>
          </a:lstStyle>
          <a:p>
            <a:r>
              <a:rPr lang="en-US" smtClean="0"/>
              <a:t>Click icon to add picture</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DD98664-882C-4D8A-B754-A20392790825}" type="slidenum">
              <a:rPr lang="en-GB" smtClean="0"/>
              <a:pPr/>
              <a:t>‹#›</a:t>
            </a:fld>
            <a:endParaRPr lang="en-GB"/>
          </a:p>
        </p:txBody>
      </p:sp>
      <p:sp>
        <p:nvSpPr>
          <p:cNvPr id="8"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sp>
        <p:nvSpPr>
          <p:cNvPr id="5" name="Text Placeholder 2"/>
          <p:cNvSpPr>
            <a:spLocks noGrp="1"/>
          </p:cNvSpPr>
          <p:nvPr>
            <p:ph type="body" sz="quarter" idx="15"/>
          </p:nvPr>
        </p:nvSpPr>
        <p:spPr>
          <a:xfrm>
            <a:off x="269999" y="2984855"/>
            <a:ext cx="8601349" cy="1585557"/>
          </a:xfr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US" smtClean="0"/>
              <a:t>Click to edit Master text styles</a:t>
            </a:r>
          </a:p>
          <a:p>
            <a:pPr lvl="1"/>
            <a:r>
              <a:rPr lang="en-US" smtClean="0"/>
              <a:t>Second level</a:t>
            </a:r>
          </a:p>
        </p:txBody>
      </p:sp>
      <p:sp>
        <p:nvSpPr>
          <p:cNvPr id="7" name="Text Placeholder 2"/>
          <p:cNvSpPr>
            <a:spLocks noGrp="1"/>
          </p:cNvSpPr>
          <p:nvPr>
            <p:ph type="body" sz="quarter" idx="16" hasCustomPrompt="1"/>
          </p:nvPr>
        </p:nvSpPr>
        <p:spPr>
          <a:xfrm>
            <a:off x="270272" y="2564673"/>
            <a:ext cx="732234" cy="411163"/>
          </a:xfr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dirty="0"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Slide 1 (White)">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32" name="Picture Placeholder 31"/>
          <p:cNvSpPr>
            <a:spLocks noGrp="1"/>
          </p:cNvSpPr>
          <p:nvPr>
            <p:ph type="pic" sz="quarter" idx="13"/>
          </p:nvPr>
        </p:nvSpPr>
        <p:spPr>
          <a:xfrm>
            <a:off x="-4988" y="858"/>
            <a:ext cx="9150132" cy="6857143"/>
          </a:xfrm>
        </p:spPr>
        <p:txBody>
          <a:bodyPr anchor="ctr"/>
          <a:lstStyle>
            <a:lvl1pPr algn="ctr">
              <a:defRPr>
                <a:solidFill>
                  <a:schemeClr val="tx1"/>
                </a:solidFill>
              </a:defRPr>
            </a:lvl1pPr>
          </a:lstStyle>
          <a:p>
            <a:r>
              <a:rPr lang="en-US" smtClean="0"/>
              <a:t>Drag picture to placeholder or click icon to add</a:t>
            </a:r>
            <a:endParaRPr lang="en-GB" dirty="0"/>
          </a:p>
        </p:txBody>
      </p:sp>
      <p:sp>
        <p:nvSpPr>
          <p:cNvPr id="2" name="Title 1"/>
          <p:cNvSpPr>
            <a:spLocks noGrp="1"/>
          </p:cNvSpPr>
          <p:nvPr>
            <p:ph type="ctrTitle"/>
          </p:nvPr>
        </p:nvSpPr>
        <p:spPr>
          <a:xfrm>
            <a:off x="270001" y="3846097"/>
            <a:ext cx="8600156" cy="1143000"/>
          </a:xfrm>
        </p:spPr>
        <p:txBody>
          <a:bodyPr anchor="b">
            <a:noAutofit/>
          </a:bodyPr>
          <a:lstStyle>
            <a:lvl1pPr algn="l">
              <a:defRPr sz="2400" b="1">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270001" y="4989097"/>
            <a:ext cx="8600156" cy="1125748"/>
          </a:xfr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7"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457201"/>
            <a:ext cx="3172921" cy="493200"/>
          </a:xfrm>
          <a:prstGeom prst="rect">
            <a:avLst/>
          </a:prstGeom>
        </p:spPr>
      </p:pic>
    </p:spTree>
    <p:extLst>
      <p:ext uri="{BB962C8B-B14F-4D97-AF65-F5344CB8AC3E}">
        <p14:creationId xmlns:p14="http://schemas.microsoft.com/office/powerpoint/2010/main" val="214161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4DD98664-882C-4D8A-B754-A20392790825}" type="slidenum">
              <a:rPr lang="en-GB" smtClean="0"/>
              <a:pPr/>
              <a:t>‹#›</a:t>
            </a:fld>
            <a:endParaRPr lang="en-GB"/>
          </a:p>
        </p:txBody>
      </p:sp>
      <p:sp>
        <p:nvSpPr>
          <p:cNvPr id="7" name="Picture Placeholder 31"/>
          <p:cNvSpPr>
            <a:spLocks noGrp="1"/>
          </p:cNvSpPr>
          <p:nvPr>
            <p:ph type="pic" sz="quarter" idx="13"/>
          </p:nvPr>
        </p:nvSpPr>
        <p:spPr>
          <a:xfrm>
            <a:off x="-6132" y="857"/>
            <a:ext cx="9150132" cy="6857143"/>
          </a:xfrm>
        </p:spPr>
        <p:txBody>
          <a:bodyPr anchor="ctr"/>
          <a:lstStyle>
            <a:lvl1pPr algn="ctr">
              <a:defRPr>
                <a:solidFill>
                  <a:schemeClr val="bg1"/>
                </a:solidFill>
              </a:defRPr>
            </a:lvl1pPr>
          </a:lstStyle>
          <a:p>
            <a:r>
              <a:rPr lang="en-US" smtClean="0"/>
              <a:t>Drag picture to placeholder or click icon to add</a:t>
            </a:r>
            <a:endParaRPr lang="en-GB" dirty="0"/>
          </a:p>
        </p:txBody>
      </p:sp>
      <p:sp>
        <p:nvSpPr>
          <p:cNvPr id="3" name="Text Placeholder 2"/>
          <p:cNvSpPr>
            <a:spLocks noGrp="1"/>
          </p:cNvSpPr>
          <p:nvPr>
            <p:ph type="body" sz="quarter" idx="15"/>
          </p:nvPr>
        </p:nvSpPr>
        <p:spPr>
          <a:xfrm>
            <a:off x="270272" y="2984855"/>
            <a:ext cx="8599883" cy="1585557"/>
          </a:xfr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Click to edit Master text styles</a:t>
            </a:r>
          </a:p>
          <a:p>
            <a:pPr lvl="1"/>
            <a:r>
              <a:rPr lang="en-US" smtClean="0"/>
              <a:t>Second level</a:t>
            </a:r>
          </a:p>
        </p:txBody>
      </p:sp>
      <p:sp>
        <p:nvSpPr>
          <p:cNvPr id="8"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5" name="Text Placeholder 2"/>
          <p:cNvSpPr>
            <a:spLocks noGrp="1"/>
          </p:cNvSpPr>
          <p:nvPr>
            <p:ph type="body" sz="quarter" idx="16" hasCustomPrompt="1"/>
          </p:nvPr>
        </p:nvSpPr>
        <p:spPr>
          <a:xfrm>
            <a:off x="269999" y="2564673"/>
            <a:ext cx="732507" cy="411163"/>
          </a:xfr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dirty="0" smtClean="0"/>
              <a:t>No.</a:t>
            </a:r>
          </a:p>
        </p:txBody>
      </p:sp>
    </p:spTree>
    <p:extLst>
      <p:ext uri="{BB962C8B-B14F-4D97-AF65-F5344CB8AC3E}">
        <p14:creationId xmlns:p14="http://schemas.microsoft.com/office/powerpoint/2010/main" val="522587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8142685" y="266924"/>
            <a:ext cx="727472" cy="196850"/>
          </a:xfrm>
        </p:spPr>
        <p:txBody>
          <a:bodyPr/>
          <a:lstStyle>
            <a:lvl1pPr>
              <a:defRPr>
                <a:solidFill>
                  <a:schemeClr val="tx1"/>
                </a:solidFill>
              </a:defRPr>
            </a:lvl1pPr>
          </a:lstStyle>
          <a:p>
            <a:fld id="{4034BEE3-566C-4068-A777-C3A4762E861B}" type="slidenum">
              <a:rPr lang="en-GB" smtClean="0"/>
              <a:pPr/>
              <a:t>‹#›</a:t>
            </a:fld>
            <a:endParaRPr lang="en-GB"/>
          </a:p>
        </p:txBody>
      </p:sp>
      <p:sp>
        <p:nvSpPr>
          <p:cNvPr id="7" name="Title 1"/>
          <p:cNvSpPr>
            <a:spLocks noGrp="1"/>
          </p:cNvSpPr>
          <p:nvPr>
            <p:ph type="title"/>
          </p:nvPr>
        </p:nvSpPr>
        <p:spPr>
          <a:xfrm>
            <a:off x="270000" y="857036"/>
            <a:ext cx="8600156" cy="838800"/>
          </a:xfrm>
        </p:spPr>
        <p:txBody>
          <a:bodyPr>
            <a:noAutofit/>
          </a:bodyPr>
          <a:lstStyle>
            <a:lvl1pPr>
              <a:defRPr>
                <a:solidFill>
                  <a:schemeClr val="tx1"/>
                </a:solidFill>
              </a:defRPr>
            </a:lvl1pPr>
          </a:lstStyle>
          <a:p>
            <a:r>
              <a:rPr lang="en-US" smtClean="0"/>
              <a:t>Click to edit Master title style</a:t>
            </a:r>
            <a:endParaRPr lang="en-GB" dirty="0"/>
          </a:p>
        </p:txBody>
      </p:sp>
      <p:sp>
        <p:nvSpPr>
          <p:cNvPr id="9" name="Text Placeholder 17"/>
          <p:cNvSpPr>
            <a:spLocks noGrp="1"/>
          </p:cNvSpPr>
          <p:nvPr>
            <p:ph type="body" sz="quarter" idx="15" hasCustomPrompt="1"/>
          </p:nvPr>
        </p:nvSpPr>
        <p:spPr>
          <a:xfrm>
            <a:off x="270000" y="6290337"/>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6" name="Content Placeholder 2"/>
          <p:cNvSpPr>
            <a:spLocks noGrp="1"/>
          </p:cNvSpPr>
          <p:nvPr>
            <p:ph idx="1"/>
          </p:nvPr>
        </p:nvSpPr>
        <p:spPr>
          <a:xfrm>
            <a:off x="269999" y="1697071"/>
            <a:ext cx="8600155" cy="4426579"/>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Content Placeholder 4"/>
          <p:cNvSpPr>
            <a:spLocks noGrp="1"/>
          </p:cNvSpPr>
          <p:nvPr>
            <p:ph sz="quarter" idx="14"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cxnSp>
        <p:nvCxnSpPr>
          <p:cNvPr id="17" name="Straight Connector 16"/>
          <p:cNvCxnSpPr/>
          <p:nvPr userDrawn="1"/>
        </p:nvCxnSpPr>
        <p:spPr>
          <a:xfrm>
            <a:off x="3131840" y="94038"/>
            <a:ext cx="0" cy="389724"/>
          </a:xfrm>
          <a:prstGeom prst="line">
            <a:avLst/>
          </a:prstGeom>
          <a:ln w="12700">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6" name="Picture Placeholder 25"/>
          <p:cNvSpPr>
            <a:spLocks noGrp="1"/>
          </p:cNvSpPr>
          <p:nvPr>
            <p:ph type="pic" sz="quarter" idx="16"/>
          </p:nvPr>
        </p:nvSpPr>
        <p:spPr>
          <a:xfrm>
            <a:off x="3372969" y="83575"/>
            <a:ext cx="2970000" cy="410650"/>
          </a:xfrm>
        </p:spPr>
        <p:txBody>
          <a:bodyPr/>
          <a:lstStyle/>
          <a:p>
            <a:endParaRPr lang="en-GB" dirty="0"/>
          </a:p>
        </p:txBody>
      </p:sp>
    </p:spTree>
    <p:extLst>
      <p:ext uri="{BB962C8B-B14F-4D97-AF65-F5344CB8AC3E}">
        <p14:creationId xmlns:p14="http://schemas.microsoft.com/office/powerpoint/2010/main" val="804364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2 x Content (3)">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000" y="1693235"/>
            <a:ext cx="4220100" cy="4426579"/>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58" name="Content Placeholder 35"/>
          <p:cNvSpPr>
            <a:spLocks noGrp="1"/>
          </p:cNvSpPr>
          <p:nvPr>
            <p:ph sz="quarter" idx="14"/>
          </p:nvPr>
        </p:nvSpPr>
        <p:spPr>
          <a:xfrm>
            <a:off x="4643681" y="1693234"/>
            <a:ext cx="4221306" cy="442658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itle 1"/>
          <p:cNvSpPr>
            <a:spLocks noGrp="1"/>
          </p:cNvSpPr>
          <p:nvPr>
            <p:ph type="title"/>
          </p:nvPr>
        </p:nvSpPr>
        <p:spPr>
          <a:xfrm>
            <a:off x="270000" y="853200"/>
            <a:ext cx="8594986" cy="840032"/>
          </a:xfrm>
        </p:spPr>
        <p:txBody>
          <a:bodyPr>
            <a:noAutofit/>
          </a:bodyPr>
          <a:lstStyle>
            <a:lvl1pPr>
              <a:defRPr>
                <a:solidFill>
                  <a:schemeClr val="tx1"/>
                </a:solidFill>
              </a:defRPr>
            </a:lvl1pPr>
          </a:lstStyle>
          <a:p>
            <a:r>
              <a:rPr lang="en-US" dirty="0" smtClean="0"/>
              <a:t>Click to edit Master title style</a:t>
            </a:r>
            <a:endParaRPr lang="en-GB" dirty="0"/>
          </a:p>
        </p:txBody>
      </p:sp>
      <p:sp>
        <p:nvSpPr>
          <p:cNvPr id="12" name="Text Placeholder 17"/>
          <p:cNvSpPr>
            <a:spLocks noGrp="1"/>
          </p:cNvSpPr>
          <p:nvPr>
            <p:ph type="body" sz="quarter" idx="17"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10" name="Content Placeholder 4"/>
          <p:cNvSpPr>
            <a:spLocks noGrp="1"/>
          </p:cNvSpPr>
          <p:nvPr>
            <p:ph sz="quarter" idx="18"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cxnSp>
        <p:nvCxnSpPr>
          <p:cNvPr id="14" name="Straight Connector 13"/>
          <p:cNvCxnSpPr/>
          <p:nvPr userDrawn="1"/>
        </p:nvCxnSpPr>
        <p:spPr>
          <a:xfrm>
            <a:off x="3131840" y="94038"/>
            <a:ext cx="0" cy="389724"/>
          </a:xfrm>
          <a:prstGeom prst="line">
            <a:avLst/>
          </a:prstGeom>
          <a:ln w="12700">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5" name="Picture Placeholder 25"/>
          <p:cNvSpPr>
            <a:spLocks noGrp="1"/>
          </p:cNvSpPr>
          <p:nvPr>
            <p:ph type="pic" sz="quarter" idx="16"/>
          </p:nvPr>
        </p:nvSpPr>
        <p:spPr>
          <a:xfrm>
            <a:off x="3372969" y="83575"/>
            <a:ext cx="2970000" cy="410650"/>
          </a:xfrm>
        </p:spPr>
        <p:txBody>
          <a:bodyPr/>
          <a:lstStyle/>
          <a:p>
            <a:endParaRPr lang="en-GB" dirty="0"/>
          </a:p>
        </p:txBody>
      </p:sp>
    </p:spTree>
    <p:extLst>
      <p:ext uri="{BB962C8B-B14F-4D97-AF65-F5344CB8AC3E}">
        <p14:creationId xmlns:p14="http://schemas.microsoft.com/office/powerpoint/2010/main" val="1444296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3 x Content (7)">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999" y="1692001"/>
            <a:ext cx="27594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32" name="Title 1"/>
          <p:cNvSpPr>
            <a:spLocks noGrp="1"/>
          </p:cNvSpPr>
          <p:nvPr>
            <p:ph type="title"/>
          </p:nvPr>
        </p:nvSpPr>
        <p:spPr>
          <a:xfrm>
            <a:off x="270000" y="853200"/>
            <a:ext cx="8594986" cy="838800"/>
          </a:xfrm>
        </p:spPr>
        <p:txBody>
          <a:bodyPr>
            <a:noAutofit/>
          </a:bodyPr>
          <a:lstStyle>
            <a:lvl1pPr>
              <a:defRPr>
                <a:solidFill>
                  <a:schemeClr val="tx1"/>
                </a:solidFill>
              </a:defRPr>
            </a:lvl1pPr>
          </a:lstStyle>
          <a:p>
            <a:r>
              <a:rPr lang="en-US" smtClean="0"/>
              <a:t>Click to edit Master title style</a:t>
            </a:r>
            <a:endParaRPr lang="en-GB" dirty="0"/>
          </a:p>
        </p:txBody>
      </p:sp>
      <p:sp>
        <p:nvSpPr>
          <p:cNvPr id="12" name="Content Placeholder 2"/>
          <p:cNvSpPr>
            <a:spLocks noGrp="1"/>
          </p:cNvSpPr>
          <p:nvPr>
            <p:ph idx="14"/>
          </p:nvPr>
        </p:nvSpPr>
        <p:spPr>
          <a:xfrm>
            <a:off x="3188494" y="1692001"/>
            <a:ext cx="27594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Content Placeholder 2"/>
          <p:cNvSpPr>
            <a:spLocks noGrp="1"/>
          </p:cNvSpPr>
          <p:nvPr>
            <p:ph idx="15"/>
          </p:nvPr>
        </p:nvSpPr>
        <p:spPr>
          <a:xfrm>
            <a:off x="6106990" y="1692001"/>
            <a:ext cx="2757996"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5" name="Text Placeholder 17"/>
          <p:cNvSpPr>
            <a:spLocks noGrp="1"/>
          </p:cNvSpPr>
          <p:nvPr>
            <p:ph type="body" sz="quarter" idx="17"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8" name="Content Placeholder 4"/>
          <p:cNvSpPr>
            <a:spLocks noGrp="1"/>
          </p:cNvSpPr>
          <p:nvPr>
            <p:ph sz="quarter" idx="18"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cxnSp>
        <p:nvCxnSpPr>
          <p:cNvPr id="11" name="Straight Connector 10"/>
          <p:cNvCxnSpPr/>
          <p:nvPr userDrawn="1"/>
        </p:nvCxnSpPr>
        <p:spPr>
          <a:xfrm>
            <a:off x="3131840" y="94038"/>
            <a:ext cx="0" cy="389724"/>
          </a:xfrm>
          <a:prstGeom prst="line">
            <a:avLst/>
          </a:prstGeom>
          <a:ln w="12700">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Picture Placeholder 25"/>
          <p:cNvSpPr>
            <a:spLocks noGrp="1"/>
          </p:cNvSpPr>
          <p:nvPr>
            <p:ph type="pic" sz="quarter" idx="16"/>
          </p:nvPr>
        </p:nvSpPr>
        <p:spPr>
          <a:xfrm>
            <a:off x="3372969" y="83575"/>
            <a:ext cx="2970000" cy="410650"/>
          </a:xfrm>
        </p:spPr>
        <p:txBody>
          <a:bodyPr/>
          <a:lstStyle/>
          <a:p>
            <a:endParaRPr lang="en-GB" dirty="0"/>
          </a:p>
        </p:txBody>
      </p:sp>
    </p:spTree>
    <p:extLst>
      <p:ext uri="{BB962C8B-B14F-4D97-AF65-F5344CB8AC3E}">
        <p14:creationId xmlns:p14="http://schemas.microsoft.com/office/powerpoint/2010/main" val="131884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999" y="1692001"/>
            <a:ext cx="20358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32" name="Title 1"/>
          <p:cNvSpPr>
            <a:spLocks noGrp="1"/>
          </p:cNvSpPr>
          <p:nvPr>
            <p:ph type="title"/>
          </p:nvPr>
        </p:nvSpPr>
        <p:spPr>
          <a:xfrm>
            <a:off x="270000" y="853200"/>
            <a:ext cx="8594986" cy="838800"/>
          </a:xfrm>
        </p:spPr>
        <p:txBody>
          <a:bodyPr>
            <a:noAutofit/>
          </a:bodyPr>
          <a:lstStyle>
            <a:lvl1pPr>
              <a:defRPr>
                <a:solidFill>
                  <a:schemeClr val="tx1"/>
                </a:solidFill>
              </a:defRPr>
            </a:lvl1pPr>
          </a:lstStyle>
          <a:p>
            <a:r>
              <a:rPr lang="en-US" smtClean="0"/>
              <a:t>Click to edit Master title style</a:t>
            </a:r>
            <a:endParaRPr lang="en-GB" dirty="0"/>
          </a:p>
        </p:txBody>
      </p:sp>
      <p:sp>
        <p:nvSpPr>
          <p:cNvPr id="14" name="Content Placeholder 2"/>
          <p:cNvSpPr>
            <a:spLocks noGrp="1"/>
          </p:cNvSpPr>
          <p:nvPr>
            <p:ph idx="14"/>
          </p:nvPr>
        </p:nvSpPr>
        <p:spPr>
          <a:xfrm>
            <a:off x="2459831" y="1692001"/>
            <a:ext cx="20358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5" name="Content Placeholder 2"/>
          <p:cNvSpPr>
            <a:spLocks noGrp="1"/>
          </p:cNvSpPr>
          <p:nvPr>
            <p:ph idx="15"/>
          </p:nvPr>
        </p:nvSpPr>
        <p:spPr>
          <a:xfrm>
            <a:off x="4649665" y="1692001"/>
            <a:ext cx="20358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Content Placeholder 2"/>
          <p:cNvSpPr>
            <a:spLocks noGrp="1"/>
          </p:cNvSpPr>
          <p:nvPr>
            <p:ph idx="16"/>
          </p:nvPr>
        </p:nvSpPr>
        <p:spPr>
          <a:xfrm>
            <a:off x="6829185" y="1692001"/>
            <a:ext cx="2035800" cy="4427813"/>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Text Placeholder 17"/>
          <p:cNvSpPr>
            <a:spLocks noGrp="1"/>
          </p:cNvSpPr>
          <p:nvPr>
            <p:ph type="body" sz="quarter" idx="18"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9" name="Content Placeholder 4"/>
          <p:cNvSpPr>
            <a:spLocks noGrp="1"/>
          </p:cNvSpPr>
          <p:nvPr>
            <p:ph sz="quarter" idx="19"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cxnSp>
        <p:nvCxnSpPr>
          <p:cNvPr id="13" name="Straight Connector 12"/>
          <p:cNvCxnSpPr/>
          <p:nvPr userDrawn="1"/>
        </p:nvCxnSpPr>
        <p:spPr>
          <a:xfrm>
            <a:off x="3131840" y="94038"/>
            <a:ext cx="0" cy="389724"/>
          </a:xfrm>
          <a:prstGeom prst="line">
            <a:avLst/>
          </a:prstGeom>
          <a:ln w="12700">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Picture Placeholder 25"/>
          <p:cNvSpPr>
            <a:spLocks noGrp="1"/>
          </p:cNvSpPr>
          <p:nvPr>
            <p:ph type="pic" sz="quarter" idx="20"/>
          </p:nvPr>
        </p:nvSpPr>
        <p:spPr>
          <a:xfrm>
            <a:off x="3372969" y="83575"/>
            <a:ext cx="2970000" cy="410650"/>
          </a:xfrm>
        </p:spPr>
        <p:txBody>
          <a:bodyPr/>
          <a:lstStyle/>
          <a:p>
            <a:endParaRPr lang="en-GB" dirty="0"/>
          </a:p>
        </p:txBody>
      </p:sp>
    </p:spTree>
    <p:extLst>
      <p:ext uri="{BB962C8B-B14F-4D97-AF65-F5344CB8AC3E}">
        <p14:creationId xmlns:p14="http://schemas.microsoft.com/office/powerpoint/2010/main" val="204680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7" name="Title 1"/>
          <p:cNvSpPr>
            <a:spLocks noGrp="1"/>
          </p:cNvSpPr>
          <p:nvPr>
            <p:ph type="title"/>
          </p:nvPr>
        </p:nvSpPr>
        <p:spPr>
          <a:xfrm>
            <a:off x="270000" y="853200"/>
            <a:ext cx="8600156" cy="838800"/>
          </a:xfrm>
        </p:spPr>
        <p:txBody>
          <a:bodyPr>
            <a:noAutofit/>
          </a:bodyPr>
          <a:lstStyle>
            <a:lvl1pPr>
              <a:defRPr>
                <a:solidFill>
                  <a:schemeClr val="tx1"/>
                </a:solidFill>
              </a:defRPr>
            </a:lvl1pPr>
          </a:lstStyle>
          <a:p>
            <a:r>
              <a:rPr lang="en-US" smtClean="0"/>
              <a:t>Click to edit Master title style</a:t>
            </a:r>
            <a:endParaRPr lang="en-GB" dirty="0"/>
          </a:p>
        </p:txBody>
      </p:sp>
      <p:sp>
        <p:nvSpPr>
          <p:cNvPr id="9" name="Text Placeholder 17"/>
          <p:cNvSpPr>
            <a:spLocks noGrp="1"/>
          </p:cNvSpPr>
          <p:nvPr>
            <p:ph type="body" sz="quarter" idx="15"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sp>
        <p:nvSpPr>
          <p:cNvPr id="5" name="Content Placeholder 4"/>
          <p:cNvSpPr>
            <a:spLocks noGrp="1"/>
          </p:cNvSpPr>
          <p:nvPr>
            <p:ph sz="quarter" idx="14" hasCustomPrompt="1"/>
          </p:nvPr>
        </p:nvSpPr>
        <p:spPr>
          <a:xfrm>
            <a:off x="270000" y="1219826"/>
            <a:ext cx="8600249" cy="472175"/>
          </a:xfrm>
        </p:spPr>
        <p:txBody>
          <a:bodyPr>
            <a:noAutofit/>
          </a:bodyPr>
          <a:lstStyle>
            <a:lvl1pPr>
              <a:spcBef>
                <a:spcPts val="0"/>
              </a:spcBef>
              <a:defRPr sz="2200" b="0">
                <a:solidFill>
                  <a:schemeClr val="tx1"/>
                </a:solidFill>
              </a:defRPr>
            </a:lvl1pPr>
          </a:lstStyle>
          <a:p>
            <a:pPr lvl="0"/>
            <a:r>
              <a:rPr lang="en-US" dirty="0" smtClean="0"/>
              <a:t>Click to add sub-title</a:t>
            </a:r>
          </a:p>
        </p:txBody>
      </p:sp>
      <p:cxnSp>
        <p:nvCxnSpPr>
          <p:cNvPr id="10" name="Straight Connector 9"/>
          <p:cNvCxnSpPr/>
          <p:nvPr userDrawn="1"/>
        </p:nvCxnSpPr>
        <p:spPr>
          <a:xfrm>
            <a:off x="3131840" y="94038"/>
            <a:ext cx="0" cy="389724"/>
          </a:xfrm>
          <a:prstGeom prst="line">
            <a:avLst/>
          </a:prstGeom>
          <a:ln w="12700">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 name="Picture Placeholder 25"/>
          <p:cNvSpPr>
            <a:spLocks noGrp="1"/>
          </p:cNvSpPr>
          <p:nvPr>
            <p:ph type="pic" sz="quarter" idx="16"/>
          </p:nvPr>
        </p:nvSpPr>
        <p:spPr>
          <a:xfrm>
            <a:off x="3372969" y="83575"/>
            <a:ext cx="2970000" cy="410650"/>
          </a:xfrm>
        </p:spPr>
        <p:txBody>
          <a:bodyPr/>
          <a:lstStyle/>
          <a:p>
            <a:endParaRPr lang="en-GB" dirty="0"/>
          </a:p>
        </p:txBody>
      </p:sp>
    </p:spTree>
    <p:extLst>
      <p:ext uri="{BB962C8B-B14F-4D97-AF65-F5344CB8AC3E}">
        <p14:creationId xmlns:p14="http://schemas.microsoft.com/office/powerpoint/2010/main" val="182895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4034BEE3-566C-4068-A777-C3A4762E861B}" type="slidenum">
              <a:rPr lang="en-GB" smtClean="0"/>
              <a:pPr/>
              <a:t>‹#›</a:t>
            </a:fld>
            <a:endParaRPr lang="en-GB"/>
          </a:p>
        </p:txBody>
      </p:sp>
      <p:sp>
        <p:nvSpPr>
          <p:cNvPr id="9"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tx1"/>
                </a:solidFill>
              </a:defRPr>
            </a:lvl1pPr>
          </a:lstStyle>
          <a:p>
            <a:pPr lvl="0"/>
            <a:r>
              <a:rPr lang="en-US" dirty="0" smtClean="0"/>
              <a:t>Click to add footer text</a:t>
            </a:r>
          </a:p>
        </p:txBody>
      </p:sp>
      <p:cxnSp>
        <p:nvCxnSpPr>
          <p:cNvPr id="7" name="Straight Connector 6"/>
          <p:cNvCxnSpPr/>
          <p:nvPr userDrawn="1"/>
        </p:nvCxnSpPr>
        <p:spPr>
          <a:xfrm>
            <a:off x="3131840" y="94038"/>
            <a:ext cx="0" cy="389724"/>
          </a:xfrm>
          <a:prstGeom prst="line">
            <a:avLst/>
          </a:prstGeom>
          <a:ln w="12700">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 name="Picture Placeholder 25"/>
          <p:cNvSpPr>
            <a:spLocks noGrp="1"/>
          </p:cNvSpPr>
          <p:nvPr>
            <p:ph type="pic" sz="quarter" idx="16"/>
          </p:nvPr>
        </p:nvSpPr>
        <p:spPr>
          <a:xfrm>
            <a:off x="3372969" y="83575"/>
            <a:ext cx="2970000" cy="410650"/>
          </a:xfrm>
        </p:spPr>
        <p:txBody>
          <a:bodyPr/>
          <a:lstStyle/>
          <a:p>
            <a:endParaRPr lang="en-GB" dirty="0"/>
          </a:p>
        </p:txBody>
      </p:sp>
    </p:spTree>
    <p:extLst>
      <p:ext uri="{BB962C8B-B14F-4D97-AF65-F5344CB8AC3E}">
        <p14:creationId xmlns:p14="http://schemas.microsoft.com/office/powerpoint/2010/main" val="121670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Image ONLY)">
    <p:bg>
      <p:bgPr>
        <a:solidFill>
          <a:srgbClr val="000000"/>
        </a:solidFill>
        <a:effectLst/>
      </p:bgPr>
    </p:bg>
    <p:spTree>
      <p:nvGrpSpPr>
        <p:cNvPr id="1" name=""/>
        <p:cNvGrpSpPr/>
        <p:nvPr/>
      </p:nvGrpSpPr>
      <p:grpSpPr>
        <a:xfrm>
          <a:off x="0" y="0"/>
          <a:ext cx="0" cy="0"/>
          <a:chOff x="0" y="0"/>
          <a:chExt cx="0" cy="0"/>
        </a:xfrm>
      </p:grpSpPr>
      <p:sp>
        <p:nvSpPr>
          <p:cNvPr id="9" name="Picture Placeholder 31"/>
          <p:cNvSpPr>
            <a:spLocks noGrp="1"/>
          </p:cNvSpPr>
          <p:nvPr>
            <p:ph type="pic" sz="quarter" idx="13"/>
          </p:nvPr>
        </p:nvSpPr>
        <p:spPr>
          <a:xfrm>
            <a:off x="-4988" y="858"/>
            <a:ext cx="9150132" cy="6857143"/>
          </a:xfrm>
        </p:spPr>
        <p:txBody>
          <a:bodyPr anchor="ctr"/>
          <a:lstStyle>
            <a:lvl1pPr algn="ctr">
              <a:defRPr>
                <a:solidFill>
                  <a:schemeClr val="tx1"/>
                </a:solidFill>
              </a:defRPr>
            </a:lvl1pPr>
          </a:lstStyle>
          <a:p>
            <a:r>
              <a:rPr lang="en-US" smtClean="0"/>
              <a:t>Drag picture to placeholder or click icon to add</a:t>
            </a:r>
            <a:endParaRPr lang="en-GB" dirty="0"/>
          </a:p>
        </p:txBody>
      </p:sp>
      <p:sp>
        <p:nvSpPr>
          <p:cNvPr id="7" name="Title 1"/>
          <p:cNvSpPr>
            <a:spLocks noGrp="1"/>
          </p:cNvSpPr>
          <p:nvPr>
            <p:ph type="ctrTitle"/>
          </p:nvPr>
        </p:nvSpPr>
        <p:spPr>
          <a:xfrm>
            <a:off x="5372100" y="1137600"/>
            <a:ext cx="3500100" cy="1789200"/>
          </a:xfrm>
        </p:spPr>
        <p:txBody>
          <a:bodyPr anchor="b">
            <a:noAutofit/>
          </a:bodyPr>
          <a:lstStyle>
            <a:lvl1pPr algn="l">
              <a:defRPr sz="2400" b="1">
                <a:solidFill>
                  <a:schemeClr val="bg1"/>
                </a:solidFill>
              </a:defRPr>
            </a:lvl1pPr>
          </a:lstStyle>
          <a:p>
            <a:r>
              <a:rPr lang="en-US" smtClean="0"/>
              <a:t>Click to edit Master title style</a:t>
            </a:r>
            <a:endParaRPr lang="en-GB" dirty="0"/>
          </a:p>
        </p:txBody>
      </p:sp>
      <p:sp>
        <p:nvSpPr>
          <p:cNvPr id="8" name="Subtitle 2"/>
          <p:cNvSpPr>
            <a:spLocks noGrp="1"/>
          </p:cNvSpPr>
          <p:nvPr>
            <p:ph type="subTitle" idx="1"/>
          </p:nvPr>
        </p:nvSpPr>
        <p:spPr>
          <a:xfrm>
            <a:off x="5372100" y="3146400"/>
            <a:ext cx="35001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11"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457201"/>
            <a:ext cx="3172921" cy="493200"/>
          </a:xfrm>
          <a:prstGeom prst="rect">
            <a:avLst/>
          </a:prstGeom>
        </p:spPr>
      </p:pic>
    </p:spTree>
    <p:extLst>
      <p:ext uri="{BB962C8B-B14F-4D97-AF65-F5344CB8AC3E}">
        <p14:creationId xmlns:p14="http://schemas.microsoft.com/office/powerpoint/2010/main" val="138185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Image ONLY)">
    <p:bg>
      <p:bgPr>
        <a:solidFill>
          <a:srgbClr val="000000"/>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4034BEE3-566C-4068-A777-C3A4762E861B}" type="slidenum">
              <a:rPr lang="en-GB" smtClean="0"/>
              <a:pPr/>
              <a:t>‹#›</a:t>
            </a:fld>
            <a:endParaRPr lang="en-GB"/>
          </a:p>
        </p:txBody>
      </p:sp>
      <p:sp>
        <p:nvSpPr>
          <p:cNvPr id="32" name="Picture Placeholder 31"/>
          <p:cNvSpPr>
            <a:spLocks noGrp="1"/>
          </p:cNvSpPr>
          <p:nvPr>
            <p:ph type="pic" sz="quarter" idx="13"/>
          </p:nvPr>
        </p:nvSpPr>
        <p:spPr>
          <a:xfrm>
            <a:off x="-6132" y="857"/>
            <a:ext cx="9150132" cy="6857143"/>
          </a:xfrm>
        </p:spPr>
        <p:txBody>
          <a:bodyPr anchor="ctr"/>
          <a:lstStyle>
            <a:lvl1pPr algn="ctr">
              <a:defRPr>
                <a:solidFill>
                  <a:schemeClr val="bg1"/>
                </a:solidFill>
              </a:defRPr>
            </a:lvl1pPr>
          </a:lstStyle>
          <a:p>
            <a:r>
              <a:rPr lang="en-US" smtClean="0"/>
              <a:t>Drag picture to placeholder or click icon to add</a:t>
            </a:r>
            <a:endParaRPr lang="en-GB" dirty="0"/>
          </a:p>
        </p:txBody>
      </p:sp>
      <p:sp>
        <p:nvSpPr>
          <p:cNvPr id="7"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sp>
        <p:nvSpPr>
          <p:cNvPr id="8" name="Title 1"/>
          <p:cNvSpPr>
            <a:spLocks noGrp="1"/>
          </p:cNvSpPr>
          <p:nvPr>
            <p:ph type="ctrTitle"/>
          </p:nvPr>
        </p:nvSpPr>
        <p:spPr>
          <a:xfrm>
            <a:off x="270001" y="3846097"/>
            <a:ext cx="8600156" cy="1143000"/>
          </a:xfrm>
        </p:spPr>
        <p:txBody>
          <a:bodyPr anchor="b">
            <a:noAutofit/>
          </a:bodyPr>
          <a:lstStyle>
            <a:lvl1pPr algn="l">
              <a:defRPr sz="2400" b="1">
                <a:solidFill>
                  <a:schemeClr val="bg1"/>
                </a:solidFill>
              </a:defRPr>
            </a:lvl1pPr>
          </a:lstStyle>
          <a:p>
            <a:r>
              <a:rPr lang="en-US" smtClean="0"/>
              <a:t>Click to edit Master title style</a:t>
            </a:r>
            <a:endParaRPr lang="en-GB" dirty="0"/>
          </a:p>
        </p:txBody>
      </p:sp>
      <p:sp>
        <p:nvSpPr>
          <p:cNvPr id="9" name="Subtitle 2"/>
          <p:cNvSpPr>
            <a:spLocks noGrp="1"/>
          </p:cNvSpPr>
          <p:nvPr>
            <p:ph type="subTitle" idx="1"/>
          </p:nvPr>
        </p:nvSpPr>
        <p:spPr>
          <a:xfrm>
            <a:off x="270001" y="4989097"/>
            <a:ext cx="8600156" cy="1125748"/>
          </a:xfr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457201"/>
            <a:ext cx="3172921" cy="493200"/>
          </a:xfrm>
          <a:prstGeom prst="rect">
            <a:avLst/>
          </a:prstGeom>
        </p:spPr>
      </p:pic>
    </p:spTree>
    <p:extLst>
      <p:ext uri="{BB962C8B-B14F-4D97-AF65-F5344CB8AC3E}">
        <p14:creationId xmlns:p14="http://schemas.microsoft.com/office/powerpoint/2010/main" val="148472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Title Slide (Image ONLY)">
    <p:bg>
      <p:bgPr>
        <a:solidFill>
          <a:srgbClr val="000000"/>
        </a:solidFill>
        <a:effectLst/>
      </p:bgPr>
    </p:bg>
    <p:spTree>
      <p:nvGrpSpPr>
        <p:cNvPr id="1" name=""/>
        <p:cNvGrpSpPr/>
        <p:nvPr/>
      </p:nvGrpSpPr>
      <p:grpSpPr>
        <a:xfrm>
          <a:off x="0" y="0"/>
          <a:ext cx="0" cy="0"/>
          <a:chOff x="0" y="0"/>
          <a:chExt cx="0" cy="0"/>
        </a:xfrm>
      </p:grpSpPr>
      <p:sp>
        <p:nvSpPr>
          <p:cNvPr id="9" name="Picture Placeholder 31"/>
          <p:cNvSpPr>
            <a:spLocks noGrp="1"/>
          </p:cNvSpPr>
          <p:nvPr>
            <p:ph type="pic" sz="quarter" idx="13"/>
          </p:nvPr>
        </p:nvSpPr>
        <p:spPr>
          <a:xfrm>
            <a:off x="-4988" y="858"/>
            <a:ext cx="9150132" cy="6857143"/>
          </a:xfrm>
        </p:spPr>
        <p:txBody>
          <a:bodyPr anchor="ctr"/>
          <a:lstStyle>
            <a:lvl1pPr algn="ctr">
              <a:defRPr>
                <a:solidFill>
                  <a:schemeClr val="tx1"/>
                </a:solidFill>
              </a:defRPr>
            </a:lvl1pPr>
          </a:lstStyle>
          <a:p>
            <a:r>
              <a:rPr lang="en-US" smtClean="0"/>
              <a:t>Drag picture to placeholder or click icon to add</a:t>
            </a:r>
            <a:endParaRPr lang="en-GB" dirty="0"/>
          </a:p>
        </p:txBody>
      </p:sp>
      <p:sp>
        <p:nvSpPr>
          <p:cNvPr id="7" name="Title 1"/>
          <p:cNvSpPr>
            <a:spLocks noGrp="1"/>
          </p:cNvSpPr>
          <p:nvPr>
            <p:ph type="ctrTitle"/>
          </p:nvPr>
        </p:nvSpPr>
        <p:spPr>
          <a:xfrm>
            <a:off x="5372100" y="1137600"/>
            <a:ext cx="3500100" cy="1789200"/>
          </a:xfrm>
        </p:spPr>
        <p:txBody>
          <a:bodyPr anchor="b">
            <a:noAutofit/>
          </a:bodyPr>
          <a:lstStyle>
            <a:lvl1pPr algn="l">
              <a:defRPr sz="2400" b="1">
                <a:solidFill>
                  <a:schemeClr val="bg1"/>
                </a:solidFill>
              </a:defRPr>
            </a:lvl1pPr>
          </a:lstStyle>
          <a:p>
            <a:r>
              <a:rPr lang="en-US" smtClean="0"/>
              <a:t>Click to edit Master title style</a:t>
            </a:r>
            <a:endParaRPr lang="en-GB" dirty="0"/>
          </a:p>
        </p:txBody>
      </p:sp>
      <p:sp>
        <p:nvSpPr>
          <p:cNvPr id="8" name="Subtitle 2"/>
          <p:cNvSpPr>
            <a:spLocks noGrp="1"/>
          </p:cNvSpPr>
          <p:nvPr>
            <p:ph type="subTitle" idx="1"/>
          </p:nvPr>
        </p:nvSpPr>
        <p:spPr>
          <a:xfrm>
            <a:off x="5372100" y="3146400"/>
            <a:ext cx="3500100" cy="1882800"/>
          </a:xfr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11"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550361"/>
            <a:ext cx="3172921" cy="306880"/>
          </a:xfrm>
          <a:prstGeom prst="rect">
            <a:avLst/>
          </a:prstGeom>
        </p:spPr>
      </p:pic>
    </p:spTree>
    <p:extLst>
      <p:ext uri="{BB962C8B-B14F-4D97-AF65-F5344CB8AC3E}">
        <p14:creationId xmlns:p14="http://schemas.microsoft.com/office/powerpoint/2010/main" val="859216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_Title Slide (Image ONLY)">
    <p:bg>
      <p:bgPr>
        <a:solidFill>
          <a:srgbClr val="000000"/>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4034BEE3-566C-4068-A777-C3A4762E861B}" type="slidenum">
              <a:rPr lang="en-GB" smtClean="0"/>
              <a:pPr/>
              <a:t>‹#›</a:t>
            </a:fld>
            <a:endParaRPr lang="en-GB"/>
          </a:p>
        </p:txBody>
      </p:sp>
      <p:sp>
        <p:nvSpPr>
          <p:cNvPr id="32" name="Picture Placeholder 31"/>
          <p:cNvSpPr>
            <a:spLocks noGrp="1"/>
          </p:cNvSpPr>
          <p:nvPr>
            <p:ph type="pic" sz="quarter" idx="13"/>
          </p:nvPr>
        </p:nvSpPr>
        <p:spPr>
          <a:xfrm>
            <a:off x="-6132" y="857"/>
            <a:ext cx="9150132" cy="6857143"/>
          </a:xfrm>
        </p:spPr>
        <p:txBody>
          <a:bodyPr anchor="ctr"/>
          <a:lstStyle>
            <a:lvl1pPr algn="ctr">
              <a:defRPr>
                <a:solidFill>
                  <a:schemeClr val="bg1"/>
                </a:solidFill>
              </a:defRPr>
            </a:lvl1pPr>
          </a:lstStyle>
          <a:p>
            <a:r>
              <a:rPr lang="en-US" smtClean="0"/>
              <a:t>Drag picture to placeholder or click icon to add</a:t>
            </a:r>
            <a:endParaRPr lang="en-GB" dirty="0"/>
          </a:p>
        </p:txBody>
      </p:sp>
      <p:sp>
        <p:nvSpPr>
          <p:cNvPr id="7"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sp>
        <p:nvSpPr>
          <p:cNvPr id="8" name="Title 1"/>
          <p:cNvSpPr>
            <a:spLocks noGrp="1"/>
          </p:cNvSpPr>
          <p:nvPr>
            <p:ph type="ctrTitle"/>
          </p:nvPr>
        </p:nvSpPr>
        <p:spPr>
          <a:xfrm>
            <a:off x="270001" y="3846097"/>
            <a:ext cx="8600156" cy="1143000"/>
          </a:xfrm>
        </p:spPr>
        <p:txBody>
          <a:bodyPr anchor="b">
            <a:noAutofit/>
          </a:bodyPr>
          <a:lstStyle>
            <a:lvl1pPr algn="l">
              <a:defRPr sz="2400" b="1">
                <a:solidFill>
                  <a:schemeClr val="bg1"/>
                </a:solidFill>
              </a:defRPr>
            </a:lvl1pPr>
          </a:lstStyle>
          <a:p>
            <a:r>
              <a:rPr lang="en-US" smtClean="0"/>
              <a:t>Click to edit Master title style</a:t>
            </a:r>
            <a:endParaRPr lang="en-GB" dirty="0"/>
          </a:p>
        </p:txBody>
      </p:sp>
      <p:sp>
        <p:nvSpPr>
          <p:cNvPr id="9" name="Subtitle 2"/>
          <p:cNvSpPr>
            <a:spLocks noGrp="1"/>
          </p:cNvSpPr>
          <p:nvPr>
            <p:ph type="subTitle" idx="1"/>
          </p:nvPr>
        </p:nvSpPr>
        <p:spPr>
          <a:xfrm>
            <a:off x="270001" y="4989097"/>
            <a:ext cx="8600156" cy="1125748"/>
          </a:xfr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401" y="550361"/>
            <a:ext cx="3172921" cy="306880"/>
          </a:xfrm>
          <a:prstGeom prst="rect">
            <a:avLst/>
          </a:prstGeom>
        </p:spPr>
      </p:pic>
    </p:spTree>
    <p:extLst>
      <p:ext uri="{BB962C8B-B14F-4D97-AF65-F5344CB8AC3E}">
        <p14:creationId xmlns:p14="http://schemas.microsoft.com/office/powerpoint/2010/main" val="449228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Header (Image ONLY)">
    <p:bg>
      <p:bgPr>
        <a:solidFill>
          <a:srgbClr val="000000"/>
        </a:solidFill>
        <a:effectLst/>
      </p:bgPr>
    </p:bg>
    <p:spTree>
      <p:nvGrpSpPr>
        <p:cNvPr id="1" name=""/>
        <p:cNvGrpSpPr/>
        <p:nvPr/>
      </p:nvGrpSpPr>
      <p:grpSpPr>
        <a:xfrm>
          <a:off x="0" y="0"/>
          <a:ext cx="0" cy="0"/>
          <a:chOff x="0" y="0"/>
          <a:chExt cx="0" cy="0"/>
        </a:xfrm>
      </p:grpSpPr>
      <p:sp>
        <p:nvSpPr>
          <p:cNvPr id="9" name="Picture Placeholder 31"/>
          <p:cNvSpPr>
            <a:spLocks noGrp="1"/>
          </p:cNvSpPr>
          <p:nvPr>
            <p:ph type="pic" sz="quarter" idx="13"/>
          </p:nvPr>
        </p:nvSpPr>
        <p:spPr>
          <a:xfrm>
            <a:off x="-6132" y="857"/>
            <a:ext cx="9150132" cy="6857143"/>
          </a:xfrm>
        </p:spPr>
        <p:txBody>
          <a:bodyPr anchor="ctr"/>
          <a:lstStyle>
            <a:lvl1pPr algn="ctr">
              <a:defRPr>
                <a:solidFill>
                  <a:schemeClr val="bg1"/>
                </a:solidFill>
              </a:defRPr>
            </a:lvl1pPr>
          </a:lstStyle>
          <a:p>
            <a:r>
              <a:rPr lang="en-US" smtClean="0"/>
              <a:t>Drag picture to placeholder or click icon to add</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DD98664-882C-4D8A-B754-A20392790825}" type="slidenum">
              <a:rPr lang="en-GB" smtClean="0"/>
              <a:pPr/>
              <a:t>‹#›</a:t>
            </a:fld>
            <a:endParaRPr lang="en-GB"/>
          </a:p>
        </p:txBody>
      </p:sp>
      <p:sp>
        <p:nvSpPr>
          <p:cNvPr id="8" name="Text Placeholder 17"/>
          <p:cNvSpPr>
            <a:spLocks noGrp="1"/>
          </p:cNvSpPr>
          <p:nvPr>
            <p:ph type="body" sz="quarter" idx="14" hasCustomPrompt="1"/>
          </p:nvPr>
        </p:nvSpPr>
        <p:spPr>
          <a:xfrm>
            <a:off x="270000" y="6286501"/>
            <a:ext cx="8600156" cy="264675"/>
          </a:xfrm>
        </p:spPr>
        <p:txBody>
          <a:bodyPr anchor="b">
            <a:noAutofit/>
          </a:bodyPr>
          <a:lstStyle>
            <a:lvl1pPr>
              <a:defRPr sz="800">
                <a:solidFill>
                  <a:schemeClr val="bg1"/>
                </a:solidFill>
              </a:defRPr>
            </a:lvl1pPr>
          </a:lstStyle>
          <a:p>
            <a:pPr lvl="0"/>
            <a:r>
              <a:rPr lang="en-US" dirty="0" smtClean="0"/>
              <a:t>Click to add footer text</a:t>
            </a:r>
          </a:p>
        </p:txBody>
      </p:sp>
      <p:sp>
        <p:nvSpPr>
          <p:cNvPr id="5" name="Text Placeholder 2"/>
          <p:cNvSpPr>
            <a:spLocks noGrp="1"/>
          </p:cNvSpPr>
          <p:nvPr>
            <p:ph type="body" sz="quarter" idx="15"/>
          </p:nvPr>
        </p:nvSpPr>
        <p:spPr>
          <a:xfrm>
            <a:off x="269999" y="2984855"/>
            <a:ext cx="8601349" cy="1585557"/>
          </a:xfr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US" smtClean="0"/>
              <a:t>Click to edit Master text styles</a:t>
            </a:r>
          </a:p>
          <a:p>
            <a:pPr lvl="1"/>
            <a:r>
              <a:rPr lang="en-US" smtClean="0"/>
              <a:t>Second level</a:t>
            </a:r>
          </a:p>
        </p:txBody>
      </p:sp>
      <p:sp>
        <p:nvSpPr>
          <p:cNvPr id="7" name="Text Placeholder 2"/>
          <p:cNvSpPr>
            <a:spLocks noGrp="1"/>
          </p:cNvSpPr>
          <p:nvPr>
            <p:ph type="body" sz="quarter" idx="16" hasCustomPrompt="1"/>
          </p:nvPr>
        </p:nvSpPr>
        <p:spPr>
          <a:xfrm>
            <a:off x="270272" y="2564673"/>
            <a:ext cx="732234" cy="411163"/>
          </a:xfr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dirty="0" smtClean="0"/>
              <a:t>No.</a:t>
            </a:r>
          </a:p>
        </p:txBody>
      </p:sp>
    </p:spTree>
    <p:extLst>
      <p:ext uri="{BB962C8B-B14F-4D97-AF65-F5344CB8AC3E}">
        <p14:creationId xmlns:p14="http://schemas.microsoft.com/office/powerpoint/2010/main" val="213267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5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GB" sz="1600" dirty="0" smtClean="0"/>
          </a:p>
        </p:txBody>
      </p:sp>
      <p:sp>
        <p:nvSpPr>
          <p:cNvPr id="2" name="Title Placeholder 1"/>
          <p:cNvSpPr>
            <a:spLocks noGrp="1"/>
          </p:cNvSpPr>
          <p:nvPr>
            <p:ph type="title"/>
          </p:nvPr>
        </p:nvSpPr>
        <p:spPr>
          <a:xfrm>
            <a:off x="270000" y="854015"/>
            <a:ext cx="8600156" cy="813485"/>
          </a:xfrm>
          <a:prstGeom prst="rect">
            <a:avLst/>
          </a:prstGeom>
        </p:spPr>
        <p:txBody>
          <a:bodyPr vert="horz" lIns="0" tIns="0" rIns="0" bIns="0" rtlCol="0" anchor="t">
            <a:noAutofit/>
          </a:bodyPr>
          <a:lstStyle/>
          <a:p>
            <a:r>
              <a:rPr lang="en-US" smtClean="0"/>
              <a:t>Click to edit Master title style</a:t>
            </a:r>
            <a:endParaRPr lang="en-GB" dirty="0"/>
          </a:p>
        </p:txBody>
      </p:sp>
      <p:sp>
        <p:nvSpPr>
          <p:cNvPr id="3" name="Text Placeholder 2"/>
          <p:cNvSpPr>
            <a:spLocks noGrp="1"/>
          </p:cNvSpPr>
          <p:nvPr>
            <p:ph type="body" idx="1"/>
          </p:nvPr>
        </p:nvSpPr>
        <p:spPr>
          <a:xfrm>
            <a:off x="270156" y="1667500"/>
            <a:ext cx="8600156" cy="4426579"/>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4"/>
          </p:nvPr>
        </p:nvSpPr>
        <p:spPr>
          <a:xfrm>
            <a:off x="8142685" y="263088"/>
            <a:ext cx="72747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cxnSp>
        <p:nvCxnSpPr>
          <p:cNvPr id="9" name="Straight Connector 8"/>
          <p:cNvCxnSpPr/>
          <p:nvPr/>
        </p:nvCxnSpPr>
        <p:spPr>
          <a:xfrm>
            <a:off x="0" y="577800"/>
            <a:ext cx="91449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990600" y="-445725"/>
            <a:ext cx="10492740" cy="6752227"/>
            <a:chOff x="-990600" y="-445725"/>
            <a:chExt cx="10492740" cy="6752227"/>
          </a:xfrm>
        </p:grpSpPr>
        <p:cxnSp>
          <p:nvCxnSpPr>
            <p:cNvPr id="12" name="Straight Connector 11"/>
            <p:cNvCxnSpPr/>
            <p:nvPr userDrawn="1"/>
          </p:nvCxnSpPr>
          <p:spPr>
            <a:xfrm>
              <a:off x="8870157"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192150" y="1138238"/>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192150" y="1710267"/>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192150" y="6120000"/>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630925" y="1075580"/>
              <a:ext cx="399146" cy="123111"/>
            </a:xfrm>
            <a:prstGeom prst="rect">
              <a:avLst/>
            </a:prstGeom>
            <a:noFill/>
          </p:spPr>
          <p:txBody>
            <a:bodyPr wrap="square" lIns="0" tIns="0" rIns="0" bIns="0" rtlCol="0">
              <a:spAutoFit/>
            </a:bodyPr>
            <a:lstStyle/>
            <a:p>
              <a:pPr algn="r"/>
              <a:r>
                <a:rPr lang="en-GB" sz="800" dirty="0" smtClean="0">
                  <a:solidFill>
                    <a:schemeClr val="tx1"/>
                  </a:solidFill>
                </a:rPr>
                <a:t>3.16cm</a:t>
              </a:r>
            </a:p>
          </p:txBody>
        </p:sp>
        <p:cxnSp>
          <p:nvCxnSpPr>
            <p:cNvPr id="21" name="Straight Connector 20"/>
            <p:cNvCxnSpPr/>
            <p:nvPr userDrawn="1"/>
          </p:nvCxnSpPr>
          <p:spPr>
            <a:xfrm>
              <a:off x="-192150" y="2282296"/>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192150" y="2854325"/>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192150" y="3426354"/>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192150" y="3998383"/>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192150" y="4570412"/>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192150" y="5142441"/>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92150" y="5714470"/>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862013"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59002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231803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304605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377406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450207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523009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595810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6686117"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1413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8142143"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8286750"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7557953"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6829158"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a:off x="6100362"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5371567"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4642772"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3913976"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3185181"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2456386"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a:xfrm>
              <a:off x="1727591"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998795"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630925" y="1646156"/>
              <a:ext cx="399146" cy="123111"/>
            </a:xfrm>
            <a:prstGeom prst="rect">
              <a:avLst/>
            </a:prstGeom>
            <a:noFill/>
          </p:spPr>
          <p:txBody>
            <a:bodyPr wrap="square" lIns="0" tIns="0" rIns="0" bIns="0" rtlCol="0">
              <a:spAutoFit/>
            </a:bodyPr>
            <a:lstStyle/>
            <a:p>
              <a:pPr algn="r"/>
              <a:r>
                <a:rPr lang="en-GB" sz="800" dirty="0" smtClean="0">
                  <a:solidFill>
                    <a:schemeClr val="tx1"/>
                  </a:solidFill>
                </a:rPr>
                <a:t>4.75cm</a:t>
              </a:r>
            </a:p>
          </p:txBody>
        </p:sp>
        <p:sp>
          <p:nvSpPr>
            <p:cNvPr id="52" name="TextBox 51"/>
            <p:cNvSpPr txBox="1"/>
            <p:nvPr userDrawn="1"/>
          </p:nvSpPr>
          <p:spPr>
            <a:xfrm>
              <a:off x="-630925" y="2216732"/>
              <a:ext cx="399146" cy="123111"/>
            </a:xfrm>
            <a:prstGeom prst="rect">
              <a:avLst/>
            </a:prstGeom>
            <a:noFill/>
          </p:spPr>
          <p:txBody>
            <a:bodyPr wrap="square" lIns="0" tIns="0" rIns="0" bIns="0" rtlCol="0">
              <a:spAutoFit/>
            </a:bodyPr>
            <a:lstStyle/>
            <a:p>
              <a:pPr algn="r"/>
              <a:r>
                <a:rPr lang="en-GB" sz="800" dirty="0" smtClean="0">
                  <a:solidFill>
                    <a:schemeClr val="tx1"/>
                  </a:solidFill>
                </a:rPr>
                <a:t>6.34cm</a:t>
              </a:r>
            </a:p>
          </p:txBody>
        </p:sp>
        <p:sp>
          <p:nvSpPr>
            <p:cNvPr id="53" name="TextBox 52"/>
            <p:cNvSpPr txBox="1"/>
            <p:nvPr userDrawn="1"/>
          </p:nvSpPr>
          <p:spPr>
            <a:xfrm>
              <a:off x="-630925" y="2787308"/>
              <a:ext cx="399146" cy="123111"/>
            </a:xfrm>
            <a:prstGeom prst="rect">
              <a:avLst/>
            </a:prstGeom>
            <a:noFill/>
          </p:spPr>
          <p:txBody>
            <a:bodyPr wrap="square" lIns="0" tIns="0" rIns="0" bIns="0" rtlCol="0">
              <a:spAutoFit/>
            </a:bodyPr>
            <a:lstStyle/>
            <a:p>
              <a:pPr algn="r"/>
              <a:r>
                <a:rPr lang="en-GB" sz="800" dirty="0" smtClean="0">
                  <a:solidFill>
                    <a:schemeClr val="tx1"/>
                  </a:solidFill>
                </a:rPr>
                <a:t>7.93cm</a:t>
              </a:r>
            </a:p>
          </p:txBody>
        </p:sp>
        <p:sp>
          <p:nvSpPr>
            <p:cNvPr id="54" name="TextBox 53"/>
            <p:cNvSpPr txBox="1"/>
            <p:nvPr userDrawn="1"/>
          </p:nvSpPr>
          <p:spPr>
            <a:xfrm>
              <a:off x="-630925" y="3357884"/>
              <a:ext cx="399146" cy="123111"/>
            </a:xfrm>
            <a:prstGeom prst="rect">
              <a:avLst/>
            </a:prstGeom>
            <a:noFill/>
          </p:spPr>
          <p:txBody>
            <a:bodyPr wrap="square" lIns="0" tIns="0" rIns="0" bIns="0" rtlCol="0">
              <a:spAutoFit/>
            </a:bodyPr>
            <a:lstStyle/>
            <a:p>
              <a:pPr algn="r"/>
              <a:r>
                <a:rPr lang="en-GB" sz="800" dirty="0" smtClean="0">
                  <a:solidFill>
                    <a:schemeClr val="tx1"/>
                  </a:solidFill>
                </a:rPr>
                <a:t>9.52cm</a:t>
              </a:r>
            </a:p>
          </p:txBody>
        </p:sp>
        <p:sp>
          <p:nvSpPr>
            <p:cNvPr id="55" name="TextBox 54"/>
            <p:cNvSpPr txBox="1"/>
            <p:nvPr userDrawn="1"/>
          </p:nvSpPr>
          <p:spPr>
            <a:xfrm>
              <a:off x="-630925" y="3928460"/>
              <a:ext cx="399146" cy="123111"/>
            </a:xfrm>
            <a:prstGeom prst="rect">
              <a:avLst/>
            </a:prstGeom>
            <a:noFill/>
          </p:spPr>
          <p:txBody>
            <a:bodyPr wrap="square" lIns="0" tIns="0" rIns="0" bIns="0" rtlCol="0">
              <a:spAutoFit/>
            </a:bodyPr>
            <a:lstStyle/>
            <a:p>
              <a:pPr algn="r"/>
              <a:r>
                <a:rPr lang="en-GB" sz="800" dirty="0" smtClean="0">
                  <a:solidFill>
                    <a:schemeClr val="tx1"/>
                  </a:solidFill>
                </a:rPr>
                <a:t>11.11cm</a:t>
              </a:r>
            </a:p>
          </p:txBody>
        </p:sp>
        <p:sp>
          <p:nvSpPr>
            <p:cNvPr id="56" name="TextBox 55"/>
            <p:cNvSpPr txBox="1"/>
            <p:nvPr userDrawn="1"/>
          </p:nvSpPr>
          <p:spPr>
            <a:xfrm>
              <a:off x="-630925" y="4499036"/>
              <a:ext cx="399146" cy="123111"/>
            </a:xfrm>
            <a:prstGeom prst="rect">
              <a:avLst/>
            </a:prstGeom>
            <a:noFill/>
          </p:spPr>
          <p:txBody>
            <a:bodyPr wrap="square" lIns="0" tIns="0" rIns="0" bIns="0" rtlCol="0">
              <a:spAutoFit/>
            </a:bodyPr>
            <a:lstStyle/>
            <a:p>
              <a:pPr algn="r"/>
              <a:r>
                <a:rPr lang="en-GB" sz="800" dirty="0" smtClean="0">
                  <a:solidFill>
                    <a:schemeClr val="tx1"/>
                  </a:solidFill>
                </a:rPr>
                <a:t>12.70cm</a:t>
              </a:r>
            </a:p>
          </p:txBody>
        </p:sp>
        <p:sp>
          <p:nvSpPr>
            <p:cNvPr id="57" name="TextBox 56"/>
            <p:cNvSpPr txBox="1"/>
            <p:nvPr userDrawn="1"/>
          </p:nvSpPr>
          <p:spPr>
            <a:xfrm>
              <a:off x="-630925" y="5069612"/>
              <a:ext cx="399146" cy="123111"/>
            </a:xfrm>
            <a:prstGeom prst="rect">
              <a:avLst/>
            </a:prstGeom>
            <a:noFill/>
          </p:spPr>
          <p:txBody>
            <a:bodyPr wrap="square" lIns="0" tIns="0" rIns="0" bIns="0" rtlCol="0">
              <a:spAutoFit/>
            </a:bodyPr>
            <a:lstStyle/>
            <a:p>
              <a:pPr algn="r"/>
              <a:r>
                <a:rPr lang="en-GB" sz="800" dirty="0" smtClean="0">
                  <a:solidFill>
                    <a:schemeClr val="tx1"/>
                  </a:solidFill>
                </a:rPr>
                <a:t>14.29cm</a:t>
              </a:r>
            </a:p>
          </p:txBody>
        </p:sp>
        <p:sp>
          <p:nvSpPr>
            <p:cNvPr id="58" name="TextBox 57"/>
            <p:cNvSpPr txBox="1"/>
            <p:nvPr userDrawn="1"/>
          </p:nvSpPr>
          <p:spPr>
            <a:xfrm>
              <a:off x="-630925" y="5640188"/>
              <a:ext cx="399146" cy="123111"/>
            </a:xfrm>
            <a:prstGeom prst="rect">
              <a:avLst/>
            </a:prstGeom>
            <a:noFill/>
          </p:spPr>
          <p:txBody>
            <a:bodyPr wrap="square" lIns="0" tIns="0" rIns="0" bIns="0" rtlCol="0">
              <a:spAutoFit/>
            </a:bodyPr>
            <a:lstStyle/>
            <a:p>
              <a:pPr algn="r"/>
              <a:r>
                <a:rPr lang="en-GB" sz="800" dirty="0" smtClean="0">
                  <a:solidFill>
                    <a:schemeClr val="tx1"/>
                  </a:solidFill>
                </a:rPr>
                <a:t>15.87cm</a:t>
              </a:r>
            </a:p>
          </p:txBody>
        </p:sp>
        <p:sp>
          <p:nvSpPr>
            <p:cNvPr id="59" name="TextBox 58"/>
            <p:cNvSpPr txBox="1"/>
            <p:nvPr userDrawn="1"/>
          </p:nvSpPr>
          <p:spPr>
            <a:xfrm>
              <a:off x="-630925" y="6060280"/>
              <a:ext cx="399146" cy="123111"/>
            </a:xfrm>
            <a:prstGeom prst="rect">
              <a:avLst/>
            </a:prstGeom>
            <a:noFill/>
          </p:spPr>
          <p:txBody>
            <a:bodyPr wrap="square" lIns="0" tIns="0" rIns="0" bIns="0" rtlCol="0">
              <a:spAutoFit/>
            </a:bodyPr>
            <a:lstStyle/>
            <a:p>
              <a:pPr algn="r"/>
              <a:r>
                <a:rPr lang="en-GB" sz="800" dirty="0" smtClean="0">
                  <a:solidFill>
                    <a:schemeClr val="tx1"/>
                  </a:solidFill>
                </a:rPr>
                <a:t>17.00cm</a:t>
              </a:r>
            </a:p>
          </p:txBody>
        </p:sp>
        <p:sp>
          <p:nvSpPr>
            <p:cNvPr id="60" name="TextBox 59"/>
            <p:cNvSpPr txBox="1"/>
            <p:nvPr userDrawn="1"/>
          </p:nvSpPr>
          <p:spPr>
            <a:xfrm>
              <a:off x="298272" y="-435531"/>
              <a:ext cx="407812" cy="123111"/>
            </a:xfrm>
            <a:prstGeom prst="rect">
              <a:avLst/>
            </a:prstGeom>
            <a:noFill/>
          </p:spPr>
          <p:txBody>
            <a:bodyPr wrap="square" lIns="0" tIns="0" rIns="0" bIns="0" rtlCol="0">
              <a:spAutoFit/>
            </a:bodyPr>
            <a:lstStyle/>
            <a:p>
              <a:pPr algn="l"/>
              <a:r>
                <a:rPr lang="en-GB" sz="800" dirty="0" smtClean="0">
                  <a:solidFill>
                    <a:schemeClr val="tx1"/>
                  </a:solidFill>
                </a:rPr>
                <a:t>0.75cm</a:t>
              </a:r>
            </a:p>
          </p:txBody>
        </p:sp>
        <p:sp>
          <p:nvSpPr>
            <p:cNvPr id="61" name="TextBox 60"/>
            <p:cNvSpPr txBox="1"/>
            <p:nvPr userDrawn="1"/>
          </p:nvSpPr>
          <p:spPr>
            <a:xfrm>
              <a:off x="1027301" y="-435531"/>
              <a:ext cx="407812" cy="123111"/>
            </a:xfrm>
            <a:prstGeom prst="rect">
              <a:avLst/>
            </a:prstGeom>
            <a:noFill/>
          </p:spPr>
          <p:txBody>
            <a:bodyPr wrap="square" lIns="0" tIns="0" rIns="0" bIns="0" rtlCol="0">
              <a:spAutoFit/>
            </a:bodyPr>
            <a:lstStyle/>
            <a:p>
              <a:pPr algn="l"/>
              <a:r>
                <a:rPr lang="en-GB" sz="800" dirty="0" smtClean="0">
                  <a:solidFill>
                    <a:schemeClr val="tx1"/>
                  </a:solidFill>
                </a:rPr>
                <a:t>2.77cm</a:t>
              </a:r>
            </a:p>
          </p:txBody>
        </p:sp>
        <p:sp>
          <p:nvSpPr>
            <p:cNvPr id="62" name="TextBox 61"/>
            <p:cNvSpPr txBox="1"/>
            <p:nvPr userDrawn="1"/>
          </p:nvSpPr>
          <p:spPr>
            <a:xfrm>
              <a:off x="1756329" y="-435531"/>
              <a:ext cx="407812" cy="123111"/>
            </a:xfrm>
            <a:prstGeom prst="rect">
              <a:avLst/>
            </a:prstGeom>
            <a:noFill/>
          </p:spPr>
          <p:txBody>
            <a:bodyPr wrap="square" lIns="0" tIns="0" rIns="0" bIns="0" rtlCol="0">
              <a:spAutoFit/>
            </a:bodyPr>
            <a:lstStyle/>
            <a:p>
              <a:pPr algn="l"/>
              <a:r>
                <a:rPr lang="en-GB" sz="800" dirty="0" smtClean="0">
                  <a:solidFill>
                    <a:schemeClr val="tx1"/>
                  </a:solidFill>
                </a:rPr>
                <a:t>4.80cm</a:t>
              </a:r>
            </a:p>
          </p:txBody>
        </p:sp>
        <p:sp>
          <p:nvSpPr>
            <p:cNvPr id="63" name="TextBox 62"/>
            <p:cNvSpPr txBox="1"/>
            <p:nvPr userDrawn="1"/>
          </p:nvSpPr>
          <p:spPr>
            <a:xfrm>
              <a:off x="2485358" y="-435531"/>
              <a:ext cx="407812" cy="123111"/>
            </a:xfrm>
            <a:prstGeom prst="rect">
              <a:avLst/>
            </a:prstGeom>
            <a:noFill/>
          </p:spPr>
          <p:txBody>
            <a:bodyPr wrap="square" lIns="0" tIns="0" rIns="0" bIns="0" rtlCol="0">
              <a:spAutoFit/>
            </a:bodyPr>
            <a:lstStyle/>
            <a:p>
              <a:pPr algn="l"/>
              <a:r>
                <a:rPr lang="en-GB" sz="800" dirty="0" smtClean="0">
                  <a:solidFill>
                    <a:schemeClr val="tx1"/>
                  </a:solidFill>
                </a:rPr>
                <a:t>6.82cm</a:t>
              </a:r>
            </a:p>
          </p:txBody>
        </p:sp>
        <p:sp>
          <p:nvSpPr>
            <p:cNvPr id="64" name="TextBox 63"/>
            <p:cNvSpPr txBox="1"/>
            <p:nvPr userDrawn="1"/>
          </p:nvSpPr>
          <p:spPr>
            <a:xfrm>
              <a:off x="3214386" y="-435531"/>
              <a:ext cx="407812" cy="123111"/>
            </a:xfrm>
            <a:prstGeom prst="rect">
              <a:avLst/>
            </a:prstGeom>
            <a:noFill/>
          </p:spPr>
          <p:txBody>
            <a:bodyPr wrap="square" lIns="0" tIns="0" rIns="0" bIns="0" rtlCol="0">
              <a:spAutoFit/>
            </a:bodyPr>
            <a:lstStyle/>
            <a:p>
              <a:pPr algn="l"/>
              <a:r>
                <a:rPr lang="en-GB" sz="800" dirty="0" smtClean="0">
                  <a:solidFill>
                    <a:schemeClr val="tx1"/>
                  </a:solidFill>
                </a:rPr>
                <a:t>8.85cm</a:t>
              </a:r>
            </a:p>
          </p:txBody>
        </p:sp>
        <p:sp>
          <p:nvSpPr>
            <p:cNvPr id="65" name="TextBox 64"/>
            <p:cNvSpPr txBox="1"/>
            <p:nvPr userDrawn="1"/>
          </p:nvSpPr>
          <p:spPr>
            <a:xfrm>
              <a:off x="3943415" y="-435531"/>
              <a:ext cx="407812" cy="123111"/>
            </a:xfrm>
            <a:prstGeom prst="rect">
              <a:avLst/>
            </a:prstGeom>
            <a:noFill/>
          </p:spPr>
          <p:txBody>
            <a:bodyPr wrap="square" lIns="0" tIns="0" rIns="0" bIns="0" rtlCol="0">
              <a:spAutoFit/>
            </a:bodyPr>
            <a:lstStyle/>
            <a:p>
              <a:pPr algn="l"/>
              <a:r>
                <a:rPr lang="en-GB" sz="800" dirty="0" smtClean="0">
                  <a:solidFill>
                    <a:schemeClr val="tx1"/>
                  </a:solidFill>
                </a:rPr>
                <a:t>10.87cm</a:t>
              </a:r>
            </a:p>
          </p:txBody>
        </p:sp>
        <p:sp>
          <p:nvSpPr>
            <p:cNvPr id="66" name="TextBox 65"/>
            <p:cNvSpPr txBox="1"/>
            <p:nvPr userDrawn="1"/>
          </p:nvSpPr>
          <p:spPr>
            <a:xfrm>
              <a:off x="4672443" y="-435531"/>
              <a:ext cx="407812" cy="123111"/>
            </a:xfrm>
            <a:prstGeom prst="rect">
              <a:avLst/>
            </a:prstGeom>
            <a:noFill/>
          </p:spPr>
          <p:txBody>
            <a:bodyPr wrap="square" lIns="0" tIns="0" rIns="0" bIns="0" rtlCol="0">
              <a:spAutoFit/>
            </a:bodyPr>
            <a:lstStyle/>
            <a:p>
              <a:pPr algn="l"/>
              <a:r>
                <a:rPr lang="en-GB" sz="800" dirty="0" smtClean="0">
                  <a:solidFill>
                    <a:schemeClr val="tx1"/>
                  </a:solidFill>
                </a:rPr>
                <a:t>12.90cm</a:t>
              </a:r>
            </a:p>
          </p:txBody>
        </p:sp>
        <p:sp>
          <p:nvSpPr>
            <p:cNvPr id="67" name="TextBox 66"/>
            <p:cNvSpPr txBox="1"/>
            <p:nvPr userDrawn="1"/>
          </p:nvSpPr>
          <p:spPr>
            <a:xfrm>
              <a:off x="5401473" y="-435531"/>
              <a:ext cx="407812" cy="123111"/>
            </a:xfrm>
            <a:prstGeom prst="rect">
              <a:avLst/>
            </a:prstGeom>
            <a:noFill/>
          </p:spPr>
          <p:txBody>
            <a:bodyPr wrap="square" lIns="0" tIns="0" rIns="0" bIns="0" rtlCol="0">
              <a:spAutoFit/>
            </a:bodyPr>
            <a:lstStyle/>
            <a:p>
              <a:pPr algn="l"/>
              <a:r>
                <a:rPr lang="en-GB" sz="800" dirty="0" smtClean="0">
                  <a:solidFill>
                    <a:schemeClr val="tx1"/>
                  </a:solidFill>
                </a:rPr>
                <a:t>14.92cm</a:t>
              </a:r>
            </a:p>
          </p:txBody>
        </p:sp>
        <p:sp>
          <p:nvSpPr>
            <p:cNvPr id="68" name="TextBox 67"/>
            <p:cNvSpPr txBox="1"/>
            <p:nvPr userDrawn="1"/>
          </p:nvSpPr>
          <p:spPr>
            <a:xfrm>
              <a:off x="6130500" y="-435531"/>
              <a:ext cx="407812" cy="123111"/>
            </a:xfrm>
            <a:prstGeom prst="rect">
              <a:avLst/>
            </a:prstGeom>
            <a:noFill/>
          </p:spPr>
          <p:txBody>
            <a:bodyPr wrap="square" lIns="0" tIns="0" rIns="0" bIns="0" rtlCol="0">
              <a:spAutoFit/>
            </a:bodyPr>
            <a:lstStyle/>
            <a:p>
              <a:pPr algn="l"/>
              <a:r>
                <a:rPr lang="en-GB" sz="800" dirty="0" smtClean="0">
                  <a:solidFill>
                    <a:schemeClr val="tx1"/>
                  </a:solidFill>
                </a:rPr>
                <a:t>16.95cm</a:t>
              </a:r>
            </a:p>
          </p:txBody>
        </p:sp>
        <p:sp>
          <p:nvSpPr>
            <p:cNvPr id="69" name="TextBox 68"/>
            <p:cNvSpPr txBox="1"/>
            <p:nvPr userDrawn="1"/>
          </p:nvSpPr>
          <p:spPr>
            <a:xfrm>
              <a:off x="6859530" y="-435531"/>
              <a:ext cx="407812" cy="123111"/>
            </a:xfrm>
            <a:prstGeom prst="rect">
              <a:avLst/>
            </a:prstGeom>
            <a:noFill/>
          </p:spPr>
          <p:txBody>
            <a:bodyPr wrap="square" lIns="0" tIns="0" rIns="0" bIns="0" rtlCol="0">
              <a:spAutoFit/>
            </a:bodyPr>
            <a:lstStyle/>
            <a:p>
              <a:pPr algn="l"/>
              <a:r>
                <a:rPr lang="en-GB" sz="800" dirty="0" smtClean="0">
                  <a:solidFill>
                    <a:schemeClr val="tx1"/>
                  </a:solidFill>
                </a:rPr>
                <a:t>18.97cm</a:t>
              </a:r>
            </a:p>
          </p:txBody>
        </p:sp>
        <p:sp>
          <p:nvSpPr>
            <p:cNvPr id="70" name="TextBox 69"/>
            <p:cNvSpPr txBox="1"/>
            <p:nvPr userDrawn="1"/>
          </p:nvSpPr>
          <p:spPr>
            <a:xfrm>
              <a:off x="7588557" y="-435531"/>
              <a:ext cx="407812" cy="123111"/>
            </a:xfrm>
            <a:prstGeom prst="rect">
              <a:avLst/>
            </a:prstGeom>
            <a:noFill/>
          </p:spPr>
          <p:txBody>
            <a:bodyPr wrap="square" lIns="0" tIns="0" rIns="0" bIns="0" rtlCol="0">
              <a:spAutoFit/>
            </a:bodyPr>
            <a:lstStyle/>
            <a:p>
              <a:pPr algn="l"/>
              <a:r>
                <a:rPr lang="en-GB" sz="800" dirty="0" smtClean="0">
                  <a:solidFill>
                    <a:schemeClr val="tx1"/>
                  </a:solidFill>
                </a:rPr>
                <a:t>20.99cm</a:t>
              </a:r>
            </a:p>
          </p:txBody>
        </p:sp>
        <p:sp>
          <p:nvSpPr>
            <p:cNvPr id="71" name="TextBox 70"/>
            <p:cNvSpPr txBox="1"/>
            <p:nvPr userDrawn="1"/>
          </p:nvSpPr>
          <p:spPr>
            <a:xfrm>
              <a:off x="8317584" y="-435531"/>
              <a:ext cx="407812" cy="123111"/>
            </a:xfrm>
            <a:prstGeom prst="rect">
              <a:avLst/>
            </a:prstGeom>
            <a:noFill/>
          </p:spPr>
          <p:txBody>
            <a:bodyPr wrap="square" lIns="0" tIns="0" rIns="0" bIns="0" rtlCol="0">
              <a:spAutoFit/>
            </a:bodyPr>
            <a:lstStyle/>
            <a:p>
              <a:pPr algn="l"/>
              <a:r>
                <a:rPr lang="en-GB" sz="800" dirty="0" smtClean="0">
                  <a:solidFill>
                    <a:schemeClr val="tx1"/>
                  </a:solidFill>
                </a:rPr>
                <a:t>23.02cm</a:t>
              </a:r>
            </a:p>
          </p:txBody>
        </p:sp>
        <p:sp>
          <p:nvSpPr>
            <p:cNvPr id="72" name="TextBox 71"/>
            <p:cNvSpPr txBox="1"/>
            <p:nvPr userDrawn="1"/>
          </p:nvSpPr>
          <p:spPr>
            <a:xfrm>
              <a:off x="8444866" y="-292104"/>
              <a:ext cx="407812" cy="123111"/>
            </a:xfrm>
            <a:prstGeom prst="rect">
              <a:avLst/>
            </a:prstGeom>
            <a:noFill/>
          </p:spPr>
          <p:txBody>
            <a:bodyPr wrap="square" lIns="0" tIns="0" rIns="0" bIns="0" rtlCol="0">
              <a:spAutoFit/>
            </a:bodyPr>
            <a:lstStyle/>
            <a:p>
              <a:pPr algn="r"/>
              <a:r>
                <a:rPr lang="en-GB" sz="800" dirty="0" smtClean="0">
                  <a:solidFill>
                    <a:schemeClr val="tx1"/>
                  </a:solidFill>
                </a:rPr>
                <a:t>24.64cm</a:t>
              </a:r>
            </a:p>
          </p:txBody>
        </p:sp>
        <p:sp>
          <p:nvSpPr>
            <p:cNvPr id="74" name="TextBox 73"/>
            <p:cNvSpPr txBox="1"/>
            <p:nvPr userDrawn="1"/>
          </p:nvSpPr>
          <p:spPr>
            <a:xfrm>
              <a:off x="7716637" y="-292104"/>
              <a:ext cx="407812" cy="123111"/>
            </a:xfrm>
            <a:prstGeom prst="rect">
              <a:avLst/>
            </a:prstGeom>
            <a:noFill/>
          </p:spPr>
          <p:txBody>
            <a:bodyPr wrap="square" lIns="0" tIns="0" rIns="0" bIns="0" rtlCol="0">
              <a:spAutoFit/>
            </a:bodyPr>
            <a:lstStyle/>
            <a:p>
              <a:pPr algn="r"/>
              <a:r>
                <a:rPr lang="en-GB" sz="800" dirty="0" smtClean="0">
                  <a:solidFill>
                    <a:schemeClr val="tx1"/>
                  </a:solidFill>
                </a:rPr>
                <a:t>22.62cm</a:t>
              </a:r>
            </a:p>
          </p:txBody>
        </p:sp>
        <p:sp>
          <p:nvSpPr>
            <p:cNvPr id="75" name="TextBox 74"/>
            <p:cNvSpPr txBox="1"/>
            <p:nvPr userDrawn="1"/>
          </p:nvSpPr>
          <p:spPr>
            <a:xfrm>
              <a:off x="6988408" y="-292104"/>
              <a:ext cx="407812" cy="123111"/>
            </a:xfrm>
            <a:prstGeom prst="rect">
              <a:avLst/>
            </a:prstGeom>
            <a:noFill/>
          </p:spPr>
          <p:txBody>
            <a:bodyPr wrap="square" lIns="0" tIns="0" rIns="0" bIns="0" rtlCol="0">
              <a:spAutoFit/>
            </a:bodyPr>
            <a:lstStyle/>
            <a:p>
              <a:pPr algn="r"/>
              <a:r>
                <a:rPr lang="en-GB" sz="800" dirty="0" smtClean="0">
                  <a:solidFill>
                    <a:schemeClr val="tx1"/>
                  </a:solidFill>
                </a:rPr>
                <a:t>20.60cm</a:t>
              </a:r>
            </a:p>
          </p:txBody>
        </p:sp>
        <p:sp>
          <p:nvSpPr>
            <p:cNvPr id="76" name="TextBox 75"/>
            <p:cNvSpPr txBox="1"/>
            <p:nvPr userDrawn="1"/>
          </p:nvSpPr>
          <p:spPr>
            <a:xfrm>
              <a:off x="6260179" y="-292104"/>
              <a:ext cx="407812" cy="123111"/>
            </a:xfrm>
            <a:prstGeom prst="rect">
              <a:avLst/>
            </a:prstGeom>
            <a:noFill/>
          </p:spPr>
          <p:txBody>
            <a:bodyPr wrap="square" lIns="0" tIns="0" rIns="0" bIns="0" rtlCol="0">
              <a:spAutoFit/>
            </a:bodyPr>
            <a:lstStyle/>
            <a:p>
              <a:pPr algn="r"/>
              <a:r>
                <a:rPr lang="en-GB" sz="800" dirty="0" smtClean="0">
                  <a:solidFill>
                    <a:schemeClr val="tx1"/>
                  </a:solidFill>
                </a:rPr>
                <a:t>18.57cm</a:t>
              </a:r>
            </a:p>
          </p:txBody>
        </p:sp>
        <p:sp>
          <p:nvSpPr>
            <p:cNvPr id="77" name="TextBox 76"/>
            <p:cNvSpPr txBox="1"/>
            <p:nvPr userDrawn="1"/>
          </p:nvSpPr>
          <p:spPr>
            <a:xfrm>
              <a:off x="5531948" y="-292104"/>
              <a:ext cx="407812" cy="123111"/>
            </a:xfrm>
            <a:prstGeom prst="rect">
              <a:avLst/>
            </a:prstGeom>
            <a:noFill/>
          </p:spPr>
          <p:txBody>
            <a:bodyPr wrap="square" lIns="0" tIns="0" rIns="0" bIns="0" rtlCol="0">
              <a:spAutoFit/>
            </a:bodyPr>
            <a:lstStyle/>
            <a:p>
              <a:pPr algn="r"/>
              <a:r>
                <a:rPr lang="en-GB" sz="800" dirty="0" smtClean="0">
                  <a:solidFill>
                    <a:schemeClr val="tx1"/>
                  </a:solidFill>
                </a:rPr>
                <a:t>16.55cm</a:t>
              </a:r>
            </a:p>
          </p:txBody>
        </p:sp>
        <p:sp>
          <p:nvSpPr>
            <p:cNvPr id="78" name="TextBox 77"/>
            <p:cNvSpPr txBox="1"/>
            <p:nvPr userDrawn="1"/>
          </p:nvSpPr>
          <p:spPr>
            <a:xfrm>
              <a:off x="4803718" y="-292104"/>
              <a:ext cx="407812" cy="123111"/>
            </a:xfrm>
            <a:prstGeom prst="rect">
              <a:avLst/>
            </a:prstGeom>
            <a:noFill/>
          </p:spPr>
          <p:txBody>
            <a:bodyPr wrap="square" lIns="0" tIns="0" rIns="0" bIns="0" rtlCol="0">
              <a:spAutoFit/>
            </a:bodyPr>
            <a:lstStyle/>
            <a:p>
              <a:pPr algn="r"/>
              <a:r>
                <a:rPr lang="en-GB" sz="800" dirty="0" smtClean="0">
                  <a:solidFill>
                    <a:schemeClr val="tx1"/>
                  </a:solidFill>
                </a:rPr>
                <a:t>14.53cm</a:t>
              </a:r>
            </a:p>
          </p:txBody>
        </p:sp>
        <p:sp>
          <p:nvSpPr>
            <p:cNvPr id="79" name="TextBox 78"/>
            <p:cNvSpPr txBox="1"/>
            <p:nvPr userDrawn="1"/>
          </p:nvSpPr>
          <p:spPr>
            <a:xfrm>
              <a:off x="4075488" y="-292104"/>
              <a:ext cx="407812" cy="123111"/>
            </a:xfrm>
            <a:prstGeom prst="rect">
              <a:avLst/>
            </a:prstGeom>
            <a:noFill/>
          </p:spPr>
          <p:txBody>
            <a:bodyPr wrap="square" lIns="0" tIns="0" rIns="0" bIns="0" rtlCol="0">
              <a:spAutoFit/>
            </a:bodyPr>
            <a:lstStyle/>
            <a:p>
              <a:pPr algn="r"/>
              <a:r>
                <a:rPr lang="en-GB" sz="800" dirty="0" smtClean="0">
                  <a:solidFill>
                    <a:schemeClr val="tx1"/>
                  </a:solidFill>
                </a:rPr>
                <a:t>12.51cm</a:t>
              </a:r>
            </a:p>
          </p:txBody>
        </p:sp>
        <p:sp>
          <p:nvSpPr>
            <p:cNvPr id="80" name="TextBox 79"/>
            <p:cNvSpPr txBox="1"/>
            <p:nvPr userDrawn="1"/>
          </p:nvSpPr>
          <p:spPr>
            <a:xfrm>
              <a:off x="3347259" y="-292104"/>
              <a:ext cx="407812" cy="123111"/>
            </a:xfrm>
            <a:prstGeom prst="rect">
              <a:avLst/>
            </a:prstGeom>
            <a:noFill/>
          </p:spPr>
          <p:txBody>
            <a:bodyPr wrap="square" lIns="0" tIns="0" rIns="0" bIns="0" rtlCol="0">
              <a:spAutoFit/>
            </a:bodyPr>
            <a:lstStyle/>
            <a:p>
              <a:pPr algn="r"/>
              <a:r>
                <a:rPr lang="en-GB" sz="800" dirty="0" smtClean="0">
                  <a:solidFill>
                    <a:schemeClr val="tx1"/>
                  </a:solidFill>
                </a:rPr>
                <a:t>10.48cm</a:t>
              </a:r>
            </a:p>
          </p:txBody>
        </p:sp>
        <p:sp>
          <p:nvSpPr>
            <p:cNvPr id="81" name="TextBox 80"/>
            <p:cNvSpPr txBox="1"/>
            <p:nvPr userDrawn="1"/>
          </p:nvSpPr>
          <p:spPr>
            <a:xfrm>
              <a:off x="2619029" y="-292104"/>
              <a:ext cx="407812" cy="123111"/>
            </a:xfrm>
            <a:prstGeom prst="rect">
              <a:avLst/>
            </a:prstGeom>
            <a:noFill/>
          </p:spPr>
          <p:txBody>
            <a:bodyPr wrap="square" lIns="0" tIns="0" rIns="0" bIns="0" rtlCol="0">
              <a:spAutoFit/>
            </a:bodyPr>
            <a:lstStyle/>
            <a:p>
              <a:pPr algn="r"/>
              <a:r>
                <a:rPr lang="en-GB" sz="800" dirty="0" smtClean="0">
                  <a:solidFill>
                    <a:schemeClr val="tx1"/>
                  </a:solidFill>
                </a:rPr>
                <a:t>8.46cm</a:t>
              </a:r>
            </a:p>
          </p:txBody>
        </p:sp>
        <p:sp>
          <p:nvSpPr>
            <p:cNvPr id="82" name="TextBox 81"/>
            <p:cNvSpPr txBox="1"/>
            <p:nvPr userDrawn="1"/>
          </p:nvSpPr>
          <p:spPr>
            <a:xfrm>
              <a:off x="1890799" y="-292104"/>
              <a:ext cx="407812" cy="123111"/>
            </a:xfrm>
            <a:prstGeom prst="rect">
              <a:avLst/>
            </a:prstGeom>
            <a:noFill/>
          </p:spPr>
          <p:txBody>
            <a:bodyPr wrap="square" lIns="0" tIns="0" rIns="0" bIns="0" rtlCol="0">
              <a:spAutoFit/>
            </a:bodyPr>
            <a:lstStyle/>
            <a:p>
              <a:pPr algn="r"/>
              <a:r>
                <a:rPr lang="en-GB" sz="800" dirty="0" smtClean="0">
                  <a:solidFill>
                    <a:schemeClr val="tx1"/>
                  </a:solidFill>
                </a:rPr>
                <a:t>6.44cm</a:t>
              </a:r>
            </a:p>
          </p:txBody>
        </p:sp>
        <p:sp>
          <p:nvSpPr>
            <p:cNvPr id="83" name="TextBox 82"/>
            <p:cNvSpPr txBox="1"/>
            <p:nvPr userDrawn="1"/>
          </p:nvSpPr>
          <p:spPr>
            <a:xfrm>
              <a:off x="1162569" y="-292104"/>
              <a:ext cx="407812" cy="123111"/>
            </a:xfrm>
            <a:prstGeom prst="rect">
              <a:avLst/>
            </a:prstGeom>
            <a:noFill/>
          </p:spPr>
          <p:txBody>
            <a:bodyPr wrap="square" lIns="0" tIns="0" rIns="0" bIns="0" rtlCol="0">
              <a:spAutoFit/>
            </a:bodyPr>
            <a:lstStyle/>
            <a:p>
              <a:pPr algn="r"/>
              <a:r>
                <a:rPr lang="en-GB" sz="800" dirty="0" smtClean="0">
                  <a:solidFill>
                    <a:schemeClr val="tx1"/>
                  </a:solidFill>
                </a:rPr>
                <a:t>4.42cm</a:t>
              </a:r>
            </a:p>
          </p:txBody>
        </p:sp>
        <p:sp>
          <p:nvSpPr>
            <p:cNvPr id="84" name="TextBox 83"/>
            <p:cNvSpPr txBox="1"/>
            <p:nvPr userDrawn="1"/>
          </p:nvSpPr>
          <p:spPr>
            <a:xfrm>
              <a:off x="434340" y="-292104"/>
              <a:ext cx="407812" cy="123111"/>
            </a:xfrm>
            <a:prstGeom prst="rect">
              <a:avLst/>
            </a:prstGeom>
            <a:noFill/>
          </p:spPr>
          <p:txBody>
            <a:bodyPr wrap="square" lIns="0" tIns="0" rIns="0" bIns="0" rtlCol="0">
              <a:spAutoFit/>
            </a:bodyPr>
            <a:lstStyle/>
            <a:p>
              <a:pPr algn="r"/>
              <a:r>
                <a:rPr lang="en-GB" sz="800" dirty="0" smtClean="0">
                  <a:solidFill>
                    <a:schemeClr val="tx1"/>
                  </a:solidFill>
                </a:rPr>
                <a:t>2.39cm</a:t>
              </a:r>
            </a:p>
          </p:txBody>
        </p:sp>
        <p:cxnSp>
          <p:nvCxnSpPr>
            <p:cNvPr id="5" name="Straight Connector 4"/>
            <p:cNvCxnSpPr/>
            <p:nvPr userDrawn="1"/>
          </p:nvCxnSpPr>
          <p:spPr>
            <a:xfrm>
              <a:off x="270000"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990600" y="6183391"/>
              <a:ext cx="758820" cy="123111"/>
            </a:xfrm>
            <a:prstGeom prst="rect">
              <a:avLst/>
            </a:prstGeom>
            <a:noFill/>
          </p:spPr>
          <p:txBody>
            <a:bodyPr wrap="square" lIns="0" tIns="0" rIns="0" bIns="0" rtlCol="0">
              <a:spAutoFit/>
            </a:bodyPr>
            <a:lstStyle/>
            <a:p>
              <a:pPr algn="r"/>
              <a:r>
                <a:rPr lang="en-GB" sz="800" dirty="0" smtClean="0">
                  <a:solidFill>
                    <a:schemeClr val="tx1"/>
                  </a:solidFill>
                </a:rPr>
                <a:t>Content Bottom</a:t>
              </a:r>
            </a:p>
          </p:txBody>
        </p:sp>
        <p:sp>
          <p:nvSpPr>
            <p:cNvPr id="86" name="TextBox 85"/>
            <p:cNvSpPr txBox="1"/>
            <p:nvPr userDrawn="1"/>
          </p:nvSpPr>
          <p:spPr>
            <a:xfrm>
              <a:off x="-990600" y="1769267"/>
              <a:ext cx="758820" cy="123111"/>
            </a:xfrm>
            <a:prstGeom prst="rect">
              <a:avLst/>
            </a:prstGeom>
            <a:noFill/>
          </p:spPr>
          <p:txBody>
            <a:bodyPr wrap="square" lIns="0" tIns="0" rIns="0" bIns="0" rtlCol="0">
              <a:spAutoFit/>
            </a:bodyPr>
            <a:lstStyle/>
            <a:p>
              <a:pPr algn="r"/>
              <a:r>
                <a:rPr lang="en-GB" sz="800" dirty="0" smtClean="0">
                  <a:solidFill>
                    <a:schemeClr val="tx1"/>
                  </a:solidFill>
                </a:rPr>
                <a:t>Content Top</a:t>
              </a:r>
            </a:p>
          </p:txBody>
        </p:sp>
        <p:sp>
          <p:nvSpPr>
            <p:cNvPr id="87" name="TextBox 86"/>
            <p:cNvSpPr txBox="1"/>
            <p:nvPr userDrawn="1"/>
          </p:nvSpPr>
          <p:spPr>
            <a:xfrm>
              <a:off x="-990600" y="1198691"/>
              <a:ext cx="758820" cy="246221"/>
            </a:xfrm>
            <a:prstGeom prst="rect">
              <a:avLst/>
            </a:prstGeom>
            <a:noFill/>
          </p:spPr>
          <p:txBody>
            <a:bodyPr wrap="square" lIns="0" tIns="0" rIns="0" bIns="0" rtlCol="0">
              <a:spAutoFit/>
            </a:bodyPr>
            <a:lstStyle/>
            <a:p>
              <a:pPr algn="r"/>
              <a:r>
                <a:rPr lang="en-GB" sz="800" dirty="0" smtClean="0">
                  <a:solidFill>
                    <a:schemeClr val="tx1"/>
                  </a:solidFill>
                </a:rPr>
                <a:t>Heading Baseline</a:t>
              </a:r>
            </a:p>
          </p:txBody>
        </p:sp>
        <p:sp>
          <p:nvSpPr>
            <p:cNvPr id="88" name="TextBox 87"/>
            <p:cNvSpPr txBox="1"/>
            <p:nvPr userDrawn="1"/>
          </p:nvSpPr>
          <p:spPr>
            <a:xfrm>
              <a:off x="-632460" y="-297180"/>
              <a:ext cx="775293" cy="123111"/>
            </a:xfrm>
            <a:prstGeom prst="rect">
              <a:avLst/>
            </a:prstGeom>
            <a:noFill/>
          </p:spPr>
          <p:txBody>
            <a:bodyPr wrap="square" lIns="0" tIns="0" rIns="0" bIns="0" rtlCol="0">
              <a:spAutoFit/>
            </a:bodyPr>
            <a:lstStyle/>
            <a:p>
              <a:pPr algn="r"/>
              <a:r>
                <a:rPr lang="en-GB" sz="800" dirty="0" smtClean="0">
                  <a:solidFill>
                    <a:schemeClr val="tx1"/>
                  </a:solidFill>
                </a:rPr>
                <a:t>Left Margin</a:t>
              </a:r>
            </a:p>
          </p:txBody>
        </p:sp>
        <p:sp>
          <p:nvSpPr>
            <p:cNvPr id="89" name="TextBox 88"/>
            <p:cNvSpPr txBox="1"/>
            <p:nvPr userDrawn="1"/>
          </p:nvSpPr>
          <p:spPr>
            <a:xfrm>
              <a:off x="8907866" y="-297180"/>
              <a:ext cx="594274" cy="123111"/>
            </a:xfrm>
            <a:prstGeom prst="rect">
              <a:avLst/>
            </a:prstGeom>
            <a:noFill/>
          </p:spPr>
          <p:txBody>
            <a:bodyPr wrap="square" lIns="0" tIns="0" rIns="0" bIns="0" rtlCol="0">
              <a:spAutoFit/>
            </a:bodyPr>
            <a:lstStyle/>
            <a:p>
              <a:pPr algn="l"/>
              <a:r>
                <a:rPr lang="en-GB" sz="800" dirty="0" smtClean="0">
                  <a:solidFill>
                    <a:schemeClr val="tx1"/>
                  </a:solidFill>
                </a:rPr>
                <a:t>Right Margin</a:t>
              </a:r>
            </a:p>
          </p:txBody>
        </p:sp>
      </p:grpSp>
      <p:pic>
        <p:nvPicPr>
          <p:cNvPr id="91" name="Picture 9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73600" y="82800"/>
            <a:ext cx="2640241" cy="410400"/>
          </a:xfrm>
          <a:prstGeom prst="rect">
            <a:avLst/>
          </a:prstGeom>
        </p:spPr>
      </p:pic>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697" r:id="rId3"/>
    <p:sldLayoutId id="2147483731" r:id="rId4"/>
    <p:sldLayoutId id="2147483659" r:id="rId5"/>
    <p:sldLayoutId id="2147483721" r:id="rId6"/>
    <p:sldLayoutId id="2147483722" r:id="rId7"/>
    <p:sldLayoutId id="2147483726" r:id="rId8"/>
    <p:sldLayoutId id="2147483725" r:id="rId9"/>
    <p:sldLayoutId id="2147483649" r:id="rId10"/>
    <p:sldLayoutId id="2147483728" r:id="rId11"/>
    <p:sldLayoutId id="2147483729" r:id="rId12"/>
    <p:sldLayoutId id="2147483730" r:id="rId13"/>
    <p:sldLayoutId id="2147483696"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170" userDrawn="1">
          <p15:clr>
            <a:srgbClr val="A4A3A4"/>
          </p15:clr>
        </p15:guide>
        <p15:guide id="2" orient="horz" pos="2159" userDrawn="1">
          <p15:clr>
            <a:srgbClr val="A4A3A4"/>
          </p15:clr>
        </p15:guide>
        <p15:guide id="3" pos="543" userDrawn="1">
          <p15:clr>
            <a:srgbClr val="A4A3A4"/>
          </p15:clr>
        </p15:guide>
        <p15:guide id="4" pos="629" userDrawn="1">
          <p15:clr>
            <a:srgbClr val="A4A3A4"/>
          </p15:clr>
        </p15:guide>
        <p15:guide id="5" pos="1002" userDrawn="1">
          <p15:clr>
            <a:srgbClr val="A4A3A4"/>
          </p15:clr>
        </p15:guide>
        <p15:guide id="6" pos="1088" userDrawn="1">
          <p15:clr>
            <a:srgbClr val="A4A3A4"/>
          </p15:clr>
        </p15:guide>
        <p15:guide id="7" pos="1460" userDrawn="1">
          <p15:clr>
            <a:srgbClr val="A4A3A4"/>
          </p15:clr>
        </p15:guide>
        <p15:guide id="8" pos="1548" userDrawn="1">
          <p15:clr>
            <a:srgbClr val="A4A3A4"/>
          </p15:clr>
        </p15:guide>
        <p15:guide id="9" pos="1919" userDrawn="1">
          <p15:clr>
            <a:srgbClr val="A4A3A4"/>
          </p15:clr>
        </p15:guide>
        <p15:guide id="10" pos="2007" userDrawn="1">
          <p15:clr>
            <a:srgbClr val="A4A3A4"/>
          </p15:clr>
        </p15:guide>
        <p15:guide id="11" pos="2378" userDrawn="1">
          <p15:clr>
            <a:srgbClr val="A4A3A4"/>
          </p15:clr>
        </p15:guide>
        <p15:guide id="12" pos="2466" userDrawn="1">
          <p15:clr>
            <a:srgbClr val="A4A3A4"/>
          </p15:clr>
        </p15:guide>
        <p15:guide id="13" pos="2835" userDrawn="1">
          <p15:clr>
            <a:srgbClr val="A4A3A4"/>
          </p15:clr>
        </p15:guide>
        <p15:guide id="14" pos="2925" userDrawn="1">
          <p15:clr>
            <a:srgbClr val="A4A3A4"/>
          </p15:clr>
        </p15:guide>
        <p15:guide id="15" pos="3294" userDrawn="1">
          <p15:clr>
            <a:srgbClr val="A4A3A4"/>
          </p15:clr>
        </p15:guide>
        <p15:guide id="16" pos="3384" userDrawn="1">
          <p15:clr>
            <a:srgbClr val="A4A3A4"/>
          </p15:clr>
        </p15:guide>
        <p15:guide id="17" pos="3843" userDrawn="1">
          <p15:clr>
            <a:srgbClr val="A4A3A4"/>
          </p15:clr>
        </p15:guide>
        <p15:guide id="18" pos="3753" userDrawn="1">
          <p15:clr>
            <a:srgbClr val="A4A3A4"/>
          </p15:clr>
        </p15:guide>
        <p15:guide id="19" pos="4212" userDrawn="1">
          <p15:clr>
            <a:srgbClr val="A4A3A4"/>
          </p15:clr>
        </p15:guide>
        <p15:guide id="20" pos="4302" userDrawn="1">
          <p15:clr>
            <a:srgbClr val="A4A3A4"/>
          </p15:clr>
        </p15:guide>
        <p15:guide id="21" pos="4671" userDrawn="1">
          <p15:clr>
            <a:srgbClr val="A4A3A4"/>
          </p15:clr>
        </p15:guide>
        <p15:guide id="22" pos="4761" userDrawn="1">
          <p15:clr>
            <a:srgbClr val="A4A3A4"/>
          </p15:clr>
        </p15:guide>
        <p15:guide id="23" pos="5129" userDrawn="1">
          <p15:clr>
            <a:srgbClr val="A4A3A4"/>
          </p15:clr>
        </p15:guide>
        <p15:guide id="24" pos="5220" userDrawn="1">
          <p15:clr>
            <a:srgbClr val="A4A3A4"/>
          </p15:clr>
        </p15:guide>
        <p15:guide id="25" pos="5588" userDrawn="1">
          <p15:clr>
            <a:srgbClr val="A4A3A4"/>
          </p15:clr>
        </p15:guide>
        <p15:guide id="26" orient="horz" pos="1799" userDrawn="1">
          <p15:clr>
            <a:srgbClr val="A4A3A4"/>
          </p15:clr>
        </p15:guide>
        <p15:guide id="27" orient="horz" pos="1437" userDrawn="1">
          <p15:clr>
            <a:srgbClr val="A4A3A4"/>
          </p15:clr>
        </p15:guide>
        <p15:guide id="28" orient="horz" pos="1077" userDrawn="1">
          <p15:clr>
            <a:srgbClr val="A4A3A4"/>
          </p15:clr>
        </p15:guide>
        <p15:guide id="29" orient="horz" pos="717" userDrawn="1">
          <p15:clr>
            <a:srgbClr val="A4A3A4"/>
          </p15:clr>
        </p15:guide>
        <p15:guide id="30" orient="horz" pos="2519" userDrawn="1">
          <p15:clr>
            <a:srgbClr val="A4A3A4"/>
          </p15:clr>
        </p15:guide>
        <p15:guide id="31" orient="horz" pos="2879" userDrawn="1">
          <p15:clr>
            <a:srgbClr val="A4A3A4"/>
          </p15:clr>
        </p15:guide>
        <p15:guide id="32" orient="horz" pos="3240" userDrawn="1">
          <p15:clr>
            <a:srgbClr val="A4A3A4"/>
          </p15:clr>
        </p15:guide>
        <p15:guide id="33" orient="horz" pos="3600" userDrawn="1">
          <p15:clr>
            <a:srgbClr val="A4A3A4"/>
          </p15:clr>
        </p15:guide>
        <p15:guide id="34" orient="horz" pos="385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5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GB" sz="1600" dirty="0" smtClean="0"/>
          </a:p>
        </p:txBody>
      </p:sp>
      <p:sp>
        <p:nvSpPr>
          <p:cNvPr id="2" name="Title Placeholder 1"/>
          <p:cNvSpPr>
            <a:spLocks noGrp="1"/>
          </p:cNvSpPr>
          <p:nvPr>
            <p:ph type="title"/>
          </p:nvPr>
        </p:nvSpPr>
        <p:spPr>
          <a:xfrm>
            <a:off x="270000" y="854015"/>
            <a:ext cx="8600156" cy="813485"/>
          </a:xfrm>
          <a:prstGeom prst="rect">
            <a:avLst/>
          </a:prstGeom>
        </p:spPr>
        <p:txBody>
          <a:bodyPr vert="horz" lIns="0" tIns="0" rIns="0" bIns="0" rtlCol="0" anchor="t">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270156" y="1667500"/>
            <a:ext cx="8600156" cy="4426579"/>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Slide Number Placeholder 5"/>
          <p:cNvSpPr>
            <a:spLocks noGrp="1"/>
          </p:cNvSpPr>
          <p:nvPr>
            <p:ph type="sldNum" sz="quarter" idx="4"/>
          </p:nvPr>
        </p:nvSpPr>
        <p:spPr>
          <a:xfrm>
            <a:off x="8142685" y="263088"/>
            <a:ext cx="72747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cxnSp>
        <p:nvCxnSpPr>
          <p:cNvPr id="9" name="Straight Connector 8"/>
          <p:cNvCxnSpPr/>
          <p:nvPr/>
        </p:nvCxnSpPr>
        <p:spPr>
          <a:xfrm>
            <a:off x="0" y="577800"/>
            <a:ext cx="91449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990600" y="-445725"/>
            <a:ext cx="10492740" cy="6752227"/>
            <a:chOff x="-990600" y="-445725"/>
            <a:chExt cx="10492740" cy="6752227"/>
          </a:xfrm>
        </p:grpSpPr>
        <p:cxnSp>
          <p:nvCxnSpPr>
            <p:cNvPr id="12" name="Straight Connector 11"/>
            <p:cNvCxnSpPr/>
            <p:nvPr userDrawn="1"/>
          </p:nvCxnSpPr>
          <p:spPr>
            <a:xfrm>
              <a:off x="8870157"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192150" y="1138238"/>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192150" y="1710267"/>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192150" y="6120000"/>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630925" y="1075580"/>
              <a:ext cx="399146" cy="123111"/>
            </a:xfrm>
            <a:prstGeom prst="rect">
              <a:avLst/>
            </a:prstGeom>
            <a:noFill/>
          </p:spPr>
          <p:txBody>
            <a:bodyPr wrap="square" lIns="0" tIns="0" rIns="0" bIns="0" rtlCol="0">
              <a:spAutoFit/>
            </a:bodyPr>
            <a:lstStyle/>
            <a:p>
              <a:pPr algn="r"/>
              <a:r>
                <a:rPr lang="en-GB" sz="800" dirty="0" smtClean="0">
                  <a:solidFill>
                    <a:schemeClr val="tx1"/>
                  </a:solidFill>
                </a:rPr>
                <a:t>3.16cm</a:t>
              </a:r>
            </a:p>
          </p:txBody>
        </p:sp>
        <p:cxnSp>
          <p:nvCxnSpPr>
            <p:cNvPr id="21" name="Straight Connector 20"/>
            <p:cNvCxnSpPr/>
            <p:nvPr userDrawn="1"/>
          </p:nvCxnSpPr>
          <p:spPr>
            <a:xfrm>
              <a:off x="-192150" y="2282296"/>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192150" y="2854325"/>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192150" y="3426354"/>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192150" y="3998383"/>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192150" y="4570412"/>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192150" y="5142441"/>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92150" y="5714470"/>
              <a:ext cx="135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862013"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590026"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231803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304605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377406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450207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523009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5958104"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6686117"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14130"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8142143"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8286750"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7557953"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6829158"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a:off x="6100362"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5371567"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4642772"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3913976"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3185181"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2456386"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a:xfrm>
              <a:off x="1727591"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998795"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630925" y="1646156"/>
              <a:ext cx="399146" cy="123111"/>
            </a:xfrm>
            <a:prstGeom prst="rect">
              <a:avLst/>
            </a:prstGeom>
            <a:noFill/>
          </p:spPr>
          <p:txBody>
            <a:bodyPr wrap="square" lIns="0" tIns="0" rIns="0" bIns="0" rtlCol="0">
              <a:spAutoFit/>
            </a:bodyPr>
            <a:lstStyle/>
            <a:p>
              <a:pPr algn="r"/>
              <a:r>
                <a:rPr lang="en-GB" sz="800" dirty="0" smtClean="0">
                  <a:solidFill>
                    <a:schemeClr val="tx1"/>
                  </a:solidFill>
                </a:rPr>
                <a:t>4.75cm</a:t>
              </a:r>
            </a:p>
          </p:txBody>
        </p:sp>
        <p:sp>
          <p:nvSpPr>
            <p:cNvPr id="52" name="TextBox 51"/>
            <p:cNvSpPr txBox="1"/>
            <p:nvPr userDrawn="1"/>
          </p:nvSpPr>
          <p:spPr>
            <a:xfrm>
              <a:off x="-630925" y="2216732"/>
              <a:ext cx="399146" cy="123111"/>
            </a:xfrm>
            <a:prstGeom prst="rect">
              <a:avLst/>
            </a:prstGeom>
            <a:noFill/>
          </p:spPr>
          <p:txBody>
            <a:bodyPr wrap="square" lIns="0" tIns="0" rIns="0" bIns="0" rtlCol="0">
              <a:spAutoFit/>
            </a:bodyPr>
            <a:lstStyle/>
            <a:p>
              <a:pPr algn="r"/>
              <a:r>
                <a:rPr lang="en-GB" sz="800" dirty="0" smtClean="0">
                  <a:solidFill>
                    <a:schemeClr val="tx1"/>
                  </a:solidFill>
                </a:rPr>
                <a:t>6.34cm</a:t>
              </a:r>
            </a:p>
          </p:txBody>
        </p:sp>
        <p:sp>
          <p:nvSpPr>
            <p:cNvPr id="53" name="TextBox 52"/>
            <p:cNvSpPr txBox="1"/>
            <p:nvPr userDrawn="1"/>
          </p:nvSpPr>
          <p:spPr>
            <a:xfrm>
              <a:off x="-630925" y="2787308"/>
              <a:ext cx="399146" cy="123111"/>
            </a:xfrm>
            <a:prstGeom prst="rect">
              <a:avLst/>
            </a:prstGeom>
            <a:noFill/>
          </p:spPr>
          <p:txBody>
            <a:bodyPr wrap="square" lIns="0" tIns="0" rIns="0" bIns="0" rtlCol="0">
              <a:spAutoFit/>
            </a:bodyPr>
            <a:lstStyle/>
            <a:p>
              <a:pPr algn="r"/>
              <a:r>
                <a:rPr lang="en-GB" sz="800" dirty="0" smtClean="0">
                  <a:solidFill>
                    <a:schemeClr val="tx1"/>
                  </a:solidFill>
                </a:rPr>
                <a:t>7.93cm</a:t>
              </a:r>
            </a:p>
          </p:txBody>
        </p:sp>
        <p:sp>
          <p:nvSpPr>
            <p:cNvPr id="54" name="TextBox 53"/>
            <p:cNvSpPr txBox="1"/>
            <p:nvPr userDrawn="1"/>
          </p:nvSpPr>
          <p:spPr>
            <a:xfrm>
              <a:off x="-630925" y="3357884"/>
              <a:ext cx="399146" cy="123111"/>
            </a:xfrm>
            <a:prstGeom prst="rect">
              <a:avLst/>
            </a:prstGeom>
            <a:noFill/>
          </p:spPr>
          <p:txBody>
            <a:bodyPr wrap="square" lIns="0" tIns="0" rIns="0" bIns="0" rtlCol="0">
              <a:spAutoFit/>
            </a:bodyPr>
            <a:lstStyle/>
            <a:p>
              <a:pPr algn="r"/>
              <a:r>
                <a:rPr lang="en-GB" sz="800" dirty="0" smtClean="0">
                  <a:solidFill>
                    <a:schemeClr val="tx1"/>
                  </a:solidFill>
                </a:rPr>
                <a:t>9.52cm</a:t>
              </a:r>
            </a:p>
          </p:txBody>
        </p:sp>
        <p:sp>
          <p:nvSpPr>
            <p:cNvPr id="55" name="TextBox 54"/>
            <p:cNvSpPr txBox="1"/>
            <p:nvPr userDrawn="1"/>
          </p:nvSpPr>
          <p:spPr>
            <a:xfrm>
              <a:off x="-630925" y="3928460"/>
              <a:ext cx="399146" cy="123111"/>
            </a:xfrm>
            <a:prstGeom prst="rect">
              <a:avLst/>
            </a:prstGeom>
            <a:noFill/>
          </p:spPr>
          <p:txBody>
            <a:bodyPr wrap="square" lIns="0" tIns="0" rIns="0" bIns="0" rtlCol="0">
              <a:spAutoFit/>
            </a:bodyPr>
            <a:lstStyle/>
            <a:p>
              <a:pPr algn="r"/>
              <a:r>
                <a:rPr lang="en-GB" sz="800" dirty="0" smtClean="0">
                  <a:solidFill>
                    <a:schemeClr val="tx1"/>
                  </a:solidFill>
                </a:rPr>
                <a:t>11.11cm</a:t>
              </a:r>
            </a:p>
          </p:txBody>
        </p:sp>
        <p:sp>
          <p:nvSpPr>
            <p:cNvPr id="56" name="TextBox 55"/>
            <p:cNvSpPr txBox="1"/>
            <p:nvPr userDrawn="1"/>
          </p:nvSpPr>
          <p:spPr>
            <a:xfrm>
              <a:off x="-630925" y="4499036"/>
              <a:ext cx="399146" cy="123111"/>
            </a:xfrm>
            <a:prstGeom prst="rect">
              <a:avLst/>
            </a:prstGeom>
            <a:noFill/>
          </p:spPr>
          <p:txBody>
            <a:bodyPr wrap="square" lIns="0" tIns="0" rIns="0" bIns="0" rtlCol="0">
              <a:spAutoFit/>
            </a:bodyPr>
            <a:lstStyle/>
            <a:p>
              <a:pPr algn="r"/>
              <a:r>
                <a:rPr lang="en-GB" sz="800" dirty="0" smtClean="0">
                  <a:solidFill>
                    <a:schemeClr val="tx1"/>
                  </a:solidFill>
                </a:rPr>
                <a:t>12.70cm</a:t>
              </a:r>
            </a:p>
          </p:txBody>
        </p:sp>
        <p:sp>
          <p:nvSpPr>
            <p:cNvPr id="57" name="TextBox 56"/>
            <p:cNvSpPr txBox="1"/>
            <p:nvPr userDrawn="1"/>
          </p:nvSpPr>
          <p:spPr>
            <a:xfrm>
              <a:off x="-630925" y="5069612"/>
              <a:ext cx="399146" cy="123111"/>
            </a:xfrm>
            <a:prstGeom prst="rect">
              <a:avLst/>
            </a:prstGeom>
            <a:noFill/>
          </p:spPr>
          <p:txBody>
            <a:bodyPr wrap="square" lIns="0" tIns="0" rIns="0" bIns="0" rtlCol="0">
              <a:spAutoFit/>
            </a:bodyPr>
            <a:lstStyle/>
            <a:p>
              <a:pPr algn="r"/>
              <a:r>
                <a:rPr lang="en-GB" sz="800" dirty="0" smtClean="0">
                  <a:solidFill>
                    <a:schemeClr val="tx1"/>
                  </a:solidFill>
                </a:rPr>
                <a:t>14.29cm</a:t>
              </a:r>
            </a:p>
          </p:txBody>
        </p:sp>
        <p:sp>
          <p:nvSpPr>
            <p:cNvPr id="58" name="TextBox 57"/>
            <p:cNvSpPr txBox="1"/>
            <p:nvPr userDrawn="1"/>
          </p:nvSpPr>
          <p:spPr>
            <a:xfrm>
              <a:off x="-630925" y="5640188"/>
              <a:ext cx="399146" cy="123111"/>
            </a:xfrm>
            <a:prstGeom prst="rect">
              <a:avLst/>
            </a:prstGeom>
            <a:noFill/>
          </p:spPr>
          <p:txBody>
            <a:bodyPr wrap="square" lIns="0" tIns="0" rIns="0" bIns="0" rtlCol="0">
              <a:spAutoFit/>
            </a:bodyPr>
            <a:lstStyle/>
            <a:p>
              <a:pPr algn="r"/>
              <a:r>
                <a:rPr lang="en-GB" sz="800" dirty="0" smtClean="0">
                  <a:solidFill>
                    <a:schemeClr val="tx1"/>
                  </a:solidFill>
                </a:rPr>
                <a:t>15.87cm</a:t>
              </a:r>
            </a:p>
          </p:txBody>
        </p:sp>
        <p:sp>
          <p:nvSpPr>
            <p:cNvPr id="59" name="TextBox 58"/>
            <p:cNvSpPr txBox="1"/>
            <p:nvPr userDrawn="1"/>
          </p:nvSpPr>
          <p:spPr>
            <a:xfrm>
              <a:off x="-630925" y="6060280"/>
              <a:ext cx="399146" cy="123111"/>
            </a:xfrm>
            <a:prstGeom prst="rect">
              <a:avLst/>
            </a:prstGeom>
            <a:noFill/>
          </p:spPr>
          <p:txBody>
            <a:bodyPr wrap="square" lIns="0" tIns="0" rIns="0" bIns="0" rtlCol="0">
              <a:spAutoFit/>
            </a:bodyPr>
            <a:lstStyle/>
            <a:p>
              <a:pPr algn="r"/>
              <a:r>
                <a:rPr lang="en-GB" sz="800" dirty="0" smtClean="0">
                  <a:solidFill>
                    <a:schemeClr val="tx1"/>
                  </a:solidFill>
                </a:rPr>
                <a:t>17.00cm</a:t>
              </a:r>
            </a:p>
          </p:txBody>
        </p:sp>
        <p:sp>
          <p:nvSpPr>
            <p:cNvPr id="60" name="TextBox 59"/>
            <p:cNvSpPr txBox="1"/>
            <p:nvPr userDrawn="1"/>
          </p:nvSpPr>
          <p:spPr>
            <a:xfrm>
              <a:off x="298272" y="-435531"/>
              <a:ext cx="407812" cy="123111"/>
            </a:xfrm>
            <a:prstGeom prst="rect">
              <a:avLst/>
            </a:prstGeom>
            <a:noFill/>
          </p:spPr>
          <p:txBody>
            <a:bodyPr wrap="square" lIns="0" tIns="0" rIns="0" bIns="0" rtlCol="0">
              <a:spAutoFit/>
            </a:bodyPr>
            <a:lstStyle/>
            <a:p>
              <a:pPr algn="l"/>
              <a:r>
                <a:rPr lang="en-GB" sz="800" dirty="0" smtClean="0">
                  <a:solidFill>
                    <a:schemeClr val="tx1"/>
                  </a:solidFill>
                </a:rPr>
                <a:t>0.75cm</a:t>
              </a:r>
            </a:p>
          </p:txBody>
        </p:sp>
        <p:sp>
          <p:nvSpPr>
            <p:cNvPr id="61" name="TextBox 60"/>
            <p:cNvSpPr txBox="1"/>
            <p:nvPr userDrawn="1"/>
          </p:nvSpPr>
          <p:spPr>
            <a:xfrm>
              <a:off x="1027301" y="-435531"/>
              <a:ext cx="407812" cy="123111"/>
            </a:xfrm>
            <a:prstGeom prst="rect">
              <a:avLst/>
            </a:prstGeom>
            <a:noFill/>
          </p:spPr>
          <p:txBody>
            <a:bodyPr wrap="square" lIns="0" tIns="0" rIns="0" bIns="0" rtlCol="0">
              <a:spAutoFit/>
            </a:bodyPr>
            <a:lstStyle/>
            <a:p>
              <a:pPr algn="l"/>
              <a:r>
                <a:rPr lang="en-GB" sz="800" dirty="0" smtClean="0">
                  <a:solidFill>
                    <a:schemeClr val="tx1"/>
                  </a:solidFill>
                </a:rPr>
                <a:t>2.77cm</a:t>
              </a:r>
            </a:p>
          </p:txBody>
        </p:sp>
        <p:sp>
          <p:nvSpPr>
            <p:cNvPr id="62" name="TextBox 61"/>
            <p:cNvSpPr txBox="1"/>
            <p:nvPr userDrawn="1"/>
          </p:nvSpPr>
          <p:spPr>
            <a:xfrm>
              <a:off x="1756329" y="-435531"/>
              <a:ext cx="407812" cy="123111"/>
            </a:xfrm>
            <a:prstGeom prst="rect">
              <a:avLst/>
            </a:prstGeom>
            <a:noFill/>
          </p:spPr>
          <p:txBody>
            <a:bodyPr wrap="square" lIns="0" tIns="0" rIns="0" bIns="0" rtlCol="0">
              <a:spAutoFit/>
            </a:bodyPr>
            <a:lstStyle/>
            <a:p>
              <a:pPr algn="l"/>
              <a:r>
                <a:rPr lang="en-GB" sz="800" dirty="0" smtClean="0">
                  <a:solidFill>
                    <a:schemeClr val="tx1"/>
                  </a:solidFill>
                </a:rPr>
                <a:t>4.80cm</a:t>
              </a:r>
            </a:p>
          </p:txBody>
        </p:sp>
        <p:sp>
          <p:nvSpPr>
            <p:cNvPr id="63" name="TextBox 62"/>
            <p:cNvSpPr txBox="1"/>
            <p:nvPr userDrawn="1"/>
          </p:nvSpPr>
          <p:spPr>
            <a:xfrm>
              <a:off x="2485358" y="-435531"/>
              <a:ext cx="407812" cy="123111"/>
            </a:xfrm>
            <a:prstGeom prst="rect">
              <a:avLst/>
            </a:prstGeom>
            <a:noFill/>
          </p:spPr>
          <p:txBody>
            <a:bodyPr wrap="square" lIns="0" tIns="0" rIns="0" bIns="0" rtlCol="0">
              <a:spAutoFit/>
            </a:bodyPr>
            <a:lstStyle/>
            <a:p>
              <a:pPr algn="l"/>
              <a:r>
                <a:rPr lang="en-GB" sz="800" dirty="0" smtClean="0">
                  <a:solidFill>
                    <a:schemeClr val="tx1"/>
                  </a:solidFill>
                </a:rPr>
                <a:t>6.82cm</a:t>
              </a:r>
            </a:p>
          </p:txBody>
        </p:sp>
        <p:sp>
          <p:nvSpPr>
            <p:cNvPr id="64" name="TextBox 63"/>
            <p:cNvSpPr txBox="1"/>
            <p:nvPr userDrawn="1"/>
          </p:nvSpPr>
          <p:spPr>
            <a:xfrm>
              <a:off x="3214386" y="-435531"/>
              <a:ext cx="407812" cy="123111"/>
            </a:xfrm>
            <a:prstGeom prst="rect">
              <a:avLst/>
            </a:prstGeom>
            <a:noFill/>
          </p:spPr>
          <p:txBody>
            <a:bodyPr wrap="square" lIns="0" tIns="0" rIns="0" bIns="0" rtlCol="0">
              <a:spAutoFit/>
            </a:bodyPr>
            <a:lstStyle/>
            <a:p>
              <a:pPr algn="l"/>
              <a:r>
                <a:rPr lang="en-GB" sz="800" dirty="0" smtClean="0">
                  <a:solidFill>
                    <a:schemeClr val="tx1"/>
                  </a:solidFill>
                </a:rPr>
                <a:t>8.85cm</a:t>
              </a:r>
            </a:p>
          </p:txBody>
        </p:sp>
        <p:sp>
          <p:nvSpPr>
            <p:cNvPr id="65" name="TextBox 64"/>
            <p:cNvSpPr txBox="1"/>
            <p:nvPr userDrawn="1"/>
          </p:nvSpPr>
          <p:spPr>
            <a:xfrm>
              <a:off x="3943415" y="-435531"/>
              <a:ext cx="407812" cy="123111"/>
            </a:xfrm>
            <a:prstGeom prst="rect">
              <a:avLst/>
            </a:prstGeom>
            <a:noFill/>
          </p:spPr>
          <p:txBody>
            <a:bodyPr wrap="square" lIns="0" tIns="0" rIns="0" bIns="0" rtlCol="0">
              <a:spAutoFit/>
            </a:bodyPr>
            <a:lstStyle/>
            <a:p>
              <a:pPr algn="l"/>
              <a:r>
                <a:rPr lang="en-GB" sz="800" dirty="0" smtClean="0">
                  <a:solidFill>
                    <a:schemeClr val="tx1"/>
                  </a:solidFill>
                </a:rPr>
                <a:t>10.87cm</a:t>
              </a:r>
            </a:p>
          </p:txBody>
        </p:sp>
        <p:sp>
          <p:nvSpPr>
            <p:cNvPr id="66" name="TextBox 65"/>
            <p:cNvSpPr txBox="1"/>
            <p:nvPr userDrawn="1"/>
          </p:nvSpPr>
          <p:spPr>
            <a:xfrm>
              <a:off x="4672443" y="-435531"/>
              <a:ext cx="407812" cy="123111"/>
            </a:xfrm>
            <a:prstGeom prst="rect">
              <a:avLst/>
            </a:prstGeom>
            <a:noFill/>
          </p:spPr>
          <p:txBody>
            <a:bodyPr wrap="square" lIns="0" tIns="0" rIns="0" bIns="0" rtlCol="0">
              <a:spAutoFit/>
            </a:bodyPr>
            <a:lstStyle/>
            <a:p>
              <a:pPr algn="l"/>
              <a:r>
                <a:rPr lang="en-GB" sz="800" dirty="0" smtClean="0">
                  <a:solidFill>
                    <a:schemeClr val="tx1"/>
                  </a:solidFill>
                </a:rPr>
                <a:t>12.90cm</a:t>
              </a:r>
            </a:p>
          </p:txBody>
        </p:sp>
        <p:sp>
          <p:nvSpPr>
            <p:cNvPr id="67" name="TextBox 66"/>
            <p:cNvSpPr txBox="1"/>
            <p:nvPr userDrawn="1"/>
          </p:nvSpPr>
          <p:spPr>
            <a:xfrm>
              <a:off x="5401473" y="-435531"/>
              <a:ext cx="407812" cy="123111"/>
            </a:xfrm>
            <a:prstGeom prst="rect">
              <a:avLst/>
            </a:prstGeom>
            <a:noFill/>
          </p:spPr>
          <p:txBody>
            <a:bodyPr wrap="square" lIns="0" tIns="0" rIns="0" bIns="0" rtlCol="0">
              <a:spAutoFit/>
            </a:bodyPr>
            <a:lstStyle/>
            <a:p>
              <a:pPr algn="l"/>
              <a:r>
                <a:rPr lang="en-GB" sz="800" dirty="0" smtClean="0">
                  <a:solidFill>
                    <a:schemeClr val="tx1"/>
                  </a:solidFill>
                </a:rPr>
                <a:t>14.92cm</a:t>
              </a:r>
            </a:p>
          </p:txBody>
        </p:sp>
        <p:sp>
          <p:nvSpPr>
            <p:cNvPr id="68" name="TextBox 67"/>
            <p:cNvSpPr txBox="1"/>
            <p:nvPr userDrawn="1"/>
          </p:nvSpPr>
          <p:spPr>
            <a:xfrm>
              <a:off x="6130500" y="-435531"/>
              <a:ext cx="407812" cy="123111"/>
            </a:xfrm>
            <a:prstGeom prst="rect">
              <a:avLst/>
            </a:prstGeom>
            <a:noFill/>
          </p:spPr>
          <p:txBody>
            <a:bodyPr wrap="square" lIns="0" tIns="0" rIns="0" bIns="0" rtlCol="0">
              <a:spAutoFit/>
            </a:bodyPr>
            <a:lstStyle/>
            <a:p>
              <a:pPr algn="l"/>
              <a:r>
                <a:rPr lang="en-GB" sz="800" dirty="0" smtClean="0">
                  <a:solidFill>
                    <a:schemeClr val="tx1"/>
                  </a:solidFill>
                </a:rPr>
                <a:t>16.95cm</a:t>
              </a:r>
            </a:p>
          </p:txBody>
        </p:sp>
        <p:sp>
          <p:nvSpPr>
            <p:cNvPr id="69" name="TextBox 68"/>
            <p:cNvSpPr txBox="1"/>
            <p:nvPr userDrawn="1"/>
          </p:nvSpPr>
          <p:spPr>
            <a:xfrm>
              <a:off x="6859530" y="-435531"/>
              <a:ext cx="407812" cy="123111"/>
            </a:xfrm>
            <a:prstGeom prst="rect">
              <a:avLst/>
            </a:prstGeom>
            <a:noFill/>
          </p:spPr>
          <p:txBody>
            <a:bodyPr wrap="square" lIns="0" tIns="0" rIns="0" bIns="0" rtlCol="0">
              <a:spAutoFit/>
            </a:bodyPr>
            <a:lstStyle/>
            <a:p>
              <a:pPr algn="l"/>
              <a:r>
                <a:rPr lang="en-GB" sz="800" dirty="0" smtClean="0">
                  <a:solidFill>
                    <a:schemeClr val="tx1"/>
                  </a:solidFill>
                </a:rPr>
                <a:t>18.97cm</a:t>
              </a:r>
            </a:p>
          </p:txBody>
        </p:sp>
        <p:sp>
          <p:nvSpPr>
            <p:cNvPr id="70" name="TextBox 69"/>
            <p:cNvSpPr txBox="1"/>
            <p:nvPr userDrawn="1"/>
          </p:nvSpPr>
          <p:spPr>
            <a:xfrm>
              <a:off x="7588557" y="-435531"/>
              <a:ext cx="407812" cy="123111"/>
            </a:xfrm>
            <a:prstGeom prst="rect">
              <a:avLst/>
            </a:prstGeom>
            <a:noFill/>
          </p:spPr>
          <p:txBody>
            <a:bodyPr wrap="square" lIns="0" tIns="0" rIns="0" bIns="0" rtlCol="0">
              <a:spAutoFit/>
            </a:bodyPr>
            <a:lstStyle/>
            <a:p>
              <a:pPr algn="l"/>
              <a:r>
                <a:rPr lang="en-GB" sz="800" dirty="0" smtClean="0">
                  <a:solidFill>
                    <a:schemeClr val="tx1"/>
                  </a:solidFill>
                </a:rPr>
                <a:t>20.99cm</a:t>
              </a:r>
            </a:p>
          </p:txBody>
        </p:sp>
        <p:sp>
          <p:nvSpPr>
            <p:cNvPr id="71" name="TextBox 70"/>
            <p:cNvSpPr txBox="1"/>
            <p:nvPr userDrawn="1"/>
          </p:nvSpPr>
          <p:spPr>
            <a:xfrm>
              <a:off x="8317584" y="-435531"/>
              <a:ext cx="407812" cy="123111"/>
            </a:xfrm>
            <a:prstGeom prst="rect">
              <a:avLst/>
            </a:prstGeom>
            <a:noFill/>
          </p:spPr>
          <p:txBody>
            <a:bodyPr wrap="square" lIns="0" tIns="0" rIns="0" bIns="0" rtlCol="0">
              <a:spAutoFit/>
            </a:bodyPr>
            <a:lstStyle/>
            <a:p>
              <a:pPr algn="l"/>
              <a:r>
                <a:rPr lang="en-GB" sz="800" dirty="0" smtClean="0">
                  <a:solidFill>
                    <a:schemeClr val="tx1"/>
                  </a:solidFill>
                </a:rPr>
                <a:t>23.02cm</a:t>
              </a:r>
            </a:p>
          </p:txBody>
        </p:sp>
        <p:sp>
          <p:nvSpPr>
            <p:cNvPr id="72" name="TextBox 71"/>
            <p:cNvSpPr txBox="1"/>
            <p:nvPr userDrawn="1"/>
          </p:nvSpPr>
          <p:spPr>
            <a:xfrm>
              <a:off x="8444866" y="-292104"/>
              <a:ext cx="407812" cy="123111"/>
            </a:xfrm>
            <a:prstGeom prst="rect">
              <a:avLst/>
            </a:prstGeom>
            <a:noFill/>
          </p:spPr>
          <p:txBody>
            <a:bodyPr wrap="square" lIns="0" tIns="0" rIns="0" bIns="0" rtlCol="0">
              <a:spAutoFit/>
            </a:bodyPr>
            <a:lstStyle/>
            <a:p>
              <a:pPr algn="r"/>
              <a:r>
                <a:rPr lang="en-GB" sz="800" dirty="0" smtClean="0">
                  <a:solidFill>
                    <a:schemeClr val="tx1"/>
                  </a:solidFill>
                </a:rPr>
                <a:t>24.64cm</a:t>
              </a:r>
            </a:p>
          </p:txBody>
        </p:sp>
        <p:sp>
          <p:nvSpPr>
            <p:cNvPr id="74" name="TextBox 73"/>
            <p:cNvSpPr txBox="1"/>
            <p:nvPr userDrawn="1"/>
          </p:nvSpPr>
          <p:spPr>
            <a:xfrm>
              <a:off x="7716637" y="-292104"/>
              <a:ext cx="407812" cy="123111"/>
            </a:xfrm>
            <a:prstGeom prst="rect">
              <a:avLst/>
            </a:prstGeom>
            <a:noFill/>
          </p:spPr>
          <p:txBody>
            <a:bodyPr wrap="square" lIns="0" tIns="0" rIns="0" bIns="0" rtlCol="0">
              <a:spAutoFit/>
            </a:bodyPr>
            <a:lstStyle/>
            <a:p>
              <a:pPr algn="r"/>
              <a:r>
                <a:rPr lang="en-GB" sz="800" dirty="0" smtClean="0">
                  <a:solidFill>
                    <a:schemeClr val="tx1"/>
                  </a:solidFill>
                </a:rPr>
                <a:t>22.62cm</a:t>
              </a:r>
            </a:p>
          </p:txBody>
        </p:sp>
        <p:sp>
          <p:nvSpPr>
            <p:cNvPr id="75" name="TextBox 74"/>
            <p:cNvSpPr txBox="1"/>
            <p:nvPr userDrawn="1"/>
          </p:nvSpPr>
          <p:spPr>
            <a:xfrm>
              <a:off x="6988408" y="-292104"/>
              <a:ext cx="407812" cy="123111"/>
            </a:xfrm>
            <a:prstGeom prst="rect">
              <a:avLst/>
            </a:prstGeom>
            <a:noFill/>
          </p:spPr>
          <p:txBody>
            <a:bodyPr wrap="square" lIns="0" tIns="0" rIns="0" bIns="0" rtlCol="0">
              <a:spAutoFit/>
            </a:bodyPr>
            <a:lstStyle/>
            <a:p>
              <a:pPr algn="r"/>
              <a:r>
                <a:rPr lang="en-GB" sz="800" dirty="0" smtClean="0">
                  <a:solidFill>
                    <a:schemeClr val="tx1"/>
                  </a:solidFill>
                </a:rPr>
                <a:t>20.60cm</a:t>
              </a:r>
            </a:p>
          </p:txBody>
        </p:sp>
        <p:sp>
          <p:nvSpPr>
            <p:cNvPr id="76" name="TextBox 75"/>
            <p:cNvSpPr txBox="1"/>
            <p:nvPr userDrawn="1"/>
          </p:nvSpPr>
          <p:spPr>
            <a:xfrm>
              <a:off x="6260179" y="-292104"/>
              <a:ext cx="407812" cy="123111"/>
            </a:xfrm>
            <a:prstGeom prst="rect">
              <a:avLst/>
            </a:prstGeom>
            <a:noFill/>
          </p:spPr>
          <p:txBody>
            <a:bodyPr wrap="square" lIns="0" tIns="0" rIns="0" bIns="0" rtlCol="0">
              <a:spAutoFit/>
            </a:bodyPr>
            <a:lstStyle/>
            <a:p>
              <a:pPr algn="r"/>
              <a:r>
                <a:rPr lang="en-GB" sz="800" dirty="0" smtClean="0">
                  <a:solidFill>
                    <a:schemeClr val="tx1"/>
                  </a:solidFill>
                </a:rPr>
                <a:t>18.57cm</a:t>
              </a:r>
            </a:p>
          </p:txBody>
        </p:sp>
        <p:sp>
          <p:nvSpPr>
            <p:cNvPr id="77" name="TextBox 76"/>
            <p:cNvSpPr txBox="1"/>
            <p:nvPr userDrawn="1"/>
          </p:nvSpPr>
          <p:spPr>
            <a:xfrm>
              <a:off x="5531948" y="-292104"/>
              <a:ext cx="407812" cy="123111"/>
            </a:xfrm>
            <a:prstGeom prst="rect">
              <a:avLst/>
            </a:prstGeom>
            <a:noFill/>
          </p:spPr>
          <p:txBody>
            <a:bodyPr wrap="square" lIns="0" tIns="0" rIns="0" bIns="0" rtlCol="0">
              <a:spAutoFit/>
            </a:bodyPr>
            <a:lstStyle/>
            <a:p>
              <a:pPr algn="r"/>
              <a:r>
                <a:rPr lang="en-GB" sz="800" dirty="0" smtClean="0">
                  <a:solidFill>
                    <a:schemeClr val="tx1"/>
                  </a:solidFill>
                </a:rPr>
                <a:t>16.55cm</a:t>
              </a:r>
            </a:p>
          </p:txBody>
        </p:sp>
        <p:sp>
          <p:nvSpPr>
            <p:cNvPr id="78" name="TextBox 77"/>
            <p:cNvSpPr txBox="1"/>
            <p:nvPr userDrawn="1"/>
          </p:nvSpPr>
          <p:spPr>
            <a:xfrm>
              <a:off x="4803718" y="-292104"/>
              <a:ext cx="407812" cy="123111"/>
            </a:xfrm>
            <a:prstGeom prst="rect">
              <a:avLst/>
            </a:prstGeom>
            <a:noFill/>
          </p:spPr>
          <p:txBody>
            <a:bodyPr wrap="square" lIns="0" tIns="0" rIns="0" bIns="0" rtlCol="0">
              <a:spAutoFit/>
            </a:bodyPr>
            <a:lstStyle/>
            <a:p>
              <a:pPr algn="r"/>
              <a:r>
                <a:rPr lang="en-GB" sz="800" dirty="0" smtClean="0">
                  <a:solidFill>
                    <a:schemeClr val="tx1"/>
                  </a:solidFill>
                </a:rPr>
                <a:t>14.53cm</a:t>
              </a:r>
            </a:p>
          </p:txBody>
        </p:sp>
        <p:sp>
          <p:nvSpPr>
            <p:cNvPr id="79" name="TextBox 78"/>
            <p:cNvSpPr txBox="1"/>
            <p:nvPr userDrawn="1"/>
          </p:nvSpPr>
          <p:spPr>
            <a:xfrm>
              <a:off x="4075488" y="-292104"/>
              <a:ext cx="407812" cy="123111"/>
            </a:xfrm>
            <a:prstGeom prst="rect">
              <a:avLst/>
            </a:prstGeom>
            <a:noFill/>
          </p:spPr>
          <p:txBody>
            <a:bodyPr wrap="square" lIns="0" tIns="0" rIns="0" bIns="0" rtlCol="0">
              <a:spAutoFit/>
            </a:bodyPr>
            <a:lstStyle/>
            <a:p>
              <a:pPr algn="r"/>
              <a:r>
                <a:rPr lang="en-GB" sz="800" dirty="0" smtClean="0">
                  <a:solidFill>
                    <a:schemeClr val="tx1"/>
                  </a:solidFill>
                </a:rPr>
                <a:t>12.51cm</a:t>
              </a:r>
            </a:p>
          </p:txBody>
        </p:sp>
        <p:sp>
          <p:nvSpPr>
            <p:cNvPr id="80" name="TextBox 79"/>
            <p:cNvSpPr txBox="1"/>
            <p:nvPr userDrawn="1"/>
          </p:nvSpPr>
          <p:spPr>
            <a:xfrm>
              <a:off x="3347259" y="-292104"/>
              <a:ext cx="407812" cy="123111"/>
            </a:xfrm>
            <a:prstGeom prst="rect">
              <a:avLst/>
            </a:prstGeom>
            <a:noFill/>
          </p:spPr>
          <p:txBody>
            <a:bodyPr wrap="square" lIns="0" tIns="0" rIns="0" bIns="0" rtlCol="0">
              <a:spAutoFit/>
            </a:bodyPr>
            <a:lstStyle/>
            <a:p>
              <a:pPr algn="r"/>
              <a:r>
                <a:rPr lang="en-GB" sz="800" dirty="0" smtClean="0">
                  <a:solidFill>
                    <a:schemeClr val="tx1"/>
                  </a:solidFill>
                </a:rPr>
                <a:t>10.48cm</a:t>
              </a:r>
            </a:p>
          </p:txBody>
        </p:sp>
        <p:sp>
          <p:nvSpPr>
            <p:cNvPr id="81" name="TextBox 80"/>
            <p:cNvSpPr txBox="1"/>
            <p:nvPr userDrawn="1"/>
          </p:nvSpPr>
          <p:spPr>
            <a:xfrm>
              <a:off x="2619029" y="-292104"/>
              <a:ext cx="407812" cy="123111"/>
            </a:xfrm>
            <a:prstGeom prst="rect">
              <a:avLst/>
            </a:prstGeom>
            <a:noFill/>
          </p:spPr>
          <p:txBody>
            <a:bodyPr wrap="square" lIns="0" tIns="0" rIns="0" bIns="0" rtlCol="0">
              <a:spAutoFit/>
            </a:bodyPr>
            <a:lstStyle/>
            <a:p>
              <a:pPr algn="r"/>
              <a:r>
                <a:rPr lang="en-GB" sz="800" dirty="0" smtClean="0">
                  <a:solidFill>
                    <a:schemeClr val="tx1"/>
                  </a:solidFill>
                </a:rPr>
                <a:t>8.46cm</a:t>
              </a:r>
            </a:p>
          </p:txBody>
        </p:sp>
        <p:sp>
          <p:nvSpPr>
            <p:cNvPr id="82" name="TextBox 81"/>
            <p:cNvSpPr txBox="1"/>
            <p:nvPr userDrawn="1"/>
          </p:nvSpPr>
          <p:spPr>
            <a:xfrm>
              <a:off x="1890799" y="-292104"/>
              <a:ext cx="407812" cy="123111"/>
            </a:xfrm>
            <a:prstGeom prst="rect">
              <a:avLst/>
            </a:prstGeom>
            <a:noFill/>
          </p:spPr>
          <p:txBody>
            <a:bodyPr wrap="square" lIns="0" tIns="0" rIns="0" bIns="0" rtlCol="0">
              <a:spAutoFit/>
            </a:bodyPr>
            <a:lstStyle/>
            <a:p>
              <a:pPr algn="r"/>
              <a:r>
                <a:rPr lang="en-GB" sz="800" dirty="0" smtClean="0">
                  <a:solidFill>
                    <a:schemeClr val="tx1"/>
                  </a:solidFill>
                </a:rPr>
                <a:t>6.44cm</a:t>
              </a:r>
            </a:p>
          </p:txBody>
        </p:sp>
        <p:sp>
          <p:nvSpPr>
            <p:cNvPr id="83" name="TextBox 82"/>
            <p:cNvSpPr txBox="1"/>
            <p:nvPr userDrawn="1"/>
          </p:nvSpPr>
          <p:spPr>
            <a:xfrm>
              <a:off x="1162569" y="-292104"/>
              <a:ext cx="407812" cy="123111"/>
            </a:xfrm>
            <a:prstGeom prst="rect">
              <a:avLst/>
            </a:prstGeom>
            <a:noFill/>
          </p:spPr>
          <p:txBody>
            <a:bodyPr wrap="square" lIns="0" tIns="0" rIns="0" bIns="0" rtlCol="0">
              <a:spAutoFit/>
            </a:bodyPr>
            <a:lstStyle/>
            <a:p>
              <a:pPr algn="r"/>
              <a:r>
                <a:rPr lang="en-GB" sz="800" dirty="0" smtClean="0">
                  <a:solidFill>
                    <a:schemeClr val="tx1"/>
                  </a:solidFill>
                </a:rPr>
                <a:t>4.42cm</a:t>
              </a:r>
            </a:p>
          </p:txBody>
        </p:sp>
        <p:sp>
          <p:nvSpPr>
            <p:cNvPr id="84" name="TextBox 83"/>
            <p:cNvSpPr txBox="1"/>
            <p:nvPr userDrawn="1"/>
          </p:nvSpPr>
          <p:spPr>
            <a:xfrm>
              <a:off x="434340" y="-292104"/>
              <a:ext cx="407812" cy="123111"/>
            </a:xfrm>
            <a:prstGeom prst="rect">
              <a:avLst/>
            </a:prstGeom>
            <a:noFill/>
          </p:spPr>
          <p:txBody>
            <a:bodyPr wrap="square" lIns="0" tIns="0" rIns="0" bIns="0" rtlCol="0">
              <a:spAutoFit/>
            </a:bodyPr>
            <a:lstStyle/>
            <a:p>
              <a:pPr algn="r"/>
              <a:r>
                <a:rPr lang="en-GB" sz="800" dirty="0" smtClean="0">
                  <a:solidFill>
                    <a:schemeClr val="tx1"/>
                  </a:solidFill>
                </a:rPr>
                <a:t>2.39cm</a:t>
              </a:r>
            </a:p>
          </p:txBody>
        </p:sp>
        <p:cxnSp>
          <p:nvCxnSpPr>
            <p:cNvPr id="5" name="Straight Connector 4"/>
            <p:cNvCxnSpPr/>
            <p:nvPr userDrawn="1"/>
          </p:nvCxnSpPr>
          <p:spPr>
            <a:xfrm>
              <a:off x="270000" y="-445725"/>
              <a:ext cx="0" cy="36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990600" y="6183391"/>
              <a:ext cx="758820" cy="123111"/>
            </a:xfrm>
            <a:prstGeom prst="rect">
              <a:avLst/>
            </a:prstGeom>
            <a:noFill/>
          </p:spPr>
          <p:txBody>
            <a:bodyPr wrap="square" lIns="0" tIns="0" rIns="0" bIns="0" rtlCol="0">
              <a:spAutoFit/>
            </a:bodyPr>
            <a:lstStyle/>
            <a:p>
              <a:pPr algn="r"/>
              <a:r>
                <a:rPr lang="en-GB" sz="800" dirty="0" smtClean="0">
                  <a:solidFill>
                    <a:schemeClr val="tx1"/>
                  </a:solidFill>
                </a:rPr>
                <a:t>Content Bottom</a:t>
              </a:r>
            </a:p>
          </p:txBody>
        </p:sp>
        <p:sp>
          <p:nvSpPr>
            <p:cNvPr id="86" name="TextBox 85"/>
            <p:cNvSpPr txBox="1"/>
            <p:nvPr userDrawn="1"/>
          </p:nvSpPr>
          <p:spPr>
            <a:xfrm>
              <a:off x="-990600" y="1769267"/>
              <a:ext cx="758820" cy="123111"/>
            </a:xfrm>
            <a:prstGeom prst="rect">
              <a:avLst/>
            </a:prstGeom>
            <a:noFill/>
          </p:spPr>
          <p:txBody>
            <a:bodyPr wrap="square" lIns="0" tIns="0" rIns="0" bIns="0" rtlCol="0">
              <a:spAutoFit/>
            </a:bodyPr>
            <a:lstStyle/>
            <a:p>
              <a:pPr algn="r"/>
              <a:r>
                <a:rPr lang="en-GB" sz="800" dirty="0" smtClean="0">
                  <a:solidFill>
                    <a:schemeClr val="tx1"/>
                  </a:solidFill>
                </a:rPr>
                <a:t>Content Top</a:t>
              </a:r>
            </a:p>
          </p:txBody>
        </p:sp>
        <p:sp>
          <p:nvSpPr>
            <p:cNvPr id="87" name="TextBox 86"/>
            <p:cNvSpPr txBox="1"/>
            <p:nvPr userDrawn="1"/>
          </p:nvSpPr>
          <p:spPr>
            <a:xfrm>
              <a:off x="-990600" y="1198691"/>
              <a:ext cx="758820" cy="246221"/>
            </a:xfrm>
            <a:prstGeom prst="rect">
              <a:avLst/>
            </a:prstGeom>
            <a:noFill/>
          </p:spPr>
          <p:txBody>
            <a:bodyPr wrap="square" lIns="0" tIns="0" rIns="0" bIns="0" rtlCol="0">
              <a:spAutoFit/>
            </a:bodyPr>
            <a:lstStyle/>
            <a:p>
              <a:pPr algn="r"/>
              <a:r>
                <a:rPr lang="en-GB" sz="800" dirty="0" smtClean="0">
                  <a:solidFill>
                    <a:schemeClr val="tx1"/>
                  </a:solidFill>
                </a:rPr>
                <a:t>Heading Baseline</a:t>
              </a:r>
            </a:p>
          </p:txBody>
        </p:sp>
        <p:sp>
          <p:nvSpPr>
            <p:cNvPr id="88" name="TextBox 87"/>
            <p:cNvSpPr txBox="1"/>
            <p:nvPr userDrawn="1"/>
          </p:nvSpPr>
          <p:spPr>
            <a:xfrm>
              <a:off x="-632460" y="-297180"/>
              <a:ext cx="775293" cy="123111"/>
            </a:xfrm>
            <a:prstGeom prst="rect">
              <a:avLst/>
            </a:prstGeom>
            <a:noFill/>
          </p:spPr>
          <p:txBody>
            <a:bodyPr wrap="square" lIns="0" tIns="0" rIns="0" bIns="0" rtlCol="0">
              <a:spAutoFit/>
            </a:bodyPr>
            <a:lstStyle/>
            <a:p>
              <a:pPr algn="r"/>
              <a:r>
                <a:rPr lang="en-GB" sz="800" dirty="0" smtClean="0">
                  <a:solidFill>
                    <a:schemeClr val="tx1"/>
                  </a:solidFill>
                </a:rPr>
                <a:t>Left Margin</a:t>
              </a:r>
            </a:p>
          </p:txBody>
        </p:sp>
        <p:sp>
          <p:nvSpPr>
            <p:cNvPr id="89" name="TextBox 88"/>
            <p:cNvSpPr txBox="1"/>
            <p:nvPr userDrawn="1"/>
          </p:nvSpPr>
          <p:spPr>
            <a:xfrm>
              <a:off x="8907866" y="-297180"/>
              <a:ext cx="594274" cy="123111"/>
            </a:xfrm>
            <a:prstGeom prst="rect">
              <a:avLst/>
            </a:prstGeom>
            <a:noFill/>
          </p:spPr>
          <p:txBody>
            <a:bodyPr wrap="square" lIns="0" tIns="0" rIns="0" bIns="0" rtlCol="0">
              <a:spAutoFit/>
            </a:bodyPr>
            <a:lstStyle/>
            <a:p>
              <a:pPr algn="l"/>
              <a:r>
                <a:rPr lang="en-GB" sz="800" dirty="0" smtClean="0">
                  <a:solidFill>
                    <a:schemeClr val="tx1"/>
                  </a:solidFill>
                </a:rPr>
                <a:t>Right Margin</a:t>
              </a:r>
            </a:p>
          </p:txBody>
        </p:sp>
      </p:grpSp>
      <p:pic>
        <p:nvPicPr>
          <p:cNvPr id="91" name="Picture 9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73600" y="82800"/>
            <a:ext cx="2640241" cy="410400"/>
          </a:xfrm>
          <a:prstGeom prst="rect">
            <a:avLst/>
          </a:prstGeom>
        </p:spPr>
      </p:pic>
    </p:spTree>
    <p:extLst>
      <p:ext uri="{BB962C8B-B14F-4D97-AF65-F5344CB8AC3E}">
        <p14:creationId xmlns:p14="http://schemas.microsoft.com/office/powerpoint/2010/main" val="62751633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170">
          <p15:clr>
            <a:srgbClr val="A4A3A4"/>
          </p15:clr>
        </p15:guide>
        <p15:guide id="2" orient="horz" pos="2159">
          <p15:clr>
            <a:srgbClr val="A4A3A4"/>
          </p15:clr>
        </p15:guide>
        <p15:guide id="3" pos="543">
          <p15:clr>
            <a:srgbClr val="A4A3A4"/>
          </p15:clr>
        </p15:guide>
        <p15:guide id="4" pos="629">
          <p15:clr>
            <a:srgbClr val="A4A3A4"/>
          </p15:clr>
        </p15:guide>
        <p15:guide id="5" pos="1002">
          <p15:clr>
            <a:srgbClr val="A4A3A4"/>
          </p15:clr>
        </p15:guide>
        <p15:guide id="6" pos="1088">
          <p15:clr>
            <a:srgbClr val="A4A3A4"/>
          </p15:clr>
        </p15:guide>
        <p15:guide id="7" pos="1460">
          <p15:clr>
            <a:srgbClr val="A4A3A4"/>
          </p15:clr>
        </p15:guide>
        <p15:guide id="8" pos="1548">
          <p15:clr>
            <a:srgbClr val="A4A3A4"/>
          </p15:clr>
        </p15:guide>
        <p15:guide id="9" pos="1919">
          <p15:clr>
            <a:srgbClr val="A4A3A4"/>
          </p15:clr>
        </p15:guide>
        <p15:guide id="10" pos="2007">
          <p15:clr>
            <a:srgbClr val="A4A3A4"/>
          </p15:clr>
        </p15:guide>
        <p15:guide id="11" pos="2378">
          <p15:clr>
            <a:srgbClr val="A4A3A4"/>
          </p15:clr>
        </p15:guide>
        <p15:guide id="12" pos="2466">
          <p15:clr>
            <a:srgbClr val="A4A3A4"/>
          </p15:clr>
        </p15:guide>
        <p15:guide id="13" pos="2835">
          <p15:clr>
            <a:srgbClr val="A4A3A4"/>
          </p15:clr>
        </p15:guide>
        <p15:guide id="14" pos="2925">
          <p15:clr>
            <a:srgbClr val="A4A3A4"/>
          </p15:clr>
        </p15:guide>
        <p15:guide id="15" pos="3294">
          <p15:clr>
            <a:srgbClr val="A4A3A4"/>
          </p15:clr>
        </p15:guide>
        <p15:guide id="16" pos="3384">
          <p15:clr>
            <a:srgbClr val="A4A3A4"/>
          </p15:clr>
        </p15:guide>
        <p15:guide id="17" pos="3843">
          <p15:clr>
            <a:srgbClr val="A4A3A4"/>
          </p15:clr>
        </p15:guide>
        <p15:guide id="18" pos="3753">
          <p15:clr>
            <a:srgbClr val="A4A3A4"/>
          </p15:clr>
        </p15:guide>
        <p15:guide id="19" pos="4212">
          <p15:clr>
            <a:srgbClr val="A4A3A4"/>
          </p15:clr>
        </p15:guide>
        <p15:guide id="20" pos="4302">
          <p15:clr>
            <a:srgbClr val="A4A3A4"/>
          </p15:clr>
        </p15:guide>
        <p15:guide id="21" pos="4671">
          <p15:clr>
            <a:srgbClr val="A4A3A4"/>
          </p15:clr>
        </p15:guide>
        <p15:guide id="22" pos="4761">
          <p15:clr>
            <a:srgbClr val="A4A3A4"/>
          </p15:clr>
        </p15:guide>
        <p15:guide id="23" pos="5129">
          <p15:clr>
            <a:srgbClr val="A4A3A4"/>
          </p15:clr>
        </p15:guide>
        <p15:guide id="24" pos="5220">
          <p15:clr>
            <a:srgbClr val="A4A3A4"/>
          </p15:clr>
        </p15:guide>
        <p15:guide id="25" pos="5588">
          <p15:clr>
            <a:srgbClr val="A4A3A4"/>
          </p15:clr>
        </p15:guide>
        <p15:guide id="26" orient="horz" pos="1799">
          <p15:clr>
            <a:srgbClr val="A4A3A4"/>
          </p15:clr>
        </p15:guide>
        <p15:guide id="27" orient="horz" pos="1437">
          <p15:clr>
            <a:srgbClr val="A4A3A4"/>
          </p15:clr>
        </p15:guide>
        <p15:guide id="28" orient="horz" pos="1077">
          <p15:clr>
            <a:srgbClr val="A4A3A4"/>
          </p15:clr>
        </p15:guide>
        <p15:guide id="29" orient="horz" pos="717">
          <p15:clr>
            <a:srgbClr val="A4A3A4"/>
          </p15:clr>
        </p15:guide>
        <p15:guide id="30" orient="horz" pos="2519">
          <p15:clr>
            <a:srgbClr val="A4A3A4"/>
          </p15:clr>
        </p15:guide>
        <p15:guide id="31" orient="horz" pos="2879">
          <p15:clr>
            <a:srgbClr val="A4A3A4"/>
          </p15:clr>
        </p15:guide>
        <p15:guide id="32" orient="horz" pos="3240">
          <p15:clr>
            <a:srgbClr val="A4A3A4"/>
          </p15:clr>
        </p15:guide>
        <p15:guide id="33" orient="horz" pos="3600">
          <p15:clr>
            <a:srgbClr val="A4A3A4"/>
          </p15:clr>
        </p15:guide>
        <p15:guide id="34" orient="horz" pos="385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wmv"/><Relationship Id="rId1" Type="http://schemas.openxmlformats.org/officeDocument/2006/relationships/video" Target="NULL" TargetMode="External"/><Relationship Id="rId5" Type="http://schemas.openxmlformats.org/officeDocument/2006/relationships/image" Target="../media/image1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solidFill>
                  <a:srgbClr val="000000"/>
                </a:solidFill>
              </a:rPr>
              <a:t>How should we adapt complex social research questionnaires for mobile devices?</a:t>
            </a:r>
            <a:endParaRPr lang="en-GB" dirty="0">
              <a:solidFill>
                <a:srgbClr val="000000"/>
              </a:solidFill>
            </a:endParaRPr>
          </a:p>
        </p:txBody>
      </p:sp>
      <p:sp>
        <p:nvSpPr>
          <p:cNvPr id="5" name="Subtitle 4"/>
          <p:cNvSpPr>
            <a:spLocks noGrp="1"/>
          </p:cNvSpPr>
          <p:nvPr>
            <p:ph type="subTitle" idx="1"/>
          </p:nvPr>
        </p:nvSpPr>
        <p:spPr/>
        <p:txBody>
          <a:bodyPr/>
          <a:lstStyle/>
          <a:p>
            <a:r>
              <a:rPr lang="en-GB" dirty="0" smtClean="0">
                <a:solidFill>
                  <a:srgbClr val="000000"/>
                </a:solidFill>
              </a:rPr>
              <a:t>Evidence from UK surveys and experiments</a:t>
            </a:r>
          </a:p>
          <a:p>
            <a:endParaRPr lang="en-GB" sz="1600" dirty="0" smtClean="0">
              <a:solidFill>
                <a:srgbClr val="000000"/>
              </a:solidFill>
            </a:endParaRPr>
          </a:p>
          <a:p>
            <a:r>
              <a:rPr lang="en-GB" sz="1600" dirty="0" smtClean="0">
                <a:solidFill>
                  <a:srgbClr val="000000"/>
                </a:solidFill>
              </a:rPr>
              <a:t>Tim Hanson</a:t>
            </a:r>
            <a:endParaRPr lang="en-GB" sz="1600" dirty="0">
              <a:solidFill>
                <a:srgbClr val="000000"/>
              </a:solidFill>
            </a:endParaRPr>
          </a:p>
          <a:p>
            <a:r>
              <a:rPr lang="en-GB" sz="1600" dirty="0" smtClean="0">
                <a:solidFill>
                  <a:srgbClr val="000000"/>
                </a:solidFill>
              </a:rPr>
              <a:t>QDET2, November 12th 2016</a:t>
            </a:r>
            <a:endParaRPr lang="en-GB" sz="1600" dirty="0">
              <a:solidFill>
                <a:srgbClr val="000000"/>
              </a:solidFill>
            </a:endParaRPr>
          </a:p>
        </p:txBody>
      </p:sp>
      <p:sp>
        <p:nvSpPr>
          <p:cNvPr id="11" name="Text Placeholder 10"/>
          <p:cNvSpPr>
            <a:spLocks noGrp="1"/>
          </p:cNvSpPr>
          <p:nvPr>
            <p:ph type="body" sz="quarter" idx="14"/>
          </p:nvPr>
        </p:nvSpPr>
        <p:spPr/>
        <p:txBody>
          <a:bodyPr/>
          <a:lstStyle/>
          <a:p>
            <a:r>
              <a:rPr lang="en-GB" dirty="0" smtClean="0"/>
              <a:t>QDET2, 2016</a:t>
            </a:r>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401" y="457201"/>
            <a:ext cx="3172921" cy="493200"/>
          </a:xfrm>
          <a:prstGeom prst="rect">
            <a:avLst/>
          </a:prstGeom>
        </p:spPr>
      </p:pic>
      <p:pic>
        <p:nvPicPr>
          <p:cNvPr id="1031" name="Picture 7"/>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t="281" b="281"/>
          <a:stretch>
            <a:fillRect/>
          </a:stretch>
        </p:blipFill>
        <p:spPr bwMode="auto">
          <a:xfrm>
            <a:off x="2267744" y="1268760"/>
            <a:ext cx="4447659" cy="2803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AutoShape 9" descr="Image result for qdet2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11" descr="Image result for qdet2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7" name="Picture 13" descr="Image result for qdet2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5369" y="5157192"/>
            <a:ext cx="1544960" cy="1544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07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4034BEE3-566C-4068-A777-C3A4762E861B}" type="slidenum">
              <a:rPr lang="en-GB" smtClean="0"/>
              <a:pPr/>
              <a:t>2</a:t>
            </a:fld>
            <a:endParaRPr lang="en-GB"/>
          </a:p>
        </p:txBody>
      </p:sp>
      <p:sp>
        <p:nvSpPr>
          <p:cNvPr id="4" name="Title 3"/>
          <p:cNvSpPr>
            <a:spLocks noGrp="1"/>
          </p:cNvSpPr>
          <p:nvPr>
            <p:ph type="title"/>
          </p:nvPr>
        </p:nvSpPr>
        <p:spPr/>
        <p:txBody>
          <a:bodyPr/>
          <a:lstStyle/>
          <a:p>
            <a:r>
              <a:rPr lang="en-GB" dirty="0" smtClean="0">
                <a:solidFill>
                  <a:srgbClr val="000000"/>
                </a:solidFill>
              </a:rPr>
              <a:t>Agenda</a:t>
            </a:r>
            <a:endParaRPr lang="en-GB" dirty="0">
              <a:solidFill>
                <a:srgbClr val="000000"/>
              </a:solidFill>
            </a:endParaRPr>
          </a:p>
        </p:txBody>
      </p:sp>
      <p:sp>
        <p:nvSpPr>
          <p:cNvPr id="2" name="Content Placeholder 1"/>
          <p:cNvSpPr>
            <a:spLocks noGrp="1"/>
          </p:cNvSpPr>
          <p:nvPr>
            <p:ph type="body" sz="quarter" idx="15"/>
          </p:nvPr>
        </p:nvSpPr>
        <p:spPr/>
        <p:txBody>
          <a:bodyPr/>
          <a:lstStyle/>
          <a:p>
            <a:r>
              <a:rPr lang="en-GB" dirty="0"/>
              <a:t>QDET2, 2016</a:t>
            </a:r>
          </a:p>
        </p:txBody>
      </p:sp>
      <p:sp>
        <p:nvSpPr>
          <p:cNvPr id="5" name="Content Placeholder 4"/>
          <p:cNvSpPr>
            <a:spLocks noGrp="1"/>
          </p:cNvSpPr>
          <p:nvPr>
            <p:ph idx="1"/>
          </p:nvPr>
        </p:nvSpPr>
        <p:spPr/>
        <p:txBody>
          <a:bodyPr/>
          <a:lstStyle/>
          <a:p>
            <a:pPr marL="342900" indent="-342900">
              <a:spcBef>
                <a:spcPts val="3000"/>
              </a:spcBef>
              <a:buFont typeface="Wingdings" panose="05000000000000000000" pitchFamily="2" charset="2"/>
              <a:buChar char="§"/>
            </a:pPr>
            <a:r>
              <a:rPr lang="en-GB" sz="2000" dirty="0" smtClean="0">
                <a:solidFill>
                  <a:srgbClr val="000000"/>
                </a:solidFill>
              </a:rPr>
              <a:t>UK context</a:t>
            </a:r>
          </a:p>
          <a:p>
            <a:pPr marL="342900" indent="-342900">
              <a:spcBef>
                <a:spcPts val="3000"/>
              </a:spcBef>
              <a:buFont typeface="Wingdings" panose="05000000000000000000" pitchFamily="2" charset="2"/>
              <a:buChar char="§"/>
            </a:pPr>
            <a:r>
              <a:rPr lang="en-GB" sz="2000" dirty="0" smtClean="0">
                <a:solidFill>
                  <a:srgbClr val="000000"/>
                </a:solidFill>
              </a:rPr>
              <a:t>Evidence from UK social surveys</a:t>
            </a:r>
          </a:p>
          <a:p>
            <a:pPr marL="342900" indent="-342900">
              <a:spcBef>
                <a:spcPts val="3000"/>
              </a:spcBef>
              <a:buFont typeface="Wingdings" panose="05000000000000000000" pitchFamily="2" charset="2"/>
              <a:buChar char="§"/>
            </a:pPr>
            <a:r>
              <a:rPr lang="en-GB" sz="2000" dirty="0" smtClean="0">
                <a:solidFill>
                  <a:srgbClr val="000000"/>
                </a:solidFill>
              </a:rPr>
              <a:t>Usability testing, key issues and principles</a:t>
            </a:r>
          </a:p>
          <a:p>
            <a:pPr marL="342900" indent="-342900">
              <a:spcBef>
                <a:spcPts val="3000"/>
              </a:spcBef>
              <a:buFont typeface="Wingdings" panose="05000000000000000000" pitchFamily="2" charset="2"/>
              <a:buChar char="§"/>
            </a:pPr>
            <a:r>
              <a:rPr lang="en-GB" sz="2000" dirty="0" smtClean="0">
                <a:solidFill>
                  <a:srgbClr val="000000"/>
                </a:solidFill>
              </a:rPr>
              <a:t>Grids experiment</a:t>
            </a:r>
          </a:p>
          <a:p>
            <a:pPr marL="342900" indent="-342900">
              <a:spcBef>
                <a:spcPts val="3000"/>
              </a:spcBef>
              <a:buFont typeface="Wingdings" panose="05000000000000000000" pitchFamily="2" charset="2"/>
              <a:buChar char="§"/>
            </a:pPr>
            <a:r>
              <a:rPr lang="en-GB" sz="2000" dirty="0" smtClean="0">
                <a:solidFill>
                  <a:srgbClr val="000000"/>
                </a:solidFill>
              </a:rPr>
              <a:t>Conclusions</a:t>
            </a:r>
            <a:endParaRPr lang="en-GB" dirty="0">
              <a:solidFill>
                <a:srgbClr val="000000"/>
              </a:solidFill>
            </a:endParaRPr>
          </a:p>
        </p:txBody>
      </p:sp>
    </p:spTree>
    <p:extLst>
      <p:ext uri="{BB962C8B-B14F-4D97-AF65-F5344CB8AC3E}">
        <p14:creationId xmlns:p14="http://schemas.microsoft.com/office/powerpoint/2010/main" val="237740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70000" y="1844824"/>
            <a:ext cx="4085976" cy="2592288"/>
          </a:xfrm>
        </p:spPr>
        <p:txBody>
          <a:bodyPr/>
          <a:lstStyle/>
          <a:p>
            <a:pPr>
              <a:spcBef>
                <a:spcPts val="2400"/>
              </a:spcBef>
            </a:pPr>
            <a:r>
              <a:rPr lang="en-GB" sz="1800" dirty="0" smtClean="0">
                <a:solidFill>
                  <a:srgbClr val="000000"/>
                </a:solidFill>
              </a:rPr>
              <a:t>7 in 10 UK adults (71%) owned a smartphone in Q1 of 2016 – up from 39% in 2012</a:t>
            </a:r>
          </a:p>
          <a:p>
            <a:pPr>
              <a:spcBef>
                <a:spcPts val="2400"/>
              </a:spcBef>
            </a:pPr>
            <a:r>
              <a:rPr lang="en-GB" sz="1800" dirty="0">
                <a:solidFill>
                  <a:srgbClr val="000000"/>
                </a:solidFill>
              </a:rPr>
              <a:t>Importance of smartphones also grows – 36% now cite their smartphone as most important internet enabled device; higher level than for any other </a:t>
            </a:r>
            <a:r>
              <a:rPr lang="en-GB" sz="1800" dirty="0" smtClean="0">
                <a:solidFill>
                  <a:srgbClr val="000000"/>
                </a:solidFill>
              </a:rPr>
              <a:t>device</a:t>
            </a:r>
            <a:endParaRPr lang="en-GB" sz="1800" dirty="0">
              <a:solidFill>
                <a:srgbClr val="000000"/>
              </a:solidFill>
            </a:endParaRPr>
          </a:p>
        </p:txBody>
      </p:sp>
      <p:sp>
        <p:nvSpPr>
          <p:cNvPr id="13" name="Slide Number Placeholder 12"/>
          <p:cNvSpPr>
            <a:spLocks noGrp="1"/>
          </p:cNvSpPr>
          <p:nvPr>
            <p:ph type="sldNum" sz="quarter" idx="12"/>
          </p:nvPr>
        </p:nvSpPr>
        <p:spPr/>
        <p:txBody>
          <a:bodyPr/>
          <a:lstStyle/>
          <a:p>
            <a:fld id="{4034BEE3-566C-4068-A777-C3A4762E861B}" type="slidenum">
              <a:rPr lang="en-GB" smtClean="0"/>
              <a:pPr/>
              <a:t>3</a:t>
            </a:fld>
            <a:endParaRPr lang="en-GB"/>
          </a:p>
        </p:txBody>
      </p:sp>
      <p:sp>
        <p:nvSpPr>
          <p:cNvPr id="7" name="Content Placeholder 6"/>
          <p:cNvSpPr>
            <a:spLocks noGrp="1"/>
          </p:cNvSpPr>
          <p:nvPr>
            <p:ph sz="quarter" idx="14"/>
          </p:nvPr>
        </p:nvSpPr>
        <p:spPr>
          <a:xfrm>
            <a:off x="4643681" y="1844824"/>
            <a:ext cx="4221306" cy="2376264"/>
          </a:xfrm>
        </p:spPr>
        <p:txBody>
          <a:bodyPr/>
          <a:lstStyle/>
          <a:p>
            <a:pPr>
              <a:spcBef>
                <a:spcPts val="2400"/>
              </a:spcBef>
            </a:pPr>
            <a:r>
              <a:rPr lang="en-GB" sz="1800" dirty="0" smtClean="0">
                <a:solidFill>
                  <a:srgbClr val="000000"/>
                </a:solidFill>
              </a:rPr>
              <a:t>2016 study showed that UK adults spent an average of 93 minutes per day on their smartphones</a:t>
            </a:r>
            <a:endParaRPr lang="en-GB" sz="1800" dirty="0">
              <a:solidFill>
                <a:srgbClr val="000000"/>
              </a:solidFill>
            </a:endParaRPr>
          </a:p>
        </p:txBody>
      </p:sp>
      <p:sp>
        <p:nvSpPr>
          <p:cNvPr id="6" name="Title 5"/>
          <p:cNvSpPr>
            <a:spLocks noGrp="1"/>
          </p:cNvSpPr>
          <p:nvPr>
            <p:ph type="title"/>
          </p:nvPr>
        </p:nvSpPr>
        <p:spPr/>
        <p:txBody>
          <a:bodyPr/>
          <a:lstStyle/>
          <a:p>
            <a:r>
              <a:rPr lang="en-GB" dirty="0" smtClean="0">
                <a:solidFill>
                  <a:srgbClr val="000000"/>
                </a:solidFill>
              </a:rPr>
              <a:t>Growth in ownership and use of smartphones for online activity</a:t>
            </a:r>
            <a:endParaRPr lang="en-GB" dirty="0">
              <a:solidFill>
                <a:srgbClr val="000000"/>
              </a:solidFill>
            </a:endParaRPr>
          </a:p>
        </p:txBody>
      </p:sp>
      <p:sp>
        <p:nvSpPr>
          <p:cNvPr id="2" name="Text Placeholder 1"/>
          <p:cNvSpPr>
            <a:spLocks noGrp="1"/>
          </p:cNvSpPr>
          <p:nvPr>
            <p:ph type="body" sz="quarter" idx="17"/>
          </p:nvPr>
        </p:nvSpPr>
        <p:spPr/>
        <p:txBody>
          <a:bodyPr/>
          <a:lstStyle/>
          <a:p>
            <a:r>
              <a:rPr lang="en-GB" dirty="0"/>
              <a:t>QDET2, 2016</a:t>
            </a:r>
          </a:p>
        </p:txBody>
      </p:sp>
      <p:sp>
        <p:nvSpPr>
          <p:cNvPr id="14" name="Content Placeholder 3"/>
          <p:cNvSpPr txBox="1">
            <a:spLocks/>
          </p:cNvSpPr>
          <p:nvPr/>
        </p:nvSpPr>
        <p:spPr>
          <a:xfrm>
            <a:off x="495206" y="4956430"/>
            <a:ext cx="8392160" cy="654721"/>
          </a:xfrm>
          <a:prstGeom prst="rect">
            <a:avLst/>
          </a:prstGeom>
          <a:solidFill>
            <a:srgbClr val="4655A5">
              <a:lumMod val="20000"/>
              <a:lumOff val="80000"/>
            </a:srgbClr>
          </a:solidFill>
        </p:spPr>
        <p:txBody>
          <a:bodyPr vert="horz" lIns="0" tIns="212400" rIns="0" bIns="0" rtlCol="0">
            <a:noAutofit/>
          </a:bodyPr>
          <a:lstStyle>
            <a:lvl1pPr marL="0" indent="0" algn="l" defTabSz="914400" rtl="0" eaLnBrk="1" latinLnBrk="0" hangingPunct="1">
              <a:spcBef>
                <a:spcPts val="1200"/>
              </a:spcBef>
              <a:buFont typeface="Arial" pitchFamily="34" charset="0"/>
              <a:buNone/>
              <a:defRPr lang="en-US" sz="1600" b="0" kern="1200">
                <a:solidFill>
                  <a:srgbClr val="333333"/>
                </a:solidFill>
                <a:latin typeface="+mn-lt"/>
                <a:ea typeface="+mn-ea"/>
                <a:cs typeface="+mn-cs"/>
              </a:defRPr>
            </a:lvl1pPr>
            <a:lvl2pPr marL="0" indent="0" algn="l" defTabSz="914400" rtl="0" eaLnBrk="1" latinLnBrk="0" hangingPunct="1">
              <a:spcBef>
                <a:spcPts val="1200"/>
              </a:spcBef>
              <a:buFont typeface="Arial" pitchFamily="34" charset="0"/>
              <a:buNone/>
              <a:defRPr sz="1600" b="1" kern="1200">
                <a:solidFill>
                  <a:srgbClr val="333333"/>
                </a:solidFill>
                <a:latin typeface="+mn-lt"/>
                <a:ea typeface="+mn-ea"/>
                <a:cs typeface="+mn-cs"/>
              </a:defRPr>
            </a:lvl2pPr>
            <a:lvl3pPr marL="252413" indent="-252413" algn="l" defTabSz="914400" rtl="0" eaLnBrk="1" latinLnBrk="0" hangingPunct="1">
              <a:spcBef>
                <a:spcPct val="20000"/>
              </a:spcBef>
              <a:buFont typeface="Wingdings" pitchFamily="2" charset="2"/>
              <a:buChar char=""/>
              <a:defRPr sz="1600" kern="1200">
                <a:solidFill>
                  <a:srgbClr val="333333"/>
                </a:solidFill>
                <a:latin typeface="+mn-lt"/>
                <a:ea typeface="+mn-ea"/>
                <a:cs typeface="+mn-cs"/>
              </a:defRPr>
            </a:lvl3pPr>
            <a:lvl4pPr marL="508000" indent="-255588" algn="l" defTabSz="914400" rtl="0" eaLnBrk="1" latinLnBrk="0" hangingPunct="1">
              <a:spcBef>
                <a:spcPct val="20000"/>
              </a:spcBef>
              <a:buFont typeface="Wingdings" pitchFamily="2" charset="2"/>
              <a:buChar char="n"/>
              <a:defRPr sz="1600" kern="1200">
                <a:solidFill>
                  <a:srgbClr val="333333"/>
                </a:solidFill>
                <a:latin typeface="+mn-lt"/>
                <a:ea typeface="+mn-ea"/>
                <a:cs typeface="+mn-cs"/>
              </a:defRPr>
            </a:lvl4pPr>
            <a:lvl5pPr marL="760413" indent="-252413" algn="l" defTabSz="914400" rtl="0" eaLnBrk="1" latinLnBrk="0" hangingPunct="1">
              <a:spcBef>
                <a:spcPct val="20000"/>
              </a:spcBef>
              <a:buFont typeface="Wingdings" pitchFamily="2" charset="2"/>
              <a:buChar char="n"/>
              <a:defRPr sz="1600" kern="1200">
                <a:solidFill>
                  <a:srgbClr val="333333"/>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725" marR="0" lvl="0" indent="0" algn="l" defTabSz="914400" rtl="0" eaLnBrk="1" fontAlgn="auto" latinLnBrk="0" hangingPunct="1">
              <a:lnSpc>
                <a:spcPct val="100000"/>
              </a:lnSpc>
              <a:spcBef>
                <a:spcPts val="1200"/>
              </a:spcBef>
              <a:spcAft>
                <a:spcPts val="0"/>
              </a:spcAft>
              <a:buClrTx/>
              <a:buSzTx/>
              <a:buFont typeface="Arial" pitchFamily="34" charset="0"/>
              <a:buNone/>
              <a:tabLst/>
              <a:defRPr/>
            </a:pPr>
            <a:r>
              <a:rPr kumimoji="0" lang="en-GB" sz="1800" b="1" i="0" u="none" strike="noStrike" kern="1200" cap="none" spc="0" normalizeH="0" baseline="0" noProof="0" dirty="0">
                <a:ln>
                  <a:noFill/>
                </a:ln>
                <a:solidFill>
                  <a:srgbClr val="333333"/>
                </a:solidFill>
                <a:effectLst/>
                <a:uLnTx/>
                <a:uFillTx/>
              </a:rPr>
              <a:t>Expectation that surveys should be accessible by smartphones</a:t>
            </a:r>
          </a:p>
          <a:p>
            <a:pPr marL="720725" marR="0" lvl="0" indent="0" algn="l" defTabSz="914400" rtl="0" eaLnBrk="1" fontAlgn="auto" latinLnBrk="0" hangingPunct="1">
              <a:lnSpc>
                <a:spcPct val="100000"/>
              </a:lnSpc>
              <a:spcBef>
                <a:spcPts val="1200"/>
              </a:spcBef>
              <a:spcAft>
                <a:spcPts val="0"/>
              </a:spcAft>
              <a:buClrTx/>
              <a:buSzTx/>
              <a:buFont typeface="Arial" pitchFamily="34" charset="0"/>
              <a:buNone/>
              <a:tabLst/>
              <a:defRPr/>
            </a:pPr>
            <a:endParaRPr kumimoji="0" lang="en-GB" sz="1550" b="0" i="0" u="none" strike="noStrike" kern="1200" cap="none" spc="0" normalizeH="0" baseline="0" noProof="0" dirty="0">
              <a:ln>
                <a:noFill/>
              </a:ln>
              <a:solidFill>
                <a:srgbClr val="333333"/>
              </a:solidFill>
              <a:effectLst/>
              <a:uLnTx/>
              <a:uFillTx/>
              <a:latin typeface="Verdana"/>
            </a:endParaRPr>
          </a:p>
        </p:txBody>
      </p:sp>
      <p:sp>
        <p:nvSpPr>
          <p:cNvPr id="15" name="Oval 14"/>
          <p:cNvSpPr/>
          <p:nvPr/>
        </p:nvSpPr>
        <p:spPr bwMode="ltGray">
          <a:xfrm>
            <a:off x="271686" y="4950751"/>
            <a:ext cx="670560" cy="670560"/>
          </a:xfrm>
          <a:prstGeom prst="ellipse">
            <a:avLst/>
          </a:prstGeom>
          <a:solidFill>
            <a:srgbClr val="4655A5"/>
          </a:solidFill>
          <a:ln w="12700" cap="flat" cmpd="sng" algn="ctr">
            <a:noFill/>
            <a:prstDash val="soli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600" b="0" i="0" u="none" strike="noStrike" kern="0" cap="none" spc="0" normalizeH="0" baseline="0" noProof="0" dirty="0" err="1" smtClean="0">
              <a:ln>
                <a:noFill/>
              </a:ln>
              <a:solidFill>
                <a:prstClr val="white"/>
              </a:solidFill>
              <a:effectLst/>
              <a:uLnTx/>
              <a:uFillTx/>
              <a:latin typeface="Verdana"/>
            </a:endParaRPr>
          </a:p>
        </p:txBody>
      </p:sp>
      <p:sp>
        <p:nvSpPr>
          <p:cNvPr id="16" name="Freeform 165"/>
          <p:cNvSpPr>
            <a:spLocks noChangeArrowheads="1"/>
          </p:cNvSpPr>
          <p:nvPr>
            <p:custDataLst>
              <p:tags r:id="rId1"/>
            </p:custDataLst>
          </p:nvPr>
        </p:nvSpPr>
        <p:spPr bwMode="auto">
          <a:xfrm>
            <a:off x="466631" y="5021871"/>
            <a:ext cx="276956" cy="542608"/>
          </a:xfrm>
          <a:custGeom>
            <a:avLst/>
            <a:gdLst>
              <a:gd name="T0" fmla="*/ 2147483647 w 1762"/>
              <a:gd name="T1" fmla="*/ 2147483647 h 3456"/>
              <a:gd name="T2" fmla="*/ 2147483647 w 1762"/>
              <a:gd name="T3" fmla="*/ 2147483647 h 3456"/>
              <a:gd name="T4" fmla="*/ 2147483647 w 1762"/>
              <a:gd name="T5" fmla="*/ 2147483647 h 3456"/>
              <a:gd name="T6" fmla="*/ 2147483647 w 1762"/>
              <a:gd name="T7" fmla="*/ 2147483647 h 3456"/>
              <a:gd name="T8" fmla="*/ 2147483647 w 1762"/>
              <a:gd name="T9" fmla="*/ 2147483647 h 3456"/>
              <a:gd name="T10" fmla="*/ 2147483647 w 1762"/>
              <a:gd name="T11" fmla="*/ 2147483647 h 3456"/>
              <a:gd name="T12" fmla="*/ 2147483647 w 1762"/>
              <a:gd name="T13" fmla="*/ 2147483647 h 3456"/>
              <a:gd name="T14" fmla="*/ 2147483647 w 1762"/>
              <a:gd name="T15" fmla="*/ 2147483647 h 3456"/>
              <a:gd name="T16" fmla="*/ 2147483647 w 1762"/>
              <a:gd name="T17" fmla="*/ 2147483647 h 3456"/>
              <a:gd name="T18" fmla="*/ 2147483647 w 1762"/>
              <a:gd name="T19" fmla="*/ 2147483647 h 3456"/>
              <a:gd name="T20" fmla="*/ 2147483647 w 1762"/>
              <a:gd name="T21" fmla="*/ 2147483647 h 3456"/>
              <a:gd name="T22" fmla="*/ 2147483647 w 1762"/>
              <a:gd name="T23" fmla="*/ 2147483647 h 3456"/>
              <a:gd name="T24" fmla="*/ 2147483647 w 1762"/>
              <a:gd name="T25" fmla="*/ 2147483647 h 3456"/>
              <a:gd name="T26" fmla="*/ 2147483647 w 1762"/>
              <a:gd name="T27" fmla="*/ 2147483647 h 3456"/>
              <a:gd name="T28" fmla="*/ 2147483647 w 1762"/>
              <a:gd name="T29" fmla="*/ 2147483647 h 3456"/>
              <a:gd name="T30" fmla="*/ 2147483647 w 1762"/>
              <a:gd name="T31" fmla="*/ 2147483647 h 3456"/>
              <a:gd name="T32" fmla="*/ 2147483647 w 1762"/>
              <a:gd name="T33" fmla="*/ 2147483647 h 3456"/>
              <a:gd name="T34" fmla="*/ 2147483647 w 1762"/>
              <a:gd name="T35" fmla="*/ 2147483647 h 3456"/>
              <a:gd name="T36" fmla="*/ 2147483647 w 1762"/>
              <a:gd name="T37" fmla="*/ 2147483647 h 3456"/>
              <a:gd name="T38" fmla="*/ 2147483647 w 1762"/>
              <a:gd name="T39" fmla="*/ 2147483647 h 3456"/>
              <a:gd name="T40" fmla="*/ 2147483647 w 1762"/>
              <a:gd name="T41" fmla="*/ 2147483647 h 3456"/>
              <a:gd name="T42" fmla="*/ 2147483647 w 1762"/>
              <a:gd name="T43" fmla="*/ 2147483647 h 3456"/>
              <a:gd name="T44" fmla="*/ 2147483647 w 1762"/>
              <a:gd name="T45" fmla="*/ 2147483647 h 3456"/>
              <a:gd name="T46" fmla="*/ 2147483647 w 1762"/>
              <a:gd name="T47" fmla="*/ 2147483647 h 3456"/>
              <a:gd name="T48" fmla="*/ 2147483647 w 1762"/>
              <a:gd name="T49" fmla="*/ 2147483647 h 3456"/>
              <a:gd name="T50" fmla="*/ 2147483647 w 1762"/>
              <a:gd name="T51" fmla="*/ 2147483647 h 3456"/>
              <a:gd name="T52" fmla="*/ 2147483647 w 1762"/>
              <a:gd name="T53" fmla="*/ 2147483647 h 3456"/>
              <a:gd name="T54" fmla="*/ 2147483647 w 1762"/>
              <a:gd name="T55" fmla="*/ 0 h 3456"/>
              <a:gd name="T56" fmla="*/ 2147483647 w 1762"/>
              <a:gd name="T57" fmla="*/ 2147483647 h 3456"/>
              <a:gd name="T58" fmla="*/ 2147483647 w 1762"/>
              <a:gd name="T59" fmla="*/ 2147483647 h 3456"/>
              <a:gd name="T60" fmla="*/ 2147483647 w 1762"/>
              <a:gd name="T61" fmla="*/ 2147483647 h 3456"/>
              <a:gd name="T62" fmla="*/ 2147483647 w 1762"/>
              <a:gd name="T63" fmla="*/ 2147483647 h 3456"/>
              <a:gd name="T64" fmla="*/ 2147483647 w 1762"/>
              <a:gd name="T65" fmla="*/ 2147483647 h 3456"/>
              <a:gd name="T66" fmla="*/ 2147483647 w 1762"/>
              <a:gd name="T67" fmla="*/ 2147483647 h 3456"/>
              <a:gd name="T68" fmla="*/ 2147483647 w 1762"/>
              <a:gd name="T69" fmla="*/ 2147483647 h 3456"/>
              <a:gd name="T70" fmla="*/ 2147483647 w 1762"/>
              <a:gd name="T71" fmla="*/ 2147483647 h 3456"/>
              <a:gd name="T72" fmla="*/ 2147483647 w 1762"/>
              <a:gd name="T73" fmla="*/ 2147483647 h 3456"/>
              <a:gd name="T74" fmla="*/ 2147483647 w 1762"/>
              <a:gd name="T75" fmla="*/ 2147483647 h 3456"/>
              <a:gd name="T76" fmla="*/ 2147483647 w 1762"/>
              <a:gd name="T77" fmla="*/ 2147483647 h 3456"/>
              <a:gd name="T78" fmla="*/ 0 w 1762"/>
              <a:gd name="T79" fmla="*/ 2147483647 h 3456"/>
              <a:gd name="T80" fmla="*/ 2147483647 w 1762"/>
              <a:gd name="T81" fmla="*/ 2147483647 h 3456"/>
              <a:gd name="T82" fmla="*/ 2147483647 w 1762"/>
              <a:gd name="T83" fmla="*/ 2147483647 h 3456"/>
              <a:gd name="T84" fmla="*/ 2147483647 w 1762"/>
              <a:gd name="T85" fmla="*/ 2147483647 h 34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62"/>
              <a:gd name="T130" fmla="*/ 0 h 3456"/>
              <a:gd name="T131" fmla="*/ 1762 w 1762"/>
              <a:gd name="T132" fmla="*/ 3456 h 345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62" h="3456">
                <a:moveTo>
                  <a:pt x="882" y="2971"/>
                </a:moveTo>
                <a:lnTo>
                  <a:pt x="851" y="2974"/>
                </a:lnTo>
                <a:lnTo>
                  <a:pt x="822" y="2982"/>
                </a:lnTo>
                <a:lnTo>
                  <a:pt x="796" y="2994"/>
                </a:lnTo>
                <a:lnTo>
                  <a:pt x="773" y="3011"/>
                </a:lnTo>
                <a:lnTo>
                  <a:pt x="752" y="3032"/>
                </a:lnTo>
                <a:lnTo>
                  <a:pt x="735" y="3055"/>
                </a:lnTo>
                <a:lnTo>
                  <a:pt x="722" y="3081"/>
                </a:lnTo>
                <a:lnTo>
                  <a:pt x="715" y="3110"/>
                </a:lnTo>
                <a:lnTo>
                  <a:pt x="712" y="3141"/>
                </a:lnTo>
                <a:lnTo>
                  <a:pt x="715" y="3171"/>
                </a:lnTo>
                <a:lnTo>
                  <a:pt x="722" y="3199"/>
                </a:lnTo>
                <a:lnTo>
                  <a:pt x="735" y="3226"/>
                </a:lnTo>
                <a:lnTo>
                  <a:pt x="752" y="3250"/>
                </a:lnTo>
                <a:lnTo>
                  <a:pt x="773" y="3270"/>
                </a:lnTo>
                <a:lnTo>
                  <a:pt x="796" y="3286"/>
                </a:lnTo>
                <a:lnTo>
                  <a:pt x="822" y="3299"/>
                </a:lnTo>
                <a:lnTo>
                  <a:pt x="851" y="3307"/>
                </a:lnTo>
                <a:lnTo>
                  <a:pt x="882" y="3309"/>
                </a:lnTo>
                <a:lnTo>
                  <a:pt x="912" y="3307"/>
                </a:lnTo>
                <a:lnTo>
                  <a:pt x="940" y="3299"/>
                </a:lnTo>
                <a:lnTo>
                  <a:pt x="967" y="3286"/>
                </a:lnTo>
                <a:lnTo>
                  <a:pt x="991" y="3270"/>
                </a:lnTo>
                <a:lnTo>
                  <a:pt x="1011" y="3250"/>
                </a:lnTo>
                <a:lnTo>
                  <a:pt x="1027" y="3226"/>
                </a:lnTo>
                <a:lnTo>
                  <a:pt x="1040" y="3199"/>
                </a:lnTo>
                <a:lnTo>
                  <a:pt x="1048" y="3171"/>
                </a:lnTo>
                <a:lnTo>
                  <a:pt x="1051" y="3141"/>
                </a:lnTo>
                <a:lnTo>
                  <a:pt x="1048" y="3110"/>
                </a:lnTo>
                <a:lnTo>
                  <a:pt x="1040" y="3081"/>
                </a:lnTo>
                <a:lnTo>
                  <a:pt x="1027" y="3055"/>
                </a:lnTo>
                <a:lnTo>
                  <a:pt x="1011" y="3032"/>
                </a:lnTo>
                <a:lnTo>
                  <a:pt x="991" y="3011"/>
                </a:lnTo>
                <a:lnTo>
                  <a:pt x="967" y="2994"/>
                </a:lnTo>
                <a:lnTo>
                  <a:pt x="940" y="2982"/>
                </a:lnTo>
                <a:lnTo>
                  <a:pt x="912" y="2974"/>
                </a:lnTo>
                <a:lnTo>
                  <a:pt x="882" y="2971"/>
                </a:lnTo>
                <a:close/>
                <a:moveTo>
                  <a:pt x="136" y="605"/>
                </a:moveTo>
                <a:lnTo>
                  <a:pt x="136" y="2851"/>
                </a:lnTo>
                <a:lnTo>
                  <a:pt x="1627" y="2851"/>
                </a:lnTo>
                <a:lnTo>
                  <a:pt x="1627" y="605"/>
                </a:lnTo>
                <a:lnTo>
                  <a:pt x="136" y="605"/>
                </a:lnTo>
                <a:close/>
                <a:moveTo>
                  <a:pt x="749" y="287"/>
                </a:moveTo>
                <a:lnTo>
                  <a:pt x="734" y="290"/>
                </a:lnTo>
                <a:lnTo>
                  <a:pt x="722" y="298"/>
                </a:lnTo>
                <a:lnTo>
                  <a:pt x="715" y="309"/>
                </a:lnTo>
                <a:lnTo>
                  <a:pt x="712" y="324"/>
                </a:lnTo>
                <a:lnTo>
                  <a:pt x="715" y="337"/>
                </a:lnTo>
                <a:lnTo>
                  <a:pt x="722" y="349"/>
                </a:lnTo>
                <a:lnTo>
                  <a:pt x="734" y="357"/>
                </a:lnTo>
                <a:lnTo>
                  <a:pt x="749" y="359"/>
                </a:lnTo>
                <a:lnTo>
                  <a:pt x="1015" y="359"/>
                </a:lnTo>
                <a:lnTo>
                  <a:pt x="1029" y="357"/>
                </a:lnTo>
                <a:lnTo>
                  <a:pt x="1040" y="349"/>
                </a:lnTo>
                <a:lnTo>
                  <a:pt x="1048" y="337"/>
                </a:lnTo>
                <a:lnTo>
                  <a:pt x="1051" y="324"/>
                </a:lnTo>
                <a:lnTo>
                  <a:pt x="1048" y="309"/>
                </a:lnTo>
                <a:lnTo>
                  <a:pt x="1040" y="298"/>
                </a:lnTo>
                <a:lnTo>
                  <a:pt x="1029" y="290"/>
                </a:lnTo>
                <a:lnTo>
                  <a:pt x="1015" y="287"/>
                </a:lnTo>
                <a:lnTo>
                  <a:pt x="749" y="287"/>
                </a:lnTo>
                <a:close/>
                <a:moveTo>
                  <a:pt x="592" y="273"/>
                </a:moveTo>
                <a:lnTo>
                  <a:pt x="579" y="275"/>
                </a:lnTo>
                <a:lnTo>
                  <a:pt x="567" y="282"/>
                </a:lnTo>
                <a:lnTo>
                  <a:pt x="558" y="291"/>
                </a:lnTo>
                <a:lnTo>
                  <a:pt x="551" y="303"/>
                </a:lnTo>
                <a:lnTo>
                  <a:pt x="549" y="316"/>
                </a:lnTo>
                <a:lnTo>
                  <a:pt x="551" y="330"/>
                </a:lnTo>
                <a:lnTo>
                  <a:pt x="558" y="341"/>
                </a:lnTo>
                <a:lnTo>
                  <a:pt x="567" y="351"/>
                </a:lnTo>
                <a:lnTo>
                  <a:pt x="579" y="357"/>
                </a:lnTo>
                <a:lnTo>
                  <a:pt x="592" y="359"/>
                </a:lnTo>
                <a:lnTo>
                  <a:pt x="606" y="357"/>
                </a:lnTo>
                <a:lnTo>
                  <a:pt x="619" y="351"/>
                </a:lnTo>
                <a:lnTo>
                  <a:pt x="628" y="341"/>
                </a:lnTo>
                <a:lnTo>
                  <a:pt x="633" y="330"/>
                </a:lnTo>
                <a:lnTo>
                  <a:pt x="636" y="316"/>
                </a:lnTo>
                <a:lnTo>
                  <a:pt x="633" y="303"/>
                </a:lnTo>
                <a:lnTo>
                  <a:pt x="628" y="291"/>
                </a:lnTo>
                <a:lnTo>
                  <a:pt x="619" y="282"/>
                </a:lnTo>
                <a:lnTo>
                  <a:pt x="606" y="275"/>
                </a:lnTo>
                <a:lnTo>
                  <a:pt x="592" y="273"/>
                </a:lnTo>
                <a:close/>
                <a:moveTo>
                  <a:pt x="272" y="0"/>
                </a:moveTo>
                <a:lnTo>
                  <a:pt x="1492" y="0"/>
                </a:lnTo>
                <a:lnTo>
                  <a:pt x="1532" y="3"/>
                </a:lnTo>
                <a:lnTo>
                  <a:pt x="1570" y="12"/>
                </a:lnTo>
                <a:lnTo>
                  <a:pt x="1606" y="25"/>
                </a:lnTo>
                <a:lnTo>
                  <a:pt x="1639" y="44"/>
                </a:lnTo>
                <a:lnTo>
                  <a:pt x="1669" y="66"/>
                </a:lnTo>
                <a:lnTo>
                  <a:pt x="1696" y="93"/>
                </a:lnTo>
                <a:lnTo>
                  <a:pt x="1719" y="124"/>
                </a:lnTo>
                <a:lnTo>
                  <a:pt x="1737" y="157"/>
                </a:lnTo>
                <a:lnTo>
                  <a:pt x="1751" y="193"/>
                </a:lnTo>
                <a:lnTo>
                  <a:pt x="1760" y="230"/>
                </a:lnTo>
                <a:lnTo>
                  <a:pt x="1762" y="271"/>
                </a:lnTo>
                <a:lnTo>
                  <a:pt x="1762" y="3185"/>
                </a:lnTo>
                <a:lnTo>
                  <a:pt x="1760" y="3226"/>
                </a:lnTo>
                <a:lnTo>
                  <a:pt x="1751" y="3263"/>
                </a:lnTo>
                <a:lnTo>
                  <a:pt x="1737" y="3299"/>
                </a:lnTo>
                <a:lnTo>
                  <a:pt x="1719" y="3332"/>
                </a:lnTo>
                <a:lnTo>
                  <a:pt x="1696" y="3363"/>
                </a:lnTo>
                <a:lnTo>
                  <a:pt x="1669" y="3390"/>
                </a:lnTo>
                <a:lnTo>
                  <a:pt x="1639" y="3412"/>
                </a:lnTo>
                <a:lnTo>
                  <a:pt x="1606" y="3431"/>
                </a:lnTo>
                <a:lnTo>
                  <a:pt x="1570" y="3444"/>
                </a:lnTo>
                <a:lnTo>
                  <a:pt x="1532" y="3453"/>
                </a:lnTo>
                <a:lnTo>
                  <a:pt x="1492" y="3456"/>
                </a:lnTo>
                <a:lnTo>
                  <a:pt x="272" y="3456"/>
                </a:lnTo>
                <a:lnTo>
                  <a:pt x="232" y="3453"/>
                </a:lnTo>
                <a:lnTo>
                  <a:pt x="193" y="3444"/>
                </a:lnTo>
                <a:lnTo>
                  <a:pt x="157" y="3431"/>
                </a:lnTo>
                <a:lnTo>
                  <a:pt x="124" y="3412"/>
                </a:lnTo>
                <a:lnTo>
                  <a:pt x="93" y="3390"/>
                </a:lnTo>
                <a:lnTo>
                  <a:pt x="67" y="3363"/>
                </a:lnTo>
                <a:lnTo>
                  <a:pt x="44" y="3332"/>
                </a:lnTo>
                <a:lnTo>
                  <a:pt x="25" y="3299"/>
                </a:lnTo>
                <a:lnTo>
                  <a:pt x="11" y="3263"/>
                </a:lnTo>
                <a:lnTo>
                  <a:pt x="3" y="3226"/>
                </a:lnTo>
                <a:lnTo>
                  <a:pt x="0" y="3185"/>
                </a:lnTo>
                <a:lnTo>
                  <a:pt x="0" y="271"/>
                </a:lnTo>
                <a:lnTo>
                  <a:pt x="3" y="230"/>
                </a:lnTo>
                <a:lnTo>
                  <a:pt x="11" y="193"/>
                </a:lnTo>
                <a:lnTo>
                  <a:pt x="25" y="157"/>
                </a:lnTo>
                <a:lnTo>
                  <a:pt x="44" y="124"/>
                </a:lnTo>
                <a:lnTo>
                  <a:pt x="67" y="93"/>
                </a:lnTo>
                <a:lnTo>
                  <a:pt x="93" y="66"/>
                </a:lnTo>
                <a:lnTo>
                  <a:pt x="124" y="44"/>
                </a:lnTo>
                <a:lnTo>
                  <a:pt x="157" y="25"/>
                </a:lnTo>
                <a:lnTo>
                  <a:pt x="193" y="12"/>
                </a:lnTo>
                <a:lnTo>
                  <a:pt x="232" y="3"/>
                </a:lnTo>
                <a:lnTo>
                  <a:pt x="272" y="0"/>
                </a:lnTo>
                <a:close/>
              </a:path>
            </a:pathLst>
          </a:custGeom>
          <a:solidFill>
            <a:sysClr val="window" lastClr="FFFFFF"/>
          </a:solidFill>
          <a:ln w="9525">
            <a:no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1" i="0" u="none" strike="noStrike" kern="0" cap="none" spc="0" normalizeH="0" baseline="0" noProof="0" smtClean="0">
              <a:ln>
                <a:noFill/>
              </a:ln>
              <a:solidFill>
                <a:srgbClr val="333333"/>
              </a:solidFill>
              <a:effectLst/>
              <a:uLnTx/>
              <a:uFillTx/>
              <a:cs typeface="Arial" charset="0"/>
            </a:endParaRPr>
          </a:p>
        </p:txBody>
      </p:sp>
      <p:sp>
        <p:nvSpPr>
          <p:cNvPr id="10" name="TextBox 9"/>
          <p:cNvSpPr txBox="1"/>
          <p:nvPr/>
        </p:nvSpPr>
        <p:spPr>
          <a:xfrm>
            <a:off x="5743156" y="6421149"/>
            <a:ext cx="3144210" cy="146050"/>
          </a:xfrm>
          <a:prstGeom prst="rect">
            <a:avLst/>
          </a:prstGeom>
          <a:noFill/>
          <a:ln>
            <a:noFill/>
          </a:ln>
        </p:spPr>
        <p:txBody>
          <a:bodyPr wrap="square" lIns="0" tIns="0" rIns="0" bIns="0" rtlCol="0">
            <a:noAutofit/>
          </a:bodyPr>
          <a:lstStyle/>
          <a:p>
            <a:r>
              <a:rPr lang="en-GB" sz="800" b="0" dirty="0" smtClean="0">
                <a:solidFill>
                  <a:srgbClr val="717171"/>
                </a:solidFill>
                <a:latin typeface="+mn-lt"/>
              </a:rPr>
              <a:t> Data from Ofcom’s Communications Market Report, 2016</a:t>
            </a:r>
          </a:p>
        </p:txBody>
      </p:sp>
    </p:spTree>
    <p:extLst>
      <p:ext uri="{BB962C8B-B14F-4D97-AF65-F5344CB8AC3E}">
        <p14:creationId xmlns:p14="http://schemas.microsoft.com/office/powerpoint/2010/main" val="186305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70000" y="1693235"/>
            <a:ext cx="4085976" cy="4426579"/>
          </a:xfrm>
        </p:spPr>
        <p:txBody>
          <a:bodyPr/>
          <a:lstStyle/>
          <a:p>
            <a:pPr>
              <a:spcBef>
                <a:spcPts val="2400"/>
              </a:spcBef>
            </a:pPr>
            <a:r>
              <a:rPr lang="en-GB" sz="1800" dirty="0" smtClean="0">
                <a:solidFill>
                  <a:srgbClr val="000000"/>
                </a:solidFill>
              </a:rPr>
              <a:t>Levels of smartphone ownership particularly high among younger people – 9 in 10 aged 16-24 and 25-34 owned a smartphone</a:t>
            </a:r>
          </a:p>
          <a:p>
            <a:pPr>
              <a:spcBef>
                <a:spcPts val="2400"/>
              </a:spcBef>
            </a:pPr>
            <a:r>
              <a:rPr lang="en-GB" sz="1800" dirty="0">
                <a:solidFill>
                  <a:srgbClr val="000000"/>
                </a:solidFill>
              </a:rPr>
              <a:t>More than half of 16-24 and 25-34 year olds cite a smartphone as their most important device (56%)</a:t>
            </a:r>
          </a:p>
          <a:p>
            <a:pPr>
              <a:spcBef>
                <a:spcPts val="2400"/>
              </a:spcBef>
            </a:pPr>
            <a:endParaRPr lang="en-GB" sz="1800" dirty="0">
              <a:solidFill>
                <a:srgbClr val="000000"/>
              </a:solidFill>
            </a:endParaRPr>
          </a:p>
        </p:txBody>
      </p:sp>
      <p:sp>
        <p:nvSpPr>
          <p:cNvPr id="13" name="Slide Number Placeholder 12"/>
          <p:cNvSpPr>
            <a:spLocks noGrp="1"/>
          </p:cNvSpPr>
          <p:nvPr>
            <p:ph type="sldNum" sz="quarter" idx="12"/>
          </p:nvPr>
        </p:nvSpPr>
        <p:spPr/>
        <p:txBody>
          <a:bodyPr/>
          <a:lstStyle/>
          <a:p>
            <a:fld id="{4034BEE3-566C-4068-A777-C3A4762E861B}" type="slidenum">
              <a:rPr lang="en-GB" smtClean="0"/>
              <a:pPr/>
              <a:t>4</a:t>
            </a:fld>
            <a:endParaRPr lang="en-GB"/>
          </a:p>
        </p:txBody>
      </p:sp>
      <p:sp>
        <p:nvSpPr>
          <p:cNvPr id="7" name="Content Placeholder 6"/>
          <p:cNvSpPr>
            <a:spLocks noGrp="1"/>
          </p:cNvSpPr>
          <p:nvPr>
            <p:ph sz="quarter" idx="14"/>
          </p:nvPr>
        </p:nvSpPr>
        <p:spPr/>
        <p:txBody>
          <a:bodyPr/>
          <a:lstStyle/>
          <a:p>
            <a:pPr>
              <a:spcBef>
                <a:spcPts val="2400"/>
              </a:spcBef>
            </a:pPr>
            <a:r>
              <a:rPr lang="en-GB" sz="1800" dirty="0" smtClean="0">
                <a:solidFill>
                  <a:srgbClr val="000000"/>
                </a:solidFill>
              </a:rPr>
              <a:t>Same study showed that 16-24 year olds spent 287 minutes per day on their smartphones</a:t>
            </a:r>
          </a:p>
          <a:p>
            <a:pPr>
              <a:spcBef>
                <a:spcPts val="2400"/>
              </a:spcBef>
            </a:pPr>
            <a:r>
              <a:rPr lang="en-GB" sz="1800" dirty="0" smtClean="0">
                <a:solidFill>
                  <a:srgbClr val="000000"/>
                </a:solidFill>
              </a:rPr>
              <a:t>Survey response rates usually lowest among 16-24 year olds</a:t>
            </a:r>
            <a:endParaRPr lang="en-GB" sz="1800" dirty="0">
              <a:solidFill>
                <a:srgbClr val="000000"/>
              </a:solidFill>
            </a:endParaRPr>
          </a:p>
        </p:txBody>
      </p:sp>
      <p:sp>
        <p:nvSpPr>
          <p:cNvPr id="6" name="Title 5"/>
          <p:cNvSpPr>
            <a:spLocks noGrp="1"/>
          </p:cNvSpPr>
          <p:nvPr>
            <p:ph type="title"/>
          </p:nvPr>
        </p:nvSpPr>
        <p:spPr/>
        <p:txBody>
          <a:bodyPr/>
          <a:lstStyle/>
          <a:p>
            <a:r>
              <a:rPr lang="en-GB" dirty="0" smtClean="0">
                <a:solidFill>
                  <a:srgbClr val="000000"/>
                </a:solidFill>
              </a:rPr>
              <a:t>Smartphones especially important for younger people</a:t>
            </a:r>
            <a:endParaRPr lang="en-GB" dirty="0">
              <a:solidFill>
                <a:srgbClr val="000000"/>
              </a:solidFill>
            </a:endParaRPr>
          </a:p>
        </p:txBody>
      </p:sp>
      <p:sp>
        <p:nvSpPr>
          <p:cNvPr id="2" name="Text Placeholder 1"/>
          <p:cNvSpPr>
            <a:spLocks noGrp="1"/>
          </p:cNvSpPr>
          <p:nvPr>
            <p:ph type="body" sz="quarter" idx="17"/>
          </p:nvPr>
        </p:nvSpPr>
        <p:spPr/>
        <p:txBody>
          <a:bodyPr/>
          <a:lstStyle/>
          <a:p>
            <a:r>
              <a:rPr lang="en-GB" dirty="0"/>
              <a:t>QDET2, 2016</a:t>
            </a:r>
          </a:p>
        </p:txBody>
      </p:sp>
      <p:sp>
        <p:nvSpPr>
          <p:cNvPr id="17" name="Content Placeholder 3"/>
          <p:cNvSpPr txBox="1">
            <a:spLocks/>
          </p:cNvSpPr>
          <p:nvPr/>
        </p:nvSpPr>
        <p:spPr>
          <a:xfrm>
            <a:off x="512623" y="4893245"/>
            <a:ext cx="8392160" cy="654721"/>
          </a:xfrm>
          <a:prstGeom prst="rect">
            <a:avLst/>
          </a:prstGeom>
          <a:solidFill>
            <a:srgbClr val="4655A5">
              <a:lumMod val="20000"/>
              <a:lumOff val="80000"/>
            </a:srgbClr>
          </a:solidFill>
        </p:spPr>
        <p:txBody>
          <a:bodyPr vert="horz" lIns="0" tIns="0" rIns="0" bIns="0" rtlCol="0" anchor="ctr">
            <a:noAutofit/>
          </a:bodyPr>
          <a:lstStyle>
            <a:lvl1pPr marL="0" indent="0" algn="l" defTabSz="914400" rtl="0" eaLnBrk="1" latinLnBrk="0" hangingPunct="1">
              <a:spcBef>
                <a:spcPts val="1200"/>
              </a:spcBef>
              <a:buFont typeface="Arial" pitchFamily="34" charset="0"/>
              <a:buNone/>
              <a:defRPr lang="en-US" sz="1600" b="0" kern="1200">
                <a:solidFill>
                  <a:srgbClr val="333333"/>
                </a:solidFill>
                <a:latin typeface="+mn-lt"/>
                <a:ea typeface="+mn-ea"/>
                <a:cs typeface="+mn-cs"/>
              </a:defRPr>
            </a:lvl1pPr>
            <a:lvl2pPr marL="0" indent="0" algn="l" defTabSz="914400" rtl="0" eaLnBrk="1" latinLnBrk="0" hangingPunct="1">
              <a:spcBef>
                <a:spcPts val="1200"/>
              </a:spcBef>
              <a:buFont typeface="Arial" pitchFamily="34" charset="0"/>
              <a:buNone/>
              <a:defRPr sz="1600" b="1" kern="1200">
                <a:solidFill>
                  <a:srgbClr val="333333"/>
                </a:solidFill>
                <a:latin typeface="+mn-lt"/>
                <a:ea typeface="+mn-ea"/>
                <a:cs typeface="+mn-cs"/>
              </a:defRPr>
            </a:lvl2pPr>
            <a:lvl3pPr marL="252413" indent="-252413" algn="l" defTabSz="914400" rtl="0" eaLnBrk="1" latinLnBrk="0" hangingPunct="1">
              <a:spcBef>
                <a:spcPct val="20000"/>
              </a:spcBef>
              <a:buFont typeface="Wingdings" pitchFamily="2" charset="2"/>
              <a:buChar char=""/>
              <a:defRPr sz="1600" kern="1200">
                <a:solidFill>
                  <a:srgbClr val="333333"/>
                </a:solidFill>
                <a:latin typeface="+mn-lt"/>
                <a:ea typeface="+mn-ea"/>
                <a:cs typeface="+mn-cs"/>
              </a:defRPr>
            </a:lvl3pPr>
            <a:lvl4pPr marL="508000" indent="-255588" algn="l" defTabSz="914400" rtl="0" eaLnBrk="1" latinLnBrk="0" hangingPunct="1">
              <a:spcBef>
                <a:spcPct val="20000"/>
              </a:spcBef>
              <a:buFont typeface="Wingdings" pitchFamily="2" charset="2"/>
              <a:buChar char="n"/>
              <a:defRPr sz="1600" kern="1200">
                <a:solidFill>
                  <a:srgbClr val="333333"/>
                </a:solidFill>
                <a:latin typeface="+mn-lt"/>
                <a:ea typeface="+mn-ea"/>
                <a:cs typeface="+mn-cs"/>
              </a:defRPr>
            </a:lvl4pPr>
            <a:lvl5pPr marL="760413" indent="-252413" algn="l" defTabSz="914400" rtl="0" eaLnBrk="1" latinLnBrk="0" hangingPunct="1">
              <a:spcBef>
                <a:spcPct val="20000"/>
              </a:spcBef>
              <a:buFont typeface="Wingdings" pitchFamily="2" charset="2"/>
              <a:buChar char="n"/>
              <a:defRPr sz="1600" kern="1200">
                <a:solidFill>
                  <a:srgbClr val="333333"/>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725" marR="0" lvl="0" indent="0" algn="l" defTabSz="914400" rtl="0" eaLnBrk="1" fontAlgn="auto" latinLnBrk="0" hangingPunct="1">
              <a:lnSpc>
                <a:spcPct val="100000"/>
              </a:lnSpc>
              <a:spcBef>
                <a:spcPts val="1200"/>
              </a:spcBef>
              <a:spcAft>
                <a:spcPts val="0"/>
              </a:spcAft>
              <a:buClrTx/>
              <a:buSzTx/>
              <a:buFont typeface="Arial" pitchFamily="34" charset="0"/>
              <a:buNone/>
              <a:tabLst/>
              <a:defRPr/>
            </a:pPr>
            <a:r>
              <a:rPr kumimoji="0" lang="en-GB" sz="1800" b="1" i="0" u="none" strike="noStrike" kern="1200" cap="none" spc="0" normalizeH="0" baseline="0" noProof="0" dirty="0">
                <a:ln>
                  <a:noFill/>
                </a:ln>
                <a:solidFill>
                  <a:srgbClr val="333333"/>
                </a:solidFill>
                <a:effectLst/>
                <a:uLnTx/>
                <a:uFillTx/>
              </a:rPr>
              <a:t>Ongoing challenge of representing young people in surveys – important to remove barriers to participation</a:t>
            </a:r>
          </a:p>
        </p:txBody>
      </p:sp>
      <p:sp>
        <p:nvSpPr>
          <p:cNvPr id="18" name="Oval 17"/>
          <p:cNvSpPr/>
          <p:nvPr/>
        </p:nvSpPr>
        <p:spPr bwMode="ltGray">
          <a:xfrm>
            <a:off x="289103" y="4887566"/>
            <a:ext cx="670560" cy="670560"/>
          </a:xfrm>
          <a:prstGeom prst="ellipse">
            <a:avLst/>
          </a:prstGeom>
          <a:solidFill>
            <a:srgbClr val="4655A5"/>
          </a:solidFill>
          <a:ln w="12700" cap="flat" cmpd="sng" algn="ctr">
            <a:noFill/>
            <a:prstDash val="soli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600" b="0" i="0" u="none" strike="noStrike" kern="0" cap="none" spc="0" normalizeH="0" baseline="0" noProof="0" dirty="0" err="1" smtClean="0">
              <a:ln>
                <a:noFill/>
              </a:ln>
              <a:solidFill>
                <a:prstClr val="white"/>
              </a:solidFill>
              <a:effectLst/>
              <a:uLnTx/>
              <a:uFillTx/>
              <a:latin typeface="Verdana"/>
            </a:endParaRPr>
          </a:p>
        </p:txBody>
      </p:sp>
      <p:sp>
        <p:nvSpPr>
          <p:cNvPr id="19" name="Freeform 20"/>
          <p:cNvSpPr>
            <a:spLocks noEditPoints="1"/>
          </p:cNvSpPr>
          <p:nvPr/>
        </p:nvSpPr>
        <p:spPr bwMode="auto">
          <a:xfrm>
            <a:off x="497345" y="4962165"/>
            <a:ext cx="228638" cy="537339"/>
          </a:xfrm>
          <a:custGeom>
            <a:avLst/>
            <a:gdLst>
              <a:gd name="T0" fmla="*/ 0 w 594"/>
              <a:gd name="T1" fmla="*/ 360 h 1396"/>
              <a:gd name="T2" fmla="*/ 594 w 594"/>
              <a:gd name="T3" fmla="*/ 360 h 1396"/>
              <a:gd name="T4" fmla="*/ 516 w 594"/>
              <a:gd name="T5" fmla="*/ 1004 h 1396"/>
              <a:gd name="T6" fmla="*/ 440 w 594"/>
              <a:gd name="T7" fmla="*/ 1004 h 1396"/>
              <a:gd name="T8" fmla="*/ 413 w 594"/>
              <a:gd name="T9" fmla="*/ 1396 h 1396"/>
              <a:gd name="T10" fmla="*/ 309 w 594"/>
              <a:gd name="T11" fmla="*/ 1396 h 1396"/>
              <a:gd name="T12" fmla="*/ 309 w 594"/>
              <a:gd name="T13" fmla="*/ 1004 h 1396"/>
              <a:gd name="T14" fmla="*/ 287 w 594"/>
              <a:gd name="T15" fmla="*/ 1004 h 1396"/>
              <a:gd name="T16" fmla="*/ 287 w 594"/>
              <a:gd name="T17" fmla="*/ 1396 h 1396"/>
              <a:gd name="T18" fmla="*/ 180 w 594"/>
              <a:gd name="T19" fmla="*/ 1396 h 1396"/>
              <a:gd name="T20" fmla="*/ 154 w 594"/>
              <a:gd name="T21" fmla="*/ 1004 h 1396"/>
              <a:gd name="T22" fmla="*/ 78 w 594"/>
              <a:gd name="T23" fmla="*/ 1004 h 1396"/>
              <a:gd name="T24" fmla="*/ 0 w 594"/>
              <a:gd name="T25" fmla="*/ 360 h 1396"/>
              <a:gd name="T26" fmla="*/ 294 w 594"/>
              <a:gd name="T27" fmla="*/ 0 h 1396"/>
              <a:gd name="T28" fmla="*/ 326 w 594"/>
              <a:gd name="T29" fmla="*/ 3 h 1396"/>
              <a:gd name="T30" fmla="*/ 357 w 594"/>
              <a:gd name="T31" fmla="*/ 11 h 1396"/>
              <a:gd name="T32" fmla="*/ 384 w 594"/>
              <a:gd name="T33" fmla="*/ 25 h 1396"/>
              <a:gd name="T34" fmla="*/ 410 w 594"/>
              <a:gd name="T35" fmla="*/ 42 h 1396"/>
              <a:gd name="T36" fmla="*/ 432 w 594"/>
              <a:gd name="T37" fmla="*/ 64 h 1396"/>
              <a:gd name="T38" fmla="*/ 449 w 594"/>
              <a:gd name="T39" fmla="*/ 89 h 1396"/>
              <a:gd name="T40" fmla="*/ 462 w 594"/>
              <a:gd name="T41" fmla="*/ 117 h 1396"/>
              <a:gd name="T42" fmla="*/ 470 w 594"/>
              <a:gd name="T43" fmla="*/ 148 h 1396"/>
              <a:gd name="T44" fmla="*/ 473 w 594"/>
              <a:gd name="T45" fmla="*/ 180 h 1396"/>
              <a:gd name="T46" fmla="*/ 470 w 594"/>
              <a:gd name="T47" fmla="*/ 213 h 1396"/>
              <a:gd name="T48" fmla="*/ 462 w 594"/>
              <a:gd name="T49" fmla="*/ 243 h 1396"/>
              <a:gd name="T50" fmla="*/ 449 w 594"/>
              <a:gd name="T51" fmla="*/ 270 h 1396"/>
              <a:gd name="T52" fmla="*/ 432 w 594"/>
              <a:gd name="T53" fmla="*/ 296 h 1396"/>
              <a:gd name="T54" fmla="*/ 410 w 594"/>
              <a:gd name="T55" fmla="*/ 317 h 1396"/>
              <a:gd name="T56" fmla="*/ 384 w 594"/>
              <a:gd name="T57" fmla="*/ 335 h 1396"/>
              <a:gd name="T58" fmla="*/ 357 w 594"/>
              <a:gd name="T59" fmla="*/ 348 h 1396"/>
              <a:gd name="T60" fmla="*/ 326 w 594"/>
              <a:gd name="T61" fmla="*/ 356 h 1396"/>
              <a:gd name="T62" fmla="*/ 294 w 594"/>
              <a:gd name="T63" fmla="*/ 360 h 1396"/>
              <a:gd name="T64" fmla="*/ 262 w 594"/>
              <a:gd name="T65" fmla="*/ 356 h 1396"/>
              <a:gd name="T66" fmla="*/ 231 w 594"/>
              <a:gd name="T67" fmla="*/ 348 h 1396"/>
              <a:gd name="T68" fmla="*/ 203 w 594"/>
              <a:gd name="T69" fmla="*/ 335 h 1396"/>
              <a:gd name="T70" fmla="*/ 177 w 594"/>
              <a:gd name="T71" fmla="*/ 317 h 1396"/>
              <a:gd name="T72" fmla="*/ 156 w 594"/>
              <a:gd name="T73" fmla="*/ 296 h 1396"/>
              <a:gd name="T74" fmla="*/ 139 w 594"/>
              <a:gd name="T75" fmla="*/ 270 h 1396"/>
              <a:gd name="T76" fmla="*/ 125 w 594"/>
              <a:gd name="T77" fmla="*/ 243 h 1396"/>
              <a:gd name="T78" fmla="*/ 117 w 594"/>
              <a:gd name="T79" fmla="*/ 213 h 1396"/>
              <a:gd name="T80" fmla="*/ 114 w 594"/>
              <a:gd name="T81" fmla="*/ 180 h 1396"/>
              <a:gd name="T82" fmla="*/ 117 w 594"/>
              <a:gd name="T83" fmla="*/ 148 h 1396"/>
              <a:gd name="T84" fmla="*/ 125 w 594"/>
              <a:gd name="T85" fmla="*/ 117 h 1396"/>
              <a:gd name="T86" fmla="*/ 139 w 594"/>
              <a:gd name="T87" fmla="*/ 89 h 1396"/>
              <a:gd name="T88" fmla="*/ 156 w 594"/>
              <a:gd name="T89" fmla="*/ 64 h 1396"/>
              <a:gd name="T90" fmla="*/ 177 w 594"/>
              <a:gd name="T91" fmla="*/ 42 h 1396"/>
              <a:gd name="T92" fmla="*/ 203 w 594"/>
              <a:gd name="T93" fmla="*/ 25 h 1396"/>
              <a:gd name="T94" fmla="*/ 231 w 594"/>
              <a:gd name="T95" fmla="*/ 11 h 1396"/>
              <a:gd name="T96" fmla="*/ 262 w 594"/>
              <a:gd name="T97" fmla="*/ 3 h 1396"/>
              <a:gd name="T98" fmla="*/ 294 w 594"/>
              <a:gd name="T99"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94" h="1396">
                <a:moveTo>
                  <a:pt x="0" y="360"/>
                </a:moveTo>
                <a:lnTo>
                  <a:pt x="594" y="360"/>
                </a:lnTo>
                <a:lnTo>
                  <a:pt x="516" y="1004"/>
                </a:lnTo>
                <a:lnTo>
                  <a:pt x="440" y="1004"/>
                </a:lnTo>
                <a:lnTo>
                  <a:pt x="413" y="1396"/>
                </a:lnTo>
                <a:lnTo>
                  <a:pt x="309" y="1396"/>
                </a:lnTo>
                <a:lnTo>
                  <a:pt x="309" y="1004"/>
                </a:lnTo>
                <a:lnTo>
                  <a:pt x="287" y="1004"/>
                </a:lnTo>
                <a:lnTo>
                  <a:pt x="287" y="1396"/>
                </a:lnTo>
                <a:lnTo>
                  <a:pt x="180" y="1396"/>
                </a:lnTo>
                <a:lnTo>
                  <a:pt x="154" y="1004"/>
                </a:lnTo>
                <a:lnTo>
                  <a:pt x="78" y="1004"/>
                </a:lnTo>
                <a:lnTo>
                  <a:pt x="0" y="360"/>
                </a:lnTo>
                <a:close/>
                <a:moveTo>
                  <a:pt x="294" y="0"/>
                </a:moveTo>
                <a:lnTo>
                  <a:pt x="326" y="3"/>
                </a:lnTo>
                <a:lnTo>
                  <a:pt x="357" y="11"/>
                </a:lnTo>
                <a:lnTo>
                  <a:pt x="384" y="25"/>
                </a:lnTo>
                <a:lnTo>
                  <a:pt x="410" y="42"/>
                </a:lnTo>
                <a:lnTo>
                  <a:pt x="432" y="64"/>
                </a:lnTo>
                <a:lnTo>
                  <a:pt x="449" y="89"/>
                </a:lnTo>
                <a:lnTo>
                  <a:pt x="462" y="117"/>
                </a:lnTo>
                <a:lnTo>
                  <a:pt x="470" y="148"/>
                </a:lnTo>
                <a:lnTo>
                  <a:pt x="473" y="180"/>
                </a:lnTo>
                <a:lnTo>
                  <a:pt x="470" y="213"/>
                </a:lnTo>
                <a:lnTo>
                  <a:pt x="462" y="243"/>
                </a:lnTo>
                <a:lnTo>
                  <a:pt x="449" y="270"/>
                </a:lnTo>
                <a:lnTo>
                  <a:pt x="432" y="296"/>
                </a:lnTo>
                <a:lnTo>
                  <a:pt x="410" y="317"/>
                </a:lnTo>
                <a:lnTo>
                  <a:pt x="384" y="335"/>
                </a:lnTo>
                <a:lnTo>
                  <a:pt x="357" y="348"/>
                </a:lnTo>
                <a:lnTo>
                  <a:pt x="326" y="356"/>
                </a:lnTo>
                <a:lnTo>
                  <a:pt x="294" y="360"/>
                </a:lnTo>
                <a:lnTo>
                  <a:pt x="262" y="356"/>
                </a:lnTo>
                <a:lnTo>
                  <a:pt x="231" y="348"/>
                </a:lnTo>
                <a:lnTo>
                  <a:pt x="203" y="335"/>
                </a:lnTo>
                <a:lnTo>
                  <a:pt x="177" y="317"/>
                </a:lnTo>
                <a:lnTo>
                  <a:pt x="156" y="296"/>
                </a:lnTo>
                <a:lnTo>
                  <a:pt x="139" y="270"/>
                </a:lnTo>
                <a:lnTo>
                  <a:pt x="125" y="243"/>
                </a:lnTo>
                <a:lnTo>
                  <a:pt x="117" y="213"/>
                </a:lnTo>
                <a:lnTo>
                  <a:pt x="114" y="180"/>
                </a:lnTo>
                <a:lnTo>
                  <a:pt x="117" y="148"/>
                </a:lnTo>
                <a:lnTo>
                  <a:pt x="125" y="117"/>
                </a:lnTo>
                <a:lnTo>
                  <a:pt x="139" y="89"/>
                </a:lnTo>
                <a:lnTo>
                  <a:pt x="156" y="64"/>
                </a:lnTo>
                <a:lnTo>
                  <a:pt x="177" y="42"/>
                </a:lnTo>
                <a:lnTo>
                  <a:pt x="203" y="25"/>
                </a:lnTo>
                <a:lnTo>
                  <a:pt x="231" y="11"/>
                </a:lnTo>
                <a:lnTo>
                  <a:pt x="262" y="3"/>
                </a:lnTo>
                <a:lnTo>
                  <a:pt x="294"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1" i="0" u="none" strike="noStrike" kern="0" cap="none" spc="0" normalizeH="0" baseline="0" noProof="0" smtClean="0">
              <a:ln>
                <a:noFill/>
              </a:ln>
              <a:solidFill>
                <a:srgbClr val="333333"/>
              </a:solidFill>
              <a:effectLst/>
              <a:uLnTx/>
              <a:uFillTx/>
              <a:cs typeface="Arial" charset="0"/>
            </a:endParaRPr>
          </a:p>
        </p:txBody>
      </p:sp>
      <p:sp>
        <p:nvSpPr>
          <p:cNvPr id="12" name="TextBox 11"/>
          <p:cNvSpPr txBox="1"/>
          <p:nvPr/>
        </p:nvSpPr>
        <p:spPr>
          <a:xfrm>
            <a:off x="5743156" y="6421149"/>
            <a:ext cx="3144210" cy="146050"/>
          </a:xfrm>
          <a:prstGeom prst="rect">
            <a:avLst/>
          </a:prstGeom>
          <a:noFill/>
          <a:ln>
            <a:noFill/>
          </a:ln>
        </p:spPr>
        <p:txBody>
          <a:bodyPr wrap="square" lIns="0" tIns="0" rIns="0" bIns="0" rtlCol="0">
            <a:noAutofit/>
          </a:bodyPr>
          <a:lstStyle/>
          <a:p>
            <a:r>
              <a:rPr lang="en-GB" sz="800" b="0" dirty="0" smtClean="0">
                <a:solidFill>
                  <a:srgbClr val="717171"/>
                </a:solidFill>
                <a:latin typeface="+mn-lt"/>
              </a:rPr>
              <a:t> Data from Ofcom’s Communications Market Report, 2016</a:t>
            </a:r>
          </a:p>
        </p:txBody>
      </p:sp>
    </p:spTree>
    <p:extLst>
      <p:ext uri="{BB962C8B-B14F-4D97-AF65-F5344CB8AC3E}">
        <p14:creationId xmlns:p14="http://schemas.microsoft.com/office/powerpoint/2010/main" val="1673144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D98664-882C-4D8A-B754-A20392790825}" type="slidenum">
              <a:rPr lang="en-GB" smtClean="0"/>
              <a:pPr/>
              <a:t>5</a:t>
            </a:fld>
            <a:endParaRPr lang="en-GB"/>
          </a:p>
        </p:txBody>
      </p:sp>
      <p:sp>
        <p:nvSpPr>
          <p:cNvPr id="7" name="Text Placeholder 6"/>
          <p:cNvSpPr>
            <a:spLocks noGrp="1"/>
          </p:cNvSpPr>
          <p:nvPr>
            <p:ph type="body" sz="quarter" idx="15"/>
          </p:nvPr>
        </p:nvSpPr>
        <p:spPr/>
        <p:txBody>
          <a:bodyPr/>
          <a:lstStyle/>
          <a:p>
            <a:r>
              <a:rPr lang="en-GB" dirty="0" smtClean="0"/>
              <a:t>Evidence from UK social surveys</a:t>
            </a:r>
            <a:endParaRPr lang="en-GB" dirty="0"/>
          </a:p>
        </p:txBody>
      </p:sp>
    </p:spTree>
    <p:extLst>
      <p:ext uri="{BB962C8B-B14F-4D97-AF65-F5344CB8AC3E}">
        <p14:creationId xmlns:p14="http://schemas.microsoft.com/office/powerpoint/2010/main" val="1242475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4034BEE3-566C-4068-A777-C3A4762E861B}" type="slidenum">
              <a:rPr lang="en-GB" smtClean="0"/>
              <a:pPr/>
              <a:t>6</a:t>
            </a:fld>
            <a:endParaRPr lang="en-GB"/>
          </a:p>
        </p:txBody>
      </p:sp>
      <p:sp>
        <p:nvSpPr>
          <p:cNvPr id="4" name="Title 3"/>
          <p:cNvSpPr>
            <a:spLocks noGrp="1"/>
          </p:cNvSpPr>
          <p:nvPr>
            <p:ph type="title"/>
          </p:nvPr>
        </p:nvSpPr>
        <p:spPr/>
        <p:txBody>
          <a:bodyPr/>
          <a:lstStyle/>
          <a:p>
            <a:r>
              <a:rPr lang="en-GB" dirty="0" smtClean="0">
                <a:solidFill>
                  <a:srgbClr val="000000"/>
                </a:solidFill>
              </a:rPr>
              <a:t>Where we are…</a:t>
            </a:r>
            <a:endParaRPr lang="en-GB" dirty="0">
              <a:solidFill>
                <a:srgbClr val="000000"/>
              </a:solidFill>
            </a:endParaRPr>
          </a:p>
        </p:txBody>
      </p:sp>
      <p:sp>
        <p:nvSpPr>
          <p:cNvPr id="2" name="Content Placeholder 1"/>
          <p:cNvSpPr>
            <a:spLocks noGrp="1"/>
          </p:cNvSpPr>
          <p:nvPr>
            <p:ph type="body" sz="quarter" idx="15"/>
          </p:nvPr>
        </p:nvSpPr>
        <p:spPr/>
        <p:txBody>
          <a:bodyPr/>
          <a:lstStyle/>
          <a:p>
            <a:r>
              <a:rPr lang="en-GB" dirty="0"/>
              <a:t>QDET2, 2016</a:t>
            </a:r>
          </a:p>
        </p:txBody>
      </p:sp>
      <p:sp>
        <p:nvSpPr>
          <p:cNvPr id="5" name="Content Placeholder 4"/>
          <p:cNvSpPr>
            <a:spLocks noGrp="1"/>
          </p:cNvSpPr>
          <p:nvPr>
            <p:ph idx="1"/>
          </p:nvPr>
        </p:nvSpPr>
        <p:spPr/>
        <p:txBody>
          <a:bodyPr/>
          <a:lstStyle/>
          <a:p>
            <a:pPr lvl="1">
              <a:spcAft>
                <a:spcPts val="1800"/>
              </a:spcAft>
            </a:pPr>
            <a:r>
              <a:rPr lang="en-GB" sz="1700" dirty="0">
                <a:solidFill>
                  <a:srgbClr val="000000"/>
                </a:solidFill>
              </a:rPr>
              <a:t>Now allow smartphones for most </a:t>
            </a:r>
            <a:r>
              <a:rPr lang="en-GB" sz="1700" dirty="0" smtClean="0">
                <a:solidFill>
                  <a:srgbClr val="000000"/>
                </a:solidFill>
              </a:rPr>
              <a:t>online surveys </a:t>
            </a:r>
            <a:r>
              <a:rPr lang="en-GB" sz="1700" dirty="0">
                <a:solidFill>
                  <a:srgbClr val="000000"/>
                </a:solidFill>
              </a:rPr>
              <a:t>– though often still advise respondents to complete using a larger </a:t>
            </a:r>
            <a:r>
              <a:rPr lang="en-GB" sz="1700" dirty="0" smtClean="0">
                <a:solidFill>
                  <a:srgbClr val="000000"/>
                </a:solidFill>
              </a:rPr>
              <a:t>device</a:t>
            </a:r>
          </a:p>
          <a:p>
            <a:pPr lvl="1">
              <a:spcAft>
                <a:spcPts val="1800"/>
              </a:spcAft>
            </a:pPr>
            <a:r>
              <a:rPr lang="en-GB" sz="1700" dirty="0" smtClean="0">
                <a:solidFill>
                  <a:srgbClr val="000000"/>
                </a:solidFill>
              </a:rPr>
              <a:t>Most </a:t>
            </a:r>
            <a:r>
              <a:rPr lang="en-GB" sz="1700" dirty="0">
                <a:solidFill>
                  <a:srgbClr val="000000"/>
                </a:solidFill>
              </a:rPr>
              <a:t>software supports mobile optimisation – but different levels and types of </a:t>
            </a:r>
            <a:r>
              <a:rPr lang="en-GB" sz="1700" dirty="0" smtClean="0">
                <a:solidFill>
                  <a:srgbClr val="000000"/>
                </a:solidFill>
              </a:rPr>
              <a:t>optimisation</a:t>
            </a:r>
          </a:p>
          <a:p>
            <a:pPr lvl="1">
              <a:spcAft>
                <a:spcPts val="1800"/>
              </a:spcAft>
            </a:pPr>
            <a:r>
              <a:rPr lang="en-GB" sz="1700" dirty="0" smtClean="0">
                <a:solidFill>
                  <a:srgbClr val="000000"/>
                </a:solidFill>
              </a:rPr>
              <a:t>‘Mobile first’ approach for some new surveys; limited adaptation of existing survey content to date</a:t>
            </a:r>
            <a:endParaRPr lang="en-GB" sz="1700" dirty="0">
              <a:solidFill>
                <a:srgbClr val="000000"/>
              </a:solidFill>
            </a:endParaRPr>
          </a:p>
          <a:p>
            <a:pPr lvl="1">
              <a:spcAft>
                <a:spcPts val="1800"/>
              </a:spcAft>
            </a:pPr>
            <a:r>
              <a:rPr lang="en-GB" sz="1700" dirty="0" smtClean="0">
                <a:solidFill>
                  <a:srgbClr val="000000"/>
                </a:solidFill>
              </a:rPr>
              <a:t>Usability </a:t>
            </a:r>
            <a:r>
              <a:rPr lang="en-GB" sz="1700" dirty="0">
                <a:solidFill>
                  <a:srgbClr val="000000"/>
                </a:solidFill>
              </a:rPr>
              <a:t>testing across different devices increasingly </a:t>
            </a:r>
            <a:r>
              <a:rPr lang="en-GB" sz="1700" dirty="0" smtClean="0">
                <a:solidFill>
                  <a:srgbClr val="000000"/>
                </a:solidFill>
              </a:rPr>
              <a:t>common</a:t>
            </a:r>
          </a:p>
          <a:p>
            <a:pPr lvl="1">
              <a:spcAft>
                <a:spcPts val="1800"/>
              </a:spcAft>
            </a:pPr>
            <a:r>
              <a:rPr lang="en-GB" sz="1700" dirty="0" smtClean="0">
                <a:solidFill>
                  <a:srgbClr val="000000"/>
                </a:solidFill>
              </a:rPr>
              <a:t>Ongoing </a:t>
            </a:r>
            <a:r>
              <a:rPr lang="en-GB" sz="1700" dirty="0">
                <a:solidFill>
                  <a:srgbClr val="000000"/>
                </a:solidFill>
              </a:rPr>
              <a:t>experimental work to investigate a range of design issues; ongoing analysis of survey data across different devices to investigate impact on survey response and data quality </a:t>
            </a:r>
          </a:p>
          <a:p>
            <a:pPr lvl="1">
              <a:spcAft>
                <a:spcPts val="1800"/>
              </a:spcAft>
            </a:pPr>
            <a:r>
              <a:rPr lang="en-GB" sz="1700" dirty="0" smtClean="0">
                <a:solidFill>
                  <a:srgbClr val="000000"/>
                </a:solidFill>
              </a:rPr>
              <a:t>Proportion </a:t>
            </a:r>
            <a:r>
              <a:rPr lang="en-GB" sz="1700" dirty="0">
                <a:solidFill>
                  <a:srgbClr val="000000"/>
                </a:solidFill>
              </a:rPr>
              <a:t>who choose to complete on smartphones increasing</a:t>
            </a:r>
            <a:r>
              <a:rPr lang="en-GB" sz="1700" dirty="0" smtClean="0">
                <a:solidFill>
                  <a:srgbClr val="000000"/>
                </a:solidFill>
              </a:rPr>
              <a:t>…</a:t>
            </a:r>
          </a:p>
          <a:p>
            <a:pPr lvl="1"/>
            <a:endParaRPr lang="en-GB" sz="1800" dirty="0">
              <a:solidFill>
                <a:srgbClr val="000000"/>
              </a:solidFill>
            </a:endParaRPr>
          </a:p>
        </p:txBody>
      </p:sp>
    </p:spTree>
    <p:extLst>
      <p:ext uri="{BB962C8B-B14F-4D97-AF65-F5344CB8AC3E}">
        <p14:creationId xmlns:p14="http://schemas.microsoft.com/office/powerpoint/2010/main" val="336257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4034BEE3-566C-4068-A777-C3A4762E861B}" type="slidenum">
              <a:rPr lang="en-GB" smtClean="0"/>
              <a:pPr/>
              <a:t>7</a:t>
            </a:fld>
            <a:endParaRPr lang="en-GB"/>
          </a:p>
        </p:txBody>
      </p:sp>
      <p:sp>
        <p:nvSpPr>
          <p:cNvPr id="4" name="Title 3"/>
          <p:cNvSpPr>
            <a:spLocks noGrp="1"/>
          </p:cNvSpPr>
          <p:nvPr>
            <p:ph type="title"/>
          </p:nvPr>
        </p:nvSpPr>
        <p:spPr/>
        <p:txBody>
          <a:bodyPr/>
          <a:lstStyle/>
          <a:p>
            <a:r>
              <a:rPr lang="en-GB" dirty="0" smtClean="0">
                <a:solidFill>
                  <a:srgbClr val="000000"/>
                </a:solidFill>
              </a:rPr>
              <a:t>Proportions completing UK surveys on smartphones</a:t>
            </a:r>
            <a:endParaRPr lang="en-GB" dirty="0">
              <a:solidFill>
                <a:srgbClr val="000000"/>
              </a:solidFill>
            </a:endParaRPr>
          </a:p>
        </p:txBody>
      </p:sp>
      <p:sp>
        <p:nvSpPr>
          <p:cNvPr id="2" name="Content Placeholder 1"/>
          <p:cNvSpPr>
            <a:spLocks noGrp="1"/>
          </p:cNvSpPr>
          <p:nvPr>
            <p:ph type="body" sz="quarter" idx="15"/>
          </p:nvPr>
        </p:nvSpPr>
        <p:spPr/>
        <p:txBody>
          <a:bodyPr/>
          <a:lstStyle/>
          <a:p>
            <a:r>
              <a:rPr lang="en-GB" dirty="0"/>
              <a:t>QDET2, 2016</a:t>
            </a:r>
          </a:p>
        </p:txBody>
      </p:sp>
      <p:graphicFrame>
        <p:nvGraphicFramePr>
          <p:cNvPr id="7" name="Content Placeholder 4"/>
          <p:cNvGraphicFramePr>
            <a:graphicFrameLocks noGrp="1"/>
          </p:cNvGraphicFramePr>
          <p:nvPr>
            <p:ph sz="quarter" idx="11"/>
            <p:extLst>
              <p:ext uri="{D42A27DB-BD31-4B8C-83A1-F6EECF244321}">
                <p14:modId xmlns:p14="http://schemas.microsoft.com/office/powerpoint/2010/main" val="3634745582"/>
              </p:ext>
            </p:extLst>
          </p:nvPr>
        </p:nvGraphicFramePr>
        <p:xfrm>
          <a:off x="251520" y="1484784"/>
          <a:ext cx="8606731" cy="4610468"/>
        </p:xfrm>
        <a:graphic>
          <a:graphicData uri="http://schemas.openxmlformats.org/drawingml/2006/table">
            <a:tbl>
              <a:tblPr firstRow="1" bandRow="1">
                <a:tableStyleId>{F2DE63D5-997A-4646-A377-4702673A728D}</a:tableStyleId>
              </a:tblPr>
              <a:tblGrid>
                <a:gridCol w="2016224"/>
                <a:gridCol w="864096"/>
                <a:gridCol w="1296144"/>
                <a:gridCol w="648072"/>
                <a:gridCol w="1152128"/>
                <a:gridCol w="1008112"/>
                <a:gridCol w="1621955"/>
              </a:tblGrid>
              <a:tr h="658980">
                <a:tc>
                  <a:txBody>
                    <a:bodyPr/>
                    <a:lstStyle/>
                    <a:p>
                      <a:pPr algn="l">
                        <a:spcAft>
                          <a:spcPts val="200"/>
                        </a:spcAft>
                      </a:pPr>
                      <a:r>
                        <a:rPr lang="en-GB" sz="1400" dirty="0" smtClean="0"/>
                        <a:t>Survey</a:t>
                      </a:r>
                      <a:endParaRPr lang="en-GB" sz="1400" dirty="0"/>
                    </a:p>
                  </a:txBody>
                  <a:tcPr/>
                </a:tc>
                <a:tc>
                  <a:txBody>
                    <a:bodyPr/>
                    <a:lstStyle/>
                    <a:p>
                      <a:pPr algn="l">
                        <a:spcAft>
                          <a:spcPts val="200"/>
                        </a:spcAft>
                      </a:pPr>
                      <a:r>
                        <a:rPr lang="en-GB" sz="1400" dirty="0" smtClean="0"/>
                        <a:t>Year</a:t>
                      </a:r>
                      <a:endParaRPr lang="en-GB" sz="1400" dirty="0"/>
                    </a:p>
                  </a:txBody>
                  <a:tcPr/>
                </a:tc>
                <a:tc>
                  <a:txBody>
                    <a:bodyPr/>
                    <a:lstStyle/>
                    <a:p>
                      <a:pPr algn="l">
                        <a:spcAft>
                          <a:spcPts val="200"/>
                        </a:spcAft>
                      </a:pPr>
                      <a:r>
                        <a:rPr lang="en-GB" sz="1400" dirty="0" smtClean="0"/>
                        <a:t>% using smartphone</a:t>
                      </a:r>
                      <a:endParaRPr lang="en-GB" sz="1400" dirty="0"/>
                    </a:p>
                  </a:txBody>
                  <a:tcPr/>
                </a:tc>
                <a:tc>
                  <a:txBody>
                    <a:bodyPr/>
                    <a:lstStyle/>
                    <a:p>
                      <a:pPr algn="l">
                        <a:spcAft>
                          <a:spcPts val="200"/>
                        </a:spcAft>
                      </a:pPr>
                      <a:r>
                        <a:rPr lang="en-GB" sz="1400" dirty="0" smtClean="0"/>
                        <a:t>Base</a:t>
                      </a:r>
                      <a:endParaRPr lang="en-GB" sz="1400" dirty="0"/>
                    </a:p>
                  </a:txBody>
                  <a:tcPr/>
                </a:tc>
                <a:tc>
                  <a:txBody>
                    <a:bodyPr/>
                    <a:lstStyle/>
                    <a:p>
                      <a:pPr algn="l">
                        <a:spcAft>
                          <a:spcPts val="200"/>
                        </a:spcAft>
                      </a:pPr>
                      <a:r>
                        <a:rPr lang="en-GB" sz="1400" dirty="0" smtClean="0"/>
                        <a:t>Contact method</a:t>
                      </a:r>
                      <a:endParaRPr lang="en-GB" sz="1400" dirty="0"/>
                    </a:p>
                  </a:txBody>
                  <a:tcPr/>
                </a:tc>
                <a:tc>
                  <a:txBody>
                    <a:bodyPr/>
                    <a:lstStyle/>
                    <a:p>
                      <a:pPr algn="l">
                        <a:spcAft>
                          <a:spcPts val="200"/>
                        </a:spcAft>
                      </a:pPr>
                      <a:r>
                        <a:rPr lang="en-GB" sz="1400" dirty="0" smtClean="0"/>
                        <a:t>Approx. interview length</a:t>
                      </a:r>
                      <a:endParaRPr lang="en-GB" sz="1400" dirty="0"/>
                    </a:p>
                  </a:txBody>
                  <a:tcPr/>
                </a:tc>
                <a:tc>
                  <a:txBody>
                    <a:bodyPr/>
                    <a:lstStyle/>
                    <a:p>
                      <a:pPr algn="l">
                        <a:spcAft>
                          <a:spcPts val="200"/>
                        </a:spcAft>
                      </a:pPr>
                      <a:r>
                        <a:rPr lang="en-GB" sz="1400" dirty="0" smtClean="0"/>
                        <a:t>Notes</a:t>
                      </a:r>
                      <a:endParaRPr lang="en-GB" sz="1400" dirty="0"/>
                    </a:p>
                  </a:txBody>
                  <a:tcPr/>
                </a:tc>
              </a:tr>
              <a:tr h="634460">
                <a:tc>
                  <a:txBody>
                    <a:bodyPr/>
                    <a:lstStyle/>
                    <a:p>
                      <a:pPr algn="l">
                        <a:spcAft>
                          <a:spcPts val="200"/>
                        </a:spcAft>
                      </a:pPr>
                      <a:r>
                        <a:rPr lang="en-GB" sz="1400" dirty="0" smtClean="0">
                          <a:solidFill>
                            <a:srgbClr val="000000"/>
                          </a:solidFill>
                        </a:rPr>
                        <a:t>Community Life</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2014-15</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3%</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2,325</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Letter</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30 mins</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Cross-sectional</a:t>
                      </a:r>
                      <a:r>
                        <a:rPr lang="en-GB" sz="1400" baseline="0" dirty="0" smtClean="0">
                          <a:solidFill>
                            <a:srgbClr val="000000"/>
                          </a:solidFill>
                        </a:rPr>
                        <a:t> survey, address based sampling</a:t>
                      </a:r>
                      <a:endParaRPr lang="en-GB" sz="1400" dirty="0">
                        <a:solidFill>
                          <a:srgbClr val="000000"/>
                        </a:solidFill>
                      </a:endParaRPr>
                    </a:p>
                  </a:txBody>
                  <a:tcPr/>
                </a:tc>
              </a:tr>
              <a:tr h="570414">
                <a:tc>
                  <a:txBody>
                    <a:bodyPr/>
                    <a:lstStyle/>
                    <a:p>
                      <a:pPr algn="l">
                        <a:spcAft>
                          <a:spcPts val="200"/>
                        </a:spcAft>
                      </a:pPr>
                      <a:r>
                        <a:rPr lang="en-GB" sz="1400" dirty="0" smtClean="0">
                          <a:solidFill>
                            <a:srgbClr val="000000"/>
                          </a:solidFill>
                        </a:rPr>
                        <a:t>Understanding</a:t>
                      </a:r>
                      <a:r>
                        <a:rPr lang="en-GB" sz="1400" baseline="0" dirty="0" smtClean="0">
                          <a:solidFill>
                            <a:srgbClr val="000000"/>
                          </a:solidFill>
                        </a:rPr>
                        <a:t> Society Innovation Panel W8</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2015</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5%</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776</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Email</a:t>
                      </a:r>
                      <a:r>
                        <a:rPr lang="en-GB" sz="1400" baseline="0" dirty="0" smtClean="0">
                          <a:solidFill>
                            <a:srgbClr val="000000"/>
                          </a:solidFill>
                        </a:rPr>
                        <a:t>/letter</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45</a:t>
                      </a:r>
                      <a:r>
                        <a:rPr lang="en-GB" sz="1400" baseline="0" dirty="0" smtClean="0">
                          <a:solidFill>
                            <a:srgbClr val="000000"/>
                          </a:solidFill>
                        </a:rPr>
                        <a:t> mins</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Longitudinal </a:t>
                      </a:r>
                      <a:endParaRPr lang="en-GB" sz="1400" dirty="0">
                        <a:solidFill>
                          <a:srgbClr val="000000"/>
                        </a:solidFill>
                      </a:endParaRPr>
                    </a:p>
                  </a:txBody>
                  <a:tcPr/>
                </a:tc>
              </a:tr>
              <a:tr h="570414">
                <a:tc>
                  <a:txBody>
                    <a:bodyPr/>
                    <a:lstStyle/>
                    <a:p>
                      <a:pPr algn="l">
                        <a:spcAft>
                          <a:spcPts val="200"/>
                        </a:spcAft>
                      </a:pPr>
                      <a:r>
                        <a:rPr lang="en-GB" sz="1400" dirty="0" smtClean="0">
                          <a:solidFill>
                            <a:srgbClr val="000000"/>
                          </a:solidFill>
                        </a:rPr>
                        <a:t>Understanding</a:t>
                      </a:r>
                      <a:r>
                        <a:rPr lang="en-GB" sz="1400" baseline="0" dirty="0" smtClean="0">
                          <a:solidFill>
                            <a:srgbClr val="000000"/>
                          </a:solidFill>
                        </a:rPr>
                        <a:t> Society Innovation Panel W9</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2016</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9%</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1,103</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Email/letter</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45 mins</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Longitudinal </a:t>
                      </a:r>
                      <a:endParaRPr lang="en-GB" sz="1400" dirty="0">
                        <a:solidFill>
                          <a:srgbClr val="000000"/>
                        </a:solidFill>
                      </a:endParaRPr>
                    </a:p>
                  </a:txBody>
                  <a:tcPr/>
                </a:tc>
              </a:tr>
              <a:tr h="462819">
                <a:tc>
                  <a:txBody>
                    <a:bodyPr/>
                    <a:lstStyle/>
                    <a:p>
                      <a:pPr algn="l">
                        <a:spcAft>
                          <a:spcPts val="200"/>
                        </a:spcAft>
                      </a:pPr>
                      <a:r>
                        <a:rPr lang="en-GB" sz="1400" dirty="0" smtClean="0">
                          <a:solidFill>
                            <a:srgbClr val="000000"/>
                          </a:solidFill>
                        </a:rPr>
                        <a:t>Understanding Society W8</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2016</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14%</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5,699</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Email/letter</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45 mins</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Longitudinal, Interim data</a:t>
                      </a:r>
                      <a:endParaRPr lang="en-GB" sz="1400" dirty="0">
                        <a:solidFill>
                          <a:srgbClr val="000000"/>
                        </a:solidFill>
                      </a:endParaRPr>
                    </a:p>
                  </a:txBody>
                  <a:tcPr/>
                </a:tc>
              </a:tr>
              <a:tr h="654635">
                <a:tc>
                  <a:txBody>
                    <a:bodyPr/>
                    <a:lstStyle/>
                    <a:p>
                      <a:pPr algn="l">
                        <a:spcAft>
                          <a:spcPts val="200"/>
                        </a:spcAft>
                      </a:pPr>
                      <a:r>
                        <a:rPr lang="en-GB" sz="1400" dirty="0" smtClean="0">
                          <a:solidFill>
                            <a:srgbClr val="000000"/>
                          </a:solidFill>
                        </a:rPr>
                        <a:t>Longitudinal</a:t>
                      </a:r>
                      <a:r>
                        <a:rPr lang="en-GB" sz="1400" baseline="0" dirty="0" smtClean="0">
                          <a:solidFill>
                            <a:srgbClr val="000000"/>
                          </a:solidFill>
                        </a:rPr>
                        <a:t> Study of Young People in England 2 (Wave 4)</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2016</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22%</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2,851</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Email/letter</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25 mins</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Longitudinal, Interim data; 16-17 year olds</a:t>
                      </a:r>
                      <a:endParaRPr lang="en-GB" sz="1400" dirty="0">
                        <a:solidFill>
                          <a:srgbClr val="000000"/>
                        </a:solidFill>
                      </a:endParaRPr>
                    </a:p>
                  </a:txBody>
                  <a:tcPr/>
                </a:tc>
              </a:tr>
              <a:tr h="621950">
                <a:tc>
                  <a:txBody>
                    <a:bodyPr/>
                    <a:lstStyle/>
                    <a:p>
                      <a:pPr algn="l">
                        <a:spcAft>
                          <a:spcPts val="200"/>
                        </a:spcAft>
                      </a:pPr>
                      <a:r>
                        <a:rPr lang="en-GB" sz="1400" dirty="0" smtClean="0">
                          <a:solidFill>
                            <a:srgbClr val="000000"/>
                          </a:solidFill>
                        </a:rPr>
                        <a:t>Wellcome Trust Science Education Tracker</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2016</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25%</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4,081</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Letter</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25 mins</a:t>
                      </a:r>
                      <a:endParaRPr lang="en-GB" sz="1400" dirty="0">
                        <a:solidFill>
                          <a:srgbClr val="000000"/>
                        </a:solidFill>
                      </a:endParaRPr>
                    </a:p>
                  </a:txBody>
                  <a:tcPr/>
                </a:tc>
                <a:tc>
                  <a:txBody>
                    <a:bodyPr/>
                    <a:lstStyle/>
                    <a:p>
                      <a:pPr algn="l">
                        <a:spcAft>
                          <a:spcPts val="200"/>
                        </a:spcAft>
                      </a:pPr>
                      <a:r>
                        <a:rPr lang="en-GB" sz="1400" dirty="0" smtClean="0">
                          <a:solidFill>
                            <a:srgbClr val="000000"/>
                          </a:solidFill>
                        </a:rPr>
                        <a:t>Cross-sectional,</a:t>
                      </a:r>
                      <a:r>
                        <a:rPr lang="en-GB" sz="1400" baseline="0" dirty="0" smtClean="0">
                          <a:solidFill>
                            <a:srgbClr val="000000"/>
                          </a:solidFill>
                        </a:rPr>
                        <a:t> </a:t>
                      </a:r>
                    </a:p>
                    <a:p>
                      <a:pPr algn="l">
                        <a:spcAft>
                          <a:spcPts val="200"/>
                        </a:spcAft>
                      </a:pPr>
                      <a:r>
                        <a:rPr lang="en-GB" sz="1400" dirty="0" smtClean="0">
                          <a:solidFill>
                            <a:srgbClr val="000000"/>
                          </a:solidFill>
                        </a:rPr>
                        <a:t>14-18 year</a:t>
                      </a:r>
                      <a:r>
                        <a:rPr lang="en-GB" sz="1400" baseline="0" dirty="0" smtClean="0">
                          <a:solidFill>
                            <a:srgbClr val="000000"/>
                          </a:solidFill>
                        </a:rPr>
                        <a:t> olds Named sample</a:t>
                      </a:r>
                      <a:endParaRPr lang="en-GB" sz="1400" dirty="0">
                        <a:solidFill>
                          <a:srgbClr val="000000"/>
                        </a:solidFill>
                      </a:endParaRPr>
                    </a:p>
                  </a:txBody>
                  <a:tcPr/>
                </a:tc>
              </a:tr>
            </a:tbl>
          </a:graphicData>
        </a:graphic>
      </p:graphicFrame>
    </p:spTree>
    <p:extLst>
      <p:ext uri="{BB962C8B-B14F-4D97-AF65-F5344CB8AC3E}">
        <p14:creationId xmlns:p14="http://schemas.microsoft.com/office/powerpoint/2010/main" val="751237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4034BEE3-566C-4068-A777-C3A4762E861B}" type="slidenum">
              <a:rPr lang="en-GB" smtClean="0"/>
              <a:pPr/>
              <a:t>8</a:t>
            </a:fld>
            <a:endParaRPr lang="en-GB"/>
          </a:p>
        </p:txBody>
      </p:sp>
      <p:sp>
        <p:nvSpPr>
          <p:cNvPr id="4" name="Title 3"/>
          <p:cNvSpPr>
            <a:spLocks noGrp="1"/>
          </p:cNvSpPr>
          <p:nvPr>
            <p:ph type="title"/>
          </p:nvPr>
        </p:nvSpPr>
        <p:spPr/>
        <p:txBody>
          <a:bodyPr/>
          <a:lstStyle/>
          <a:p>
            <a:r>
              <a:rPr lang="en-GB" dirty="0" smtClean="0">
                <a:solidFill>
                  <a:srgbClr val="000000"/>
                </a:solidFill>
              </a:rPr>
              <a:t>Particularly high levels of smartphone completions in younger age groups (from Understanding Society Wave 8)</a:t>
            </a:r>
            <a:endParaRPr lang="en-GB" dirty="0">
              <a:solidFill>
                <a:srgbClr val="000000"/>
              </a:solidFill>
            </a:endParaRPr>
          </a:p>
        </p:txBody>
      </p:sp>
      <p:sp>
        <p:nvSpPr>
          <p:cNvPr id="2" name="Content Placeholder 1"/>
          <p:cNvSpPr>
            <a:spLocks noGrp="1"/>
          </p:cNvSpPr>
          <p:nvPr>
            <p:ph type="body" sz="quarter" idx="15"/>
          </p:nvPr>
        </p:nvSpPr>
        <p:spPr/>
        <p:txBody>
          <a:bodyPr/>
          <a:lstStyle/>
          <a:p>
            <a:r>
              <a:rPr lang="en-GB" dirty="0"/>
              <a:t>QDET2, 2016</a:t>
            </a:r>
          </a:p>
        </p:txBody>
      </p:sp>
      <p:graphicFrame>
        <p:nvGraphicFramePr>
          <p:cNvPr id="8" name="Chart 7"/>
          <p:cNvGraphicFramePr/>
          <p:nvPr>
            <p:extLst>
              <p:ext uri="{D42A27DB-BD31-4B8C-83A1-F6EECF244321}">
                <p14:modId xmlns:p14="http://schemas.microsoft.com/office/powerpoint/2010/main" val="3270032476"/>
              </p:ext>
            </p:extLst>
          </p:nvPr>
        </p:nvGraphicFramePr>
        <p:xfrm>
          <a:off x="467544" y="1397000"/>
          <a:ext cx="8136904" cy="484031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2699792" y="6405707"/>
            <a:ext cx="5272854" cy="153888"/>
          </a:xfrm>
          <a:prstGeom prst="rect">
            <a:avLst/>
          </a:prstGeom>
          <a:noFill/>
        </p:spPr>
        <p:txBody>
          <a:bodyPr wrap="square" lIns="0" tIns="0" rIns="0" bIns="0" rtlCol="0">
            <a:spAutoFit/>
          </a:bodyPr>
          <a:lstStyle/>
          <a:p>
            <a:r>
              <a:rPr lang="en-GB" sz="1000" dirty="0" smtClean="0"/>
              <a:t>Base sizes: 16-24 (669); 25-34 (765); 35-44 (988); 45-54 (1,111); 55-64 (1,085); 65+ (1,081) </a:t>
            </a:r>
          </a:p>
        </p:txBody>
      </p:sp>
    </p:spTree>
    <p:extLst>
      <p:ext uri="{BB962C8B-B14F-4D97-AF65-F5344CB8AC3E}">
        <p14:creationId xmlns:p14="http://schemas.microsoft.com/office/powerpoint/2010/main" val="3125423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D98664-882C-4D8A-B754-A20392790825}" type="slidenum">
              <a:rPr lang="en-GB" smtClean="0"/>
              <a:pPr/>
              <a:t>9</a:t>
            </a:fld>
            <a:endParaRPr lang="en-GB"/>
          </a:p>
        </p:txBody>
      </p:sp>
      <p:sp>
        <p:nvSpPr>
          <p:cNvPr id="7" name="Text Placeholder 6"/>
          <p:cNvSpPr>
            <a:spLocks noGrp="1"/>
          </p:cNvSpPr>
          <p:nvPr>
            <p:ph type="body" sz="quarter" idx="15"/>
          </p:nvPr>
        </p:nvSpPr>
        <p:spPr/>
        <p:txBody>
          <a:bodyPr/>
          <a:lstStyle/>
          <a:p>
            <a:r>
              <a:rPr lang="en-GB" dirty="0" smtClean="0"/>
              <a:t>Usability testing, key issues and principles </a:t>
            </a:r>
            <a:endParaRPr lang="en-GB" dirty="0"/>
          </a:p>
        </p:txBody>
      </p:sp>
    </p:spTree>
    <p:extLst>
      <p:ext uri="{BB962C8B-B14F-4D97-AF65-F5344CB8AC3E}">
        <p14:creationId xmlns:p14="http://schemas.microsoft.com/office/powerpoint/2010/main" val="100799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70000" y="1693235"/>
            <a:ext cx="4157984" cy="4426579"/>
          </a:xfrm>
        </p:spPr>
        <p:txBody>
          <a:bodyPr/>
          <a:lstStyle/>
          <a:p>
            <a:pPr>
              <a:spcAft>
                <a:spcPts val="1200"/>
              </a:spcAft>
            </a:pPr>
            <a:r>
              <a:rPr lang="en-GB" sz="1800" dirty="0" smtClean="0">
                <a:solidFill>
                  <a:srgbClr val="000000"/>
                </a:solidFill>
              </a:rPr>
              <a:t>Conducted several rounds of usability testing of Understanding Society questionnaire, as well as for other surveys</a:t>
            </a:r>
          </a:p>
          <a:p>
            <a:pPr>
              <a:spcAft>
                <a:spcPts val="1200"/>
              </a:spcAft>
            </a:pPr>
            <a:r>
              <a:rPr lang="en-GB" sz="1800" dirty="0">
                <a:solidFill>
                  <a:srgbClr val="000000"/>
                </a:solidFill>
              </a:rPr>
              <a:t>Recruit respondents who use their smartphones for online activity on a daily basis</a:t>
            </a:r>
          </a:p>
          <a:p>
            <a:pPr>
              <a:spcAft>
                <a:spcPts val="1200"/>
              </a:spcAft>
            </a:pPr>
            <a:r>
              <a:rPr lang="en-GB" sz="1800" dirty="0" smtClean="0">
                <a:solidFill>
                  <a:srgbClr val="000000"/>
                </a:solidFill>
              </a:rPr>
              <a:t>Respondents complete a version of the survey on their smartphone</a:t>
            </a:r>
          </a:p>
          <a:p>
            <a:pPr>
              <a:spcAft>
                <a:spcPts val="1200"/>
              </a:spcAft>
            </a:pPr>
            <a:r>
              <a:rPr lang="en-GB" sz="1800" dirty="0" smtClean="0">
                <a:solidFill>
                  <a:srgbClr val="000000"/>
                </a:solidFill>
              </a:rPr>
              <a:t>Asked to flag issues with the survey as they go through; researchers observe and probe around issues</a:t>
            </a:r>
            <a:endParaRPr lang="en-GB" sz="1800" dirty="0">
              <a:solidFill>
                <a:srgbClr val="000000"/>
              </a:solidFill>
            </a:endParaRPr>
          </a:p>
        </p:txBody>
      </p:sp>
      <p:sp>
        <p:nvSpPr>
          <p:cNvPr id="13" name="Slide Number Placeholder 12"/>
          <p:cNvSpPr>
            <a:spLocks noGrp="1"/>
          </p:cNvSpPr>
          <p:nvPr>
            <p:ph type="sldNum" sz="quarter" idx="12"/>
          </p:nvPr>
        </p:nvSpPr>
        <p:spPr/>
        <p:txBody>
          <a:bodyPr/>
          <a:lstStyle/>
          <a:p>
            <a:fld id="{4034BEE3-566C-4068-A777-C3A4762E861B}" type="slidenum">
              <a:rPr lang="en-GB" smtClean="0"/>
              <a:pPr/>
              <a:t>10</a:t>
            </a:fld>
            <a:endParaRPr lang="en-GB"/>
          </a:p>
        </p:txBody>
      </p:sp>
      <p:sp>
        <p:nvSpPr>
          <p:cNvPr id="6" name="Title 5"/>
          <p:cNvSpPr>
            <a:spLocks noGrp="1"/>
          </p:cNvSpPr>
          <p:nvPr>
            <p:ph type="title"/>
          </p:nvPr>
        </p:nvSpPr>
        <p:spPr/>
        <p:txBody>
          <a:bodyPr/>
          <a:lstStyle/>
          <a:p>
            <a:r>
              <a:rPr lang="en-GB" dirty="0" smtClean="0">
                <a:solidFill>
                  <a:srgbClr val="000000"/>
                </a:solidFill>
              </a:rPr>
              <a:t>Approach to usability testing</a:t>
            </a:r>
            <a:endParaRPr lang="en-GB" dirty="0">
              <a:solidFill>
                <a:srgbClr val="000000"/>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1759766"/>
            <a:ext cx="3935624" cy="4159435"/>
          </a:xfrm>
          <a:prstGeom prst="rect">
            <a:avLst/>
          </a:prstGeom>
        </p:spPr>
      </p:pic>
      <p:sp>
        <p:nvSpPr>
          <p:cNvPr id="11" name="Text Placeholder 1"/>
          <p:cNvSpPr>
            <a:spLocks noGrp="1"/>
          </p:cNvSpPr>
          <p:nvPr>
            <p:ph type="body" sz="quarter" idx="17"/>
          </p:nvPr>
        </p:nvSpPr>
        <p:spPr/>
        <p:txBody>
          <a:bodyPr/>
          <a:lstStyle/>
          <a:p>
            <a:r>
              <a:rPr lang="en-GB" dirty="0"/>
              <a:t>QDET2, 2016</a:t>
            </a:r>
          </a:p>
        </p:txBody>
      </p:sp>
    </p:spTree>
    <p:extLst>
      <p:ext uri="{BB962C8B-B14F-4D97-AF65-F5344CB8AC3E}">
        <p14:creationId xmlns:p14="http://schemas.microsoft.com/office/powerpoint/2010/main" val="145261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70000" y="1772816"/>
            <a:ext cx="4157984" cy="4346998"/>
          </a:xfrm>
        </p:spPr>
        <p:txBody>
          <a:bodyPr/>
          <a:lstStyle/>
          <a:p>
            <a:pPr>
              <a:spcAft>
                <a:spcPts val="1200"/>
              </a:spcAft>
            </a:pPr>
            <a:r>
              <a:rPr lang="en-GB" dirty="0">
                <a:solidFill>
                  <a:srgbClr val="000000"/>
                </a:solidFill>
              </a:rPr>
              <a:t>Most completed surveys with few issues – importance of device self-selection </a:t>
            </a:r>
            <a:endParaRPr lang="en-GB" dirty="0" smtClean="0">
              <a:solidFill>
                <a:srgbClr val="000000"/>
              </a:solidFill>
            </a:endParaRPr>
          </a:p>
          <a:p>
            <a:pPr>
              <a:spcAft>
                <a:spcPts val="1200"/>
              </a:spcAft>
            </a:pPr>
            <a:r>
              <a:rPr lang="en-GB" dirty="0" smtClean="0">
                <a:solidFill>
                  <a:srgbClr val="000000"/>
                </a:solidFill>
              </a:rPr>
              <a:t>Should </a:t>
            </a:r>
            <a:r>
              <a:rPr lang="en-GB" dirty="0">
                <a:solidFill>
                  <a:srgbClr val="000000"/>
                </a:solidFill>
              </a:rPr>
              <a:t>carefully consider length of questions and response </a:t>
            </a:r>
            <a:r>
              <a:rPr lang="en-GB" dirty="0" smtClean="0">
                <a:solidFill>
                  <a:srgbClr val="000000"/>
                </a:solidFill>
              </a:rPr>
              <a:t>lists – but not just an issue for smartphones!</a:t>
            </a:r>
            <a:endParaRPr lang="en-GB" dirty="0">
              <a:solidFill>
                <a:srgbClr val="000000"/>
              </a:solidFill>
            </a:endParaRPr>
          </a:p>
          <a:p>
            <a:pPr>
              <a:spcAft>
                <a:spcPts val="600"/>
              </a:spcAft>
            </a:pPr>
            <a:endParaRPr lang="en-GB" dirty="0">
              <a:solidFill>
                <a:srgbClr val="000000"/>
              </a:solidFill>
            </a:endParaRPr>
          </a:p>
        </p:txBody>
      </p:sp>
      <p:sp>
        <p:nvSpPr>
          <p:cNvPr id="13" name="Slide Number Placeholder 12"/>
          <p:cNvSpPr>
            <a:spLocks noGrp="1"/>
          </p:cNvSpPr>
          <p:nvPr>
            <p:ph type="sldNum" sz="quarter" idx="12"/>
          </p:nvPr>
        </p:nvSpPr>
        <p:spPr/>
        <p:txBody>
          <a:bodyPr/>
          <a:lstStyle/>
          <a:p>
            <a:fld id="{4034BEE3-566C-4068-A777-C3A4762E861B}" type="slidenum">
              <a:rPr lang="en-GB" smtClean="0"/>
              <a:pPr/>
              <a:t>11</a:t>
            </a:fld>
            <a:endParaRPr lang="en-GB"/>
          </a:p>
        </p:txBody>
      </p:sp>
      <p:sp>
        <p:nvSpPr>
          <p:cNvPr id="6" name="Title 5"/>
          <p:cNvSpPr>
            <a:spLocks noGrp="1"/>
          </p:cNvSpPr>
          <p:nvPr>
            <p:ph type="title"/>
          </p:nvPr>
        </p:nvSpPr>
        <p:spPr/>
        <p:txBody>
          <a:bodyPr/>
          <a:lstStyle/>
          <a:p>
            <a:r>
              <a:rPr lang="en-GB" dirty="0" smtClean="0">
                <a:solidFill>
                  <a:srgbClr val="000000"/>
                </a:solidFill>
              </a:rPr>
              <a:t>Key issues and principles – from usability testing and analysis to date</a:t>
            </a:r>
            <a:endParaRPr lang="en-GB" dirty="0">
              <a:solidFill>
                <a:srgbClr val="000000"/>
              </a:solidFill>
            </a:endParaRPr>
          </a:p>
        </p:txBody>
      </p:sp>
      <p:sp>
        <p:nvSpPr>
          <p:cNvPr id="10" name="Text Placeholder 1"/>
          <p:cNvSpPr>
            <a:spLocks noGrp="1"/>
          </p:cNvSpPr>
          <p:nvPr>
            <p:ph type="body" sz="quarter" idx="17"/>
          </p:nvPr>
        </p:nvSpPr>
        <p:spPr/>
        <p:txBody>
          <a:bodyPr/>
          <a:lstStyle/>
          <a:p>
            <a:r>
              <a:rPr lang="en-GB" dirty="0"/>
              <a:t>QDET2, 2016</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7596" y="1758496"/>
            <a:ext cx="4010868" cy="465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275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70000" y="1772816"/>
            <a:ext cx="4157984" cy="4346998"/>
          </a:xfrm>
        </p:spPr>
        <p:txBody>
          <a:bodyPr/>
          <a:lstStyle/>
          <a:p>
            <a:pPr>
              <a:spcAft>
                <a:spcPts val="1200"/>
              </a:spcAft>
            </a:pPr>
            <a:r>
              <a:rPr lang="en-GB" dirty="0">
                <a:solidFill>
                  <a:schemeClr val="bg1">
                    <a:lumMod val="85000"/>
                  </a:schemeClr>
                </a:solidFill>
              </a:rPr>
              <a:t>Most completed surveys with few issues – importance of device self-selection </a:t>
            </a:r>
            <a:endParaRPr lang="en-GB" dirty="0" smtClean="0">
              <a:solidFill>
                <a:schemeClr val="bg1">
                  <a:lumMod val="85000"/>
                </a:schemeClr>
              </a:solidFill>
            </a:endParaRPr>
          </a:p>
          <a:p>
            <a:pPr>
              <a:spcAft>
                <a:spcPts val="1200"/>
              </a:spcAft>
            </a:pPr>
            <a:r>
              <a:rPr lang="en-GB" dirty="0" smtClean="0">
                <a:solidFill>
                  <a:schemeClr val="bg1">
                    <a:lumMod val="85000"/>
                  </a:schemeClr>
                </a:solidFill>
              </a:rPr>
              <a:t>Should </a:t>
            </a:r>
            <a:r>
              <a:rPr lang="en-GB" dirty="0">
                <a:solidFill>
                  <a:schemeClr val="bg1">
                    <a:lumMod val="85000"/>
                  </a:schemeClr>
                </a:solidFill>
              </a:rPr>
              <a:t>carefully consider length of questions and response </a:t>
            </a:r>
            <a:r>
              <a:rPr lang="en-GB" dirty="0" smtClean="0">
                <a:solidFill>
                  <a:schemeClr val="bg1">
                    <a:lumMod val="85000"/>
                  </a:schemeClr>
                </a:solidFill>
              </a:rPr>
              <a:t>lists – but not just an issue for smartphones!</a:t>
            </a:r>
            <a:endParaRPr lang="en-GB" dirty="0">
              <a:solidFill>
                <a:schemeClr val="bg1">
                  <a:lumMod val="85000"/>
                </a:schemeClr>
              </a:solidFill>
            </a:endParaRPr>
          </a:p>
          <a:p>
            <a:pPr>
              <a:spcAft>
                <a:spcPts val="1200"/>
              </a:spcAft>
            </a:pPr>
            <a:r>
              <a:rPr lang="en-GB" dirty="0">
                <a:solidFill>
                  <a:srgbClr val="000000"/>
                </a:solidFill>
              </a:rPr>
              <a:t>Important to make sure font size is </a:t>
            </a:r>
            <a:r>
              <a:rPr lang="en-GB" dirty="0" smtClean="0">
                <a:solidFill>
                  <a:srgbClr val="000000"/>
                </a:solidFill>
              </a:rPr>
              <a:t>large </a:t>
            </a:r>
            <a:r>
              <a:rPr lang="en-GB" dirty="0">
                <a:solidFill>
                  <a:srgbClr val="000000"/>
                </a:solidFill>
              </a:rPr>
              <a:t>enough and consistent </a:t>
            </a:r>
            <a:r>
              <a:rPr lang="en-GB" dirty="0" smtClean="0">
                <a:solidFill>
                  <a:srgbClr val="000000"/>
                </a:solidFill>
              </a:rPr>
              <a:t>throughout; balance </a:t>
            </a:r>
            <a:r>
              <a:rPr lang="en-GB" dirty="0">
                <a:solidFill>
                  <a:srgbClr val="000000"/>
                </a:solidFill>
              </a:rPr>
              <a:t>between </a:t>
            </a:r>
            <a:r>
              <a:rPr lang="en-GB" dirty="0" smtClean="0">
                <a:solidFill>
                  <a:srgbClr val="000000"/>
                </a:solidFill>
              </a:rPr>
              <a:t>text size and need to scroll / zoom</a:t>
            </a:r>
            <a:endParaRPr lang="en-GB" dirty="0">
              <a:solidFill>
                <a:srgbClr val="000000"/>
              </a:solidFill>
            </a:endParaRPr>
          </a:p>
          <a:p>
            <a:pPr>
              <a:spcAft>
                <a:spcPts val="1200"/>
              </a:spcAft>
            </a:pPr>
            <a:r>
              <a:rPr lang="en-GB" dirty="0" smtClean="0">
                <a:solidFill>
                  <a:srgbClr val="000000"/>
                </a:solidFill>
              </a:rPr>
              <a:t>Response </a:t>
            </a:r>
            <a:r>
              <a:rPr lang="en-GB" dirty="0">
                <a:solidFill>
                  <a:srgbClr val="000000"/>
                </a:solidFill>
              </a:rPr>
              <a:t>buttons and help buttons should be well spaced out (and easy to select – e.g. </a:t>
            </a:r>
            <a:r>
              <a:rPr lang="en-GB" dirty="0" smtClean="0">
                <a:solidFill>
                  <a:srgbClr val="000000"/>
                </a:solidFill>
              </a:rPr>
              <a:t>have used larger buttons for some surveys)</a:t>
            </a:r>
          </a:p>
          <a:p>
            <a:pPr>
              <a:spcAft>
                <a:spcPts val="600"/>
              </a:spcAft>
            </a:pPr>
            <a:endParaRPr lang="en-GB" sz="1700" dirty="0"/>
          </a:p>
        </p:txBody>
      </p:sp>
      <p:sp>
        <p:nvSpPr>
          <p:cNvPr id="13" name="Slide Number Placeholder 12"/>
          <p:cNvSpPr>
            <a:spLocks noGrp="1"/>
          </p:cNvSpPr>
          <p:nvPr>
            <p:ph type="sldNum" sz="quarter" idx="12"/>
          </p:nvPr>
        </p:nvSpPr>
        <p:spPr/>
        <p:txBody>
          <a:bodyPr/>
          <a:lstStyle/>
          <a:p>
            <a:fld id="{4034BEE3-566C-4068-A777-C3A4762E861B}" type="slidenum">
              <a:rPr lang="en-GB" smtClean="0"/>
              <a:pPr/>
              <a:t>12</a:t>
            </a:fld>
            <a:endParaRPr lang="en-GB"/>
          </a:p>
        </p:txBody>
      </p:sp>
      <p:sp>
        <p:nvSpPr>
          <p:cNvPr id="7" name="Content Placeholder 6"/>
          <p:cNvSpPr>
            <a:spLocks noGrp="1"/>
          </p:cNvSpPr>
          <p:nvPr>
            <p:ph sz="quarter" idx="14"/>
          </p:nvPr>
        </p:nvSpPr>
        <p:spPr>
          <a:xfrm>
            <a:off x="4716015" y="1772816"/>
            <a:ext cx="4148971" cy="4346998"/>
          </a:xfrm>
        </p:spPr>
        <p:txBody>
          <a:bodyPr/>
          <a:lstStyle/>
          <a:p>
            <a:pPr>
              <a:spcAft>
                <a:spcPts val="1200"/>
              </a:spcAft>
            </a:pPr>
            <a:r>
              <a:rPr lang="en-GB" dirty="0" smtClean="0">
                <a:solidFill>
                  <a:srgbClr val="000000"/>
                </a:solidFill>
              </a:rPr>
              <a:t>May </a:t>
            </a:r>
            <a:r>
              <a:rPr lang="en-GB" dirty="0">
                <a:solidFill>
                  <a:srgbClr val="000000"/>
                </a:solidFill>
              </a:rPr>
              <a:t>be less detail provided at open questions – keep to a minimum?</a:t>
            </a:r>
          </a:p>
          <a:p>
            <a:pPr>
              <a:spcAft>
                <a:spcPts val="1200"/>
              </a:spcAft>
            </a:pPr>
            <a:r>
              <a:rPr lang="en-GB" dirty="0" smtClean="0">
                <a:solidFill>
                  <a:srgbClr val="000000"/>
                </a:solidFill>
              </a:rPr>
              <a:t>Drop-down </a:t>
            </a:r>
            <a:r>
              <a:rPr lang="en-GB" dirty="0">
                <a:solidFill>
                  <a:srgbClr val="000000"/>
                </a:solidFill>
              </a:rPr>
              <a:t>lists can render differently on different devices; also need to check other non-standard formats (e.g. </a:t>
            </a:r>
            <a:r>
              <a:rPr lang="en-GB" dirty="0" smtClean="0">
                <a:solidFill>
                  <a:srgbClr val="000000"/>
                </a:solidFill>
              </a:rPr>
              <a:t>trigrams, slider scales)</a:t>
            </a:r>
          </a:p>
          <a:p>
            <a:pPr>
              <a:spcAft>
                <a:spcPts val="600"/>
              </a:spcAft>
            </a:pPr>
            <a:r>
              <a:rPr lang="en-GB" dirty="0">
                <a:solidFill>
                  <a:srgbClr val="000000"/>
                </a:solidFill>
              </a:rPr>
              <a:t>More likely to complete on move (though most still complete from home) – need to consider level of detail we ask for</a:t>
            </a:r>
          </a:p>
          <a:p>
            <a:pPr>
              <a:spcAft>
                <a:spcPts val="600"/>
              </a:spcAft>
            </a:pPr>
            <a:r>
              <a:rPr lang="en-GB" dirty="0">
                <a:solidFill>
                  <a:srgbClr val="000000"/>
                </a:solidFill>
              </a:rPr>
              <a:t>Some demand for progress bars, or explicit option to save responses and complete later</a:t>
            </a:r>
          </a:p>
          <a:p>
            <a:pPr>
              <a:spcAft>
                <a:spcPts val="1200"/>
              </a:spcAft>
            </a:pPr>
            <a:r>
              <a:rPr lang="en-GB" dirty="0" smtClean="0">
                <a:solidFill>
                  <a:srgbClr val="000000"/>
                </a:solidFill>
              </a:rPr>
              <a:t>Issues </a:t>
            </a:r>
            <a:r>
              <a:rPr lang="en-GB" dirty="0">
                <a:solidFill>
                  <a:srgbClr val="000000"/>
                </a:solidFill>
              </a:rPr>
              <a:t>with traditional grids – ‘dynamic’ grids seem to work better but further testing/analysis </a:t>
            </a:r>
            <a:r>
              <a:rPr lang="en-GB" dirty="0" smtClean="0">
                <a:solidFill>
                  <a:srgbClr val="000000"/>
                </a:solidFill>
              </a:rPr>
              <a:t>needed</a:t>
            </a:r>
            <a:endParaRPr lang="en-GB" dirty="0">
              <a:solidFill>
                <a:srgbClr val="000000"/>
              </a:solidFill>
            </a:endParaRPr>
          </a:p>
        </p:txBody>
      </p:sp>
      <p:sp>
        <p:nvSpPr>
          <p:cNvPr id="6" name="Title 5"/>
          <p:cNvSpPr>
            <a:spLocks noGrp="1"/>
          </p:cNvSpPr>
          <p:nvPr>
            <p:ph type="title"/>
          </p:nvPr>
        </p:nvSpPr>
        <p:spPr/>
        <p:txBody>
          <a:bodyPr/>
          <a:lstStyle/>
          <a:p>
            <a:r>
              <a:rPr lang="en-GB" dirty="0" smtClean="0">
                <a:solidFill>
                  <a:srgbClr val="000000"/>
                </a:solidFill>
              </a:rPr>
              <a:t>Key issues and principles – from usability testing and analysis to date</a:t>
            </a:r>
            <a:endParaRPr lang="en-GB" dirty="0">
              <a:solidFill>
                <a:srgbClr val="000000"/>
              </a:solidFill>
            </a:endParaRPr>
          </a:p>
        </p:txBody>
      </p:sp>
      <p:sp>
        <p:nvSpPr>
          <p:cNvPr id="10" name="Text Placeholder 1"/>
          <p:cNvSpPr>
            <a:spLocks noGrp="1"/>
          </p:cNvSpPr>
          <p:nvPr>
            <p:ph type="body" sz="quarter" idx="17"/>
          </p:nvPr>
        </p:nvSpPr>
        <p:spPr/>
        <p:txBody>
          <a:bodyPr/>
          <a:lstStyle/>
          <a:p>
            <a:r>
              <a:rPr lang="en-GB" dirty="0"/>
              <a:t>QDET2, 2016</a:t>
            </a:r>
          </a:p>
        </p:txBody>
      </p:sp>
    </p:spTree>
    <p:extLst>
      <p:ext uri="{BB962C8B-B14F-4D97-AF65-F5344CB8AC3E}">
        <p14:creationId xmlns:p14="http://schemas.microsoft.com/office/powerpoint/2010/main" val="405163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D98664-882C-4D8A-B754-A20392790825}" type="slidenum">
              <a:rPr lang="en-GB" smtClean="0"/>
              <a:pPr/>
              <a:t>13</a:t>
            </a:fld>
            <a:endParaRPr lang="en-GB"/>
          </a:p>
        </p:txBody>
      </p:sp>
      <p:sp>
        <p:nvSpPr>
          <p:cNvPr id="7" name="Text Placeholder 6"/>
          <p:cNvSpPr>
            <a:spLocks noGrp="1"/>
          </p:cNvSpPr>
          <p:nvPr>
            <p:ph type="body" sz="quarter" idx="15"/>
          </p:nvPr>
        </p:nvSpPr>
        <p:spPr/>
        <p:txBody>
          <a:bodyPr/>
          <a:lstStyle/>
          <a:p>
            <a:r>
              <a:rPr lang="en-GB" dirty="0" smtClean="0"/>
              <a:t>Grids experiment</a:t>
            </a:r>
            <a:endParaRPr lang="en-GB" dirty="0"/>
          </a:p>
        </p:txBody>
      </p:sp>
    </p:spTree>
    <p:extLst>
      <p:ext uri="{BB962C8B-B14F-4D97-AF65-F5344CB8AC3E}">
        <p14:creationId xmlns:p14="http://schemas.microsoft.com/office/powerpoint/2010/main" val="1183933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70000" y="1772816"/>
            <a:ext cx="4157984" cy="4346998"/>
          </a:xfrm>
        </p:spPr>
        <p:txBody>
          <a:bodyPr/>
          <a:lstStyle/>
          <a:p>
            <a:r>
              <a:rPr lang="en-GB" sz="1800" dirty="0" smtClean="0">
                <a:solidFill>
                  <a:srgbClr val="000000"/>
                </a:solidFill>
              </a:rPr>
              <a:t>Four different formats compared:</a:t>
            </a:r>
          </a:p>
          <a:p>
            <a:pPr marL="285750" indent="-285750">
              <a:buFont typeface="Wingdings" panose="05000000000000000000" pitchFamily="2" charset="2"/>
              <a:buChar char="§"/>
            </a:pPr>
            <a:r>
              <a:rPr lang="en-GB" sz="1800" dirty="0" smtClean="0">
                <a:solidFill>
                  <a:srgbClr val="000000"/>
                </a:solidFill>
              </a:rPr>
              <a:t>‘Traditional’ grids</a:t>
            </a:r>
          </a:p>
          <a:p>
            <a:pPr marL="285750" indent="-285750">
              <a:buFont typeface="Wingdings" panose="05000000000000000000" pitchFamily="2" charset="2"/>
              <a:buChar char="§"/>
            </a:pPr>
            <a:r>
              <a:rPr lang="en-GB" sz="1800" dirty="0" smtClean="0">
                <a:solidFill>
                  <a:srgbClr val="000000"/>
                </a:solidFill>
              </a:rPr>
              <a:t>‘Dynamic’ grids</a:t>
            </a:r>
          </a:p>
          <a:p>
            <a:pPr marL="285750" indent="-285750">
              <a:buFont typeface="Wingdings" panose="05000000000000000000" pitchFamily="2" charset="2"/>
              <a:buChar char="§"/>
            </a:pPr>
            <a:r>
              <a:rPr lang="en-GB" sz="1800" dirty="0" smtClean="0">
                <a:solidFill>
                  <a:srgbClr val="000000"/>
                </a:solidFill>
              </a:rPr>
              <a:t>Item by item paging</a:t>
            </a:r>
          </a:p>
          <a:p>
            <a:pPr marL="285750" indent="-285750">
              <a:spcAft>
                <a:spcPts val="1200"/>
              </a:spcAft>
              <a:buFont typeface="Wingdings" panose="05000000000000000000" pitchFamily="2" charset="2"/>
              <a:buChar char="§"/>
            </a:pPr>
            <a:r>
              <a:rPr lang="en-GB" sz="1800" dirty="0" smtClean="0">
                <a:solidFill>
                  <a:srgbClr val="000000"/>
                </a:solidFill>
              </a:rPr>
              <a:t>Item by item scrolling</a:t>
            </a:r>
          </a:p>
          <a:p>
            <a:pPr>
              <a:spcAft>
                <a:spcPts val="1200"/>
              </a:spcAft>
            </a:pPr>
            <a:r>
              <a:rPr lang="en-GB" sz="1800" dirty="0" smtClean="0">
                <a:solidFill>
                  <a:srgbClr val="000000"/>
                </a:solidFill>
              </a:rPr>
              <a:t>Two sets of questions asked – first on leisure and cultural activity; second on attitudes to courts and justice</a:t>
            </a:r>
          </a:p>
          <a:p>
            <a:r>
              <a:rPr lang="en-GB" sz="1800" dirty="0" smtClean="0">
                <a:solidFill>
                  <a:srgbClr val="000000"/>
                </a:solidFill>
              </a:rPr>
              <a:t>Allocation to format unchanged between sets</a:t>
            </a:r>
          </a:p>
          <a:p>
            <a:endParaRPr lang="en-GB" sz="1800" dirty="0" smtClean="0">
              <a:solidFill>
                <a:srgbClr val="000000"/>
              </a:solidFill>
            </a:endParaRPr>
          </a:p>
          <a:p>
            <a:endParaRPr lang="en-GB" dirty="0">
              <a:solidFill>
                <a:srgbClr val="000000"/>
              </a:solidFill>
            </a:endParaRPr>
          </a:p>
          <a:p>
            <a:endParaRPr lang="en-GB" dirty="0">
              <a:solidFill>
                <a:srgbClr val="000000"/>
              </a:solidFill>
            </a:endParaRPr>
          </a:p>
          <a:p>
            <a:pPr marL="285750" indent="-285750">
              <a:buFont typeface="Wingdings" panose="05000000000000000000" pitchFamily="2" charset="2"/>
              <a:buChar char="§"/>
            </a:pPr>
            <a:endParaRPr lang="en-GB" dirty="0">
              <a:solidFill>
                <a:srgbClr val="000000"/>
              </a:solidFill>
            </a:endParaRPr>
          </a:p>
          <a:p>
            <a:endParaRPr lang="en-GB" dirty="0">
              <a:solidFill>
                <a:srgbClr val="000000"/>
              </a:solidFill>
            </a:endParaRPr>
          </a:p>
        </p:txBody>
      </p:sp>
      <p:sp>
        <p:nvSpPr>
          <p:cNvPr id="13" name="Slide Number Placeholder 12"/>
          <p:cNvSpPr>
            <a:spLocks noGrp="1"/>
          </p:cNvSpPr>
          <p:nvPr>
            <p:ph type="sldNum" sz="quarter" idx="12"/>
          </p:nvPr>
        </p:nvSpPr>
        <p:spPr/>
        <p:txBody>
          <a:bodyPr/>
          <a:lstStyle/>
          <a:p>
            <a:fld id="{4034BEE3-566C-4068-A777-C3A4762E861B}" type="slidenum">
              <a:rPr lang="en-GB" smtClean="0"/>
              <a:pPr/>
              <a:t>14</a:t>
            </a:fld>
            <a:endParaRPr lang="en-GB"/>
          </a:p>
        </p:txBody>
      </p:sp>
      <p:sp>
        <p:nvSpPr>
          <p:cNvPr id="7" name="Content Placeholder 6"/>
          <p:cNvSpPr>
            <a:spLocks noGrp="1"/>
          </p:cNvSpPr>
          <p:nvPr>
            <p:ph sz="quarter" idx="14"/>
          </p:nvPr>
        </p:nvSpPr>
        <p:spPr>
          <a:xfrm>
            <a:off x="4716015" y="1772816"/>
            <a:ext cx="4148971" cy="4346998"/>
          </a:xfrm>
        </p:spPr>
        <p:txBody>
          <a:bodyPr/>
          <a:lstStyle/>
          <a:p>
            <a:pPr>
              <a:spcAft>
                <a:spcPts val="1200"/>
              </a:spcAft>
            </a:pPr>
            <a:r>
              <a:rPr lang="en-GB" sz="1800" dirty="0">
                <a:solidFill>
                  <a:srgbClr val="000000"/>
                </a:solidFill>
              </a:rPr>
              <a:t>Experiment run on Kantar TNS online omnibus – sample drawn from access </a:t>
            </a:r>
            <a:r>
              <a:rPr lang="en-GB" sz="1800" dirty="0" smtClean="0">
                <a:solidFill>
                  <a:srgbClr val="000000"/>
                </a:solidFill>
              </a:rPr>
              <a:t>panel – impacts on extent to which results can be generalised</a:t>
            </a:r>
            <a:endParaRPr lang="en-GB" sz="1800" dirty="0">
              <a:solidFill>
                <a:srgbClr val="000000"/>
              </a:solidFill>
            </a:endParaRPr>
          </a:p>
          <a:p>
            <a:pPr>
              <a:spcAft>
                <a:spcPts val="1200"/>
              </a:spcAft>
            </a:pPr>
            <a:r>
              <a:rPr lang="en-GB" sz="1800" dirty="0">
                <a:solidFill>
                  <a:srgbClr val="000000"/>
                </a:solidFill>
              </a:rPr>
              <a:t>Sample size of c. 1,200 per cell; 200-250 per cell using a smartphone or small </a:t>
            </a:r>
            <a:r>
              <a:rPr lang="en-GB" sz="1800" dirty="0" smtClean="0">
                <a:solidFill>
                  <a:srgbClr val="000000"/>
                </a:solidFill>
              </a:rPr>
              <a:t>tablet</a:t>
            </a:r>
          </a:p>
          <a:p>
            <a:pPr>
              <a:spcAft>
                <a:spcPts val="1200"/>
              </a:spcAft>
            </a:pPr>
            <a:r>
              <a:rPr lang="en-GB" sz="1800" dirty="0" smtClean="0">
                <a:solidFill>
                  <a:srgbClr val="000000"/>
                </a:solidFill>
              </a:rPr>
              <a:t>Analysis ongoing – initial results presented today</a:t>
            </a:r>
          </a:p>
          <a:p>
            <a:endParaRPr lang="en-GB" sz="1800" dirty="0">
              <a:solidFill>
                <a:srgbClr val="000000"/>
              </a:solidFill>
            </a:endParaRPr>
          </a:p>
          <a:p>
            <a:endParaRPr lang="en-GB" dirty="0">
              <a:solidFill>
                <a:srgbClr val="000000"/>
              </a:solidFill>
            </a:endParaRPr>
          </a:p>
        </p:txBody>
      </p:sp>
      <p:sp>
        <p:nvSpPr>
          <p:cNvPr id="6" name="Title 5"/>
          <p:cNvSpPr>
            <a:spLocks noGrp="1"/>
          </p:cNvSpPr>
          <p:nvPr>
            <p:ph type="title"/>
          </p:nvPr>
        </p:nvSpPr>
        <p:spPr/>
        <p:txBody>
          <a:bodyPr/>
          <a:lstStyle/>
          <a:p>
            <a:r>
              <a:rPr lang="en-GB" dirty="0" smtClean="0">
                <a:solidFill>
                  <a:srgbClr val="000000"/>
                </a:solidFill>
              </a:rPr>
              <a:t>Method</a:t>
            </a:r>
            <a:endParaRPr lang="en-GB" dirty="0">
              <a:solidFill>
                <a:srgbClr val="000000"/>
              </a:solidFill>
            </a:endParaRPr>
          </a:p>
        </p:txBody>
      </p:sp>
      <p:sp>
        <p:nvSpPr>
          <p:cNvPr id="8" name="Text Placeholder 1"/>
          <p:cNvSpPr>
            <a:spLocks noGrp="1"/>
          </p:cNvSpPr>
          <p:nvPr>
            <p:ph type="body" sz="quarter" idx="17"/>
          </p:nvPr>
        </p:nvSpPr>
        <p:spPr/>
        <p:txBody>
          <a:bodyPr/>
          <a:lstStyle/>
          <a:p>
            <a:r>
              <a:rPr lang="en-GB" dirty="0"/>
              <a:t>QDET2, 2016</a:t>
            </a:r>
          </a:p>
        </p:txBody>
      </p:sp>
    </p:spTree>
    <p:extLst>
      <p:ext uri="{BB962C8B-B14F-4D97-AF65-F5344CB8AC3E}">
        <p14:creationId xmlns:p14="http://schemas.microsoft.com/office/powerpoint/2010/main" val="231501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p:cNvSpPr>
            <a:spLocks noGrp="1"/>
          </p:cNvSpPr>
          <p:nvPr>
            <p:ph type="sldNum" sz="quarter" idx="12"/>
          </p:nvPr>
        </p:nvSpPr>
        <p:spPr/>
        <p:txBody>
          <a:bodyPr/>
          <a:lstStyle/>
          <a:p>
            <a:fld id="{4034BEE3-566C-4068-A777-C3A4762E861B}" type="slidenum">
              <a:rPr lang="en-GB" smtClean="0"/>
              <a:pPr/>
              <a:t>15</a:t>
            </a:fld>
            <a:endParaRPr lang="en-GB"/>
          </a:p>
        </p:txBody>
      </p:sp>
      <p:pic>
        <p:nvPicPr>
          <p:cNvPr id="3074" name="Picture 2" descr="\\emea.group.local\london dfs\Qualitative\COMPANY\e. Resources\6. Methods\Questionnaire design\EXPERIMENTS\Grids and detail experiment screenshots\IMG_944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462" y="1268760"/>
            <a:ext cx="2776535" cy="493853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emea.group.local\london dfs\Qualitative\COMPANY\e. Resources\6. Methods\Questionnaire design\EXPERIMENTS\Grids and detail experiment screenshots\IMG_943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268760"/>
            <a:ext cx="2776536" cy="493853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893637" y="752047"/>
            <a:ext cx="1656184" cy="276999"/>
          </a:xfrm>
          <a:prstGeom prst="rect">
            <a:avLst/>
          </a:prstGeom>
          <a:noFill/>
        </p:spPr>
        <p:txBody>
          <a:bodyPr wrap="square" lIns="0" tIns="0" rIns="0" bIns="0" rtlCol="0">
            <a:spAutoFit/>
          </a:bodyPr>
          <a:lstStyle/>
          <a:p>
            <a:r>
              <a:rPr lang="en-GB" b="1" dirty="0" smtClean="0">
                <a:solidFill>
                  <a:srgbClr val="000000"/>
                </a:solidFill>
              </a:rPr>
              <a:t>Traditional grid</a:t>
            </a:r>
          </a:p>
        </p:txBody>
      </p:sp>
      <p:sp>
        <p:nvSpPr>
          <p:cNvPr id="17" name="TextBox 16"/>
          <p:cNvSpPr txBox="1"/>
          <p:nvPr/>
        </p:nvSpPr>
        <p:spPr>
          <a:xfrm>
            <a:off x="5364088" y="752047"/>
            <a:ext cx="1532284" cy="276999"/>
          </a:xfrm>
          <a:prstGeom prst="rect">
            <a:avLst/>
          </a:prstGeom>
          <a:noFill/>
        </p:spPr>
        <p:txBody>
          <a:bodyPr wrap="square" lIns="0" tIns="0" rIns="0" bIns="0" rtlCol="0">
            <a:spAutoFit/>
          </a:bodyPr>
          <a:lstStyle/>
          <a:p>
            <a:r>
              <a:rPr lang="en-GB" b="1" dirty="0" smtClean="0">
                <a:solidFill>
                  <a:srgbClr val="000000"/>
                </a:solidFill>
              </a:rPr>
              <a:t>Dynamic grid</a:t>
            </a:r>
          </a:p>
        </p:txBody>
      </p:sp>
      <p:sp>
        <p:nvSpPr>
          <p:cNvPr id="18" name="Text Placeholder 1"/>
          <p:cNvSpPr>
            <a:spLocks noGrp="1"/>
          </p:cNvSpPr>
          <p:nvPr>
            <p:ph type="body" sz="quarter" idx="17"/>
          </p:nvPr>
        </p:nvSpPr>
        <p:spPr/>
        <p:txBody>
          <a:bodyPr/>
          <a:lstStyle/>
          <a:p>
            <a:r>
              <a:rPr lang="en-GB" dirty="0"/>
              <a:t>QDET2, 2016</a:t>
            </a:r>
          </a:p>
        </p:txBody>
      </p:sp>
    </p:spTree>
    <p:extLst>
      <p:ext uri="{BB962C8B-B14F-4D97-AF65-F5344CB8AC3E}">
        <p14:creationId xmlns:p14="http://schemas.microsoft.com/office/powerpoint/2010/main" val="30026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4034BEE3-566C-4068-A777-C3A4762E861B}" type="slidenum">
              <a:rPr lang="en-GB" smtClean="0"/>
              <a:pPr/>
              <a:t>16</a:t>
            </a:fld>
            <a:endParaRPr lang="en-GB"/>
          </a:p>
        </p:txBody>
      </p:sp>
      <p:pic>
        <p:nvPicPr>
          <p:cNvPr id="7" name="20161103_150446.wmv">
            <a:hlinkClick r:id="" action="ppaction://media"/>
          </p:cNvPr>
          <p:cNvPicPr>
            <a:picLocks noGrp="1" noChangeAspect="1"/>
          </p:cNvPicPr>
          <p:nvPr>
            <p:ph idx="1"/>
            <a:videoFile r:link="rId1"/>
            <p:extLst>
              <p:ext uri="{DAA4B4D4-6D71-4841-9C94-3DE7FCFB9230}">
                <p14:media xmlns:p14="http://schemas.microsoft.com/office/powerpoint/2010/main" r:embed="rId2">
                  <p14:trim end="12709"/>
                </p14:media>
              </p:ext>
            </p:extLst>
          </p:nvPr>
        </p:nvPicPr>
        <p:blipFill rotWithShape="1">
          <a:blip r:embed="rId5"/>
          <a:srcRect l="302" t="30765" r="19868" b="12065"/>
          <a:stretch/>
        </p:blipFill>
        <p:spPr>
          <a:xfrm>
            <a:off x="2051720" y="692696"/>
            <a:ext cx="4876325" cy="5993156"/>
          </a:xfrm>
        </p:spPr>
      </p:pic>
    </p:spTree>
    <p:extLst>
      <p:ext uri="{BB962C8B-B14F-4D97-AF65-F5344CB8AC3E}">
        <p14:creationId xmlns:p14="http://schemas.microsoft.com/office/powerpoint/2010/main" val="1784858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p:cNvSpPr>
            <a:spLocks noGrp="1"/>
          </p:cNvSpPr>
          <p:nvPr>
            <p:ph type="sldNum" sz="quarter" idx="12"/>
          </p:nvPr>
        </p:nvSpPr>
        <p:spPr/>
        <p:txBody>
          <a:bodyPr/>
          <a:lstStyle/>
          <a:p>
            <a:fld id="{4034BEE3-566C-4068-A777-C3A4762E861B}" type="slidenum">
              <a:rPr lang="en-GB" smtClean="0"/>
              <a:pPr/>
              <a:t>17</a:t>
            </a:fld>
            <a:endParaRPr lang="en-GB"/>
          </a:p>
        </p:txBody>
      </p:sp>
      <p:pic>
        <p:nvPicPr>
          <p:cNvPr id="4098" name="Picture 2" descr="\\emea.group.local\london dfs\Qualitative\COMPANY\e. Resources\6. Methods\Questionnaire design\EXPERIMENTS\Grids and detail experiment screenshots\IMG_944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153259"/>
            <a:ext cx="2880320" cy="512313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emea.group.local\london dfs\Qualitative\COMPANY\e. Resources\6. Methods\Questionnaire design\EXPERIMENTS\Grids and detail experiment screenshots\IMG_945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1153260"/>
            <a:ext cx="2880320" cy="51231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619672" y="752047"/>
            <a:ext cx="2160240" cy="276999"/>
          </a:xfrm>
          <a:prstGeom prst="rect">
            <a:avLst/>
          </a:prstGeom>
          <a:noFill/>
        </p:spPr>
        <p:txBody>
          <a:bodyPr wrap="square" lIns="0" tIns="0" rIns="0" bIns="0" rtlCol="0">
            <a:spAutoFit/>
          </a:bodyPr>
          <a:lstStyle/>
          <a:p>
            <a:r>
              <a:rPr lang="en-GB" b="1" dirty="0" smtClean="0">
                <a:solidFill>
                  <a:srgbClr val="000000"/>
                </a:solidFill>
              </a:rPr>
              <a:t>Item by item paging</a:t>
            </a:r>
          </a:p>
        </p:txBody>
      </p:sp>
      <p:sp>
        <p:nvSpPr>
          <p:cNvPr id="9" name="TextBox 8"/>
          <p:cNvSpPr txBox="1"/>
          <p:nvPr/>
        </p:nvSpPr>
        <p:spPr>
          <a:xfrm>
            <a:off x="4896036" y="752047"/>
            <a:ext cx="2376264" cy="276999"/>
          </a:xfrm>
          <a:prstGeom prst="rect">
            <a:avLst/>
          </a:prstGeom>
          <a:noFill/>
        </p:spPr>
        <p:txBody>
          <a:bodyPr wrap="square" lIns="0" tIns="0" rIns="0" bIns="0" rtlCol="0">
            <a:spAutoFit/>
          </a:bodyPr>
          <a:lstStyle/>
          <a:p>
            <a:r>
              <a:rPr lang="en-GB" b="1" dirty="0" smtClean="0">
                <a:solidFill>
                  <a:srgbClr val="000000"/>
                </a:solidFill>
              </a:rPr>
              <a:t>Item by item scrolling</a:t>
            </a:r>
          </a:p>
        </p:txBody>
      </p:sp>
      <p:sp>
        <p:nvSpPr>
          <p:cNvPr id="10" name="Text Placeholder 1"/>
          <p:cNvSpPr>
            <a:spLocks noGrp="1"/>
          </p:cNvSpPr>
          <p:nvPr>
            <p:ph type="body" sz="quarter" idx="17"/>
          </p:nvPr>
        </p:nvSpPr>
        <p:spPr/>
        <p:txBody>
          <a:bodyPr/>
          <a:lstStyle/>
          <a:p>
            <a:r>
              <a:rPr lang="en-GB" dirty="0"/>
              <a:t>QDET2, 2016</a:t>
            </a:r>
          </a:p>
        </p:txBody>
      </p:sp>
    </p:spTree>
    <p:extLst>
      <p:ext uri="{BB962C8B-B14F-4D97-AF65-F5344CB8AC3E}">
        <p14:creationId xmlns:p14="http://schemas.microsoft.com/office/powerpoint/2010/main" val="420659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500367176"/>
              </p:ext>
            </p:extLst>
          </p:nvPr>
        </p:nvGraphicFramePr>
        <p:xfrm>
          <a:off x="269875" y="1412776"/>
          <a:ext cx="8623300" cy="4968552"/>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4034BEE3-566C-4068-A777-C3A4762E861B}" type="slidenum">
              <a:rPr lang="en-GB" smtClean="0"/>
              <a:pPr/>
              <a:t>18</a:t>
            </a:fld>
            <a:endParaRPr lang="en-GB"/>
          </a:p>
        </p:txBody>
      </p:sp>
      <p:sp>
        <p:nvSpPr>
          <p:cNvPr id="5" name="Title 4"/>
          <p:cNvSpPr>
            <a:spLocks noGrp="1"/>
          </p:cNvSpPr>
          <p:nvPr>
            <p:ph type="title"/>
          </p:nvPr>
        </p:nvSpPr>
        <p:spPr/>
        <p:txBody>
          <a:bodyPr/>
          <a:lstStyle/>
          <a:p>
            <a:r>
              <a:rPr lang="en-GB" dirty="0" smtClean="0">
                <a:solidFill>
                  <a:srgbClr val="000000"/>
                </a:solidFill>
              </a:rPr>
              <a:t>Q1 – proportions doing activities at least twice a year</a:t>
            </a:r>
            <a:endParaRPr lang="en-GB" dirty="0">
              <a:solidFill>
                <a:srgbClr val="000000"/>
              </a:solidFill>
            </a:endParaRPr>
          </a:p>
        </p:txBody>
      </p:sp>
      <p:sp>
        <p:nvSpPr>
          <p:cNvPr id="6" name="Text Placeholder 5"/>
          <p:cNvSpPr>
            <a:spLocks noGrp="1"/>
          </p:cNvSpPr>
          <p:nvPr>
            <p:ph type="body" sz="quarter" idx="17"/>
          </p:nvPr>
        </p:nvSpPr>
        <p:spPr/>
        <p:txBody>
          <a:bodyPr/>
          <a:lstStyle/>
          <a:p>
            <a:r>
              <a:rPr lang="en-GB" dirty="0"/>
              <a:t>QDET2, 2016</a:t>
            </a:r>
          </a:p>
        </p:txBody>
      </p:sp>
      <p:sp>
        <p:nvSpPr>
          <p:cNvPr id="4" name="TextBox 3"/>
          <p:cNvSpPr txBox="1"/>
          <p:nvPr/>
        </p:nvSpPr>
        <p:spPr>
          <a:xfrm>
            <a:off x="3923928" y="6453336"/>
            <a:ext cx="4392488" cy="153888"/>
          </a:xfrm>
          <a:prstGeom prst="rect">
            <a:avLst/>
          </a:prstGeom>
          <a:noFill/>
        </p:spPr>
        <p:txBody>
          <a:bodyPr wrap="square" lIns="0" tIns="0" rIns="0" bIns="0" rtlCol="0">
            <a:spAutoFit/>
          </a:bodyPr>
          <a:lstStyle/>
          <a:p>
            <a:r>
              <a:rPr lang="en-GB" sz="1000" dirty="0" smtClean="0"/>
              <a:t>Base sizes:  Traditional (252); Dynamic (216); Paging (236); Scrolling (213)</a:t>
            </a:r>
          </a:p>
        </p:txBody>
      </p:sp>
    </p:spTree>
    <p:extLst>
      <p:ext uri="{BB962C8B-B14F-4D97-AF65-F5344CB8AC3E}">
        <p14:creationId xmlns:p14="http://schemas.microsoft.com/office/powerpoint/2010/main" val="50677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994396439"/>
              </p:ext>
            </p:extLst>
          </p:nvPr>
        </p:nvGraphicFramePr>
        <p:xfrm>
          <a:off x="269875" y="1693862"/>
          <a:ext cx="8623300" cy="4543449"/>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4034BEE3-566C-4068-A777-C3A4762E861B}" type="slidenum">
              <a:rPr lang="en-GB" smtClean="0"/>
              <a:pPr/>
              <a:t>19</a:t>
            </a:fld>
            <a:endParaRPr lang="en-GB"/>
          </a:p>
        </p:txBody>
      </p:sp>
      <p:sp>
        <p:nvSpPr>
          <p:cNvPr id="5" name="Title 4"/>
          <p:cNvSpPr>
            <a:spLocks noGrp="1"/>
          </p:cNvSpPr>
          <p:nvPr>
            <p:ph type="title"/>
          </p:nvPr>
        </p:nvSpPr>
        <p:spPr/>
        <p:txBody>
          <a:bodyPr/>
          <a:lstStyle/>
          <a:p>
            <a:r>
              <a:rPr lang="en-GB" dirty="0" smtClean="0">
                <a:solidFill>
                  <a:srgbClr val="000000"/>
                </a:solidFill>
              </a:rPr>
              <a:t>Q2 – agreement with statements on courts and justice</a:t>
            </a:r>
            <a:endParaRPr lang="en-GB" dirty="0">
              <a:solidFill>
                <a:srgbClr val="000000"/>
              </a:solidFill>
            </a:endParaRPr>
          </a:p>
        </p:txBody>
      </p:sp>
      <p:sp>
        <p:nvSpPr>
          <p:cNvPr id="6" name="Text Placeholder 5"/>
          <p:cNvSpPr>
            <a:spLocks noGrp="1"/>
          </p:cNvSpPr>
          <p:nvPr>
            <p:ph type="body" sz="quarter" idx="17"/>
          </p:nvPr>
        </p:nvSpPr>
        <p:spPr/>
        <p:txBody>
          <a:bodyPr/>
          <a:lstStyle/>
          <a:p>
            <a:r>
              <a:rPr lang="en-GB" dirty="0"/>
              <a:t>QDET2, 2016</a:t>
            </a:r>
          </a:p>
        </p:txBody>
      </p:sp>
      <p:sp>
        <p:nvSpPr>
          <p:cNvPr id="4" name="TextBox 3"/>
          <p:cNvSpPr txBox="1"/>
          <p:nvPr/>
        </p:nvSpPr>
        <p:spPr>
          <a:xfrm>
            <a:off x="3923928" y="6453336"/>
            <a:ext cx="4392488" cy="153888"/>
          </a:xfrm>
          <a:prstGeom prst="rect">
            <a:avLst/>
          </a:prstGeom>
          <a:noFill/>
        </p:spPr>
        <p:txBody>
          <a:bodyPr wrap="square" lIns="0" tIns="0" rIns="0" bIns="0" rtlCol="0">
            <a:spAutoFit/>
          </a:bodyPr>
          <a:lstStyle/>
          <a:p>
            <a:r>
              <a:rPr lang="en-GB" sz="1000" dirty="0" smtClean="0"/>
              <a:t>Base sizes:  Traditional (252); Dynamic (216); Paging (236); Scrolling (213)</a:t>
            </a:r>
          </a:p>
        </p:txBody>
      </p:sp>
    </p:spTree>
    <p:extLst>
      <p:ext uri="{BB962C8B-B14F-4D97-AF65-F5344CB8AC3E}">
        <p14:creationId xmlns:p14="http://schemas.microsoft.com/office/powerpoint/2010/main" val="196368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4034BEE3-566C-4068-A777-C3A4762E861B}" type="slidenum">
              <a:rPr lang="en-GB" smtClean="0"/>
              <a:pPr/>
              <a:t>20</a:t>
            </a:fld>
            <a:endParaRPr lang="en-GB"/>
          </a:p>
        </p:txBody>
      </p:sp>
      <p:sp>
        <p:nvSpPr>
          <p:cNvPr id="4" name="Title 3"/>
          <p:cNvSpPr>
            <a:spLocks noGrp="1"/>
          </p:cNvSpPr>
          <p:nvPr>
            <p:ph type="title"/>
          </p:nvPr>
        </p:nvSpPr>
        <p:spPr/>
        <p:txBody>
          <a:bodyPr/>
          <a:lstStyle/>
          <a:p>
            <a:r>
              <a:rPr lang="en-GB" dirty="0" smtClean="0">
                <a:solidFill>
                  <a:srgbClr val="000000"/>
                </a:solidFill>
              </a:rPr>
              <a:t>Summary of emerging findings</a:t>
            </a:r>
            <a:endParaRPr lang="en-GB" dirty="0">
              <a:solidFill>
                <a:srgbClr val="000000"/>
              </a:solidFill>
            </a:endParaRPr>
          </a:p>
        </p:txBody>
      </p:sp>
      <p:sp>
        <p:nvSpPr>
          <p:cNvPr id="2" name="Content Placeholder 1"/>
          <p:cNvSpPr>
            <a:spLocks noGrp="1"/>
          </p:cNvSpPr>
          <p:nvPr>
            <p:ph type="body" sz="quarter" idx="15"/>
          </p:nvPr>
        </p:nvSpPr>
        <p:spPr/>
        <p:txBody>
          <a:bodyPr/>
          <a:lstStyle/>
          <a:p>
            <a:r>
              <a:rPr lang="en-GB" dirty="0"/>
              <a:t>QDET2, 2016</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062321967"/>
              </p:ext>
            </p:extLst>
          </p:nvPr>
        </p:nvGraphicFramePr>
        <p:xfrm>
          <a:off x="251520" y="1340768"/>
          <a:ext cx="8599488" cy="4896544"/>
        </p:xfrm>
        <a:graphic>
          <a:graphicData uri="http://schemas.openxmlformats.org/drawingml/2006/table">
            <a:tbl>
              <a:tblPr firstRow="1" bandRow="1">
                <a:tableStyleId>{EB344D84-9AFB-497E-A393-DC336BA19D2E}</a:tableStyleId>
              </a:tblPr>
              <a:tblGrid>
                <a:gridCol w="1656184"/>
                <a:gridCol w="6943304"/>
              </a:tblGrid>
              <a:tr h="432048">
                <a:tc>
                  <a:txBody>
                    <a:bodyPr/>
                    <a:lstStyle/>
                    <a:p>
                      <a:r>
                        <a:rPr lang="en-GB" sz="1700" dirty="0" smtClean="0"/>
                        <a:t>Measure</a:t>
                      </a:r>
                      <a:endParaRPr lang="en-GB" sz="1700" dirty="0"/>
                    </a:p>
                  </a:txBody>
                  <a:tcPr/>
                </a:tc>
                <a:tc>
                  <a:txBody>
                    <a:bodyPr/>
                    <a:lstStyle/>
                    <a:p>
                      <a:r>
                        <a:rPr lang="en-GB" sz="1700" dirty="0" smtClean="0"/>
                        <a:t>Findings</a:t>
                      </a:r>
                      <a:endParaRPr lang="en-GB" sz="1700" dirty="0"/>
                    </a:p>
                  </a:txBody>
                  <a:tcPr/>
                </a:tc>
              </a:tr>
              <a:tr h="1296144">
                <a:tc>
                  <a:txBody>
                    <a:bodyPr/>
                    <a:lstStyle/>
                    <a:p>
                      <a:r>
                        <a:rPr lang="en-GB" sz="1700" dirty="0" smtClean="0">
                          <a:solidFill>
                            <a:srgbClr val="000000"/>
                          </a:solidFill>
                        </a:rPr>
                        <a:t>Questionnaire</a:t>
                      </a:r>
                      <a:r>
                        <a:rPr lang="en-GB" sz="1700" baseline="0" dirty="0" smtClean="0">
                          <a:solidFill>
                            <a:srgbClr val="000000"/>
                          </a:solidFill>
                        </a:rPr>
                        <a:t> length</a:t>
                      </a:r>
                      <a:endParaRPr lang="en-GB" sz="1700" dirty="0">
                        <a:solidFill>
                          <a:srgbClr val="000000"/>
                        </a:solidFill>
                      </a:endParaRPr>
                    </a:p>
                  </a:txBody>
                  <a:tcPr/>
                </a:tc>
                <a:tc>
                  <a:txBody>
                    <a:bodyPr/>
                    <a:lstStyle/>
                    <a:p>
                      <a:pPr>
                        <a:spcAft>
                          <a:spcPts val="600"/>
                        </a:spcAft>
                      </a:pPr>
                      <a:r>
                        <a:rPr lang="en-GB" sz="1700" dirty="0" smtClean="0">
                          <a:solidFill>
                            <a:srgbClr val="000000"/>
                          </a:solidFill>
                        </a:rPr>
                        <a:t>Item by item paging has longest completion</a:t>
                      </a:r>
                      <a:r>
                        <a:rPr lang="en-GB" sz="1700" baseline="0" dirty="0" smtClean="0">
                          <a:solidFill>
                            <a:srgbClr val="000000"/>
                          </a:solidFill>
                        </a:rPr>
                        <a:t> times – difference  greater for set 1</a:t>
                      </a:r>
                    </a:p>
                    <a:p>
                      <a:r>
                        <a:rPr lang="en-GB" sz="1700" baseline="0" dirty="0" smtClean="0">
                          <a:solidFill>
                            <a:srgbClr val="000000"/>
                          </a:solidFill>
                        </a:rPr>
                        <a:t>Longer completion times for all formats on smartphones – bigger difference for traditional than dynamic grids</a:t>
                      </a:r>
                      <a:r>
                        <a:rPr lang="en-GB" sz="1700" dirty="0" smtClean="0">
                          <a:solidFill>
                            <a:srgbClr val="000000"/>
                          </a:solidFill>
                        </a:rPr>
                        <a:t> </a:t>
                      </a:r>
                      <a:endParaRPr lang="en-GB" sz="1700" dirty="0">
                        <a:solidFill>
                          <a:srgbClr val="000000"/>
                        </a:solidFill>
                      </a:endParaRPr>
                    </a:p>
                  </a:txBody>
                  <a:tcPr/>
                </a:tc>
              </a:tr>
              <a:tr h="1296144">
                <a:tc>
                  <a:txBody>
                    <a:bodyPr/>
                    <a:lstStyle/>
                    <a:p>
                      <a:r>
                        <a:rPr lang="en-GB" sz="1700" dirty="0" smtClean="0">
                          <a:solidFill>
                            <a:srgbClr val="000000"/>
                          </a:solidFill>
                        </a:rPr>
                        <a:t>‘Don’t</a:t>
                      </a:r>
                      <a:r>
                        <a:rPr lang="en-GB" sz="1700" baseline="0" dirty="0" smtClean="0">
                          <a:solidFill>
                            <a:srgbClr val="000000"/>
                          </a:solidFill>
                        </a:rPr>
                        <a:t> know’ rates</a:t>
                      </a:r>
                      <a:endParaRPr lang="en-GB" sz="1700" dirty="0">
                        <a:solidFill>
                          <a:srgbClr val="000000"/>
                        </a:solidFill>
                      </a:endParaRPr>
                    </a:p>
                  </a:txBody>
                  <a:tcPr/>
                </a:tc>
                <a:tc>
                  <a:txBody>
                    <a:bodyPr/>
                    <a:lstStyle/>
                    <a:p>
                      <a:pPr>
                        <a:spcAft>
                          <a:spcPts val="600"/>
                        </a:spcAft>
                      </a:pPr>
                      <a:r>
                        <a:rPr lang="en-GB" sz="1700" dirty="0" smtClean="0">
                          <a:solidFill>
                            <a:srgbClr val="000000"/>
                          </a:solidFill>
                        </a:rPr>
                        <a:t>For</a:t>
                      </a:r>
                      <a:r>
                        <a:rPr lang="en-GB" sz="1700" baseline="0" dirty="0" smtClean="0">
                          <a:solidFill>
                            <a:srgbClr val="000000"/>
                          </a:solidFill>
                        </a:rPr>
                        <a:t> smartphones, r</a:t>
                      </a:r>
                      <a:r>
                        <a:rPr lang="en-GB" sz="1700" dirty="0" smtClean="0">
                          <a:solidFill>
                            <a:srgbClr val="000000"/>
                          </a:solidFill>
                        </a:rPr>
                        <a:t>ates</a:t>
                      </a:r>
                      <a:r>
                        <a:rPr lang="en-GB" sz="1700" baseline="0" dirty="0" smtClean="0">
                          <a:solidFill>
                            <a:srgbClr val="000000"/>
                          </a:solidFill>
                        </a:rPr>
                        <a:t> a little higher for item by item paging, lower for dynamic grids – but differences not significant</a:t>
                      </a:r>
                    </a:p>
                    <a:p>
                      <a:r>
                        <a:rPr lang="en-GB" sz="1700" baseline="0" dirty="0" smtClean="0">
                          <a:solidFill>
                            <a:srgbClr val="000000"/>
                          </a:solidFill>
                        </a:rPr>
                        <a:t>Typically higher DK rates for smartphones – dynamic grids for set 1 only exception</a:t>
                      </a:r>
                      <a:endParaRPr lang="en-GB" sz="1700" dirty="0">
                        <a:solidFill>
                          <a:srgbClr val="000000"/>
                        </a:solidFill>
                      </a:endParaRPr>
                    </a:p>
                  </a:txBody>
                  <a:tcPr/>
                </a:tc>
              </a:tr>
              <a:tr h="936104">
                <a:tc>
                  <a:txBody>
                    <a:bodyPr/>
                    <a:lstStyle/>
                    <a:p>
                      <a:r>
                        <a:rPr lang="en-GB" sz="1700" dirty="0" smtClean="0">
                          <a:solidFill>
                            <a:srgbClr val="000000"/>
                          </a:solidFill>
                        </a:rPr>
                        <a:t>Missing answers</a:t>
                      </a:r>
                      <a:endParaRPr lang="en-GB" sz="1700" dirty="0">
                        <a:solidFill>
                          <a:srgbClr val="000000"/>
                        </a:solidFill>
                      </a:endParaRPr>
                    </a:p>
                  </a:txBody>
                  <a:tcPr/>
                </a:tc>
                <a:tc>
                  <a:txBody>
                    <a:bodyPr/>
                    <a:lstStyle/>
                    <a:p>
                      <a:r>
                        <a:rPr lang="en-GB" sz="1700" dirty="0" smtClean="0">
                          <a:solidFill>
                            <a:srgbClr val="000000"/>
                          </a:solidFill>
                        </a:rPr>
                        <a:t>Low levels attempt to move on without</a:t>
                      </a:r>
                      <a:r>
                        <a:rPr lang="en-GB" sz="1700" baseline="0" dirty="0" smtClean="0">
                          <a:solidFill>
                            <a:srgbClr val="000000"/>
                          </a:solidFill>
                        </a:rPr>
                        <a:t> selecting all answers for all formats; for smartphones, lower for dynamic grids versus traditional grids and item by item scrolling (difference significant)</a:t>
                      </a:r>
                      <a:endParaRPr lang="en-GB" sz="1700" dirty="0">
                        <a:solidFill>
                          <a:srgbClr val="000000"/>
                        </a:solidFill>
                      </a:endParaRPr>
                    </a:p>
                  </a:txBody>
                  <a:tcPr/>
                </a:tc>
              </a:tr>
              <a:tr h="936104">
                <a:tc>
                  <a:txBody>
                    <a:bodyPr/>
                    <a:lstStyle/>
                    <a:p>
                      <a:r>
                        <a:rPr lang="en-GB" sz="1700" dirty="0" smtClean="0">
                          <a:solidFill>
                            <a:srgbClr val="000000"/>
                          </a:solidFill>
                        </a:rPr>
                        <a:t>Flatlining</a:t>
                      </a:r>
                      <a:endParaRPr lang="en-GB" sz="1700" dirty="0">
                        <a:solidFill>
                          <a:srgbClr val="000000"/>
                        </a:solidFill>
                      </a:endParaRPr>
                    </a:p>
                  </a:txBody>
                  <a:tcPr/>
                </a:tc>
                <a:tc>
                  <a:txBody>
                    <a:bodyPr/>
                    <a:lstStyle/>
                    <a:p>
                      <a:r>
                        <a:rPr lang="en-GB" sz="1700" dirty="0" smtClean="0">
                          <a:solidFill>
                            <a:srgbClr val="000000"/>
                          </a:solidFill>
                        </a:rPr>
                        <a:t>Fairly low levels selecting</a:t>
                      </a:r>
                      <a:r>
                        <a:rPr lang="en-GB" sz="1700" baseline="0" dirty="0" smtClean="0">
                          <a:solidFill>
                            <a:srgbClr val="000000"/>
                          </a:solidFill>
                        </a:rPr>
                        <a:t> same response to all items</a:t>
                      </a:r>
                      <a:r>
                        <a:rPr lang="en-GB" sz="1700" dirty="0" smtClean="0">
                          <a:solidFill>
                            <a:srgbClr val="000000"/>
                          </a:solidFill>
                        </a:rPr>
                        <a:t>;</a:t>
                      </a:r>
                      <a:r>
                        <a:rPr lang="en-GB" sz="1700" baseline="0" dirty="0" smtClean="0">
                          <a:solidFill>
                            <a:srgbClr val="000000"/>
                          </a:solidFill>
                        </a:rPr>
                        <a:t> for smartphone users slightly lower for dynamic and higher for traditional grids but differences not significant</a:t>
                      </a:r>
                      <a:endParaRPr lang="en-GB" sz="1700" dirty="0">
                        <a:solidFill>
                          <a:srgbClr val="000000"/>
                        </a:solidFill>
                      </a:endParaRPr>
                    </a:p>
                  </a:txBody>
                  <a:tcPr/>
                </a:tc>
              </a:tr>
            </a:tbl>
          </a:graphicData>
        </a:graphic>
      </p:graphicFrame>
    </p:spTree>
    <p:extLst>
      <p:ext uri="{BB962C8B-B14F-4D97-AF65-F5344CB8AC3E}">
        <p14:creationId xmlns:p14="http://schemas.microsoft.com/office/powerpoint/2010/main" val="6019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D98664-882C-4D8A-B754-A20392790825}" type="slidenum">
              <a:rPr lang="en-GB" smtClean="0"/>
              <a:pPr/>
              <a:t>21</a:t>
            </a:fld>
            <a:endParaRPr lang="en-GB"/>
          </a:p>
        </p:txBody>
      </p:sp>
      <p:sp>
        <p:nvSpPr>
          <p:cNvPr id="7" name="Text Placeholder 6"/>
          <p:cNvSpPr>
            <a:spLocks noGrp="1"/>
          </p:cNvSpPr>
          <p:nvPr>
            <p:ph type="body" sz="quarter" idx="15"/>
          </p:nvPr>
        </p:nvSpPr>
        <p:spPr/>
        <p:txBody>
          <a:bodyPr/>
          <a:lstStyle/>
          <a:p>
            <a:r>
              <a:rPr lang="en-GB" dirty="0" smtClean="0"/>
              <a:t>Conclusions</a:t>
            </a:r>
            <a:endParaRPr lang="en-GB" dirty="0"/>
          </a:p>
        </p:txBody>
      </p:sp>
    </p:spTree>
    <p:extLst>
      <p:ext uri="{BB962C8B-B14F-4D97-AF65-F5344CB8AC3E}">
        <p14:creationId xmlns:p14="http://schemas.microsoft.com/office/powerpoint/2010/main" val="339277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115616" y="1426074"/>
            <a:ext cx="7704856" cy="4346998"/>
          </a:xfrm>
        </p:spPr>
        <p:txBody>
          <a:bodyPr/>
          <a:lstStyle/>
          <a:p>
            <a:pPr>
              <a:spcAft>
                <a:spcPts val="1200"/>
              </a:spcAft>
            </a:pPr>
            <a:r>
              <a:rPr lang="en-GB" sz="1700" dirty="0" smtClean="0">
                <a:solidFill>
                  <a:srgbClr val="000000"/>
                </a:solidFill>
              </a:rPr>
              <a:t>Growing demand to complete surveys by smartphone – all online surveys should now be designed with smartphones in mind</a:t>
            </a:r>
          </a:p>
          <a:p>
            <a:pPr>
              <a:spcAft>
                <a:spcPts val="1200"/>
              </a:spcAft>
            </a:pPr>
            <a:r>
              <a:rPr lang="en-GB" sz="1700" dirty="0" smtClean="0">
                <a:solidFill>
                  <a:srgbClr val="000000"/>
                </a:solidFill>
              </a:rPr>
              <a:t>Work to date is encouraging – respondents can complete lengthy surveys on smartphones with few problems; issues to resolve not insurmountable</a:t>
            </a:r>
          </a:p>
          <a:p>
            <a:pPr>
              <a:spcAft>
                <a:spcPts val="1200"/>
              </a:spcAft>
            </a:pPr>
            <a:r>
              <a:rPr lang="en-GB" sz="1700" dirty="0" smtClean="0">
                <a:solidFill>
                  <a:srgbClr val="000000"/>
                </a:solidFill>
              </a:rPr>
              <a:t>But – need for further analysis (data quality indicators, paradata) and experimentation (short vs. long questions, impact of device guidance)</a:t>
            </a:r>
          </a:p>
          <a:p>
            <a:pPr>
              <a:spcAft>
                <a:spcPts val="1200"/>
              </a:spcAft>
            </a:pPr>
            <a:r>
              <a:rPr lang="en-GB" sz="1700" dirty="0" smtClean="0">
                <a:solidFill>
                  <a:srgbClr val="000000"/>
                </a:solidFill>
              </a:rPr>
              <a:t>Device usability testing valuable – recommend its inclusion as part of the development process for any new online survey</a:t>
            </a:r>
          </a:p>
          <a:p>
            <a:pPr>
              <a:spcAft>
                <a:spcPts val="1200"/>
              </a:spcAft>
            </a:pPr>
            <a:r>
              <a:rPr lang="en-GB" sz="1700" dirty="0" smtClean="0">
                <a:solidFill>
                  <a:srgbClr val="000000"/>
                </a:solidFill>
              </a:rPr>
              <a:t>Different levels of ‘mobile optimisation’ – need to be clear what we mean when we describe ‘optimised’ surveys</a:t>
            </a:r>
          </a:p>
          <a:p>
            <a:pPr>
              <a:spcAft>
                <a:spcPts val="1200"/>
              </a:spcAft>
            </a:pPr>
            <a:r>
              <a:rPr lang="en-GB" sz="1700" dirty="0" smtClean="0">
                <a:solidFill>
                  <a:srgbClr val="000000"/>
                </a:solidFill>
              </a:rPr>
              <a:t>Many issues discussed don’t just relate to smartphones –  need to design clear, concise and well presented questions across devices and modes</a:t>
            </a:r>
            <a:endParaRPr lang="en-GB" sz="1700" dirty="0">
              <a:solidFill>
                <a:srgbClr val="000000"/>
              </a:solidFill>
            </a:endParaRPr>
          </a:p>
          <a:p>
            <a:endParaRPr lang="en-GB" sz="1800" dirty="0" smtClean="0">
              <a:solidFill>
                <a:srgbClr val="000000"/>
              </a:solidFill>
            </a:endParaRPr>
          </a:p>
          <a:p>
            <a:endParaRPr lang="en-GB" sz="1800" dirty="0" smtClean="0">
              <a:solidFill>
                <a:srgbClr val="000000"/>
              </a:solidFill>
            </a:endParaRPr>
          </a:p>
          <a:p>
            <a:endParaRPr lang="en-GB" dirty="0">
              <a:solidFill>
                <a:srgbClr val="000000"/>
              </a:solidFill>
            </a:endParaRPr>
          </a:p>
          <a:p>
            <a:endParaRPr lang="en-GB" dirty="0">
              <a:solidFill>
                <a:srgbClr val="000000"/>
              </a:solidFill>
            </a:endParaRPr>
          </a:p>
          <a:p>
            <a:pPr marL="285750" indent="-285750">
              <a:buFont typeface="Wingdings" panose="05000000000000000000" pitchFamily="2" charset="2"/>
              <a:buChar char="§"/>
            </a:pPr>
            <a:endParaRPr lang="en-GB" dirty="0">
              <a:solidFill>
                <a:srgbClr val="000000"/>
              </a:solidFill>
            </a:endParaRPr>
          </a:p>
          <a:p>
            <a:endParaRPr lang="en-GB" dirty="0">
              <a:solidFill>
                <a:srgbClr val="000000"/>
              </a:solidFill>
            </a:endParaRPr>
          </a:p>
        </p:txBody>
      </p:sp>
      <p:sp>
        <p:nvSpPr>
          <p:cNvPr id="13" name="Slide Number Placeholder 12"/>
          <p:cNvSpPr>
            <a:spLocks noGrp="1"/>
          </p:cNvSpPr>
          <p:nvPr>
            <p:ph type="sldNum" sz="quarter" idx="12"/>
          </p:nvPr>
        </p:nvSpPr>
        <p:spPr/>
        <p:txBody>
          <a:bodyPr/>
          <a:lstStyle/>
          <a:p>
            <a:fld id="{4034BEE3-566C-4068-A777-C3A4762E861B}" type="slidenum">
              <a:rPr lang="en-GB" smtClean="0"/>
              <a:pPr/>
              <a:t>22</a:t>
            </a:fld>
            <a:endParaRPr lang="en-GB"/>
          </a:p>
        </p:txBody>
      </p:sp>
      <p:sp>
        <p:nvSpPr>
          <p:cNvPr id="6" name="Title 5"/>
          <p:cNvSpPr>
            <a:spLocks noGrp="1"/>
          </p:cNvSpPr>
          <p:nvPr>
            <p:ph type="title"/>
          </p:nvPr>
        </p:nvSpPr>
        <p:spPr/>
        <p:txBody>
          <a:bodyPr/>
          <a:lstStyle/>
          <a:p>
            <a:r>
              <a:rPr lang="en-GB" dirty="0" smtClean="0">
                <a:solidFill>
                  <a:srgbClr val="000000"/>
                </a:solidFill>
              </a:rPr>
              <a:t>Conclusions</a:t>
            </a:r>
            <a:endParaRPr lang="en-GB" dirty="0">
              <a:solidFill>
                <a:srgbClr val="000000"/>
              </a:solidFill>
            </a:endParaRPr>
          </a:p>
        </p:txBody>
      </p:sp>
      <p:sp>
        <p:nvSpPr>
          <p:cNvPr id="8" name="Rectangle 7"/>
          <p:cNvSpPr/>
          <p:nvPr/>
        </p:nvSpPr>
        <p:spPr>
          <a:xfrm>
            <a:off x="331622" y="1418863"/>
            <a:ext cx="504000" cy="50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solidFill>
                  <a:schemeClr val="bg1"/>
                </a:solidFill>
              </a:rPr>
              <a:t>1</a:t>
            </a:r>
            <a:endParaRPr lang="en-GB" sz="2400" dirty="0">
              <a:solidFill>
                <a:schemeClr val="bg1"/>
              </a:solidFill>
            </a:endParaRPr>
          </a:p>
        </p:txBody>
      </p:sp>
      <p:sp>
        <p:nvSpPr>
          <p:cNvPr id="9" name="Rectangle 8"/>
          <p:cNvSpPr/>
          <p:nvPr/>
        </p:nvSpPr>
        <p:spPr>
          <a:xfrm>
            <a:off x="331622" y="2240433"/>
            <a:ext cx="504000" cy="50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t>2</a:t>
            </a:r>
            <a:endParaRPr lang="en-GB" sz="2400" dirty="0"/>
          </a:p>
        </p:txBody>
      </p:sp>
      <p:sp>
        <p:nvSpPr>
          <p:cNvPr id="10" name="Rectangle 9"/>
          <p:cNvSpPr/>
          <p:nvPr/>
        </p:nvSpPr>
        <p:spPr>
          <a:xfrm>
            <a:off x="323528" y="3062903"/>
            <a:ext cx="504000" cy="50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3</a:t>
            </a:r>
          </a:p>
        </p:txBody>
      </p:sp>
      <p:sp>
        <p:nvSpPr>
          <p:cNvPr id="11" name="Rectangle 10"/>
          <p:cNvSpPr/>
          <p:nvPr/>
        </p:nvSpPr>
        <p:spPr>
          <a:xfrm>
            <a:off x="331622" y="3885373"/>
            <a:ext cx="504000" cy="504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4</a:t>
            </a:r>
          </a:p>
        </p:txBody>
      </p:sp>
      <p:sp>
        <p:nvSpPr>
          <p:cNvPr id="12" name="Rectangle 11"/>
          <p:cNvSpPr/>
          <p:nvPr/>
        </p:nvSpPr>
        <p:spPr>
          <a:xfrm>
            <a:off x="323528" y="4707843"/>
            <a:ext cx="504000" cy="504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solidFill>
                  <a:schemeClr val="bg1"/>
                </a:solidFill>
              </a:rPr>
              <a:t>5</a:t>
            </a:r>
            <a:endParaRPr lang="en-GB" sz="2400" dirty="0">
              <a:solidFill>
                <a:schemeClr val="bg1"/>
              </a:solidFill>
            </a:endParaRPr>
          </a:p>
        </p:txBody>
      </p:sp>
      <p:sp>
        <p:nvSpPr>
          <p:cNvPr id="14" name="Text Placeholder 1"/>
          <p:cNvSpPr>
            <a:spLocks noGrp="1"/>
          </p:cNvSpPr>
          <p:nvPr>
            <p:ph type="body" sz="quarter" idx="17"/>
          </p:nvPr>
        </p:nvSpPr>
        <p:spPr/>
        <p:txBody>
          <a:bodyPr/>
          <a:lstStyle/>
          <a:p>
            <a:r>
              <a:rPr lang="en-GB" dirty="0"/>
              <a:t>QDET2, 2016</a:t>
            </a:r>
          </a:p>
        </p:txBody>
      </p:sp>
      <p:sp>
        <p:nvSpPr>
          <p:cNvPr id="15" name="Rectangle 14"/>
          <p:cNvSpPr/>
          <p:nvPr/>
        </p:nvSpPr>
        <p:spPr>
          <a:xfrm>
            <a:off x="331622" y="5530314"/>
            <a:ext cx="504000" cy="50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solidFill>
                  <a:schemeClr val="bg1"/>
                </a:solidFill>
              </a:rPr>
              <a:t>6</a:t>
            </a:r>
            <a:endParaRPr lang="en-GB" sz="2400" dirty="0">
              <a:solidFill>
                <a:schemeClr val="bg1"/>
              </a:solidFill>
            </a:endParaRPr>
          </a:p>
        </p:txBody>
      </p:sp>
    </p:spTree>
    <p:extLst>
      <p:ext uri="{BB962C8B-B14F-4D97-AF65-F5344CB8AC3E}">
        <p14:creationId xmlns:p14="http://schemas.microsoft.com/office/powerpoint/2010/main" val="2954185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4034BEE3-566C-4068-A777-C3A4762E861B}" type="slidenum">
              <a:rPr lang="en-GB" smtClean="0"/>
              <a:pPr/>
              <a:t>23</a:t>
            </a:fld>
            <a:endParaRPr lang="en-GB"/>
          </a:p>
        </p:txBody>
      </p:sp>
      <p:sp>
        <p:nvSpPr>
          <p:cNvPr id="4" name="Text Placeholder 3"/>
          <p:cNvSpPr>
            <a:spLocks noGrp="1"/>
          </p:cNvSpPr>
          <p:nvPr>
            <p:ph type="body" sz="quarter" idx="14"/>
          </p:nvPr>
        </p:nvSpPr>
        <p:spPr/>
        <p:txBody>
          <a:bodyPr/>
          <a:lstStyle/>
          <a:p>
            <a:r>
              <a:rPr lang="en-GB" dirty="0"/>
              <a:t>QDET2, </a:t>
            </a:r>
            <a:r>
              <a:rPr lang="en-GB" dirty="0" smtClean="0"/>
              <a:t>2016</a:t>
            </a:r>
          </a:p>
        </p:txBody>
      </p:sp>
      <p:sp>
        <p:nvSpPr>
          <p:cNvPr id="3" name="TextBox 2"/>
          <p:cNvSpPr txBox="1"/>
          <p:nvPr/>
        </p:nvSpPr>
        <p:spPr>
          <a:xfrm>
            <a:off x="539552" y="2492896"/>
            <a:ext cx="7920880" cy="1107996"/>
          </a:xfrm>
          <a:prstGeom prst="rect">
            <a:avLst/>
          </a:prstGeom>
          <a:noFill/>
        </p:spPr>
        <p:txBody>
          <a:bodyPr wrap="square" lIns="0" tIns="0" rIns="0" bIns="0" rtlCol="0">
            <a:spAutoFit/>
          </a:bodyPr>
          <a:lstStyle/>
          <a:p>
            <a:r>
              <a:rPr lang="en-GB" sz="7200" dirty="0" smtClean="0">
                <a:solidFill>
                  <a:srgbClr val="000000"/>
                </a:solidFill>
              </a:rPr>
              <a:t>Thank you</a:t>
            </a:r>
            <a:endParaRPr lang="en-GB" sz="7200" dirty="0">
              <a:solidFill>
                <a:srgbClr val="000000"/>
              </a:solidFill>
            </a:endParaRPr>
          </a:p>
        </p:txBody>
      </p:sp>
      <p:sp>
        <p:nvSpPr>
          <p:cNvPr id="5" name="TextBox 4"/>
          <p:cNvSpPr txBox="1"/>
          <p:nvPr/>
        </p:nvSpPr>
        <p:spPr>
          <a:xfrm>
            <a:off x="5232881" y="5812732"/>
            <a:ext cx="3499945" cy="769441"/>
          </a:xfrm>
          <a:prstGeom prst="rect">
            <a:avLst/>
          </a:prstGeom>
          <a:noFill/>
        </p:spPr>
        <p:txBody>
          <a:bodyPr wrap="square" lIns="0" tIns="0" rIns="0" bIns="0" rtlCol="0">
            <a:spAutoFit/>
          </a:bodyPr>
          <a:lstStyle/>
          <a:p>
            <a:pPr algn="r">
              <a:spcAft>
                <a:spcPts val="1200"/>
              </a:spcAft>
            </a:pPr>
            <a:r>
              <a:rPr lang="en-GB" sz="2000" dirty="0" smtClean="0">
                <a:solidFill>
                  <a:srgbClr val="9A3324"/>
                </a:solidFill>
              </a:rPr>
              <a:t>tim.hanson@kantarpublic.com</a:t>
            </a:r>
          </a:p>
          <a:p>
            <a:pPr algn="r">
              <a:spcAft>
                <a:spcPts val="1200"/>
              </a:spcAft>
            </a:pPr>
            <a:r>
              <a:rPr lang="en-GB" sz="2000" dirty="0" smtClean="0">
                <a:solidFill>
                  <a:srgbClr val="9A3324"/>
                </a:solidFill>
              </a:rPr>
              <a:t>@timhanson123</a:t>
            </a:r>
          </a:p>
        </p:txBody>
      </p:sp>
    </p:spTree>
    <p:extLst>
      <p:ext uri="{BB962C8B-B14F-4D97-AF65-F5344CB8AC3E}">
        <p14:creationId xmlns:p14="http://schemas.microsoft.com/office/powerpoint/2010/main" val="2571222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WIDTH" val="24.5"/>
  <p:tag name="HEIGHT" val="48"/>
  <p:tag name="TOP" val="409.125"/>
  <p:tag name="LEFT" val="485.75"/>
</p:tagLst>
</file>

<file path=ppt/theme/theme1.xml><?xml version="1.0" encoding="utf-8"?>
<a:theme xmlns:a="http://schemas.openxmlformats.org/drawingml/2006/main" name="Kantar Public Presentation Template (4_3) V2">
  <a:themeElements>
    <a:clrScheme name="Kantar Public">
      <a:dk1>
        <a:srgbClr val="717171"/>
      </a:dk1>
      <a:lt1>
        <a:srgbClr val="FFFFFF"/>
      </a:lt1>
      <a:dk2>
        <a:srgbClr val="001A90"/>
      </a:dk2>
      <a:lt2>
        <a:srgbClr val="00A1DE"/>
      </a:lt2>
      <a:accent1>
        <a:srgbClr val="9C9B9B"/>
      </a:accent1>
      <a:accent2>
        <a:srgbClr val="96C920"/>
      </a:accent2>
      <a:accent3>
        <a:srgbClr val="DC6B2F"/>
      </a:accent3>
      <a:accent4>
        <a:srgbClr val="A01414"/>
      </a:accent4>
      <a:accent5>
        <a:srgbClr val="712C8A"/>
      </a:accent5>
      <a:accent6>
        <a:srgbClr val="FF971B"/>
      </a:accent6>
      <a:hlink>
        <a:srgbClr val="001A90"/>
      </a:hlink>
      <a:folHlink>
        <a:srgbClr val="DC6B2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6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extLst>
    <a:ext uri="{05A4C25C-085E-4340-85A3-A5531E510DB2}">
      <thm15:themeFamily xmlns="" xmlns:thm15="http://schemas.microsoft.com/office/thememl/2012/main" name="Presentation5" id="{D909912B-0CC9-EC41-B64B-EDA659409378}" vid="{32B54292-0E9E-074B-BA5D-ECD9A9561B98}"/>
    </a:ext>
  </a:extLst>
</a:theme>
</file>

<file path=ppt/theme/theme2.xml><?xml version="1.0" encoding="utf-8"?>
<a:theme xmlns:a="http://schemas.openxmlformats.org/drawingml/2006/main" name="Kantar_Public (Client)">
  <a:themeElements>
    <a:clrScheme name="Kantar Public">
      <a:dk1>
        <a:srgbClr val="717171"/>
      </a:dk1>
      <a:lt1>
        <a:srgbClr val="FFFFFF"/>
      </a:lt1>
      <a:dk2>
        <a:srgbClr val="001A90"/>
      </a:dk2>
      <a:lt2>
        <a:srgbClr val="00A1DE"/>
      </a:lt2>
      <a:accent1>
        <a:srgbClr val="9C9B9B"/>
      </a:accent1>
      <a:accent2>
        <a:srgbClr val="96C920"/>
      </a:accent2>
      <a:accent3>
        <a:srgbClr val="DC6B2F"/>
      </a:accent3>
      <a:accent4>
        <a:srgbClr val="A01414"/>
      </a:accent4>
      <a:accent5>
        <a:srgbClr val="712C8A"/>
      </a:accent5>
      <a:accent6>
        <a:srgbClr val="FF971B"/>
      </a:accent6>
      <a:hlink>
        <a:srgbClr val="001A90"/>
      </a:hlink>
      <a:folHlink>
        <a:srgbClr val="DC6B2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6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extLst>
    <a:ext uri="{05A4C25C-085E-4340-85A3-A5531E510DB2}">
      <thm15:themeFamily xmlns="" xmlns:thm15="http://schemas.microsoft.com/office/thememl/2012/main" name="Presentation5" id="{D909912B-0CC9-EC41-B64B-EDA659409378}" vid="{245D7347-6F22-2043-BB76-64F8DCB80CD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472A20D08AE047BF66630583519C4E" ma:contentTypeVersion="2" ma:contentTypeDescription="Create a new document." ma:contentTypeScope="" ma:versionID="1e0d7497666b17d25efea9a407c342b0">
  <xsd:schema xmlns:xsd="http://www.w3.org/2001/XMLSchema" xmlns:xs="http://www.w3.org/2001/XMLSchema" xmlns:p="http://schemas.microsoft.com/office/2006/metadata/properties" xmlns:ns2="9e579638-9544-45b4-94ed-1adf923bd884" targetNamespace="http://schemas.microsoft.com/office/2006/metadata/properties" ma:root="true" ma:fieldsID="b8200c9b81c8bf7452a275207d03ea40" ns2:_="">
    <xsd:import namespace="9e579638-9544-45b4-94ed-1adf923bd884"/>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579638-9544-45b4-94ed-1adf923bd88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E6A7F3-B709-4B06-A17E-D10B237A18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579638-9544-45b4-94ed-1adf923bd8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0D53D9-8D20-408F-A755-269A0AF9F868}">
  <ds:schemaRefs>
    <ds:schemaRef ds:uri="http://schemas.microsoft.com/sharepoint/v3/contenttype/forms"/>
  </ds:schemaRefs>
</ds:datastoreItem>
</file>

<file path=customXml/itemProps3.xml><?xml version="1.0" encoding="utf-8"?>
<ds:datastoreItem xmlns:ds="http://schemas.openxmlformats.org/officeDocument/2006/customXml" ds:itemID="{0A711E65-AD10-439B-ABFB-FF17F63F9984}">
  <ds:schemaRefs>
    <ds:schemaRef ds:uri="http://schemas.microsoft.com/office/2006/documentManagement/types"/>
    <ds:schemaRef ds:uri="http://purl.org/dc/elements/1.1/"/>
    <ds:schemaRef ds:uri="http://www.w3.org/XML/1998/namespace"/>
    <ds:schemaRef ds:uri="http://purl.org/dc/terms/"/>
    <ds:schemaRef ds:uri="http://schemas.microsoft.com/office/infopath/2007/PartnerControls"/>
    <ds:schemaRef ds:uri="9e579638-9544-45b4-94ed-1adf923bd884"/>
    <ds:schemaRef ds:uri="http://purl.org/dc/dcmityp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Kantar Public Presentation Template (4_3) V2</Template>
  <TotalTime>2219</TotalTime>
  <Words>3011</Words>
  <Application>Microsoft Office PowerPoint</Application>
  <PresentationFormat>On-screen Show (4:3)</PresentationFormat>
  <Paragraphs>325</Paragraphs>
  <Slides>23</Slides>
  <Notes>23</Notes>
  <HiddenSlides>0</HiddenSlides>
  <MMClips>1</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Kantar Public Presentation Template (4_3) V2</vt:lpstr>
      <vt:lpstr>Kantar_Public (Client)</vt:lpstr>
      <vt:lpstr>How should we adapt complex social research questionnaires for mobile devices?</vt:lpstr>
      <vt:lpstr>Agenda</vt:lpstr>
      <vt:lpstr>Growth in ownership and use of smartphones for online activity</vt:lpstr>
      <vt:lpstr>Smartphones especially important for younger people</vt:lpstr>
      <vt:lpstr>PowerPoint Presentation</vt:lpstr>
      <vt:lpstr>Where we are…</vt:lpstr>
      <vt:lpstr>Proportions completing UK surveys on smartphones</vt:lpstr>
      <vt:lpstr>Particularly high levels of smartphone completions in younger age groups (from Understanding Society Wave 8)</vt:lpstr>
      <vt:lpstr>PowerPoint Presentation</vt:lpstr>
      <vt:lpstr>Approach to usability testing</vt:lpstr>
      <vt:lpstr>Key issues and principles – from usability testing and analysis to date</vt:lpstr>
      <vt:lpstr>Key issues and principles – from usability testing and analysis to date</vt:lpstr>
      <vt:lpstr>PowerPoint Presentation</vt:lpstr>
      <vt:lpstr>Method</vt:lpstr>
      <vt:lpstr>PowerPoint Presentation</vt:lpstr>
      <vt:lpstr>PowerPoint Presentation</vt:lpstr>
      <vt:lpstr>PowerPoint Presentation</vt:lpstr>
      <vt:lpstr>Q1 – proportions doing activities at least twice a year</vt:lpstr>
      <vt:lpstr>Q2 – agreement with statements on courts and justice</vt:lpstr>
      <vt:lpstr>Summary of emerging findings</vt:lpstr>
      <vt:lpstr>PowerPoint Presentation</vt:lpstr>
      <vt:lpstr>Conclusions</vt:lpstr>
      <vt:lpstr>PowerPoint Presentation</vt:lpstr>
    </vt:vector>
  </TitlesOfParts>
  <Company>KITP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can run to two lines 24pt</dc:title>
  <dc:creator>Hanson, Tim (TSMLP)</dc:creator>
  <cp:lastModifiedBy>Hanson, Tim (TSMLP)</cp:lastModifiedBy>
  <cp:revision>81</cp:revision>
  <cp:lastPrinted>2016-11-05T23:08:07Z</cp:lastPrinted>
  <dcterms:created xsi:type="dcterms:W3CDTF">2016-10-06T15:26:05Z</dcterms:created>
  <dcterms:modified xsi:type="dcterms:W3CDTF">2016-11-15T15:59:21Z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0x01010042472A20D08AE047BF66630583519C4E</vt:lpwstr>
  </property>
</Properties>
</file>