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cb004220af0346c9" Type="http://schemas.microsoft.com/office/2006/relationships/ui/extensibility" Target="customUI/customUI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10" r:id="rId3"/>
    <p:sldId id="317" r:id="rId4"/>
    <p:sldId id="307" r:id="rId5"/>
    <p:sldId id="318" r:id="rId6"/>
    <p:sldId id="319" r:id="rId7"/>
    <p:sldId id="304" r:id="rId8"/>
    <p:sldId id="311" r:id="rId9"/>
    <p:sldId id="312" r:id="rId10"/>
    <p:sldId id="313" r:id="rId11"/>
    <p:sldId id="314" r:id="rId12"/>
    <p:sldId id="315" r:id="rId13"/>
  </p:sldIdLst>
  <p:sldSz cx="9144000" cy="6858000" type="screen4x3"/>
  <p:notesSz cx="6858000" cy="1000125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60">
          <p15:clr>
            <a:srgbClr val="A4A3A4"/>
          </p15:clr>
        </p15:guide>
        <p15:guide id="2" pos="3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5223" userDrawn="1">
          <p15:clr>
            <a:srgbClr val="A4A3A4"/>
          </p15:clr>
        </p15:guide>
        <p15:guide id="2" pos="2405" userDrawn="1">
          <p15:clr>
            <a:srgbClr val="A4A3A4"/>
          </p15:clr>
        </p15:guide>
        <p15:guide id="3" orient="horz" pos="5679" userDrawn="1">
          <p15:clr>
            <a:srgbClr val="A4A3A4"/>
          </p15:clr>
        </p15:guide>
        <p15:guide id="4" pos="238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D4"/>
    <a:srgbClr val="2585B8"/>
    <a:srgbClr val="0F78C8"/>
    <a:srgbClr val="142F50"/>
    <a:srgbClr val="75B6E5"/>
    <a:srgbClr val="26A3DD"/>
    <a:srgbClr val="4BA6DD"/>
    <a:srgbClr val="102D69"/>
    <a:srgbClr val="A3CCEE"/>
    <a:srgbClr val="CFE2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80114" autoAdjust="0"/>
  </p:normalViewPr>
  <p:slideViewPr>
    <p:cSldViewPr>
      <p:cViewPr>
        <p:scale>
          <a:sx n="77" d="100"/>
          <a:sy n="77" d="100"/>
        </p:scale>
        <p:origin x="-2022" y="-438"/>
      </p:cViewPr>
      <p:guideLst>
        <p:guide orient="horz" pos="4060"/>
        <p:guide pos="302"/>
      </p:guideLst>
    </p:cSldViewPr>
  </p:slideViewPr>
  <p:outlineViewPr>
    <p:cViewPr>
      <p:scale>
        <a:sx n="33" d="100"/>
        <a:sy n="33" d="100"/>
      </p:scale>
      <p:origin x="18" y="18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96"/>
      </p:cViewPr>
      <p:guideLst>
        <p:guide orient="horz" pos="5223"/>
        <p:guide orient="horz" pos="5679"/>
        <p:guide pos="2405"/>
        <p:guide pos="238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3"/>
          </p:nvPr>
        </p:nvSpPr>
        <p:spPr>
          <a:xfrm>
            <a:off x="3884613" y="9499452"/>
            <a:ext cx="2971800" cy="500063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8BA77E02-92A6-4B9C-BBA2-74867274E378}" type="slidenum">
              <a:rPr lang="da-DK" smtClean="0"/>
              <a:t>‹nr.›</a:t>
            </a:fld>
            <a:endParaRPr lang="da-DK"/>
          </a:p>
        </p:txBody>
      </p:sp>
      <p:pic>
        <p:nvPicPr>
          <p:cNvPr id="4098" name="Picture 2" descr="Q:\PPT\SAMLING\JV\Logo2013\LogoUkPri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00" y="9331876"/>
            <a:ext cx="914400" cy="53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402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50888"/>
            <a:ext cx="4999038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1" y="4750595"/>
            <a:ext cx="5486400" cy="4500563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9499452"/>
            <a:ext cx="2971800" cy="500063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DC720EA3-EEEC-4EE3-8111-65C8C600CA44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Picture 2" descr="Q:\PPT\SAMLING\JV\Logo2013\LogoUkPri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00" y="9331876"/>
            <a:ext cx="914400" cy="53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262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427038" y="354013"/>
            <a:ext cx="5984875" cy="4487862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>
          <a:xfrm>
            <a:off x="684000" y="5118750"/>
            <a:ext cx="5472000" cy="3937500"/>
          </a:xfrm>
        </p:spPr>
        <p:txBody>
          <a:bodyPr/>
          <a:lstStyle/>
          <a:p>
            <a:endParaRPr lang="da-DK" dirty="0">
              <a:latin typeface="Lucida Sans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>
          <a:xfrm>
            <a:off x="3227462" y="9489874"/>
            <a:ext cx="403077" cy="352123"/>
          </a:xfrm>
        </p:spPr>
        <p:txBody>
          <a:bodyPr/>
          <a:lstStyle/>
          <a:p>
            <a:pPr algn="ctr"/>
            <a:fld id="{DC720EA3-EEEC-4EE3-8111-65C8C600CA44}" type="slidenum">
              <a:rPr lang="da-DK" smtClean="0">
                <a:latin typeface="Lucida Sans"/>
              </a:rPr>
              <a:pPr algn="ctr"/>
              <a:t>1</a:t>
            </a:fld>
            <a:endParaRPr lang="da-DK"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747049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20EA3-EEEC-4EE3-8111-65C8C600CA44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8356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20EA3-EEEC-4EE3-8111-65C8C600CA44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2086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20EA3-EEEC-4EE3-8111-65C8C600CA44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6532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20EA3-EEEC-4EE3-8111-65C8C600CA44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2128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0344">
              <a:defRPr/>
            </a:pPr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20EA3-EEEC-4EE3-8111-65C8C600CA44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5811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20EA3-EEEC-4EE3-8111-65C8C600CA44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919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20EA3-EEEC-4EE3-8111-65C8C600CA44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7433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20EA3-EEEC-4EE3-8111-65C8C600CA44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3511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0344">
              <a:defRPr/>
            </a:pP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20EA3-EEEC-4EE3-8111-65C8C600CA44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4950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20EA3-EEEC-4EE3-8111-65C8C600CA44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9865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20EA3-EEEC-4EE3-8111-65C8C600CA44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7037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23528" y="332656"/>
            <a:ext cx="8352928" cy="3456384"/>
          </a:xfrm>
          <a:prstGeom prst="rect">
            <a:avLst/>
          </a:prstGeom>
          <a:solidFill>
            <a:srgbClr val="26A3D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264696" cy="1467594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67544" y="2060848"/>
            <a:ext cx="6264696" cy="1554857"/>
          </a:xfr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4" name="Rektangel 3"/>
          <p:cNvSpPr/>
          <p:nvPr userDrawn="1"/>
        </p:nvSpPr>
        <p:spPr>
          <a:xfrm rot="16200000" flipH="1">
            <a:off x="7997456" y="6575711"/>
            <a:ext cx="461401" cy="108450"/>
          </a:xfrm>
          <a:prstGeom prst="rect">
            <a:avLst/>
          </a:prstGeom>
          <a:solidFill>
            <a:srgbClr val="75B6E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 rot="16200000" flipH="1">
            <a:off x="7928875" y="6375773"/>
            <a:ext cx="861282" cy="108450"/>
          </a:xfrm>
          <a:prstGeom prst="rect">
            <a:avLst/>
          </a:prstGeom>
          <a:solidFill>
            <a:srgbClr val="26A3D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Rektangel 9"/>
          <p:cNvSpPr/>
          <p:nvPr userDrawn="1"/>
        </p:nvSpPr>
        <p:spPr>
          <a:xfrm rot="16200000" flipH="1">
            <a:off x="8106372" y="6421910"/>
            <a:ext cx="769002" cy="108450"/>
          </a:xfrm>
          <a:prstGeom prst="rect">
            <a:avLst/>
          </a:prstGeom>
          <a:solidFill>
            <a:srgbClr val="A3CCE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 rot="16200000" flipH="1">
            <a:off x="8322321" y="6506501"/>
            <a:ext cx="599821" cy="108450"/>
          </a:xfrm>
          <a:prstGeom prst="rect">
            <a:avLst/>
          </a:prstGeom>
          <a:solidFill>
            <a:srgbClr val="0091D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0" y="5947200"/>
            <a:ext cx="931500" cy="496800"/>
          </a:xfrm>
          <a:prstGeom prst="rect">
            <a:avLst/>
          </a:prstGeom>
          <a:noFill/>
          <a:effectLst>
            <a:outerShdw blurRad="12700" dist="12700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535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525963"/>
          </a:xfrm>
        </p:spPr>
        <p:txBody>
          <a:bodyPr/>
          <a:lstStyle>
            <a:lvl1pPr marL="268288" indent="-268288"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>
                <a:latin typeface="Arial" pitchFamily="34" charset="0"/>
                <a:cs typeface="Arial" pitchFamily="34" charset="0"/>
              </a:defRPr>
            </a:lvl1pPr>
            <a:lvl2pPr marL="531813" indent="-263525">
              <a:buClr>
                <a:srgbClr val="0091D4"/>
              </a:buClr>
              <a:buSzPct val="80000"/>
              <a:buFont typeface="Wingdings" pitchFamily="2" charset="2"/>
              <a:buChar char="§"/>
              <a:defRPr sz="2200">
                <a:latin typeface="Arial" pitchFamily="34" charset="0"/>
                <a:cs typeface="Arial" pitchFamily="34" charset="0"/>
              </a:defRPr>
            </a:lvl2pPr>
            <a:lvl3pPr marL="809625" indent="-266700">
              <a:buClr>
                <a:srgbClr val="0091D4"/>
              </a:buClr>
              <a:buSzPct val="100000"/>
              <a:buFontTx/>
              <a:buChar char="-"/>
              <a:defRPr sz="1800" baseline="0">
                <a:latin typeface="Arial" pitchFamily="34" charset="0"/>
              </a:defRPr>
            </a:lvl3pPr>
            <a:lvl4pPr marL="648000" indent="-180000">
              <a:buClr>
                <a:srgbClr val="2585B8"/>
              </a:buClr>
              <a:buSzPct val="60000"/>
              <a:buFont typeface="Wingdings" pitchFamily="2" charset="2"/>
              <a:buChar char="n"/>
              <a:defRPr sz="1400">
                <a:latin typeface="Lucida Sans" pitchFamily="34" charset="0"/>
              </a:defRPr>
            </a:lvl4pPr>
            <a:lvl5pPr marL="756000" indent="-180000">
              <a:buClr>
                <a:srgbClr val="2585B8"/>
              </a:buClr>
              <a:buSzPct val="50000"/>
              <a:buFont typeface="Wingdings" pitchFamily="2" charset="2"/>
              <a:buChar char="n"/>
              <a:defRPr sz="1200">
                <a:latin typeface="Lucida Sans" pitchFamily="34" charset="0"/>
              </a:defRPr>
            </a:lvl5pPr>
          </a:lstStyle>
          <a:p>
            <a:pPr lvl="0"/>
            <a:r>
              <a:rPr lang="da-DK" noProof="0"/>
              <a:t>Klik for at redigere i master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91D4"/>
                </a:solidFill>
                <a:latin typeface="Georgia" pitchFamily="18" charset="0"/>
              </a:defRPr>
            </a:lvl1pPr>
          </a:lstStyle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8" name="Rektangel 7"/>
          <p:cNvSpPr/>
          <p:nvPr userDrawn="1"/>
        </p:nvSpPr>
        <p:spPr>
          <a:xfrm>
            <a:off x="-7169" y="6165304"/>
            <a:ext cx="9151169" cy="692696"/>
          </a:xfrm>
          <a:prstGeom prst="rect">
            <a:avLst/>
          </a:prstGeom>
          <a:solidFill>
            <a:srgbClr val="0091D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4" name="Gruppe 13"/>
          <p:cNvGrpSpPr/>
          <p:nvPr userDrawn="1"/>
        </p:nvGrpSpPr>
        <p:grpSpPr>
          <a:xfrm rot="16200000" flipH="1">
            <a:off x="8156697" y="6392697"/>
            <a:ext cx="514221" cy="422476"/>
            <a:chOff x="4355976" y="4293096"/>
            <a:chExt cx="4032448" cy="2335646"/>
          </a:xfrm>
        </p:grpSpPr>
        <p:sp>
          <p:nvSpPr>
            <p:cNvPr id="15" name="Rektangel 14"/>
            <p:cNvSpPr/>
            <p:nvPr userDrawn="1"/>
          </p:nvSpPr>
          <p:spPr>
            <a:xfrm>
              <a:off x="6228184" y="4293096"/>
              <a:ext cx="216024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6" name="Rektangel 15"/>
            <p:cNvSpPr/>
            <p:nvPr userDrawn="1"/>
          </p:nvSpPr>
          <p:spPr>
            <a:xfrm>
              <a:off x="4355976" y="4903626"/>
              <a:ext cx="40324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ktangel 16"/>
            <p:cNvSpPr/>
            <p:nvPr userDrawn="1"/>
          </p:nvSpPr>
          <p:spPr>
            <a:xfrm>
              <a:off x="4788022" y="5514155"/>
              <a:ext cx="360040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8" name="Rektangel 17"/>
            <p:cNvSpPr/>
            <p:nvPr userDrawn="1"/>
          </p:nvSpPr>
          <p:spPr>
            <a:xfrm>
              <a:off x="5580112" y="6124686"/>
              <a:ext cx="2808312" cy="504056"/>
            </a:xfrm>
            <a:prstGeom prst="rect">
              <a:avLst/>
            </a:prstGeom>
            <a:solidFill>
              <a:srgbClr val="CFE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pic>
        <p:nvPicPr>
          <p:cNvPr id="4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6343200"/>
            <a:ext cx="648000" cy="3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272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/>
          <p:cNvSpPr/>
          <p:nvPr userDrawn="1"/>
        </p:nvSpPr>
        <p:spPr>
          <a:xfrm>
            <a:off x="-7169" y="6165304"/>
            <a:ext cx="9151169" cy="692696"/>
          </a:xfrm>
          <a:prstGeom prst="rect">
            <a:avLst/>
          </a:prstGeom>
          <a:solidFill>
            <a:srgbClr val="0091D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Pladsholder til indhold 2"/>
          <p:cNvSpPr>
            <a:spLocks noGrp="1"/>
          </p:cNvSpPr>
          <p:nvPr>
            <p:ph idx="1"/>
          </p:nvPr>
        </p:nvSpPr>
        <p:spPr>
          <a:xfrm>
            <a:off x="467544" y="1600200"/>
            <a:ext cx="5472608" cy="4525963"/>
          </a:xfrm>
        </p:spPr>
        <p:txBody>
          <a:bodyPr/>
          <a:lstStyle>
            <a:lvl1pPr marL="268288" indent="-268288"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>
                <a:latin typeface="Arial" pitchFamily="34" charset="0"/>
                <a:cs typeface="Arial" pitchFamily="34" charset="0"/>
              </a:defRPr>
            </a:lvl1pPr>
            <a:lvl2pPr marL="531813" indent="-263525">
              <a:buClr>
                <a:srgbClr val="0091D4"/>
              </a:buClr>
              <a:buSzPct val="80000"/>
              <a:buFont typeface="Wingdings" pitchFamily="2" charset="2"/>
              <a:buChar char="§"/>
              <a:defRPr sz="2200">
                <a:latin typeface="Arial" pitchFamily="34" charset="0"/>
                <a:cs typeface="Arial" pitchFamily="34" charset="0"/>
              </a:defRPr>
            </a:lvl2pPr>
            <a:lvl3pPr marL="809625" indent="-266700">
              <a:buClr>
                <a:srgbClr val="0091D4"/>
              </a:buClr>
              <a:buSzPct val="100000"/>
              <a:buFontTx/>
              <a:buChar char="-"/>
              <a:defRPr sz="1800" baseline="0">
                <a:latin typeface="Arial" pitchFamily="34" charset="0"/>
              </a:defRPr>
            </a:lvl3pPr>
            <a:lvl4pPr marL="648000" indent="-180000">
              <a:buClr>
                <a:srgbClr val="2585B8"/>
              </a:buClr>
              <a:buSzPct val="60000"/>
              <a:buFont typeface="Wingdings" pitchFamily="2" charset="2"/>
              <a:buChar char="n"/>
              <a:defRPr sz="1400">
                <a:latin typeface="Lucida Sans" pitchFamily="34" charset="0"/>
              </a:defRPr>
            </a:lvl4pPr>
            <a:lvl5pPr marL="756000" indent="-180000">
              <a:buClr>
                <a:srgbClr val="2585B8"/>
              </a:buClr>
              <a:buSzPct val="50000"/>
              <a:buFont typeface="Wingdings" pitchFamily="2" charset="2"/>
              <a:buChar char="n"/>
              <a:defRPr sz="1200">
                <a:latin typeface="Lucida Sans" pitchFamily="34" charset="0"/>
              </a:defRPr>
            </a:lvl5pPr>
          </a:lstStyle>
          <a:p>
            <a:pPr lvl="0"/>
            <a:r>
              <a:rPr lang="da-DK" noProof="0"/>
              <a:t>Klik for at redigere i master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91D4"/>
                </a:solidFill>
                <a:latin typeface="Georgia" pitchFamily="18" charset="0"/>
              </a:defRPr>
            </a:lvl1pPr>
          </a:lstStyle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56176" y="1628800"/>
            <a:ext cx="2530624" cy="4536504"/>
          </a:xfrm>
          <a:solidFill>
            <a:srgbClr val="0091D4">
              <a:alpha val="80000"/>
            </a:srgbClr>
          </a:solidFill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6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144000" indent="0">
              <a:buFontTx/>
              <a:buNone/>
              <a:defRPr sz="2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288000" indent="0">
              <a:buFontTx/>
              <a:buNone/>
              <a:defRPr sz="1800">
                <a:solidFill>
                  <a:schemeClr val="bg1"/>
                </a:solidFill>
                <a:latin typeface="Lucida Sans" pitchFamily="34" charset="0"/>
              </a:defRPr>
            </a:lvl3pPr>
            <a:lvl4pPr marL="432000" indent="0">
              <a:buFontTx/>
              <a:buNone/>
              <a:defRPr sz="1600">
                <a:solidFill>
                  <a:schemeClr val="bg1"/>
                </a:solidFill>
                <a:latin typeface="Lucida Sans" pitchFamily="34" charset="0"/>
              </a:defRPr>
            </a:lvl4pPr>
            <a:lvl5pPr marL="576000" indent="0">
              <a:buFontTx/>
              <a:buNone/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/>
              <a:t>Klik for at redigere i master</a:t>
            </a:r>
          </a:p>
          <a:p>
            <a:pPr lvl="1"/>
            <a:r>
              <a:rPr lang="da-DK" noProof="0"/>
              <a:t>Andet niveau</a:t>
            </a:r>
          </a:p>
        </p:txBody>
      </p:sp>
      <p:sp>
        <p:nvSpPr>
          <p:cNvPr id="12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3" name="Gruppe 12"/>
          <p:cNvGrpSpPr/>
          <p:nvPr userDrawn="1"/>
        </p:nvGrpSpPr>
        <p:grpSpPr>
          <a:xfrm rot="16200000" flipH="1">
            <a:off x="8156697" y="6392697"/>
            <a:ext cx="514221" cy="422476"/>
            <a:chOff x="4355976" y="4293096"/>
            <a:chExt cx="4032448" cy="2335646"/>
          </a:xfrm>
        </p:grpSpPr>
        <p:sp>
          <p:nvSpPr>
            <p:cNvPr id="14" name="Rektangel 13"/>
            <p:cNvSpPr/>
            <p:nvPr userDrawn="1"/>
          </p:nvSpPr>
          <p:spPr>
            <a:xfrm>
              <a:off x="6228184" y="4293096"/>
              <a:ext cx="216024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6" name="Rektangel 15"/>
            <p:cNvSpPr/>
            <p:nvPr userDrawn="1"/>
          </p:nvSpPr>
          <p:spPr>
            <a:xfrm>
              <a:off x="4355976" y="4903626"/>
              <a:ext cx="40324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ktangel 16"/>
            <p:cNvSpPr/>
            <p:nvPr userDrawn="1"/>
          </p:nvSpPr>
          <p:spPr>
            <a:xfrm>
              <a:off x="4788022" y="5514155"/>
              <a:ext cx="360040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8" name="Rektangel 17"/>
            <p:cNvSpPr/>
            <p:nvPr userDrawn="1"/>
          </p:nvSpPr>
          <p:spPr>
            <a:xfrm>
              <a:off x="5580112" y="6124686"/>
              <a:ext cx="2808312" cy="504056"/>
            </a:xfrm>
            <a:prstGeom prst="rect">
              <a:avLst/>
            </a:prstGeom>
            <a:solidFill>
              <a:srgbClr val="CFE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pic>
        <p:nvPicPr>
          <p:cNvPr id="22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6343200"/>
            <a:ext cx="648000" cy="3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25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25"/>
          <p:cNvSpPr/>
          <p:nvPr userDrawn="1"/>
        </p:nvSpPr>
        <p:spPr>
          <a:xfrm>
            <a:off x="0" y="6165304"/>
            <a:ext cx="9144001" cy="695743"/>
          </a:xfrm>
          <a:prstGeom prst="rect">
            <a:avLst/>
          </a:prstGeom>
          <a:solidFill>
            <a:srgbClr val="0091D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Pladsholder til indhold 3"/>
          <p:cNvSpPr>
            <a:spLocks noGrp="1"/>
          </p:cNvSpPr>
          <p:nvPr>
            <p:ph sz="half" idx="2"/>
          </p:nvPr>
        </p:nvSpPr>
        <p:spPr>
          <a:xfrm>
            <a:off x="6156176" y="1628800"/>
            <a:ext cx="2530624" cy="4536504"/>
          </a:xfrm>
          <a:solidFill>
            <a:srgbClr val="0091D4">
              <a:alpha val="80000"/>
            </a:srgbClr>
          </a:solidFill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6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144000" indent="0">
              <a:buFontTx/>
              <a:buNone/>
              <a:defRPr sz="2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288000" indent="0">
              <a:buFontTx/>
              <a:buNone/>
              <a:defRPr sz="1800">
                <a:solidFill>
                  <a:schemeClr val="bg1"/>
                </a:solidFill>
                <a:latin typeface="Lucida Sans" pitchFamily="34" charset="0"/>
              </a:defRPr>
            </a:lvl3pPr>
            <a:lvl4pPr marL="432000" indent="0">
              <a:buFontTx/>
              <a:buNone/>
              <a:defRPr sz="1600">
                <a:solidFill>
                  <a:schemeClr val="bg1"/>
                </a:solidFill>
                <a:latin typeface="Lucida Sans" pitchFamily="34" charset="0"/>
              </a:defRPr>
            </a:lvl4pPr>
            <a:lvl5pPr marL="576000" indent="0">
              <a:buFontTx/>
              <a:buNone/>
              <a:defRPr sz="16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/>
              <a:t>Klik for at redigere i master</a:t>
            </a:r>
          </a:p>
          <a:p>
            <a:pPr lvl="1"/>
            <a:r>
              <a:rPr lang="da-DK" noProof="0"/>
              <a:t>Andet niveau</a:t>
            </a:r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91D4"/>
                </a:solidFill>
                <a:latin typeface="Georgia" pitchFamily="18" charset="0"/>
              </a:defRPr>
            </a:lvl1pPr>
          </a:lstStyle>
          <a:p>
            <a:r>
              <a:rPr lang="da-DK" noProof="0"/>
              <a:t>Klik for at redigere i master</a:t>
            </a:r>
            <a:endParaRPr lang="en-GB" noProof="0" dirty="0"/>
          </a:p>
        </p:txBody>
      </p:sp>
      <p:grpSp>
        <p:nvGrpSpPr>
          <p:cNvPr id="14" name="Gruppe 13"/>
          <p:cNvGrpSpPr/>
          <p:nvPr userDrawn="1"/>
        </p:nvGrpSpPr>
        <p:grpSpPr>
          <a:xfrm rot="16200000" flipH="1">
            <a:off x="8156697" y="6392697"/>
            <a:ext cx="514221" cy="422476"/>
            <a:chOff x="4355976" y="4293096"/>
            <a:chExt cx="4032448" cy="2335646"/>
          </a:xfrm>
        </p:grpSpPr>
        <p:sp>
          <p:nvSpPr>
            <p:cNvPr id="15" name="Rektangel 14"/>
            <p:cNvSpPr/>
            <p:nvPr userDrawn="1"/>
          </p:nvSpPr>
          <p:spPr>
            <a:xfrm>
              <a:off x="6228184" y="4293096"/>
              <a:ext cx="216024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6" name="Rektangel 15"/>
            <p:cNvSpPr/>
            <p:nvPr userDrawn="1"/>
          </p:nvSpPr>
          <p:spPr>
            <a:xfrm>
              <a:off x="4355976" y="4903626"/>
              <a:ext cx="40324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ktangel 16"/>
            <p:cNvSpPr/>
            <p:nvPr userDrawn="1"/>
          </p:nvSpPr>
          <p:spPr>
            <a:xfrm>
              <a:off x="4788022" y="5514155"/>
              <a:ext cx="3600400" cy="504056"/>
            </a:xfrm>
            <a:prstGeom prst="rect">
              <a:avLst/>
            </a:prstGeom>
            <a:solidFill>
              <a:srgbClr val="A3C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9" name="Rektangel 18"/>
            <p:cNvSpPr/>
            <p:nvPr userDrawn="1"/>
          </p:nvSpPr>
          <p:spPr>
            <a:xfrm>
              <a:off x="5580112" y="6124686"/>
              <a:ext cx="2808312" cy="504056"/>
            </a:xfrm>
            <a:prstGeom prst="rect">
              <a:avLst/>
            </a:prstGeom>
            <a:solidFill>
              <a:srgbClr val="CFE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" name="Picture 2" descr="H:\JV\DIV\logoer\Logo2013\UKhvi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6343200"/>
            <a:ext cx="648000" cy="3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65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Klik for at redigere i master</a:t>
            </a:r>
          </a:p>
          <a:p>
            <a:pPr lvl="1"/>
            <a:r>
              <a:rPr lang="en-GB" noProof="0"/>
              <a:t>Andet niveau</a:t>
            </a:r>
          </a:p>
          <a:p>
            <a:pPr lvl="2"/>
            <a:r>
              <a:rPr lang="en-GB" noProof="0"/>
              <a:t>Tredje niveau</a:t>
            </a:r>
          </a:p>
          <a:p>
            <a:pPr lvl="3"/>
            <a:r>
              <a:rPr lang="en-GB" noProof="0"/>
              <a:t>Fjerde niveau</a:t>
            </a:r>
          </a:p>
          <a:p>
            <a:pPr lvl="4"/>
            <a:r>
              <a:rPr lang="en-GB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Lucida Sans"/>
              </a:defRPr>
            </a:lvl1pPr>
          </a:lstStyle>
          <a:p>
            <a:fld id="{BE0DDEB0-2A7A-4824-9558-A361FF9FC87C}" type="datetime4">
              <a:rPr lang="en-US" smtClean="0"/>
              <a:t>November 4, 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ucida Sans"/>
              </a:defRPr>
            </a:lvl1pPr>
          </a:lstStyle>
          <a:p>
            <a:fld id="{04C73271-F603-4B8B-BC48-CACE9C399C0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496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eorg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Intelligent Validation in Online Questionnaires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7" name="Undertitel 6"/>
          <p:cNvSpPr>
            <a:spLocks noGrp="1"/>
          </p:cNvSpPr>
          <p:nvPr>
            <p:ph type="subTitle" idx="1"/>
          </p:nvPr>
        </p:nvSpPr>
        <p:spPr>
          <a:xfrm>
            <a:off x="467544" y="1772816"/>
            <a:ext cx="8136904" cy="184288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- including Establishment-Specific Prefill of Known Information for Cross Validation</a:t>
            </a:r>
          </a:p>
          <a:p>
            <a:endParaRPr lang="en-US" dirty="0"/>
          </a:p>
          <a:p>
            <a:r>
              <a:rPr lang="en-US" sz="2200" b="1" dirty="0"/>
              <a:t>Pia Thomsen &amp; Lise Stahl Jacobsen, Statistics Denmark </a:t>
            </a:r>
          </a:p>
          <a:p>
            <a:r>
              <a:rPr lang="en-US" sz="2200" b="1" dirty="0"/>
              <a:t>Presented at: QDET2: Miami, November 2016</a:t>
            </a:r>
          </a:p>
          <a:p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341948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da-DK" sz="2800" dirty="0">
                <a:solidFill>
                  <a:schemeClr val="bg1"/>
                </a:solidFill>
              </a:rPr>
              <a:t>Data Editing in </a:t>
            </a:r>
            <a:r>
              <a:rPr lang="da-DK" sz="2800" dirty="0" err="1">
                <a:solidFill>
                  <a:schemeClr val="bg1"/>
                </a:solidFill>
              </a:rPr>
              <a:t>Statistics</a:t>
            </a:r>
            <a:r>
              <a:rPr lang="da-DK" sz="2800" dirty="0">
                <a:solidFill>
                  <a:schemeClr val="bg1"/>
                </a:solidFill>
              </a:rPr>
              <a:t> Denmark</a:t>
            </a:r>
          </a:p>
          <a:p>
            <a:pPr>
              <a:spcAft>
                <a:spcPts val="1200"/>
              </a:spcAft>
            </a:pPr>
            <a:r>
              <a:rPr lang="da-DK" sz="2800" dirty="0" err="1">
                <a:solidFill>
                  <a:schemeClr val="bg1"/>
                </a:solidFill>
              </a:rPr>
              <a:t>Why</a:t>
            </a:r>
            <a:r>
              <a:rPr lang="da-DK" sz="2800" dirty="0">
                <a:solidFill>
                  <a:schemeClr val="bg1"/>
                </a:solidFill>
              </a:rPr>
              <a:t> online </a:t>
            </a:r>
            <a:r>
              <a:rPr lang="da-DK" sz="2800" dirty="0" err="1">
                <a:solidFill>
                  <a:schemeClr val="bg1"/>
                </a:solidFill>
              </a:rPr>
              <a:t>validation</a:t>
            </a:r>
            <a:r>
              <a:rPr lang="da-DK" sz="2800" dirty="0">
                <a:solidFill>
                  <a:schemeClr val="bg1"/>
                </a:solidFill>
              </a:rPr>
              <a:t>?</a:t>
            </a:r>
          </a:p>
          <a:p>
            <a:pPr>
              <a:spcAft>
                <a:spcPts val="1200"/>
              </a:spcAft>
            </a:pPr>
            <a:r>
              <a:rPr lang="da-DK" sz="2800" dirty="0">
                <a:solidFill>
                  <a:schemeClr val="bg1"/>
                </a:solidFill>
              </a:rPr>
              <a:t>Types of online </a:t>
            </a:r>
            <a:r>
              <a:rPr lang="da-DK" sz="2800" dirty="0" err="1">
                <a:solidFill>
                  <a:schemeClr val="bg1"/>
                </a:solidFill>
              </a:rPr>
              <a:t>validations</a:t>
            </a:r>
            <a:endParaRPr lang="da-DK" sz="2800" dirty="0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da-DK" sz="2800" dirty="0">
                <a:solidFill>
                  <a:schemeClr val="bg1"/>
                </a:solidFill>
              </a:rPr>
              <a:t>Analysis: </a:t>
            </a:r>
            <a:r>
              <a:rPr lang="da-DK" sz="2800" dirty="0" err="1">
                <a:solidFill>
                  <a:schemeClr val="bg1"/>
                </a:solidFill>
              </a:rPr>
              <a:t>Effect</a:t>
            </a:r>
            <a:r>
              <a:rPr lang="da-DK" sz="2800" dirty="0">
                <a:solidFill>
                  <a:schemeClr val="bg1"/>
                </a:solidFill>
              </a:rPr>
              <a:t> of online </a:t>
            </a:r>
            <a:r>
              <a:rPr lang="da-DK" sz="2800" dirty="0" err="1">
                <a:solidFill>
                  <a:schemeClr val="bg1"/>
                </a:solidFill>
              </a:rPr>
              <a:t>validation</a:t>
            </a:r>
            <a:endParaRPr lang="da-DK" sz="2800" dirty="0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da-DK" sz="2800" dirty="0">
                <a:solidFill>
                  <a:schemeClr val="bg1"/>
                </a:solidFill>
              </a:rPr>
              <a:t>Challenges and </a:t>
            </a:r>
            <a:r>
              <a:rPr lang="da-DK" sz="2800" dirty="0" err="1">
                <a:solidFill>
                  <a:schemeClr val="bg1"/>
                </a:solidFill>
              </a:rPr>
              <a:t>perspectives</a:t>
            </a:r>
            <a:endParaRPr lang="da-DK" dirty="0">
              <a:solidFill>
                <a:schemeClr val="bg1"/>
              </a:solidFill>
            </a:endParaRPr>
          </a:p>
          <a:p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solidFill>
                  <a:schemeClr val="bg1"/>
                </a:solidFill>
                <a:cs typeface="Arial" panose="020B0604020202020204" pitchFamily="34" charset="0"/>
              </a:rPr>
              <a:t>Outline</a:t>
            </a:r>
            <a:endParaRPr lang="da-DK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003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frundet rektangel 4"/>
          <p:cNvSpPr/>
          <p:nvPr/>
        </p:nvSpPr>
        <p:spPr>
          <a:xfrm>
            <a:off x="432048" y="1916832"/>
            <a:ext cx="4104456" cy="3960440"/>
          </a:xfrm>
          <a:prstGeom prst="roundRect">
            <a:avLst/>
          </a:prstGeom>
          <a:solidFill>
            <a:srgbClr val="0091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539552" y="2369338"/>
            <a:ext cx="4176464" cy="504056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2400" b="1" dirty="0">
                <a:solidFill>
                  <a:schemeClr val="bg1"/>
                </a:solidFill>
              </a:rPr>
              <a:t>Methods division</a:t>
            </a:r>
            <a:r>
              <a:rPr lang="en-US" sz="2400" dirty="0">
                <a:solidFill>
                  <a:schemeClr val="bg1"/>
                </a:solidFill>
              </a:rPr>
              <a:t>: </a:t>
            </a:r>
          </a:p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Review of data editing for all statistical outputs</a:t>
            </a:r>
          </a:p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Recommendation with regard to </a:t>
            </a:r>
          </a:p>
          <a:p>
            <a:pPr lvl="1">
              <a:spcAft>
                <a:spcPts val="600"/>
              </a:spcAft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Prioritized data editing</a:t>
            </a:r>
          </a:p>
          <a:p>
            <a:pPr lvl="1">
              <a:spcAft>
                <a:spcPts val="600"/>
              </a:spcAft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Online validation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33360" y="274638"/>
            <a:ext cx="8208912" cy="11430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Standardized and Modernized 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Data Editing (SMOF) 2016-2020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6" name="Afrundet rektangel 5"/>
          <p:cNvSpPr/>
          <p:nvPr/>
        </p:nvSpPr>
        <p:spPr>
          <a:xfrm>
            <a:off x="4691716" y="1976500"/>
            <a:ext cx="4248472" cy="2293982"/>
          </a:xfrm>
          <a:prstGeom prst="roundRect">
            <a:avLst/>
          </a:prstGeom>
          <a:solidFill>
            <a:srgbClr val="2585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Design division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Implement online validation in all (70) online questionnaires</a:t>
            </a:r>
          </a:p>
        </p:txBody>
      </p:sp>
      <p:sp>
        <p:nvSpPr>
          <p:cNvPr id="7" name="Afrundet rektangel 6"/>
          <p:cNvSpPr/>
          <p:nvPr/>
        </p:nvSpPr>
        <p:spPr>
          <a:xfrm>
            <a:off x="4716016" y="4386771"/>
            <a:ext cx="4248472" cy="1512168"/>
          </a:xfrm>
          <a:prstGeom prst="roundRect">
            <a:avLst/>
          </a:prstGeom>
          <a:solidFill>
            <a:srgbClr val="0F7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da-DK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division: 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Data Archive for data Editing  </a:t>
            </a:r>
          </a:p>
        </p:txBody>
      </p:sp>
      <p:sp>
        <p:nvSpPr>
          <p:cNvPr id="9" name="Pladsholder til indhold 1"/>
          <p:cNvSpPr txBox="1">
            <a:spLocks/>
          </p:cNvSpPr>
          <p:nvPr/>
        </p:nvSpPr>
        <p:spPr>
          <a:xfrm>
            <a:off x="323528" y="1484784"/>
            <a:ext cx="8820472" cy="50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1813" indent="-263525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80000"/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Tx/>
              <a:buChar char="-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48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60000"/>
              <a:buFont typeface="Wingdings" pitchFamily="2" charset="2"/>
              <a:buChar char="n"/>
              <a:defRPr sz="14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4pPr>
            <a:lvl5pPr marL="756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50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Wingdings" pitchFamily="2" charset="2"/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0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67544" y="274638"/>
            <a:ext cx="8568952" cy="1143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Why online validation?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5" name="AutoShape 2" descr="Billedresultat for questionnaire compu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6" name="AutoShape 4" descr="Billedresultat for questionnaire compu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10" name="Rektangel 9"/>
          <p:cNvSpPr/>
          <p:nvPr/>
        </p:nvSpPr>
        <p:spPr>
          <a:xfrm>
            <a:off x="616680" y="1404000"/>
            <a:ext cx="32615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response process </a:t>
            </a:r>
            <a:endParaRPr lang="da-DK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Instant feedback </a:t>
            </a:r>
          </a:p>
        </p:txBody>
      </p:sp>
      <p:sp>
        <p:nvSpPr>
          <p:cNvPr id="11" name="Rektangel 10"/>
          <p:cNvSpPr/>
          <p:nvPr/>
        </p:nvSpPr>
        <p:spPr>
          <a:xfrm>
            <a:off x="4536504" y="1404000"/>
            <a:ext cx="4067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submission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Clr>
                <a:srgbClr val="26A3D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quality improved</a:t>
            </a:r>
          </a:p>
        </p:txBody>
      </p:sp>
      <p:sp>
        <p:nvSpPr>
          <p:cNvPr id="13" name="Rektangel 12"/>
          <p:cNvSpPr/>
          <p:nvPr/>
        </p:nvSpPr>
        <p:spPr>
          <a:xfrm>
            <a:off x="-36512" y="3475136"/>
            <a:ext cx="326159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Respondent can</a:t>
            </a:r>
          </a:p>
          <a:p>
            <a:pPr marL="800100" lvl="1" indent="-342900">
              <a:buClr>
                <a:srgbClr val="26A3DD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</a:p>
          <a:p>
            <a:pPr marL="800100" lvl="1" indent="-342900">
              <a:buClr>
                <a:srgbClr val="26A3DD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</a:t>
            </a:r>
          </a:p>
          <a:p>
            <a:pPr marL="800100" lvl="1" indent="-342900">
              <a:buClr>
                <a:srgbClr val="26A3DD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</a:t>
            </a:r>
          </a:p>
          <a:p>
            <a:pPr marL="800100" lvl="1" indent="-342900">
              <a:buClr>
                <a:srgbClr val="26A3DD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103" y="4221088"/>
            <a:ext cx="2200275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85000"/>
            <a:ext cx="1968500" cy="171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ktangel 16"/>
          <p:cNvSpPr/>
          <p:nvPr/>
        </p:nvSpPr>
        <p:spPr>
          <a:xfrm>
            <a:off x="4536504" y="2881327"/>
            <a:ext cx="4067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Clr>
                <a:srgbClr val="26A3D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Fewer re-contacts </a:t>
            </a:r>
          </a:p>
        </p:txBody>
      </p:sp>
      <p:sp>
        <p:nvSpPr>
          <p:cNvPr id="14" name="Rektangel 13"/>
          <p:cNvSpPr/>
          <p:nvPr/>
        </p:nvSpPr>
        <p:spPr>
          <a:xfrm>
            <a:off x="4536504" y="5393871"/>
            <a:ext cx="4607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Clr>
                <a:srgbClr val="26A3D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Cost-effective production </a:t>
            </a:r>
          </a:p>
        </p:txBody>
      </p:sp>
    </p:spTree>
    <p:extLst>
      <p:ext uri="{BB962C8B-B14F-4D97-AF65-F5344CB8AC3E}">
        <p14:creationId xmlns:p14="http://schemas.microsoft.com/office/powerpoint/2010/main" val="1692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led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79"/>
          <a:stretch/>
        </p:blipFill>
        <p:spPr>
          <a:xfrm>
            <a:off x="179512" y="2780928"/>
            <a:ext cx="8753475" cy="1962313"/>
          </a:xfrm>
          <a:prstGeom prst="rect">
            <a:avLst/>
          </a:prstGeom>
          <a:effectLst>
            <a:glow rad="127000">
              <a:srgbClr val="0091D4"/>
            </a:glow>
          </a:effec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1527" y="260648"/>
            <a:ext cx="8208912" cy="1143000"/>
          </a:xfrm>
        </p:spPr>
        <p:txBody>
          <a:bodyPr/>
          <a:lstStyle/>
          <a:p>
            <a:r>
              <a:rPr lang="da-DK" dirty="0"/>
              <a:t>Types of </a:t>
            </a:r>
            <a:r>
              <a:rPr lang="en-GB" dirty="0"/>
              <a:t>validation</a:t>
            </a:r>
            <a:r>
              <a:rPr lang="da-DK" dirty="0"/>
              <a:t>: </a:t>
            </a:r>
            <a:r>
              <a:rPr lang="en-US" dirty="0">
                <a:solidFill>
                  <a:schemeClr val="bg1"/>
                </a:solidFill>
              </a:rPr>
              <a:t>‘Soft’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4294967295"/>
          </p:nvPr>
        </p:nvSpPr>
        <p:spPr>
          <a:xfrm>
            <a:off x="1371600" y="6559550"/>
            <a:ext cx="1905000" cy="228600"/>
          </a:xfrm>
          <a:prstGeom prst="rect">
            <a:avLst/>
          </a:prstGeom>
        </p:spPr>
        <p:txBody>
          <a:bodyPr/>
          <a:lstStyle/>
          <a:p>
            <a:fld id="{BED9CA19-36C4-4553-805E-7AC307A5DE4D}" type="datetime1">
              <a:rPr lang="en-US" altLang="en-US" smtClean="0"/>
              <a:pPr/>
              <a:t>11/4/2016</a:t>
            </a:fld>
            <a:endParaRPr lang="en-US" alt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4294967295"/>
          </p:nvPr>
        </p:nvSpPr>
        <p:spPr>
          <a:xfrm>
            <a:off x="952500" y="6496050"/>
            <a:ext cx="457200" cy="228600"/>
          </a:xfrm>
          <a:prstGeom prst="rect">
            <a:avLst/>
          </a:prstGeom>
        </p:spPr>
        <p:txBody>
          <a:bodyPr/>
          <a:lstStyle/>
          <a:p>
            <a:fld id="{E7F16C95-E057-4FE0-A136-7D73D5DC10E6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9" name="Pladsholder til indhold 2"/>
          <p:cNvSpPr txBox="1">
            <a:spLocks/>
          </p:cNvSpPr>
          <p:nvPr/>
        </p:nvSpPr>
        <p:spPr>
          <a:xfrm>
            <a:off x="251520" y="1645131"/>
            <a:ext cx="8784976" cy="545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1813" indent="-263525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80000"/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Tx/>
              <a:buChar char="-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48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60000"/>
              <a:buFont typeface="Wingdings" pitchFamily="2" charset="2"/>
              <a:buChar char="n"/>
              <a:defRPr sz="14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4pPr>
            <a:lvl5pPr marL="756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50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Respondent may review or ignore:</a:t>
            </a:r>
          </a:p>
        </p:txBody>
      </p:sp>
      <p:grpSp>
        <p:nvGrpSpPr>
          <p:cNvPr id="12" name="Gruppe 11"/>
          <p:cNvGrpSpPr/>
          <p:nvPr/>
        </p:nvGrpSpPr>
        <p:grpSpPr>
          <a:xfrm>
            <a:off x="4283968" y="2636912"/>
            <a:ext cx="4320480" cy="603313"/>
            <a:chOff x="4699503" y="376461"/>
            <a:chExt cx="3407213" cy="603313"/>
          </a:xfrm>
        </p:grpSpPr>
        <p:sp>
          <p:nvSpPr>
            <p:cNvPr id="6" name="Tekstboks 5"/>
            <p:cNvSpPr txBox="1"/>
            <p:nvPr/>
          </p:nvSpPr>
          <p:spPr>
            <a:xfrm>
              <a:off x="6516216" y="394999"/>
              <a:ext cx="1590500" cy="584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da-DK" sz="1600" dirty="0">
                  <a:solidFill>
                    <a:schemeClr val="bg1"/>
                  </a:solidFill>
                </a:rPr>
                <a:t>Price:</a:t>
              </a:r>
            </a:p>
            <a:p>
              <a:r>
                <a:rPr lang="da-DK" sz="1600" dirty="0">
                  <a:solidFill>
                    <a:schemeClr val="bg1"/>
                  </a:solidFill>
                </a:rPr>
                <a:t>154,94 kr./kg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3" name="Tekstboks 12"/>
            <p:cNvSpPr txBox="1"/>
            <p:nvPr/>
          </p:nvSpPr>
          <p:spPr>
            <a:xfrm>
              <a:off x="4699503" y="376461"/>
              <a:ext cx="1644861" cy="584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600" dirty="0">
                  <a:solidFill>
                    <a:schemeClr val="bg1"/>
                  </a:solidFill>
                </a:rPr>
                <a:t>Price:</a:t>
              </a:r>
            </a:p>
            <a:p>
              <a:r>
                <a:rPr lang="da-DK" sz="1600" dirty="0">
                  <a:solidFill>
                    <a:schemeClr val="bg1"/>
                  </a:solidFill>
                </a:rPr>
                <a:t>14,56 kr./kg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437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9201" y="260648"/>
            <a:ext cx="8208912" cy="1143000"/>
          </a:xfrm>
        </p:spPr>
        <p:txBody>
          <a:bodyPr/>
          <a:lstStyle/>
          <a:p>
            <a:r>
              <a:rPr lang="da-DK" dirty="0"/>
              <a:t>Types of </a:t>
            </a:r>
            <a:r>
              <a:rPr lang="da-DK" dirty="0" err="1"/>
              <a:t>validation</a:t>
            </a:r>
            <a:r>
              <a:rPr lang="da-DK" dirty="0"/>
              <a:t>: </a:t>
            </a:r>
            <a:r>
              <a:rPr lang="en-US" dirty="0">
                <a:solidFill>
                  <a:schemeClr val="bg1"/>
                </a:solidFill>
              </a:rPr>
              <a:t>‘Semi-hard’ 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4294967295"/>
          </p:nvPr>
        </p:nvSpPr>
        <p:spPr>
          <a:xfrm>
            <a:off x="1371600" y="6559550"/>
            <a:ext cx="1905000" cy="228600"/>
          </a:xfrm>
          <a:prstGeom prst="rect">
            <a:avLst/>
          </a:prstGeom>
        </p:spPr>
        <p:txBody>
          <a:bodyPr/>
          <a:lstStyle/>
          <a:p>
            <a:fld id="{BED9CA19-36C4-4553-805E-7AC307A5DE4D}" type="datetime1">
              <a:rPr lang="en-US" altLang="en-US" smtClean="0"/>
              <a:pPr/>
              <a:t>11/4/2016</a:t>
            </a:fld>
            <a:endParaRPr lang="en-US" alt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4294967295"/>
          </p:nvPr>
        </p:nvSpPr>
        <p:spPr>
          <a:xfrm>
            <a:off x="952500" y="6496050"/>
            <a:ext cx="457200" cy="228600"/>
          </a:xfrm>
          <a:prstGeom prst="rect">
            <a:avLst/>
          </a:prstGeom>
        </p:spPr>
        <p:txBody>
          <a:bodyPr/>
          <a:lstStyle/>
          <a:p>
            <a:fld id="{E7F16C95-E057-4FE0-A136-7D73D5DC10E6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11" name="Rektangel 10"/>
          <p:cNvSpPr/>
          <p:nvPr/>
        </p:nvSpPr>
        <p:spPr>
          <a:xfrm>
            <a:off x="539552" y="1743199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0091D4"/>
              </a:buClr>
              <a:buSzPct val="100000"/>
            </a:pPr>
            <a:r>
              <a:rPr lang="en-US" sz="2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Correct, explain, or confirm: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3"/>
          <a:srcRect l="2327" t="3358" r="2324" b="5703"/>
          <a:stretch/>
        </p:blipFill>
        <p:spPr>
          <a:xfrm>
            <a:off x="451945" y="2621287"/>
            <a:ext cx="8224511" cy="2944290"/>
          </a:xfrm>
          <a:prstGeom prst="rect">
            <a:avLst/>
          </a:prstGeom>
          <a:effectLst>
            <a:glow rad="127000">
              <a:srgbClr val="26A3DD"/>
            </a:glow>
          </a:effectLst>
        </p:spPr>
      </p:pic>
      <p:sp>
        <p:nvSpPr>
          <p:cNvPr id="15" name="Afrundet rektangel 14"/>
          <p:cNvSpPr/>
          <p:nvPr/>
        </p:nvSpPr>
        <p:spPr>
          <a:xfrm>
            <a:off x="2007916" y="3212976"/>
            <a:ext cx="5112568" cy="544814"/>
          </a:xfrm>
          <a:prstGeom prst="roundRect">
            <a:avLst/>
          </a:prstGeom>
          <a:noFill/>
          <a:ln w="50800">
            <a:solidFill>
              <a:srgbClr val="26A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43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5880" y="268423"/>
            <a:ext cx="8208912" cy="1143000"/>
          </a:xfrm>
        </p:spPr>
        <p:txBody>
          <a:bodyPr/>
          <a:lstStyle/>
          <a:p>
            <a:r>
              <a:rPr lang="da-DK" dirty="0"/>
              <a:t>Types of </a:t>
            </a:r>
            <a:r>
              <a:rPr lang="da-DK" dirty="0" err="1"/>
              <a:t>validation</a:t>
            </a:r>
            <a:r>
              <a:rPr lang="da-DK" dirty="0"/>
              <a:t>: </a:t>
            </a:r>
            <a:r>
              <a:rPr lang="en-US" dirty="0">
                <a:solidFill>
                  <a:schemeClr val="bg1"/>
                </a:solidFill>
              </a:rPr>
              <a:t>‘Hard’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4294967295"/>
          </p:nvPr>
        </p:nvSpPr>
        <p:spPr>
          <a:xfrm>
            <a:off x="1371600" y="6559550"/>
            <a:ext cx="1905000" cy="228600"/>
          </a:xfrm>
          <a:prstGeom prst="rect">
            <a:avLst/>
          </a:prstGeom>
        </p:spPr>
        <p:txBody>
          <a:bodyPr/>
          <a:lstStyle/>
          <a:p>
            <a:fld id="{BED9CA19-36C4-4553-805E-7AC307A5DE4D}" type="datetime1">
              <a:rPr lang="en-US" altLang="en-US" smtClean="0"/>
              <a:pPr/>
              <a:t>11/4/2016</a:t>
            </a:fld>
            <a:endParaRPr lang="en-US" altLang="en-US"/>
          </a:p>
        </p:txBody>
      </p:sp>
      <p:sp>
        <p:nvSpPr>
          <p:cNvPr id="12" name="Pladsholder til indhold 2"/>
          <p:cNvSpPr txBox="1">
            <a:spLocks/>
          </p:cNvSpPr>
          <p:nvPr/>
        </p:nvSpPr>
        <p:spPr>
          <a:xfrm>
            <a:off x="179512" y="1545741"/>
            <a:ext cx="8219256" cy="731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1813" indent="-263525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80000"/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Tx/>
              <a:buChar char="-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48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60000"/>
              <a:buFont typeface="Wingdings" pitchFamily="2" charset="2"/>
              <a:buChar char="n"/>
              <a:defRPr sz="14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4pPr>
            <a:lvl5pPr marL="756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50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lvl="1" indent="0">
              <a:buNone/>
            </a:pPr>
            <a:r>
              <a:rPr lang="da-DK" sz="2400" dirty="0">
                <a:solidFill>
                  <a:schemeClr val="bg1"/>
                </a:solidFill>
              </a:rPr>
              <a:t>Must </a:t>
            </a:r>
            <a:r>
              <a:rPr lang="da-DK" sz="2400" dirty="0" err="1">
                <a:solidFill>
                  <a:schemeClr val="bg1"/>
                </a:solidFill>
              </a:rPr>
              <a:t>enter</a:t>
            </a:r>
            <a:r>
              <a:rPr lang="da-DK" sz="2400" dirty="0">
                <a:solidFill>
                  <a:schemeClr val="bg1"/>
                </a:solidFill>
              </a:rPr>
              <a:t>/</a:t>
            </a:r>
            <a:r>
              <a:rPr lang="da-DK" sz="2400" dirty="0" err="1">
                <a:solidFill>
                  <a:schemeClr val="bg1"/>
                </a:solidFill>
              </a:rPr>
              <a:t>correct</a:t>
            </a:r>
            <a:r>
              <a:rPr lang="da-DK" sz="2400" dirty="0">
                <a:solidFill>
                  <a:schemeClr val="bg1"/>
                </a:solidFill>
              </a:rPr>
              <a:t> data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24944"/>
            <a:ext cx="169545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Pladsholder til diasnummer 3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</p:spPr>
        <p:txBody>
          <a:bodyPr/>
          <a:lstStyle/>
          <a:p>
            <a:fld id="{04C73271-F603-4B8B-BC48-CACE9C399C01}" type="slidenum">
              <a:rPr lang="da-DK" smtClean="0"/>
              <a:pPr/>
              <a:t>7</a:t>
            </a:fld>
            <a:endParaRPr lang="da-DK" dirty="0"/>
          </a:p>
        </p:txBody>
      </p:sp>
      <p:grpSp>
        <p:nvGrpSpPr>
          <p:cNvPr id="8" name="Gruppe 7"/>
          <p:cNvGrpSpPr/>
          <p:nvPr/>
        </p:nvGrpSpPr>
        <p:grpSpPr>
          <a:xfrm>
            <a:off x="563471" y="2636912"/>
            <a:ext cx="8370027" cy="2934882"/>
            <a:chOff x="603011" y="1844824"/>
            <a:chExt cx="8370027" cy="2934882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2858622"/>
              <a:ext cx="7929430" cy="1921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011" y="1844824"/>
              <a:ext cx="7929429" cy="19743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uppe 6"/>
          <p:cNvGrpSpPr/>
          <p:nvPr/>
        </p:nvGrpSpPr>
        <p:grpSpPr>
          <a:xfrm>
            <a:off x="5868144" y="4077072"/>
            <a:ext cx="2679537" cy="1320969"/>
            <a:chOff x="5868144" y="3337919"/>
            <a:chExt cx="2679537" cy="1320969"/>
          </a:xfrm>
        </p:grpSpPr>
        <p:pic>
          <p:nvPicPr>
            <p:cNvPr id="5" name="Billed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8144" y="3337919"/>
              <a:ext cx="2334995" cy="368580"/>
            </a:xfrm>
            <a:prstGeom prst="rect">
              <a:avLst/>
            </a:prstGeom>
          </p:spPr>
        </p:pic>
        <p:pic>
          <p:nvPicPr>
            <p:cNvPr id="6" name="Billede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12711" y="4293096"/>
              <a:ext cx="2334970" cy="3657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446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43"/>
          <a:stretch/>
        </p:blipFill>
        <p:spPr bwMode="auto">
          <a:xfrm>
            <a:off x="539553" y="1307819"/>
            <a:ext cx="8280920" cy="2058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Analysis: </a:t>
            </a:r>
            <a:r>
              <a:rPr lang="da-DK" dirty="0" err="1">
                <a:solidFill>
                  <a:schemeClr val="bg1"/>
                </a:solidFill>
              </a:rPr>
              <a:t>Issues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sz="1800" dirty="0">
                <a:solidFill>
                  <a:schemeClr val="bg1"/>
                </a:solidFill>
              </a:rPr>
              <a:t>(2013)</a:t>
            </a:r>
            <a:endParaRPr lang="da-DK" sz="2400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71600" y="4725144"/>
            <a:ext cx="7704856" cy="1152128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Factor errors (too few or too many digits)</a:t>
            </a:r>
          </a:p>
          <a:p>
            <a:pPr lvl="1" algn="ctr"/>
            <a:r>
              <a:rPr lang="en-GB" sz="2400" dirty="0">
                <a:solidFill>
                  <a:schemeClr val="bg1"/>
                </a:solidFill>
              </a:rPr>
              <a:t>Possible cause: Round to nearest 1.000 DKK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4294967295"/>
          </p:nvPr>
        </p:nvSpPr>
        <p:spPr>
          <a:xfrm>
            <a:off x="1371600" y="6559550"/>
            <a:ext cx="1905000" cy="228600"/>
          </a:xfrm>
          <a:prstGeom prst="rect">
            <a:avLst/>
          </a:prstGeom>
        </p:spPr>
        <p:txBody>
          <a:bodyPr/>
          <a:lstStyle/>
          <a:p>
            <a:fld id="{BED9CA19-36C4-4553-805E-7AC307A5DE4D}" type="datetime1">
              <a:rPr lang="en-US" altLang="en-US" smtClean="0"/>
              <a:pPr/>
              <a:t>11/4/2016</a:t>
            </a:fld>
            <a:endParaRPr lang="en-US" altLang="en-US"/>
          </a:p>
        </p:txBody>
      </p:sp>
      <p:sp>
        <p:nvSpPr>
          <p:cNvPr id="6" name="Afrundet rektangel 5"/>
          <p:cNvSpPr/>
          <p:nvPr/>
        </p:nvSpPr>
        <p:spPr>
          <a:xfrm>
            <a:off x="6145902" y="2503170"/>
            <a:ext cx="1800200" cy="745039"/>
          </a:xfrm>
          <a:prstGeom prst="roundRect">
            <a:avLst/>
          </a:prstGeom>
          <a:noFill/>
          <a:ln w="50800">
            <a:solidFill>
              <a:srgbClr val="26A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994" y="44624"/>
            <a:ext cx="3338283" cy="11304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ladsholder til indhold 2"/>
          <p:cNvSpPr txBox="1">
            <a:spLocks/>
          </p:cNvSpPr>
          <p:nvPr/>
        </p:nvSpPr>
        <p:spPr>
          <a:xfrm>
            <a:off x="971600" y="3717032"/>
            <a:ext cx="7704856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1813" indent="-263525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80000"/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Tx/>
              <a:buChar char="-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48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60000"/>
              <a:buFont typeface="Wingdings" pitchFamily="2" charset="2"/>
              <a:buChar char="n"/>
              <a:defRPr sz="14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4pPr>
            <a:lvl5pPr marL="756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50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GB" sz="2400" dirty="0">
                <a:solidFill>
                  <a:schemeClr val="bg1"/>
                </a:solidFill>
              </a:rPr>
              <a:t>Many respondents enter …</a:t>
            </a:r>
          </a:p>
          <a:p>
            <a:r>
              <a:rPr lang="en-GB" sz="2400" dirty="0">
                <a:solidFill>
                  <a:schemeClr val="bg1"/>
                </a:solidFill>
              </a:rPr>
              <a:t>“0” as total turnover</a:t>
            </a:r>
          </a:p>
        </p:txBody>
      </p:sp>
      <p:sp>
        <p:nvSpPr>
          <p:cNvPr id="10" name="Pladsholder til diasnummer 3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</p:spPr>
        <p:txBody>
          <a:bodyPr/>
          <a:lstStyle/>
          <a:p>
            <a:fld id="{04C73271-F603-4B8B-BC48-CACE9C399C01}" type="slidenum">
              <a:rPr lang="da-DK" smtClean="0"/>
              <a:pPr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7658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38" y="3501009"/>
            <a:ext cx="8085533" cy="204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dsholder til dato 3"/>
          <p:cNvSpPr>
            <a:spLocks noGrp="1"/>
          </p:cNvSpPr>
          <p:nvPr>
            <p:ph type="dt" sz="half" idx="4294967295"/>
          </p:nvPr>
        </p:nvSpPr>
        <p:spPr>
          <a:xfrm>
            <a:off x="1371600" y="6559550"/>
            <a:ext cx="1905000" cy="228600"/>
          </a:xfrm>
          <a:prstGeom prst="rect">
            <a:avLst/>
          </a:prstGeom>
        </p:spPr>
        <p:txBody>
          <a:bodyPr/>
          <a:lstStyle/>
          <a:p>
            <a:fld id="{BED9CA19-36C4-4553-805E-7AC307A5DE4D}" type="datetime1">
              <a:rPr lang="en-US" altLang="en-US" smtClean="0"/>
              <a:pPr/>
              <a:t>11/4/2016</a:t>
            </a:fld>
            <a:endParaRPr lang="en-US" altLang="en-US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Analysis: </a:t>
            </a:r>
            <a:r>
              <a:rPr lang="da-DK" dirty="0">
                <a:solidFill>
                  <a:schemeClr val="bg1"/>
                </a:solidFill>
              </a:rPr>
              <a:t>Solution </a:t>
            </a:r>
            <a:r>
              <a:rPr lang="da-DK" sz="1800" dirty="0">
                <a:solidFill>
                  <a:schemeClr val="bg1"/>
                </a:solidFill>
              </a:rPr>
              <a:t>(2015) </a:t>
            </a:r>
            <a:r>
              <a:rPr lang="da-DK" dirty="0">
                <a:solidFill>
                  <a:schemeClr val="bg1"/>
                </a:solidFill>
              </a:rPr>
              <a:t>:</a:t>
            </a:r>
            <a:endParaRPr lang="da-DK" sz="2400" dirty="0">
              <a:solidFill>
                <a:schemeClr val="bg1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994" y="44624"/>
            <a:ext cx="3338283" cy="11304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ladsholder til indhold 2"/>
          <p:cNvSpPr txBox="1">
            <a:spLocks/>
          </p:cNvSpPr>
          <p:nvPr/>
        </p:nvSpPr>
        <p:spPr>
          <a:xfrm>
            <a:off x="683568" y="1628800"/>
            <a:ext cx="7713187" cy="57606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1813" indent="-263525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80000"/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Tx/>
              <a:buChar char="-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48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60000"/>
              <a:buFont typeface="Wingdings" pitchFamily="2" charset="2"/>
              <a:buChar char="n"/>
              <a:defRPr sz="14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4pPr>
            <a:lvl5pPr marL="756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50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dirty="0">
                <a:solidFill>
                  <a:schemeClr val="bg1"/>
                </a:solidFill>
              </a:rPr>
              <a:t>1.  Total </a:t>
            </a:r>
            <a:r>
              <a:rPr lang="da-DK" sz="2400" dirty="0" err="1">
                <a:solidFill>
                  <a:schemeClr val="bg1"/>
                </a:solidFill>
              </a:rPr>
              <a:t>turnover</a:t>
            </a:r>
            <a:r>
              <a:rPr lang="da-DK" sz="2400" dirty="0">
                <a:solidFill>
                  <a:schemeClr val="bg1"/>
                </a:solidFill>
              </a:rPr>
              <a:t> in DKK </a:t>
            </a:r>
            <a:r>
              <a:rPr lang="da-DK" sz="2400" dirty="0" err="1">
                <a:solidFill>
                  <a:schemeClr val="bg1"/>
                </a:solidFill>
              </a:rPr>
              <a:t>instead</a:t>
            </a:r>
            <a:r>
              <a:rPr lang="da-DK" sz="2400" dirty="0">
                <a:solidFill>
                  <a:schemeClr val="bg1"/>
                </a:solidFill>
              </a:rPr>
              <a:t> of 1.000 DKK</a:t>
            </a:r>
          </a:p>
          <a:p>
            <a:pPr marL="400050" lvl="1" indent="0" algn="r">
              <a:buFont typeface="Wingdings" pitchFamily="2" charset="2"/>
              <a:buNone/>
            </a:pPr>
            <a:endParaRPr lang="da-DK" sz="2000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</a:pPr>
            <a:endParaRPr lang="da-DK" sz="2400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</a:pPr>
            <a:endParaRPr lang="da-DK" sz="2000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</a:pPr>
            <a:endParaRPr lang="da-DK" sz="2000" dirty="0">
              <a:solidFill>
                <a:schemeClr val="bg1"/>
              </a:solidFill>
            </a:endParaRPr>
          </a:p>
        </p:txBody>
      </p:sp>
      <p:sp>
        <p:nvSpPr>
          <p:cNvPr id="17" name="Pladsholder til indhold 2"/>
          <p:cNvSpPr txBox="1">
            <a:spLocks/>
          </p:cNvSpPr>
          <p:nvPr/>
        </p:nvSpPr>
        <p:spPr>
          <a:xfrm>
            <a:off x="683568" y="2276872"/>
            <a:ext cx="7713187" cy="86409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1813" indent="-263525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80000"/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Tx/>
              <a:buChar char="-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48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60000"/>
              <a:buFont typeface="Wingdings" pitchFamily="2" charset="2"/>
              <a:buChar char="n"/>
              <a:defRPr sz="14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4pPr>
            <a:lvl5pPr marL="756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50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2.  Soft cross validation with hidden </a:t>
            </a:r>
            <a:r>
              <a:rPr lang="en-US" sz="2400" dirty="0" smtClean="0">
                <a:solidFill>
                  <a:schemeClr val="bg1"/>
                </a:solidFill>
              </a:rPr>
              <a:t>prefill</a:t>
            </a:r>
            <a:endParaRPr lang="da-DK" sz="2400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</a:pPr>
            <a:endParaRPr lang="da-DK" sz="2400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</a:pPr>
            <a:endParaRPr lang="da-DK" sz="2400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</a:pPr>
            <a:endParaRPr lang="da-DK" sz="2400" dirty="0">
              <a:solidFill>
                <a:schemeClr val="bg1"/>
              </a:solidFill>
            </a:endParaRPr>
          </a:p>
        </p:txBody>
      </p:sp>
      <p:sp>
        <p:nvSpPr>
          <p:cNvPr id="18" name="Afrundet rektangel 17"/>
          <p:cNvSpPr/>
          <p:nvPr/>
        </p:nvSpPr>
        <p:spPr>
          <a:xfrm>
            <a:off x="6084168" y="4365104"/>
            <a:ext cx="1872208" cy="745039"/>
          </a:xfrm>
          <a:prstGeom prst="roundRect">
            <a:avLst/>
          </a:prstGeom>
          <a:noFill/>
          <a:ln w="50800">
            <a:solidFill>
              <a:srgbClr val="26A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20" name="Afrundet rektangel 19"/>
          <p:cNvSpPr/>
          <p:nvPr/>
        </p:nvSpPr>
        <p:spPr>
          <a:xfrm>
            <a:off x="5045234" y="4951442"/>
            <a:ext cx="3703320" cy="439395"/>
          </a:xfrm>
          <a:prstGeom prst="roundRect">
            <a:avLst/>
          </a:prstGeom>
          <a:noFill/>
          <a:ln w="50800">
            <a:solidFill>
              <a:srgbClr val="26A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22" name="Pladsholder til diasnummer 3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</p:spPr>
        <p:txBody>
          <a:bodyPr/>
          <a:lstStyle/>
          <a:p>
            <a:fld id="{04C73271-F603-4B8B-BC48-CACE9C399C01}" type="slidenum">
              <a:rPr lang="da-DK" smtClean="0"/>
              <a:pPr/>
              <a:t>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505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8" grpId="1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3" y="1556792"/>
            <a:ext cx="8562733" cy="504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dirty="0" err="1">
                <a:solidFill>
                  <a:schemeClr val="bg1"/>
                </a:solidFill>
              </a:rPr>
              <a:t>Decrease</a:t>
            </a:r>
            <a:r>
              <a:rPr lang="da-DK" sz="2400" dirty="0">
                <a:solidFill>
                  <a:schemeClr val="bg1"/>
                </a:solidFill>
              </a:rPr>
              <a:t> in data </a:t>
            </a:r>
            <a:r>
              <a:rPr lang="da-DK" sz="2400" dirty="0" err="1">
                <a:solidFill>
                  <a:schemeClr val="bg1"/>
                </a:solidFill>
              </a:rPr>
              <a:t>edits</a:t>
            </a:r>
            <a:r>
              <a:rPr lang="da-DK" sz="2400" dirty="0">
                <a:solidFill>
                  <a:schemeClr val="bg1"/>
                </a:solidFill>
              </a:rPr>
              <a:t> and re-</a:t>
            </a:r>
            <a:r>
              <a:rPr lang="da-DK" sz="2400" dirty="0" err="1">
                <a:solidFill>
                  <a:schemeClr val="bg1"/>
                </a:solidFill>
              </a:rPr>
              <a:t>contact</a:t>
            </a:r>
            <a:r>
              <a:rPr lang="da-DK" sz="2400" dirty="0">
                <a:solidFill>
                  <a:schemeClr val="bg1"/>
                </a:solidFill>
              </a:rPr>
              <a:t> to </a:t>
            </a:r>
            <a:r>
              <a:rPr lang="da-DK" sz="2400" dirty="0" err="1">
                <a:solidFill>
                  <a:schemeClr val="bg1"/>
                </a:solidFill>
              </a:rPr>
              <a:t>enterprises</a:t>
            </a:r>
            <a:endParaRPr lang="da-DK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2800" b="1" dirty="0">
              <a:solidFill>
                <a:schemeClr val="bg1"/>
              </a:solidFill>
            </a:endParaRPr>
          </a:p>
          <a:p>
            <a:endParaRPr lang="en-GB" sz="2800" b="1" dirty="0">
              <a:solidFill>
                <a:schemeClr val="bg1"/>
              </a:solidFill>
            </a:endParaRPr>
          </a:p>
          <a:p>
            <a:endParaRPr lang="en-GB" sz="2800" b="1" dirty="0">
              <a:solidFill>
                <a:schemeClr val="bg1"/>
              </a:solidFill>
            </a:endParaRPr>
          </a:p>
          <a:p>
            <a:endParaRPr lang="da-DK" sz="2800" dirty="0">
              <a:solidFill>
                <a:schemeClr val="bg1"/>
              </a:solidFill>
            </a:endParaRP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4294967295"/>
          </p:nvPr>
        </p:nvSpPr>
        <p:spPr>
          <a:xfrm>
            <a:off x="1371600" y="6559550"/>
            <a:ext cx="1905000" cy="228600"/>
          </a:xfrm>
          <a:prstGeom prst="rect">
            <a:avLst/>
          </a:prstGeom>
        </p:spPr>
        <p:txBody>
          <a:bodyPr/>
          <a:lstStyle/>
          <a:p>
            <a:fld id="{BED9CA19-36C4-4553-805E-7AC307A5DE4D}" type="datetime1">
              <a:rPr lang="en-US" altLang="en-US" smtClean="0"/>
              <a:pPr/>
              <a:t>11/4/2016</a:t>
            </a:fld>
            <a:endParaRPr lang="en-US" altLang="en-US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143000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Analysis: </a:t>
            </a:r>
            <a:r>
              <a:rPr lang="da-DK" dirty="0" err="1">
                <a:solidFill>
                  <a:schemeClr val="bg1"/>
                </a:solidFill>
              </a:rPr>
              <a:t>Effect</a:t>
            </a:r>
            <a:endParaRPr lang="da-DK" sz="2400" dirty="0">
              <a:solidFill>
                <a:schemeClr val="bg1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994" y="44624"/>
            <a:ext cx="3338283" cy="11304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dsholder til indhold 2"/>
          <p:cNvSpPr txBox="1">
            <a:spLocks/>
          </p:cNvSpPr>
          <p:nvPr/>
        </p:nvSpPr>
        <p:spPr>
          <a:xfrm>
            <a:off x="467543" y="2204864"/>
            <a:ext cx="8562733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1813" indent="-263525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80000"/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Tx/>
              <a:buChar char="-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48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60000"/>
              <a:buFont typeface="Wingdings" pitchFamily="2" charset="2"/>
              <a:buChar char="n"/>
              <a:defRPr sz="14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4pPr>
            <a:lvl5pPr marL="756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50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a-DK" sz="2400" dirty="0" err="1">
                <a:solidFill>
                  <a:schemeClr val="bg1"/>
                </a:solidFill>
              </a:rPr>
              <a:t>Fewer</a:t>
            </a:r>
            <a:r>
              <a:rPr lang="da-DK" sz="2400" dirty="0">
                <a:solidFill>
                  <a:schemeClr val="bg1"/>
                </a:solidFill>
              </a:rPr>
              <a:t> respondents </a:t>
            </a:r>
            <a:r>
              <a:rPr lang="en-GB" sz="2400" dirty="0">
                <a:solidFill>
                  <a:schemeClr val="bg1"/>
                </a:solidFill>
              </a:rPr>
              <a:t>submitted …</a:t>
            </a:r>
          </a:p>
          <a:p>
            <a:pPr lvl="1">
              <a:buSzPct val="120000"/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“0” as total turnover </a:t>
            </a:r>
          </a:p>
          <a:p>
            <a:pPr lvl="2">
              <a:buSzPct val="90000"/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bg1"/>
                </a:solidFill>
              </a:rPr>
              <a:t>4,5 % data edits in 2013</a:t>
            </a:r>
          </a:p>
          <a:p>
            <a:pPr lvl="2">
              <a:buSzPct val="90000"/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bg1"/>
                </a:solidFill>
              </a:rPr>
              <a:t>0,8 % data edits in 2015</a:t>
            </a:r>
            <a:endParaRPr lang="en-GB" sz="2800" b="1" dirty="0">
              <a:solidFill>
                <a:schemeClr val="bg1"/>
              </a:solidFill>
            </a:endParaRPr>
          </a:p>
          <a:p>
            <a:endParaRPr lang="en-GB" sz="2800" b="1" dirty="0">
              <a:solidFill>
                <a:schemeClr val="bg1"/>
              </a:solidFill>
            </a:endParaRPr>
          </a:p>
          <a:p>
            <a:endParaRPr lang="en-GB" sz="2800" b="1" dirty="0">
              <a:solidFill>
                <a:schemeClr val="bg1"/>
              </a:solidFill>
            </a:endParaRPr>
          </a:p>
          <a:p>
            <a:endParaRPr lang="da-DK" sz="2800" dirty="0">
              <a:solidFill>
                <a:schemeClr val="bg1"/>
              </a:solidFill>
            </a:endParaRPr>
          </a:p>
        </p:txBody>
      </p:sp>
      <p:sp>
        <p:nvSpPr>
          <p:cNvPr id="12" name="Pladsholder til indhold 2"/>
          <p:cNvSpPr txBox="1">
            <a:spLocks/>
          </p:cNvSpPr>
          <p:nvPr/>
        </p:nvSpPr>
        <p:spPr>
          <a:xfrm>
            <a:off x="467543" y="4077072"/>
            <a:ext cx="8562733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1813" indent="-263525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80000"/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Tx/>
              <a:buChar char="-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48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60000"/>
              <a:buFont typeface="Wingdings" pitchFamily="2" charset="2"/>
              <a:buChar char="n"/>
              <a:defRPr sz="14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4pPr>
            <a:lvl5pPr marL="756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50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SzPct val="120000"/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factor errors (too few or too many digits) </a:t>
            </a:r>
          </a:p>
          <a:p>
            <a:pPr lvl="2">
              <a:buSzPct val="90000"/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bg1"/>
                </a:solidFill>
              </a:rPr>
              <a:t>10 % data edits in 2013</a:t>
            </a:r>
          </a:p>
          <a:p>
            <a:pPr lvl="2">
              <a:buSzPct val="90000"/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bg1"/>
                </a:solidFill>
              </a:rPr>
              <a:t>  3 % data edits in 2015</a:t>
            </a:r>
          </a:p>
          <a:p>
            <a:endParaRPr lang="en-GB" sz="2800" b="1" dirty="0">
              <a:solidFill>
                <a:schemeClr val="bg1"/>
              </a:solidFill>
            </a:endParaRPr>
          </a:p>
          <a:p>
            <a:endParaRPr lang="en-GB" sz="2800" b="1" dirty="0">
              <a:solidFill>
                <a:schemeClr val="bg1"/>
              </a:solidFill>
            </a:endParaRPr>
          </a:p>
          <a:p>
            <a:endParaRPr lang="en-GB" sz="2800" b="1" dirty="0">
              <a:solidFill>
                <a:schemeClr val="bg1"/>
              </a:solidFill>
            </a:endParaRPr>
          </a:p>
          <a:p>
            <a:endParaRPr lang="da-DK" sz="2800" dirty="0">
              <a:solidFill>
                <a:schemeClr val="bg1"/>
              </a:solidFill>
            </a:endParaRPr>
          </a:p>
        </p:txBody>
      </p:sp>
      <p:sp>
        <p:nvSpPr>
          <p:cNvPr id="9" name="Pladsholder til diasnummer 3"/>
          <p:cNvSpPr>
            <a:spLocks noGrp="1"/>
          </p:cNvSpPr>
          <p:nvPr>
            <p:ph type="sldNum" sz="quarter" idx="4"/>
          </p:nvPr>
        </p:nvSpPr>
        <p:spPr>
          <a:xfrm>
            <a:off x="8691562" y="6514165"/>
            <a:ext cx="416942" cy="270537"/>
          </a:xfrm>
        </p:spPr>
        <p:txBody>
          <a:bodyPr/>
          <a:lstStyle/>
          <a:p>
            <a:fld id="{04C73271-F603-4B8B-BC48-CACE9C399C01}" type="slidenum">
              <a:rPr lang="da-DK" smtClean="0"/>
              <a:pPr/>
              <a:t>10</a:t>
            </a:fld>
            <a:endParaRPr lang="da-DK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739742"/>
            <a:ext cx="1876425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3" t="19609" r="8415" b="29385"/>
          <a:stretch/>
        </p:blipFill>
        <p:spPr bwMode="auto">
          <a:xfrm>
            <a:off x="6012160" y="4674484"/>
            <a:ext cx="1876425" cy="626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88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504056" y="1340768"/>
            <a:ext cx="8182744" cy="925563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Online validation is mainly guided by technical capability &amp; presumption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04056" y="260648"/>
            <a:ext cx="8208912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Challenges and perspectives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11</a:t>
            </a:fld>
            <a:endParaRPr lang="da-DK" dirty="0"/>
          </a:p>
        </p:txBody>
      </p:sp>
      <p:sp>
        <p:nvSpPr>
          <p:cNvPr id="5" name="Pladsholder til indhold 1"/>
          <p:cNvSpPr txBox="1">
            <a:spLocks/>
          </p:cNvSpPr>
          <p:nvPr/>
        </p:nvSpPr>
        <p:spPr>
          <a:xfrm>
            <a:off x="467544" y="2492896"/>
            <a:ext cx="8219256" cy="11415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1813" indent="-263525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80000"/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Tx/>
              <a:buChar char="-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48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60000"/>
              <a:buFont typeface="Wingdings" pitchFamily="2" charset="2"/>
              <a:buChar char="n"/>
              <a:defRPr sz="14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4pPr>
            <a:lvl5pPr marL="756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50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</a:rPr>
              <a:t>The “soft” validation can be perceived as “hard” resulting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in new errors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Pladsholder til indhold 1"/>
          <p:cNvSpPr txBox="1">
            <a:spLocks/>
          </p:cNvSpPr>
          <p:nvPr/>
        </p:nvSpPr>
        <p:spPr>
          <a:xfrm>
            <a:off x="467544" y="3593831"/>
            <a:ext cx="8219256" cy="11415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1813" indent="-263525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80000"/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Tx/>
              <a:buChar char="-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48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60000"/>
              <a:buFont typeface="Wingdings" pitchFamily="2" charset="2"/>
              <a:buChar char="n"/>
              <a:defRPr sz="14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4pPr>
            <a:lvl5pPr marL="756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50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</a:rPr>
              <a:t>Respondents expect online validation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Need to balance interruption and assistance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Pladsholder til indhold 1"/>
          <p:cNvSpPr txBox="1">
            <a:spLocks/>
          </p:cNvSpPr>
          <p:nvPr/>
        </p:nvSpPr>
        <p:spPr>
          <a:xfrm>
            <a:off x="467544" y="4869160"/>
            <a:ext cx="8219256" cy="11415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 typeface="Wingdings" pitchFamily="2" charset="2"/>
              <a:buChar char=""/>
              <a:defRPr sz="26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1813" indent="-263525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80000"/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Clr>
                <a:srgbClr val="0091D4"/>
              </a:buClr>
              <a:buSzPct val="100000"/>
              <a:buFontTx/>
              <a:buChar char="-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48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60000"/>
              <a:buFont typeface="Wingdings" pitchFamily="2" charset="2"/>
              <a:buChar char="n"/>
              <a:defRPr sz="14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4pPr>
            <a:lvl5pPr marL="756000" indent="-180000" algn="l" defTabSz="914400" rtl="0" eaLnBrk="1" latinLnBrk="0" hangingPunct="1">
              <a:spcBef>
                <a:spcPct val="20000"/>
              </a:spcBef>
              <a:buClr>
                <a:srgbClr val="2585B8"/>
              </a:buClr>
              <a:buSzPct val="50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Lucida Sans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</a:rPr>
              <a:t>Optimized validation require follow up analysis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Need to document errors and effect on data quality</a:t>
            </a:r>
          </a:p>
        </p:txBody>
      </p:sp>
    </p:spTree>
    <p:extLst>
      <p:ext uri="{BB962C8B-B14F-4D97-AF65-F5344CB8AC3E}">
        <p14:creationId xmlns:p14="http://schemas.microsoft.com/office/powerpoint/2010/main" val="347380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da-DK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da-DK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da-DK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da-DK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da-DK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da-DK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da-DK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a-DK" sz="2400" dirty="0">
                <a:solidFill>
                  <a:schemeClr val="bg1"/>
                </a:solidFill>
              </a:rPr>
              <a:t>		Pia Thomsen, pit@dst.dk</a:t>
            </a:r>
          </a:p>
          <a:p>
            <a:pPr marL="0" indent="0">
              <a:buNone/>
            </a:pPr>
            <a:r>
              <a:rPr lang="da-DK" sz="2400" dirty="0">
                <a:solidFill>
                  <a:schemeClr val="bg1"/>
                </a:solidFill>
              </a:rPr>
              <a:t>		Lise Stahl Jacobsen, ljc@dst.dk</a:t>
            </a:r>
          </a:p>
          <a:p>
            <a:pPr marL="0" indent="0">
              <a:buNone/>
            </a:pPr>
            <a:endParaRPr lang="da-DK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a-DK" sz="2400" dirty="0">
              <a:solidFill>
                <a:schemeClr val="bg1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4C73271-F603-4B8B-BC48-CACE9C399C01}" type="slidenum">
              <a:rPr lang="da-DK" smtClean="0"/>
              <a:pPr/>
              <a:t>12</a:t>
            </a:fld>
            <a:endParaRPr lang="da-DK" dirty="0"/>
          </a:p>
        </p:txBody>
      </p:sp>
      <p:sp>
        <p:nvSpPr>
          <p:cNvPr id="5" name="AutoShape 2" descr="data:image/jpeg;base64,/9j/4AAQSkZJRgABAQAAAQABAAD/2wCEAAkGBxASEhIQExEUERQQGBAVEBUPEBQUFRYWFRYXFxcYFRQYHighGBolGxUVITEiJSkrLi4uFx8zODMsNygtLi0BCgoKDg0OGxAQGywlHyQsLC0sLCwsLSwsLSwvLSwsLCwsLCwsLCwsLCwsLCwsLCwsLCwsLCwsLCwsLCwsLCwsK//AABEIAOMA3gMBIgACEQEDEQH/xAAcAAEAAgMBAQEAAAAAAAAAAAAABAYDBQcCAQj/xABFEAACAgEBBAcECAIHBwUAAAABAgADEQQFEiExBhNBUWFxgQciMpEUI1JicoKhsUKSFTNTY4PBwiRDVHOTotElZJSz0//EABkBAQADAQEAAAAAAAAAAAAAAAABAgMEBf/EACsRAAICAQMCBAYDAQAAAAAAAAABAhEDEiExBEEFUWGxEyJxgZHRocHhMv/aAAwDAQACEQMRAD8A7jERAEREAREQBERAEREAREQBERAEREAREQBERAEREAREQBERAEREAREQBERAEREARMbXoObAeomM62sfxj04/tAJESKdoVd59Ec/sJ5O0q/v+lFp/wBMmmCZMT2nOFGSOeTgDzPf4ftkSHdtReSrcM82+i3nA8BucT+n7Em0awMBLv8A41/7lYpkWSibB9lvDiv68cz1VeGOOKsOatwOO/xHiMiUTa22Ntm/e0+kK0ocKtqITYPtOc5XPYARjtlj0m0bbawbtDfW45qprbB70cOD+xlnCkRZvYmoq2jeDg6W+wdjZ06t5MOsAPmMeXbMq7St/wCD1A830v8A+0rRNmyiRa9W550WL5tT/k5izaNKtuPYiPgHdd1VsHtAzxHPj4GFFvgOSXJKifFYHiDkeE+yCRERAEREAREQBERAEREAREQBPF9YZWU8mBBx4jE9xAIektLIrHgSPeHcw4MPQgiZgZE0/u2W19xFij7tmc/962H1kuWIPs+z5PsgH2afa3SfTaclSxdxzSvBI/EeQ8uc0XTrpQ1R+i0th8DrnHNQeSqexiOJPYCO/hX+jHRy3V++T1dQOC5GSx7Qg7fPkPHlNY49rkVcuyN7d08sPwUqv43LftieaunN38VdR/DvD/MyyaDozo6gMVK57Wu98nx48B6ASculoPAJUccwFU/pI1Q7IU/M0uz+mND4FimontPvL8xxHylhRwwDAgg8QQcgjwMrm2NmbNOQz1adx2pYqEHxTkflNPTqNRs2wI/1lFnEbvwkd6/Zbw7fkZGlPgm2uS+Sn9O+iv019My3ChgbKyzUm0HI31BAdcfC/HPbjHGW2i5XVXU7ysAVI7QZH2pSz1OE+MYerJwOsQh0ye7eUA+BMiMnB2uSJwjNaZK0UrRdDtp6QhtPrK7Mc1YPUD+QlwfUiWzYu1nc9TfX1F6jJXmrj7VbciO8Z4Sds7XV31rbW28rgEd4yAcMOw8RwMa/SdYuAd1196p8cUfsPl2EdoJHbNXmeTbJ+e6/ZhHp1i3xbenZ/pkmJB2LtDr6g5G64LJav2bEJVx5ZBx3ggydMGmnTOlNNWhERIJEREAREQBERAEREAREQDW7QO7bS/Y+/U3mRvqT5dWw/PJSmarb+oZ63FQz1JFhb7T0sHFaeOVwTyGSOJzuzNPeGAYHIYAg94PES1bEEuYtXqVqre1vhrV3byUEn9pkBmm6aORoNUf7th8yAf0MJWwzk2m6zVahQT7+osGT3F24nyGT8p27T1V0VBVwldS9vYqjiSfmSZxv2eEHaGnB/vT6ipyJ0rp/qTXoLyObbiejuob9MzfKrkomcOGyh9I+lFuqdgGZKQcJWDjI73xzY/p+pm6TohtAKLkArYcVUWbtv6cAfMiaPobWtmt0yNxG/vfyKXH6qJ23MZJaNkIrVuzimu1Nj2O1uesJxZld07wGDkdh4cZ1DTadNZoalf8AjrTj2q6jG8PIg/rKj7TdCEurvUY64FXx9pMYJ8SpA/LLD7OtVv6NV/snsT5nf/1yJu4qSJjzRE6Ca9la3RWcGrLFB3EHDqPXB9TLlOea+zqtsqR/G9Wf8RAh/fM6ETM8i3vzJj5FW05FOouoDbjqetpP2qbWLYI5Mq2dau72ALjGQZaNHfvqG5Hkw7iOcpGtqGp1i3gsPo6uBusQGWz3VVu8e6W8OHfN10f1AS1qTwFvvJ+JR7w9VwfymHG42Te9GXZA6vW62rktn0fUKPvOprf/AOpfnN9NKi/+oOf/AG1Wf+rZN1GXlfRexTDw/q/cRETM1EREAREQBERAEREATX7XuICVgkG0kMQcEIASxB7M8FyOI3s9k2ErfS7WGl9LZjKu1lJ48i6b6k/9Ij1kxVsh8EtSAAAAAMAADAAHIAd012w7d1DT/wAOz1YB5Kp+rz/hlD6zBZde3wPWv4qmb/WJVtqdHdc1z6hGrZm3c9W5qfIGMjIxxGObDlNtPmUs6VVbInSWg26PU1jiz1WhfxbpK/qBOf6PpTq9Mwr1CN4C8brH8Fg4P5jelw2V0n092Bv7jH+Gzh8jyMrpa3LWcn6E68V67SuTwNgU/wCIDX/rnWfaJQX2ffjmnVv6K6lv0zOLdJtAdJq7qRlQjb1JHD3G95CPIEDzUzuHR7ale0NGrtgi5GrvXubG7Yv+Y8CDNMj3UikeGjkHRnaIp1WntJwqWJvE9it7rH0BM77Pznt3Ztmkvs01nND7pxwdD8LjwI/XI7J0Dop7SaVpWrV74esBVsRd8Oo4DeHMNjt5HGeEnLHVTQg62ZtPawwGno7+t4eW42f8pE9k+tGNTUTjHV2DJ/ErH0wnzlZ6U9IX2nqK6qK2KpvClDjfckZZiAcDgvLPIeMrumNhc1oHLtlSiBt896lRx8xLRh8mlkOXzWXTT6oaza6unFTapU/cpA4+RCZ9Z0HpJrxVSeOC+QPLGWPy4es0PQDow2lVr78C6wYC5B6tOZBPLeOBnuwPGa/ZG1Ldpa5mwo0+lyV3R8XvHqsk9pI3uH2MTOe724RZbc9zfbP0ZrrAYYd/fs/EccPQAL+WQdosUspsXnWxfzCqQR6hsessFyzUX15sP3Vx6scn9APnESGbrZ7B9TfaDler0yKfMPZ+zr85tpXuhrruWp/EH3jk5ypAVD5YTGPCWGUzf915UvwiMH/F+dv8uxERMjYREQBERAEREAREQBNB070ps0N5UEtSFvTd5k0MLMDzClfzTfz4ygggjIPAg90lOnYZSNm3h0VgcggYmyrMrPRhTWr6Y5zpXsp4nJ3a2KofVNw+ssdZnSzFEi2hLFKOiurc1dQynzB4TQa/oPS2TQ7UH7JzZX/KTvL6HA7pYazJCGZ8Fjj3TLovrVUWNU1nVDAekm1dzJOOW8uOfEAcTNV0F6XtobTnL0W4FyjmCOTqPtDtHaPITvqGaPb3QzQazJtpC2H/AHtP1dnqRwb8wMa+zFEfauz9FtShGJDjBNN1RG8ueYB/dSOzlmU2z2XW73u6usr3tUwbHkCQfnPWp9nu09Cxt2dqutXma2Irc+BVvq7D4nd8pBf2ka7Tt1Wq0YFg7G36CcduGDZHiOElNrhh+pfOiXRWjQ5cMbbmGGsYYwO0IvHdB8yfGWI2gZPAZ5n/AMmcr0XtA1+rJTSaDfblkM9qqfvEBQvqRNonQ3a2s467WCis86aPeOO5guF9SXkNebJXoeOnfTyvcfTaZwxYFbrVPuqvaqHtJ5EjgPPlaugmxvoukRWGLbfrbh2gsBhT+Fd0eee+eNjdBdnabBFPXOMe/qD1hyO0L8KnyAlgtUHmPUcD6EcZDaqkEu7MdqzVWId0ntc5HrwX9MSfezAYPvqeZA94Dtyo+L04+BmJircQQQM8u/uPcfCTF0yJK0a7RW9TfW3JX+qfybG6f5gPmZcJTto0bysveJYtia3rqUc/Fjds/GvBv1GfIiMqvcQ22J8RExNBERAEREAREQBERAERMepvWtGsc7q1qzOTyCqMkn0EA59tbdp2rcgI/wBpqovIB47wzS2R2e7XV8zNzUZxx+kL27X+lPwFzGvB/hU8EX0IUeOMzr2mfIBnW4uKpnPGan8yJ9ZklDIlZkhDM2aIlIZlWYEMzLKMsZRMG0Nn0Xp1d9Ndyc926tXX5MJmBnxmlST5UiooRFVFX4VRQqjyA4CGaeGeQddtOqr43APdzb+UcZNEE1nmJnlV13SpjwqXdH2rME/LkPXMgdJPaXodNlK2Oqt5BKCCueQDW8ufD3d4+EslZDdF1Z5EvqBO8CVb7S8/Ig8GHmDK30V2ztPUA2arQrpqj8DNYyPgnCjqWBY8xxO74CWJnlqK2RL7yv8AWDh/aIDu/mXmn6jxkjozqQlz05924dZXjlvAANjvyuD+Uz4zzWX6cI631e69bB90HCP9oY5KWBIyMc+OZarVEXTL7E8U2hlV1OQwDKe8EZE9zmNhERAEREAREQBERAEpftT2r1WlFKnDXk579xME+eXapSO5jLpOO+03W9bqrFz7tO5UO7IUWMR59coP/LnT0kNeVem5y9bk0YW/Pb8nLdoKVIYc1IIPiDkTuPRzWi2muwcmVWHqMzjOvr4GdH9nxeqv6NZ8dW5kfdtrS5Pktqj0M6+ojUjm6KdxovdZkmsyHWZKrM42dyJSGZlMjoZS9q7Z1W+1LPu4LBhWN3gPHnx4dvIzNlkXe7WVoN53VM8t4gcOzA7Zpdb0qqXgitYe/wCFfmeP6TmW1ekLrY1a17z5xlyTknlgDic8O2etN0e2xq+YOnQ9tx6kfyAdYR6ETZYJVb2MJdTC6W5Y9s9MWGQ9y1D7NfxfplpTruk72v1emoe6xs491mY+IrXJMuOyPZdpEw2otfUHtVPqq/Ug77eeVl32doKKF3KKkpU8xUgXPixHFj4nMnRFepR5pP0OW6D2d7R1eG1t/wBHrPHq1w74/Ap3F8ySR3S/dHOh+h0ODTSOsHO6337fRiMJ5KFE38xWWdkmrKOdEXatmBWPtuAfyo7/ALqJFZ5j2vqQLKwTwVbWPmSqr+m/NO2usufqdOhsft3eSjvduSjz9JLXBpi4ZP1m0EQEkz7s7ZGo1WGbNFJ7SPfYfdU8h4n5GbbYfRVKyLbyLrRxHD6tD91TzP3j6ASyTGWTtE6FDzMOj0y1Ita53UGBkkn5mZoiYGgiIgCIiAIiIAiIgCcD2pcbS9pOets1Ng8mvtK/9u6PSd6sOAT3Az8+bL97SaY8/qwPVXdT+09Hw1XN/Q8rxZ1iX1NNr6+B9Z1fpPpvo+0NO44LqdOK+HLf0zfuUuHpX4TmOvTgfWdh9o9W/o6dWvE6a2i3h9iz6p/QLaW/LNOt2lH7/wBFfDXcZfb+zNS0l1mavZ9u8imbGszkkeiiWGAGScAcST2CVfpDqKiu8y5uswV7Clf8AbzGTg8ixnrpRtpU3dMmGd/etHMLUPteLHAx2je7pTtqbV3SSSbLH4hc8TntY/wr4/LPKZ03siXJJW+Da6Da66Zi5RTv4BIUCw+Ctz5dnLylv2dtKq5d+tsjtHIg9zDsnNti7Ku1TlieA4PYR7q9u6g7/D1JnQtn6SulAlYwO0nmT3se0z0Fh0QqT39jyZ5/iZLivl9zaB5kV5DV55t1OOA5/tM9FltdEu3UY4DnMIeRA8yB5fRRX4lkJtg2a3UOxs6uioV1tuf1jsBvkLngoxYOPHljHbLhs3Z1OnQV1IEUd3MnvYnix8TInRdP9mrftu3ruPPFrF1B8lZR6Tazz8s25NHrYYaYIRETI1EREAREQBERAEREAREQBPz7surq/pGiPBtFbcoB5movgEd4DZ4/3iz9BTkPtZ6O3UXja+mGQQBqgBkDA3d9l7UZcK3dgHtyOro8vw8lnH12D4uKip62ude6OhNfslaWP9ZTZprO8EKa8+eMN6iccXbGntGSTQ3arhnT8jqCcfiAx3nnLP0B6YUaFra7rQaLffU15crYBj4QM4YYH5R4zv6xLLC48o87oHLDkqfDNt0O1pbTqbPdZRi0Ej3XT3XBPgwI9Jk2t0mVVYVkAAHesbkAOe7n95zva+3gdTqX0+RRba9tS28MGzDOSgOONhcjjyI5cpjo0Op1OHc4Tsa33Kx+FR8R8gTOWOGc/Q78nVY4d7MqbZdt+xQQ9xyz2D4VHBFAPM4ySTwyx5zdbF6PlvrLt5Vb3t0n6yzxYn4R4njjkMcZk2boqacFfrHH+8cDh+BOQ8zk+U2S3nmTnvnqYOjUFff+f8PD6rxB5HXb+P8ATeae1VAVQFVeCqowAPCS69RK+mpns6knyl3gMY9TRurdd2L6n/xMS2zWrbMumZ7H6mpTbZwJUHAUHk1jckXgefE4OATwlJQjjjbNIZJ5ZUt2bNbZ81IaxeqUkNcVqBXmOsO6WH4VLN+WWbZGw0qQ9Zi13GHJHugfZRewePM/ID1ptiVpaLQThd7dU8d1iMZB/CWHrPOl1cGnX2PWh0WRON/f0NmiAAADAAAAHYBPURPNPWEREAREQBERAEREAREQBERAE+EA8DxB55n2IBRdu+yzZ15Z61bTO2f6gjcz/wAs8B6YnOtv9ANVpMt9Ft1NY/j0+oD8PvVikOPHGQO+d/ibw6icTnn0uOXY/Lun2oin3Kq0I7SC7D1sJwfICbCvahY5Zix72OT8zOre1bozp7dFqdUtKDUUL1vWIoDlKyGsDEfF7gcDOcHjOP6rYu5XXal6sHStyrgqQWUEgEZzxPhPQw9Wmedn6B9tzc0a7xk2rVzR9G9g7Q1gZtPp2sRTg2FkRCQcEKzkbxHbjOMcZbNF7PNqHGRRWO3rLyT8kVs/OdS67GuWcEvDcr4iYUvmTrxkLxLN8CIpZ28FRclvQS0bN9m2MG/VM33dOgrHkzsWJHiN0y4bI2JptKMUVLXnAZuLO2OW/Y2Wf1JmWXxWKVQV/Xg1w+CzbvI6Xpz+vcpuyOiOpuw15Olr+ypVr2HieK1j+ZsH+Ey77N2bTp0FVKCtRx4ZJJ7WZjxZj2kkkyXE8nNnnldzZ7mDpseBVBfsRETE3EREAREQBERAEREAREQBERAEREAREQBERAMd9KurIwyrhlYd4IwR8pzPo17JURs6236QlRK00pkIyKcI1x5sSoGUHDmDvCdQiSm1wKPFNSooRVCqoAVVAAAHIADkJ7iJAEREAREQBERAEREAREQBERAEREAREQBERAEREARE+ZgH2J5LieTcvfAMkTAdUvfPB1yd8UCVEhHaSd88Haqd8mmDYRNadsV988/0zX3iKYNpE1f9M198+jbCd8UwbOJrhtVJ7G0kigTokQa9Z6GsWRQJMTCNQs9i0QD3E8hhPuYB9iIgCIiAIiIAiIgHwiY2QzLEAhvU0j2UNNpEmwaKzSvIluis8ZZ8Rujuk6iKKbbs+3vMi2bKuPaZe9wd0+dWO6TrFHO32Lef4zMf9Baj+0adI6pe6OqXuk/EZGk50mxb/tmSK9k3d5l96pe6OqXukaxpKXXs23xkmvQWeMtfVjun3cHdGomiuV6N5JTStN3ujujEjUKNYmnaZ0pMmxIskwLWZkCz3EgHwCfYiAIiIAiIgCIiAIiIAiIgCIiAIiIAiIgCIiAIiIAiIgCIiAIiIAiIgCIiAf/Z"/>
          <p:cNvSpPr>
            <a:spLocks noChangeAspect="1" noChangeArrowheads="1"/>
          </p:cNvSpPr>
          <p:nvPr/>
        </p:nvSpPr>
        <p:spPr bwMode="auto">
          <a:xfrm>
            <a:off x="101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6" name="AutoShape 4" descr="data:image/jpeg;base64,/9j/4AAQSkZJRgABAQAAAQABAAD/2wCEAAkGBxASEhIQExEUERQQGBAVEBUPEBQUFRYWFRYXFxcYFRQYHighGBolGxUVITEiJSkrLi4uFx8zODMsNygtLi0BCgoKDg0OGxAQGywlHyQsLC0sLCwsLSwsLSwvLSwsLCwsLCwsLCwsLCwsLCwsLCwsLCwsLCwsLCwsLCwsLCwsK//AABEIAOMA3gMBIgACEQEDEQH/xAAcAAEAAgMBAQEAAAAAAAAAAAAABAYDBQcCAQj/xABFEAACAgEBBAcECAIHBwUAAAABAgADEQQFEiExBhNBUWFxgQciMpEUI1JicoKhsUKSFTNTY4PBwiRDVHOTotElZJSz0//EABkBAQADAQEAAAAAAAAAAAAAAAABAgMEBf/EACsRAAICAQMCBAYDAQAAAAAAAAABAhEDEiExBEEFUWGxEyJxgZHRocHhMv/aAAwDAQACEQMRAD8A7jERAEREAREQBERAEREAREQBERAEREAREQBERAEREAREQBERAEREAREQBERAEREARMbXoObAeomM62sfxj04/tAJESKdoVd59Ec/sJ5O0q/v+lFp/wBMmmCZMT2nOFGSOeTgDzPf4ftkSHdtReSrcM82+i3nA8BucT+n7Em0awMBLv8A41/7lYpkWSibB9lvDiv68cz1VeGOOKsOatwOO/xHiMiUTa22Ntm/e0+kK0ocKtqITYPtOc5XPYARjtlj0m0bbawbtDfW45qprbB70cOD+xlnCkRZvYmoq2jeDg6W+wdjZ06t5MOsAPmMeXbMq7St/wCD1A830v8A+0rRNmyiRa9W550WL5tT/k5izaNKtuPYiPgHdd1VsHtAzxHPj4GFFvgOSXJKifFYHiDkeE+yCRERAEREAREQBERAEREAREQBPF9YZWU8mBBx4jE9xAIektLIrHgSPeHcw4MPQgiZgZE0/u2W19xFij7tmc/962H1kuWIPs+z5PsgH2afa3SfTaclSxdxzSvBI/EeQ8uc0XTrpQ1R+i0th8DrnHNQeSqexiOJPYCO/hX+jHRy3V++T1dQOC5GSx7Qg7fPkPHlNY49rkVcuyN7d08sPwUqv43LftieaunN38VdR/DvD/MyyaDozo6gMVK57Wu98nx48B6ASculoPAJUccwFU/pI1Q7IU/M0uz+mND4FimontPvL8xxHylhRwwDAgg8QQcgjwMrm2NmbNOQz1adx2pYqEHxTkflNPTqNRs2wI/1lFnEbvwkd6/Zbw7fkZGlPgm2uS+Sn9O+iv019My3ChgbKyzUm0HI31BAdcfC/HPbjHGW2i5XVXU7ysAVI7QZH2pSz1OE+MYerJwOsQh0ye7eUA+BMiMnB2uSJwjNaZK0UrRdDtp6QhtPrK7Mc1YPUD+QlwfUiWzYu1nc9TfX1F6jJXmrj7VbciO8Z4Sds7XV31rbW28rgEd4yAcMOw8RwMa/SdYuAd1196p8cUfsPl2EdoJHbNXmeTbJ+e6/ZhHp1i3xbenZ/pkmJB2LtDr6g5G64LJav2bEJVx5ZBx3ggydMGmnTOlNNWhERIJEREAREQBERAEREAREQDW7QO7bS/Y+/U3mRvqT5dWw/PJSmarb+oZ63FQz1JFhb7T0sHFaeOVwTyGSOJzuzNPeGAYHIYAg94PES1bEEuYtXqVqre1vhrV3byUEn9pkBmm6aORoNUf7th8yAf0MJWwzk2m6zVahQT7+osGT3F24nyGT8p27T1V0VBVwldS9vYqjiSfmSZxv2eEHaGnB/vT6ipyJ0rp/qTXoLyObbiejuob9MzfKrkomcOGyh9I+lFuqdgGZKQcJWDjI73xzY/p+pm6TohtAKLkArYcVUWbtv6cAfMiaPobWtmt0yNxG/vfyKXH6qJ23MZJaNkIrVuzimu1Nj2O1uesJxZld07wGDkdh4cZ1DTadNZoalf8AjrTj2q6jG8PIg/rKj7TdCEurvUY64FXx9pMYJ8SpA/LLD7OtVv6NV/snsT5nf/1yJu4qSJjzRE6Ca9la3RWcGrLFB3EHDqPXB9TLlOea+zqtsqR/G9Wf8RAh/fM6ETM8i3vzJj5FW05FOouoDbjqetpP2qbWLYI5Mq2dau72ALjGQZaNHfvqG5Hkw7iOcpGtqGp1i3gsPo6uBusQGWz3VVu8e6W8OHfN10f1AS1qTwFvvJ+JR7w9VwfymHG42Te9GXZA6vW62rktn0fUKPvOprf/AOpfnN9NKi/+oOf/AG1Wf+rZN1GXlfRexTDw/q/cRETM1EREAREQBERAEREATX7XuICVgkG0kMQcEIASxB7M8FyOI3s9k2ErfS7WGl9LZjKu1lJ48i6b6k/9Ij1kxVsh8EtSAAAAAMAADAAHIAd012w7d1DT/wAOz1YB5Kp+rz/hlD6zBZde3wPWv4qmb/WJVtqdHdc1z6hGrZm3c9W5qfIGMjIxxGObDlNtPmUs6VVbInSWg26PU1jiz1WhfxbpK/qBOf6PpTq9Mwr1CN4C8brH8Fg4P5jelw2V0n092Bv7jH+Gzh8jyMrpa3LWcn6E68V67SuTwNgU/wCIDX/rnWfaJQX2ffjmnVv6K6lv0zOLdJtAdJq7qRlQjb1JHD3G95CPIEDzUzuHR7ale0NGrtgi5GrvXubG7Yv+Y8CDNMj3UikeGjkHRnaIp1WntJwqWJvE9it7rH0BM77Pznt3Ztmkvs01nND7pxwdD8LjwI/XI7J0Dop7SaVpWrV74esBVsRd8Oo4DeHMNjt5HGeEnLHVTQg62ZtPawwGno7+t4eW42f8pE9k+tGNTUTjHV2DJ/ErH0wnzlZ6U9IX2nqK6qK2KpvClDjfckZZiAcDgvLPIeMrumNhc1oHLtlSiBt896lRx8xLRh8mlkOXzWXTT6oaza6unFTapU/cpA4+RCZ9Z0HpJrxVSeOC+QPLGWPy4es0PQDow2lVr78C6wYC5B6tOZBPLeOBnuwPGa/ZG1Ldpa5mwo0+lyV3R8XvHqsk9pI3uH2MTOe724RZbc9zfbP0ZrrAYYd/fs/EccPQAL+WQdosUspsXnWxfzCqQR6hsessFyzUX15sP3Vx6scn9APnESGbrZ7B9TfaDler0yKfMPZ+zr85tpXuhrruWp/EH3jk5ypAVD5YTGPCWGUzf915UvwiMH/F+dv8uxERMjYREQBERAEREAREQBNB070ps0N5UEtSFvTd5k0MLMDzClfzTfz4ygggjIPAg90lOnYZSNm3h0VgcggYmyrMrPRhTWr6Y5zpXsp4nJ3a2KofVNw+ssdZnSzFEi2hLFKOiurc1dQynzB4TQa/oPS2TQ7UH7JzZX/KTvL6HA7pYazJCGZ8Fjj3TLovrVUWNU1nVDAekm1dzJOOW8uOfEAcTNV0F6XtobTnL0W4FyjmCOTqPtDtHaPITvqGaPb3QzQazJtpC2H/AHtP1dnqRwb8wMa+zFEfauz9FtShGJDjBNN1RG8ueYB/dSOzlmU2z2XW73u6usr3tUwbHkCQfnPWp9nu09Cxt2dqutXma2Irc+BVvq7D4nd8pBf2ka7Tt1Wq0YFg7G36CcduGDZHiOElNrhh+pfOiXRWjQ5cMbbmGGsYYwO0IvHdB8yfGWI2gZPAZ5n/AMmcr0XtA1+rJTSaDfblkM9qqfvEBQvqRNonQ3a2s467WCis86aPeOO5guF9SXkNebJXoeOnfTyvcfTaZwxYFbrVPuqvaqHtJ5EjgPPlaugmxvoukRWGLbfrbh2gsBhT+Fd0eee+eNjdBdnabBFPXOMe/qD1hyO0L8KnyAlgtUHmPUcD6EcZDaqkEu7MdqzVWId0ntc5HrwX9MSfezAYPvqeZA94Dtyo+L04+BmJircQQQM8u/uPcfCTF0yJK0a7RW9TfW3JX+qfybG6f5gPmZcJTto0bysveJYtia3rqUc/Fjds/GvBv1GfIiMqvcQ22J8RExNBERAEREAREQBERAERMepvWtGsc7q1qzOTyCqMkn0EA59tbdp2rcgI/wBpqovIB47wzS2R2e7XV8zNzUZxx+kL27X+lPwFzGvB/hU8EX0IUeOMzr2mfIBnW4uKpnPGan8yJ9ZklDIlZkhDM2aIlIZlWYEMzLKMsZRMG0Nn0Xp1d9Ndyc926tXX5MJmBnxmlST5UiooRFVFX4VRQqjyA4CGaeGeQddtOqr43APdzb+UcZNEE1nmJnlV13SpjwqXdH2rME/LkPXMgdJPaXodNlK2Oqt5BKCCueQDW8ufD3d4+EslZDdF1Z5EvqBO8CVb7S8/Ig8GHmDK30V2ztPUA2arQrpqj8DNYyPgnCjqWBY8xxO74CWJnlqK2RL7yv8AWDh/aIDu/mXmn6jxkjozqQlz05924dZXjlvAANjvyuD+Uz4zzWX6cI631e69bB90HCP9oY5KWBIyMc+OZarVEXTL7E8U2hlV1OQwDKe8EZE9zmNhERAEREAREQBERAEpftT2r1WlFKnDXk579xME+eXapSO5jLpOO+03W9bqrFz7tO5UO7IUWMR59coP/LnT0kNeVem5y9bk0YW/Pb8nLdoKVIYc1IIPiDkTuPRzWi2muwcmVWHqMzjOvr4GdH9nxeqv6NZ8dW5kfdtrS5Pktqj0M6+ojUjm6KdxovdZkmsyHWZKrM42dyJSGZlMjoZS9q7Z1W+1LPu4LBhWN3gPHnx4dvIzNlkXe7WVoN53VM8t4gcOzA7Zpdb0qqXgitYe/wCFfmeP6TmW1ekLrY1a17z5xlyTknlgDic8O2etN0e2xq+YOnQ9tx6kfyAdYR6ETZYJVb2MJdTC6W5Y9s9MWGQ9y1D7NfxfplpTruk72v1emoe6xs491mY+IrXJMuOyPZdpEw2otfUHtVPqq/Ug77eeVl32doKKF3KKkpU8xUgXPixHFj4nMnRFepR5pP0OW6D2d7R1eG1t/wBHrPHq1w74/Ap3F8ySR3S/dHOh+h0ODTSOsHO6337fRiMJ5KFE38xWWdkmrKOdEXatmBWPtuAfyo7/ALqJFZ5j2vqQLKwTwVbWPmSqr+m/NO2usufqdOhsft3eSjvduSjz9JLXBpi4ZP1m0EQEkz7s7ZGo1WGbNFJ7SPfYfdU8h4n5GbbYfRVKyLbyLrRxHD6tD91TzP3j6ASyTGWTtE6FDzMOj0y1Ita53UGBkkn5mZoiYGgiIgCIiAIiIAiIgCcD2pcbS9pOets1Ng8mvtK/9u6PSd6sOAT3Az8+bL97SaY8/qwPVXdT+09Hw1XN/Q8rxZ1iX1NNr6+B9Z1fpPpvo+0NO44LqdOK+HLf0zfuUuHpX4TmOvTgfWdh9o9W/o6dWvE6a2i3h9iz6p/QLaW/LNOt2lH7/wBFfDXcZfb+zNS0l1mavZ9u8imbGszkkeiiWGAGScAcST2CVfpDqKiu8y5uswV7Clf8AbzGTg8ixnrpRtpU3dMmGd/etHMLUPteLHAx2je7pTtqbV3SSSbLH4hc8TntY/wr4/LPKZ03siXJJW+Da6Da66Zi5RTv4BIUCw+Ctz5dnLylv2dtKq5d+tsjtHIg9zDsnNti7Ku1TlieA4PYR7q9u6g7/D1JnQtn6SulAlYwO0nmT3se0z0Fh0QqT39jyZ5/iZLivl9zaB5kV5DV55t1OOA5/tM9FltdEu3UY4DnMIeRA8yB5fRRX4lkJtg2a3UOxs6uioV1tuf1jsBvkLngoxYOPHljHbLhs3Z1OnQV1IEUd3MnvYnix8TInRdP9mrftu3ruPPFrF1B8lZR6Tazz8s25NHrYYaYIRETI1EREAREQBERAEREAREQBPz7surq/pGiPBtFbcoB5movgEd4DZ4/3iz9BTkPtZ6O3UXja+mGQQBqgBkDA3d9l7UZcK3dgHtyOro8vw8lnH12D4uKip62ude6OhNfslaWP9ZTZprO8EKa8+eMN6iccXbGntGSTQ3arhnT8jqCcfiAx3nnLP0B6YUaFra7rQaLffU15crYBj4QM4YYH5R4zv6xLLC48o87oHLDkqfDNt0O1pbTqbPdZRi0Ej3XT3XBPgwI9Jk2t0mVVYVkAAHesbkAOe7n95zva+3gdTqX0+RRba9tS28MGzDOSgOONhcjjyI5cpjo0Op1OHc4Tsa33Kx+FR8R8gTOWOGc/Q78nVY4d7MqbZdt+xQQ9xyz2D4VHBFAPM4ySTwyx5zdbF6PlvrLt5Vb3t0n6yzxYn4R4njjkMcZk2boqacFfrHH+8cDh+BOQ8zk+U2S3nmTnvnqYOjUFff+f8PD6rxB5HXb+P8ATeae1VAVQFVeCqowAPCS69RK+mpns6knyl3gMY9TRurdd2L6n/xMS2zWrbMumZ7H6mpTbZwJUHAUHk1jckXgefE4OATwlJQjjjbNIZJ5ZUt2bNbZ81IaxeqUkNcVqBXmOsO6WH4VLN+WWbZGw0qQ9Zi13GHJHugfZRewePM/ID1ptiVpaLQThd7dU8d1iMZB/CWHrPOl1cGnX2PWh0WRON/f0NmiAAADAAAAHYBPURPNPWEREAREQBERAEREAREQBERAE+EA8DxB55n2IBRdu+yzZ15Z61bTO2f6gjcz/wAs8B6YnOtv9ANVpMt9Ft1NY/j0+oD8PvVikOPHGQO+d/ibw6icTnn0uOXY/Lun2oin3Kq0I7SC7D1sJwfICbCvahY5Zix72OT8zOre1bozp7dFqdUtKDUUL1vWIoDlKyGsDEfF7gcDOcHjOP6rYu5XXal6sHStyrgqQWUEgEZzxPhPQw9Wmedn6B9tzc0a7xk2rVzR9G9g7Q1gZtPp2sRTg2FkRCQcEKzkbxHbjOMcZbNF7PNqHGRRWO3rLyT8kVs/OdS67GuWcEvDcr4iYUvmTrxkLxLN8CIpZ28FRclvQS0bN9m2MG/VM33dOgrHkzsWJHiN0y4bI2JptKMUVLXnAZuLO2OW/Y2Wf1JmWXxWKVQV/Xg1w+CzbvI6Xpz+vcpuyOiOpuw15Olr+ypVr2HieK1j+ZsH+Ey77N2bTp0FVKCtRx4ZJJ7WZjxZj2kkkyXE8nNnnldzZ7mDpseBVBfsRETE3EREAREQBERAEREAREQBERAEREAREQBERAMd9KurIwyrhlYd4IwR8pzPo17JURs6236QlRK00pkIyKcI1x5sSoGUHDmDvCdQiSm1wKPFNSooRVCqoAVVAAAHIADkJ7iJAEREAREQBERAEREAREQBERAEREAREQBERAEREARE+ZgH2J5LieTcvfAMkTAdUvfPB1yd8UCVEhHaSd88Haqd8mmDYRNadsV988/0zX3iKYNpE1f9M198+jbCd8UwbOJrhtVJ7G0kigTokQa9Z6GsWRQJMTCNQs9i0QD3E8hhPuYB9iIgCIiAIiIAiIgHwiY2QzLEAhvU0j2UNNpEmwaKzSvIluis8ZZ8Rujuk6iKKbbs+3vMi2bKuPaZe9wd0+dWO6TrFHO32Lef4zMf9Baj+0adI6pe6OqXuk/EZGk50mxb/tmSK9k3d5l96pe6OqXukaxpKXXs23xkmvQWeMtfVjun3cHdGomiuV6N5JTStN3ujujEjUKNYmnaZ0pMmxIskwLWZkCz3EgHwCfYiAIiIAiIgCIiAIiIAiIgCIiAIiIAiIgCIiAIiIAiIgCIiAIiIAiIgCIiAf/Z"/>
          <p:cNvSpPr>
            <a:spLocks noChangeAspect="1" noChangeArrowheads="1"/>
          </p:cNvSpPr>
          <p:nvPr/>
        </p:nvSpPr>
        <p:spPr bwMode="auto">
          <a:xfrm>
            <a:off x="2540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7" name="AutoShape 6" descr="data:image/jpeg;base64,/9j/4AAQSkZJRgABAQAAAQABAAD/2wCEAAkGBxQREBQQDxIUEBUUEBQUFxUXFBAUFBQUFBQWFxgVFBUYHCggGBslGxkUIjEiJSkrLi4vFx8zODMsNygtLiwBCgoKDg0OGhAQGywkICYsLC00LC0sLCwsLCwsLCwsLC8sLC8sLCw0LzcsLCwsLCwsLCwsLCwsLCwsLCwsLCwsLP/AABEIANUA7QMBEQACEQEDEQH/xAAcAAEAAQUBAQAAAAAAAAAAAAAAAwIEBQYHAQj/xABIEAABAwICBgYGBggDCQEAAAABAAIDBBEFMQYSIUFRYRMicYGRoQcyQlKxwRQjYoKi0TNDVHKSssLhNFPwJERjdIOTs9LxFf/EABoBAQACAwEAAAAAAAAAAAAAAAABAgMEBQb/xAA0EQEAAgECAwQIBwEBAAMAAAAAAQIDBBESITEFE0FRIjJhcYGRobEUFTNSwdHwQuEjcvH/2gAMAwEAAhEDEQA/AO4oCAgICAgICAgICAgICAgICAgICAgICAgICAgICAgICAgICAgolkDRrOyH52QexyBwu0ghBUgICAgIKHyAIKRMEEgKD1AQEBAQEBAQEBAQEBAQEBAQEBAQWeKn6s8yPiphEsVC8g3BIUoZCGvPtC/PIqErtlS077dqhKUG+SD1BBUVAaDtAsNpJsAERM7OfaR6TmUmOncWsGbgSHPPI5hvxXU0+livpX6uPqdZN54aTy8/NgKesfG7Wje5h4gkePFbVqVtG0w065LVneJbvo5pYJLRzkNfkHZMf2+67y+C52fSzX0qdHV02ti/o35T923MffJaToKkBAQEBAQEBAQEBAQEBAQEBAQEFli36P7w+amESxTQpQmaFCUrUErUFeseJUCOWFrgWva1wOYIBB7QVMTMTvCJiJjaVqcGpz/u8P8A22fksnfZP3T82PuMX7Y+Sg4FTfs8X8DR8E7/ACfulH4bF+2Pk8Oj9N/kM8D+an8Rl/dKPwuH9sMhBGGABtwALDa47O8rFM7zvLNEbRtCfpjx+ChL3piiXvTFBJE++aCRAQEBAQEBAQEBAQEBAQEFpig+r7wphEsU1EJWolK1BWEHqCGtrY4WGSZ4jYMyT5DieQVqUtedqxvKt71pHFadoaRW6fSTSdDh1OZCcnOBcTzDG5DmT2gLo00FaRxZrbOZftC17cOGu6eDCsWm601W2nv7LdXWHKzGgfiVbZdJXlWm69cWrvztfZct0exBvq4mSftR3HmSqfiNPPXH9V40+ojpk+iv6biVNtnhjrWDN0XVlA46thfsDVHBpsnqzNZ9vRPHqcfrRFo9nVm8Ex2GraTC7a31mO6sjD9pvzGxa+bBfFPpfPwbGHPTLHo/LxZNYWZ7dBJAdqC5RIgICAgICAgICAgICAgILevF43d3xCEsS0KUJGoJAgqQQ11YyGN00p1WMbcn5DiSbADmrUpN7RWvVW960rNrdIconqJ8YqwwdVguQ3NkUe9zuLsu0kBduK49Jj38fvLg2tk1mXaOn2h0/BMGipIxHC23vOPrvPFx+WQXHzZr5bb2dvDgpirw1ZFYmUug9ugwOPaP9K4VNK7oKpm1rxsElvYlG8HK/wARsWzh1HDHBfnX7e5q5tPxTx05W8/P3rrR3GPpMZLm9HLG7UljObHj5Hd/ZUz4e7ty5xPSWTBm7yvPlMdYZW6wsyqN20dqC9UJEBAQEBAQEBAQEBAQEBBHO27XD7J+CDDtUoVhBUEFQKDnHpRxcl7KRp2NAkfzcfVaewbfvDgut2dh2ick+5xu083OMce+Wf8AR3hQhpBKR15+uTwZ7A8Nv3lra7Lx5OHwht6DDwYuLxltS0m8xGP6Rw0bR0riXEXbG2xeRx4Acys+DT3zT6PTza+fU48Mel18mEoNM6icF8OHvkjBsXCTbszt1LOPILZvo8dOVsm0+5rY9bkvzrjnb3r7ENMY2Ugq4mGS8oiMbndG9j7Elr9hsRZYsejtbJ3czty336suTW1ri7yI357bdE2iOkZrmyOMXRajmttr697gnPVCrqdP3MxG++62l1PfxM7bbIsXb9FrYatuxk7hTT8CXfopD2EWvwVsU95itjnrHOP5Vyx3eWuSOk8p/iWyXWo3HhcgtcX0tpaUtFTIYy4XH1cpBtnZzWkE8rrLjwXyc6/eGLJqKY52t9pY8eknDv2i3bFN/wCqyfg8vl9YY/xmL2/KWVw3SmjqCBDVRPJybrBrj911isdsGSvWGSuox26T/H3ZhYWYQEBAQEBAQEBAQEHjjYXOwIMI1wO1puDtB4jcpQrQeoPQg4fj8xnrZnb3TuaOwO1W+QC9HgiKYq+55nPM3zW97t8MYY1rG7A1oaOxosF52Z3nd6WI2jaFti+ItpoJJ37Qxt7e8cmt7yQO9XxY5yXiseKmXJGOk2nwcVdJJWVI13a0k0rW34FxAFhwHDgF6HauLHy6RDzW9s2Tn1mXcqOmbFG2KMarWNDQOQ+a85a02mbS9PSsUrFY8HMfSXB0VT1NjJ2slcNxlj12a3g7zXY7PtxU59Y5fCXF7Srw35dJ5/GGc9FDf9nmPGYDwYPzWt2lPp19zZ7Lj/4597P6ZQdJQzje2MyA8DH17+S1tLbbNX5fNt6qvFht8/kyGH1PSwxy+/Ex/wDE0H5rDkrw2mvlLLjtxUi3nCVxVV3P9JMSDaiWlq2dNA8tc33o9Zo2tOew35jdwXTw4eLHF6crR9XHz6rus048kb1n6LbCfRpTVLNZtXIL5WbGQRyO/nksd9Xes7TVs4tLjtG9ZVVfoYcLmGsBO4PiLfxtcfgojW+cLzo/KUFFiGJ4G5orGunpbgFwcZGNB2dR+bDycBdZJ7rUeyf982GIy6fnHTy8Ph5fZ1zDa5lREyaF2sx7dZp+R5jJc69Jpaay6GO9b1i1ei5VVxAQEBAQEBAQeE22lBhsaxJrI3PkdqMaNvPgLbzyV6Ute3DXqx5MlcdZtadoYjRbERUU+uBq2key28AOu2/3S1XzYpx24ZY9PnjNTjhmFiZxB6Cg4TfVqut7NRt7pNq9J1x8vL+HmOmXn5/y7uSvNvTtL9KdSRTRRj25rnmGNOzxIPcuh2dXfJM+UOb2nbbHEectR0Bg18Qh4N13/wALHW87Lf1ttsMufoK754djuuA9E5x6WHfW0439G/zc38iut2b6tvg4/anWvxZX0Vj/AGSQ8ag/yMWHtH9SPcz9mfpT7/4bHpE8CjqCf2ab/wAblqYP1a++G5qP0re6fso0ZFqKmB/Zov5Ap1H6tvfKNP8ApV90L9ywsznnpHp7TRSe9GW97HX/AKguv2fbesw8/wBr12vW3nH2/wD1iNG8akpZAWXc0uGszadbbbq8HcLLY1Gnrkrz6+bT0mryYbxEc4nw/wB4u3wP1mg/2Xn3rSeFr2uZI0Pa4FrmuALXA5gg5hTE7c4RMRMbS1nRHDjQ1FRQtJMPVqIL3OqyQlr47nPVc0dxHFbGa3eUreevSf4a2Gvd5LUjpPP+/wCG1LWbQgICAgICAg8c6wudiDDYxirI2GSR2qxviTuAG8ngsmPHa9uGrFly1xVm155OVY/jb6p93dVgPUZuHM8Xc13MGnriry6+bzGq1ds9t56eEf7xZ30bVW2eE/ZkHm139C0e0Kc4s6XY+TetqfFvF1znZeXQe3QcV0tpOirZ2cZS8dknXFvHyXodNfixVn2PNaunBmtHtdgwms6aCKUe3G13eQLjxuuDlrwXmvlL0WK/HSLecNX9KNOXU0cg9iax5B7SL+IA71u9nW2yTHnDR7TrvjifKWs+jd4Fe0HfFIB22v8AAFbmv54fjDR7OnbN8HWrrhu+5V6TKvXrQwH9FE1p/edd58nNXb7Ppti385cHtK++XbyhtPow/wAE7/mH/wArFpdofq/Bv9m/o/Fd6b1BMLaSP9JVSNiaN4ZcF7jyA2d6ppK+lOSelef9Mmst6MY4625M/DGGNaxuTWho7ALBaszvO7aiNo2elQlqPpFp707JPclt3OafmGrodn22yTHscntem+GLeUrXQHALkVkw2fqmnf8A8Q/Lx4K2t1O//wAdfip2ZouGO9v18P7dJpDsI5rmO0uEGNl/xsdv2Wa/fJBq/Byyx+lPvj7SwTv30f8A1n7wySxM4gICAgICAgx2JTWzyaLlTEbomdo3cdx3Gn1Ums7Y0X1Gbmj5niV6DBgrirtHV5HVau2otvPTwhjCVnarM6F1XR10fCQOjPeLj8TW+K09dTfFv5Ol2Vk4c+3m6jdcR6Z5dAug0D0n4Xfo6toyHRv8SWHzI8F1Oz8vXHPvcntLDvtkj3Lz0Z4rrwOpnHrREubzjcfk6/8AEFj7QxbX448fuy9nZeKnBPh9m1YpQtqIXwPye21+BzDh2Gx7lpY8k47RaPBu5ccZKTSfFyBjZcOrGmRtnxPvb2XtyJad4IvtXemaajFO08peeiL6bLEzHR0qXTWkEPSiTWNtkdj0hPukbu3JciNFlm3Dt8fB2p12GKcW/wAPFhafRR9VSzS1HUqaiQTNvcamrfVY7eAQ49nV3hbE6qMeSK19WOTWjSWy47Wv6081toxJW0IkgNE+YOdrNsbND7Wvri7S02Hgr6iMGba3Hsppu/wb04N2y4Dg8vTGsrXB07m6rWN2shZ7ref99puStTNmrw93j9X7tzDhtxd5k9b7NhWq23iCyxOhZUsMMly3WY51tnquDtXvtY8ieSvS80neFMmOuSvDboyEbQAABYAWAGwADcAqLrykO3uUJXSDF0HXqp5dzBHA3hdgL3kd8gb2sWa/LHWvvn+I+31a+P0streW0fzP32+DKLC2BAQEBAQEBBjsTj2gneLeH/1TCJaZiOhMDxeEuhd2l7O8E38Ct7Hr8lfW5uZm7Kw39XlLU8T0ZqILks6RvvR3d4tzHhbmt/HrMd/Hb3uRm7NzY+cRvHsYiCo6N7JBmx7Xj7jgfks2WvHSYa+C3d5K28pdmbICARkRcdhXnXsd3usg8ughrKdssbopBrNe0tI5HhzU0tNZi0K3rF6zWekuUVME2F1gcNtiSx23VljOwg92wjce5dutqanFt/olwrVvpcu/+mHUcHxaOqiEsRuDsI9pjt7XDiuPlxWx24bO3iy1yV4qpq2ijmbqzRtkG4OANuY4dyrS9qc6zsm9K3ja0braiwGmicHxQRtcMnWuR2E3t3K9tRktG02lWmnxVneKwyl1hZnt0GF0jx8U4EUQ6Wok2RxDabnYHO4N+PiRsYMHeelblWOstbUaju/RrztPSGUw8SCJgnLTJqDXLRZutvssN+Hinh6M9OLhji6q5ZLWa3a45fMnkFVZLEzVFvPeTxKCUIJ4D1goEtfUdHG54Gsdga33nuNmt73EBWpXinZXJbhru8w2l6KJrL6xFy52Ws9xLnu73EnvU3txW3RjpwViP9v4rlUZBAQEBAQEBBa4i27L8CPySESxRKsh5dBisUwGCouZYxrH229V/eRn33WXHnyU9WWvl02LL60fHxXdFB0UbIgS8MY1gJtrENFgTzsFjtO87s1a8MRCXXULF0C6CzxXDY6mMxTN1hmDk5p95p3FZMeS2O3FVjy4q5K8Nmhz4HWYdIZqQmVm8tFyW8JI9/aPJdOM+HPXhvyn/dJcqdPm09uLHzj/AHWGawv0gQuFqlroXbyAXs8usOyx7Vr5NBePUnds4+0KTyvGzOxaS0hFxUxd7g0+BWtOmyx/zLajU4p/6hDU6YUcec4dyYHP8wLeatXSZrf8q21mGv8A0xx0iqqvq4fTmNp/Xy2AA4tG0X/i7Fm/D4sXPLbf2QwTqMuXlhrt7Z/39sto/o6ymJle4zzv9eV2e3MNvkPP4LBm1E5PRjlXyZ8GmjH6UzvafFmJpg0XPhvJOQHNa7Ze00RF3O9Z2fIbmjsQXAQVBBI0qBdSQaz2uJuGXIH2iLa3cLj7xVonaNkTXeYnyTKqwgICAgICAgIKJmXaRxBQYAlWVUkoPLoKSUFLiiFJ5HxQedLbPZ8ESqD0QqDkStavDoZv0sUch4ua0nxzWSuS9fVmYY7YqX9aIlZHRajz+jt8X/msn4rL+5j/AAuH9q5psIpojdkETTx1Gk+J2qls2S3W0r1wY69KwybZFhZlRkAFygipBrnpXZewOR9s8zu5dqC+CCoIKggrCgX8RuB2IlUgICAgICAgICAg1+sbqvcOfx2qyqAuRCguQUlyCkuQeF6DzXQU2G7Z2IGuRz/1wQVNmBRKOqrAxpJNrIKKOFzxryXaDtDMjb7R+SC+bA3cLd5UCKanc5wDjePMj2jbJpHDj4IlkGPvkglBQVBBWEFQUC8pj1e9EpkBAQEBAQEBAQEGs12JRS1EkUTw58QaJAPZc7WsL8diyzjtWsTPixRkra0xHghLlVZQXIKC5NhSXqUKC9B5roAeo2FQegOI3qErCKDpZdYkmNhyOTnj4gfHvRLNNcglaUFbSoS91L7cj/rNBUHket47v7IJ2uQSBQKgguqQ5hErlAQEBAQEBAQEGi+krTP6HH9Hpz9e9u0j9U07/wB47vHgt7R6Xjnjt0+7Q1ep4PQr1+3/AK556N64trHMcb9NG7PMvadYHw1/Fbeupvj38mvorbX283TC5cp00Zehujc9SjdGXoKS9EbvNdE7muoHoeiVvPMXu6NhsTtcfdbx7eCgZCFoaA1osALAKErhhRKZpQSNUCUIlWEDU93Z8EFbZNx2fBQJgUFxSnrdoRK8QEBAQEBAQEGE0u0gbQ0zpnWLz1Y2+8+2/kMz4b1sabBOa+3h4tbVaiMNN/GenvfPGIVb5pHSyuLnvcSSeJXeiIiNo6OJz6z1SYHV9DUwy5asrSf3SbO/CSqZqcVJhlxW4bxLsznrguyic9SInSIhG6RBYVGLMY4tN7jgFtY9FkyVi0bNHL2jhxXmlt949iP/APbj+14K/wCX5vZ81PzXT+35PDjsf2vD+6fl2X2H5rg9vyRSaQMtsa7wb+at+W5fOP8AfBX84w+U/T+1FLj7GD1Hucdrj1Rc+OQT8syfuhE9sYvCs/RK7SwDKK/a+39KvHZc+Nvp/wCsc9sx4U+v/iJ2mLt0bB2uJ/JXjsynjaVJ7YyeFFvJphOcixvYy/xJWWOzsMefzYp7U1E+UfBZy6R1Ls53j93VZ/KAs1dHgj/mGG2u1M9b/wAKcMknlnjbHLJrlws4ucdXiTfcBe6tlphpjmbRGyuC+fJlrFbTv73WWZZ32Z8ea8xL10JAgrUDwNIy8D8ignp5OsN21EskgICAgICAgEoOB+kPSA1lUdU/VR9Vg3W97vz7LcF6HTYe5xxHjPOXnc2bvsk38I5Q1QhZ1VGoTsAuTsAGZPAKEw7P0b4mtjmt0jWMD7Za2qCbLgW2mZmOjtxvERE9UL5VGxuidKpN0ZkUI3arpFBJG4yscSxx27GktJ47Ml1dLqd6xSesONrNHWLTk25SwZrn+95N/JbfHPm0e5p5PDWP94+Sccp7qvk8+kO94+JTik7uvk96UnefEqd5OGPJUCpiUbK2lWUlICrQrKtpVlZdB0EwnUjNQ8daQWbyZx7/AIAcVxO0dRxW7uOkdfe9B2XpeCve26z09zbQuY6ysIKwoFYQVtZfddBkgiXqAgICAgINc0/xLoKF+qbOlIib96+t+EOW5ocXeZo36RzaPaObu8E7dZ5f74OASm5J4ld6ebiU5RsjIVWRs3o3wsVGJQhwu2K8zv8Ap21fxli1dZfgxT7eTa0lOPLHs5um6Zs1Jmu3PZ5tNj5Fq4+Po6mTq1t0yyMaMzIKekUCOaVoaektqkWN8jytvVqUtafR6q3vStfTnk0jEomteeiJLCdl93LsXXrW8Vjj6uJa2ObTwdFprIjZUCpRsraVeFZSNKtCkwkBVoVlI1WUlmtGMJNTOGn1G2c88tze0/nwWDV6juce/jPRtaPTd/k2npHV1RgtsGwDIcAvOTO71MRskCgSBBLHGTkLqBeRUnvHuCJXLWgZCyCpAQEBAQEBBoXpav0MHDpXX7dXZ/Uur2Vtx29zjds793X3uPTR2Nl1phzKW3hCQqskS6T6EoAZqqTe2OJo7HueT/IFzO0p5Vj3up2dHO0t00+hvTtkHsSC/wC6/Z8dVc7F12b+aPR3c9My2NmtuhkrmtzPcNqy002S/SGDJq8WPrPyWNTjFhsswcTtPcFuU0VK88ktG/aF78sUbMLVYmXHZdx4n5BZu8rWNqQ1+6ved8krF8pO0m6pNpnqyxSK9HgKEwqBUqyraVaFZStV4UlI1XhSVxTxF7gxg1nOIAA3k7lM2isbyiKzaYiOrq+j2FimhEY2uO17uLj8hkF5zU55zX4vDweo0unjBjivj4ss1YGwuIKdzshs47kGQhoQPW63wUJXQFtg2IPUBAQEBAQEBAQYnSfBRWU7oSdV1w5jvdeL2J5WJB5FZ9NnnDki0NbVaeM+OaT/AKXFcZwaSnf0dRGWHcdzhxa7Ihejx5aZa71l5bJiyYLbWjZiX0XA+SvwpjP5w2XQjHjhpmPR9N0oYLa2pbULtuRv6xWpqdJ3+3PbZt6btDud/R339rJY5p/NURuiMcUbHCx9ZzthB2EkDMDcsWPs7HSd5mZ+i+TtXLeNq1iPq06fEeZd5BbURip6sNSZzZPWssZa5xy6vxVbZrT0Xrp6x15rRzidpN1hmd+rYiIjo8UJehEKgrQhUFaFJSNVoUlI1XhSUrVeFJb9oNgeqBUyjrOH1YO5p9rtO7l2rk6/U7z3dfi7XZ2l4Y723Xwb5TUL3btUcT+S5jqsnBQNbn1jzy8FCV2gICAgICAgICAgICAgtq+gjnYY52NkadxG/iDmDzG1Xpe1J3rO0qZMdckcNo3hzrSL0fPjvJR3lbn0Zt0jf3Tk8cs+1dnTdp1n0csbe1wtV2TaPSw8/Z/TRZoSCQQQQbEEEEHgQciurytG8OPzrO0xzWskaxzVkrZayRLFajNW62e1YphnrZQQsey8S8smyd3oCnZCoBTsiZVAKykpAFaFJSNCvCstw0C0TdWydLJ1YIztJH6R2eoOXHw3rU1mp7qvDXrP0bui0ne24rerH1dipaBkeQueJ+XBcJ6BdICAgICAgICAgICAgICAgICDDY/ozBWD6xuq+1hI2weOAPvDke6y2dPqsmCfRnl5eDV1OjxZ49KOfn4uYaQ6HT0pLtXpY/8AMYCbD7bc2/Dmu7p9dizcuk+U/wAPP6js/Lg59Y84/lrDmLamrTiUEkN1jtTdlrfZavhssM0Zq3RlipwsnEqjhLjZoLjwAJPgFE7RzlMb2naGXotGKiT2OjHF5t5Z+SwX1WKvjv7mxTR5beG3vbLhOhDLjXLpne60Fre+23zC1L660+rGzcx9n0j1p3btT6FRviMUrWxsPssA1gdzr7jz2rVjPeLce/Ntzp6TTg25NJj9HU/036Mb9D6/T22GO+77e7V78l1fx1O64vHy9v8ATkfl9+94fDz9n9uvYfRMgibDC0MYxtgB8TxJNyTvuuNe83tNrdXbpStKxWvRcKq4gICAgICAgICAgICAgICAgICAg1HTnA4nxiXomhwfZzgA0kOB9YjPbbxWxi1WXHyraWtl0mHJztWGgzYLGSGtBBPM7Bx2rY/Mc/nHya35bg8p+acaPxbwT94/JJ7QzT4x8kx2dgjwn5riHA4G/qmntu74rDbVZbdbM1dJhr0qzGH4a53Vhj/hAAHacgsE2merYrWI6Q2Sh0aA2zOv9luXeVXdbZnIKdrBqsaGjl8+KhKVAQEBAQEBAQEBAQEBAQEBAQEBAQEBAQWONwa9PI37BI7W9YeYQlzulisLnN20/IdysqylDhUkvqN2e8djfHf3JuNiodHGN2ynpDwyb+ZUbp2ZqNgaLNAAG4CwUJVICAgICAgICAgICAgICAgICAgICAgICAgIBCDFUeARRm5GuftZDsbl4qd0bMqAoSICAgICAgICAgICAgICAgICAgICD//Z"/>
          <p:cNvSpPr>
            <a:spLocks noChangeAspect="1" noChangeArrowheads="1"/>
          </p:cNvSpPr>
          <p:nvPr/>
        </p:nvSpPr>
        <p:spPr bwMode="auto">
          <a:xfrm>
            <a:off x="4064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8" name="Afrundet rektangel 7"/>
          <p:cNvSpPr/>
          <p:nvPr/>
        </p:nvSpPr>
        <p:spPr>
          <a:xfrm>
            <a:off x="2411760" y="2348880"/>
            <a:ext cx="4104456" cy="1368152"/>
          </a:xfrm>
          <a:prstGeom prst="roundRect">
            <a:avLst/>
          </a:prstGeom>
          <a:solidFill>
            <a:srgbClr val="26A3DD"/>
          </a:solidFill>
          <a:ln>
            <a:solidFill>
              <a:schemeClr val="tx1"/>
            </a:solidFill>
          </a:ln>
          <a:scene3d>
            <a:camera prst="perspectiveHeroicExtreme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000" b="1" dirty="0" err="1">
                <a:solidFill>
                  <a:schemeClr val="bg1"/>
                </a:solidFill>
                <a:latin typeface="Antique Olive Roman" pitchFamily="34" charset="0"/>
                <a:cs typeface="Arial" panose="020B0604020202020204" pitchFamily="34" charset="0"/>
              </a:rPr>
              <a:t>Thank</a:t>
            </a:r>
            <a:r>
              <a:rPr lang="da-DK" sz="4000" b="1" dirty="0">
                <a:solidFill>
                  <a:schemeClr val="bg1"/>
                </a:solidFill>
                <a:latin typeface="Antique Olive Roman" pitchFamily="34" charset="0"/>
                <a:cs typeface="Arial" panose="020B0604020202020204" pitchFamily="34" charset="0"/>
              </a:rPr>
              <a:t> </a:t>
            </a:r>
            <a:r>
              <a:rPr lang="da-DK" sz="4000" b="1" dirty="0" err="1">
                <a:solidFill>
                  <a:schemeClr val="bg1"/>
                </a:solidFill>
                <a:latin typeface="Antique Olive Roman" pitchFamily="34" charset="0"/>
                <a:cs typeface="Arial" panose="020B0604020202020204" pitchFamily="34" charset="0"/>
              </a:rPr>
              <a:t>you</a:t>
            </a:r>
            <a:endParaRPr lang="da-DK" sz="4000" b="1" dirty="0">
              <a:solidFill>
                <a:schemeClr val="bg1"/>
              </a:solidFill>
              <a:latin typeface="Antique Olive Roman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61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stBlue">
  <a:themeElements>
    <a:clrScheme name="Ds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BA6DD"/>
      </a:accent1>
      <a:accent2>
        <a:srgbClr val="2585B8"/>
      </a:accent2>
      <a:accent3>
        <a:srgbClr val="A0B24F"/>
      </a:accent3>
      <a:accent4>
        <a:srgbClr val="6AB24F"/>
      </a:accent4>
      <a:accent5>
        <a:srgbClr val="D73858"/>
      </a:accent5>
      <a:accent6>
        <a:srgbClr val="F79646"/>
      </a:accent6>
      <a:hlink>
        <a:srgbClr val="0000FF"/>
      </a:hlink>
      <a:folHlink>
        <a:srgbClr val="800080"/>
      </a:folHlink>
    </a:clrScheme>
    <a:fontScheme name="DST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tx1"/>
          </a:solidFill>
        </a:ln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st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BA6DD"/>
    </a:accent1>
    <a:accent2>
      <a:srgbClr val="2585B8"/>
    </a:accent2>
    <a:accent3>
      <a:srgbClr val="A0B24F"/>
    </a:accent3>
    <a:accent4>
      <a:srgbClr val="6AB24F"/>
    </a:accent4>
    <a:accent5>
      <a:srgbClr val="D73858"/>
    </a:accent5>
    <a:accent6>
      <a:srgbClr val="F79646"/>
    </a:accent6>
    <a:hlink>
      <a:srgbClr val="0000FF"/>
    </a:hlink>
    <a:folHlink>
      <a:srgbClr val="800080"/>
    </a:folHlink>
  </a:clrScheme>
</a:themeOverride>
</file>

<file path=customUI/customUI.xml>
</file>

<file path=docProps/app.xml><?xml version="1.0" encoding="utf-8"?>
<Properties xmlns="http://schemas.openxmlformats.org/officeDocument/2006/extended-properties" xmlns:vt="http://schemas.openxmlformats.org/officeDocument/2006/docPropsVTypes">
  <Template>DstBlue</Template>
  <TotalTime>4451</TotalTime>
  <Words>372</Words>
  <Application>Microsoft Office PowerPoint</Application>
  <PresentationFormat>Skærmshow (4:3)</PresentationFormat>
  <Paragraphs>119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12</vt:i4>
      </vt:variant>
    </vt:vector>
  </HeadingPairs>
  <TitlesOfParts>
    <vt:vector size="13" baseType="lpstr">
      <vt:lpstr>DstBlue</vt:lpstr>
      <vt:lpstr>Intelligent Validation in Online Questionnaires </vt:lpstr>
      <vt:lpstr>Outline</vt:lpstr>
      <vt:lpstr>Standardized and Modernized  Data Editing (SMOF) 2016-2020</vt:lpstr>
      <vt:lpstr>Why online validation?</vt:lpstr>
      <vt:lpstr>Types of validation: ‘Soft’</vt:lpstr>
      <vt:lpstr>Types of validation: ‘Semi-hard’ </vt:lpstr>
      <vt:lpstr>Types of validation: ‘Hard’</vt:lpstr>
      <vt:lpstr>Analysis: Issues (2013)</vt:lpstr>
      <vt:lpstr>Analysis: Solution (2015) :</vt:lpstr>
      <vt:lpstr>Analysis: Effect</vt:lpstr>
      <vt:lpstr>Challenges and perspectives</vt:lpstr>
      <vt:lpstr>PowerPoint-præsentation</vt:lpstr>
    </vt:vector>
  </TitlesOfParts>
  <Company>Danmarks Statistik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cross validation  in online questionnaires  - on subsequent data editing</dc:title>
  <dc:creator>PIT@dst.dk;LJC@dst.dk</dc:creator>
  <cp:lastModifiedBy>Pia Thomsen</cp:lastModifiedBy>
  <cp:revision>78</cp:revision>
  <cp:lastPrinted>2016-11-02T17:05:51Z</cp:lastPrinted>
  <dcterms:created xsi:type="dcterms:W3CDTF">2014-04-11T14:34:42Z</dcterms:created>
  <dcterms:modified xsi:type="dcterms:W3CDTF">2016-11-04T15:48:16Z</dcterms:modified>
</cp:coreProperties>
</file>