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89" r:id="rId3"/>
    <p:sldId id="312" r:id="rId4"/>
    <p:sldId id="288" r:id="rId5"/>
    <p:sldId id="279" r:id="rId6"/>
    <p:sldId id="280" r:id="rId7"/>
    <p:sldId id="294" r:id="rId8"/>
    <p:sldId id="295" r:id="rId9"/>
    <p:sldId id="285" r:id="rId10"/>
    <p:sldId id="296" r:id="rId11"/>
    <p:sldId id="281" r:id="rId12"/>
    <p:sldId id="311" r:id="rId13"/>
    <p:sldId id="310" r:id="rId14"/>
    <p:sldId id="306" r:id="rId15"/>
    <p:sldId id="308" r:id="rId16"/>
    <p:sldId id="282" r:id="rId17"/>
    <p:sldId id="301"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ynthia Helba" initials="C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33" autoAdjust="0"/>
    <p:restoredTop sz="72552" autoAdjust="0"/>
  </p:normalViewPr>
  <p:slideViewPr>
    <p:cSldViewPr showGuides="1">
      <p:cViewPr>
        <p:scale>
          <a:sx n="66" d="100"/>
          <a:sy n="66" d="100"/>
        </p:scale>
        <p:origin x="2440" y="1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513720E8-473A-433D-8EE4-52AABB24578D}" type="datetimeFigureOut">
              <a:rPr lang="en-US" smtClean="0"/>
              <a:t>10/27/16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6"/>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8506EAF-3517-41E1-857C-90A352266E25}" type="slidenum">
              <a:rPr lang="en-US" smtClean="0"/>
              <a:t>‹#›</a:t>
            </a:fld>
            <a:endParaRPr lang="en-US"/>
          </a:p>
        </p:txBody>
      </p:sp>
    </p:spTree>
    <p:extLst>
      <p:ext uri="{BB962C8B-B14F-4D97-AF65-F5344CB8AC3E}">
        <p14:creationId xmlns:p14="http://schemas.microsoft.com/office/powerpoint/2010/main" val="98525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506EAF-3517-41E1-857C-90A352266E25}" type="slidenum">
              <a:rPr lang="en-US" smtClean="0"/>
              <a:t>1</a:t>
            </a:fld>
            <a:endParaRPr lang="en-US"/>
          </a:p>
        </p:txBody>
      </p:sp>
    </p:spTree>
    <p:extLst>
      <p:ext uri="{BB962C8B-B14F-4D97-AF65-F5344CB8AC3E}">
        <p14:creationId xmlns:p14="http://schemas.microsoft.com/office/powerpoint/2010/main" val="1973454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8D8CBB48-5F84-BA42-AD94-F4E9A7314B66}" type="slidenum">
              <a:rPr lang="en-US" smtClean="0"/>
              <a:t>2</a:t>
            </a:fld>
            <a:endParaRPr lang="en-US" dirty="0"/>
          </a:p>
        </p:txBody>
      </p:sp>
    </p:spTree>
    <p:extLst>
      <p:ext uri="{BB962C8B-B14F-4D97-AF65-F5344CB8AC3E}">
        <p14:creationId xmlns:p14="http://schemas.microsoft.com/office/powerpoint/2010/main" val="2678974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5562" lvl="1" indent="0">
              <a:buFont typeface="Wingdings"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4</a:t>
            </a:fld>
            <a:endParaRPr lang="en-US" dirty="0"/>
          </a:p>
        </p:txBody>
      </p:sp>
    </p:spTree>
    <p:extLst>
      <p:ext uri="{BB962C8B-B14F-4D97-AF65-F5344CB8AC3E}">
        <p14:creationId xmlns:p14="http://schemas.microsoft.com/office/powerpoint/2010/main" val="3090531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8506EAF-3517-41E1-857C-90A352266E25}" type="slidenum">
              <a:rPr lang="en-US" smtClean="0"/>
              <a:t>5</a:t>
            </a:fld>
            <a:endParaRPr lang="en-US"/>
          </a:p>
        </p:txBody>
      </p:sp>
    </p:spTree>
    <p:extLst>
      <p:ext uri="{BB962C8B-B14F-4D97-AF65-F5344CB8AC3E}">
        <p14:creationId xmlns:p14="http://schemas.microsoft.com/office/powerpoint/2010/main" val="2108404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6</a:t>
            </a:fld>
            <a:endParaRPr lang="en-US"/>
          </a:p>
        </p:txBody>
      </p:sp>
    </p:spTree>
    <p:extLst>
      <p:ext uri="{BB962C8B-B14F-4D97-AF65-F5344CB8AC3E}">
        <p14:creationId xmlns:p14="http://schemas.microsoft.com/office/powerpoint/2010/main" val="20088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D8506EAF-3517-41E1-857C-90A352266E25}" type="slidenum">
              <a:rPr lang="en-US" smtClean="0"/>
              <a:t>7</a:t>
            </a:fld>
            <a:endParaRPr lang="en-US"/>
          </a:p>
        </p:txBody>
      </p:sp>
    </p:spTree>
    <p:extLst>
      <p:ext uri="{BB962C8B-B14F-4D97-AF65-F5344CB8AC3E}">
        <p14:creationId xmlns:p14="http://schemas.microsoft.com/office/powerpoint/2010/main" val="149007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8</a:t>
            </a:fld>
            <a:endParaRPr lang="en-US"/>
          </a:p>
        </p:txBody>
      </p:sp>
    </p:spTree>
    <p:extLst>
      <p:ext uri="{BB962C8B-B14F-4D97-AF65-F5344CB8AC3E}">
        <p14:creationId xmlns:p14="http://schemas.microsoft.com/office/powerpoint/2010/main" val="957334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9</a:t>
            </a:fld>
            <a:endParaRPr lang="en-US"/>
          </a:p>
        </p:txBody>
      </p:sp>
    </p:spTree>
    <p:extLst>
      <p:ext uri="{BB962C8B-B14F-4D97-AF65-F5344CB8AC3E}">
        <p14:creationId xmlns:p14="http://schemas.microsoft.com/office/powerpoint/2010/main" val="1033330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8506EAF-3517-41E1-857C-90A352266E25}" type="slidenum">
              <a:rPr lang="en-US" smtClean="0"/>
              <a:t>10</a:t>
            </a:fld>
            <a:endParaRPr lang="en-US"/>
          </a:p>
        </p:txBody>
      </p:sp>
    </p:spTree>
    <p:extLst>
      <p:ext uri="{BB962C8B-B14F-4D97-AF65-F5344CB8AC3E}">
        <p14:creationId xmlns:p14="http://schemas.microsoft.com/office/powerpoint/2010/main" val="1721455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8506EAF-3517-41E1-857C-90A352266E25}" type="slidenum">
              <a:rPr lang="en-US" smtClean="0"/>
              <a:t>11</a:t>
            </a:fld>
            <a:endParaRPr lang="en-US"/>
          </a:p>
        </p:txBody>
      </p:sp>
    </p:spTree>
    <p:extLst>
      <p:ext uri="{BB962C8B-B14F-4D97-AF65-F5344CB8AC3E}">
        <p14:creationId xmlns:p14="http://schemas.microsoft.com/office/powerpoint/2010/main" val="3591354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12</a:t>
            </a:fld>
            <a:endParaRPr lang="en-US"/>
          </a:p>
        </p:txBody>
      </p:sp>
    </p:spTree>
    <p:extLst>
      <p:ext uri="{BB962C8B-B14F-4D97-AF65-F5344CB8AC3E}">
        <p14:creationId xmlns:p14="http://schemas.microsoft.com/office/powerpoint/2010/main" val="1376257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13</a:t>
            </a:fld>
            <a:endParaRPr lang="en-US"/>
          </a:p>
        </p:txBody>
      </p:sp>
    </p:spTree>
    <p:extLst>
      <p:ext uri="{BB962C8B-B14F-4D97-AF65-F5344CB8AC3E}">
        <p14:creationId xmlns:p14="http://schemas.microsoft.com/office/powerpoint/2010/main" val="90545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506EAF-3517-41E1-857C-90A352266E25}" type="slidenum">
              <a:rPr lang="en-US" smtClean="0"/>
              <a:t>14</a:t>
            </a:fld>
            <a:endParaRPr lang="en-US"/>
          </a:p>
        </p:txBody>
      </p:sp>
    </p:spTree>
    <p:extLst>
      <p:ext uri="{BB962C8B-B14F-4D97-AF65-F5344CB8AC3E}">
        <p14:creationId xmlns:p14="http://schemas.microsoft.com/office/powerpoint/2010/main" val="1284704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8506EAF-3517-41E1-857C-90A352266E25}" type="slidenum">
              <a:rPr lang="en-US" smtClean="0"/>
              <a:t>16</a:t>
            </a:fld>
            <a:endParaRPr lang="en-US"/>
          </a:p>
        </p:txBody>
      </p:sp>
    </p:spTree>
    <p:extLst>
      <p:ext uri="{BB962C8B-B14F-4D97-AF65-F5344CB8AC3E}">
        <p14:creationId xmlns:p14="http://schemas.microsoft.com/office/powerpoint/2010/main" val="1529101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506EAF-3517-41E1-857C-90A352266E25}" type="slidenum">
              <a:rPr lang="en-US" smtClean="0"/>
              <a:t>17</a:t>
            </a:fld>
            <a:endParaRPr lang="en-US"/>
          </a:p>
        </p:txBody>
      </p:sp>
    </p:spTree>
    <p:extLst>
      <p:ext uri="{BB962C8B-B14F-4D97-AF65-F5344CB8AC3E}">
        <p14:creationId xmlns:p14="http://schemas.microsoft.com/office/powerpoint/2010/main" val="979424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Title Slide">
    <p:bg>
      <p:bgPr>
        <a:solidFill>
          <a:srgbClr val="143C68"/>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4" name="Group 13"/>
          <p:cNvGrpSpPr/>
          <p:nvPr/>
        </p:nvGrpSpPr>
        <p:grpSpPr>
          <a:xfrm>
            <a:off x="0" y="1160085"/>
            <a:ext cx="9144000" cy="2737064"/>
            <a:chOff x="0" y="1160085"/>
            <a:chExt cx="9144000" cy="2737064"/>
          </a:xfrm>
        </p:grpSpPr>
        <p:cxnSp>
          <p:nvCxnSpPr>
            <p:cNvPr id="15" name="Straight Connector 14"/>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0"/>
            <a:ext cx="9144000" cy="6858000"/>
          </a:xfrm>
          <a:prstGeom prst="rect">
            <a:avLst/>
          </a:prstGeom>
        </p:spPr>
      </p:pic>
      <p:sp>
        <p:nvSpPr>
          <p:cNvPr id="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824291" y="5383049"/>
            <a:ext cx="1989509" cy="365125"/>
          </a:xfrm>
        </p:spPr>
        <p:txBody>
          <a:bodyPr anchor="t" anchorCtr="0"/>
          <a:lstStyle>
            <a:lvl1pPr>
              <a:defRPr sz="1600">
                <a:solidFill>
                  <a:srgbClr val="FFFFFE"/>
                </a:solidFill>
                <a:latin typeface="Arial"/>
              </a:defRPr>
            </a:lvl1pPr>
          </a:lstStyle>
          <a:p>
            <a:fld id="{0FE3C4CA-2A21-4FAD-BFC0-81DD0829CD42}" type="datetimeFigureOut">
              <a:rPr lang="en-US" smtClean="0"/>
              <a:t>10/27/16</a:t>
            </a:fld>
            <a:endParaRPr lang="en-US"/>
          </a:p>
        </p:txBody>
      </p:sp>
      <p:pic>
        <p:nvPicPr>
          <p:cNvPr id="5" name="Picture 4" descr="Westat_logo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60005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FE3C4CA-2A21-4FAD-BFC0-81DD0829CD42}" type="datetimeFigureOut">
              <a:rPr lang="en-US" smtClean="0"/>
              <a:t>10/27/16</a:t>
            </a:fld>
            <a:endParaRPr lang="en-US"/>
          </a:p>
        </p:txBody>
      </p:sp>
      <p:sp>
        <p:nvSpPr>
          <p:cNvPr id="5" name="Footer Placeholder 4"/>
          <p:cNvSpPr>
            <a:spLocks noGrp="1"/>
          </p:cNvSpPr>
          <p:nvPr>
            <p:ph type="ftr" sz="quarter" idx="11"/>
          </p:nvPr>
        </p:nvSpPr>
        <p:spPr>
          <a:xfrm>
            <a:off x="631380" y="6356350"/>
            <a:ext cx="5388420" cy="365125"/>
          </a:xfrm>
        </p:spPr>
        <p:txBody>
          <a:bodyPr/>
          <a:lstStyle>
            <a:lvl1pPr algn="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35816601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43C68"/>
        </a:solidFill>
        <a:effectLst/>
      </p:bgPr>
    </p:bg>
    <p:spTree>
      <p:nvGrpSpPr>
        <p:cNvPr id="1" name=""/>
        <p:cNvGrpSpPr/>
        <p:nvPr/>
      </p:nvGrpSpPr>
      <p:grpSpPr>
        <a:xfrm>
          <a:off x="0" y="0"/>
          <a:ext cx="0" cy="0"/>
          <a:chOff x="0" y="0"/>
          <a:chExt cx="0" cy="0"/>
        </a:xfrm>
      </p:grpSpPr>
      <p:pic>
        <p:nvPicPr>
          <p:cNvPr id="12" name="Picture 11" descr="fullbackgrd_trsp.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Rectangle 12"/>
          <p:cNvSpPr/>
          <p:nvPr/>
        </p:nvSpPr>
        <p:spPr>
          <a:xfrm>
            <a:off x="0" y="1160084"/>
            <a:ext cx="9144000" cy="2737065"/>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baseline="0">
                <a:solidFill>
                  <a:schemeClr val="bg1"/>
                </a:solidFill>
                <a:latin typeface="Arial"/>
              </a:defRPr>
            </a:lvl1pPr>
          </a:lstStyle>
          <a:p>
            <a:fld id="{0FE3C4CA-2A21-4FAD-BFC0-81DD0829CD42}" type="datetimeFigureOut">
              <a:rPr lang="en-US" smtClean="0"/>
              <a:t>10/27/16</a:t>
            </a:fld>
            <a:endParaRPr lang="en-US"/>
          </a:p>
        </p:txBody>
      </p:sp>
      <p:sp>
        <p:nvSpPr>
          <p:cNvPr id="5" name="Footer Placeholder 4"/>
          <p:cNvSpPr>
            <a:spLocks noGrp="1"/>
          </p:cNvSpPr>
          <p:nvPr>
            <p:ph type="ftr" sz="quarter" idx="11"/>
          </p:nvPr>
        </p:nvSpPr>
        <p:spPr>
          <a:xfrm>
            <a:off x="633413" y="6356350"/>
            <a:ext cx="5386387" cy="365125"/>
          </a:xfrm>
        </p:spPr>
        <p:txBody>
          <a:bodyPr/>
          <a:lstStyle>
            <a:lvl1pPr algn="l">
              <a:defRPr baseline="0">
                <a:solidFill>
                  <a:schemeClr val="bg1"/>
                </a:solidFill>
                <a:latin typeface="Arial"/>
              </a:defRPr>
            </a:lvl1pPr>
          </a:lstStyle>
          <a:p>
            <a:endParaRPr lang="en-US"/>
          </a:p>
        </p:txBody>
      </p:sp>
      <p:sp>
        <p:nvSpPr>
          <p:cNvPr id="6" name="Slide Number Placeholder 5"/>
          <p:cNvSpPr>
            <a:spLocks noGrp="1"/>
          </p:cNvSpPr>
          <p:nvPr>
            <p:ph type="sldNum" sz="quarter" idx="12"/>
          </p:nvPr>
        </p:nvSpPr>
        <p:spPr>
          <a:xfrm>
            <a:off x="9144" y="6356350"/>
            <a:ext cx="310896" cy="365125"/>
          </a:xfrm>
        </p:spPr>
        <p:txBody>
          <a:bodyPr/>
          <a:lstStyle>
            <a:lvl1pPr>
              <a:defRPr baseline="0">
                <a:solidFill>
                  <a:schemeClr val="bg1"/>
                </a:solidFill>
                <a:latin typeface="Arial"/>
              </a:defRPr>
            </a:lvl1pPr>
          </a:lstStyle>
          <a:p>
            <a:fld id="{20946FE9-42DF-42C9-B316-9F5A226D222F}" type="slidenum">
              <a:rPr lang="en-US" smtClean="0"/>
              <a:t>‹#›</a:t>
            </a:fld>
            <a:endParaRPr lang="en-US"/>
          </a:p>
        </p:txBody>
      </p:sp>
      <p:sp>
        <p:nvSpPr>
          <p:cNvPr id="2" name="Title 1"/>
          <p:cNvSpPr>
            <a:spLocks noGrp="1"/>
          </p:cNvSpPr>
          <p:nvPr>
            <p:ph type="title"/>
          </p:nvPr>
        </p:nvSpPr>
        <p:spPr>
          <a:xfrm>
            <a:off x="1092198" y="2646725"/>
            <a:ext cx="7730681" cy="1095550"/>
          </a:xfrm>
        </p:spPr>
        <p:txBody>
          <a:bodyPr anchor="b" anchorCtr="0">
            <a:normAutofit/>
          </a:bodyPr>
          <a:lstStyle>
            <a:lvl1pPr algn="l">
              <a:defRPr sz="2800" b="1" cap="none">
                <a:solidFill>
                  <a:srgbClr val="FFFFFF"/>
                </a:solidFill>
              </a:defRPr>
            </a:lvl1pPr>
          </a:lstStyle>
          <a:p>
            <a:r>
              <a:rPr lang="en-US" dirty="0" smtClean="0"/>
              <a:t>Click to edit Master title style</a:t>
            </a:r>
            <a:endParaRPr lang="en-US" dirty="0"/>
          </a:p>
        </p:txBody>
      </p:sp>
      <p:cxnSp>
        <p:nvCxnSpPr>
          <p:cNvPr id="9" name="Straight Connector 8"/>
          <p:cNvCxnSpPr/>
          <p:nvPr/>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1092199" y="1259937"/>
            <a:ext cx="7730680" cy="1268931"/>
          </a:xfrm>
        </p:spPr>
        <p:txBody>
          <a:bodyPr anchor="t" anchorCtr="0">
            <a:normAutofit/>
          </a:bodyPr>
          <a:lstStyle>
            <a:lvl1pPr marL="0" indent="0">
              <a:buNone/>
              <a:defRPr sz="1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cxnSp>
        <p:nvCxnSpPr>
          <p:cNvPr id="10" name="Straight Connector 9"/>
          <p:cNvCxnSpPr/>
          <p:nvPr/>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Westat_logo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26840258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0FE3C4CA-2A21-4FAD-BFC0-81DD0829CD42}" type="datetimeFigureOut">
              <a:rPr lang="en-US" smtClean="0"/>
              <a:t>10/27/16</a:t>
            </a:fld>
            <a:endParaRPr lang="en-US"/>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6901182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339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33925" y="21748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0FE3C4CA-2A21-4FAD-BFC0-81DD0829CD42}" type="datetimeFigureOut">
              <a:rPr lang="en-US" smtClean="0"/>
              <a:t>10/27/16</a:t>
            </a:fld>
            <a:endParaRPr lang="en-US"/>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9455585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0FE3C4CA-2A21-4FAD-BFC0-81DD0829CD42}" type="datetimeFigureOut">
              <a:rPr lang="en-US" smtClean="0"/>
              <a:t>10/27/16</a:t>
            </a:fld>
            <a:endParaRPr lang="en-US"/>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7670505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3C4CA-2A21-4FAD-BFC0-81DD0829CD42}" type="datetimeFigureOut">
              <a:rPr lang="en-US" smtClean="0"/>
              <a:t>10/27/16</a:t>
            </a:fld>
            <a:endParaRPr lang="en-US"/>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a:p>
        </p:txBody>
      </p:sp>
      <p:sp>
        <p:nvSpPr>
          <p:cNvPr id="4" name="Slide Number Placeholder 3"/>
          <p:cNvSpPr>
            <a:spLocks noGrp="1"/>
          </p:cNvSpPr>
          <p:nvPr>
            <p:ph type="sldNum" sz="quarter" idx="12"/>
          </p:nvPr>
        </p:nvSpPr>
        <p:spPr/>
        <p:txBody>
          <a:bodyPr/>
          <a:lstStyle/>
          <a:p>
            <a:fld id="{20946FE9-42DF-42C9-B316-9F5A226D222F}" type="slidenum">
              <a:rPr lang="en-US" smtClean="0"/>
              <a:t>‹#›</a:t>
            </a:fld>
            <a:endParaRPr lang="en-US"/>
          </a:p>
        </p:txBody>
      </p:sp>
    </p:spTree>
    <p:extLst>
      <p:ext uri="{BB962C8B-B14F-4D97-AF65-F5344CB8AC3E}">
        <p14:creationId xmlns:p14="http://schemas.microsoft.com/office/powerpoint/2010/main" val="26384181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0FE3C4CA-2A21-4FAD-BFC0-81DD0829CD42}" type="datetimeFigureOut">
              <a:rPr lang="en-US" smtClean="0"/>
              <a:t>10/27/16</a:t>
            </a:fld>
            <a:endParaRPr lang="en-US"/>
          </a:p>
        </p:txBody>
      </p:sp>
      <p:sp>
        <p:nvSpPr>
          <p:cNvPr id="6" name="Footer Placeholder 5"/>
          <p:cNvSpPr>
            <a:spLocks noGrp="1"/>
          </p:cNvSpPr>
          <p:nvPr>
            <p:ph type="ftr" sz="quarter" idx="11"/>
          </p:nvPr>
        </p:nvSpPr>
        <p:spPr>
          <a:xfrm>
            <a:off x="622300" y="6356350"/>
            <a:ext cx="5397500" cy="365125"/>
          </a:xfrm>
        </p:spPr>
        <p:txBody>
          <a:bodyPr/>
          <a:lstStyle>
            <a:lvl1pPr algn="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32462015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3C4CA-2A21-4FAD-BFC0-81DD0829CD42}" type="datetimeFigureOut">
              <a:rPr lang="en-US" smtClean="0"/>
              <a:t>10/27/16</a:t>
            </a:fld>
            <a:endParaRPr lang="en-US"/>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a:p>
        </p:txBody>
      </p:sp>
      <p:sp>
        <p:nvSpPr>
          <p:cNvPr id="7" name="Slide Number Placeholder 6"/>
          <p:cNvSpPr>
            <a:spLocks noGrp="1"/>
          </p:cNvSpPr>
          <p:nvPr>
            <p:ph type="sldNum" sz="quarter" idx="12"/>
          </p:nvPr>
        </p:nvSpPr>
        <p:spPr/>
        <p:txBody>
          <a:bodyPr/>
          <a:lstStyle/>
          <a:p>
            <a:fld id="{20946FE9-42DF-42C9-B316-9F5A226D222F}" type="slidenum">
              <a:rPr lang="en-US" smtClean="0"/>
              <a:t>‹#›</a:t>
            </a:fld>
            <a:endParaRPr lang="en-US"/>
          </a:p>
        </p:txBody>
      </p:sp>
    </p:spTree>
    <p:extLst>
      <p:ext uri="{BB962C8B-B14F-4D97-AF65-F5344CB8AC3E}">
        <p14:creationId xmlns:p14="http://schemas.microsoft.com/office/powerpoint/2010/main" val="29079963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2776410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286293"/>
                </a:solidFill>
                <a:latin typeface="Arial"/>
              </a:defRPr>
            </a:lvl1pPr>
          </a:lstStyle>
          <a:p>
            <a:fld id="{0FE3C4CA-2A21-4FAD-BFC0-81DD0829CD42}" type="datetimeFigureOut">
              <a:rPr lang="en-US" smtClean="0"/>
              <a:t>10/27/16</a:t>
            </a:fld>
            <a:endParaRPr lang="en-US"/>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286293"/>
                </a:solidFill>
                <a:latin typeface="Arial"/>
              </a:defRPr>
            </a:lvl1pPr>
          </a:lstStyle>
          <a:p>
            <a:fld id="{20946FE9-42DF-42C9-B316-9F5A226D222F}" type="slidenum">
              <a:rPr lang="en-US" smtClean="0"/>
              <a:t>‹#›</a:t>
            </a:fld>
            <a:endParaRPr lang="en-US"/>
          </a:p>
        </p:txBody>
      </p:sp>
    </p:spTree>
    <p:extLst>
      <p:ext uri="{BB962C8B-B14F-4D97-AF65-F5344CB8AC3E}">
        <p14:creationId xmlns:p14="http://schemas.microsoft.com/office/powerpoint/2010/main" val="118242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hyperlink" Target="https://www.ncjrs.gov/pdffiles1/bjs/grants/248879.pdf" TargetMode="External"/><Relationship Id="rId4" Type="http://schemas.openxmlformats.org/officeDocument/2006/relationships/hyperlink" Target="mailto:mleonard@mail.uni-mannheim.de" TargetMode="External"/><Relationship Id="rId5" Type="http://schemas.openxmlformats.org/officeDocument/2006/relationships/hyperlink" Target="mailto:cynthiahelba@westat.com" TargetMode="External"/><Relationship Id="rId6" Type="http://schemas.openxmlformats.org/officeDocument/2006/relationships/hyperlink" Target="mailto:ErinBauer@westat.com"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3C6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Designing a Study of Honor-Based Violence in the US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Mariel Leonard, University of Mannheim</a:t>
            </a:r>
          </a:p>
          <a:p>
            <a:r>
              <a:rPr lang="en-US" dirty="0" smtClean="0"/>
              <a:t>Cynthia Helba, Ph.D., Westat</a:t>
            </a:r>
          </a:p>
          <a:p>
            <a:r>
              <a:rPr lang="en-US" dirty="0" smtClean="0"/>
              <a:t>Erin L. Bauer, Westat</a:t>
            </a:r>
          </a:p>
          <a:p>
            <a:r>
              <a:rPr lang="en-US" dirty="0" smtClean="0"/>
              <a:t>Matthew Bernstein, Indiana University</a:t>
            </a:r>
          </a:p>
          <a:p>
            <a:endParaRPr lang="en-US" dirty="0"/>
          </a:p>
        </p:txBody>
      </p:sp>
    </p:spTree>
    <p:extLst>
      <p:ext uri="{BB962C8B-B14F-4D97-AF65-F5344CB8AC3E}">
        <p14:creationId xmlns:p14="http://schemas.microsoft.com/office/powerpoint/2010/main" val="33399321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j-lt"/>
              </a:rPr>
              <a:t>What Is Honor-Based Violence (HBV)?</a:t>
            </a:r>
            <a:endParaRPr lang="en-US" dirty="0">
              <a:latin typeface="+mj-lt"/>
            </a:endParaRPr>
          </a:p>
        </p:txBody>
      </p:sp>
      <p:sp>
        <p:nvSpPr>
          <p:cNvPr id="6" name="Content Placeholder 2"/>
          <p:cNvSpPr>
            <a:spLocks noGrp="1"/>
          </p:cNvSpPr>
          <p:nvPr>
            <p:ph idx="1"/>
          </p:nvPr>
        </p:nvSpPr>
        <p:spPr>
          <a:xfrm>
            <a:off x="685800" y="1271340"/>
            <a:ext cx="8115300" cy="5205660"/>
          </a:xfrm>
        </p:spPr>
        <p:txBody>
          <a:bodyPr>
            <a:normAutofit lnSpcReduction="10000"/>
          </a:bodyPr>
          <a:lstStyle/>
          <a:p>
            <a:r>
              <a:rPr lang="en-US" dirty="0"/>
              <a:t>In </a:t>
            </a:r>
            <a:r>
              <a:rPr lang="en-US" dirty="0" smtClean="0"/>
              <a:t>“honor cultures,” behavior </a:t>
            </a:r>
            <a:r>
              <a:rPr lang="en-US" dirty="0"/>
              <a:t>that violates sexual and </a:t>
            </a:r>
            <a:r>
              <a:rPr lang="en-US" dirty="0" smtClean="0"/>
              <a:t>gender norms </a:t>
            </a:r>
            <a:r>
              <a:rPr lang="en-US" dirty="0"/>
              <a:t>can bring shame to the family.</a:t>
            </a:r>
          </a:p>
          <a:p>
            <a:endParaRPr lang="en-US" sz="2200" dirty="0" smtClean="0">
              <a:latin typeface="+mn-lt"/>
            </a:endParaRPr>
          </a:p>
          <a:p>
            <a:r>
              <a:rPr lang="en-US" dirty="0"/>
              <a:t>Violence is honor-based when it is used to </a:t>
            </a:r>
            <a:r>
              <a:rPr lang="en-US" dirty="0" smtClean="0"/>
              <a:t>punish or intimidate family members who violate norms. </a:t>
            </a:r>
            <a:r>
              <a:rPr lang="en-US" dirty="0"/>
              <a:t>It includes:</a:t>
            </a:r>
          </a:p>
          <a:p>
            <a:pPr marL="742950" lvl="2" indent="-230188">
              <a:buFont typeface="Wingdings" charset="2"/>
              <a:buChar char="§"/>
            </a:pPr>
            <a:r>
              <a:rPr lang="en-US" dirty="0"/>
              <a:t>Non-fatal emotional and/or physical </a:t>
            </a:r>
            <a:r>
              <a:rPr lang="en-US" dirty="0" smtClean="0"/>
              <a:t>abuse;</a:t>
            </a:r>
            <a:endParaRPr lang="en-US" dirty="0"/>
          </a:p>
          <a:p>
            <a:pPr marL="742950" lvl="2" indent="-230188">
              <a:buFont typeface="Wingdings" charset="2"/>
              <a:buChar char="§"/>
            </a:pPr>
            <a:r>
              <a:rPr lang="en-US" dirty="0"/>
              <a:t>Honor </a:t>
            </a:r>
            <a:r>
              <a:rPr lang="en-US" dirty="0" smtClean="0"/>
              <a:t>killings; </a:t>
            </a:r>
            <a:endParaRPr lang="en-US" dirty="0"/>
          </a:p>
          <a:p>
            <a:pPr marL="742950" lvl="2" indent="-230188">
              <a:buFont typeface="Wingdings" charset="2"/>
              <a:buChar char="§"/>
            </a:pPr>
            <a:r>
              <a:rPr lang="en-US" dirty="0"/>
              <a:t>Forced </a:t>
            </a:r>
            <a:r>
              <a:rPr lang="en-US" dirty="0" smtClean="0"/>
              <a:t>marriage; and </a:t>
            </a:r>
            <a:endParaRPr lang="en-US" dirty="0"/>
          </a:p>
          <a:p>
            <a:pPr marL="742950" lvl="2" indent="-230188">
              <a:buFont typeface="Wingdings" charset="2"/>
              <a:buChar char="§"/>
            </a:pPr>
            <a:r>
              <a:rPr lang="en-US" dirty="0"/>
              <a:t>Female genital mutilation (FGM</a:t>
            </a:r>
            <a:r>
              <a:rPr lang="en-US" dirty="0" smtClean="0"/>
              <a:t>).</a:t>
            </a:r>
            <a:endParaRPr lang="en-US" dirty="0"/>
          </a:p>
          <a:p>
            <a:endParaRPr lang="en-US" sz="2200" dirty="0" smtClean="0">
              <a:latin typeface="+mn-lt"/>
            </a:endParaRPr>
          </a:p>
          <a:p>
            <a:r>
              <a:rPr lang="en-US" dirty="0"/>
              <a:t>Perpetrators can include parents, siblings, members of the extended family, </a:t>
            </a:r>
            <a:r>
              <a:rPr lang="en-US" dirty="0" smtClean="0"/>
              <a:t>people hired by the family, intimate </a:t>
            </a:r>
            <a:r>
              <a:rPr lang="en-US" dirty="0"/>
              <a:t>partners, or some combination of these.</a:t>
            </a:r>
          </a:p>
        </p:txBody>
      </p:sp>
      <p:sp>
        <p:nvSpPr>
          <p:cNvPr id="4" name="Content Placeholder 2"/>
          <p:cNvSpPr txBox="1">
            <a:spLocks/>
          </p:cNvSpPr>
          <p:nvPr/>
        </p:nvSpPr>
        <p:spPr>
          <a:xfrm>
            <a:off x="1734670" y="1694769"/>
            <a:ext cx="8115300" cy="4525963"/>
          </a:xfrm>
          <a:prstGeom prst="rect">
            <a:avLst/>
          </a:prstGeom>
        </p:spPr>
        <p:txBody>
          <a:bodyPr vert="horz" lIns="91440" tIns="45720" rIns="91440" bIns="45720" rtlCol="0">
            <a:noAutofit/>
          </a:bodyPr>
          <a:lst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21640708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Honor-Based Violence vs. Intimate Partner Violence</a:t>
            </a:r>
          </a:p>
        </p:txBody>
      </p:sp>
      <p:sp>
        <p:nvSpPr>
          <p:cNvPr id="3" name="Content Placeholder 2"/>
          <p:cNvSpPr>
            <a:spLocks noGrp="1"/>
          </p:cNvSpPr>
          <p:nvPr>
            <p:ph idx="1"/>
          </p:nvPr>
        </p:nvSpPr>
        <p:spPr/>
        <p:txBody>
          <a:bodyPr/>
          <a:lstStyle/>
          <a:p>
            <a:pPr fontAlgn="ctr"/>
            <a:r>
              <a:rPr lang="en-US" b="1" dirty="0"/>
              <a:t> Honor-based </a:t>
            </a:r>
            <a:r>
              <a:rPr lang="en-US" b="1" dirty="0" smtClean="0"/>
              <a:t>Violence </a:t>
            </a:r>
            <a:r>
              <a:rPr lang="en-US" dirty="0" smtClean="0"/>
              <a:t>is preplanned and involves multiple perpetrators. Family shame is usually the motivation and after the crime perpetrators will state that it is the right thing to have done. </a:t>
            </a:r>
          </a:p>
          <a:p>
            <a:pPr fontAlgn="ctr"/>
            <a:endParaRPr lang="en-US" dirty="0"/>
          </a:p>
          <a:p>
            <a:pPr fontAlgn="ctr"/>
            <a:r>
              <a:rPr lang="en-US" b="1" dirty="0"/>
              <a:t> Intimate Partner </a:t>
            </a:r>
            <a:r>
              <a:rPr lang="en-US" b="1" dirty="0" smtClean="0"/>
              <a:t>Violence </a:t>
            </a:r>
            <a:r>
              <a:rPr lang="en-US" dirty="0" smtClean="0"/>
              <a:t>is likely to be impulsive and involve only a single perpetrator, the intimate partner.  The partner’s honor may be motivation but the partner usually expresses remorse for the action. </a:t>
            </a:r>
            <a:endParaRPr lang="en-US" dirty="0"/>
          </a:p>
        </p:txBody>
      </p:sp>
    </p:spTree>
    <p:extLst>
      <p:ext uri="{BB962C8B-B14F-4D97-AF65-F5344CB8AC3E}">
        <p14:creationId xmlns:p14="http://schemas.microsoft.com/office/powerpoint/2010/main" val="2066582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115300" cy="639762"/>
          </a:xfrm>
        </p:spPr>
        <p:txBody>
          <a:bodyPr>
            <a:normAutofit/>
          </a:bodyPr>
          <a:lstStyle/>
          <a:p>
            <a:r>
              <a:rPr lang="en-US" dirty="0"/>
              <a:t>HBV in the US</a:t>
            </a:r>
          </a:p>
        </p:txBody>
      </p:sp>
      <p:sp>
        <p:nvSpPr>
          <p:cNvPr id="3" name="Content Placeholder 2"/>
          <p:cNvSpPr>
            <a:spLocks noGrp="1"/>
          </p:cNvSpPr>
          <p:nvPr>
            <p:ph idx="1"/>
          </p:nvPr>
        </p:nvSpPr>
        <p:spPr>
          <a:xfrm>
            <a:off x="685800" y="1066800"/>
            <a:ext cx="8115300" cy="5334000"/>
          </a:xfrm>
        </p:spPr>
        <p:txBody>
          <a:bodyPr>
            <a:normAutofit/>
          </a:bodyPr>
          <a:lstStyle/>
          <a:p>
            <a:r>
              <a:rPr lang="en-US" dirty="0"/>
              <a:t>HBV occurs in the United </a:t>
            </a:r>
            <a:r>
              <a:rPr lang="en-US" dirty="0" smtClean="0"/>
              <a:t>States.</a:t>
            </a:r>
            <a:r>
              <a:rPr lang="en-US" baseline="30000" dirty="0" smtClean="0"/>
              <a:t> </a:t>
            </a:r>
            <a:r>
              <a:rPr lang="en-US" dirty="0" smtClean="0"/>
              <a:t>Notable cases include the killings of Noor </a:t>
            </a:r>
            <a:r>
              <a:rPr lang="en-US" dirty="0" err="1" smtClean="0"/>
              <a:t>Almaleki</a:t>
            </a:r>
            <a:r>
              <a:rPr lang="en-US" dirty="0" smtClean="0"/>
              <a:t> and Sarah and Amina Said.</a:t>
            </a:r>
            <a:endParaRPr lang="en-US" dirty="0"/>
          </a:p>
          <a:p>
            <a:endParaRPr lang="en-US" dirty="0" smtClean="0"/>
          </a:p>
          <a:p>
            <a:r>
              <a:rPr lang="en-US" dirty="0" smtClean="0"/>
              <a:t>There </a:t>
            </a:r>
            <a:r>
              <a:rPr lang="en-US" dirty="0"/>
              <a:t>are no reliable statistics on any form of HBV available for the United States</a:t>
            </a:r>
            <a:r>
              <a:rPr lang="en-US" dirty="0" smtClean="0"/>
              <a:t>.</a:t>
            </a:r>
          </a:p>
          <a:p>
            <a:pPr marL="0" indent="0">
              <a:buNone/>
            </a:pPr>
            <a:endParaRPr lang="en-US" dirty="0" smtClean="0"/>
          </a:p>
          <a:p>
            <a:r>
              <a:rPr lang="en-US" dirty="0" smtClean="0"/>
              <a:t>Current estimates result from:</a:t>
            </a:r>
          </a:p>
          <a:p>
            <a:pPr lvl="1"/>
            <a:r>
              <a:rPr lang="en-US" dirty="0" smtClean="0"/>
              <a:t>Applying other countries’ HBV estimates to US demographics</a:t>
            </a:r>
          </a:p>
          <a:p>
            <a:pPr lvl="1"/>
            <a:r>
              <a:rPr lang="en-US" dirty="0" smtClean="0"/>
              <a:t>Non-random surveys</a:t>
            </a:r>
            <a:endParaRPr lang="en-US" dirty="0"/>
          </a:p>
          <a:p>
            <a:pPr lvl="2"/>
            <a:endParaRPr lang="en-US" sz="1800" dirty="0"/>
          </a:p>
        </p:txBody>
      </p:sp>
    </p:spTree>
    <p:extLst>
      <p:ext uri="{BB962C8B-B14F-4D97-AF65-F5344CB8AC3E}">
        <p14:creationId xmlns:p14="http://schemas.microsoft.com/office/powerpoint/2010/main" val="17864312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HBV in the US, Continued</a:t>
            </a:r>
            <a:endParaRPr lang="en-US" dirty="0"/>
          </a:p>
        </p:txBody>
      </p:sp>
      <p:sp>
        <p:nvSpPr>
          <p:cNvPr id="3" name="Content Placeholder 2"/>
          <p:cNvSpPr>
            <a:spLocks noGrp="1"/>
          </p:cNvSpPr>
          <p:nvPr>
            <p:ph idx="1"/>
          </p:nvPr>
        </p:nvSpPr>
        <p:spPr>
          <a:xfrm>
            <a:off x="685800" y="1271340"/>
            <a:ext cx="8229600" cy="5358060"/>
          </a:xfrm>
        </p:spPr>
        <p:txBody>
          <a:bodyPr>
            <a:normAutofit lnSpcReduction="10000"/>
          </a:bodyPr>
          <a:lstStyle/>
          <a:p>
            <a:pPr>
              <a:spcAft>
                <a:spcPts val="600"/>
              </a:spcAft>
            </a:pPr>
            <a:r>
              <a:rPr lang="en-US" dirty="0" smtClean="0"/>
              <a:t>In 2014, Congress tasked the Bureau of Justice Statistics (BJS) to examine whether Uniform Crime Reports, the National Crime Victimization Survey, or other relevant data series should collect and report data on honor violence</a:t>
            </a:r>
            <a:r>
              <a:rPr lang="en-US" dirty="0" smtClean="0"/>
              <a:t>.</a:t>
            </a:r>
            <a:endParaRPr lang="en-US" dirty="0" smtClean="0"/>
          </a:p>
          <a:p>
            <a:pPr>
              <a:spcAft>
                <a:spcPts val="600"/>
              </a:spcAft>
            </a:pPr>
            <a:r>
              <a:rPr lang="en-US" dirty="0" smtClean="0"/>
              <a:t>Westat supported BJS in meeting these requirements:</a:t>
            </a:r>
          </a:p>
          <a:p>
            <a:pPr lvl="1">
              <a:spcAft>
                <a:spcPts val="600"/>
              </a:spcAft>
            </a:pPr>
            <a:r>
              <a:rPr lang="en-US" dirty="0" smtClean="0"/>
              <a:t>Conducted an environmental scan on the occurrence of HBV in the US and Europe; and</a:t>
            </a:r>
          </a:p>
          <a:p>
            <a:pPr lvl="1">
              <a:spcAft>
                <a:spcPts val="600"/>
              </a:spcAft>
            </a:pPr>
            <a:r>
              <a:rPr lang="en-US" dirty="0" smtClean="0"/>
              <a:t>Evaluated </a:t>
            </a:r>
            <a:r>
              <a:rPr lang="en-US" dirty="0"/>
              <a:t>existing data collection mechanisms for estimating the prevalence of HBV in the </a:t>
            </a:r>
            <a:r>
              <a:rPr lang="en-US" dirty="0" smtClean="0"/>
              <a:t>US</a:t>
            </a:r>
            <a:r>
              <a:rPr lang="en-US" dirty="0" smtClean="0"/>
              <a:t>.</a:t>
            </a:r>
          </a:p>
          <a:p>
            <a:pPr>
              <a:spcAft>
                <a:spcPts val="600"/>
              </a:spcAft>
            </a:pPr>
            <a:endParaRPr lang="en-US" dirty="0" smtClean="0"/>
          </a:p>
          <a:p>
            <a:pPr marL="0" indent="0" algn="ctr">
              <a:spcAft>
                <a:spcPts val="600"/>
              </a:spcAft>
              <a:buNone/>
            </a:pPr>
            <a:r>
              <a:rPr lang="en-US" sz="2000" dirty="0"/>
              <a:t>Opinions or points of view expressed are those of the authors and do not necessarily reflect the official position or policies of the US Department of Justice</a:t>
            </a:r>
            <a:r>
              <a:rPr lang="en-US" sz="2000" dirty="0" smtClean="0"/>
              <a:t>.</a:t>
            </a:r>
            <a:endParaRPr lang="en-US" sz="2000" dirty="0"/>
          </a:p>
        </p:txBody>
      </p:sp>
    </p:spTree>
    <p:extLst>
      <p:ext uri="{BB962C8B-B14F-4D97-AF65-F5344CB8AC3E}">
        <p14:creationId xmlns:p14="http://schemas.microsoft.com/office/powerpoint/2010/main" val="27893217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15300" cy="639762"/>
          </a:xfrm>
        </p:spPr>
        <p:txBody>
          <a:bodyPr>
            <a:normAutofit/>
          </a:bodyPr>
          <a:lstStyle/>
          <a:p>
            <a:r>
              <a:rPr lang="en-US" sz="3100" dirty="0" smtClean="0"/>
              <a:t>HBV Tracking in Other </a:t>
            </a:r>
            <a:r>
              <a:rPr lang="en-US" sz="3100" dirty="0"/>
              <a:t>C</a:t>
            </a:r>
            <a:r>
              <a:rPr lang="en-US" sz="3100" dirty="0" smtClean="0"/>
              <a:t>ountries</a:t>
            </a:r>
            <a:endParaRPr lang="en-US" dirty="0"/>
          </a:p>
        </p:txBody>
      </p:sp>
      <p:sp>
        <p:nvSpPr>
          <p:cNvPr id="3" name="Content Placeholder 2"/>
          <p:cNvSpPr>
            <a:spLocks noGrp="1"/>
          </p:cNvSpPr>
          <p:nvPr>
            <p:ph idx="1"/>
          </p:nvPr>
        </p:nvSpPr>
        <p:spPr>
          <a:xfrm>
            <a:off x="685800" y="944562"/>
            <a:ext cx="8115300" cy="5532438"/>
          </a:xfrm>
        </p:spPr>
        <p:txBody>
          <a:bodyPr>
            <a:noAutofit/>
          </a:bodyPr>
          <a:lstStyle/>
          <a:p>
            <a:r>
              <a:rPr lang="en-US" sz="2200" dirty="0" smtClean="0"/>
              <a:t>The UK and Netherlands have specialized units tasked with estimating HBV prevalence. </a:t>
            </a:r>
            <a:r>
              <a:rPr lang="en-US" sz="2200" dirty="0"/>
              <a:t>In both, HBV is tracked by individual police forces according to official guidelines</a:t>
            </a:r>
            <a:r>
              <a:rPr lang="en-US" sz="2200" dirty="0" smtClean="0"/>
              <a:t>.</a:t>
            </a:r>
          </a:p>
          <a:p>
            <a:pPr marL="0" indent="0">
              <a:buNone/>
            </a:pPr>
            <a:r>
              <a:rPr lang="en-US" sz="2200" dirty="0" smtClean="0"/>
              <a:t>  </a:t>
            </a:r>
            <a:endParaRPr lang="en-US" sz="2200" dirty="0"/>
          </a:p>
          <a:p>
            <a:r>
              <a:rPr lang="en-US" sz="2200" dirty="0" smtClean="0"/>
              <a:t>Germany </a:t>
            </a:r>
            <a:r>
              <a:rPr lang="en-US" sz="2200" dirty="0"/>
              <a:t>and Canada track HBV based on anecdotal reports by service </a:t>
            </a:r>
            <a:r>
              <a:rPr lang="en-US" sz="2200" dirty="0" smtClean="0"/>
              <a:t>providers, legal cases, or media reports.</a:t>
            </a:r>
            <a:endParaRPr lang="en-US" sz="2200" baseline="30000" dirty="0" smtClean="0"/>
          </a:p>
          <a:p>
            <a:endParaRPr lang="en-US" sz="2200" dirty="0" smtClean="0"/>
          </a:p>
          <a:p>
            <a:r>
              <a:rPr lang="en-US" sz="2200" dirty="0" smtClean="0"/>
              <a:t>In the </a:t>
            </a:r>
            <a:r>
              <a:rPr lang="en-US" sz="2200" dirty="0"/>
              <a:t>Middle East and North Africa, Central and Southern Asia </a:t>
            </a:r>
            <a:r>
              <a:rPr lang="en-US" sz="2200" dirty="0" smtClean="0"/>
              <a:t>data about HBV are collected through administrative data, media reports, verbal autopsies, opinion surveys </a:t>
            </a:r>
            <a:r>
              <a:rPr lang="en-US" sz="2200" dirty="0"/>
              <a:t>and </a:t>
            </a:r>
            <a:r>
              <a:rPr lang="en-US" sz="2200" dirty="0" smtClean="0"/>
              <a:t>USAID </a:t>
            </a:r>
            <a:r>
              <a:rPr lang="en-US" sz="2200" dirty="0"/>
              <a:t>Demographic and Health surveys.</a:t>
            </a:r>
          </a:p>
          <a:p>
            <a:endParaRPr lang="en-US" sz="2200" dirty="0"/>
          </a:p>
          <a:p>
            <a:r>
              <a:rPr lang="en-US" sz="2200" dirty="0"/>
              <a:t>Data collection in sub-Saharan Africa is usually USAID Demographic and Health </a:t>
            </a:r>
            <a:r>
              <a:rPr lang="en-US" sz="2200" dirty="0" smtClean="0"/>
              <a:t>surveys focusing on FGM.</a:t>
            </a:r>
            <a:endParaRPr lang="en-US" sz="22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1200" dirty="0" smtClean="0"/>
              <a:t>3. Muhammad </a:t>
            </a:r>
            <a:r>
              <a:rPr lang="en-US" sz="1200" dirty="0"/>
              <a:t>2010, </a:t>
            </a:r>
            <a:r>
              <a:rPr lang="en-US" sz="1200" dirty="0" err="1"/>
              <a:t>Oberwittler</a:t>
            </a:r>
            <a:r>
              <a:rPr lang="en-US" sz="1200" dirty="0"/>
              <a:t> and </a:t>
            </a:r>
            <a:r>
              <a:rPr lang="en-US" sz="1200" dirty="0" err="1"/>
              <a:t>Kasselt</a:t>
            </a:r>
            <a:r>
              <a:rPr lang="en-US" sz="1200" dirty="0"/>
              <a:t> 2011, Robert 2011, SALCO 2013</a:t>
            </a:r>
          </a:p>
        </p:txBody>
      </p:sp>
    </p:spTree>
    <p:extLst>
      <p:ext uri="{BB962C8B-B14F-4D97-AF65-F5344CB8AC3E}">
        <p14:creationId xmlns:p14="http://schemas.microsoft.com/office/powerpoint/2010/main" val="2875937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Studying HBV in the US: Criteria for a Good Study</a:t>
            </a:r>
            <a:endParaRPr lang="en-US" dirty="0"/>
          </a:p>
        </p:txBody>
      </p:sp>
      <p:sp>
        <p:nvSpPr>
          <p:cNvPr id="3" name="Content Placeholder 2"/>
          <p:cNvSpPr>
            <a:spLocks noGrp="1"/>
          </p:cNvSpPr>
          <p:nvPr>
            <p:ph idx="1"/>
          </p:nvPr>
        </p:nvSpPr>
        <p:spPr>
          <a:xfrm>
            <a:off x="685800" y="1371600"/>
            <a:ext cx="8115300" cy="4425703"/>
          </a:xfrm>
        </p:spPr>
        <p:txBody>
          <a:bodyPr/>
          <a:lstStyle/>
          <a:p>
            <a:r>
              <a:rPr lang="en-US" dirty="0" smtClean="0"/>
              <a:t>Ensures safety </a:t>
            </a:r>
            <a:r>
              <a:rPr lang="en-US" dirty="0"/>
              <a:t>of </a:t>
            </a:r>
            <a:r>
              <a:rPr lang="en-US" dirty="0" smtClean="0"/>
              <a:t>respondents and interviewers</a:t>
            </a:r>
            <a:endParaRPr lang="en-US" dirty="0"/>
          </a:p>
          <a:p>
            <a:pPr marL="0" indent="0">
              <a:buNone/>
            </a:pPr>
            <a:endParaRPr lang="en-US" dirty="0" smtClean="0"/>
          </a:p>
          <a:p>
            <a:r>
              <a:rPr lang="en-US" dirty="0" smtClean="0"/>
              <a:t>Uses a sampling approach that is appropriate to this rare crime</a:t>
            </a:r>
          </a:p>
          <a:p>
            <a:pPr marL="0" indent="0">
              <a:buNone/>
            </a:pPr>
            <a:endParaRPr lang="en-US" dirty="0"/>
          </a:p>
          <a:p>
            <a:r>
              <a:rPr lang="en-US" dirty="0" smtClean="0"/>
              <a:t>Uses questions or measures that provide useful data specific to the US</a:t>
            </a:r>
          </a:p>
          <a:p>
            <a:pPr marL="0" indent="0">
              <a:buNone/>
            </a:pPr>
            <a:endParaRPr lang="en-US" dirty="0" smtClean="0"/>
          </a:p>
        </p:txBody>
      </p:sp>
    </p:spTree>
    <p:extLst>
      <p:ext uri="{BB962C8B-B14F-4D97-AF65-F5344CB8AC3E}">
        <p14:creationId xmlns:p14="http://schemas.microsoft.com/office/powerpoint/2010/main" val="2750569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Studying HBV in the US: Possible Data Sources</a:t>
            </a:r>
            <a:endParaRPr lang="en-US" dirty="0"/>
          </a:p>
        </p:txBody>
      </p:sp>
      <p:sp>
        <p:nvSpPr>
          <p:cNvPr id="3" name="Content Placeholder 2"/>
          <p:cNvSpPr>
            <a:spLocks noGrp="1"/>
          </p:cNvSpPr>
          <p:nvPr>
            <p:ph idx="1"/>
          </p:nvPr>
        </p:nvSpPr>
        <p:spPr>
          <a:xfrm>
            <a:off x="685800" y="1524000"/>
            <a:ext cx="8115300" cy="4557213"/>
          </a:xfrm>
        </p:spPr>
        <p:txBody>
          <a:bodyPr>
            <a:normAutofit/>
          </a:bodyPr>
          <a:lstStyle/>
          <a:p>
            <a:r>
              <a:rPr lang="en-US" dirty="0" smtClean="0"/>
              <a:t>National Crime Victimization Study</a:t>
            </a:r>
          </a:p>
          <a:p>
            <a:pPr lvl="1"/>
            <a:r>
              <a:rPr lang="en-US" dirty="0" smtClean="0"/>
              <a:t>Nationally representative panel study of households</a:t>
            </a:r>
          </a:p>
          <a:p>
            <a:pPr lvl="1"/>
            <a:r>
              <a:rPr lang="en-US" dirty="0" smtClean="0"/>
              <a:t>Questions are crime-focused</a:t>
            </a:r>
          </a:p>
          <a:p>
            <a:endParaRPr lang="en-US" dirty="0" smtClean="0"/>
          </a:p>
          <a:p>
            <a:r>
              <a:rPr lang="en-US" dirty="0" smtClean="0"/>
              <a:t>FBI Uniform Crime Reporting Database</a:t>
            </a:r>
          </a:p>
          <a:p>
            <a:pPr lvl="1"/>
            <a:r>
              <a:rPr lang="en-US" dirty="0" smtClean="0"/>
              <a:t>National Incident Crime Reporting System</a:t>
            </a:r>
          </a:p>
          <a:p>
            <a:pPr lvl="1"/>
            <a:r>
              <a:rPr lang="en-US" dirty="0" smtClean="0"/>
              <a:t>Supplemental Homicide Reports</a:t>
            </a:r>
          </a:p>
          <a:p>
            <a:pPr lvl="1"/>
            <a:r>
              <a:rPr lang="en-US" dirty="0" smtClean="0"/>
              <a:t>Voluntary reports from law enforcement </a:t>
            </a:r>
          </a:p>
          <a:p>
            <a:endParaRPr lang="en-US" dirty="0" smtClean="0"/>
          </a:p>
          <a:p>
            <a:r>
              <a:rPr lang="en-US" dirty="0" smtClean="0"/>
              <a:t>Local law enforcement case files</a:t>
            </a:r>
          </a:p>
        </p:txBody>
      </p:sp>
    </p:spTree>
    <p:extLst>
      <p:ext uri="{BB962C8B-B14F-4D97-AF65-F5344CB8AC3E}">
        <p14:creationId xmlns:p14="http://schemas.microsoft.com/office/powerpoint/2010/main" val="79618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Studying HBV in the US: </a:t>
            </a:r>
            <a:r>
              <a:rPr lang="en-US" dirty="0" smtClean="0"/>
              <a:t/>
            </a:r>
            <a:br>
              <a:rPr lang="en-US" dirty="0" smtClean="0"/>
            </a:br>
            <a:r>
              <a:rPr lang="en-US" dirty="0" smtClean="0"/>
              <a:t>Evaluation of Existing Data Sources</a:t>
            </a:r>
            <a:endParaRPr lang="en-US" dirty="0"/>
          </a:p>
        </p:txBody>
      </p:sp>
      <p:sp>
        <p:nvSpPr>
          <p:cNvPr id="3" name="Content Placeholder 2"/>
          <p:cNvSpPr>
            <a:spLocks noGrp="1"/>
          </p:cNvSpPr>
          <p:nvPr>
            <p:ph idx="1"/>
          </p:nvPr>
        </p:nvSpPr>
        <p:spPr>
          <a:xfrm>
            <a:off x="685800" y="1600200"/>
            <a:ext cx="3886200" cy="4800600"/>
          </a:xfrm>
        </p:spPr>
        <p:txBody>
          <a:bodyPr>
            <a:normAutofit/>
          </a:bodyPr>
          <a:lstStyle/>
          <a:p>
            <a:r>
              <a:rPr lang="en-US" dirty="0" smtClean="0"/>
              <a:t>NCVS</a:t>
            </a:r>
          </a:p>
          <a:p>
            <a:pPr lvl="1"/>
            <a:r>
              <a:rPr lang="en-US" dirty="0" smtClean="0"/>
              <a:t>National study unlikely to sample victims of rare HBV</a:t>
            </a:r>
          </a:p>
          <a:p>
            <a:pPr lvl="1"/>
            <a:r>
              <a:rPr lang="en-US" dirty="0" smtClean="0"/>
              <a:t>Currently, no </a:t>
            </a:r>
            <a:r>
              <a:rPr lang="en-US" dirty="0"/>
              <a:t>questions relevant to </a:t>
            </a:r>
            <a:r>
              <a:rPr lang="en-US" dirty="0" smtClean="0"/>
              <a:t>HBV (e.g., motivation)</a:t>
            </a:r>
            <a:endParaRPr lang="en-US" dirty="0"/>
          </a:p>
          <a:p>
            <a:pPr lvl="1"/>
            <a:r>
              <a:rPr lang="en-US" dirty="0" smtClean="0"/>
              <a:t>May take place in front or with the knowledge  of other household members</a:t>
            </a:r>
          </a:p>
          <a:p>
            <a:pPr lvl="0"/>
            <a:r>
              <a:rPr lang="en-US" dirty="0" smtClean="0"/>
              <a:t>Meets criteria? </a:t>
            </a:r>
            <a:r>
              <a:rPr lang="en-US" sz="4000" b="1" dirty="0" smtClean="0">
                <a:solidFill>
                  <a:srgbClr val="C00000"/>
                </a:solidFill>
                <a:ea typeface="Calibri"/>
                <a:cs typeface="Times New Roman"/>
              </a:rPr>
              <a:t>✘</a:t>
            </a:r>
            <a:endParaRPr lang="en-US" sz="4000" dirty="0">
              <a:ea typeface="Calibri"/>
              <a:cs typeface="Times New Roman"/>
            </a:endParaRPr>
          </a:p>
          <a:p>
            <a:endParaRPr lang="en-US" dirty="0"/>
          </a:p>
          <a:p>
            <a:pPr lvl="1"/>
            <a:endParaRPr lang="en-US" dirty="0" smtClean="0"/>
          </a:p>
        </p:txBody>
      </p:sp>
      <p:sp>
        <p:nvSpPr>
          <p:cNvPr id="4" name="Content Placeholder 2"/>
          <p:cNvSpPr txBox="1">
            <a:spLocks/>
          </p:cNvSpPr>
          <p:nvPr/>
        </p:nvSpPr>
        <p:spPr>
          <a:xfrm>
            <a:off x="4797812" y="1600200"/>
            <a:ext cx="4003288" cy="487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0188" indent="-230188" defTabSz="457200">
              <a:buClr>
                <a:srgbClr val="3172A9"/>
              </a:buClr>
              <a:buFont typeface="Wingdings" charset="2"/>
              <a:buChar char="§"/>
            </a:pPr>
            <a:r>
              <a:rPr lang="en-US" sz="2400" dirty="0">
                <a:solidFill>
                  <a:srgbClr val="143C68"/>
                </a:solidFill>
                <a:latin typeface="Arial"/>
              </a:rPr>
              <a:t>FBI Databases</a:t>
            </a:r>
          </a:p>
          <a:p>
            <a:pPr lvl="1"/>
            <a:r>
              <a:rPr lang="en-US" sz="2200" dirty="0">
                <a:solidFill>
                  <a:schemeClr val="tx2"/>
                </a:solidFill>
                <a:latin typeface="Arial" charset="0"/>
                <a:ea typeface="Arial" charset="0"/>
                <a:cs typeface="Arial" charset="0"/>
              </a:rPr>
              <a:t>Voluntary </a:t>
            </a:r>
            <a:r>
              <a:rPr lang="en-US" sz="2200" dirty="0" smtClean="0">
                <a:solidFill>
                  <a:schemeClr val="tx2"/>
                </a:solidFill>
                <a:latin typeface="Arial" charset="0"/>
                <a:ea typeface="Arial" charset="0"/>
                <a:cs typeface="Arial" charset="0"/>
              </a:rPr>
              <a:t>submission by law enforcement</a:t>
            </a:r>
            <a:endParaRPr lang="en-US" sz="2200" dirty="0">
              <a:solidFill>
                <a:schemeClr val="tx2"/>
              </a:solidFill>
              <a:latin typeface="Arial" charset="0"/>
              <a:ea typeface="Arial" charset="0"/>
              <a:cs typeface="Arial" charset="0"/>
            </a:endParaRPr>
          </a:p>
          <a:p>
            <a:pPr lvl="1"/>
            <a:r>
              <a:rPr lang="en-US" sz="2200" dirty="0" smtClean="0">
                <a:solidFill>
                  <a:schemeClr val="tx2"/>
                </a:solidFill>
                <a:latin typeface="Arial" charset="0"/>
                <a:ea typeface="Arial" charset="0"/>
                <a:cs typeface="Arial" charset="0"/>
              </a:rPr>
              <a:t>30</a:t>
            </a:r>
            <a:r>
              <a:rPr lang="en-US" sz="2200" dirty="0">
                <a:solidFill>
                  <a:schemeClr val="tx2"/>
                </a:solidFill>
                <a:latin typeface="Arial" charset="0"/>
                <a:ea typeface="Arial" charset="0"/>
                <a:cs typeface="Arial" charset="0"/>
              </a:rPr>
              <a:t>% of cases missing </a:t>
            </a:r>
            <a:r>
              <a:rPr lang="en-US" sz="2200" dirty="0" smtClean="0">
                <a:solidFill>
                  <a:schemeClr val="tx2"/>
                </a:solidFill>
                <a:latin typeface="Arial" charset="0"/>
                <a:ea typeface="Arial" charset="0"/>
                <a:cs typeface="Arial" charset="0"/>
              </a:rPr>
              <a:t>data</a:t>
            </a:r>
          </a:p>
          <a:p>
            <a:pPr lvl="1"/>
            <a:r>
              <a:rPr lang="en-US" sz="2200" dirty="0" smtClean="0">
                <a:solidFill>
                  <a:schemeClr val="tx2"/>
                </a:solidFill>
                <a:latin typeface="Arial" charset="0"/>
                <a:ea typeface="Arial" charset="0"/>
                <a:cs typeface="Arial" charset="0"/>
              </a:rPr>
              <a:t>No data to </a:t>
            </a:r>
            <a:r>
              <a:rPr lang="en-US" sz="2200" dirty="0">
                <a:solidFill>
                  <a:schemeClr val="tx2"/>
                </a:solidFill>
                <a:latin typeface="Arial" charset="0"/>
                <a:ea typeface="Arial" charset="0"/>
                <a:cs typeface="Arial" charset="0"/>
              </a:rPr>
              <a:t>identify </a:t>
            </a:r>
            <a:r>
              <a:rPr lang="en-US" sz="2200" dirty="0" smtClean="0">
                <a:solidFill>
                  <a:schemeClr val="tx2"/>
                </a:solidFill>
                <a:latin typeface="Arial" charset="0"/>
                <a:ea typeface="Arial" charset="0"/>
                <a:cs typeface="Arial" charset="0"/>
              </a:rPr>
              <a:t>HBV (e.g., motivation, relationship to perpetrators)</a:t>
            </a:r>
          </a:p>
          <a:p>
            <a:pPr marL="457200" lvl="1" indent="0">
              <a:buNone/>
            </a:pPr>
            <a:endParaRPr lang="en-US" sz="2200" dirty="0">
              <a:solidFill>
                <a:schemeClr val="tx2"/>
              </a:solidFill>
              <a:latin typeface="Arial" charset="0"/>
              <a:ea typeface="Arial" charset="0"/>
              <a:cs typeface="Arial" charset="0"/>
            </a:endParaRPr>
          </a:p>
          <a:p>
            <a:pPr marL="457200" lvl="1" indent="0">
              <a:buNone/>
            </a:pPr>
            <a:endParaRPr lang="en-US" sz="1400" dirty="0">
              <a:solidFill>
                <a:schemeClr val="tx2"/>
              </a:solidFill>
              <a:latin typeface="Arial" charset="0"/>
              <a:ea typeface="Arial" charset="0"/>
              <a:cs typeface="Arial" charset="0"/>
            </a:endParaRPr>
          </a:p>
          <a:p>
            <a:pPr marL="230188" indent="-230188" defTabSz="457200">
              <a:buClr>
                <a:srgbClr val="3172A9"/>
              </a:buClr>
              <a:buFont typeface="Wingdings" charset="2"/>
              <a:buChar char="§"/>
            </a:pPr>
            <a:r>
              <a:rPr lang="en-US" sz="2400" dirty="0">
                <a:solidFill>
                  <a:srgbClr val="143C68"/>
                </a:solidFill>
                <a:latin typeface="Arial"/>
              </a:rPr>
              <a:t>Meets criteria? </a:t>
            </a:r>
            <a:r>
              <a:rPr lang="en-US" sz="4000" b="1" dirty="0">
                <a:solidFill>
                  <a:srgbClr val="C00000"/>
                </a:solidFill>
                <a:ea typeface="Calibri"/>
                <a:cs typeface="Times New Roman"/>
              </a:rPr>
              <a:t>✘</a:t>
            </a:r>
            <a:endParaRPr lang="en-US" sz="4000" dirty="0">
              <a:solidFill>
                <a:srgbClr val="FF0000"/>
              </a:solidFill>
              <a:latin typeface="Arial"/>
            </a:endParaRPr>
          </a:p>
          <a:p>
            <a:pPr defTabSz="457200">
              <a:buClr>
                <a:srgbClr val="3172A9"/>
              </a:buClr>
              <a:buFont typeface="Wingdings" panose="05000000000000000000" pitchFamily="2" charset="2"/>
              <a:buChar char="§"/>
            </a:pPr>
            <a:endParaRPr lang="en-US" sz="2400" dirty="0" smtClean="0">
              <a:solidFill>
                <a:srgbClr val="143C68"/>
              </a:solidFill>
              <a:latin typeface="Arial"/>
            </a:endParaRPr>
          </a:p>
          <a:p>
            <a:pPr defTabSz="457200">
              <a:buClr>
                <a:srgbClr val="3172A9"/>
              </a:buClr>
              <a:buFont typeface="Wingdings" panose="05000000000000000000" pitchFamily="2" charset="2"/>
              <a:buChar char="§"/>
            </a:pPr>
            <a:endParaRPr lang="en-US" sz="2400" dirty="0">
              <a:solidFill>
                <a:srgbClr val="143C68"/>
              </a:solidFill>
              <a:latin typeface="Arial"/>
            </a:endParaRPr>
          </a:p>
          <a:p>
            <a:pPr lvl="1"/>
            <a:endParaRPr lang="en-US" dirty="0"/>
          </a:p>
        </p:txBody>
      </p:sp>
    </p:spTree>
    <p:extLst>
      <p:ext uri="{BB962C8B-B14F-4D97-AF65-F5344CB8AC3E}">
        <p14:creationId xmlns:p14="http://schemas.microsoft.com/office/powerpoint/2010/main" val="1831443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Studying HBV in the US: </a:t>
            </a:r>
            <a:r>
              <a:rPr lang="en-US" dirty="0" smtClean="0"/>
              <a:t/>
            </a:r>
            <a:br>
              <a:rPr lang="en-US" dirty="0" smtClean="0"/>
            </a:br>
            <a:r>
              <a:rPr lang="en-US" dirty="0" smtClean="0"/>
              <a:t>Evaluation of Existing Data Sources</a:t>
            </a:r>
            <a:endParaRPr lang="en-US" dirty="0"/>
          </a:p>
        </p:txBody>
      </p:sp>
      <p:sp>
        <p:nvSpPr>
          <p:cNvPr id="4" name="Content Placeholder 2"/>
          <p:cNvSpPr txBox="1">
            <a:spLocks/>
          </p:cNvSpPr>
          <p:nvPr/>
        </p:nvSpPr>
        <p:spPr>
          <a:xfrm>
            <a:off x="685800" y="1524000"/>
            <a:ext cx="7620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7200">
              <a:buClr>
                <a:srgbClr val="3172A9"/>
              </a:buClr>
              <a:buFont typeface="Wingdings" panose="05000000000000000000" pitchFamily="2" charset="2"/>
              <a:buChar char="§"/>
            </a:pPr>
            <a:r>
              <a:rPr lang="en-US" sz="2400" dirty="0">
                <a:solidFill>
                  <a:srgbClr val="143C68"/>
                </a:solidFill>
                <a:latin typeface="Arial"/>
              </a:rPr>
              <a:t>Law Enforcement Case Files</a:t>
            </a:r>
          </a:p>
          <a:p>
            <a:pPr lvl="1" defTabSz="457200">
              <a:buClr>
                <a:srgbClr val="3172A9"/>
              </a:buClr>
            </a:pPr>
            <a:r>
              <a:rPr lang="en-US" sz="2200" dirty="0" smtClean="0">
                <a:solidFill>
                  <a:srgbClr val="143C68"/>
                </a:solidFill>
                <a:latin typeface="Arial"/>
              </a:rPr>
              <a:t>Law enforcement officers untrained and inexperienced </a:t>
            </a:r>
            <a:r>
              <a:rPr lang="en-US" sz="2200" dirty="0">
                <a:solidFill>
                  <a:srgbClr val="143C68"/>
                </a:solidFill>
                <a:latin typeface="Arial"/>
              </a:rPr>
              <a:t>in identifying </a:t>
            </a:r>
            <a:r>
              <a:rPr lang="en-US" sz="2200" dirty="0" smtClean="0">
                <a:solidFill>
                  <a:srgbClr val="143C68"/>
                </a:solidFill>
                <a:latin typeface="Arial"/>
              </a:rPr>
              <a:t>HBV</a:t>
            </a:r>
          </a:p>
          <a:p>
            <a:pPr lvl="1" defTabSz="457200">
              <a:buClr>
                <a:srgbClr val="3172A9"/>
              </a:buClr>
            </a:pPr>
            <a:r>
              <a:rPr lang="en-US" sz="2200" dirty="0">
                <a:solidFill>
                  <a:srgbClr val="143C68"/>
                </a:solidFill>
                <a:latin typeface="Arial"/>
              </a:rPr>
              <a:t>No flagging system to identify </a:t>
            </a:r>
            <a:r>
              <a:rPr lang="en-US" sz="2200" dirty="0" smtClean="0">
                <a:solidFill>
                  <a:srgbClr val="143C68"/>
                </a:solidFill>
                <a:latin typeface="Arial"/>
              </a:rPr>
              <a:t>HBV</a:t>
            </a:r>
          </a:p>
          <a:p>
            <a:pPr lvl="1" defTabSz="457200">
              <a:buClr>
                <a:srgbClr val="3172A9"/>
              </a:buClr>
            </a:pPr>
            <a:r>
              <a:rPr lang="en-US" sz="2200" dirty="0" smtClean="0">
                <a:solidFill>
                  <a:srgbClr val="143C68"/>
                </a:solidFill>
                <a:latin typeface="Arial"/>
              </a:rPr>
              <a:t>No national database</a:t>
            </a:r>
            <a:endParaRPr lang="en-US" sz="2200" dirty="0">
              <a:solidFill>
                <a:srgbClr val="143C68"/>
              </a:solidFill>
              <a:latin typeface="Arial"/>
            </a:endParaRPr>
          </a:p>
          <a:p>
            <a:pPr lvl="1" defTabSz="457200">
              <a:buClr>
                <a:srgbClr val="3172A9"/>
              </a:buClr>
            </a:pPr>
            <a:r>
              <a:rPr lang="en-US" sz="2200" dirty="0">
                <a:solidFill>
                  <a:srgbClr val="143C68"/>
                </a:solidFill>
                <a:latin typeface="Arial"/>
              </a:rPr>
              <a:t>Requires detailed review by trained </a:t>
            </a:r>
            <a:r>
              <a:rPr lang="en-US" sz="2200" dirty="0" smtClean="0">
                <a:solidFill>
                  <a:srgbClr val="143C68"/>
                </a:solidFill>
                <a:latin typeface="Arial"/>
              </a:rPr>
              <a:t>staff</a:t>
            </a:r>
            <a:endParaRPr lang="en-US" dirty="0" smtClean="0"/>
          </a:p>
          <a:p>
            <a:pPr lvl="0">
              <a:buFont typeface="Wingdings" charset="2"/>
              <a:buChar char="§"/>
            </a:pPr>
            <a:endParaRPr lang="en-US" sz="2400" dirty="0" smtClean="0">
              <a:solidFill>
                <a:schemeClr val="tx2"/>
              </a:solidFill>
              <a:latin typeface="Arial" charset="0"/>
              <a:ea typeface="Arial" charset="0"/>
              <a:cs typeface="Arial" charset="0"/>
            </a:endParaRPr>
          </a:p>
          <a:p>
            <a:pPr lvl="0">
              <a:buFont typeface="Wingdings" charset="2"/>
              <a:buChar char="§"/>
            </a:pPr>
            <a:r>
              <a:rPr lang="en-US" sz="2400" dirty="0" smtClean="0">
                <a:solidFill>
                  <a:schemeClr val="tx2"/>
                </a:solidFill>
                <a:latin typeface="Arial" charset="0"/>
                <a:ea typeface="Arial" charset="0"/>
                <a:cs typeface="Arial" charset="0"/>
              </a:rPr>
              <a:t>Meets </a:t>
            </a:r>
            <a:r>
              <a:rPr lang="en-US" sz="2400" dirty="0">
                <a:solidFill>
                  <a:schemeClr val="tx2"/>
                </a:solidFill>
                <a:latin typeface="Arial" charset="0"/>
                <a:ea typeface="Arial" charset="0"/>
                <a:cs typeface="Arial" charset="0"/>
              </a:rPr>
              <a:t>criteria?</a:t>
            </a:r>
            <a:r>
              <a:rPr lang="en-US" dirty="0"/>
              <a:t> </a:t>
            </a:r>
            <a:r>
              <a:rPr lang="en-US" sz="4000" b="1" dirty="0" smtClean="0">
                <a:solidFill>
                  <a:srgbClr val="C00000"/>
                </a:solidFill>
                <a:latin typeface="Arial" charset="0"/>
                <a:ea typeface="Arial" charset="0"/>
                <a:cs typeface="Arial" charset="0"/>
              </a:rPr>
              <a:t>✘</a:t>
            </a:r>
          </a:p>
        </p:txBody>
      </p:sp>
    </p:spTree>
    <p:extLst>
      <p:ext uri="{BB962C8B-B14F-4D97-AF65-F5344CB8AC3E}">
        <p14:creationId xmlns:p14="http://schemas.microsoft.com/office/powerpoint/2010/main" val="3171999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Studying HBV in the US: Options</a:t>
            </a:r>
            <a:endParaRPr lang="en-US" dirty="0"/>
          </a:p>
        </p:txBody>
      </p:sp>
      <p:sp>
        <p:nvSpPr>
          <p:cNvPr id="3" name="Content Placeholder 2"/>
          <p:cNvSpPr>
            <a:spLocks noGrp="1"/>
          </p:cNvSpPr>
          <p:nvPr>
            <p:ph idx="1"/>
          </p:nvPr>
        </p:nvSpPr>
        <p:spPr>
          <a:xfrm>
            <a:off x="685800" y="990600"/>
            <a:ext cx="8115300" cy="5334000"/>
          </a:xfrm>
        </p:spPr>
        <p:txBody>
          <a:bodyPr>
            <a:normAutofit/>
          </a:bodyPr>
          <a:lstStyle/>
          <a:p>
            <a:r>
              <a:rPr lang="en-US" dirty="0" smtClean="0"/>
              <a:t>Redesign NCVS </a:t>
            </a:r>
          </a:p>
          <a:p>
            <a:pPr lvl="1"/>
            <a:r>
              <a:rPr lang="en-US" dirty="0" smtClean="0"/>
              <a:t>Redesign sampling to find rare cases</a:t>
            </a:r>
          </a:p>
          <a:p>
            <a:pPr lvl="1"/>
            <a:r>
              <a:rPr lang="en-US" dirty="0" smtClean="0"/>
              <a:t>Redesign questionnaire to incorporate HBV detail</a:t>
            </a:r>
          </a:p>
          <a:p>
            <a:pPr lvl="1"/>
            <a:r>
              <a:rPr lang="en-US" dirty="0" smtClean="0"/>
              <a:t>Train interviewers about risks to victims of HBV</a:t>
            </a:r>
          </a:p>
          <a:p>
            <a:pPr marL="339725" lvl="1" indent="0">
              <a:buNone/>
            </a:pPr>
            <a:r>
              <a:rPr lang="en-US" dirty="0"/>
              <a:t>	</a:t>
            </a:r>
            <a:r>
              <a:rPr lang="en-US" dirty="0" smtClean="0"/>
              <a:t>							</a:t>
            </a:r>
            <a:r>
              <a:rPr lang="en-US" b="1" dirty="0" smtClean="0">
                <a:solidFill>
                  <a:srgbClr val="C00000"/>
                </a:solidFill>
              </a:rPr>
              <a:t>NOT LIKELY </a:t>
            </a:r>
            <a:endParaRPr lang="en-US" dirty="0" smtClean="0"/>
          </a:p>
          <a:p>
            <a:r>
              <a:rPr lang="en-US" dirty="0" smtClean="0"/>
              <a:t>Overhaul US crime databases</a:t>
            </a:r>
          </a:p>
          <a:p>
            <a:pPr lvl="1"/>
            <a:r>
              <a:rPr lang="en-US" dirty="0" smtClean="0"/>
              <a:t>Mandate reporting	</a:t>
            </a:r>
          </a:p>
          <a:p>
            <a:pPr lvl="1"/>
            <a:r>
              <a:rPr lang="en-US" dirty="0" smtClean="0"/>
              <a:t>Provide data collection training</a:t>
            </a:r>
          </a:p>
          <a:p>
            <a:pPr marL="339725" lvl="1" indent="0">
              <a:buNone/>
            </a:pPr>
            <a:r>
              <a:rPr lang="en-US" dirty="0"/>
              <a:t>	</a:t>
            </a:r>
            <a:r>
              <a:rPr lang="en-US" dirty="0" smtClean="0"/>
              <a:t>							</a:t>
            </a:r>
            <a:r>
              <a:rPr lang="en-US" b="1" dirty="0" smtClean="0">
                <a:solidFill>
                  <a:srgbClr val="C00000"/>
                </a:solidFill>
              </a:rPr>
              <a:t>NOT LIKELY </a:t>
            </a:r>
          </a:p>
          <a:p>
            <a:r>
              <a:rPr lang="en-US" dirty="0"/>
              <a:t>Create a collaboration </a:t>
            </a:r>
            <a:r>
              <a:rPr lang="en-US" dirty="0" smtClean="0"/>
              <a:t>among over </a:t>
            </a:r>
            <a:r>
              <a:rPr lang="en-US" dirty="0"/>
              <a:t>17,000 law enforcement agencies to train officers to flag suspected HBV consistently.</a:t>
            </a:r>
          </a:p>
          <a:p>
            <a:pPr marL="339725" lvl="1" indent="0">
              <a:buNone/>
            </a:pPr>
            <a:r>
              <a:rPr lang="en-US" b="1" dirty="0" smtClean="0">
                <a:solidFill>
                  <a:srgbClr val="C00000"/>
                </a:solidFill>
              </a:rPr>
              <a:t>								NOT </a:t>
            </a:r>
            <a:r>
              <a:rPr lang="en-US" b="1" dirty="0">
                <a:solidFill>
                  <a:srgbClr val="C00000"/>
                </a:solidFill>
              </a:rPr>
              <a:t>LIKELY </a:t>
            </a:r>
          </a:p>
          <a:p>
            <a:pPr lvl="8"/>
            <a:endParaRPr lang="en-US" b="1" dirty="0" smtClean="0">
              <a:solidFill>
                <a:srgbClr val="C00000"/>
              </a:solidFill>
            </a:endParaRPr>
          </a:p>
        </p:txBody>
      </p:sp>
    </p:spTree>
    <p:extLst>
      <p:ext uri="{BB962C8B-B14F-4D97-AF65-F5344CB8AC3E}">
        <p14:creationId xmlns:p14="http://schemas.microsoft.com/office/powerpoint/2010/main" val="559682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Studying HBV in the US: </a:t>
            </a:r>
            <a:r>
              <a:rPr lang="en-US" dirty="0" smtClean="0"/>
              <a:t>Options</a:t>
            </a:r>
            <a:endParaRPr lang="en-US" dirty="0"/>
          </a:p>
        </p:txBody>
      </p:sp>
      <p:sp>
        <p:nvSpPr>
          <p:cNvPr id="3" name="Content Placeholder 2"/>
          <p:cNvSpPr>
            <a:spLocks noGrp="1"/>
          </p:cNvSpPr>
          <p:nvPr>
            <p:ph idx="1"/>
          </p:nvPr>
        </p:nvSpPr>
        <p:spPr>
          <a:xfrm>
            <a:off x="685800" y="1271340"/>
            <a:ext cx="8115300" cy="4977060"/>
          </a:xfrm>
        </p:spPr>
        <p:txBody>
          <a:bodyPr/>
          <a:lstStyle/>
          <a:p>
            <a:r>
              <a:rPr lang="en-US" dirty="0" smtClean="0"/>
              <a:t>Revisit non-survey alternatives</a:t>
            </a:r>
          </a:p>
          <a:p>
            <a:pPr lvl="1"/>
            <a:r>
              <a:rPr lang="en-US" dirty="0"/>
              <a:t>Media reports and/or legal files (i.e., German and Canadian methods)</a:t>
            </a:r>
          </a:p>
          <a:p>
            <a:pPr lvl="2"/>
            <a:r>
              <a:rPr lang="en-US" dirty="0"/>
              <a:t>Several databases exist for US</a:t>
            </a:r>
          </a:p>
          <a:p>
            <a:pPr lvl="1"/>
            <a:r>
              <a:rPr lang="en-US" dirty="0" smtClean="0"/>
              <a:t>Other </a:t>
            </a:r>
            <a:r>
              <a:rPr lang="en-US" dirty="0"/>
              <a:t>statistical estimation techniques</a:t>
            </a:r>
          </a:p>
          <a:p>
            <a:pPr lvl="2"/>
            <a:r>
              <a:rPr lang="en-US" dirty="0"/>
              <a:t>Capture-recapture</a:t>
            </a:r>
          </a:p>
          <a:p>
            <a:endParaRPr lang="en-US" dirty="0" smtClean="0"/>
          </a:p>
          <a:p>
            <a:r>
              <a:rPr lang="en-US" dirty="0" smtClean="0"/>
              <a:t>Or, create </a:t>
            </a:r>
            <a:r>
              <a:rPr lang="en-US" dirty="0"/>
              <a:t>new survey</a:t>
            </a:r>
          </a:p>
          <a:p>
            <a:pPr lvl="1"/>
            <a:r>
              <a:rPr lang="en-US" dirty="0"/>
              <a:t>Who would we </a:t>
            </a:r>
            <a:r>
              <a:rPr lang="en-US" dirty="0" smtClean="0"/>
              <a:t>talk to? </a:t>
            </a:r>
            <a:endParaRPr lang="en-US" dirty="0"/>
          </a:p>
          <a:p>
            <a:pPr lvl="1"/>
            <a:r>
              <a:rPr lang="en-US" dirty="0"/>
              <a:t>How would we find them?</a:t>
            </a:r>
          </a:p>
          <a:p>
            <a:pPr lvl="1"/>
            <a:r>
              <a:rPr lang="en-US" dirty="0"/>
              <a:t>What questions would we ask?</a:t>
            </a:r>
          </a:p>
          <a:p>
            <a:endParaRPr lang="en-US" dirty="0" smtClean="0"/>
          </a:p>
          <a:p>
            <a:endParaRPr lang="en-US" dirty="0"/>
          </a:p>
        </p:txBody>
      </p:sp>
    </p:spTree>
    <p:extLst>
      <p:ext uri="{BB962C8B-B14F-4D97-AF65-F5344CB8AC3E}">
        <p14:creationId xmlns:p14="http://schemas.microsoft.com/office/powerpoint/2010/main" val="1606493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Studying HBV in the US: Who to Ask?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1538034"/>
              </p:ext>
            </p:extLst>
          </p:nvPr>
        </p:nvGraphicFramePr>
        <p:xfrm>
          <a:off x="685800" y="1271588"/>
          <a:ext cx="8115302" cy="5277962"/>
        </p:xfrm>
        <a:graphic>
          <a:graphicData uri="http://schemas.openxmlformats.org/drawingml/2006/table">
            <a:tbl>
              <a:tblPr firstRow="1" firstCol="1" bandRow="1">
                <a:tableStyleId>{5C22544A-7EE6-4342-B048-85BDC9FD1C3A}</a:tableStyleId>
              </a:tblPr>
              <a:tblGrid>
                <a:gridCol w="1143000"/>
                <a:gridCol w="3632361"/>
                <a:gridCol w="3339941"/>
              </a:tblGrid>
              <a:tr h="858599">
                <a:tc>
                  <a:txBody>
                    <a:bodyPr/>
                    <a:lstStyle/>
                    <a:p>
                      <a:pPr marL="0" marR="0">
                        <a:lnSpc>
                          <a:spcPct val="115000"/>
                        </a:lnSpc>
                        <a:spcBef>
                          <a:spcPts val="0"/>
                        </a:spcBef>
                        <a:spcAft>
                          <a:spcPts val="0"/>
                        </a:spcAft>
                      </a:pPr>
                      <a:r>
                        <a:rPr lang="en-US" sz="2000" dirty="0">
                          <a:effectLst/>
                          <a:latin typeface="+mn-lt"/>
                        </a:rPr>
                        <a:t> </a:t>
                      </a:r>
                      <a:endParaRPr lang="en-US" sz="2000" dirty="0">
                        <a:effectLst/>
                        <a:latin typeface="+mn-lt"/>
                        <a:ea typeface="Calibri"/>
                        <a:cs typeface="Times New Roman"/>
                      </a:endParaRPr>
                    </a:p>
                  </a:txBody>
                  <a:tcPr marL="31421" marR="31421" marT="0" marB="0" anchor="ctr"/>
                </a:tc>
                <a:tc>
                  <a:txBody>
                    <a:bodyPr/>
                    <a:lstStyle/>
                    <a:p>
                      <a:pPr marL="0" marR="0" algn="ctr">
                        <a:lnSpc>
                          <a:spcPct val="115000"/>
                        </a:lnSpc>
                        <a:spcBef>
                          <a:spcPts val="0"/>
                        </a:spcBef>
                        <a:spcAft>
                          <a:spcPts val="0"/>
                        </a:spcAft>
                      </a:pPr>
                      <a:r>
                        <a:rPr lang="en-US" sz="2400" dirty="0" smtClean="0">
                          <a:effectLst/>
                          <a:latin typeface="+mn-lt"/>
                        </a:rPr>
                        <a:t>Victims</a:t>
                      </a:r>
                      <a:endParaRPr lang="en-US" sz="2400" dirty="0">
                        <a:effectLst/>
                        <a:latin typeface="+mn-lt"/>
                        <a:ea typeface="Calibri"/>
                        <a:cs typeface="Times New Roman"/>
                      </a:endParaRPr>
                    </a:p>
                  </a:txBody>
                  <a:tcPr marL="31421" marR="31421" marT="0" marB="0" anchor="ctr"/>
                </a:tc>
                <a:tc>
                  <a:txBody>
                    <a:bodyPr/>
                    <a:lstStyle/>
                    <a:p>
                      <a:pPr marL="0" marR="0" algn="ctr">
                        <a:lnSpc>
                          <a:spcPct val="115000"/>
                        </a:lnSpc>
                        <a:spcBef>
                          <a:spcPts val="0"/>
                        </a:spcBef>
                        <a:spcAft>
                          <a:spcPts val="0"/>
                        </a:spcAft>
                      </a:pPr>
                      <a:r>
                        <a:rPr lang="en-US" sz="2400" dirty="0" smtClean="0">
                          <a:effectLst/>
                          <a:latin typeface="+mn-lt"/>
                        </a:rPr>
                        <a:t>Non-Victims</a:t>
                      </a:r>
                      <a:endParaRPr lang="en-US" sz="2400" dirty="0">
                        <a:effectLst/>
                        <a:latin typeface="+mn-lt"/>
                        <a:ea typeface="Calibri"/>
                        <a:cs typeface="Times New Roman"/>
                      </a:endParaRPr>
                    </a:p>
                  </a:txBody>
                  <a:tcPr marL="31421" marR="31421" marT="0" marB="0" anchor="ctr"/>
                </a:tc>
              </a:tr>
              <a:tr h="1473121">
                <a:tc>
                  <a:txBody>
                    <a:bodyPr/>
                    <a:lstStyle/>
                    <a:p>
                      <a:pPr marL="0" marR="0">
                        <a:lnSpc>
                          <a:spcPct val="115000"/>
                        </a:lnSpc>
                        <a:spcBef>
                          <a:spcPts val="0"/>
                        </a:spcBef>
                        <a:spcAft>
                          <a:spcPts val="0"/>
                        </a:spcAft>
                      </a:pPr>
                      <a:r>
                        <a:rPr lang="en-US" sz="2400" dirty="0" smtClean="0">
                          <a:effectLst/>
                          <a:latin typeface="+mn-lt"/>
                          <a:ea typeface="Calibri"/>
                          <a:cs typeface="Times New Roman"/>
                        </a:rPr>
                        <a:t>Data Source</a:t>
                      </a:r>
                      <a:endParaRPr lang="en-US" sz="2400" dirty="0">
                        <a:effectLst/>
                        <a:latin typeface="+mn-lt"/>
                        <a:ea typeface="Calibri"/>
                        <a:cs typeface="Times New Roman"/>
                      </a:endParaRP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Self-identified/ Identified by providers</a:t>
                      </a:r>
                    </a:p>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Sampling “likely” communities</a:t>
                      </a: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Law enforcement officials</a:t>
                      </a:r>
                    </a:p>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Service providers</a:t>
                      </a:r>
                      <a:endParaRPr lang="en-US" sz="2000" kern="1200" dirty="0">
                        <a:solidFill>
                          <a:schemeClr val="dk1"/>
                        </a:solidFill>
                        <a:effectLst/>
                        <a:latin typeface="+mn-lt"/>
                        <a:ea typeface="+mn-ea"/>
                        <a:cs typeface="+mn-cs"/>
                      </a:endParaRPr>
                    </a:p>
                  </a:txBody>
                  <a:tcPr marL="31421" marR="31421" marT="0" marB="0" anchor="ctr"/>
                </a:tc>
              </a:tr>
              <a:tr h="1473121">
                <a:tc>
                  <a:txBody>
                    <a:bodyPr/>
                    <a:lstStyle/>
                    <a:p>
                      <a:pPr marL="0" marR="0">
                        <a:lnSpc>
                          <a:spcPct val="115000"/>
                        </a:lnSpc>
                        <a:spcBef>
                          <a:spcPts val="0"/>
                        </a:spcBef>
                        <a:spcAft>
                          <a:spcPts val="0"/>
                        </a:spcAft>
                      </a:pPr>
                      <a:r>
                        <a:rPr lang="en-US" sz="2400" dirty="0">
                          <a:effectLst/>
                          <a:latin typeface="+mn-lt"/>
                        </a:rPr>
                        <a:t>Pros</a:t>
                      </a:r>
                      <a:endParaRPr lang="en-US" sz="2400" dirty="0">
                        <a:effectLst/>
                        <a:latin typeface="+mn-lt"/>
                        <a:ea typeface="Calibri"/>
                        <a:cs typeface="Times New Roman"/>
                      </a:endParaRP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Provides rich narrative detail</a:t>
                      </a: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Little to no risk to victims</a:t>
                      </a:r>
                      <a:endParaRPr lang="en-US" sz="2000" kern="1200" dirty="0">
                        <a:solidFill>
                          <a:schemeClr val="dk1"/>
                        </a:solidFill>
                        <a:effectLst/>
                        <a:latin typeface="+mn-lt"/>
                        <a:ea typeface="+mn-ea"/>
                        <a:cs typeface="+mn-cs"/>
                      </a:endParaRPr>
                    </a:p>
                  </a:txBody>
                  <a:tcPr marL="31421" marR="31421" marT="0" marB="0" anchor="ctr"/>
                </a:tc>
              </a:tr>
              <a:tr h="1473121">
                <a:tc>
                  <a:txBody>
                    <a:bodyPr/>
                    <a:lstStyle/>
                    <a:p>
                      <a:pPr marL="0" marR="0">
                        <a:lnSpc>
                          <a:spcPct val="115000"/>
                        </a:lnSpc>
                        <a:spcBef>
                          <a:spcPts val="0"/>
                        </a:spcBef>
                        <a:spcAft>
                          <a:spcPts val="0"/>
                        </a:spcAft>
                      </a:pPr>
                      <a:r>
                        <a:rPr lang="en-US" sz="2400" dirty="0">
                          <a:effectLst/>
                          <a:latin typeface="+mn-lt"/>
                        </a:rPr>
                        <a:t>Cons</a:t>
                      </a:r>
                      <a:endParaRPr lang="en-US" sz="2400" dirty="0">
                        <a:effectLst/>
                        <a:latin typeface="+mn-lt"/>
                        <a:ea typeface="Calibri"/>
                        <a:cs typeface="Times New Roman"/>
                      </a:endParaRP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May risk exposing victims/ Increasing risk of violence</a:t>
                      </a:r>
                    </a:p>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HBV not easily profiled</a:t>
                      </a:r>
                      <a:endParaRPr lang="en-US" sz="2000" kern="1200" dirty="0">
                        <a:solidFill>
                          <a:schemeClr val="dk1"/>
                        </a:solidFill>
                        <a:effectLst/>
                        <a:latin typeface="+mn-lt"/>
                        <a:ea typeface="+mn-ea"/>
                        <a:cs typeface="+mn-cs"/>
                      </a:endParaRPr>
                    </a:p>
                  </a:txBody>
                  <a:tcPr marL="31421" marR="31421" marT="0" marB="0" anchor="ctr"/>
                </a:tc>
                <a:tc>
                  <a:txBody>
                    <a:bodyPr/>
                    <a:lstStyle/>
                    <a:p>
                      <a:pPr marL="0" marR="0" lvl="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Relies on second-hand accounts</a:t>
                      </a:r>
                    </a:p>
                    <a:p>
                      <a:pPr marL="0" marR="0" lvl="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Only captures cases reported</a:t>
                      </a:r>
                    </a:p>
                  </a:txBody>
                  <a:tcPr marL="31421" marR="31421" marT="0" marB="0" anchor="ctr"/>
                </a:tc>
              </a:tr>
            </a:tbl>
          </a:graphicData>
        </a:graphic>
      </p:graphicFrame>
    </p:spTree>
    <p:extLst>
      <p:ext uri="{BB962C8B-B14F-4D97-AF65-F5344CB8AC3E}">
        <p14:creationId xmlns:p14="http://schemas.microsoft.com/office/powerpoint/2010/main" val="2060012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Studying HBV in the US: How to Find Respondents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378645"/>
              </p:ext>
            </p:extLst>
          </p:nvPr>
        </p:nvGraphicFramePr>
        <p:xfrm>
          <a:off x="689042" y="1447800"/>
          <a:ext cx="7921557" cy="5091711"/>
        </p:xfrm>
        <a:graphic>
          <a:graphicData uri="http://schemas.openxmlformats.org/drawingml/2006/table">
            <a:tbl>
              <a:tblPr firstRow="1" firstCol="1" bandRow="1">
                <a:tableStyleId>{5C22544A-7EE6-4342-B048-85BDC9FD1C3A}</a:tableStyleId>
              </a:tblPr>
              <a:tblGrid>
                <a:gridCol w="1200236"/>
                <a:gridCol w="2480488"/>
                <a:gridCol w="2092176"/>
                <a:gridCol w="2148657"/>
              </a:tblGrid>
              <a:tr h="990600">
                <a:tc>
                  <a:txBody>
                    <a:bodyPr/>
                    <a:lstStyle/>
                    <a:p>
                      <a:pPr marL="0" marR="0">
                        <a:lnSpc>
                          <a:spcPct val="115000"/>
                        </a:lnSpc>
                        <a:spcBef>
                          <a:spcPts val="0"/>
                        </a:spcBef>
                        <a:spcAft>
                          <a:spcPts val="0"/>
                        </a:spcAft>
                      </a:pPr>
                      <a:r>
                        <a:rPr lang="en-US" sz="2200" dirty="0">
                          <a:effectLst/>
                        </a:rPr>
                        <a:t> </a:t>
                      </a:r>
                      <a:endParaRPr lang="en-US" sz="2200" dirty="0">
                        <a:effectLst/>
                        <a:latin typeface="Calibri"/>
                        <a:ea typeface="Calibri"/>
                        <a:cs typeface="Times New Roman"/>
                      </a:endParaRPr>
                    </a:p>
                  </a:txBody>
                  <a:tcPr marL="25607" marR="25607" marT="0" marB="0" anchor="ctr"/>
                </a:tc>
                <a:tc>
                  <a:txBody>
                    <a:bodyPr/>
                    <a:lstStyle/>
                    <a:p>
                      <a:pPr marL="0" marR="0" algn="ctr">
                        <a:lnSpc>
                          <a:spcPct val="115000"/>
                        </a:lnSpc>
                        <a:spcBef>
                          <a:spcPts val="0"/>
                        </a:spcBef>
                        <a:spcAft>
                          <a:spcPts val="0"/>
                        </a:spcAft>
                      </a:pPr>
                      <a:r>
                        <a:rPr lang="en-US" sz="2000" dirty="0">
                          <a:effectLst/>
                          <a:latin typeface="+mn-lt"/>
                        </a:rPr>
                        <a:t>Narrative (Qualitative)</a:t>
                      </a:r>
                      <a:endParaRPr lang="en-US" sz="2000" dirty="0">
                        <a:effectLst/>
                        <a:latin typeface="+mn-lt"/>
                        <a:ea typeface="Calibri"/>
                        <a:cs typeface="Times New Roman"/>
                      </a:endParaRPr>
                    </a:p>
                  </a:txBody>
                  <a:tcPr marL="25607" marR="25607" marT="0" marB="0" anchor="ctr"/>
                </a:tc>
                <a:tc>
                  <a:txBody>
                    <a:bodyPr/>
                    <a:lstStyle/>
                    <a:p>
                      <a:pPr marL="0" marR="0" algn="ctr">
                        <a:lnSpc>
                          <a:spcPct val="115000"/>
                        </a:lnSpc>
                        <a:spcBef>
                          <a:spcPts val="0"/>
                        </a:spcBef>
                        <a:spcAft>
                          <a:spcPts val="0"/>
                        </a:spcAft>
                      </a:pPr>
                      <a:r>
                        <a:rPr lang="en-US" sz="2000" dirty="0" smtClean="0">
                          <a:effectLst/>
                          <a:latin typeface="+mn-lt"/>
                        </a:rPr>
                        <a:t>Prevalence (Quantitative)</a:t>
                      </a:r>
                      <a:endParaRPr lang="en-US" sz="2000" dirty="0">
                        <a:effectLst/>
                        <a:latin typeface="+mn-lt"/>
                        <a:ea typeface="Calibri"/>
                        <a:cs typeface="Times New Roman"/>
                      </a:endParaRPr>
                    </a:p>
                  </a:txBody>
                  <a:tcPr marL="25607" marR="25607" marT="0" marB="0" anchor="ctr"/>
                </a:tc>
                <a:tc>
                  <a:txBody>
                    <a:bodyPr/>
                    <a:lstStyle/>
                    <a:p>
                      <a:pPr marL="0" marR="0" algn="ctr">
                        <a:lnSpc>
                          <a:spcPct val="115000"/>
                        </a:lnSpc>
                        <a:spcBef>
                          <a:spcPts val="0"/>
                        </a:spcBef>
                        <a:spcAft>
                          <a:spcPts val="0"/>
                        </a:spcAft>
                      </a:pPr>
                      <a:r>
                        <a:rPr lang="en-US" sz="2000" dirty="0" smtClean="0">
                          <a:effectLst/>
                          <a:latin typeface="+mn-lt"/>
                          <a:ea typeface="Calibri"/>
                          <a:cs typeface="Times New Roman"/>
                        </a:rPr>
                        <a:t>Reports</a:t>
                      </a:r>
                    </a:p>
                    <a:p>
                      <a:pPr marL="0" marR="0" algn="ctr">
                        <a:lnSpc>
                          <a:spcPct val="115000"/>
                        </a:lnSpc>
                        <a:spcBef>
                          <a:spcPts val="0"/>
                        </a:spcBef>
                        <a:spcAft>
                          <a:spcPts val="0"/>
                        </a:spcAft>
                      </a:pPr>
                      <a:r>
                        <a:rPr lang="en-US" sz="2000" dirty="0" smtClean="0">
                          <a:effectLst/>
                          <a:latin typeface="+mn-lt"/>
                          <a:ea typeface="Calibri"/>
                          <a:cs typeface="Times New Roman"/>
                        </a:rPr>
                        <a:t>(Quantitative)</a:t>
                      </a:r>
                      <a:endParaRPr lang="en-US" sz="2000" dirty="0">
                        <a:effectLst/>
                        <a:latin typeface="+mn-lt"/>
                        <a:ea typeface="Calibri"/>
                        <a:cs typeface="Times New Roman"/>
                      </a:endParaRPr>
                    </a:p>
                  </a:txBody>
                  <a:tcPr marL="25607" marR="25607" marT="0" marB="0" anchor="ctr"/>
                </a:tc>
              </a:tr>
              <a:tr h="1295400">
                <a:tc>
                  <a:txBody>
                    <a:bodyPr/>
                    <a:lstStyle/>
                    <a:p>
                      <a:pPr marL="0" marR="0">
                        <a:lnSpc>
                          <a:spcPct val="115000"/>
                        </a:lnSpc>
                        <a:spcBef>
                          <a:spcPts val="0"/>
                        </a:spcBef>
                        <a:spcAft>
                          <a:spcPts val="0"/>
                        </a:spcAft>
                      </a:pPr>
                      <a:r>
                        <a:rPr lang="en-US" sz="2200" dirty="0">
                          <a:effectLst/>
                        </a:rPr>
                        <a:t>Design Type</a:t>
                      </a:r>
                      <a:endParaRPr lang="en-US" sz="2200" dirty="0">
                        <a:effectLst/>
                        <a:latin typeface="Calibri"/>
                        <a:ea typeface="Calibri"/>
                        <a:cs typeface="Times New Roman"/>
                      </a:endParaRPr>
                    </a:p>
                  </a:txBody>
                  <a:tcPr marL="25607" marR="25607" marT="0" marB="0" anchor="ctr"/>
                </a:tc>
                <a:tc>
                  <a:txBody>
                    <a:bodyPr/>
                    <a:lstStyle/>
                    <a:p>
                      <a:pPr marL="0" marR="0" algn="l">
                        <a:lnSpc>
                          <a:spcPct val="115000"/>
                        </a:lnSpc>
                        <a:spcBef>
                          <a:spcPts val="0"/>
                        </a:spcBef>
                        <a:spcAft>
                          <a:spcPts val="0"/>
                        </a:spcAft>
                      </a:pPr>
                      <a:r>
                        <a:rPr lang="en-US" sz="2000" dirty="0">
                          <a:effectLst/>
                        </a:rPr>
                        <a:t>Convenience/ Snowball Sample</a:t>
                      </a:r>
                      <a:endParaRPr lang="en-US" sz="2000" dirty="0">
                        <a:effectLst/>
                        <a:latin typeface="Calibri"/>
                        <a:ea typeface="Calibri"/>
                        <a:cs typeface="Times New Roman"/>
                      </a:endParaRPr>
                    </a:p>
                  </a:txBody>
                  <a:tcPr marL="25607" marR="25607" marT="0" marB="0" anchor="ctr"/>
                </a:tc>
                <a:tc>
                  <a:txBody>
                    <a:bodyPr/>
                    <a:lstStyle/>
                    <a:p>
                      <a:pPr marL="0" marR="0" algn="l">
                        <a:lnSpc>
                          <a:spcPct val="115000"/>
                        </a:lnSpc>
                        <a:spcBef>
                          <a:spcPts val="0"/>
                        </a:spcBef>
                        <a:spcAft>
                          <a:spcPts val="0"/>
                        </a:spcAft>
                      </a:pPr>
                      <a:r>
                        <a:rPr lang="en-US" sz="2000" dirty="0" smtClean="0">
                          <a:effectLst/>
                          <a:latin typeface="+mn-lt"/>
                        </a:rPr>
                        <a:t>Respondent-driven sampling </a:t>
                      </a:r>
                    </a:p>
                    <a:p>
                      <a:pPr marL="0" marR="0" algn="l">
                        <a:lnSpc>
                          <a:spcPct val="115000"/>
                        </a:lnSpc>
                        <a:spcBef>
                          <a:spcPts val="0"/>
                        </a:spcBef>
                        <a:spcAft>
                          <a:spcPts val="0"/>
                        </a:spcAft>
                      </a:pPr>
                      <a:r>
                        <a:rPr lang="en-US" sz="2000" dirty="0" smtClean="0">
                          <a:effectLst/>
                          <a:latin typeface="+mn-lt"/>
                          <a:ea typeface="Calibri"/>
                          <a:cs typeface="Times New Roman"/>
                        </a:rPr>
                        <a:t>Population Survey</a:t>
                      </a:r>
                      <a:endParaRPr lang="en-US" sz="2000" dirty="0">
                        <a:effectLst/>
                        <a:latin typeface="+mn-lt"/>
                        <a:ea typeface="Calibri"/>
                        <a:cs typeface="Times New Roman"/>
                      </a:endParaRPr>
                    </a:p>
                  </a:txBody>
                  <a:tcPr marL="25607" marR="25607" marT="0" marB="0" anchor="ctr"/>
                </a:tc>
                <a:tc>
                  <a:txBody>
                    <a:bodyPr/>
                    <a:lstStyle/>
                    <a:p>
                      <a:pPr marL="0" marR="0">
                        <a:lnSpc>
                          <a:spcPct val="115000"/>
                        </a:lnSpc>
                        <a:spcBef>
                          <a:spcPts val="0"/>
                        </a:spcBef>
                        <a:spcAft>
                          <a:spcPts val="0"/>
                        </a:spcAft>
                      </a:pPr>
                      <a:r>
                        <a:rPr lang="en-US" sz="2000" dirty="0" smtClean="0">
                          <a:effectLst/>
                          <a:latin typeface="+mn-lt"/>
                          <a:ea typeface="Calibri"/>
                          <a:cs typeface="Times New Roman"/>
                        </a:rPr>
                        <a:t>Population Survey of</a:t>
                      </a:r>
                      <a:r>
                        <a:rPr lang="en-US" sz="2000" baseline="0" dirty="0" smtClean="0">
                          <a:effectLst/>
                          <a:latin typeface="+mn-lt"/>
                          <a:ea typeface="Calibri"/>
                          <a:cs typeface="Times New Roman"/>
                        </a:rPr>
                        <a:t> </a:t>
                      </a:r>
                      <a:r>
                        <a:rPr lang="en-US" sz="2000" dirty="0" smtClean="0">
                          <a:effectLst/>
                          <a:latin typeface="+mn-lt"/>
                          <a:ea typeface="Calibri"/>
                          <a:cs typeface="Times New Roman"/>
                        </a:rPr>
                        <a:t>Providers</a:t>
                      </a:r>
                      <a:endParaRPr lang="en-US" sz="2000" dirty="0">
                        <a:effectLst/>
                        <a:latin typeface="+mn-lt"/>
                        <a:ea typeface="Calibri"/>
                        <a:cs typeface="Times New Roman"/>
                      </a:endParaRPr>
                    </a:p>
                  </a:txBody>
                  <a:tcPr marL="25607" marR="25607" marT="0" marB="0" anchor="ctr"/>
                </a:tc>
              </a:tr>
              <a:tr h="1403631">
                <a:tc>
                  <a:txBody>
                    <a:bodyPr/>
                    <a:lstStyle/>
                    <a:p>
                      <a:pPr marL="0" marR="0">
                        <a:lnSpc>
                          <a:spcPct val="115000"/>
                        </a:lnSpc>
                        <a:spcBef>
                          <a:spcPts val="0"/>
                        </a:spcBef>
                        <a:spcAft>
                          <a:spcPts val="0"/>
                        </a:spcAft>
                      </a:pPr>
                      <a:r>
                        <a:rPr lang="en-US" sz="2200" dirty="0">
                          <a:effectLst/>
                        </a:rPr>
                        <a:t>Pros</a:t>
                      </a:r>
                      <a:endParaRPr lang="en-US" sz="2200" dirty="0">
                        <a:effectLst/>
                        <a:latin typeface="Calibri"/>
                        <a:ea typeface="Calibri"/>
                        <a:cs typeface="Times New Roman"/>
                      </a:endParaRP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Easy identification of respondents </a:t>
                      </a:r>
                    </a:p>
                    <a:p>
                      <a:pPr marL="0" marR="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Convenient</a:t>
                      </a:r>
                    </a:p>
                    <a:p>
                      <a:pPr marL="0" marR="0" indent="0" algn="l" defTabSz="457200" rtl="0" eaLnBrk="1" latinLnBrk="0" hangingPunct="1">
                        <a:lnSpc>
                          <a:spcPct val="115000"/>
                        </a:lnSpc>
                        <a:spcBef>
                          <a:spcPts val="0"/>
                        </a:spcBef>
                        <a:spcAft>
                          <a:spcPts val="0"/>
                        </a:spcAft>
                      </a:pPr>
                      <a:r>
                        <a:rPr lang="en-US" sz="2000" kern="1200" dirty="0" smtClean="0">
                          <a:solidFill>
                            <a:schemeClr val="dk1"/>
                          </a:solidFill>
                          <a:effectLst/>
                          <a:latin typeface="+mn-lt"/>
                          <a:ea typeface="+mn-ea"/>
                          <a:cs typeface="+mn-cs"/>
                        </a:rPr>
                        <a:t>Lower cost</a:t>
                      </a: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Allows for statistical estimation of prevalence</a:t>
                      </a: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Systematically gather large amounts</a:t>
                      </a:r>
                      <a:r>
                        <a:rPr lang="en-US" sz="2000" kern="1200" baseline="0" dirty="0" smtClean="0">
                          <a:solidFill>
                            <a:schemeClr val="dk1"/>
                          </a:solidFill>
                          <a:effectLst/>
                          <a:latin typeface="+mn-lt"/>
                          <a:ea typeface="+mn-ea"/>
                          <a:cs typeface="+mn-cs"/>
                        </a:rPr>
                        <a:t> of </a:t>
                      </a:r>
                      <a:r>
                        <a:rPr lang="en-US" sz="2000" kern="1200" dirty="0" smtClean="0">
                          <a:solidFill>
                            <a:schemeClr val="dk1"/>
                          </a:solidFill>
                          <a:effectLst/>
                          <a:latin typeface="+mn-lt"/>
                          <a:ea typeface="+mn-ea"/>
                          <a:cs typeface="+mn-cs"/>
                        </a:rPr>
                        <a:t>data about HBV in the US</a:t>
                      </a:r>
                    </a:p>
                  </a:txBody>
                  <a:tcPr marL="25607" marR="25607" marT="0" marB="0" anchor="ctr"/>
                </a:tc>
              </a:tr>
              <a:tr h="953317">
                <a:tc>
                  <a:txBody>
                    <a:bodyPr/>
                    <a:lstStyle/>
                    <a:p>
                      <a:pPr marL="0" marR="0">
                        <a:lnSpc>
                          <a:spcPct val="115000"/>
                        </a:lnSpc>
                        <a:spcBef>
                          <a:spcPts val="0"/>
                        </a:spcBef>
                        <a:spcAft>
                          <a:spcPts val="0"/>
                        </a:spcAft>
                      </a:pPr>
                      <a:r>
                        <a:rPr lang="en-US" sz="2200" dirty="0">
                          <a:effectLst/>
                        </a:rPr>
                        <a:t>Cons</a:t>
                      </a:r>
                      <a:endParaRPr lang="en-US" sz="2200" dirty="0">
                        <a:effectLst/>
                        <a:latin typeface="Calibri"/>
                        <a:ea typeface="Calibri"/>
                        <a:cs typeface="Times New Roman"/>
                      </a:endParaRP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Not representative</a:t>
                      </a:r>
                    </a:p>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Small study</a:t>
                      </a:r>
                      <a:r>
                        <a:rPr lang="en-US" sz="2000" kern="1200" baseline="0" dirty="0" smtClean="0">
                          <a:solidFill>
                            <a:schemeClr val="dk1"/>
                          </a:solidFill>
                          <a:effectLst/>
                          <a:latin typeface="+mn-lt"/>
                          <a:ea typeface="+mn-ea"/>
                          <a:cs typeface="+mn-cs"/>
                        </a:rPr>
                        <a:t> group</a:t>
                      </a:r>
                      <a:endParaRPr lang="en-US" sz="2000" kern="1200" dirty="0" smtClean="0">
                        <a:solidFill>
                          <a:schemeClr val="dk1"/>
                        </a:solidFill>
                        <a:effectLst/>
                        <a:latin typeface="+mn-lt"/>
                        <a:ea typeface="+mn-ea"/>
                        <a:cs typeface="+mn-cs"/>
                      </a:endParaRP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Higher cost</a:t>
                      </a:r>
                    </a:p>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RDS subject to social network bias</a:t>
                      </a:r>
                    </a:p>
                  </a:txBody>
                  <a:tcPr marL="25607" marR="25607"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Only counts of reported incidents </a:t>
                      </a:r>
                    </a:p>
                    <a:p>
                      <a:pPr marL="0" marR="0" indent="0" algn="l" defTabSz="4572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effectLst/>
                          <a:latin typeface="+mn-lt"/>
                          <a:ea typeface="+mn-ea"/>
                          <a:cs typeface="+mn-cs"/>
                        </a:rPr>
                        <a:t>Possible</a:t>
                      </a:r>
                      <a:r>
                        <a:rPr lang="en-US" sz="2000" kern="1200" baseline="0" dirty="0" smtClean="0">
                          <a:solidFill>
                            <a:schemeClr val="dk1"/>
                          </a:solidFill>
                          <a:effectLst/>
                          <a:latin typeface="+mn-lt"/>
                          <a:ea typeface="+mn-ea"/>
                          <a:cs typeface="+mn-cs"/>
                        </a:rPr>
                        <a:t> duplication of cases</a:t>
                      </a:r>
                      <a:endParaRPr lang="en-US" sz="2000" kern="1200" dirty="0" smtClean="0">
                        <a:solidFill>
                          <a:schemeClr val="dk1"/>
                        </a:solidFill>
                        <a:effectLst/>
                        <a:latin typeface="+mn-lt"/>
                        <a:ea typeface="+mn-ea"/>
                        <a:cs typeface="+mn-cs"/>
                      </a:endParaRPr>
                    </a:p>
                  </a:txBody>
                  <a:tcPr marL="25607" marR="25607" marT="0" marB="0" anchor="ctr"/>
                </a:tc>
              </a:tr>
            </a:tbl>
          </a:graphicData>
        </a:graphic>
      </p:graphicFrame>
    </p:spTree>
    <p:extLst>
      <p:ext uri="{BB962C8B-B14F-4D97-AF65-F5344CB8AC3E}">
        <p14:creationId xmlns:p14="http://schemas.microsoft.com/office/powerpoint/2010/main" val="12436926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Studying HBV in the US: </a:t>
            </a:r>
            <a:r>
              <a:rPr lang="en-US" dirty="0" smtClean="0"/>
              <a:t>What to Ask</a:t>
            </a:r>
            <a:endParaRPr lang="en-US" dirty="0"/>
          </a:p>
        </p:txBody>
      </p:sp>
      <p:sp>
        <p:nvSpPr>
          <p:cNvPr id="3" name="Content Placeholder 2"/>
          <p:cNvSpPr>
            <a:spLocks noGrp="1"/>
          </p:cNvSpPr>
          <p:nvPr>
            <p:ph idx="1"/>
          </p:nvPr>
        </p:nvSpPr>
        <p:spPr/>
        <p:txBody>
          <a:bodyPr/>
          <a:lstStyle/>
          <a:p>
            <a:r>
              <a:rPr lang="en-US" dirty="0"/>
              <a:t>HBV is an extremely nuanced form of violence subject to preconceived notions which may bias </a:t>
            </a:r>
            <a:r>
              <a:rPr lang="en-US" dirty="0" smtClean="0"/>
              <a:t>reporting.</a:t>
            </a:r>
          </a:p>
          <a:p>
            <a:pPr marL="0" indent="0">
              <a:buNone/>
            </a:pPr>
            <a:endParaRPr lang="en-US" dirty="0"/>
          </a:p>
          <a:p>
            <a:r>
              <a:rPr lang="en-US" dirty="0" smtClean="0"/>
              <a:t>To make certain that everyone is on the same page, we recommend behavioral/experiential questions.  These allow all levels of knowledge and experience with HBV to provide accurate data.  Examples include:</a:t>
            </a:r>
            <a:endParaRPr lang="en-US" dirty="0"/>
          </a:p>
          <a:p>
            <a:pPr lvl="1"/>
            <a:r>
              <a:rPr lang="en-US" dirty="0" smtClean="0"/>
              <a:t>Respondents who may </a:t>
            </a:r>
            <a:r>
              <a:rPr lang="en-US" dirty="0"/>
              <a:t>not know technical </a:t>
            </a:r>
            <a:r>
              <a:rPr lang="en-US" dirty="0" smtClean="0"/>
              <a:t>terms (e.g., ”Honor-based Violence”); and</a:t>
            </a:r>
          </a:p>
          <a:p>
            <a:pPr lvl="1"/>
            <a:r>
              <a:rPr lang="en-US" dirty="0" smtClean="0"/>
              <a:t>Respondents who may </a:t>
            </a:r>
            <a:r>
              <a:rPr lang="en-US" dirty="0"/>
              <a:t>not </a:t>
            </a:r>
            <a:r>
              <a:rPr lang="en-US" dirty="0" smtClean="0"/>
              <a:t>understand a concept in the way we do (e.g., who commits HBV).</a:t>
            </a:r>
          </a:p>
          <a:p>
            <a:endParaRPr lang="en-US" dirty="0" smtClean="0"/>
          </a:p>
        </p:txBody>
      </p:sp>
    </p:spTree>
    <p:extLst>
      <p:ext uri="{BB962C8B-B14F-4D97-AF65-F5344CB8AC3E}">
        <p14:creationId xmlns:p14="http://schemas.microsoft.com/office/powerpoint/2010/main" val="1645436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Studying HBV in the US: </a:t>
            </a:r>
            <a:r>
              <a:rPr lang="en-US" dirty="0" smtClean="0"/>
              <a:t/>
            </a:r>
            <a:br>
              <a:rPr lang="en-US" dirty="0" smtClean="0"/>
            </a:br>
            <a:r>
              <a:rPr lang="en-US" dirty="0" smtClean="0"/>
              <a:t>Next Steps Using a Survey</a:t>
            </a:r>
            <a:endParaRPr lang="en-US" dirty="0"/>
          </a:p>
        </p:txBody>
      </p:sp>
      <p:sp>
        <p:nvSpPr>
          <p:cNvPr id="3" name="Content Placeholder 2"/>
          <p:cNvSpPr>
            <a:spLocks noGrp="1"/>
          </p:cNvSpPr>
          <p:nvPr>
            <p:ph idx="1"/>
          </p:nvPr>
        </p:nvSpPr>
        <p:spPr>
          <a:xfrm>
            <a:off x="685800" y="1447800"/>
            <a:ext cx="8115300" cy="4724400"/>
          </a:xfrm>
        </p:spPr>
        <p:txBody>
          <a:bodyPr>
            <a:normAutofit lnSpcReduction="10000"/>
          </a:bodyPr>
          <a:lstStyle/>
          <a:p>
            <a:r>
              <a:rPr lang="en-US" dirty="0" smtClean="0"/>
              <a:t>Target providers</a:t>
            </a:r>
          </a:p>
          <a:p>
            <a:pPr lvl="1"/>
            <a:r>
              <a:rPr lang="en-US" dirty="0" smtClean="0"/>
              <a:t>Victims are too vulnerable and rare to approach directly;</a:t>
            </a:r>
          </a:p>
          <a:p>
            <a:pPr lvl="1"/>
            <a:r>
              <a:rPr lang="en-US" dirty="0" smtClean="0"/>
              <a:t>Many victims are minors so would require parental permission to participate; and</a:t>
            </a:r>
          </a:p>
          <a:p>
            <a:pPr lvl="1"/>
            <a:r>
              <a:rPr lang="en-US" dirty="0" smtClean="0"/>
              <a:t>Providers can provide significant information about HBV without risk to victims. </a:t>
            </a:r>
          </a:p>
          <a:p>
            <a:endParaRPr lang="en-US" dirty="0" smtClean="0"/>
          </a:p>
          <a:p>
            <a:r>
              <a:rPr lang="en-US" dirty="0" smtClean="0"/>
              <a:t>Find an appropriate sampling frame</a:t>
            </a:r>
          </a:p>
          <a:p>
            <a:endParaRPr lang="en-US" dirty="0"/>
          </a:p>
          <a:p>
            <a:r>
              <a:rPr lang="en-US" dirty="0" smtClean="0"/>
              <a:t>Create a list of HBV behaviors</a:t>
            </a:r>
          </a:p>
          <a:p>
            <a:endParaRPr lang="en-US" dirty="0"/>
          </a:p>
          <a:p>
            <a:pPr marL="0" indent="0">
              <a:buNone/>
            </a:pPr>
            <a:r>
              <a:rPr lang="en-US" b="1" dirty="0" smtClean="0">
                <a:solidFill>
                  <a:srgbClr val="C00000"/>
                </a:solidFill>
              </a:rPr>
              <a:t>Stay tuned!</a:t>
            </a:r>
          </a:p>
        </p:txBody>
      </p:sp>
    </p:spTree>
    <p:extLst>
      <p:ext uri="{BB962C8B-B14F-4D97-AF65-F5344CB8AC3E}">
        <p14:creationId xmlns:p14="http://schemas.microsoft.com/office/powerpoint/2010/main" val="926482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and Contact Information</a:t>
            </a:r>
            <a:endParaRPr lang="en-US" dirty="0"/>
          </a:p>
        </p:txBody>
      </p:sp>
      <p:sp>
        <p:nvSpPr>
          <p:cNvPr id="3" name="Content Placeholder 2"/>
          <p:cNvSpPr>
            <a:spLocks noGrp="1"/>
          </p:cNvSpPr>
          <p:nvPr>
            <p:ph idx="1"/>
          </p:nvPr>
        </p:nvSpPr>
        <p:spPr/>
        <p:txBody>
          <a:bodyPr/>
          <a:lstStyle/>
          <a:p>
            <a:r>
              <a:rPr lang="en-US" dirty="0"/>
              <a:t>Report on Exploratory Study into Honor Violence Measurement Methods, May 2015</a:t>
            </a:r>
          </a:p>
          <a:p>
            <a:pPr lvl="1"/>
            <a:r>
              <a:rPr lang="en-US" dirty="0">
                <a:hlinkClick r:id="rId3"/>
              </a:rPr>
              <a:t>https://</a:t>
            </a:r>
            <a:r>
              <a:rPr lang="en-US" dirty="0" smtClean="0">
                <a:hlinkClick r:id="rId3"/>
              </a:rPr>
              <a:t>www.ncjrs.gov/pdffiles1/bjs/grants/248879.pdf</a:t>
            </a:r>
            <a:r>
              <a:rPr lang="en-US" dirty="0" smtClean="0"/>
              <a:t> </a:t>
            </a:r>
            <a:endParaRPr lang="en-US" dirty="0"/>
          </a:p>
          <a:p>
            <a:pPr marL="287338" lvl="1" indent="-287338">
              <a:buFont typeface="Wingdings" panose="05000000000000000000" pitchFamily="2" charset="2"/>
              <a:buChar char="§"/>
            </a:pPr>
            <a:endParaRPr lang="en-US" dirty="0" smtClean="0"/>
          </a:p>
          <a:p>
            <a:pPr marL="287338" lvl="1" indent="-287338">
              <a:buFont typeface="Wingdings" panose="05000000000000000000" pitchFamily="2" charset="2"/>
              <a:buChar char="§"/>
            </a:pPr>
            <a:r>
              <a:rPr lang="en-US" dirty="0" smtClean="0"/>
              <a:t>Authors:</a:t>
            </a:r>
          </a:p>
          <a:p>
            <a:pPr lvl="1"/>
            <a:r>
              <a:rPr lang="en-US" dirty="0"/>
              <a:t>Mariel Leonard, </a:t>
            </a:r>
            <a:r>
              <a:rPr lang="en-US" dirty="0">
                <a:hlinkClick r:id="rId4"/>
              </a:rPr>
              <a:t>mleonard@mail.uni-mannheim.de</a:t>
            </a:r>
            <a:r>
              <a:rPr lang="en-US" dirty="0"/>
              <a:t> </a:t>
            </a:r>
          </a:p>
          <a:p>
            <a:pPr lvl="1"/>
            <a:r>
              <a:rPr lang="en-US" dirty="0"/>
              <a:t>Cynthia Helba</a:t>
            </a:r>
            <a:r>
              <a:rPr lang="en-US" dirty="0" smtClean="0"/>
              <a:t>, Ph.D., </a:t>
            </a:r>
            <a:r>
              <a:rPr lang="en-US" dirty="0">
                <a:hlinkClick r:id="rId5"/>
              </a:rPr>
              <a:t>cynthiahelba@westat.com</a:t>
            </a:r>
            <a:endParaRPr lang="en-US" dirty="0"/>
          </a:p>
          <a:p>
            <a:pPr lvl="1"/>
            <a:r>
              <a:rPr lang="en-US" dirty="0"/>
              <a:t>Erin Bauer, </a:t>
            </a:r>
            <a:r>
              <a:rPr lang="en-US" dirty="0">
                <a:hlinkClick r:id="rId6"/>
              </a:rPr>
              <a:t>ErinBauer@westat.com</a:t>
            </a:r>
            <a:endParaRPr lang="en-US" dirty="0"/>
          </a:p>
          <a:p>
            <a:pPr lvl="1"/>
            <a:r>
              <a:rPr lang="en-US" dirty="0"/>
              <a:t>Matthew Bernstein, msbernst07@gmail.com</a:t>
            </a:r>
          </a:p>
          <a:p>
            <a:endParaRPr lang="en-US" dirty="0"/>
          </a:p>
        </p:txBody>
      </p:sp>
    </p:spTree>
    <p:extLst>
      <p:ext uri="{BB962C8B-B14F-4D97-AF65-F5344CB8AC3E}">
        <p14:creationId xmlns:p14="http://schemas.microsoft.com/office/powerpoint/2010/main" val="808780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Westat Light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themeOverride>
</file>

<file path=ppt/theme/themeOverride2.xml><?xml version="1.0" encoding="utf-8"?>
<a:themeOverride xmlns:a="http://schemas.openxmlformats.org/drawingml/2006/main">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themeOverride>
</file>

<file path=ppt/theme/themeOverride3.xml><?xml version="1.0" encoding="utf-8"?>
<a:themeOverride xmlns:a="http://schemas.openxmlformats.org/drawingml/2006/main">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themeOverride>
</file>

<file path=ppt/theme/themeOverride4.xml><?xml version="1.0" encoding="utf-8"?>
<a:themeOverride xmlns:a="http://schemas.openxmlformats.org/drawingml/2006/main">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themeOverride>
</file>

<file path=docProps/app.xml><?xml version="1.0" encoding="utf-8"?>
<Properties xmlns="http://schemas.openxmlformats.org/officeDocument/2006/extended-properties" xmlns:vt="http://schemas.openxmlformats.org/officeDocument/2006/docPropsVTypes">
  <TotalTime>3028</TotalTime>
  <Words>1127</Words>
  <Application>Microsoft Macintosh PowerPoint</Application>
  <PresentationFormat>On-screen Show (4:3)</PresentationFormat>
  <Paragraphs>190</Paragraphs>
  <Slides>17</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 Unicode MS</vt:lpstr>
      <vt:lpstr>Calibri</vt:lpstr>
      <vt:lpstr>Times New Roman</vt:lpstr>
      <vt:lpstr>Wingdings</vt:lpstr>
      <vt:lpstr>Arial</vt:lpstr>
      <vt:lpstr>Westat Light Theme</vt:lpstr>
      <vt:lpstr>Designing a Study of Honor-Based Violence in the US</vt:lpstr>
      <vt:lpstr>What Is Honor-Based Violence (HBV)?</vt:lpstr>
      <vt:lpstr>Honor-Based Violence vs. Intimate Partner Violence</vt:lpstr>
      <vt:lpstr>HBV in the US</vt:lpstr>
      <vt:lpstr>HBV in the US, Continued</vt:lpstr>
      <vt:lpstr>HBV Tracking in Other Countries</vt:lpstr>
      <vt:lpstr>Studying HBV in the US: Criteria for a Good Study</vt:lpstr>
      <vt:lpstr>Studying HBV in the US: Possible Data Sources</vt:lpstr>
      <vt:lpstr>Studying HBV in the US:  Evaluation of Existing Data Sources</vt:lpstr>
      <vt:lpstr>Studying HBV in the US:  Evaluation of Existing Data Sources</vt:lpstr>
      <vt:lpstr>Studying HBV in the US: Options</vt:lpstr>
      <vt:lpstr>Studying HBV in the US: Options</vt:lpstr>
      <vt:lpstr>Studying HBV in the US: Who to Ask?</vt:lpstr>
      <vt:lpstr>Studying HBV in the US: How to Find Respondents</vt:lpstr>
      <vt:lpstr>Studying HBV in the US: What to Ask</vt:lpstr>
      <vt:lpstr>Studying HBV in the US:  Next Steps Using a Survey</vt:lpstr>
      <vt:lpstr>References and Contact Information</vt:lpstr>
    </vt:vector>
  </TitlesOfParts>
  <Company>Westat</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Mariel Leonard</dc:creator>
  <cp:lastModifiedBy>elleavecdes_ailes .</cp:lastModifiedBy>
  <cp:revision>86</cp:revision>
  <cp:lastPrinted>2016-10-25T12:53:21Z</cp:lastPrinted>
  <dcterms:created xsi:type="dcterms:W3CDTF">2016-08-16T14:14:34Z</dcterms:created>
  <dcterms:modified xsi:type="dcterms:W3CDTF">2016-10-27T08:30:23Z</dcterms:modified>
</cp:coreProperties>
</file>