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66" r:id="rId2"/>
  </p:sldMasterIdLst>
  <p:notesMasterIdLst>
    <p:notesMasterId r:id="rId26"/>
  </p:notesMasterIdLst>
  <p:handoutMasterIdLst>
    <p:handoutMasterId r:id="rId27"/>
  </p:handoutMasterIdLst>
  <p:sldIdLst>
    <p:sldId id="403" r:id="rId3"/>
    <p:sldId id="419" r:id="rId4"/>
    <p:sldId id="430" r:id="rId5"/>
    <p:sldId id="366" r:id="rId6"/>
    <p:sldId id="420" r:id="rId7"/>
    <p:sldId id="405" r:id="rId8"/>
    <p:sldId id="412" r:id="rId9"/>
    <p:sldId id="433" r:id="rId10"/>
    <p:sldId id="431" r:id="rId11"/>
    <p:sldId id="325" r:id="rId12"/>
    <p:sldId id="416" r:id="rId13"/>
    <p:sldId id="421" r:id="rId14"/>
    <p:sldId id="425" r:id="rId15"/>
    <p:sldId id="426" r:id="rId16"/>
    <p:sldId id="429" r:id="rId17"/>
    <p:sldId id="432" r:id="rId18"/>
    <p:sldId id="427" r:id="rId19"/>
    <p:sldId id="415" r:id="rId20"/>
    <p:sldId id="399" r:id="rId21"/>
    <p:sldId id="379" r:id="rId22"/>
    <p:sldId id="348" r:id="rId23"/>
    <p:sldId id="414" r:id="rId24"/>
    <p:sldId id="418" r:id="rId2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709"/>
    <a:srgbClr val="66FFFF"/>
    <a:srgbClr val="FFCC00"/>
    <a:srgbClr val="CC0000"/>
    <a:srgbClr val="D60093"/>
    <a:srgbClr val="FF33CC"/>
    <a:srgbClr val="FFFF99"/>
    <a:srgbClr val="F2C108"/>
    <a:srgbClr val="000080"/>
    <a:srgbClr val="F2CB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78" autoAdjust="0"/>
    <p:restoredTop sz="94316" autoAdjust="0"/>
  </p:normalViewPr>
  <p:slideViewPr>
    <p:cSldViewPr>
      <p:cViewPr varScale="1">
        <p:scale>
          <a:sx n="51" d="100"/>
          <a:sy n="51" d="100"/>
        </p:scale>
        <p:origin x="138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02"/>
    </p:cViewPr>
  </p:sorterViewPr>
  <p:notesViewPr>
    <p:cSldViewPr>
      <p:cViewPr>
        <p:scale>
          <a:sx n="100" d="100"/>
          <a:sy n="100" d="100"/>
        </p:scale>
        <p:origin x="-725" y="1229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lc7\Box%20Sync\R10%20EPM\QDE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8209362179242155E-2"/>
          <c:y val="2.001376877070694E-2"/>
          <c:w val="0.93399128506994877"/>
          <c:h val="0.851026162052324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Sheet1!$E$9</c:f>
              <c:strCache>
                <c:ptCount val="1"/>
                <c:pt idx="0">
                  <c:v>ACS 6 Qs Web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Sheet1!$F$7:$J$7</c:f>
              <c:strCache>
                <c:ptCount val="5"/>
                <c:pt idx="0">
                  <c:v>Vision</c:v>
                </c:pt>
                <c:pt idx="1">
                  <c:v>Hearing</c:v>
                </c:pt>
                <c:pt idx="2">
                  <c:v>Mobility</c:v>
                </c:pt>
                <c:pt idx="3">
                  <c:v>Upper Body Fn</c:v>
                </c:pt>
                <c:pt idx="4">
                  <c:v>Cognitive</c:v>
                </c:pt>
              </c:strCache>
            </c:strRef>
          </c:cat>
          <c:val>
            <c:numRef>
              <c:f>Sheet1!$F$9:$J$9</c:f>
              <c:numCache>
                <c:formatCode>General</c:formatCode>
                <c:ptCount val="5"/>
                <c:pt idx="0">
                  <c:v>20.7</c:v>
                </c:pt>
                <c:pt idx="1">
                  <c:v>20.5</c:v>
                </c:pt>
                <c:pt idx="2">
                  <c:v>33.1</c:v>
                </c:pt>
                <c:pt idx="4">
                  <c:v>24.5</c:v>
                </c:pt>
              </c:numCache>
            </c:numRef>
          </c:val>
        </c:ser>
        <c:ser>
          <c:idx val="1"/>
          <c:order val="1"/>
          <c:tx>
            <c:strRef>
              <c:f>Sheet1!$E$11</c:f>
              <c:strCache>
                <c:ptCount val="1"/>
                <c:pt idx="0">
                  <c:v>10 Qs Web</c:v>
                </c:pt>
              </c:strCache>
            </c:strRef>
          </c:tx>
          <c:spPr>
            <a:solidFill>
              <a:srgbClr val="CC0000"/>
            </a:solidFill>
          </c:spPr>
          <c:invertIfNegative val="0"/>
          <c:cat>
            <c:strRef>
              <c:f>Sheet1!$F$7:$J$7</c:f>
              <c:strCache>
                <c:ptCount val="5"/>
                <c:pt idx="0">
                  <c:v>Vision</c:v>
                </c:pt>
                <c:pt idx="1">
                  <c:v>Hearing</c:v>
                </c:pt>
                <c:pt idx="2">
                  <c:v>Mobility</c:v>
                </c:pt>
                <c:pt idx="3">
                  <c:v>Upper Body Fn</c:v>
                </c:pt>
                <c:pt idx="4">
                  <c:v>Cognitive</c:v>
                </c:pt>
              </c:strCache>
            </c:strRef>
          </c:cat>
          <c:val>
            <c:numRef>
              <c:f>Sheet1!$F$11:$J$11</c:f>
              <c:numCache>
                <c:formatCode>General</c:formatCode>
                <c:ptCount val="5"/>
                <c:pt idx="0">
                  <c:v>20.7</c:v>
                </c:pt>
                <c:pt idx="1">
                  <c:v>20.5</c:v>
                </c:pt>
                <c:pt idx="2">
                  <c:v>46.400000000000006</c:v>
                </c:pt>
                <c:pt idx="3">
                  <c:v>45.2</c:v>
                </c:pt>
                <c:pt idx="4">
                  <c:v>59.5</c:v>
                </c:pt>
              </c:numCache>
            </c:numRef>
          </c:val>
        </c:ser>
        <c:ser>
          <c:idx val="2"/>
          <c:order val="2"/>
          <c:tx>
            <c:strRef>
              <c:f>Sheet1!$E$8</c:f>
              <c:strCache>
                <c:ptCount val="1"/>
                <c:pt idx="0">
                  <c:v>ACS 6Qs RDD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Sheet1!$F$7:$J$7</c:f>
              <c:strCache>
                <c:ptCount val="5"/>
                <c:pt idx="0">
                  <c:v>Vision</c:v>
                </c:pt>
                <c:pt idx="1">
                  <c:v>Hearing</c:v>
                </c:pt>
                <c:pt idx="2">
                  <c:v>Mobility</c:v>
                </c:pt>
                <c:pt idx="3">
                  <c:v>Upper Body Fn</c:v>
                </c:pt>
                <c:pt idx="4">
                  <c:v>Cognitive</c:v>
                </c:pt>
              </c:strCache>
            </c:strRef>
          </c:cat>
          <c:val>
            <c:numRef>
              <c:f>Sheet1!$F$8:$J$8</c:f>
              <c:numCache>
                <c:formatCode>General</c:formatCode>
                <c:ptCount val="5"/>
                <c:pt idx="0">
                  <c:v>22.1</c:v>
                </c:pt>
                <c:pt idx="1">
                  <c:v>24.6</c:v>
                </c:pt>
                <c:pt idx="2">
                  <c:v>39.200000000000003</c:v>
                </c:pt>
                <c:pt idx="4">
                  <c:v>32.1</c:v>
                </c:pt>
              </c:numCache>
            </c:numRef>
          </c:val>
        </c:ser>
        <c:ser>
          <c:idx val="3"/>
          <c:order val="3"/>
          <c:tx>
            <c:strRef>
              <c:f>Sheet1!$E$10</c:f>
              <c:strCache>
                <c:ptCount val="1"/>
                <c:pt idx="0">
                  <c:v>10 Qs RDD</c:v>
                </c:pt>
              </c:strCache>
            </c:strRef>
          </c:tx>
          <c:spPr>
            <a:solidFill>
              <a:srgbClr val="FFCC00"/>
            </a:solidFill>
          </c:spPr>
          <c:invertIfNegative val="0"/>
          <c:cat>
            <c:strRef>
              <c:f>Sheet1!$F$7:$J$7</c:f>
              <c:strCache>
                <c:ptCount val="5"/>
                <c:pt idx="0">
                  <c:v>Vision</c:v>
                </c:pt>
                <c:pt idx="1">
                  <c:v>Hearing</c:v>
                </c:pt>
                <c:pt idx="2">
                  <c:v>Mobility</c:v>
                </c:pt>
                <c:pt idx="3">
                  <c:v>Upper Body Fn</c:v>
                </c:pt>
                <c:pt idx="4">
                  <c:v>Cognitive</c:v>
                </c:pt>
              </c:strCache>
            </c:strRef>
          </c:cat>
          <c:val>
            <c:numRef>
              <c:f>Sheet1!$F$10:$J$10</c:f>
              <c:numCache>
                <c:formatCode>General</c:formatCode>
                <c:ptCount val="5"/>
                <c:pt idx="0">
                  <c:v>22.1</c:v>
                </c:pt>
                <c:pt idx="1">
                  <c:v>24.8</c:v>
                </c:pt>
                <c:pt idx="2">
                  <c:v>48.300000000000004</c:v>
                </c:pt>
                <c:pt idx="3">
                  <c:v>48.4</c:v>
                </c:pt>
                <c:pt idx="4">
                  <c:v>64.2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3250696"/>
        <c:axId val="203251088"/>
      </c:barChart>
      <c:catAx>
        <c:axId val="203250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bg1"/>
                </a:solidFill>
              </a:defRPr>
            </a:pPr>
            <a:endParaRPr lang="en-US"/>
          </a:p>
        </c:txPr>
        <c:crossAx val="203251088"/>
        <c:crosses val="autoZero"/>
        <c:auto val="1"/>
        <c:lblAlgn val="ctr"/>
        <c:lblOffset val="100"/>
        <c:noMultiLvlLbl val="0"/>
      </c:catAx>
      <c:valAx>
        <c:axId val="2032510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bg1"/>
                </a:solidFill>
              </a:defRPr>
            </a:pPr>
            <a:endParaRPr lang="en-US"/>
          </a:p>
        </c:txPr>
        <c:crossAx val="20325069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7.9026832810947176E-2"/>
          <c:y val="1.6393442622950821E-2"/>
          <c:w val="0.84730232143312179"/>
          <c:h val="7.4610744221488445E-2"/>
        </c:manualLayout>
      </c:layout>
      <c:overlay val="0"/>
      <c:txPr>
        <a:bodyPr/>
        <a:lstStyle/>
        <a:p>
          <a:pPr>
            <a:defRPr sz="1800">
              <a:solidFill>
                <a:schemeClr val="bg1"/>
              </a:solidFill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5A7F2F-1B29-45E9-B21E-786BE834F775}" type="doc">
      <dgm:prSet loTypeId="urn:microsoft.com/office/officeart/2005/8/layout/hierarchy2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E6C411-F5C0-4DE7-A4DC-891423CD131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noFill/>
      </dgm:spPr>
      <dgm:t>
        <a:bodyPr/>
        <a:lstStyle/>
        <a:p>
          <a:r>
            <a:rPr lang="en-US" sz="2400" b="1" dirty="0" smtClean="0">
              <a:solidFill>
                <a:schemeClr val="bg1"/>
              </a:solidFill>
              <a:latin typeface="Arial" charset="0"/>
            </a:rPr>
            <a:t>Vision difficulty:</a:t>
          </a:r>
          <a:r>
            <a:rPr lang="en-US" sz="2400" dirty="0" smtClean="0">
              <a:solidFill>
                <a:schemeClr val="bg1"/>
              </a:solidFill>
              <a:latin typeface="Arial" charset="0"/>
            </a:rPr>
            <a:t>  </a:t>
          </a:r>
        </a:p>
        <a:p>
          <a:r>
            <a:rPr lang="en-US" sz="2400" dirty="0" smtClean="0">
              <a:solidFill>
                <a:schemeClr val="bg1"/>
              </a:solidFill>
              <a:latin typeface="Arial" charset="0"/>
            </a:rPr>
            <a:t>Blind or having serious difficulty seeing, even when wearing glasses</a:t>
          </a:r>
          <a:endParaRPr lang="en-US" sz="2400" dirty="0">
            <a:solidFill>
              <a:schemeClr val="bg1"/>
            </a:solidFill>
          </a:endParaRPr>
        </a:p>
      </dgm:t>
    </dgm:pt>
    <dgm:pt modelId="{59F49B9F-17AB-4B55-876E-C72CE6BD0B83}" type="parTrans" cxnId="{FB0AD5FD-F929-46EA-A51F-C7D4EAD6F797}">
      <dgm:prSet/>
      <dgm:spPr/>
      <dgm:t>
        <a:bodyPr/>
        <a:lstStyle/>
        <a:p>
          <a:endParaRPr lang="en-US"/>
        </a:p>
      </dgm:t>
    </dgm:pt>
    <dgm:pt modelId="{15FB512D-872F-429D-918C-D865274D588B}" type="sibTrans" cxnId="{FB0AD5FD-F929-46EA-A51F-C7D4EAD6F797}">
      <dgm:prSet/>
      <dgm:spPr/>
      <dgm:t>
        <a:bodyPr/>
        <a:lstStyle/>
        <a:p>
          <a:endParaRPr lang="en-US"/>
        </a:p>
      </dgm:t>
    </dgm:pt>
    <dgm:pt modelId="{D0C18C4E-BE52-44CE-9E49-4BCA68919C5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noFill/>
      </dgm:spPr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No</a:t>
          </a:r>
          <a:endParaRPr lang="en-US" sz="2000" dirty="0">
            <a:solidFill>
              <a:schemeClr val="bg1"/>
            </a:solidFill>
          </a:endParaRPr>
        </a:p>
      </dgm:t>
    </dgm:pt>
    <dgm:pt modelId="{D128788C-CB37-4ABB-804F-64A2BF2AB585}" type="sibTrans" cxnId="{E79EF6C6-2DE6-4B7E-B5B9-9CF62B1179DE}">
      <dgm:prSet/>
      <dgm:spPr/>
      <dgm:t>
        <a:bodyPr/>
        <a:lstStyle/>
        <a:p>
          <a:endParaRPr lang="en-US"/>
        </a:p>
      </dgm:t>
    </dgm:pt>
    <dgm:pt modelId="{8FCBC9D3-F7BE-4225-88F2-47DB31D2F94B}" type="parTrans" cxnId="{E79EF6C6-2DE6-4B7E-B5B9-9CF62B1179DE}">
      <dgm:prSet/>
      <dgm:spPr>
        <a:ln w="28575"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295DBCCE-29E0-4FB6-A955-09BA34B233F6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noFill/>
      </dgm:spPr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Yes</a:t>
          </a:r>
          <a:endParaRPr lang="en-US" sz="2000" dirty="0">
            <a:solidFill>
              <a:schemeClr val="bg1"/>
            </a:solidFill>
          </a:endParaRPr>
        </a:p>
      </dgm:t>
    </dgm:pt>
    <dgm:pt modelId="{5ECD7B50-1C13-4D7B-B49C-7DD0A50053C0}" type="sibTrans" cxnId="{9EDEFE03-86F3-40C2-954D-7E67AD21C122}">
      <dgm:prSet/>
      <dgm:spPr/>
      <dgm:t>
        <a:bodyPr/>
        <a:lstStyle/>
        <a:p>
          <a:endParaRPr lang="en-US"/>
        </a:p>
      </dgm:t>
    </dgm:pt>
    <dgm:pt modelId="{4418899D-66A4-4D4F-A934-58A6103E3170}" type="parTrans" cxnId="{9EDEFE03-86F3-40C2-954D-7E67AD21C122}">
      <dgm:prSet/>
      <dgm:spPr>
        <a:ln w="28575"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BC7BD469-8179-4665-82F6-9B3179BF50FF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noFill/>
      </dgm:spPr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No</a:t>
          </a:r>
          <a:endParaRPr lang="en-US" sz="2000" dirty="0">
            <a:solidFill>
              <a:schemeClr val="bg1"/>
            </a:solidFill>
          </a:endParaRPr>
        </a:p>
      </dgm:t>
    </dgm:pt>
    <dgm:pt modelId="{9BAD8633-ACA0-42E5-AEFC-FD82B7D306BD}" type="sibTrans" cxnId="{8CCE83FE-1958-419C-B0FB-C7EF9143E7E6}">
      <dgm:prSet/>
      <dgm:spPr/>
      <dgm:t>
        <a:bodyPr/>
        <a:lstStyle/>
        <a:p>
          <a:endParaRPr lang="en-US"/>
        </a:p>
      </dgm:t>
    </dgm:pt>
    <dgm:pt modelId="{F92DF6B3-2099-4D2E-8E64-D76CF187A6FC}" type="parTrans" cxnId="{8CCE83FE-1958-419C-B0FB-C7EF9143E7E6}">
      <dgm:prSet/>
      <dgm:spPr>
        <a:ln w="28575"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F4735B30-E1BC-41BF-87A9-CD0B7702850A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noFill/>
      </dgm:spPr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Yes</a:t>
          </a:r>
          <a:endParaRPr lang="en-US" sz="2000" dirty="0">
            <a:solidFill>
              <a:schemeClr val="bg1"/>
            </a:solidFill>
          </a:endParaRPr>
        </a:p>
      </dgm:t>
    </dgm:pt>
    <dgm:pt modelId="{40F75322-5F32-42B0-8DFE-BD07D1B07A55}" type="sibTrans" cxnId="{A4FCAD93-8386-49FD-A48C-67CBE2B5C273}">
      <dgm:prSet/>
      <dgm:spPr/>
      <dgm:t>
        <a:bodyPr/>
        <a:lstStyle/>
        <a:p>
          <a:endParaRPr lang="en-US"/>
        </a:p>
      </dgm:t>
    </dgm:pt>
    <dgm:pt modelId="{5CF064D6-6786-405C-A96E-663A4FF9D7C4}" type="parTrans" cxnId="{A4FCAD93-8386-49FD-A48C-67CBE2B5C273}">
      <dgm:prSet/>
      <dgm:spPr>
        <a:ln w="28575"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8F76F46E-26F0-4FE6-9602-115279AE4BF3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noFill/>
      </dgm:spPr>
      <dgm:t>
        <a:bodyPr/>
        <a:lstStyle/>
        <a:p>
          <a:r>
            <a:rPr lang="en-US" sz="2400" b="1" dirty="0" smtClean="0">
              <a:solidFill>
                <a:schemeClr val="bg1"/>
              </a:solidFill>
              <a:latin typeface="Arial" charset="0"/>
            </a:rPr>
            <a:t>Hearing difficulty: </a:t>
          </a:r>
        </a:p>
        <a:p>
          <a:r>
            <a:rPr lang="en-US" sz="2400" b="1" dirty="0" smtClean="0">
              <a:solidFill>
                <a:schemeClr val="bg1"/>
              </a:solidFill>
              <a:latin typeface="Arial" charset="0"/>
            </a:rPr>
            <a:t>D</a:t>
          </a:r>
          <a:r>
            <a:rPr lang="en-US" sz="2400" dirty="0" smtClean="0">
              <a:solidFill>
                <a:schemeClr val="bg1"/>
              </a:solidFill>
              <a:latin typeface="Arial" charset="0"/>
            </a:rPr>
            <a:t>eaf or having serious difficulty hearing</a:t>
          </a:r>
          <a:endParaRPr lang="en-US" sz="2400" dirty="0">
            <a:solidFill>
              <a:schemeClr val="bg1"/>
            </a:solidFill>
          </a:endParaRPr>
        </a:p>
      </dgm:t>
    </dgm:pt>
    <dgm:pt modelId="{A44B9E8F-2EBC-4637-AD56-59EB1C86B514}" type="sibTrans" cxnId="{EF50C00A-52C6-4CE8-86E1-4EE93D6CBD57}">
      <dgm:prSet/>
      <dgm:spPr/>
      <dgm:t>
        <a:bodyPr/>
        <a:lstStyle/>
        <a:p>
          <a:endParaRPr lang="en-US"/>
        </a:p>
      </dgm:t>
    </dgm:pt>
    <dgm:pt modelId="{20BF1453-B211-4B61-9017-2CFEE8AB4D4A}" type="parTrans" cxnId="{EF50C00A-52C6-4CE8-86E1-4EE93D6CBD57}">
      <dgm:prSet/>
      <dgm:spPr/>
      <dgm:t>
        <a:bodyPr/>
        <a:lstStyle/>
        <a:p>
          <a:endParaRPr lang="en-US"/>
        </a:p>
      </dgm:t>
    </dgm:pt>
    <dgm:pt modelId="{2552B2E4-5AE4-4B47-95D9-6562C33DE3A5}" type="pres">
      <dgm:prSet presAssocID="{405A7F2F-1B29-45E9-B21E-786BE834F77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33896A-16D0-4065-AAAC-29B02C1D7357}" type="pres">
      <dgm:prSet presAssocID="{8F76F46E-26F0-4FE6-9602-115279AE4BF3}" presName="root1" presStyleCnt="0"/>
      <dgm:spPr/>
    </dgm:pt>
    <dgm:pt modelId="{AB23117C-CD94-4E86-9049-F7D3FA03BA63}" type="pres">
      <dgm:prSet presAssocID="{8F76F46E-26F0-4FE6-9602-115279AE4BF3}" presName="LevelOneTextNode" presStyleLbl="node0" presStyleIdx="0" presStyleCnt="2" custScaleX="48479" custScaleY="51331" custLinFactNeighborX="5826" custLinFactNeighborY="70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8502D6E-13A0-49BD-9BE5-5CB2DB41DCE8}" type="pres">
      <dgm:prSet presAssocID="{8F76F46E-26F0-4FE6-9602-115279AE4BF3}" presName="level2hierChild" presStyleCnt="0"/>
      <dgm:spPr/>
    </dgm:pt>
    <dgm:pt modelId="{6561E479-2990-4491-A167-DA6F84440D7D}" type="pres">
      <dgm:prSet presAssocID="{5CF064D6-6786-405C-A96E-663A4FF9D7C4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25466273-4EAF-4FE2-9686-A78BEC3B808E}" type="pres">
      <dgm:prSet presAssocID="{5CF064D6-6786-405C-A96E-663A4FF9D7C4}" presName="connTx" presStyleLbl="parChTrans1D2" presStyleIdx="0" presStyleCnt="4"/>
      <dgm:spPr/>
      <dgm:t>
        <a:bodyPr/>
        <a:lstStyle/>
        <a:p>
          <a:endParaRPr lang="en-US"/>
        </a:p>
      </dgm:t>
    </dgm:pt>
    <dgm:pt modelId="{C11DFB97-8D10-4389-80C4-F3F1A91B0197}" type="pres">
      <dgm:prSet presAssocID="{F4735B30-E1BC-41BF-87A9-CD0B7702850A}" presName="root2" presStyleCnt="0"/>
      <dgm:spPr/>
    </dgm:pt>
    <dgm:pt modelId="{7AA91A98-3A89-420E-97F0-2FED113F18DB}" type="pres">
      <dgm:prSet presAssocID="{F4735B30-E1BC-41BF-87A9-CD0B7702850A}" presName="LevelTwoTextNode" presStyleLbl="node2" presStyleIdx="0" presStyleCnt="4" custScaleX="18211" custScaleY="15176" custLinFactNeighborX="-4839" custLinFactNeighborY="-10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190C659-5807-4C5A-B928-CC472EC2F6B1}" type="pres">
      <dgm:prSet presAssocID="{F4735B30-E1BC-41BF-87A9-CD0B7702850A}" presName="level3hierChild" presStyleCnt="0"/>
      <dgm:spPr/>
    </dgm:pt>
    <dgm:pt modelId="{D36053E9-FCC4-4485-9864-44D769EFA35A}" type="pres">
      <dgm:prSet presAssocID="{F92DF6B3-2099-4D2E-8E64-D76CF187A6FC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75B13F24-DCAD-4D49-BA39-2DCEA38F57AE}" type="pres">
      <dgm:prSet presAssocID="{F92DF6B3-2099-4D2E-8E64-D76CF187A6FC}" presName="connTx" presStyleLbl="parChTrans1D2" presStyleIdx="1" presStyleCnt="4"/>
      <dgm:spPr/>
      <dgm:t>
        <a:bodyPr/>
        <a:lstStyle/>
        <a:p>
          <a:endParaRPr lang="en-US"/>
        </a:p>
      </dgm:t>
    </dgm:pt>
    <dgm:pt modelId="{73361BD9-AE3D-4597-BDDB-75AB8CC09A04}" type="pres">
      <dgm:prSet presAssocID="{BC7BD469-8179-4665-82F6-9B3179BF50FF}" presName="root2" presStyleCnt="0"/>
      <dgm:spPr/>
    </dgm:pt>
    <dgm:pt modelId="{3999DFEB-D969-4D9D-AB42-B48369DFA200}" type="pres">
      <dgm:prSet presAssocID="{BC7BD469-8179-4665-82F6-9B3179BF50FF}" presName="LevelTwoTextNode" presStyleLbl="node2" presStyleIdx="1" presStyleCnt="4" custScaleX="18211" custScaleY="15176" custLinFactNeighborX="-4410" custLinFactNeighborY="416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CEBABC8-AB49-4D6A-AF31-A1857792EDD2}" type="pres">
      <dgm:prSet presAssocID="{BC7BD469-8179-4665-82F6-9B3179BF50FF}" presName="level3hierChild" presStyleCnt="0"/>
      <dgm:spPr/>
    </dgm:pt>
    <dgm:pt modelId="{58CB05F6-FC5A-4D06-A4D3-0D335C1CEC6D}" type="pres">
      <dgm:prSet presAssocID="{5FE6C411-F5C0-4DE7-A4DC-891423CD1310}" presName="root1" presStyleCnt="0"/>
      <dgm:spPr/>
    </dgm:pt>
    <dgm:pt modelId="{1B188594-4491-4764-BAA9-ED79D667A6FD}" type="pres">
      <dgm:prSet presAssocID="{5FE6C411-F5C0-4DE7-A4DC-891423CD1310}" presName="LevelOneTextNode" presStyleLbl="node0" presStyleIdx="1" presStyleCnt="2" custScaleX="47299" custScaleY="50809" custLinFactNeighborX="610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287B085-FF8F-4874-B7FA-D7CD8D2174DD}" type="pres">
      <dgm:prSet presAssocID="{5FE6C411-F5C0-4DE7-A4DC-891423CD1310}" presName="level2hierChild" presStyleCnt="0"/>
      <dgm:spPr/>
    </dgm:pt>
    <dgm:pt modelId="{F5E56DEC-4FBD-4351-A8BA-7EF928FA0505}" type="pres">
      <dgm:prSet presAssocID="{4418899D-66A4-4D4F-A934-58A6103E3170}" presName="conn2-1" presStyleLbl="parChTrans1D2" presStyleIdx="2" presStyleCnt="4"/>
      <dgm:spPr/>
      <dgm:t>
        <a:bodyPr/>
        <a:lstStyle/>
        <a:p>
          <a:endParaRPr lang="en-US"/>
        </a:p>
      </dgm:t>
    </dgm:pt>
    <dgm:pt modelId="{7BCF6C40-33A8-4F55-978F-88ED9824D461}" type="pres">
      <dgm:prSet presAssocID="{4418899D-66A4-4D4F-A934-58A6103E3170}" presName="connTx" presStyleLbl="parChTrans1D2" presStyleIdx="2" presStyleCnt="4"/>
      <dgm:spPr/>
      <dgm:t>
        <a:bodyPr/>
        <a:lstStyle/>
        <a:p>
          <a:endParaRPr lang="en-US"/>
        </a:p>
      </dgm:t>
    </dgm:pt>
    <dgm:pt modelId="{72B59D92-B013-4F46-8940-3D1F39FDA047}" type="pres">
      <dgm:prSet presAssocID="{295DBCCE-29E0-4FB6-A955-09BA34B233F6}" presName="root2" presStyleCnt="0"/>
      <dgm:spPr/>
    </dgm:pt>
    <dgm:pt modelId="{41FF1FA7-AF3C-4B7C-820E-AD99D6667BCA}" type="pres">
      <dgm:prSet presAssocID="{295DBCCE-29E0-4FB6-A955-09BA34B233F6}" presName="LevelTwoTextNode" presStyleLbl="node2" presStyleIdx="2" presStyleCnt="4" custScaleX="17411" custScaleY="14509" custLinFactNeighborX="-32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8CCEEC7-DADE-4F70-8EDB-D2A6B7102FED}" type="pres">
      <dgm:prSet presAssocID="{295DBCCE-29E0-4FB6-A955-09BA34B233F6}" presName="level3hierChild" presStyleCnt="0"/>
      <dgm:spPr/>
    </dgm:pt>
    <dgm:pt modelId="{6E86EA5A-F786-406E-B5BE-B35D98B04384}" type="pres">
      <dgm:prSet presAssocID="{8FCBC9D3-F7BE-4225-88F2-47DB31D2F94B}" presName="conn2-1" presStyleLbl="parChTrans1D2" presStyleIdx="3" presStyleCnt="4"/>
      <dgm:spPr/>
      <dgm:t>
        <a:bodyPr/>
        <a:lstStyle/>
        <a:p>
          <a:endParaRPr lang="en-US"/>
        </a:p>
      </dgm:t>
    </dgm:pt>
    <dgm:pt modelId="{0F49B895-0229-49FD-8D80-A5A461004382}" type="pres">
      <dgm:prSet presAssocID="{8FCBC9D3-F7BE-4225-88F2-47DB31D2F94B}" presName="connTx" presStyleLbl="parChTrans1D2" presStyleIdx="3" presStyleCnt="4"/>
      <dgm:spPr/>
      <dgm:t>
        <a:bodyPr/>
        <a:lstStyle/>
        <a:p>
          <a:endParaRPr lang="en-US"/>
        </a:p>
      </dgm:t>
    </dgm:pt>
    <dgm:pt modelId="{4B4731E3-503B-425F-B36E-E14A40F9AB66}" type="pres">
      <dgm:prSet presAssocID="{D0C18C4E-BE52-44CE-9E49-4BCA68919C55}" presName="root2" presStyleCnt="0"/>
      <dgm:spPr/>
    </dgm:pt>
    <dgm:pt modelId="{A05C281B-0E31-47B8-B98D-9A895734DDA0}" type="pres">
      <dgm:prSet presAssocID="{D0C18C4E-BE52-44CE-9E49-4BCA68919C55}" presName="LevelTwoTextNode" presStyleLbl="node2" presStyleIdx="3" presStyleCnt="4" custScaleX="17411" custScaleY="14509" custLinFactNeighborX="-27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6807904-80D1-43F2-80DB-5BF77FAA6E2E}" type="pres">
      <dgm:prSet presAssocID="{D0C18C4E-BE52-44CE-9E49-4BCA68919C55}" presName="level3hierChild" presStyleCnt="0"/>
      <dgm:spPr/>
    </dgm:pt>
  </dgm:ptLst>
  <dgm:cxnLst>
    <dgm:cxn modelId="{5BECF8B2-0304-48A0-9076-8FCB17370ED5}" type="presOf" srcId="{F92DF6B3-2099-4D2E-8E64-D76CF187A6FC}" destId="{75B13F24-DCAD-4D49-BA39-2DCEA38F57AE}" srcOrd="1" destOrd="0" presId="urn:microsoft.com/office/officeart/2005/8/layout/hierarchy2"/>
    <dgm:cxn modelId="{FB0AD5FD-F929-46EA-A51F-C7D4EAD6F797}" srcId="{405A7F2F-1B29-45E9-B21E-786BE834F775}" destId="{5FE6C411-F5C0-4DE7-A4DC-891423CD1310}" srcOrd="1" destOrd="0" parTransId="{59F49B9F-17AB-4B55-876E-C72CE6BD0B83}" sibTransId="{15FB512D-872F-429D-918C-D865274D588B}"/>
    <dgm:cxn modelId="{EF50C00A-52C6-4CE8-86E1-4EE93D6CBD57}" srcId="{405A7F2F-1B29-45E9-B21E-786BE834F775}" destId="{8F76F46E-26F0-4FE6-9602-115279AE4BF3}" srcOrd="0" destOrd="0" parTransId="{20BF1453-B211-4B61-9017-2CFEE8AB4D4A}" sibTransId="{A44B9E8F-2EBC-4637-AD56-59EB1C86B514}"/>
    <dgm:cxn modelId="{A0CC7892-63F3-4F6A-8AF3-8FDEDF60CF0D}" type="presOf" srcId="{5CF064D6-6786-405C-A96E-663A4FF9D7C4}" destId="{6561E479-2990-4491-A167-DA6F84440D7D}" srcOrd="0" destOrd="0" presId="urn:microsoft.com/office/officeart/2005/8/layout/hierarchy2"/>
    <dgm:cxn modelId="{0F356C0D-3790-4352-BB76-5D0C81178FA5}" type="presOf" srcId="{4418899D-66A4-4D4F-A934-58A6103E3170}" destId="{7BCF6C40-33A8-4F55-978F-88ED9824D461}" srcOrd="1" destOrd="0" presId="urn:microsoft.com/office/officeart/2005/8/layout/hierarchy2"/>
    <dgm:cxn modelId="{1397911B-0376-45D0-A75B-5B5D54553D60}" type="presOf" srcId="{405A7F2F-1B29-45E9-B21E-786BE834F775}" destId="{2552B2E4-5AE4-4B47-95D9-6562C33DE3A5}" srcOrd="0" destOrd="0" presId="urn:microsoft.com/office/officeart/2005/8/layout/hierarchy2"/>
    <dgm:cxn modelId="{E79EF6C6-2DE6-4B7E-B5B9-9CF62B1179DE}" srcId="{5FE6C411-F5C0-4DE7-A4DC-891423CD1310}" destId="{D0C18C4E-BE52-44CE-9E49-4BCA68919C55}" srcOrd="1" destOrd="0" parTransId="{8FCBC9D3-F7BE-4225-88F2-47DB31D2F94B}" sibTransId="{D128788C-CB37-4ABB-804F-64A2BF2AB585}"/>
    <dgm:cxn modelId="{8FD489F7-2429-4F8B-939A-CDBD033EEEA0}" type="presOf" srcId="{F92DF6B3-2099-4D2E-8E64-D76CF187A6FC}" destId="{D36053E9-FCC4-4485-9864-44D769EFA35A}" srcOrd="0" destOrd="0" presId="urn:microsoft.com/office/officeart/2005/8/layout/hierarchy2"/>
    <dgm:cxn modelId="{6B34ED0C-FFE6-45AA-AE48-C33C550D6B11}" type="presOf" srcId="{8FCBC9D3-F7BE-4225-88F2-47DB31D2F94B}" destId="{0F49B895-0229-49FD-8D80-A5A461004382}" srcOrd="1" destOrd="0" presId="urn:microsoft.com/office/officeart/2005/8/layout/hierarchy2"/>
    <dgm:cxn modelId="{F7D41421-A829-4547-864C-5707C393C5D8}" type="presOf" srcId="{8FCBC9D3-F7BE-4225-88F2-47DB31D2F94B}" destId="{6E86EA5A-F786-406E-B5BE-B35D98B04384}" srcOrd="0" destOrd="0" presId="urn:microsoft.com/office/officeart/2005/8/layout/hierarchy2"/>
    <dgm:cxn modelId="{5CB05E38-A16F-470C-8744-808C2712FE90}" type="presOf" srcId="{D0C18C4E-BE52-44CE-9E49-4BCA68919C55}" destId="{A05C281B-0E31-47B8-B98D-9A895734DDA0}" srcOrd="0" destOrd="0" presId="urn:microsoft.com/office/officeart/2005/8/layout/hierarchy2"/>
    <dgm:cxn modelId="{9EDEFE03-86F3-40C2-954D-7E67AD21C122}" srcId="{5FE6C411-F5C0-4DE7-A4DC-891423CD1310}" destId="{295DBCCE-29E0-4FB6-A955-09BA34B233F6}" srcOrd="0" destOrd="0" parTransId="{4418899D-66A4-4D4F-A934-58A6103E3170}" sibTransId="{5ECD7B50-1C13-4D7B-B49C-7DD0A50053C0}"/>
    <dgm:cxn modelId="{A4FCAD93-8386-49FD-A48C-67CBE2B5C273}" srcId="{8F76F46E-26F0-4FE6-9602-115279AE4BF3}" destId="{F4735B30-E1BC-41BF-87A9-CD0B7702850A}" srcOrd="0" destOrd="0" parTransId="{5CF064D6-6786-405C-A96E-663A4FF9D7C4}" sibTransId="{40F75322-5F32-42B0-8DFE-BD07D1B07A55}"/>
    <dgm:cxn modelId="{DBC15929-0BF7-42C6-B444-5C1B4CB07535}" type="presOf" srcId="{8F76F46E-26F0-4FE6-9602-115279AE4BF3}" destId="{AB23117C-CD94-4E86-9049-F7D3FA03BA63}" srcOrd="0" destOrd="0" presId="urn:microsoft.com/office/officeart/2005/8/layout/hierarchy2"/>
    <dgm:cxn modelId="{99832C64-BD18-4C59-BFE4-C4D1B9EBB1BD}" type="presOf" srcId="{4418899D-66A4-4D4F-A934-58A6103E3170}" destId="{F5E56DEC-4FBD-4351-A8BA-7EF928FA0505}" srcOrd="0" destOrd="0" presId="urn:microsoft.com/office/officeart/2005/8/layout/hierarchy2"/>
    <dgm:cxn modelId="{73ABD5F5-6654-441B-AEEC-DCB395677525}" type="presOf" srcId="{5CF064D6-6786-405C-A96E-663A4FF9D7C4}" destId="{25466273-4EAF-4FE2-9686-A78BEC3B808E}" srcOrd="1" destOrd="0" presId="urn:microsoft.com/office/officeart/2005/8/layout/hierarchy2"/>
    <dgm:cxn modelId="{DF2C5D60-75AD-4367-BDC6-51EC2D12D362}" type="presOf" srcId="{BC7BD469-8179-4665-82F6-9B3179BF50FF}" destId="{3999DFEB-D969-4D9D-AB42-B48369DFA200}" srcOrd="0" destOrd="0" presId="urn:microsoft.com/office/officeart/2005/8/layout/hierarchy2"/>
    <dgm:cxn modelId="{D6CCDC50-3130-4616-924A-6F1FDF61E857}" type="presOf" srcId="{F4735B30-E1BC-41BF-87A9-CD0B7702850A}" destId="{7AA91A98-3A89-420E-97F0-2FED113F18DB}" srcOrd="0" destOrd="0" presId="urn:microsoft.com/office/officeart/2005/8/layout/hierarchy2"/>
    <dgm:cxn modelId="{0674A860-203B-42D3-A1CF-762F17F7E6CD}" type="presOf" srcId="{5FE6C411-F5C0-4DE7-A4DC-891423CD1310}" destId="{1B188594-4491-4764-BAA9-ED79D667A6FD}" srcOrd="0" destOrd="0" presId="urn:microsoft.com/office/officeart/2005/8/layout/hierarchy2"/>
    <dgm:cxn modelId="{F368FE9E-5958-4AD0-82D9-1B9B943C9448}" type="presOf" srcId="{295DBCCE-29E0-4FB6-A955-09BA34B233F6}" destId="{41FF1FA7-AF3C-4B7C-820E-AD99D6667BCA}" srcOrd="0" destOrd="0" presId="urn:microsoft.com/office/officeart/2005/8/layout/hierarchy2"/>
    <dgm:cxn modelId="{8CCE83FE-1958-419C-B0FB-C7EF9143E7E6}" srcId="{8F76F46E-26F0-4FE6-9602-115279AE4BF3}" destId="{BC7BD469-8179-4665-82F6-9B3179BF50FF}" srcOrd="1" destOrd="0" parTransId="{F92DF6B3-2099-4D2E-8E64-D76CF187A6FC}" sibTransId="{9BAD8633-ACA0-42E5-AEFC-FD82B7D306BD}"/>
    <dgm:cxn modelId="{5A807CD0-BE0A-450A-A8AC-114867EA9A49}" type="presParOf" srcId="{2552B2E4-5AE4-4B47-95D9-6562C33DE3A5}" destId="{4233896A-16D0-4065-AAAC-29B02C1D7357}" srcOrd="0" destOrd="0" presId="urn:microsoft.com/office/officeart/2005/8/layout/hierarchy2"/>
    <dgm:cxn modelId="{3A19117A-413E-44D0-B408-B960D75C3C17}" type="presParOf" srcId="{4233896A-16D0-4065-AAAC-29B02C1D7357}" destId="{AB23117C-CD94-4E86-9049-F7D3FA03BA63}" srcOrd="0" destOrd="0" presId="urn:microsoft.com/office/officeart/2005/8/layout/hierarchy2"/>
    <dgm:cxn modelId="{EDCD4AEC-9D35-4448-8CD1-E119EC894688}" type="presParOf" srcId="{4233896A-16D0-4065-AAAC-29B02C1D7357}" destId="{68502D6E-13A0-49BD-9BE5-5CB2DB41DCE8}" srcOrd="1" destOrd="0" presId="urn:microsoft.com/office/officeart/2005/8/layout/hierarchy2"/>
    <dgm:cxn modelId="{400B7C96-004B-41ED-8DB3-8C344611AAAE}" type="presParOf" srcId="{68502D6E-13A0-49BD-9BE5-5CB2DB41DCE8}" destId="{6561E479-2990-4491-A167-DA6F84440D7D}" srcOrd="0" destOrd="0" presId="urn:microsoft.com/office/officeart/2005/8/layout/hierarchy2"/>
    <dgm:cxn modelId="{2AB68AC9-56B2-4F4D-BCBC-90408D409D12}" type="presParOf" srcId="{6561E479-2990-4491-A167-DA6F84440D7D}" destId="{25466273-4EAF-4FE2-9686-A78BEC3B808E}" srcOrd="0" destOrd="0" presId="urn:microsoft.com/office/officeart/2005/8/layout/hierarchy2"/>
    <dgm:cxn modelId="{DBF417F2-A523-4E83-824C-8A245058DD4C}" type="presParOf" srcId="{68502D6E-13A0-49BD-9BE5-5CB2DB41DCE8}" destId="{C11DFB97-8D10-4389-80C4-F3F1A91B0197}" srcOrd="1" destOrd="0" presId="urn:microsoft.com/office/officeart/2005/8/layout/hierarchy2"/>
    <dgm:cxn modelId="{2C1A8D99-A275-4370-B12D-12C9C2C30D39}" type="presParOf" srcId="{C11DFB97-8D10-4389-80C4-F3F1A91B0197}" destId="{7AA91A98-3A89-420E-97F0-2FED113F18DB}" srcOrd="0" destOrd="0" presId="urn:microsoft.com/office/officeart/2005/8/layout/hierarchy2"/>
    <dgm:cxn modelId="{A048DA19-BD5A-4E64-887D-77EAAFC9A1C8}" type="presParOf" srcId="{C11DFB97-8D10-4389-80C4-F3F1A91B0197}" destId="{B190C659-5807-4C5A-B928-CC472EC2F6B1}" srcOrd="1" destOrd="0" presId="urn:microsoft.com/office/officeart/2005/8/layout/hierarchy2"/>
    <dgm:cxn modelId="{3DBB14F4-8A26-4384-90A7-14AB94958CD0}" type="presParOf" srcId="{68502D6E-13A0-49BD-9BE5-5CB2DB41DCE8}" destId="{D36053E9-FCC4-4485-9864-44D769EFA35A}" srcOrd="2" destOrd="0" presId="urn:microsoft.com/office/officeart/2005/8/layout/hierarchy2"/>
    <dgm:cxn modelId="{94E7DB87-051B-48D3-866F-E267EF5E4C73}" type="presParOf" srcId="{D36053E9-FCC4-4485-9864-44D769EFA35A}" destId="{75B13F24-DCAD-4D49-BA39-2DCEA38F57AE}" srcOrd="0" destOrd="0" presId="urn:microsoft.com/office/officeart/2005/8/layout/hierarchy2"/>
    <dgm:cxn modelId="{E0D1CA00-142F-4BE7-B3CD-05687EF2D774}" type="presParOf" srcId="{68502D6E-13A0-49BD-9BE5-5CB2DB41DCE8}" destId="{73361BD9-AE3D-4597-BDDB-75AB8CC09A04}" srcOrd="3" destOrd="0" presId="urn:microsoft.com/office/officeart/2005/8/layout/hierarchy2"/>
    <dgm:cxn modelId="{46E21BD6-DAE5-41E8-AFBC-06616B7755ED}" type="presParOf" srcId="{73361BD9-AE3D-4597-BDDB-75AB8CC09A04}" destId="{3999DFEB-D969-4D9D-AB42-B48369DFA200}" srcOrd="0" destOrd="0" presId="urn:microsoft.com/office/officeart/2005/8/layout/hierarchy2"/>
    <dgm:cxn modelId="{6FF3B73B-C802-491C-818E-028E20FC41AB}" type="presParOf" srcId="{73361BD9-AE3D-4597-BDDB-75AB8CC09A04}" destId="{5CEBABC8-AB49-4D6A-AF31-A1857792EDD2}" srcOrd="1" destOrd="0" presId="urn:microsoft.com/office/officeart/2005/8/layout/hierarchy2"/>
    <dgm:cxn modelId="{683187C9-6940-4B0C-851D-A79456AFAEA0}" type="presParOf" srcId="{2552B2E4-5AE4-4B47-95D9-6562C33DE3A5}" destId="{58CB05F6-FC5A-4D06-A4D3-0D335C1CEC6D}" srcOrd="1" destOrd="0" presId="urn:microsoft.com/office/officeart/2005/8/layout/hierarchy2"/>
    <dgm:cxn modelId="{1878C77B-2918-4E4A-89A9-318365B60663}" type="presParOf" srcId="{58CB05F6-FC5A-4D06-A4D3-0D335C1CEC6D}" destId="{1B188594-4491-4764-BAA9-ED79D667A6FD}" srcOrd="0" destOrd="0" presId="urn:microsoft.com/office/officeart/2005/8/layout/hierarchy2"/>
    <dgm:cxn modelId="{78F19967-FB82-4FCC-9811-06E34E094909}" type="presParOf" srcId="{58CB05F6-FC5A-4D06-A4D3-0D335C1CEC6D}" destId="{F287B085-FF8F-4874-B7FA-D7CD8D2174DD}" srcOrd="1" destOrd="0" presId="urn:microsoft.com/office/officeart/2005/8/layout/hierarchy2"/>
    <dgm:cxn modelId="{39B478C7-886B-4C42-962B-7BF0D9C9088A}" type="presParOf" srcId="{F287B085-FF8F-4874-B7FA-D7CD8D2174DD}" destId="{F5E56DEC-4FBD-4351-A8BA-7EF928FA0505}" srcOrd="0" destOrd="0" presId="urn:microsoft.com/office/officeart/2005/8/layout/hierarchy2"/>
    <dgm:cxn modelId="{177D5390-C210-489D-BF5C-169500D5EE3E}" type="presParOf" srcId="{F5E56DEC-4FBD-4351-A8BA-7EF928FA0505}" destId="{7BCF6C40-33A8-4F55-978F-88ED9824D461}" srcOrd="0" destOrd="0" presId="urn:microsoft.com/office/officeart/2005/8/layout/hierarchy2"/>
    <dgm:cxn modelId="{0BB3549E-5ABF-41C6-8663-81CFA1CB9B00}" type="presParOf" srcId="{F287B085-FF8F-4874-B7FA-D7CD8D2174DD}" destId="{72B59D92-B013-4F46-8940-3D1F39FDA047}" srcOrd="1" destOrd="0" presId="urn:microsoft.com/office/officeart/2005/8/layout/hierarchy2"/>
    <dgm:cxn modelId="{195BA993-4A11-4E1D-916C-774E747F260B}" type="presParOf" srcId="{72B59D92-B013-4F46-8940-3D1F39FDA047}" destId="{41FF1FA7-AF3C-4B7C-820E-AD99D6667BCA}" srcOrd="0" destOrd="0" presId="urn:microsoft.com/office/officeart/2005/8/layout/hierarchy2"/>
    <dgm:cxn modelId="{911858E4-36B1-42C0-9345-C1EB0135C956}" type="presParOf" srcId="{72B59D92-B013-4F46-8940-3D1F39FDA047}" destId="{48CCEEC7-DADE-4F70-8EDB-D2A6B7102FED}" srcOrd="1" destOrd="0" presId="urn:microsoft.com/office/officeart/2005/8/layout/hierarchy2"/>
    <dgm:cxn modelId="{61C8330D-D9EA-46D4-A2F5-8FCEE4DEE749}" type="presParOf" srcId="{F287B085-FF8F-4874-B7FA-D7CD8D2174DD}" destId="{6E86EA5A-F786-406E-B5BE-B35D98B04384}" srcOrd="2" destOrd="0" presId="urn:microsoft.com/office/officeart/2005/8/layout/hierarchy2"/>
    <dgm:cxn modelId="{5E643B46-2BBA-437F-91B3-B22531D90103}" type="presParOf" srcId="{6E86EA5A-F786-406E-B5BE-B35D98B04384}" destId="{0F49B895-0229-49FD-8D80-A5A461004382}" srcOrd="0" destOrd="0" presId="urn:microsoft.com/office/officeart/2005/8/layout/hierarchy2"/>
    <dgm:cxn modelId="{8A3344FC-56E5-439F-B217-CCCDD69D1266}" type="presParOf" srcId="{F287B085-FF8F-4874-B7FA-D7CD8D2174DD}" destId="{4B4731E3-503B-425F-B36E-E14A40F9AB66}" srcOrd="3" destOrd="0" presId="urn:microsoft.com/office/officeart/2005/8/layout/hierarchy2"/>
    <dgm:cxn modelId="{2DA99A7F-D9EF-4722-9891-548F59285BF3}" type="presParOf" srcId="{4B4731E3-503B-425F-B36E-E14A40F9AB66}" destId="{A05C281B-0E31-47B8-B98D-9A895734DDA0}" srcOrd="0" destOrd="0" presId="urn:microsoft.com/office/officeart/2005/8/layout/hierarchy2"/>
    <dgm:cxn modelId="{DD2D0E9B-6AFF-49FA-A0FE-15C51566AAA1}" type="presParOf" srcId="{4B4731E3-503B-425F-B36E-E14A40F9AB66}" destId="{36807904-80D1-43F2-80DB-5BF77FAA6E2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23117C-CD94-4E86-9049-F7D3FA03BA63}">
      <dsp:nvSpPr>
        <dsp:cNvPr id="0" name=""/>
        <dsp:cNvSpPr/>
      </dsp:nvSpPr>
      <dsp:spPr>
        <a:xfrm>
          <a:off x="462607" y="319199"/>
          <a:ext cx="3842585" cy="2034321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  <a:latin typeface="Arial" charset="0"/>
            </a:rPr>
            <a:t>Hearing difficulty: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  <a:latin typeface="Arial" charset="0"/>
            </a:rPr>
            <a:t>D</a:t>
          </a:r>
          <a:r>
            <a:rPr lang="en-US" sz="2400" kern="1200" dirty="0" smtClean="0">
              <a:solidFill>
                <a:schemeClr val="bg1"/>
              </a:solidFill>
              <a:latin typeface="Arial" charset="0"/>
            </a:rPr>
            <a:t>eaf or having serious difficulty hearing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522190" y="378782"/>
        <a:ext cx="3723419" cy="1915155"/>
      </dsp:txXfrm>
    </dsp:sp>
    <dsp:sp modelId="{6561E479-2990-4491-A167-DA6F84440D7D}">
      <dsp:nvSpPr>
        <dsp:cNvPr id="0" name=""/>
        <dsp:cNvSpPr/>
      </dsp:nvSpPr>
      <dsp:spPr>
        <a:xfrm rot="20355567">
          <a:off x="4224628" y="820616"/>
          <a:ext cx="2486304" cy="150996"/>
        </a:xfrm>
        <a:custGeom>
          <a:avLst/>
          <a:gdLst/>
          <a:ahLst/>
          <a:cxnLst/>
          <a:rect l="0" t="0" r="0" b="0"/>
          <a:pathLst>
            <a:path>
              <a:moveTo>
                <a:pt x="0" y="75498"/>
              </a:moveTo>
              <a:lnTo>
                <a:pt x="2486304" y="75498"/>
              </a:lnTo>
            </a:path>
          </a:pathLst>
        </a:custGeom>
        <a:noFill/>
        <a:ln w="285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5405623" y="833956"/>
        <a:ext cx="124315" cy="124315"/>
      </dsp:txXfrm>
    </dsp:sp>
    <dsp:sp modelId="{7AA91A98-3A89-420E-97F0-2FED113F18DB}">
      <dsp:nvSpPr>
        <dsp:cNvPr id="0" name=""/>
        <dsp:cNvSpPr/>
      </dsp:nvSpPr>
      <dsp:spPr>
        <a:xfrm>
          <a:off x="6630369" y="155144"/>
          <a:ext cx="1443456" cy="601446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</a:rPr>
            <a:t>Yes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6647985" y="172760"/>
        <a:ext cx="1408224" cy="566214"/>
      </dsp:txXfrm>
    </dsp:sp>
    <dsp:sp modelId="{D36053E9-FCC4-4485-9864-44D769EFA35A}">
      <dsp:nvSpPr>
        <dsp:cNvPr id="0" name=""/>
        <dsp:cNvSpPr/>
      </dsp:nvSpPr>
      <dsp:spPr>
        <a:xfrm rot="696480">
          <a:off x="4280562" y="1503168"/>
          <a:ext cx="2408439" cy="150996"/>
        </a:xfrm>
        <a:custGeom>
          <a:avLst/>
          <a:gdLst/>
          <a:ahLst/>
          <a:cxnLst/>
          <a:rect l="0" t="0" r="0" b="0"/>
          <a:pathLst>
            <a:path>
              <a:moveTo>
                <a:pt x="0" y="75498"/>
              </a:moveTo>
              <a:lnTo>
                <a:pt x="2408439" y="75498"/>
              </a:lnTo>
            </a:path>
          </a:pathLst>
        </a:custGeom>
        <a:noFill/>
        <a:ln w="285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5424571" y="1518455"/>
        <a:ext cx="120421" cy="120421"/>
      </dsp:txXfrm>
    </dsp:sp>
    <dsp:sp modelId="{3999DFEB-D969-4D9D-AB42-B48369DFA200}">
      <dsp:nvSpPr>
        <dsp:cNvPr id="0" name=""/>
        <dsp:cNvSpPr/>
      </dsp:nvSpPr>
      <dsp:spPr>
        <a:xfrm>
          <a:off x="6664372" y="1520249"/>
          <a:ext cx="1443456" cy="601446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</a:rPr>
            <a:t>No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6681988" y="1537865"/>
        <a:ext cx="1408224" cy="566214"/>
      </dsp:txXfrm>
    </dsp:sp>
    <dsp:sp modelId="{1B188594-4491-4764-BAA9-ED79D667A6FD}">
      <dsp:nvSpPr>
        <dsp:cNvPr id="0" name=""/>
        <dsp:cNvSpPr/>
      </dsp:nvSpPr>
      <dsp:spPr>
        <a:xfrm>
          <a:off x="484800" y="2669779"/>
          <a:ext cx="3749055" cy="2013633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  <a:latin typeface="Arial" charset="0"/>
            </a:rPr>
            <a:t>Vision difficulty:</a:t>
          </a:r>
          <a:r>
            <a:rPr lang="en-US" sz="2400" kern="1200" dirty="0" smtClean="0">
              <a:solidFill>
                <a:schemeClr val="bg1"/>
              </a:solidFill>
              <a:latin typeface="Arial" charset="0"/>
            </a:rPr>
            <a:t> 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bg1"/>
              </a:solidFill>
              <a:latin typeface="Arial" charset="0"/>
            </a:rPr>
            <a:t>Blind or having serious difficulty seeing, even when wearing glasses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543777" y="2728756"/>
        <a:ext cx="3631101" cy="1895679"/>
      </dsp:txXfrm>
    </dsp:sp>
    <dsp:sp modelId="{F5E56DEC-4FBD-4351-A8BA-7EF928FA0505}">
      <dsp:nvSpPr>
        <dsp:cNvPr id="0" name=""/>
        <dsp:cNvSpPr/>
      </dsp:nvSpPr>
      <dsp:spPr>
        <a:xfrm rot="20787492">
          <a:off x="4199143" y="3308727"/>
          <a:ext cx="2497247" cy="150996"/>
        </a:xfrm>
        <a:custGeom>
          <a:avLst/>
          <a:gdLst/>
          <a:ahLst/>
          <a:cxnLst/>
          <a:rect l="0" t="0" r="0" b="0"/>
          <a:pathLst>
            <a:path>
              <a:moveTo>
                <a:pt x="0" y="75498"/>
              </a:moveTo>
              <a:lnTo>
                <a:pt x="2497247" y="75498"/>
              </a:lnTo>
            </a:path>
          </a:pathLst>
        </a:custGeom>
        <a:noFill/>
        <a:ln w="285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5385335" y="3321794"/>
        <a:ext cx="124862" cy="124862"/>
      </dsp:txXfrm>
    </dsp:sp>
    <dsp:sp modelId="{41FF1FA7-AF3C-4B7C-820E-AD99D6667BCA}">
      <dsp:nvSpPr>
        <dsp:cNvPr id="0" name=""/>
        <dsp:cNvSpPr/>
      </dsp:nvSpPr>
      <dsp:spPr>
        <a:xfrm>
          <a:off x="6661677" y="2804348"/>
          <a:ext cx="1380046" cy="575012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</a:rPr>
            <a:t>Yes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6678519" y="2821190"/>
        <a:ext cx="1346362" cy="541328"/>
      </dsp:txXfrm>
    </dsp:sp>
    <dsp:sp modelId="{6E86EA5A-F786-406E-B5BE-B35D98B04384}">
      <dsp:nvSpPr>
        <dsp:cNvPr id="0" name=""/>
        <dsp:cNvSpPr/>
      </dsp:nvSpPr>
      <dsp:spPr>
        <a:xfrm rot="798591">
          <a:off x="4199743" y="3893469"/>
          <a:ext cx="2539958" cy="150996"/>
        </a:xfrm>
        <a:custGeom>
          <a:avLst/>
          <a:gdLst/>
          <a:ahLst/>
          <a:cxnLst/>
          <a:rect l="0" t="0" r="0" b="0"/>
          <a:pathLst>
            <a:path>
              <a:moveTo>
                <a:pt x="0" y="75498"/>
              </a:moveTo>
              <a:lnTo>
                <a:pt x="2539958" y="75498"/>
              </a:lnTo>
            </a:path>
          </a:pathLst>
        </a:custGeom>
        <a:noFill/>
        <a:ln w="285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5406223" y="3905468"/>
        <a:ext cx="126997" cy="126997"/>
      </dsp:txXfrm>
    </dsp:sp>
    <dsp:sp modelId="{A05C281B-0E31-47B8-B98D-9A895734DDA0}">
      <dsp:nvSpPr>
        <dsp:cNvPr id="0" name=""/>
        <dsp:cNvSpPr/>
      </dsp:nvSpPr>
      <dsp:spPr>
        <a:xfrm>
          <a:off x="6705589" y="3973832"/>
          <a:ext cx="1380046" cy="575012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</a:rPr>
            <a:t>No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6722431" y="3990674"/>
        <a:ext cx="1346362" cy="5413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B7604B2F-4C23-49D1-B52A-780C162449A6}" type="datetimeFigureOut">
              <a:rPr lang="en-US"/>
              <a:pPr>
                <a:defRPr/>
              </a:pPr>
              <a:t>12/6/2016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EBF4AA8F-969A-4DF6-B13F-2E6EB4CE0E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168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cs typeface="+mn-cs"/>
              </a:defRPr>
            </a:lvl1pPr>
          </a:lstStyle>
          <a:p>
            <a:pPr>
              <a:defRPr/>
            </a:pPr>
            <a:fld id="{DC5BF3A7-7ADB-44B5-A588-E84FF536DC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230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7E1D9B3-D4B7-40CA-BF6A-07960A00F7E0}" type="slidenum">
              <a:rPr lang="en-US" smtClean="0"/>
              <a:pPr eaLnBrk="1" hangingPunct="1">
                <a:defRPr/>
              </a:pPr>
              <a:t>1</a:t>
            </a:fld>
            <a:endParaRPr lang="en-US" dirty="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4733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7E1D9B3-D4B7-40CA-BF6A-07960A00F7E0}" type="slidenum">
              <a:rPr lang="en-US" smtClean="0"/>
              <a:pPr eaLnBrk="1" hangingPunct="1">
                <a:defRPr/>
              </a:pPr>
              <a:t>4</a:t>
            </a:fld>
            <a:endParaRPr lang="en-US" dirty="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58789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7E1D9B3-D4B7-40CA-BF6A-07960A00F7E0}" type="slidenum">
              <a:rPr lang="en-US" smtClean="0"/>
              <a:pPr eaLnBrk="1" hangingPunct="1">
                <a:defRPr/>
              </a:pPr>
              <a:t>6</a:t>
            </a:fld>
            <a:endParaRPr lang="en-US" dirty="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08109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316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28960" indent="-280370" defTabSz="91431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1477" indent="-224295" defTabSz="91431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70067" indent="-224295" defTabSz="91431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18658" indent="-224295" defTabSz="91431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67249" indent="-224295" defTabSz="9143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15840" indent="-224295" defTabSz="9143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4431" indent="-224295" defTabSz="9143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13021" indent="-224295" defTabSz="9143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6421715E-3053-42FA-A1A3-CA45572C97F0}" type="slidenum">
              <a:rPr lang="en-US" smtClean="0"/>
              <a:pPr eaLnBrk="1" hangingPunct="1">
                <a:defRPr/>
              </a:pPr>
              <a:t>7</a:t>
            </a:fld>
            <a:endParaRPr lang="en-US" dirty="0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02743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7E1D9B3-D4B7-40CA-BF6A-07960A00F7E0}" type="slidenum">
              <a:rPr lang="en-US" smtClean="0"/>
              <a:pPr eaLnBrk="1" hangingPunct="1">
                <a:defRPr/>
              </a:pPr>
              <a:t>10</a:t>
            </a:fld>
            <a:endParaRPr 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2144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7E1D9B3-D4B7-40CA-BF6A-07960A00F7E0}" type="slidenum">
              <a:rPr lang="en-US" smtClean="0"/>
              <a:pPr eaLnBrk="1" hangingPunct="1">
                <a:defRPr/>
              </a:pPr>
              <a:t>11</a:t>
            </a:fld>
            <a:endParaRPr 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44136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 is hearing % higher</a:t>
            </a:r>
            <a:r>
              <a:rPr lang="en-US" baseline="0" dirty="0" smtClean="0"/>
              <a:t> in RDD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5BF3A7-7ADB-44B5-A588-E84FF536DCA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2477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7E1D9B3-D4B7-40CA-BF6A-07960A00F7E0}" type="slidenum">
              <a:rPr lang="en-US" smtClean="0"/>
              <a:pPr eaLnBrk="1" hangingPunct="1">
                <a:defRPr/>
              </a:pPr>
              <a:t>18</a:t>
            </a:fld>
            <a:endParaRPr 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53236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7E1D9B3-D4B7-40CA-BF6A-07960A00F7E0}" type="slidenum">
              <a:rPr lang="en-US" smtClean="0"/>
              <a:pPr eaLnBrk="1" hangingPunct="1">
                <a:defRPr/>
              </a:pPr>
              <a:t>19</a:t>
            </a:fld>
            <a:endParaRPr 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265870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7E1D9B3-D4B7-40CA-BF6A-07960A00F7E0}" type="slidenum">
              <a:rPr lang="en-US" smtClean="0"/>
              <a:pPr eaLnBrk="1" hangingPunct="1">
                <a:defRPr/>
              </a:pPr>
              <a:t>20</a:t>
            </a:fld>
            <a:endParaRPr 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917155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7E1D9B3-D4B7-40CA-BF6A-07960A00F7E0}" type="slidenum">
              <a:rPr lang="en-US" smtClean="0"/>
              <a:pPr eaLnBrk="1" hangingPunct="1">
                <a:defRPr/>
              </a:pPr>
              <a:t>21</a:t>
            </a:fld>
            <a:endParaRPr lang="en-US" dirty="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881617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7E1D9B3-D4B7-40CA-BF6A-07960A00F7E0}" type="slidenum">
              <a:rPr lang="en-US" smtClean="0"/>
              <a:pPr eaLnBrk="1" hangingPunct="1">
                <a:defRPr/>
              </a:pPr>
              <a:t>22</a:t>
            </a:fld>
            <a:endParaRPr lang="en-US" dirty="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434606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57E1D9B3-D4B7-40CA-BF6A-07960A00F7E0}" type="slidenum">
              <a:rPr lang="en-US" smtClean="0"/>
              <a:pPr eaLnBrk="1" hangingPunct="1">
                <a:defRPr/>
              </a:pPr>
              <a:t>23</a:t>
            </a:fld>
            <a:endParaRPr lang="en-US" dirty="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46096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23371"/>
            <a:ext cx="7772400" cy="9056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46296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081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FF0000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742950" indent="-285750">
              <a:buClr>
                <a:srgbClr val="FFC000"/>
              </a:buClr>
              <a:buSzPct val="120000"/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rgbClr val="00B050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rgbClr val="00B0F0"/>
              </a:buClr>
              <a:buFont typeface="Calibri" panose="020F0502020204030204" pitchFamily="34" charset="0"/>
              <a:buChar char="₋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6">
                  <a:lumMod val="75000"/>
                </a:schemeClr>
              </a:buClr>
              <a:buFont typeface="Calibri" panose="020F0502020204030204" pitchFamily="34" charset="0"/>
              <a:buChar char="∙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43C8C51-5C2C-4384-A700-77A3B77AC6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503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98CE5DB-CAF2-4810-9D55-5FF39FC389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092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4997A91-280D-4251-A28F-329E9B9326B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450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6116D-527E-C841-9BCE-9A3B062F442A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C60546-1A34-1342-B9DB-19794DA5E4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646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6116D-527E-C841-9BCE-9A3B062F442A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C60546-1A34-1342-B9DB-19794DA5E4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304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6116D-527E-C841-9BCE-9A3B062F442A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C60546-1A34-1342-B9DB-19794DA5E4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137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6116D-527E-C841-9BCE-9A3B062F442A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C60546-1A34-1342-B9DB-19794DA5E4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072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6116D-527E-C841-9BCE-9A3B062F442A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C60546-1A34-1342-B9DB-19794DA5E4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84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6116D-527E-C841-9BCE-9A3B062F442A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C60546-1A34-1342-B9DB-19794DA5E4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664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6116D-527E-C841-9BCE-9A3B062F442A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C60546-1A34-1342-B9DB-19794DA5E4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555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6116D-527E-C841-9BCE-9A3B062F442A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C60546-1A34-1342-B9DB-19794DA5E4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499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">
              <a:srgbClr val="06397A"/>
            </a:gs>
            <a:gs pos="90000">
              <a:schemeClr val="tx1">
                <a:lumMod val="85000"/>
                <a:lumOff val="1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339295" y="6424215"/>
            <a:ext cx="8462986" cy="0"/>
          </a:xfrm>
          <a:prstGeom prst="line">
            <a:avLst/>
          </a:prstGeom>
          <a:ln w="15875" cap="rnd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2126827" cy="56166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37696" y="6429170"/>
            <a:ext cx="433430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50" dirty="0" smtClean="0">
                <a:solidFill>
                  <a:schemeClr val="bg1"/>
                </a:solidFill>
              </a:rPr>
              <a:t>© 2014 University of New Hampshire. All rights reserved.</a:t>
            </a:r>
            <a:endParaRPr lang="en-US" sz="8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384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6116D-527E-C841-9BCE-9A3B062F442A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006" y="6247993"/>
            <a:ext cx="1566394" cy="40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871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vidya.sundar@unh.edu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12"/>
          <p:cNvSpPr txBox="1">
            <a:spLocks noGrp="1" noChangeArrowheads="1"/>
          </p:cNvSpPr>
          <p:nvPr>
            <p:ph type="ctrTitle"/>
          </p:nvPr>
        </p:nvSpPr>
        <p:spPr bwMode="auto">
          <a:xfrm>
            <a:off x="685800" y="1373476"/>
            <a:ext cx="7772400" cy="1470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ts val="120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Microsoft Sans Serif" pitchFamily="34" charset="0"/>
              </a:rPr>
              <a:t>Issues in Disability Measurement: A Comparison of Survey </a:t>
            </a:r>
            <a:r>
              <a:rPr lang="en-US" sz="3200" b="1" dirty="0">
                <a:solidFill>
                  <a:schemeClr val="bg1"/>
                </a:solidFill>
                <a:latin typeface="Microsoft Sans Serif" pitchFamily="34" charset="0"/>
              </a:rPr>
              <a:t>M</a:t>
            </a:r>
            <a:r>
              <a:rPr lang="en-US" sz="3200" b="1" dirty="0" smtClean="0">
                <a:solidFill>
                  <a:schemeClr val="bg1"/>
                </a:solidFill>
                <a:latin typeface="Microsoft Sans Serif" pitchFamily="34" charset="0"/>
              </a:rPr>
              <a:t>ethods</a:t>
            </a:r>
            <a:endParaRPr lang="en-US" sz="2000" b="1" dirty="0" smtClean="0">
              <a:solidFill>
                <a:schemeClr val="bg1"/>
              </a:solidFill>
              <a:latin typeface="Microsoft Sans Serif" pitchFamily="34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124200"/>
            <a:ext cx="6400800" cy="32512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000" dirty="0">
                <a:latin typeface="Microsoft Sans Serif" pitchFamily="34" charset="0"/>
              </a:rPr>
              <a:t>Vidya Sundar, </a:t>
            </a:r>
            <a:r>
              <a:rPr lang="en-US" sz="2000" dirty="0" smtClean="0">
                <a:latin typeface="Microsoft Sans Serif" pitchFamily="34" charset="0"/>
              </a:rPr>
              <a:t>PhD, OTR/L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latin typeface="Microsoft Sans Serif" pitchFamily="34" charset="0"/>
              </a:rPr>
              <a:t>Assistant </a:t>
            </a:r>
            <a:r>
              <a:rPr lang="en-US" sz="2000" dirty="0">
                <a:latin typeface="Microsoft Sans Serif" pitchFamily="34" charset="0"/>
              </a:rPr>
              <a:t>Professor of Occupational Therapy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endParaRPr lang="en-US" sz="2000" dirty="0" smtClean="0">
              <a:latin typeface="Microsoft Sans Serif" pitchFamily="34" charset="0"/>
            </a:endParaRPr>
          </a:p>
          <a:p>
            <a:pPr>
              <a:spcBef>
                <a:spcPts val="0"/>
              </a:spcBef>
            </a:pPr>
            <a:r>
              <a:rPr lang="en-US" sz="2000" dirty="0">
                <a:latin typeface="Microsoft Sans Serif" pitchFamily="34" charset="0"/>
              </a:rPr>
              <a:t>Andrew J. Houtenville, PhD</a:t>
            </a:r>
          </a:p>
          <a:p>
            <a:pPr>
              <a:spcBef>
                <a:spcPts val="0"/>
              </a:spcBef>
            </a:pPr>
            <a:r>
              <a:rPr lang="en-US" sz="2000" dirty="0">
                <a:latin typeface="Microsoft Sans Serif" pitchFamily="34" charset="0"/>
              </a:rPr>
              <a:t>Associate Professor of Economics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endParaRPr lang="en-US" sz="2000" dirty="0" smtClean="0">
              <a:latin typeface="Microsoft Sans Serif" pitchFamily="34" charset="0"/>
            </a:endParaRPr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en-US" sz="2000" dirty="0" smtClean="0">
                <a:latin typeface="Microsoft Sans Serif" pitchFamily="34" charset="0"/>
              </a:rPr>
              <a:t>Kimberly G. Phillips, MA, PhD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en-US" sz="2000" dirty="0" smtClean="0">
                <a:latin typeface="Microsoft Sans Serif" pitchFamily="34" charset="0"/>
              </a:rPr>
              <a:t>Project Director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endParaRPr lang="en-US" sz="2000" b="1" dirty="0" smtClean="0">
              <a:latin typeface="Microsoft Sans Serif" pitchFamily="34" charset="0"/>
            </a:endParaRPr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en-US" sz="2000" b="1" dirty="0" smtClean="0">
                <a:latin typeface="Microsoft Sans Serif" pitchFamily="34" charset="0"/>
              </a:rPr>
              <a:t>University of New Hampshire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endParaRPr lang="en-US" sz="2400" dirty="0" smtClean="0">
              <a:latin typeface="Microsoft Sans Serif" pitchFamily="34" charset="0"/>
            </a:endParaRPr>
          </a:p>
        </p:txBody>
      </p:sp>
      <p:sp>
        <p:nvSpPr>
          <p:cNvPr id="3078" name="Rectangle 17"/>
          <p:cNvSpPr>
            <a:spLocks noChangeArrowheads="1"/>
          </p:cNvSpPr>
          <p:nvPr/>
        </p:nvSpPr>
        <p:spPr bwMode="auto">
          <a:xfrm>
            <a:off x="152400" y="63754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fld id="{DDA93816-0A6E-4D55-A181-5BC76F89334B}" type="slidenum">
              <a:rPr lang="en-US" sz="1200"/>
              <a:pPr algn="ctr"/>
              <a:t>1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7128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disability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Disability: Interaction between the person and the environment </a:t>
            </a:r>
            <a:r>
              <a:rPr lang="en-US" sz="1300" dirty="0" smtClean="0"/>
              <a:t>(WHO, 2000)</a:t>
            </a:r>
          </a:p>
          <a:p>
            <a:r>
              <a:rPr lang="en-US" dirty="0" smtClean="0"/>
              <a:t>Conceptualizing disability </a:t>
            </a:r>
          </a:p>
          <a:p>
            <a:pPr lvl="1"/>
            <a:r>
              <a:rPr lang="en-US" dirty="0" smtClean="0"/>
              <a:t>Capacity, ability </a:t>
            </a:r>
          </a:p>
          <a:p>
            <a:pPr lvl="1"/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Choice </a:t>
            </a:r>
          </a:p>
          <a:p>
            <a:r>
              <a:rPr lang="en-US" dirty="0"/>
              <a:t>Self-reported disability</a:t>
            </a:r>
          </a:p>
          <a:p>
            <a:pPr lvl="2"/>
            <a:r>
              <a:rPr lang="en-US" dirty="0"/>
              <a:t>Stigma, disclosure</a:t>
            </a:r>
          </a:p>
          <a:p>
            <a:pPr lvl="2"/>
            <a:r>
              <a:rPr lang="en-US" dirty="0"/>
              <a:t>Self-perception </a:t>
            </a:r>
          </a:p>
        </p:txBody>
      </p:sp>
    </p:spTree>
    <p:extLst>
      <p:ext uri="{BB962C8B-B14F-4D97-AF65-F5344CB8AC3E}">
        <p14:creationId xmlns:p14="http://schemas.microsoft.com/office/powerpoint/2010/main" val="1053516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43000" y="3962400"/>
            <a:ext cx="7772400" cy="1820029"/>
          </a:xfrm>
        </p:spPr>
        <p:txBody>
          <a:bodyPr/>
          <a:lstStyle/>
          <a:p>
            <a:r>
              <a:rPr lang="en-US" dirty="0"/>
              <a:t>Identifying people with disabilities in population surveys</a:t>
            </a:r>
          </a:p>
        </p:txBody>
      </p:sp>
    </p:spTree>
    <p:extLst>
      <p:ext uri="{BB962C8B-B14F-4D97-AF65-F5344CB8AC3E}">
        <p14:creationId xmlns:p14="http://schemas.microsoft.com/office/powerpoint/2010/main" val="1959778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0" y="685800"/>
            <a:ext cx="9144000" cy="838200"/>
          </a:xfr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b="1" dirty="0" smtClean="0">
                <a:solidFill>
                  <a:schemeClr val="bg1"/>
                </a:solidFill>
                <a:latin typeface="Microsoft Sans Serif" pitchFamily="34" charset="0"/>
              </a:rPr>
              <a:t>Evolution of Census Questions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795056"/>
              </p:ext>
            </p:extLst>
          </p:nvPr>
        </p:nvGraphicFramePr>
        <p:xfrm>
          <a:off x="685800" y="1371600"/>
          <a:ext cx="7772400" cy="4899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8892"/>
                <a:gridCol w="1191908"/>
                <a:gridCol w="1295400"/>
                <a:gridCol w="1295400"/>
                <a:gridCol w="1295400"/>
                <a:gridCol w="1295400"/>
              </a:tblGrid>
              <a:tr h="966676">
                <a:tc>
                  <a:txBody>
                    <a:bodyPr/>
                    <a:lstStyle/>
                    <a:p>
                      <a:pPr algn="l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1970</a:t>
                      </a:r>
                    </a:p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Long</a:t>
                      </a:r>
                      <a:r>
                        <a:rPr 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Form</a:t>
                      </a:r>
                      <a:endParaRPr lang="en-US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1980</a:t>
                      </a:r>
                    </a:p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Long</a:t>
                      </a:r>
                      <a:r>
                        <a:rPr 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Form</a:t>
                      </a:r>
                      <a:endParaRPr lang="en-US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1990</a:t>
                      </a:r>
                    </a:p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Long</a:t>
                      </a:r>
                      <a:r>
                        <a:rPr 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Form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2000</a:t>
                      </a:r>
                    </a:p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Long</a:t>
                      </a:r>
                      <a:r>
                        <a:rPr lang="en-US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Form</a:t>
                      </a:r>
                      <a:endParaRPr lang="en-US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&amp; ACS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2008</a:t>
                      </a:r>
                    </a:p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ACS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</a:tr>
              <a:tr h="28116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Limit 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work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</a:tr>
              <a:tr h="5559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Prevent 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work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</a:tr>
              <a:tr h="28116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Self-care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6350" marR="6350" marT="6350" marB="0" anchor="ctr"/>
                </a:tc>
              </a:tr>
              <a:tr h="28116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Ind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. 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Living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6350" marR="6350" marT="6350" marB="0" anchor="ctr"/>
                </a:tc>
              </a:tr>
              <a:tr h="3734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Hearing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6350" marR="6350" marT="6350" marB="0" anchor="ctr"/>
                </a:tc>
              </a:tr>
              <a:tr h="28116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Vision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6350" marR="6350" marT="6350" marB="0" anchor="ctr"/>
                </a:tc>
              </a:tr>
              <a:tr h="6780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Ambulatory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6350" marR="6350" marT="6350" marB="0" anchor="ctr"/>
                </a:tc>
              </a:tr>
              <a:tr h="3734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Cognitive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6350" marR="6350" marT="6350" marB="0" anchor="ctr"/>
                </a:tc>
              </a:tr>
              <a:tr h="3734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Duration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</a:tr>
              <a:tr h="4537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Public 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trans.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6350" marR="6350" marT="635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555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6-question sequence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Autofit/>
          </a:bodyPr>
          <a:lstStyle/>
          <a:p>
            <a:r>
              <a:rPr lang="en-US" sz="1700" b="1" dirty="0">
                <a:latin typeface="Arial" charset="0"/>
              </a:rPr>
              <a:t>Hearing difficulty</a:t>
            </a:r>
            <a:r>
              <a:rPr lang="en-US" sz="1700" dirty="0">
                <a:latin typeface="Arial" charset="0"/>
              </a:rPr>
              <a:t>  deaf or having serious difficulty hearing (DEAR</a:t>
            </a:r>
            <a:r>
              <a:rPr lang="en-US" sz="1700" dirty="0" smtClean="0">
                <a:latin typeface="Arial" charset="0"/>
              </a:rPr>
              <a:t>).</a:t>
            </a:r>
          </a:p>
          <a:p>
            <a:endParaRPr lang="en-US" sz="1700" dirty="0">
              <a:latin typeface="Arial" charset="0"/>
            </a:endParaRPr>
          </a:p>
          <a:p>
            <a:r>
              <a:rPr lang="en-US" sz="1700" b="1" dirty="0">
                <a:latin typeface="Arial" charset="0"/>
              </a:rPr>
              <a:t>Vision difficulty</a:t>
            </a:r>
            <a:r>
              <a:rPr lang="en-US" sz="1700" dirty="0">
                <a:latin typeface="Arial" charset="0"/>
              </a:rPr>
              <a:t>  blind or having serious difficulty seeing, even when wearing glasses (DEYE).</a:t>
            </a:r>
          </a:p>
          <a:p>
            <a:endParaRPr lang="en-US" sz="1700" b="1" dirty="0" smtClean="0">
              <a:latin typeface="Arial" charset="0"/>
            </a:endParaRPr>
          </a:p>
          <a:p>
            <a:r>
              <a:rPr lang="en-US" sz="1700" b="1" dirty="0" smtClean="0">
                <a:latin typeface="Arial" charset="0"/>
              </a:rPr>
              <a:t>Cognitive </a:t>
            </a:r>
            <a:r>
              <a:rPr lang="en-US" sz="1700" b="1" dirty="0">
                <a:latin typeface="Arial" charset="0"/>
              </a:rPr>
              <a:t>difficulty</a:t>
            </a:r>
            <a:r>
              <a:rPr lang="en-US" sz="1700" dirty="0">
                <a:latin typeface="Arial" charset="0"/>
              </a:rPr>
              <a:t>  Because of a physical, mental, or emotional problem, having difficulty remembering, concentrating, or making decisions (DREM).</a:t>
            </a:r>
          </a:p>
          <a:p>
            <a:endParaRPr lang="en-US" sz="1700" b="1" dirty="0" smtClean="0">
              <a:latin typeface="Arial" charset="0"/>
            </a:endParaRPr>
          </a:p>
          <a:p>
            <a:r>
              <a:rPr lang="en-US" sz="1700" b="1" dirty="0" smtClean="0">
                <a:latin typeface="Arial" charset="0"/>
              </a:rPr>
              <a:t>Ambulatory </a:t>
            </a:r>
            <a:r>
              <a:rPr lang="en-US" sz="1700" b="1" dirty="0">
                <a:latin typeface="Arial" charset="0"/>
              </a:rPr>
              <a:t>difficulty</a:t>
            </a:r>
            <a:r>
              <a:rPr lang="en-US" sz="1700" dirty="0">
                <a:latin typeface="Arial" charset="0"/>
              </a:rPr>
              <a:t>  Having serious difficulty walking or climbing stairs (DPHY).</a:t>
            </a:r>
          </a:p>
          <a:p>
            <a:endParaRPr lang="en-US" sz="1700" b="1" dirty="0" smtClean="0">
              <a:latin typeface="Arial" charset="0"/>
            </a:endParaRPr>
          </a:p>
          <a:p>
            <a:r>
              <a:rPr lang="en-US" sz="1700" b="1" dirty="0" smtClean="0">
                <a:latin typeface="Arial" charset="0"/>
              </a:rPr>
              <a:t>Self-care </a:t>
            </a:r>
            <a:r>
              <a:rPr lang="en-US" sz="1700" b="1" dirty="0">
                <a:latin typeface="Arial" charset="0"/>
              </a:rPr>
              <a:t>difficulty</a:t>
            </a:r>
            <a:r>
              <a:rPr lang="en-US" sz="1700" dirty="0">
                <a:latin typeface="Arial" charset="0"/>
              </a:rPr>
              <a:t>  Having difficulty bathing or dressing (DDRS).</a:t>
            </a:r>
          </a:p>
          <a:p>
            <a:endParaRPr lang="en-US" sz="1700" b="1" dirty="0" smtClean="0">
              <a:latin typeface="Arial" charset="0"/>
            </a:endParaRPr>
          </a:p>
          <a:p>
            <a:r>
              <a:rPr lang="en-US" sz="1700" b="1" dirty="0" smtClean="0">
                <a:latin typeface="Arial" charset="0"/>
              </a:rPr>
              <a:t>Independent </a:t>
            </a:r>
            <a:r>
              <a:rPr lang="en-US" sz="1700" b="1" dirty="0">
                <a:latin typeface="Arial" charset="0"/>
              </a:rPr>
              <a:t>living difficulty</a:t>
            </a:r>
            <a:r>
              <a:rPr lang="en-US" sz="1700" dirty="0">
                <a:latin typeface="Arial" charset="0"/>
              </a:rPr>
              <a:t>  Because of a physical, mental, or emotional problem, having difficulty doing errands alone such as visiting a doctor’s office or shopping (</a:t>
            </a:r>
            <a:r>
              <a:rPr lang="en-US" sz="1700" dirty="0" smtClean="0">
                <a:latin typeface="Arial" charset="0"/>
              </a:rPr>
              <a:t>DOUT).</a:t>
            </a:r>
          </a:p>
          <a:p>
            <a:pPr marL="0" indent="0"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541698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0" y="838200"/>
            <a:ext cx="9144000" cy="838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dirty="0" smtClean="0">
                <a:solidFill>
                  <a:schemeClr val="bg1"/>
                </a:solidFill>
                <a:latin typeface="Microsoft Sans Serif" pitchFamily="34" charset="0"/>
              </a:rPr>
              <a:t>6-Questions &amp; Other Surveys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idx="1"/>
          </p:nvPr>
        </p:nvSpPr>
        <p:spPr>
          <a:xfrm>
            <a:off x="419100" y="1676400"/>
            <a:ext cx="8648700" cy="2897188"/>
          </a:xfrm>
        </p:spPr>
        <p:txBody>
          <a:bodyPr/>
          <a:lstStyle/>
          <a:p>
            <a:pPr eaLnBrk="1" hangingPunct="1">
              <a:spcBef>
                <a:spcPts val="1800"/>
              </a:spcBef>
            </a:pPr>
            <a:r>
              <a:rPr lang="en-US" sz="2800" dirty="0" smtClean="0">
                <a:solidFill>
                  <a:schemeClr val="bg1"/>
                </a:solidFill>
                <a:latin typeface="Microsoft Sans Serif" pitchFamily="34" charset="0"/>
              </a:rPr>
              <a:t>BRFSS; CPS work limitation Q</a:t>
            </a:r>
          </a:p>
          <a:p>
            <a:pPr eaLnBrk="1" hangingPunct="1">
              <a:spcBef>
                <a:spcPts val="1800"/>
              </a:spcBef>
            </a:pPr>
            <a:r>
              <a:rPr lang="en-US" sz="2800" dirty="0" smtClean="0">
                <a:solidFill>
                  <a:schemeClr val="bg1"/>
                </a:solidFill>
                <a:latin typeface="Microsoft Sans Serif" pitchFamily="34" charset="0"/>
              </a:rPr>
              <a:t>Evidence that 6QS understate disability prevalence</a:t>
            </a:r>
          </a:p>
          <a:p>
            <a:pPr lvl="1">
              <a:spcBef>
                <a:spcPts val="1800"/>
              </a:spcBef>
            </a:pPr>
            <a:r>
              <a:rPr lang="en-US" sz="2400" dirty="0" smtClean="0">
                <a:solidFill>
                  <a:schemeClr val="bg1"/>
                </a:solidFill>
                <a:latin typeface="Microsoft Sans Serif" pitchFamily="34" charset="0"/>
              </a:rPr>
              <a:t>Use of SSDI/SSI in working-age population</a:t>
            </a:r>
          </a:p>
          <a:p>
            <a:pPr lvl="1">
              <a:spcBef>
                <a:spcPts val="1800"/>
              </a:spcBef>
            </a:pPr>
            <a:r>
              <a:rPr lang="en-US" sz="2400" dirty="0" smtClean="0">
                <a:latin typeface="Microsoft Sans Serif" pitchFamily="34" charset="0"/>
              </a:rPr>
              <a:t>Does not fully consider participation within a context</a:t>
            </a:r>
            <a:endParaRPr lang="en-US" sz="2400" dirty="0" smtClean="0">
              <a:solidFill>
                <a:schemeClr val="bg1"/>
              </a:solidFill>
              <a:latin typeface="Microsoft Sans Serif" pitchFamily="34" charset="0"/>
            </a:endParaRPr>
          </a:p>
        </p:txBody>
      </p:sp>
      <p:sp>
        <p:nvSpPr>
          <p:cNvPr id="3078" name="Rectangle 17"/>
          <p:cNvSpPr>
            <a:spLocks noChangeArrowheads="1"/>
          </p:cNvSpPr>
          <p:nvPr/>
        </p:nvSpPr>
        <p:spPr bwMode="auto">
          <a:xfrm>
            <a:off x="152400" y="63754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fld id="{DDA93816-0A6E-4D55-A181-5BC76F89334B}" type="slidenum">
              <a:rPr lang="en-US" sz="1200">
                <a:solidFill>
                  <a:schemeClr val="bg1"/>
                </a:solidFill>
              </a:rPr>
              <a:pPr algn="ctr"/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76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404087" y="2057400"/>
            <a:ext cx="4114800" cy="4114800"/>
          </a:xfrm>
          <a:prstGeom prst="ellipse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1346687" y="2057400"/>
            <a:ext cx="4114800" cy="4114800"/>
          </a:xfrm>
          <a:prstGeom prst="ellipse">
            <a:avLst/>
          </a:prstGeom>
          <a:solidFill>
            <a:srgbClr val="CC0000">
              <a:alpha val="36078"/>
            </a:srgbClr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15268" y="3277791"/>
            <a:ext cx="2120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Six question </a:t>
            </a:r>
            <a:r>
              <a:rPr lang="en-US" sz="1400" b="1" dirty="0">
                <a:solidFill>
                  <a:schemeClr val="bg1"/>
                </a:solidFill>
              </a:rPr>
              <a:t>s</a:t>
            </a:r>
            <a:r>
              <a:rPr lang="en-US" sz="1400" b="1" dirty="0" smtClean="0">
                <a:solidFill>
                  <a:schemeClr val="bg1"/>
                </a:solidFill>
              </a:rPr>
              <a:t>equence only (A) (3.3%)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399" y="3170069"/>
            <a:ext cx="20955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Work limitation only (C) 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(3.7%)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-152400" y="939223"/>
            <a:ext cx="9144000" cy="1194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300"/>
              </a:spcAft>
            </a:pPr>
            <a:r>
              <a:rPr lang="en-US" sz="2000" b="1" dirty="0" smtClean="0">
                <a:solidFill>
                  <a:schemeClr val="bg1"/>
                </a:solidFill>
                <a:latin typeface="Microsoft Sans Serif" pitchFamily="34" charset="0"/>
              </a:rPr>
              <a:t>Prevalence rate of non-institutionalized civilians, ages 25-61</a:t>
            </a:r>
          </a:p>
          <a:p>
            <a:pPr>
              <a:spcAft>
                <a:spcPts val="300"/>
              </a:spcAft>
            </a:pPr>
            <a:r>
              <a:rPr lang="en-US" sz="2000" b="1" dirty="0" smtClean="0">
                <a:solidFill>
                  <a:schemeClr val="bg1"/>
                </a:solidFill>
                <a:latin typeface="Microsoft Sans Serif" pitchFamily="34" charset="0"/>
              </a:rPr>
              <a:t>Based on 2010 CPS data</a:t>
            </a:r>
            <a:endParaRPr lang="en-US" sz="2000" b="1" dirty="0">
              <a:solidFill>
                <a:schemeClr val="bg1"/>
              </a:solidFill>
              <a:latin typeface="Microsoft Sans Serif" pitchFamily="34" charset="0"/>
            </a:endParaRPr>
          </a:p>
          <a:p>
            <a:pPr>
              <a:spcAft>
                <a:spcPts val="600"/>
              </a:spcAft>
            </a:pPr>
            <a:endParaRPr lang="en-US" sz="2000" b="1" dirty="0" smtClean="0">
              <a:solidFill>
                <a:schemeClr val="bg1"/>
              </a:solidFill>
              <a:latin typeface="Microsoft Sans Serif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54783" y="3530024"/>
            <a:ext cx="20955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Both six </a:t>
            </a:r>
            <a:r>
              <a:rPr lang="en-US" sz="1400" b="1" dirty="0">
                <a:solidFill>
                  <a:schemeClr val="bg1"/>
                </a:solidFill>
              </a:rPr>
              <a:t>q</a:t>
            </a:r>
            <a:r>
              <a:rPr lang="en-US" sz="1400" b="1" dirty="0" smtClean="0">
                <a:solidFill>
                  <a:schemeClr val="bg1"/>
                </a:solidFill>
              </a:rPr>
              <a:t>uestion sequence and work-activity limitation (B) (4.6%)</a:t>
            </a:r>
          </a:p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60797" y="6172200"/>
            <a:ext cx="45365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Burkhauser, Fisher, Houtenville, Tennant (2012)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12376" y="4874478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Six question sequence and/or work-activity limitation (A+B+C) (11.6%)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324600" y="2209800"/>
            <a:ext cx="2514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Work limitation (B+C) (8.3%)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200" y="2267337"/>
            <a:ext cx="18551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Six question </a:t>
            </a:r>
            <a:r>
              <a:rPr lang="en-US" sz="1400" b="1" dirty="0">
                <a:solidFill>
                  <a:schemeClr val="bg1"/>
                </a:solidFill>
              </a:rPr>
              <a:t>s</a:t>
            </a:r>
            <a:r>
              <a:rPr lang="en-US" sz="1400" b="1" dirty="0" smtClean="0">
                <a:solidFill>
                  <a:schemeClr val="bg1"/>
                </a:solidFill>
              </a:rPr>
              <a:t>equence (A+B) (7.9%)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91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Conceptual issues in measuring disability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4500" dirty="0" smtClean="0"/>
              <a:t>In-depth interviews of persons with disabilities</a:t>
            </a:r>
          </a:p>
          <a:p>
            <a:pPr lvl="1"/>
            <a:r>
              <a:rPr lang="en-US" sz="3800" dirty="0" smtClean="0"/>
              <a:t>6Qs are not comprehensive </a:t>
            </a:r>
          </a:p>
          <a:p>
            <a:pPr lvl="1"/>
            <a:r>
              <a:rPr lang="en-US" sz="3800" dirty="0" smtClean="0"/>
              <a:t>Functional limitation not always associated with impairment</a:t>
            </a:r>
          </a:p>
          <a:p>
            <a:pPr marL="457200" lvl="1" indent="0">
              <a:buNone/>
            </a:pPr>
            <a:endParaRPr lang="en-US" b="1" dirty="0" smtClean="0">
              <a:latin typeface="Arial" charset="0"/>
            </a:endParaRPr>
          </a:p>
          <a:p>
            <a:pPr marL="457200" lvl="1" indent="0">
              <a:buNone/>
            </a:pPr>
            <a:endParaRPr lang="en-US" b="1" dirty="0">
              <a:latin typeface="Arial" charset="0"/>
            </a:endParaRPr>
          </a:p>
          <a:p>
            <a:pPr marL="457200" lvl="1" indent="0">
              <a:buNone/>
            </a:pPr>
            <a:r>
              <a:rPr lang="en-US" b="1" dirty="0" smtClean="0">
                <a:latin typeface="Arial" charset="0"/>
              </a:rPr>
              <a:t>Independent </a:t>
            </a:r>
            <a:r>
              <a:rPr lang="en-US" b="1" dirty="0">
                <a:latin typeface="Arial" charset="0"/>
              </a:rPr>
              <a:t>living difficulty</a:t>
            </a:r>
            <a:r>
              <a:rPr lang="en-US" dirty="0">
                <a:latin typeface="Arial" charset="0"/>
              </a:rPr>
              <a:t>  Because of a physical, mental, or emotional problem, having difficulty doing errands alone such as visiting a doctor’s office or shopping (DOUT</a:t>
            </a:r>
            <a:r>
              <a:rPr lang="en-US" dirty="0" smtClean="0">
                <a:latin typeface="Arial" charset="0"/>
              </a:rPr>
              <a:t>).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(</a:t>
            </a:r>
            <a:r>
              <a:rPr lang="en-US" dirty="0"/>
              <a:t>Do you/Does anyone in this household) have a health problem or disability which prevents (you/them) from </a:t>
            </a:r>
            <a:r>
              <a:rPr lang="en-US" b="1" dirty="0"/>
              <a:t>working or which limits the kind or amount of work (you/they) can do</a:t>
            </a:r>
            <a:r>
              <a:rPr lang="en-US" dirty="0"/>
              <a:t>? </a:t>
            </a:r>
            <a:endParaRPr lang="en-US" dirty="0">
              <a:latin typeface="Arial" charset="0"/>
            </a:endParaRPr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968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38200" y="4267200"/>
            <a:ext cx="7772400" cy="905630"/>
          </a:xfrm>
        </p:spPr>
        <p:txBody>
          <a:bodyPr/>
          <a:lstStyle/>
          <a:p>
            <a:r>
              <a:rPr lang="en-US" dirty="0" smtClean="0"/>
              <a:t>Testing Alternate 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43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0" y="838200"/>
            <a:ext cx="9144000" cy="1219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b="1" dirty="0" smtClean="0">
                <a:latin typeface="Microsoft Sans Serif" pitchFamily="34" charset="0"/>
              </a:rPr>
              <a:t>2015 Kessler Foundation </a:t>
            </a:r>
            <a:br>
              <a:rPr lang="en-US" sz="3200" b="1" dirty="0" smtClean="0">
                <a:latin typeface="Microsoft Sans Serif" pitchFamily="34" charset="0"/>
              </a:rPr>
            </a:br>
            <a:r>
              <a:rPr lang="en-US" sz="3200" b="1" dirty="0" smtClean="0">
                <a:latin typeface="Microsoft Sans Serif" pitchFamily="34" charset="0"/>
              </a:rPr>
              <a:t>National Employment &amp; Disability Survey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idx="1"/>
          </p:nvPr>
        </p:nvSpPr>
        <p:spPr>
          <a:xfrm>
            <a:off x="406977" y="2066202"/>
            <a:ext cx="8648700" cy="4309197"/>
          </a:xfrm>
        </p:spPr>
        <p:txBody>
          <a:bodyPr/>
          <a:lstStyle/>
          <a:p>
            <a:pPr eaLnBrk="1" hangingPunct="1">
              <a:spcBef>
                <a:spcPts val="1800"/>
              </a:spcBef>
            </a:pPr>
            <a:r>
              <a:rPr lang="en-US" sz="2800" dirty="0" smtClean="0">
                <a:latin typeface="Microsoft Sans Serif" pitchFamily="34" charset="0"/>
              </a:rPr>
              <a:t>Kessler Foundation, UNH Institute on Disability, UNH Survey Center</a:t>
            </a:r>
          </a:p>
          <a:p>
            <a:pPr eaLnBrk="1" hangingPunct="1">
              <a:spcBef>
                <a:spcPts val="1800"/>
              </a:spcBef>
            </a:pPr>
            <a:r>
              <a:rPr lang="en-US" sz="2800" b="1" u="sng" dirty="0" smtClean="0">
                <a:latin typeface="Microsoft Sans Serif" pitchFamily="34" charset="0"/>
              </a:rPr>
              <a:t>Purpose: </a:t>
            </a:r>
            <a:r>
              <a:rPr lang="en-US" sz="2800" dirty="0" smtClean="0">
                <a:latin typeface="Microsoft Sans Serif" pitchFamily="34" charset="0"/>
              </a:rPr>
              <a:t>Document ways in which people with disabilities are “striving to work”</a:t>
            </a:r>
          </a:p>
          <a:p>
            <a:pPr>
              <a:spcBef>
                <a:spcPts val="1800"/>
              </a:spcBef>
            </a:pPr>
            <a:r>
              <a:rPr lang="en-US" sz="2800" b="1" u="sng" dirty="0" smtClean="0">
                <a:latin typeface="Microsoft Sans Serif" pitchFamily="34" charset="0"/>
              </a:rPr>
              <a:t>Long term goal: </a:t>
            </a:r>
            <a:r>
              <a:rPr lang="en-US" sz="2800" dirty="0">
                <a:latin typeface="Microsoft Sans Serif" pitchFamily="34" charset="0"/>
              </a:rPr>
              <a:t>Reduce disparities in employment between people with &amp; without disabilities</a:t>
            </a:r>
          </a:p>
          <a:p>
            <a:pPr eaLnBrk="1" hangingPunct="1">
              <a:spcBef>
                <a:spcPts val="1800"/>
              </a:spcBef>
            </a:pPr>
            <a:r>
              <a:rPr lang="en-US" sz="2800" dirty="0" smtClean="0">
                <a:latin typeface="Microsoft Sans Serif" pitchFamily="34" charset="0"/>
              </a:rPr>
              <a:t>Dual-frame RDD sample of 3,000 adults 18-64 with disabilities</a:t>
            </a:r>
          </a:p>
        </p:txBody>
      </p:sp>
      <p:sp>
        <p:nvSpPr>
          <p:cNvPr id="3078" name="Rectangle 17"/>
          <p:cNvSpPr>
            <a:spLocks noChangeArrowheads="1"/>
          </p:cNvSpPr>
          <p:nvPr/>
        </p:nvSpPr>
        <p:spPr bwMode="auto">
          <a:xfrm>
            <a:off x="152400" y="63754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fld id="{DDA93816-0A6E-4D55-A181-5BC76F89334B}" type="slidenum">
              <a:rPr lang="en-US" sz="1200"/>
              <a:pPr algn="ctr"/>
              <a:t>10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66953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0" y="838200"/>
            <a:ext cx="9144000" cy="838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b="1" dirty="0" smtClean="0">
                <a:latin typeface="Microsoft Sans Serif" pitchFamily="34" charset="0"/>
              </a:rPr>
              <a:t>Disability Screen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idx="1"/>
          </p:nvPr>
        </p:nvSpPr>
        <p:spPr>
          <a:xfrm>
            <a:off x="406977" y="1828800"/>
            <a:ext cx="8648700" cy="2897188"/>
          </a:xfrm>
        </p:spPr>
        <p:txBody>
          <a:bodyPr/>
          <a:lstStyle/>
          <a:p>
            <a:pPr eaLnBrk="1" hangingPunct="1">
              <a:spcBef>
                <a:spcPts val="1800"/>
              </a:spcBef>
            </a:pPr>
            <a:r>
              <a:rPr lang="en-US" sz="2800" dirty="0" smtClean="0">
                <a:latin typeface="Microsoft Sans Serif" pitchFamily="34" charset="0"/>
              </a:rPr>
              <a:t>Developed a disability screen to identify people eligible for survey</a:t>
            </a:r>
          </a:p>
          <a:p>
            <a:pPr eaLnBrk="1" hangingPunct="1">
              <a:spcBef>
                <a:spcPts val="1800"/>
              </a:spcBef>
            </a:pPr>
            <a:r>
              <a:rPr lang="en-US" sz="2800" dirty="0" smtClean="0">
                <a:latin typeface="Microsoft Sans Serif" pitchFamily="34" charset="0"/>
              </a:rPr>
              <a:t>Needed to be fast and comprehensive</a:t>
            </a:r>
          </a:p>
          <a:p>
            <a:pPr eaLnBrk="1" hangingPunct="1">
              <a:spcBef>
                <a:spcPts val="1800"/>
              </a:spcBef>
            </a:pPr>
            <a:r>
              <a:rPr lang="en-US" sz="2800" dirty="0" smtClean="0">
                <a:latin typeface="Microsoft Sans Serif" pitchFamily="34" charset="0"/>
              </a:rPr>
              <a:t>Used ACS questions and then asked additional “prompting” questions based on “no” responses.</a:t>
            </a:r>
          </a:p>
          <a:p>
            <a:pPr eaLnBrk="1" hangingPunct="1">
              <a:spcBef>
                <a:spcPts val="1800"/>
              </a:spcBef>
            </a:pPr>
            <a:r>
              <a:rPr lang="en-US" sz="2800" b="1" dirty="0" smtClean="0">
                <a:latin typeface="Microsoft Sans Serif" pitchFamily="34" charset="0"/>
              </a:rPr>
              <a:t>These “prompting” questions allow us to investigate who is saying “no” to the ACS questions!</a:t>
            </a:r>
          </a:p>
        </p:txBody>
      </p:sp>
      <p:sp>
        <p:nvSpPr>
          <p:cNvPr id="3078" name="Rectangle 17"/>
          <p:cNvSpPr>
            <a:spLocks noChangeArrowheads="1"/>
          </p:cNvSpPr>
          <p:nvPr/>
        </p:nvSpPr>
        <p:spPr bwMode="auto">
          <a:xfrm>
            <a:off x="152400" y="63754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fld id="{DDA93816-0A6E-4D55-A181-5BC76F89334B}" type="slidenum">
              <a:rPr lang="en-US" sz="1200"/>
              <a:pPr algn="ctr"/>
              <a:t>11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13839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446003073"/>
              </p:ext>
            </p:extLst>
          </p:nvPr>
        </p:nvGraphicFramePr>
        <p:xfrm>
          <a:off x="304800" y="1371600"/>
          <a:ext cx="84582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0" y="838200"/>
            <a:ext cx="9144000" cy="838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b="1" dirty="0" smtClean="0">
                <a:latin typeface="Microsoft Sans Serif" pitchFamily="34" charset="0"/>
              </a:rPr>
              <a:t>Disability Screen: Vision &amp; Hearing</a:t>
            </a:r>
          </a:p>
        </p:txBody>
      </p:sp>
    </p:spTree>
    <p:extLst>
      <p:ext uri="{BB962C8B-B14F-4D97-AF65-F5344CB8AC3E}">
        <p14:creationId xmlns:p14="http://schemas.microsoft.com/office/powerpoint/2010/main" val="2205785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Disability Screen: Physical disability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85800" y="1447800"/>
            <a:ext cx="5852160" cy="99060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</a:rPr>
              <a:t>Do </a:t>
            </a:r>
            <a:r>
              <a:rPr lang="en-US" b="1" dirty="0">
                <a:solidFill>
                  <a:schemeClr val="bg1"/>
                </a:solidFill>
              </a:rPr>
              <a:t>you or any of the adults in your household have </a:t>
            </a:r>
            <a:r>
              <a:rPr lang="en-US" b="1" dirty="0" smtClean="0">
                <a:solidFill>
                  <a:schemeClr val="bg1"/>
                </a:solidFill>
              </a:rPr>
              <a:t>a serious </a:t>
            </a:r>
            <a:r>
              <a:rPr lang="en-US" b="1" dirty="0">
                <a:solidFill>
                  <a:schemeClr val="bg1"/>
                </a:solidFill>
              </a:rPr>
              <a:t>difficulty walking or climbing stairs</a:t>
            </a:r>
            <a:r>
              <a:rPr lang="en-US" b="1" dirty="0" smtClean="0">
                <a:solidFill>
                  <a:schemeClr val="bg1"/>
                </a:solidFill>
              </a:rPr>
              <a:t>?</a:t>
            </a:r>
            <a:endParaRPr lang="en-US" b="1" dirty="0">
              <a:solidFill>
                <a:schemeClr val="bg1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90600" y="3406140"/>
            <a:ext cx="630767" cy="38100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No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915584" y="3002280"/>
            <a:ext cx="5852160" cy="118872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Do you or any of the adults in your household have any difficulty walking a quarter of a mile - about 3 city blocks</a:t>
            </a:r>
            <a:r>
              <a:rPr lang="en-US" dirty="0" smtClean="0">
                <a:solidFill>
                  <a:schemeClr val="bg1"/>
                </a:solidFill>
              </a:rPr>
              <a:t>?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996440" y="4953000"/>
            <a:ext cx="5852160" cy="118872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bg1"/>
                </a:solidFill>
              </a:rPr>
              <a:t>Do </a:t>
            </a:r>
            <a:r>
              <a:rPr lang="en-US" dirty="0">
                <a:solidFill>
                  <a:schemeClr val="bg1"/>
                </a:solidFill>
              </a:rPr>
              <a:t>you or any of the adults in your household have any difficulty doing physical activities such as lifting, carrying, bending or manipulating small objects</a:t>
            </a:r>
            <a:r>
              <a:rPr lang="en-US" dirty="0" smtClean="0">
                <a:solidFill>
                  <a:schemeClr val="bg1"/>
                </a:solidFill>
              </a:rPr>
              <a:t>?</a:t>
            </a:r>
            <a:endParaRPr lang="en-US" dirty="0" smtClean="0">
              <a:solidFill>
                <a:schemeClr val="bg1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143000" y="2438400"/>
            <a:ext cx="0" cy="9677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6" idx="3"/>
            <a:endCxn id="7" idx="1"/>
          </p:cNvCxnSpPr>
          <p:nvPr/>
        </p:nvCxnSpPr>
        <p:spPr>
          <a:xfrm>
            <a:off x="1621367" y="3596640"/>
            <a:ext cx="29421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2162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Disability Screen: Cognitive difficulty 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85800" y="1447800"/>
            <a:ext cx="5852160" cy="99060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Because </a:t>
            </a:r>
            <a:r>
              <a:rPr lang="en-US" sz="1600" dirty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of a physical, mental, or emotional problem, </a:t>
            </a:r>
            <a:r>
              <a:rPr lang="en-US" sz="1600" dirty="0" smtClean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do you or </a:t>
            </a:r>
            <a:r>
              <a:rPr lang="en-US" sz="1600" dirty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any of the adults in your household have any </a:t>
            </a:r>
            <a:r>
              <a:rPr lang="en-US" sz="1600" dirty="0" smtClean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have </a:t>
            </a:r>
            <a:r>
              <a:rPr lang="en-US" sz="1600" dirty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difficulty remembering, concentrating, or making decisions (DREM</a:t>
            </a:r>
            <a:r>
              <a:rPr lang="en-US" sz="1600" dirty="0" smtClean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).</a:t>
            </a:r>
            <a:endParaRPr lang="en-US" sz="1600" dirty="0">
              <a:solidFill>
                <a:schemeClr val="bg1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36033" y="2948940"/>
            <a:ext cx="630767" cy="38100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No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447800" y="2545080"/>
            <a:ext cx="5852160" cy="118872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bg1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Do you think you or any of the adults in your household </a:t>
            </a:r>
            <a:r>
              <a:rPr lang="en-US" sz="1600" dirty="0" smtClean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have </a:t>
            </a:r>
            <a:r>
              <a:rPr lang="en-US" sz="1600" dirty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a condition that makes it difficult to learn? Such conditions include attention problems (ADD), hyperactivity (ADHD), dyslexia and others </a:t>
            </a:r>
          </a:p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225040" y="3886200"/>
            <a:ext cx="5852160" cy="118872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Do </a:t>
            </a:r>
            <a:r>
              <a:rPr lang="en-US" sz="1600" dirty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you </a:t>
            </a:r>
            <a:r>
              <a:rPr lang="en-US" sz="1600" dirty="0" smtClean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or any of the adults in your household have </a:t>
            </a:r>
            <a:r>
              <a:rPr lang="en-US" sz="1600" dirty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any emotional, psychological or mental </a:t>
            </a:r>
            <a:r>
              <a:rPr lang="en-US" sz="1600" dirty="0" smtClean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health </a:t>
            </a:r>
            <a:r>
              <a:rPr lang="en-US" sz="1600" dirty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conditions? These may include anxiety, depression, bipolar disorder, substance abuse, anorexia, as well as other </a:t>
            </a:r>
            <a:r>
              <a:rPr lang="en-US" sz="1600" dirty="0" smtClean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conditions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063240" y="5181600"/>
            <a:ext cx="5852160" cy="118872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Do </a:t>
            </a:r>
            <a:r>
              <a:rPr lang="en-US" sz="1600" dirty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you or any of the adults in your household have a developmental disability or disorder? This may include Down syndrome, autism, or Asperger syndrome, as well as other conditions</a:t>
            </a:r>
            <a:r>
              <a:rPr lang="en-US" sz="1600" dirty="0" smtClean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”</a:t>
            </a:r>
            <a:endParaRPr lang="en-US" sz="1600" dirty="0">
              <a:solidFill>
                <a:schemeClr val="bg1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143000" y="4304453"/>
            <a:ext cx="630767" cy="38100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No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960033" y="5585460"/>
            <a:ext cx="630767" cy="38100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No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969433" y="2438400"/>
            <a:ext cx="0" cy="5105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639993" y="3733800"/>
            <a:ext cx="0" cy="5105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459567" y="5074920"/>
            <a:ext cx="0" cy="5105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3"/>
            <a:endCxn id="7" idx="1"/>
          </p:cNvCxnSpPr>
          <p:nvPr/>
        </p:nvCxnSpPr>
        <p:spPr>
          <a:xfrm>
            <a:off x="1066800" y="3139440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1" idx="3"/>
          </p:cNvCxnSpPr>
          <p:nvPr/>
        </p:nvCxnSpPr>
        <p:spPr>
          <a:xfrm>
            <a:off x="1773767" y="4494953"/>
            <a:ext cx="45127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2" idx="3"/>
          </p:cNvCxnSpPr>
          <p:nvPr/>
        </p:nvCxnSpPr>
        <p:spPr>
          <a:xfrm>
            <a:off x="2590800" y="5775960"/>
            <a:ext cx="4724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2162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Multi-method comparison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Testing using an RDD telephone survey (n=3013); 6 Qs &amp; 10 Qs</a:t>
            </a:r>
          </a:p>
          <a:p>
            <a:r>
              <a:rPr lang="en-US" dirty="0" smtClean="0"/>
              <a:t>Replication through web survey using an opt-in panel (n=3022); </a:t>
            </a:r>
            <a:r>
              <a:rPr lang="en-US" dirty="0"/>
              <a:t>6 Qs &amp; 10 </a:t>
            </a:r>
            <a:r>
              <a:rPr lang="en-US" dirty="0" smtClean="0"/>
              <a:t>Qs</a:t>
            </a:r>
          </a:p>
          <a:p>
            <a:r>
              <a:rPr lang="en-US" dirty="0" smtClean="0"/>
              <a:t>Replication through a convenience, self-selected panel (n=630); </a:t>
            </a:r>
            <a:r>
              <a:rPr lang="en-US" dirty="0"/>
              <a:t>6 Qs &amp; 10 </a:t>
            </a:r>
            <a:r>
              <a:rPr lang="en-US" dirty="0" smtClean="0"/>
              <a:t>Qs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274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Comparison </a:t>
            </a:r>
            <a:r>
              <a:rPr lang="en-US" dirty="0" smtClean="0"/>
              <a:t>of RDD 10 Qs with </a:t>
            </a:r>
            <a:r>
              <a:rPr lang="en-US" dirty="0"/>
              <a:t>ACS prevalence estimates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900721"/>
              </p:ext>
            </p:extLst>
          </p:nvPr>
        </p:nvGraphicFramePr>
        <p:xfrm>
          <a:off x="533401" y="3124200"/>
          <a:ext cx="7696199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0267"/>
                <a:gridCol w="1101133"/>
                <a:gridCol w="1066799"/>
                <a:gridCol w="1371600"/>
                <a:gridCol w="16764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Hearing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Ambulatory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Cognitive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Kessler Survey (10Qs RDD)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30.6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30.4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45.1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ACS Estimate</a:t>
                      </a:r>
                    </a:p>
                    <a:p>
                      <a:r>
                        <a:rPr lang="en-US" dirty="0" smtClean="0"/>
                        <a:t>(6 Qs)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57.1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54..1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31.0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27.1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4845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Disability </a:t>
            </a:r>
            <a:r>
              <a:rPr lang="en-US" sz="3600" dirty="0" smtClean="0"/>
              <a:t>%: 6 vs 10 Questions</a:t>
            </a:r>
            <a:endParaRPr lang="en-US" sz="3600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4550241"/>
              </p:ext>
            </p:extLst>
          </p:nvPr>
        </p:nvGraphicFramePr>
        <p:xfrm>
          <a:off x="762000" y="1600200"/>
          <a:ext cx="78486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15726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52400" y="762000"/>
            <a:ext cx="9144000" cy="838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b="1" dirty="0" smtClean="0">
                <a:latin typeface="Microsoft Sans Serif" pitchFamily="34" charset="0"/>
              </a:rPr>
              <a:t>Findings: Mobility Prompts</a:t>
            </a:r>
          </a:p>
        </p:txBody>
      </p:sp>
      <p:sp>
        <p:nvSpPr>
          <p:cNvPr id="3078" name="Rectangle 17"/>
          <p:cNvSpPr>
            <a:spLocks noChangeArrowheads="1"/>
          </p:cNvSpPr>
          <p:nvPr/>
        </p:nvSpPr>
        <p:spPr bwMode="auto">
          <a:xfrm>
            <a:off x="152400" y="63754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fld id="{DDA93816-0A6E-4D55-A181-5BC76F89334B}" type="slidenum">
              <a:rPr lang="en-US" sz="1200"/>
              <a:pPr algn="ctr"/>
              <a:t>18</a:t>
            </a:fld>
            <a:endParaRPr lang="en-US" sz="1200"/>
          </a:p>
        </p:txBody>
      </p:sp>
      <p:cxnSp>
        <p:nvCxnSpPr>
          <p:cNvPr id="4" name="Straight Connector 3"/>
          <p:cNvCxnSpPr/>
          <p:nvPr/>
        </p:nvCxnSpPr>
        <p:spPr>
          <a:xfrm>
            <a:off x="1972733" y="1524000"/>
            <a:ext cx="0" cy="4572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1972733" y="2819400"/>
            <a:ext cx="3733800" cy="152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39.2</a:t>
            </a: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706533" y="2819400"/>
            <a:ext cx="855134" cy="1524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/>
              <a:t>9.1</a:t>
            </a:r>
            <a:endParaRPr lang="en-US" sz="2200" b="1" dirty="0"/>
          </a:p>
        </p:txBody>
      </p:sp>
      <p:sp>
        <p:nvSpPr>
          <p:cNvPr id="30" name="Rectangle 29"/>
          <p:cNvSpPr/>
          <p:nvPr/>
        </p:nvSpPr>
        <p:spPr>
          <a:xfrm>
            <a:off x="6561667" y="2819400"/>
            <a:ext cx="1014984" cy="1524000"/>
          </a:xfrm>
          <a:prstGeom prst="rect">
            <a:avLst/>
          </a:prstGeom>
          <a:solidFill>
            <a:srgbClr val="F2B7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/>
              <a:t>10.7</a:t>
            </a:r>
            <a:endParaRPr lang="en-US" sz="2200" b="1" dirty="0"/>
          </a:p>
        </p:txBody>
      </p:sp>
      <p:sp>
        <p:nvSpPr>
          <p:cNvPr id="31" name="Rectangle 30"/>
          <p:cNvSpPr/>
          <p:nvPr/>
        </p:nvSpPr>
        <p:spPr>
          <a:xfrm>
            <a:off x="564091" y="2819400"/>
            <a:ext cx="1305454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Mobility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RDD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077799" y="4190999"/>
            <a:ext cx="1538710" cy="118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ACS Question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480111" y="4190999"/>
            <a:ext cx="1371600" cy="118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¼ </a:t>
            </a:r>
          </a:p>
          <a:p>
            <a:pPr algn="ctr"/>
            <a:r>
              <a:rPr lang="en-US" sz="2200" b="1" dirty="0">
                <a:solidFill>
                  <a:schemeClr val="bg1"/>
                </a:solidFill>
              </a:rPr>
              <a:t>M</a:t>
            </a:r>
            <a:r>
              <a:rPr lang="en-US" sz="2200" b="1" dirty="0" smtClean="0">
                <a:solidFill>
                  <a:schemeClr val="bg1"/>
                </a:solidFill>
              </a:rPr>
              <a:t>ile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536267" y="4190999"/>
            <a:ext cx="1097280" cy="118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Upper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Body</a:t>
            </a:r>
            <a:endParaRPr lang="en-US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090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4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0" y="838200"/>
            <a:ext cx="9144000" cy="838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b="1" dirty="0" smtClean="0">
                <a:latin typeface="Microsoft Sans Serif" pitchFamily="34" charset="0"/>
              </a:rPr>
              <a:t>Findings: Cognitive Prompts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972733" y="2819400"/>
            <a:ext cx="2782438" cy="152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32.1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749140" y="2816189"/>
            <a:ext cx="1143000" cy="1524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12.8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892141" y="2819400"/>
            <a:ext cx="1623112" cy="1524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18.8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99500" y="2819400"/>
            <a:ext cx="1470045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Cognitive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RDD</a:t>
            </a:r>
            <a:endParaRPr lang="en-US" sz="2200" b="1" dirty="0">
              <a:solidFill>
                <a:schemeClr val="bg1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1972733" y="2247900"/>
            <a:ext cx="0" cy="26289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2590800" y="4190999"/>
            <a:ext cx="1538710" cy="118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ACS Question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648200" y="4190999"/>
            <a:ext cx="1371600" cy="118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Learning</a:t>
            </a:r>
          </a:p>
          <a:p>
            <a:pPr algn="ctr"/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172200" y="4190999"/>
            <a:ext cx="1097280" cy="118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Mental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Health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517383" y="2819400"/>
            <a:ext cx="56896" cy="1524000"/>
          </a:xfrm>
          <a:prstGeom prst="rect">
            <a:avLst/>
          </a:prstGeom>
          <a:solidFill>
            <a:srgbClr val="66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dirty="0">
              <a:solidFill>
                <a:schemeClr val="bg1"/>
              </a:solidFill>
            </a:endParaRPr>
          </a:p>
        </p:txBody>
      </p:sp>
      <p:cxnSp>
        <p:nvCxnSpPr>
          <p:cNvPr id="46" name="Straight Connector 45"/>
          <p:cNvCxnSpPr>
            <a:stCxn id="44" idx="2"/>
          </p:cNvCxnSpPr>
          <p:nvPr/>
        </p:nvCxnSpPr>
        <p:spPr>
          <a:xfrm>
            <a:off x="7545831" y="4343400"/>
            <a:ext cx="336635" cy="16291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7592163" y="4221269"/>
            <a:ext cx="1097280" cy="118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IDD = .5</a:t>
            </a:r>
          </a:p>
          <a:p>
            <a:pPr algn="ctr"/>
            <a:endParaRPr lang="en-US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20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42" grpId="0"/>
      <p:bldP spid="43" grpId="0"/>
      <p:bldP spid="44" grpId="0" animBg="1"/>
      <p:bldP spid="4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0" y="685800"/>
            <a:ext cx="9144000" cy="838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b="1" dirty="0" smtClean="0">
                <a:latin typeface="Microsoft Sans Serif" pitchFamily="34" charset="0"/>
              </a:rPr>
              <a:t>Findings: Other Disability (RDD)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idx="1"/>
          </p:nvPr>
        </p:nvSpPr>
        <p:spPr>
          <a:xfrm>
            <a:off x="419100" y="1676400"/>
            <a:ext cx="8648700" cy="2897188"/>
          </a:xfrm>
        </p:spPr>
        <p:txBody>
          <a:bodyPr/>
          <a:lstStyle/>
          <a:p>
            <a:pPr marL="457200" lvl="1" indent="0" eaLnBrk="1" hangingPunct="1">
              <a:spcBef>
                <a:spcPts val="0"/>
              </a:spcBef>
              <a:buNone/>
            </a:pPr>
            <a:endParaRPr lang="en-US" sz="2400" dirty="0" smtClean="0">
              <a:latin typeface="Microsoft Sans Serif" pitchFamily="34" charset="0"/>
            </a:endParaRPr>
          </a:p>
          <a:p>
            <a:pPr marL="0" indent="0" eaLnBrk="1" hangingPunct="1">
              <a:spcBef>
                <a:spcPts val="1800"/>
              </a:spcBef>
              <a:buNone/>
            </a:pPr>
            <a:endParaRPr lang="en-US" sz="2800" dirty="0" smtClean="0">
              <a:latin typeface="Microsoft Sans Serif" pitchFamily="34" charset="0"/>
            </a:endParaRPr>
          </a:p>
          <a:p>
            <a:pPr marL="285750" indent="-285750" eaLnBrk="1" hangingPunct="1">
              <a:spcBef>
                <a:spcPts val="1800"/>
              </a:spcBef>
              <a:buFont typeface="Arial" pitchFamily="34" charset="0"/>
              <a:buChar char="•"/>
            </a:pPr>
            <a:endParaRPr lang="en-US" sz="2800" dirty="0">
              <a:latin typeface="Microsoft Sans Serif" pitchFamily="34" charset="0"/>
            </a:endParaRPr>
          </a:p>
        </p:txBody>
      </p:sp>
      <p:sp>
        <p:nvSpPr>
          <p:cNvPr id="3078" name="Rectangle 17"/>
          <p:cNvSpPr>
            <a:spLocks noChangeArrowheads="1"/>
          </p:cNvSpPr>
          <p:nvPr/>
        </p:nvSpPr>
        <p:spPr bwMode="auto">
          <a:xfrm>
            <a:off x="152400" y="63754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fld id="{DDA93816-0A6E-4D55-A181-5BC76F89334B}" type="slidenum">
              <a:rPr lang="en-US" sz="1200"/>
              <a:pPr algn="ctr"/>
              <a:t>20</a:t>
            </a:fld>
            <a:endParaRPr lang="en-US" sz="1200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625642" y="1447799"/>
            <a:ext cx="8648700" cy="457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 eaLnBrk="1" hangingPunct="1">
              <a:spcBef>
                <a:spcPts val="1800"/>
              </a:spcBef>
              <a:buFont typeface="Arial" pitchFamily="34" charset="0"/>
              <a:buChar char="•"/>
            </a:pPr>
            <a:r>
              <a:rPr lang="en-US" sz="2400" kern="0" dirty="0" smtClean="0">
                <a:solidFill>
                  <a:schemeClr val="bg1"/>
                </a:solidFill>
              </a:rPr>
              <a:t>Do you have any </a:t>
            </a:r>
            <a:r>
              <a:rPr lang="en-US" sz="2400" b="1" u="sng" kern="0" dirty="0" smtClean="0">
                <a:solidFill>
                  <a:schemeClr val="bg1"/>
                </a:solidFill>
              </a:rPr>
              <a:t>other</a:t>
            </a:r>
            <a:r>
              <a:rPr lang="en-US" sz="2400" kern="0" dirty="0" smtClean="0">
                <a:solidFill>
                  <a:schemeClr val="bg1"/>
                </a:solidFill>
              </a:rPr>
              <a:t> type of disability? </a:t>
            </a:r>
          </a:p>
          <a:p>
            <a:pPr marL="285750" indent="-285750" eaLnBrk="1" hangingPunct="1">
              <a:spcBef>
                <a:spcPts val="1800"/>
              </a:spcBef>
              <a:buFont typeface="Arial" pitchFamily="34" charset="0"/>
              <a:buChar char="•"/>
            </a:pPr>
            <a:r>
              <a:rPr lang="en-US" sz="2400" kern="0" dirty="0" smtClean="0">
                <a:solidFill>
                  <a:schemeClr val="bg1"/>
                </a:solidFill>
              </a:rPr>
              <a:t>Yes: n = 1,010 (33.59%); n = 547 (54%) specified</a:t>
            </a:r>
            <a:endParaRPr lang="en-US" sz="2000" kern="0" dirty="0">
              <a:solidFill>
                <a:schemeClr val="bg1"/>
              </a:solidFill>
            </a:endParaRPr>
          </a:p>
          <a:p>
            <a:pPr marL="685800" lvl="1" eaLnBrk="1" hangingPunct="1">
              <a:spcBef>
                <a:spcPts val="1800"/>
              </a:spcBef>
              <a:buFont typeface="Arial" pitchFamily="34" charset="0"/>
              <a:buChar char="•"/>
            </a:pPr>
            <a:r>
              <a:rPr lang="en-US" sz="2400" kern="0" dirty="0" smtClean="0">
                <a:solidFill>
                  <a:schemeClr val="bg1"/>
                </a:solidFill>
              </a:rPr>
              <a:t>36.6</a:t>
            </a:r>
            <a:r>
              <a:rPr lang="en-US" sz="2400" kern="0" dirty="0">
                <a:solidFill>
                  <a:schemeClr val="bg1"/>
                </a:solidFill>
              </a:rPr>
              <a:t>% - Chronic illness (e.g., arthritis, heart disease, diabetes, fibromyalgia)</a:t>
            </a:r>
          </a:p>
          <a:p>
            <a:pPr marL="685800" lvl="1" eaLnBrk="1" hangingPunct="1">
              <a:spcBef>
                <a:spcPts val="1800"/>
              </a:spcBef>
              <a:buFont typeface="Arial" pitchFamily="34" charset="0"/>
              <a:buChar char="•"/>
            </a:pPr>
            <a:r>
              <a:rPr lang="en-US" sz="2400" kern="0" dirty="0">
                <a:solidFill>
                  <a:schemeClr val="bg1"/>
                </a:solidFill>
              </a:rPr>
              <a:t>29.1% - Repeated an existing category</a:t>
            </a:r>
          </a:p>
          <a:p>
            <a:pPr marL="685800" lvl="1" eaLnBrk="1" hangingPunct="1">
              <a:spcBef>
                <a:spcPts val="1800"/>
              </a:spcBef>
              <a:buFont typeface="Arial" pitchFamily="34" charset="0"/>
              <a:buChar char="•"/>
            </a:pPr>
            <a:r>
              <a:rPr lang="en-US" sz="2400" kern="0" dirty="0" smtClean="0">
                <a:solidFill>
                  <a:schemeClr val="bg1"/>
                </a:solidFill>
              </a:rPr>
              <a:t>9.3% - Back problems, injury, pain</a:t>
            </a:r>
          </a:p>
          <a:p>
            <a:pPr marL="685800" lvl="1" eaLnBrk="1" hangingPunct="1">
              <a:spcBef>
                <a:spcPts val="1800"/>
              </a:spcBef>
              <a:buFont typeface="Arial" pitchFamily="34" charset="0"/>
              <a:buChar char="•"/>
            </a:pPr>
            <a:r>
              <a:rPr lang="en-US" sz="2400" kern="0" dirty="0">
                <a:solidFill>
                  <a:schemeClr val="bg1"/>
                </a:solidFill>
              </a:rPr>
              <a:t>15% - Other (e.g., PTSD, brain injury, sleep disorder, seizures)</a:t>
            </a:r>
          </a:p>
          <a:p>
            <a:pPr marL="685800" lvl="1" eaLnBrk="1" hangingPunct="1">
              <a:spcBef>
                <a:spcPts val="1800"/>
              </a:spcBef>
              <a:buFont typeface="Arial" pitchFamily="34" charset="0"/>
              <a:buChar char="•"/>
            </a:pPr>
            <a:r>
              <a:rPr lang="en-US" sz="2400" kern="0" dirty="0" smtClean="0">
                <a:solidFill>
                  <a:schemeClr val="bg1"/>
                </a:solidFill>
              </a:rPr>
              <a:t>10% - Unspecified (e.g., medical, disabled vet)</a:t>
            </a:r>
          </a:p>
        </p:txBody>
      </p:sp>
    </p:spTree>
    <p:extLst>
      <p:ext uri="{BB962C8B-B14F-4D97-AF65-F5344CB8AC3E}">
        <p14:creationId xmlns:p14="http://schemas.microsoft.com/office/powerpoint/2010/main" val="288059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0" y="838200"/>
            <a:ext cx="9144000" cy="838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b="1" dirty="0" smtClean="0">
                <a:latin typeface="Microsoft Sans Serif" pitchFamily="34" charset="0"/>
              </a:rPr>
              <a:t>Near-Term Next Steps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idx="1"/>
          </p:nvPr>
        </p:nvSpPr>
        <p:spPr>
          <a:xfrm>
            <a:off x="419100" y="1676400"/>
            <a:ext cx="8648700" cy="2897188"/>
          </a:xfrm>
        </p:spPr>
        <p:txBody>
          <a:bodyPr/>
          <a:lstStyle/>
          <a:p>
            <a:pPr fontAlgn="ctr">
              <a:spcBef>
                <a:spcPts val="1200"/>
              </a:spcBef>
            </a:pPr>
            <a:endParaRPr lang="en-US" sz="2400" dirty="0" smtClean="0">
              <a:latin typeface="Microsoft Sans Serif" pitchFamily="34" charset="0"/>
            </a:endParaRPr>
          </a:p>
          <a:p>
            <a:pPr marL="0" indent="0" eaLnBrk="1" hangingPunct="1">
              <a:spcBef>
                <a:spcPts val="1200"/>
              </a:spcBef>
              <a:buNone/>
            </a:pPr>
            <a:endParaRPr lang="en-US" sz="2800" dirty="0" smtClean="0">
              <a:latin typeface="Microsoft Sans Serif" pitchFamily="34" charset="0"/>
            </a:endParaRPr>
          </a:p>
        </p:txBody>
      </p:sp>
      <p:sp>
        <p:nvSpPr>
          <p:cNvPr id="3078" name="Rectangle 17"/>
          <p:cNvSpPr>
            <a:spLocks noChangeArrowheads="1"/>
          </p:cNvSpPr>
          <p:nvPr/>
        </p:nvSpPr>
        <p:spPr bwMode="auto">
          <a:xfrm>
            <a:off x="152400" y="63754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fld id="{DDA93816-0A6E-4D55-A181-5BC76F89334B}" type="slidenum">
              <a:rPr lang="en-US" sz="1200"/>
              <a:pPr algn="ctr"/>
              <a:t>21</a:t>
            </a:fld>
            <a:endParaRPr lang="en-US" sz="1200" dirty="0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616226" y="1676400"/>
            <a:ext cx="86487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 eaLnBrk="1" hangingPunct="1">
              <a:spcBef>
                <a:spcPts val="1800"/>
              </a:spcBef>
              <a:buFont typeface="Arial" pitchFamily="34" charset="0"/>
              <a:buChar char="•"/>
            </a:pPr>
            <a:r>
              <a:rPr lang="en-US" sz="2800" kern="0" dirty="0" smtClean="0">
                <a:solidFill>
                  <a:schemeClr val="bg1"/>
                </a:solidFill>
              </a:rPr>
              <a:t>Iterative testing to identify the most efficient set f question; minimal prompts</a:t>
            </a:r>
          </a:p>
          <a:p>
            <a:pPr marL="285750" indent="-285750" eaLnBrk="1" hangingPunct="1">
              <a:spcBef>
                <a:spcPts val="1800"/>
              </a:spcBef>
              <a:buFont typeface="Arial" pitchFamily="34" charset="0"/>
              <a:buChar char="•"/>
            </a:pPr>
            <a:r>
              <a:rPr lang="en-US" sz="2800" kern="0" dirty="0" smtClean="0">
                <a:solidFill>
                  <a:schemeClr val="bg1"/>
                </a:solidFill>
              </a:rPr>
              <a:t>Test questions separating mental health, learning, and intellectual disabilities.</a:t>
            </a:r>
          </a:p>
          <a:p>
            <a:pPr marL="285750" indent="-285750" eaLnBrk="1" hangingPunct="1">
              <a:spcBef>
                <a:spcPts val="1800"/>
              </a:spcBef>
              <a:buFont typeface="Arial" pitchFamily="34" charset="0"/>
              <a:buChar char="•"/>
            </a:pPr>
            <a:r>
              <a:rPr lang="en-US" sz="2800" kern="0" dirty="0" smtClean="0">
                <a:solidFill>
                  <a:schemeClr val="bg1"/>
                </a:solidFill>
              </a:rPr>
              <a:t>Test questions to identify chronic conditions that influence fatigue, stamina, and pain.</a:t>
            </a:r>
          </a:p>
          <a:p>
            <a:pPr marL="285750" indent="-285750" eaLnBrk="1" hangingPunct="1">
              <a:spcBef>
                <a:spcPts val="1800"/>
              </a:spcBef>
              <a:buFont typeface="Arial" pitchFamily="34" charset="0"/>
              <a:buChar char="•"/>
            </a:pPr>
            <a:endParaRPr lang="en-US" sz="2800" kern="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50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0" y="838200"/>
            <a:ext cx="9144000" cy="838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b="1" dirty="0" smtClean="0">
                <a:latin typeface="Microsoft Sans Serif" pitchFamily="34" charset="0"/>
              </a:rPr>
              <a:t>Longer-Term Next Steps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idx="1"/>
          </p:nvPr>
        </p:nvSpPr>
        <p:spPr>
          <a:xfrm>
            <a:off x="419100" y="1676400"/>
            <a:ext cx="8648700" cy="2897188"/>
          </a:xfrm>
        </p:spPr>
        <p:txBody>
          <a:bodyPr/>
          <a:lstStyle/>
          <a:p>
            <a:pPr fontAlgn="ctr">
              <a:spcBef>
                <a:spcPts val="1200"/>
              </a:spcBef>
            </a:pPr>
            <a:endParaRPr lang="en-US" sz="2400" dirty="0" smtClean="0">
              <a:latin typeface="Microsoft Sans Serif" pitchFamily="34" charset="0"/>
            </a:endParaRPr>
          </a:p>
          <a:p>
            <a:pPr marL="0" indent="0" eaLnBrk="1" hangingPunct="1">
              <a:spcBef>
                <a:spcPts val="1200"/>
              </a:spcBef>
              <a:buNone/>
            </a:pPr>
            <a:endParaRPr lang="en-US" sz="2800" dirty="0" smtClean="0">
              <a:latin typeface="Microsoft Sans Serif" pitchFamily="34" charset="0"/>
            </a:endParaRPr>
          </a:p>
        </p:txBody>
      </p:sp>
      <p:sp>
        <p:nvSpPr>
          <p:cNvPr id="3078" name="Rectangle 17"/>
          <p:cNvSpPr>
            <a:spLocks noChangeArrowheads="1"/>
          </p:cNvSpPr>
          <p:nvPr/>
        </p:nvSpPr>
        <p:spPr bwMode="auto">
          <a:xfrm>
            <a:off x="152400" y="63754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fld id="{DDA93816-0A6E-4D55-A181-5BC76F89334B}" type="slidenum">
              <a:rPr lang="en-US" sz="1200">
                <a:solidFill>
                  <a:schemeClr val="bg1"/>
                </a:solidFill>
              </a:rPr>
              <a:pPr algn="ctr"/>
              <a:t>22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609600" y="1674018"/>
            <a:ext cx="8648700" cy="289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 eaLnBrk="1" hangingPunct="1">
              <a:spcBef>
                <a:spcPts val="1800"/>
              </a:spcBef>
              <a:buFont typeface="Arial" pitchFamily="34" charset="0"/>
              <a:buChar char="•"/>
            </a:pPr>
            <a:r>
              <a:rPr lang="en-US" sz="2800" kern="0" dirty="0" smtClean="0">
                <a:solidFill>
                  <a:schemeClr val="bg1"/>
                </a:solidFill>
              </a:rPr>
              <a:t>How to collect information on date of onset </a:t>
            </a:r>
          </a:p>
          <a:p>
            <a:pPr marL="285750" indent="-285750" eaLnBrk="1" hangingPunct="1">
              <a:spcBef>
                <a:spcPts val="1800"/>
              </a:spcBef>
              <a:buFont typeface="Arial" pitchFamily="34" charset="0"/>
              <a:buChar char="•"/>
            </a:pPr>
            <a:r>
              <a:rPr lang="en-US" sz="2800" kern="0" dirty="0" smtClean="0">
                <a:solidFill>
                  <a:schemeClr val="bg1"/>
                </a:solidFill>
              </a:rPr>
              <a:t>How </a:t>
            </a:r>
            <a:r>
              <a:rPr lang="en-US" sz="2800" kern="0" dirty="0">
                <a:solidFill>
                  <a:schemeClr val="bg1"/>
                </a:solidFill>
              </a:rPr>
              <a:t>to collect </a:t>
            </a:r>
            <a:r>
              <a:rPr lang="en-US" sz="2800" kern="0" dirty="0" smtClean="0">
                <a:solidFill>
                  <a:schemeClr val="bg1"/>
                </a:solidFill>
              </a:rPr>
              <a:t>information on severity</a:t>
            </a:r>
          </a:p>
          <a:p>
            <a:pPr marL="285750" indent="-285750" eaLnBrk="1" hangingPunct="1">
              <a:spcBef>
                <a:spcPts val="1800"/>
              </a:spcBef>
              <a:buFont typeface="Arial" pitchFamily="34" charset="0"/>
              <a:buChar char="•"/>
            </a:pPr>
            <a:r>
              <a:rPr lang="en-US" sz="2800" kern="0" dirty="0" smtClean="0">
                <a:solidFill>
                  <a:schemeClr val="bg1"/>
                </a:solidFill>
              </a:rPr>
              <a:t>Reliability and validity testing</a:t>
            </a:r>
          </a:p>
          <a:p>
            <a:pPr marL="285750" indent="-285750" eaLnBrk="1" hangingPunct="1">
              <a:spcBef>
                <a:spcPts val="1800"/>
              </a:spcBef>
              <a:buFont typeface="Arial" pitchFamily="34" charset="0"/>
              <a:buChar char="•"/>
            </a:pPr>
            <a:endParaRPr lang="en-US" sz="2800" kern="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73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0" y="1687512"/>
            <a:ext cx="9144000" cy="838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b="1" dirty="0" smtClean="0">
                <a:solidFill>
                  <a:schemeClr val="bg1"/>
                </a:solidFill>
                <a:latin typeface="Microsoft Sans Serif" pitchFamily="34" charset="0"/>
              </a:rPr>
              <a:t>Questions/Comments?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idx="1"/>
          </p:nvPr>
        </p:nvSpPr>
        <p:spPr>
          <a:xfrm>
            <a:off x="419100" y="1676400"/>
            <a:ext cx="8648700" cy="2897188"/>
          </a:xfrm>
        </p:spPr>
        <p:txBody>
          <a:bodyPr/>
          <a:lstStyle/>
          <a:p>
            <a:pPr fontAlgn="ctr">
              <a:spcBef>
                <a:spcPts val="1200"/>
              </a:spcBef>
            </a:pPr>
            <a:endParaRPr lang="en-US" sz="2400" dirty="0" smtClean="0">
              <a:latin typeface="Microsoft Sans Serif" pitchFamily="34" charset="0"/>
            </a:endParaRPr>
          </a:p>
          <a:p>
            <a:pPr marL="0" indent="0" eaLnBrk="1" hangingPunct="1">
              <a:spcBef>
                <a:spcPts val="1200"/>
              </a:spcBef>
              <a:buNone/>
            </a:pPr>
            <a:endParaRPr lang="en-US" sz="2800" dirty="0" smtClean="0">
              <a:latin typeface="Microsoft Sans Serif" pitchFamily="34" charset="0"/>
            </a:endParaRPr>
          </a:p>
        </p:txBody>
      </p:sp>
      <p:sp>
        <p:nvSpPr>
          <p:cNvPr id="3078" name="Rectangle 17"/>
          <p:cNvSpPr>
            <a:spLocks noChangeArrowheads="1"/>
          </p:cNvSpPr>
          <p:nvPr/>
        </p:nvSpPr>
        <p:spPr bwMode="auto">
          <a:xfrm>
            <a:off x="152400" y="63754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fld id="{DDA93816-0A6E-4D55-A181-5BC76F89334B}" type="slidenum">
              <a:rPr lang="en-US" sz="1200"/>
              <a:pPr algn="ctr"/>
              <a:t>23</a:t>
            </a:fld>
            <a:endParaRPr lang="en-US" sz="1200" dirty="0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247650" y="2525712"/>
            <a:ext cx="8648700" cy="400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800" dirty="0">
                <a:solidFill>
                  <a:schemeClr val="bg1"/>
                </a:solidFill>
              </a:rPr>
              <a:t> 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chemeClr val="bg1"/>
                </a:solidFill>
              </a:rPr>
              <a:t> </a:t>
            </a:r>
            <a:r>
              <a:rPr lang="en-US" sz="1800" b="1" dirty="0">
                <a:solidFill>
                  <a:schemeClr val="bg1"/>
                </a:solidFill>
                <a:latin typeface="Microsoft Sans Serif" pitchFamily="34" charset="0"/>
              </a:rPr>
              <a:t>Contact Information</a:t>
            </a:r>
            <a:endParaRPr lang="en-US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1800" dirty="0">
                <a:solidFill>
                  <a:schemeClr val="bg1"/>
                </a:solidFill>
              </a:rPr>
              <a:t>Vidya Sundar, </a:t>
            </a:r>
            <a:r>
              <a:rPr lang="en-US" sz="1800" dirty="0" err="1">
                <a:solidFill>
                  <a:schemeClr val="bg1"/>
                </a:solidFill>
              </a:rPr>
              <a:t>Ph.D</a:t>
            </a:r>
            <a:r>
              <a:rPr lang="en-US" sz="1800" dirty="0">
                <a:solidFill>
                  <a:schemeClr val="bg1"/>
                </a:solidFill>
              </a:rPr>
              <a:t>, OTR/L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chemeClr val="bg1"/>
                </a:solidFill>
              </a:rPr>
              <a:t>Assistant Professor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chemeClr val="bg1"/>
                </a:solidFill>
              </a:rPr>
              <a:t>Occupational Therapy Department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chemeClr val="bg1"/>
                </a:solidFill>
              </a:rPr>
              <a:t>University of New Hampshire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chemeClr val="bg1"/>
                </a:solidFill>
              </a:rPr>
              <a:t>4 Library Way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chemeClr val="bg1"/>
                </a:solidFill>
              </a:rPr>
              <a:t>Durham, NH 03824-3520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chemeClr val="bg1"/>
                </a:solidFill>
              </a:rPr>
              <a:t>Phone: (603) 862-0284</a:t>
            </a:r>
          </a:p>
          <a:p>
            <a:pPr marL="0" indent="0" algn="ctr">
              <a:buNone/>
            </a:pPr>
            <a:r>
              <a:rPr lang="en-US" sz="1800" u="sng" dirty="0">
                <a:solidFill>
                  <a:schemeClr val="bg1"/>
                </a:solidFill>
                <a:hlinkClick r:id="rId3"/>
              </a:rPr>
              <a:t>vidya.sundar@unh.edu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62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NH 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UNH Blue</Template>
  <TotalTime>13651</TotalTime>
  <Words>968</Words>
  <Application>Microsoft Office PowerPoint</Application>
  <PresentationFormat>On-screen Show (4:3)</PresentationFormat>
  <Paragraphs>235</Paragraphs>
  <Slides>23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Microsoft Sans Serif</vt:lpstr>
      <vt:lpstr>Wingdings</vt:lpstr>
      <vt:lpstr>UNH Blue</vt:lpstr>
      <vt:lpstr>Custom Design</vt:lpstr>
      <vt:lpstr>Issues in Disability Measurement: A Comparison of Survey Methods</vt:lpstr>
      <vt:lpstr>Defining disability </vt:lpstr>
      <vt:lpstr>Identifying people with disabilities in population surveys</vt:lpstr>
      <vt:lpstr>Evolution of Census Questions</vt:lpstr>
      <vt:lpstr>6-question sequence</vt:lpstr>
      <vt:lpstr>6-Questions &amp; Other Surveys</vt:lpstr>
      <vt:lpstr>PowerPoint Presentation</vt:lpstr>
      <vt:lpstr>Conceptual issues in measuring disability</vt:lpstr>
      <vt:lpstr>Testing Alternate Questions</vt:lpstr>
      <vt:lpstr>2015 Kessler Foundation  National Employment &amp; Disability Survey</vt:lpstr>
      <vt:lpstr>Disability Screen</vt:lpstr>
      <vt:lpstr>Disability Screen: Vision &amp; Hearing</vt:lpstr>
      <vt:lpstr>Disability Screen: Physical disability</vt:lpstr>
      <vt:lpstr>Disability Screen: Cognitive difficulty </vt:lpstr>
      <vt:lpstr>Multi-method comparison</vt:lpstr>
      <vt:lpstr>PowerPoint Presentation</vt:lpstr>
      <vt:lpstr>Disability %: 6 vs 10 Questions</vt:lpstr>
      <vt:lpstr>Findings: Mobility Prompts</vt:lpstr>
      <vt:lpstr>Findings: Cognitive Prompts</vt:lpstr>
      <vt:lpstr>Findings: Other Disability (RDD)</vt:lpstr>
      <vt:lpstr>Near-Term Next Steps</vt:lpstr>
      <vt:lpstr>Longer-Term Next Steps</vt:lpstr>
      <vt:lpstr>Questions/Comments?</vt:lpstr>
    </vt:vector>
  </TitlesOfParts>
  <Company>New Editions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Andrew Houtenville</dc:creator>
  <cp:lastModifiedBy>Sundar, Vidya</cp:lastModifiedBy>
  <cp:revision>586</cp:revision>
  <cp:lastPrinted>2013-02-22T18:10:19Z</cp:lastPrinted>
  <dcterms:created xsi:type="dcterms:W3CDTF">2008-09-30T16:04:58Z</dcterms:created>
  <dcterms:modified xsi:type="dcterms:W3CDTF">2016-12-06T17:57:37Z</dcterms:modified>
</cp:coreProperties>
</file>