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33"/>
  </p:notesMasterIdLst>
  <p:sldIdLst>
    <p:sldId id="257" r:id="rId6"/>
    <p:sldId id="258" r:id="rId7"/>
    <p:sldId id="289" r:id="rId8"/>
    <p:sldId id="261" r:id="rId9"/>
    <p:sldId id="267" r:id="rId10"/>
    <p:sldId id="263" r:id="rId11"/>
    <p:sldId id="264" r:id="rId12"/>
    <p:sldId id="265" r:id="rId13"/>
    <p:sldId id="266" r:id="rId14"/>
    <p:sldId id="262" r:id="rId15"/>
    <p:sldId id="269" r:id="rId16"/>
    <p:sldId id="270" r:id="rId17"/>
    <p:sldId id="271" r:id="rId18"/>
    <p:sldId id="298" r:id="rId19"/>
    <p:sldId id="299" r:id="rId20"/>
    <p:sldId id="302" r:id="rId21"/>
    <p:sldId id="279" r:id="rId22"/>
    <p:sldId id="300" r:id="rId23"/>
    <p:sldId id="281" r:id="rId24"/>
    <p:sldId id="288" r:id="rId25"/>
    <p:sldId id="301" r:id="rId26"/>
    <p:sldId id="292" r:id="rId27"/>
    <p:sldId id="293" r:id="rId28"/>
    <p:sldId id="294" r:id="rId29"/>
    <p:sldId id="295" r:id="rId30"/>
    <p:sldId id="296" r:id="rId31"/>
    <p:sldId id="297" r:id="rId32"/>
  </p:sldIdLst>
  <p:sldSz cx="9144000" cy="6858000" type="screen4x3"/>
  <p:notesSz cx="6858000" cy="9144000"/>
  <p:custDataLst>
    <p:tags r:id="rId3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ED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818" autoAdjust="0"/>
    <p:restoredTop sz="94660"/>
  </p:normalViewPr>
  <p:slideViewPr>
    <p:cSldViewPr>
      <p:cViewPr varScale="1">
        <p:scale>
          <a:sx n="104" d="100"/>
          <a:sy n="104" d="100"/>
        </p:scale>
        <p:origin x="-90" y="-1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tags" Target="tags/tag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csm001fs.boc.ad.census.gov\CSM_SHARE2\Questionnaire%20Research%20Group\Staff\Jonathan%20Katz\QDET2\Output\Histograms%20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csm001fs.boc.ad.census.gov\CSM_SHARE2\Questionnaire%20Research%20Group\Staff\Jonathan%20Katz\QDET2\Output\Histograms%20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csm001fs.boc.ad.census.gov\CSM_SHARE2\Questionnaire%20Research%20Group\Staff\Jonathan%20Katz\QDET2\Output\Histograms%20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csm001fs.boc.ad.census.gov\CSM_SHARE2\Questionnaire%20Research%20Group\Staff\Jonathan%20Katz\QDET2\Output\Histograms%20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\\csm001fs.boc.ad.census.gov\CSM_SHARE2\Questionnaire%20Research%20Group\Staff\Jonathan%20Katz\QDET2\Output\Histograms%20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\\csm001fs.boc.ad.census.gov\CSM_SHARE2\Questionnaire%20Research%20Group\Staff\Jonathan%20Katz\QDET2\Output\Histograms%20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\\csm001fs.boc.ad.census.gov\CSM_SHARE2\Questionnaire%20Research%20Group\Staff\Jonathan%20Katz\QDET2\Output\Histograms%20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\\csm001fs.boc.ad.census.gov\CSM_SHARE2\Questionnaire%20Research%20Group\Staff\Jonathan%20Katz\QDET2\Output\Histograms%20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\\csm001fs.boc.ad.census.gov\CSM_SHARE2\Questionnaire%20Research%20Group\Staff\Jonathan%20Katz\QDET2\Output\Histograms%20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\\csm001fs.boc.ad.census.gov\CSM_SHARE2\Questionnaire%20Research%20Group\Staff\Jonathan%20Katz\QDET2\Output\Histograms%20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\\csm001fs.boc.ad.census.gov\CSM_SHARE2\Questionnaire%20Research%20Group\Staff\Jonathan%20Katz\QDET2\Output\Histograms%20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\\csm001fs.boc.ad.census.gov\CSM_SHARE2\Questionnaire%20Research%20Group\Staff\Jonathan%20Katz\QDET2\Output\Histograms%20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\\csm001fs.boc.ad.census.gov\CSM_SHARE2\Questionnaire%20Research%20Group\Staff\Jonathan%20Katz\QDET2\Output\Histograms%20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/>
            </a:pPr>
            <a:r>
              <a:rPr lang="en-US" sz="1400"/>
              <a:t>Language Attitude</a:t>
            </a:r>
          </a:p>
        </c:rich>
      </c:tx>
      <c:layout>
        <c:manualLayout>
          <c:xMode val="edge"/>
          <c:yMode val="edge"/>
          <c:x val="0.28127128339726765"/>
          <c:y val="3.125E-2"/>
        </c:manualLayout>
      </c:layout>
      <c:overlay val="0"/>
    </c:title>
    <c:autoTitleDeleted val="0"/>
    <c:plotArea>
      <c:layout/>
      <c:barChart>
        <c:barDir val="col"/>
        <c:grouping val="clustered"/>
        <c:varyColors val="0"/>
        <c:ser>
          <c:idx val="1"/>
          <c:order val="0"/>
          <c:tx>
            <c:v>Response Score Difference </c:v>
          </c:tx>
          <c:spPr>
            <a:solidFill>
              <a:schemeClr val="accent1"/>
            </a:solidFill>
          </c:spPr>
          <c:invertIfNegative val="0"/>
          <c:dPt>
            <c:idx val="2"/>
            <c:invertIfNegative val="0"/>
            <c:bubble3D val="0"/>
            <c:spPr>
              <a:solidFill>
                <a:schemeClr val="accent2"/>
              </a:solidFill>
            </c:spPr>
          </c:dPt>
          <c:dPt>
            <c:idx val="3"/>
            <c:invertIfNegative val="0"/>
            <c:bubble3D val="0"/>
            <c:spPr>
              <a:solidFill>
                <a:schemeClr val="accent2"/>
              </a:solidFill>
            </c:spPr>
          </c:dPt>
          <c:dPt>
            <c:idx val="4"/>
            <c:invertIfNegative val="0"/>
            <c:bubble3D val="0"/>
            <c:spPr>
              <a:solidFill>
                <a:schemeClr val="accent2"/>
              </a:solidFill>
            </c:spPr>
          </c:dPt>
          <c:dPt>
            <c:idx val="5"/>
            <c:invertIfNegative val="0"/>
            <c:bubble3D val="0"/>
            <c:spPr>
              <a:solidFill>
                <a:schemeClr val="accent2"/>
              </a:solidFill>
            </c:spPr>
          </c:dPt>
          <c:dPt>
            <c:idx val="6"/>
            <c:invertIfNegative val="0"/>
            <c:bubble3D val="0"/>
            <c:spPr>
              <a:solidFill>
                <a:schemeClr val="accent2"/>
              </a:solidFill>
            </c:spPr>
          </c:dPt>
          <c:dPt>
            <c:idx val="7"/>
            <c:invertIfNegative val="0"/>
            <c:bubble3D val="0"/>
            <c:spPr>
              <a:solidFill>
                <a:schemeClr val="accent2"/>
              </a:solidFill>
            </c:spPr>
          </c:dPt>
          <c:dPt>
            <c:idx val="8"/>
            <c:invertIfNegative val="0"/>
            <c:bubble3D val="0"/>
            <c:spPr>
              <a:solidFill>
                <a:schemeClr val="accent2"/>
              </a:solidFill>
            </c:spPr>
          </c:dPt>
          <c:dPt>
            <c:idx val="9"/>
            <c:invertIfNegative val="0"/>
            <c:bubble3D val="0"/>
            <c:spPr>
              <a:solidFill>
                <a:schemeClr val="accent2"/>
              </a:solidFill>
            </c:spPr>
          </c:dPt>
          <c:dPt>
            <c:idx val="10"/>
            <c:invertIfNegative val="0"/>
            <c:bubble3D val="0"/>
            <c:spPr>
              <a:solidFill>
                <a:schemeClr val="accent2"/>
              </a:solidFill>
            </c:spPr>
          </c:dPt>
          <c:cat>
            <c:numRef>
              <c:f>Language!$B$3:$B$13</c:f>
              <c:numCache>
                <c:formatCode>General</c:formatCode>
                <c:ptCount val="1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</c:numCache>
            </c:numRef>
          </c:cat>
          <c:val>
            <c:numRef>
              <c:f>Language!$C$3:$C$13</c:f>
              <c:numCache>
                <c:formatCode>General</c:formatCode>
                <c:ptCount val="11"/>
                <c:pt idx="0">
                  <c:v>33.880000000000003</c:v>
                </c:pt>
                <c:pt idx="1">
                  <c:v>30.39</c:v>
                </c:pt>
                <c:pt idx="2">
                  <c:v>15.15</c:v>
                </c:pt>
                <c:pt idx="3">
                  <c:v>7.89</c:v>
                </c:pt>
                <c:pt idx="4">
                  <c:v>4.29</c:v>
                </c:pt>
                <c:pt idx="5">
                  <c:v>3.19</c:v>
                </c:pt>
                <c:pt idx="6">
                  <c:v>1.81</c:v>
                </c:pt>
                <c:pt idx="7">
                  <c:v>1.24</c:v>
                </c:pt>
                <c:pt idx="8">
                  <c:v>1.03</c:v>
                </c:pt>
                <c:pt idx="9">
                  <c:v>0.66</c:v>
                </c:pt>
                <c:pt idx="10">
                  <c:v>0.49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57630592"/>
        <c:axId val="257632512"/>
      </c:barChart>
      <c:catAx>
        <c:axId val="25763059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Magnitude</a:t>
                </a:r>
                <a:r>
                  <a:rPr lang="en-US" baseline="0"/>
                  <a:t> of </a:t>
                </a:r>
                <a:r>
                  <a:rPr lang="en-US"/>
                  <a:t>Difference 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257632512"/>
        <c:crosses val="autoZero"/>
        <c:auto val="1"/>
        <c:lblAlgn val="ctr"/>
        <c:lblOffset val="100"/>
        <c:noMultiLvlLbl val="0"/>
      </c:catAx>
      <c:valAx>
        <c:axId val="257632512"/>
        <c:scaling>
          <c:orientation val="minMax"/>
          <c:max val="40"/>
          <c:min val="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Percentage</a:t>
                </a:r>
                <a:r>
                  <a:rPr lang="en-US" baseline="0"/>
                  <a:t> of Responsdents</a:t>
                </a:r>
                <a:endParaRPr lang="en-US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257630592"/>
        <c:crosses val="autoZero"/>
        <c:crossBetween val="between"/>
        <c:majorUnit val="5"/>
        <c:minorUnit val="1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/>
            </a:pPr>
            <a:r>
              <a:rPr lang="en-US" sz="1400"/>
              <a:t>Racial</a:t>
            </a:r>
            <a:r>
              <a:rPr lang="en-US" sz="1400" baseline="0"/>
              <a:t> Attitude </a:t>
            </a:r>
            <a:endParaRPr lang="en-US" sz="1400"/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1"/>
          <c:order val="0"/>
          <c:spPr>
            <a:solidFill>
              <a:schemeClr val="accent1"/>
            </a:solidFill>
          </c:spPr>
          <c:invertIfNegative val="0"/>
          <c:dPt>
            <c:idx val="2"/>
            <c:invertIfNegative val="0"/>
            <c:bubble3D val="0"/>
            <c:spPr>
              <a:solidFill>
                <a:schemeClr val="accent2"/>
              </a:solidFill>
            </c:spPr>
          </c:dPt>
          <c:dPt>
            <c:idx val="3"/>
            <c:invertIfNegative val="0"/>
            <c:bubble3D val="0"/>
            <c:spPr>
              <a:solidFill>
                <a:schemeClr val="accent2"/>
              </a:solidFill>
            </c:spPr>
          </c:dPt>
          <c:dPt>
            <c:idx val="4"/>
            <c:invertIfNegative val="0"/>
            <c:bubble3D val="0"/>
            <c:spPr>
              <a:solidFill>
                <a:schemeClr val="accent2"/>
              </a:solidFill>
            </c:spPr>
          </c:dPt>
          <c:dPt>
            <c:idx val="5"/>
            <c:invertIfNegative val="0"/>
            <c:bubble3D val="0"/>
            <c:spPr>
              <a:solidFill>
                <a:schemeClr val="accent2"/>
              </a:solidFill>
            </c:spPr>
          </c:dPt>
          <c:dPt>
            <c:idx val="6"/>
            <c:invertIfNegative val="0"/>
            <c:bubble3D val="0"/>
            <c:spPr>
              <a:solidFill>
                <a:schemeClr val="accent2"/>
              </a:solidFill>
            </c:spPr>
          </c:dPt>
          <c:dPt>
            <c:idx val="7"/>
            <c:invertIfNegative val="0"/>
            <c:bubble3D val="0"/>
            <c:spPr>
              <a:solidFill>
                <a:schemeClr val="accent2"/>
              </a:solidFill>
            </c:spPr>
          </c:dPt>
          <c:dPt>
            <c:idx val="8"/>
            <c:invertIfNegative val="0"/>
            <c:bubble3D val="0"/>
            <c:spPr>
              <a:solidFill>
                <a:schemeClr val="accent2"/>
              </a:solidFill>
            </c:spPr>
          </c:dPt>
          <c:dPt>
            <c:idx val="9"/>
            <c:invertIfNegative val="0"/>
            <c:bubble3D val="0"/>
            <c:spPr>
              <a:solidFill>
                <a:schemeClr val="accent2"/>
              </a:solidFill>
            </c:spPr>
          </c:dPt>
          <c:dPt>
            <c:idx val="10"/>
            <c:invertIfNegative val="0"/>
            <c:bubble3D val="0"/>
            <c:spPr>
              <a:solidFill>
                <a:schemeClr val="accent2"/>
              </a:solidFill>
            </c:spPr>
          </c:dPt>
          <c:cat>
            <c:numRef>
              <c:f>'White '!$B$3:$B$13</c:f>
              <c:numCache>
                <c:formatCode>General</c:formatCode>
                <c:ptCount val="1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</c:numCache>
            </c:numRef>
          </c:cat>
          <c:val>
            <c:numRef>
              <c:f>'White '!$C$3:$C$13</c:f>
              <c:numCache>
                <c:formatCode>General</c:formatCode>
                <c:ptCount val="11"/>
                <c:pt idx="0">
                  <c:v>49.3</c:v>
                </c:pt>
                <c:pt idx="1">
                  <c:v>21.3</c:v>
                </c:pt>
                <c:pt idx="2">
                  <c:v>11.33</c:v>
                </c:pt>
                <c:pt idx="3">
                  <c:v>6.64</c:v>
                </c:pt>
                <c:pt idx="4">
                  <c:v>3.72</c:v>
                </c:pt>
                <c:pt idx="5">
                  <c:v>3.8</c:v>
                </c:pt>
                <c:pt idx="6">
                  <c:v>1.52</c:v>
                </c:pt>
                <c:pt idx="7">
                  <c:v>0.86</c:v>
                </c:pt>
                <c:pt idx="8">
                  <c:v>0.56999999999999995</c:v>
                </c:pt>
                <c:pt idx="9">
                  <c:v>0.4</c:v>
                </c:pt>
                <c:pt idx="10">
                  <c:v>0.55000000000000004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57681280"/>
        <c:axId val="258998272"/>
      </c:barChart>
      <c:catAx>
        <c:axId val="25768128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Magnitude of Difference</a:t>
                </a:r>
                <a:r>
                  <a:rPr lang="en-US" baseline="0"/>
                  <a:t> </a:t>
                </a:r>
                <a:endParaRPr lang="en-US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258998272"/>
        <c:crosses val="autoZero"/>
        <c:auto val="1"/>
        <c:lblAlgn val="ctr"/>
        <c:lblOffset val="100"/>
        <c:noMultiLvlLbl val="0"/>
      </c:catAx>
      <c:valAx>
        <c:axId val="258998272"/>
        <c:scaling>
          <c:orientation val="minMax"/>
          <c:max val="40"/>
          <c:min val="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Percentage of Respondents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257681280"/>
        <c:crosses val="autoZero"/>
        <c:crossBetween val="between"/>
        <c:majorUnit val="5"/>
        <c:minorUnit val="1"/>
      </c:valAx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400" dirty="0"/>
              <a:t>Country Way of Life Attitude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1"/>
          <c:order val="0"/>
          <c:spPr>
            <a:solidFill>
              <a:schemeClr val="accent2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</c:spPr>
          </c:dPt>
          <c:dPt>
            <c:idx val="1"/>
            <c:invertIfNegative val="0"/>
            <c:bubble3D val="0"/>
            <c:spPr>
              <a:solidFill>
                <a:schemeClr val="accent1"/>
              </a:solidFill>
            </c:spPr>
          </c:dPt>
          <c:cat>
            <c:numRef>
              <c:f>Committed!$B$3:$B$13</c:f>
              <c:numCache>
                <c:formatCode>General</c:formatCode>
                <c:ptCount val="1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</c:numCache>
            </c:numRef>
          </c:cat>
          <c:val>
            <c:numRef>
              <c:f>Committed!$C$3:$C$13</c:f>
              <c:numCache>
                <c:formatCode>General</c:formatCode>
                <c:ptCount val="11"/>
                <c:pt idx="0">
                  <c:v>31.22</c:v>
                </c:pt>
                <c:pt idx="1">
                  <c:v>31.27</c:v>
                </c:pt>
                <c:pt idx="2">
                  <c:v>16.760000000000002</c:v>
                </c:pt>
                <c:pt idx="3">
                  <c:v>8.61</c:v>
                </c:pt>
                <c:pt idx="4">
                  <c:v>4.17</c:v>
                </c:pt>
                <c:pt idx="5">
                  <c:v>3.43</c:v>
                </c:pt>
                <c:pt idx="6">
                  <c:v>1.68</c:v>
                </c:pt>
                <c:pt idx="7">
                  <c:v>1.1499999999999999</c:v>
                </c:pt>
                <c:pt idx="8">
                  <c:v>0.78</c:v>
                </c:pt>
                <c:pt idx="9">
                  <c:v>0.44</c:v>
                </c:pt>
                <c:pt idx="10">
                  <c:v>0.49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59040000"/>
        <c:axId val="259041920"/>
      </c:barChart>
      <c:catAx>
        <c:axId val="25904000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Magnitude</a:t>
                </a:r>
                <a:r>
                  <a:rPr lang="en-US" baseline="0"/>
                  <a:t> of </a:t>
                </a:r>
                <a:r>
                  <a:rPr lang="en-US"/>
                  <a:t>Difference 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259041920"/>
        <c:crosses val="autoZero"/>
        <c:auto val="1"/>
        <c:lblAlgn val="ctr"/>
        <c:lblOffset val="100"/>
        <c:noMultiLvlLbl val="0"/>
      </c:catAx>
      <c:valAx>
        <c:axId val="259041920"/>
        <c:scaling>
          <c:orientation val="minMax"/>
          <c:max val="40"/>
          <c:min val="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Percentage of Respondents 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259040000"/>
        <c:crosses val="autoZero"/>
        <c:crossBetween val="between"/>
        <c:majorUnit val="5"/>
        <c:minorUnit val="1"/>
      </c:valAx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cat>
            <c:strRef>
              <c:f>'White '!$G$3:$G$4</c:f>
              <c:strCache>
                <c:ptCount val="2"/>
                <c:pt idx="0">
                  <c:v>Reliability (≤1)</c:v>
                </c:pt>
                <c:pt idx="1">
                  <c:v>Low Reliability (&gt;1)</c:v>
                </c:pt>
              </c:strCache>
            </c:strRef>
          </c:cat>
          <c:val>
            <c:numRef>
              <c:f>'White '!$H$3:$H$4</c:f>
              <c:numCache>
                <c:formatCode>General</c:formatCode>
                <c:ptCount val="2"/>
                <c:pt idx="0">
                  <c:v>70.599999999999994</c:v>
                </c:pt>
                <c:pt idx="1">
                  <c:v>29.389999999999997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/>
      <c:overlay val="0"/>
      <c:txPr>
        <a:bodyPr/>
        <a:lstStyle/>
        <a:p>
          <a:pPr rtl="0">
            <a:defRPr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cat>
            <c:strRef>
              <c:f>Language!$G$3:$G$4</c:f>
              <c:strCache>
                <c:ptCount val="2"/>
                <c:pt idx="0">
                  <c:v>Reliability (≤1)</c:v>
                </c:pt>
                <c:pt idx="1">
                  <c:v>Low Reliability (&gt;1)</c:v>
                </c:pt>
              </c:strCache>
            </c:strRef>
          </c:cat>
          <c:val>
            <c:numRef>
              <c:f>Language!$H$3:$H$4</c:f>
              <c:numCache>
                <c:formatCode>General</c:formatCode>
                <c:ptCount val="2"/>
                <c:pt idx="0">
                  <c:v>64.27000000000001</c:v>
                </c:pt>
                <c:pt idx="1">
                  <c:v>35.75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cat>
            <c:strRef>
              <c:f>Committed!$G$3:$G$4</c:f>
              <c:strCache>
                <c:ptCount val="2"/>
                <c:pt idx="0">
                  <c:v>Reliability (≤1)</c:v>
                </c:pt>
                <c:pt idx="1">
                  <c:v>Low Reliability (&gt;1)</c:v>
                </c:pt>
              </c:strCache>
            </c:strRef>
          </c:cat>
          <c:val>
            <c:numRef>
              <c:f>Committed!$H$3:$H$4</c:f>
              <c:numCache>
                <c:formatCode>General</c:formatCode>
                <c:ptCount val="2"/>
                <c:pt idx="0">
                  <c:v>62.489999999999995</c:v>
                </c:pt>
                <c:pt idx="1">
                  <c:v>37.51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/>
      <c:overlay val="0"/>
      <c:txPr>
        <a:bodyPr/>
        <a:lstStyle/>
        <a:p>
          <a:pPr rtl="0">
            <a:defRPr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/>
            </a:pPr>
            <a:r>
              <a:rPr lang="en-US" sz="1400" dirty="0"/>
              <a:t>Role in Political Issues Attitude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1"/>
          <c:order val="0"/>
          <c:tx>
            <c:strRef>
              <c:f>Role!$C$1:$C$2</c:f>
              <c:strCache>
                <c:ptCount val="1"/>
                <c:pt idx="0">
                  <c:v>Percent</c:v>
                </c:pt>
              </c:strCache>
            </c:strRef>
          </c:tx>
          <c:spPr>
            <a:solidFill>
              <a:schemeClr val="accent2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</c:spPr>
          </c:dPt>
          <c:dPt>
            <c:idx val="1"/>
            <c:invertIfNegative val="0"/>
            <c:bubble3D val="0"/>
            <c:spPr>
              <a:solidFill>
                <a:schemeClr val="accent1"/>
              </a:solidFill>
            </c:spPr>
          </c:dPt>
          <c:cat>
            <c:numRef>
              <c:f>Role!$B$3:$B$13</c:f>
              <c:numCache>
                <c:formatCode>General</c:formatCode>
                <c:ptCount val="1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</c:numCache>
            </c:numRef>
          </c:cat>
          <c:val>
            <c:numRef>
              <c:f>Role!$C$3:$C$13</c:f>
              <c:numCache>
                <c:formatCode>General</c:formatCode>
                <c:ptCount val="11"/>
                <c:pt idx="0">
                  <c:v>25.45</c:v>
                </c:pt>
                <c:pt idx="1">
                  <c:v>31.53</c:v>
                </c:pt>
                <c:pt idx="2">
                  <c:v>15.42</c:v>
                </c:pt>
                <c:pt idx="3">
                  <c:v>10.59</c:v>
                </c:pt>
                <c:pt idx="4">
                  <c:v>8.01</c:v>
                </c:pt>
                <c:pt idx="5">
                  <c:v>5.59</c:v>
                </c:pt>
                <c:pt idx="6">
                  <c:v>1.87</c:v>
                </c:pt>
                <c:pt idx="7">
                  <c:v>0.8</c:v>
                </c:pt>
                <c:pt idx="8">
                  <c:v>0.48</c:v>
                </c:pt>
                <c:pt idx="9">
                  <c:v>0.15</c:v>
                </c:pt>
                <c:pt idx="10">
                  <c:v>0.11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58869888"/>
        <c:axId val="258876160"/>
      </c:barChart>
      <c:catAx>
        <c:axId val="25886988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Magnitude</a:t>
                </a:r>
                <a:r>
                  <a:rPr lang="en-US" baseline="0"/>
                  <a:t> of </a:t>
                </a:r>
                <a:r>
                  <a:rPr lang="en-US"/>
                  <a:t>Difference 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258876160"/>
        <c:crosses val="autoZero"/>
        <c:auto val="1"/>
        <c:lblAlgn val="ctr"/>
        <c:lblOffset val="100"/>
        <c:noMultiLvlLbl val="0"/>
      </c:catAx>
      <c:valAx>
        <c:axId val="258876160"/>
        <c:scaling>
          <c:orientation val="minMax"/>
          <c:max val="40"/>
          <c:min val="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Percentage of Respondents</a:t>
                </a:r>
                <a:r>
                  <a:rPr lang="en-US" baseline="0"/>
                  <a:t> </a:t>
                </a:r>
                <a:endParaRPr lang="en-US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258869888"/>
        <c:crosses val="autoZero"/>
        <c:crossBetween val="between"/>
        <c:majorUnit val="5"/>
        <c:minorUnit val="1"/>
      </c:valAx>
    </c:plotArea>
    <c:plotVisOnly val="1"/>
    <c:dispBlanksAs val="gap"/>
    <c:showDLblsOverMax val="0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/>
            </a:pPr>
            <a:r>
              <a:rPr lang="en-US" sz="1400"/>
              <a:t>Participation</a:t>
            </a:r>
            <a:r>
              <a:rPr lang="en-US" sz="1400" baseline="0"/>
              <a:t> in Politics Attitude</a:t>
            </a:r>
            <a:endParaRPr lang="en-US" sz="1400"/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1"/>
          <c:order val="0"/>
          <c:tx>
            <c:strRef>
              <c:f>Participate!$C$1:$C$2</c:f>
              <c:strCache>
                <c:ptCount val="1"/>
                <c:pt idx="0">
                  <c:v>Percent</c:v>
                </c:pt>
              </c:strCache>
            </c:strRef>
          </c:tx>
          <c:spPr>
            <a:solidFill>
              <a:schemeClr val="accent2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</c:spPr>
          </c:dPt>
          <c:dPt>
            <c:idx val="1"/>
            <c:invertIfNegative val="0"/>
            <c:bubble3D val="0"/>
            <c:spPr>
              <a:solidFill>
                <a:schemeClr val="accent1"/>
              </a:solidFill>
            </c:spPr>
          </c:dPt>
          <c:cat>
            <c:numRef>
              <c:f>Participate!$B$3:$B$13</c:f>
              <c:numCache>
                <c:formatCode>General</c:formatCode>
                <c:ptCount val="1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</c:numCache>
            </c:numRef>
          </c:cat>
          <c:val>
            <c:numRef>
              <c:f>Participate!$C$3:$C$13</c:f>
              <c:numCache>
                <c:formatCode>General</c:formatCode>
                <c:ptCount val="11"/>
                <c:pt idx="0">
                  <c:v>25.67</c:v>
                </c:pt>
                <c:pt idx="1">
                  <c:v>30.69</c:v>
                </c:pt>
                <c:pt idx="2">
                  <c:v>15.18</c:v>
                </c:pt>
                <c:pt idx="3">
                  <c:v>11.09</c:v>
                </c:pt>
                <c:pt idx="4">
                  <c:v>8.4700000000000006</c:v>
                </c:pt>
                <c:pt idx="5">
                  <c:v>5.73</c:v>
                </c:pt>
                <c:pt idx="6">
                  <c:v>1.83</c:v>
                </c:pt>
                <c:pt idx="7">
                  <c:v>0.77</c:v>
                </c:pt>
                <c:pt idx="8">
                  <c:v>0.41</c:v>
                </c:pt>
                <c:pt idx="9">
                  <c:v>0.1</c:v>
                </c:pt>
                <c:pt idx="10">
                  <c:v>7.0000000000000007E-2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58909696"/>
        <c:axId val="258911616"/>
      </c:barChart>
      <c:catAx>
        <c:axId val="25890969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Magnitude of </a:t>
                </a:r>
                <a:r>
                  <a:rPr lang="en-US" baseline="0"/>
                  <a:t>Difference </a:t>
                </a:r>
                <a:endParaRPr lang="en-US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258911616"/>
        <c:crosses val="autoZero"/>
        <c:auto val="1"/>
        <c:lblAlgn val="ctr"/>
        <c:lblOffset val="100"/>
        <c:noMultiLvlLbl val="0"/>
      </c:catAx>
      <c:valAx>
        <c:axId val="258911616"/>
        <c:scaling>
          <c:orientation val="minMax"/>
          <c:max val="40"/>
          <c:min val="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Percentage of Respondents 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258909696"/>
        <c:crosses val="autoZero"/>
        <c:crossBetween val="between"/>
        <c:majorUnit val="5"/>
        <c:minorUnit val="1"/>
      </c:valAx>
    </c:plotArea>
    <c:plotVisOnly val="1"/>
    <c:dispBlanksAs val="gap"/>
    <c:showDLblsOverMax val="0"/>
  </c:chart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/>
            </a:pPr>
            <a:r>
              <a:rPr lang="en-US" sz="1400"/>
              <a:t>Ease in Politics Attitude 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1"/>
          <c:order val="0"/>
          <c:tx>
            <c:strRef>
              <c:f>Easy!$C$1:$C$2</c:f>
              <c:strCache>
                <c:ptCount val="1"/>
                <c:pt idx="0">
                  <c:v>Percent</c:v>
                </c:pt>
              </c:strCache>
            </c:strRef>
          </c:tx>
          <c:spPr>
            <a:solidFill>
              <a:schemeClr val="accent2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</c:spPr>
          </c:dPt>
          <c:dPt>
            <c:idx val="1"/>
            <c:invertIfNegative val="0"/>
            <c:bubble3D val="0"/>
            <c:spPr>
              <a:solidFill>
                <a:schemeClr val="accent1"/>
              </a:solidFill>
            </c:spPr>
          </c:dPt>
          <c:cat>
            <c:numRef>
              <c:f>Easy!$B$3:$B$13</c:f>
              <c:numCache>
                <c:formatCode>General</c:formatCode>
                <c:ptCount val="1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</c:numCache>
            </c:numRef>
          </c:cat>
          <c:val>
            <c:numRef>
              <c:f>Easy!$C$3:$C$13</c:f>
              <c:numCache>
                <c:formatCode>General</c:formatCode>
                <c:ptCount val="11"/>
                <c:pt idx="0">
                  <c:v>24.25</c:v>
                </c:pt>
                <c:pt idx="1">
                  <c:v>32.479999999999997</c:v>
                </c:pt>
                <c:pt idx="2">
                  <c:v>16.690000000000001</c:v>
                </c:pt>
                <c:pt idx="3">
                  <c:v>11.09</c:v>
                </c:pt>
                <c:pt idx="4">
                  <c:v>7.22</c:v>
                </c:pt>
                <c:pt idx="5">
                  <c:v>4.72</c:v>
                </c:pt>
                <c:pt idx="6">
                  <c:v>2.0099999999999998</c:v>
                </c:pt>
                <c:pt idx="7">
                  <c:v>0.85</c:v>
                </c:pt>
                <c:pt idx="8">
                  <c:v>0.48</c:v>
                </c:pt>
                <c:pt idx="9">
                  <c:v>0.13</c:v>
                </c:pt>
                <c:pt idx="10">
                  <c:v>0.08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59346816"/>
        <c:axId val="259348736"/>
      </c:barChart>
      <c:catAx>
        <c:axId val="25934681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Magnitude</a:t>
                </a:r>
                <a:r>
                  <a:rPr lang="en-US" baseline="0"/>
                  <a:t> of Difference </a:t>
                </a:r>
                <a:endParaRPr lang="en-US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259348736"/>
        <c:crosses val="autoZero"/>
        <c:auto val="1"/>
        <c:lblAlgn val="ctr"/>
        <c:lblOffset val="100"/>
        <c:noMultiLvlLbl val="0"/>
      </c:catAx>
      <c:valAx>
        <c:axId val="259348736"/>
        <c:scaling>
          <c:orientation val="minMax"/>
          <c:max val="40"/>
          <c:min val="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Percentage of Respondents</a:t>
                </a:r>
                <a:r>
                  <a:rPr lang="en-US" baseline="0"/>
                  <a:t> </a:t>
                </a:r>
                <a:endParaRPr lang="en-US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259346816"/>
        <c:crosses val="autoZero"/>
        <c:crossBetween val="between"/>
        <c:majorUnit val="5"/>
        <c:minorUnit val="1"/>
      </c:valAx>
    </c:plotArea>
    <c:plotVisOnly val="1"/>
    <c:dispBlanksAs val="gap"/>
    <c:showDLblsOverMax val="0"/>
  </c:chart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cat>
            <c:strRef>
              <c:f>Role!$G$3:$G$4</c:f>
              <c:strCache>
                <c:ptCount val="2"/>
                <c:pt idx="0">
                  <c:v>Reliability (≤1)</c:v>
                </c:pt>
                <c:pt idx="1">
                  <c:v>Low Reliability (&gt;1)</c:v>
                </c:pt>
              </c:strCache>
            </c:strRef>
          </c:cat>
          <c:val>
            <c:numRef>
              <c:f>Role!$H$3:$H$4</c:f>
              <c:numCache>
                <c:formatCode>General</c:formatCode>
                <c:ptCount val="2"/>
                <c:pt idx="0">
                  <c:v>56.980000000000004</c:v>
                </c:pt>
                <c:pt idx="1">
                  <c:v>43.019999999999989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/>
      <c:overlay val="0"/>
      <c:txPr>
        <a:bodyPr/>
        <a:lstStyle/>
        <a:p>
          <a:pPr rtl="0">
            <a:defRPr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cat>
            <c:strRef>
              <c:f>Participate!$G$3:$G$4</c:f>
              <c:strCache>
                <c:ptCount val="2"/>
                <c:pt idx="0">
                  <c:v>Reliability (≤1)</c:v>
                </c:pt>
                <c:pt idx="1">
                  <c:v>Low Reliability (&gt;1)</c:v>
                </c:pt>
              </c:strCache>
            </c:strRef>
          </c:cat>
          <c:val>
            <c:numRef>
              <c:f>Participate!$H$3:$H$4</c:f>
              <c:numCache>
                <c:formatCode>General</c:formatCode>
                <c:ptCount val="2"/>
                <c:pt idx="0">
                  <c:v>56.36</c:v>
                </c:pt>
                <c:pt idx="1">
                  <c:v>43.65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/>
      <c:overlay val="0"/>
      <c:txPr>
        <a:bodyPr/>
        <a:lstStyle/>
        <a:p>
          <a:pPr rtl="0">
            <a:defRPr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cat>
            <c:strRef>
              <c:f>Easy!$G$3:$G$4</c:f>
              <c:strCache>
                <c:ptCount val="2"/>
                <c:pt idx="0">
                  <c:v>Reliability (≤1)</c:v>
                </c:pt>
                <c:pt idx="1">
                  <c:v>Low Reliability (&gt;1)</c:v>
                </c:pt>
              </c:strCache>
            </c:strRef>
          </c:cat>
          <c:val>
            <c:numRef>
              <c:f>Easy!$H$3:$H$4</c:f>
              <c:numCache>
                <c:formatCode>General</c:formatCode>
                <c:ptCount val="2"/>
                <c:pt idx="0">
                  <c:v>56.73</c:v>
                </c:pt>
                <c:pt idx="1">
                  <c:v>43.269999999999996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/>
      <c:overlay val="0"/>
      <c:txPr>
        <a:bodyPr/>
        <a:lstStyle/>
        <a:p>
          <a:pPr rtl="0">
            <a:defRPr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1"/>
          <c:order val="0"/>
          <c:tx>
            <c:strRef>
              <c:f>'Personal Visits '!$C$1:$C$2</c:f>
              <c:strCache>
                <c:ptCount val="1"/>
                <c:pt idx="0">
                  <c:v>Percent</c:v>
                </c:pt>
              </c:strCache>
            </c:strRef>
          </c:tx>
          <c:spPr>
            <a:solidFill>
              <a:schemeClr val="accent1"/>
            </a:solidFill>
          </c:spPr>
          <c:invertIfNegative val="0"/>
          <c:cat>
            <c:strRef>
              <c:f>'Personal Visits '!$B$3:$B$12</c:f>
              <c:strCache>
                <c:ptCount val="1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 or more</c:v>
                </c:pt>
              </c:strCache>
            </c:strRef>
          </c:cat>
          <c:val>
            <c:numRef>
              <c:f>'Personal Visits '!$C$3:$C$12</c:f>
              <c:numCache>
                <c:formatCode>General</c:formatCode>
                <c:ptCount val="10"/>
                <c:pt idx="0">
                  <c:v>25.7</c:v>
                </c:pt>
                <c:pt idx="1">
                  <c:v>29.46</c:v>
                </c:pt>
                <c:pt idx="2">
                  <c:v>18.23</c:v>
                </c:pt>
                <c:pt idx="3">
                  <c:v>10.93</c:v>
                </c:pt>
                <c:pt idx="4">
                  <c:v>6.09</c:v>
                </c:pt>
                <c:pt idx="5">
                  <c:v>3.49</c:v>
                </c:pt>
                <c:pt idx="6">
                  <c:v>2.38</c:v>
                </c:pt>
                <c:pt idx="7">
                  <c:v>1.2</c:v>
                </c:pt>
                <c:pt idx="8">
                  <c:v>0.8</c:v>
                </c:pt>
                <c:pt idx="9">
                  <c:v>1.73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59110400"/>
        <c:axId val="259112320"/>
      </c:barChart>
      <c:catAx>
        <c:axId val="25911040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Number of Personal Visits</a:t>
                </a:r>
                <a:r>
                  <a:rPr lang="en-US" baseline="0"/>
                  <a:t> to Completion </a:t>
                </a:r>
                <a:r>
                  <a:rPr lang="en-US"/>
                  <a:t> 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259112320"/>
        <c:crosses val="autoZero"/>
        <c:auto val="1"/>
        <c:lblAlgn val="ctr"/>
        <c:lblOffset val="100"/>
        <c:noMultiLvlLbl val="0"/>
      </c:catAx>
      <c:valAx>
        <c:axId val="259112320"/>
        <c:scaling>
          <c:orientation val="minMax"/>
          <c:max val="40"/>
          <c:min val="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Percentage of Respondents 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259110400"/>
        <c:crosses val="autoZero"/>
        <c:crossBetween val="between"/>
        <c:majorUnit val="5"/>
        <c:minorUnit val="1"/>
      </c:valAx>
    </c:plotArea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E84500-BC60-48BF-AEE0-951C413E48E6}" type="datetimeFigureOut">
              <a:rPr lang="en-US" smtClean="0"/>
              <a:t>11/8/2016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F28597-02B9-4B80-920E-0EEF50A5D8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3078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add subtitle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8A5C4-149D-4D66-BABE-E6DD2BE69C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0034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 dirty="0" smtClean="0"/>
              <a:t>Click to add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8A5C4-149D-4D66-BABE-E6DD2BE69C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9036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add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add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8A5C4-149D-4D66-BABE-E6DD2BE69C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1075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8A5C4-149D-4D66-BABE-E6DD2BE69C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1900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8A5C4-149D-4D66-BABE-E6DD2BE69C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5711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35700"/>
            <a:ext cx="9144000" cy="6223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add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68A5C4-149D-4D66-BABE-E6DD2BE69C9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88286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4" r:id="rId4"/>
    <p:sldLayoutId id="2147483655" r:id="rId5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i="0" kern="1200" baseline="0">
          <a:solidFill>
            <a:schemeClr val="tx1"/>
          </a:solidFill>
          <a:latin typeface="Arial" panose="020B0604020202020204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Wingdings" panose="05000000000000000000" pitchFamily="2" charset="2"/>
        <a:buChar char="§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Wingdings" panose="05000000000000000000" pitchFamily="2" charset="2"/>
        <a:buChar char="§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7" Type="http://schemas.openxmlformats.org/officeDocument/2006/relationships/chart" Target="../charts/chart6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7" Type="http://schemas.openxmlformats.org/officeDocument/2006/relationships/chart" Target="../charts/chart12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1.xml"/><Relationship Id="rId5" Type="http://schemas.openxmlformats.org/officeDocument/2006/relationships/chart" Target="../charts/chart10.xml"/><Relationship Id="rId4" Type="http://schemas.openxmlformats.org/officeDocument/2006/relationships/chart" Target="../charts/char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mailto:jonathan.m.katz@census.gov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sz="4000" dirty="0"/>
              <a:t>The Effect of Interviewer And Personal Visits on Response Consistency </a:t>
            </a:r>
            <a:endParaRPr lang="en-US" sz="4000" b="0" i="1" dirty="0">
              <a:latin typeface="Arial Black" panose="020B0A040201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3352800"/>
            <a:ext cx="7086600" cy="1600200"/>
          </a:xfrm>
        </p:spPr>
        <p:txBody>
          <a:bodyPr>
            <a:normAutofit fontScale="92500" lnSpcReduction="20000"/>
          </a:bodyPr>
          <a:lstStyle/>
          <a:p>
            <a:r>
              <a:rPr lang="en-US" sz="2800" dirty="0" smtClean="0">
                <a:solidFill>
                  <a:schemeClr val="tx1"/>
                </a:solidFill>
                <a:latin typeface="Helvetica" pitchFamily="34" charset="0"/>
              </a:rPr>
              <a:t>Jonathan Katz </a:t>
            </a:r>
          </a:p>
          <a:p>
            <a:r>
              <a:rPr lang="en-US" sz="2800" smtClean="0">
                <a:solidFill>
                  <a:schemeClr val="tx1"/>
                </a:solidFill>
                <a:latin typeface="Helvetica" pitchFamily="34" charset="0"/>
              </a:rPr>
              <a:t>QDET2 Conference </a:t>
            </a:r>
            <a:endParaRPr lang="en-US" sz="2800" dirty="0" smtClean="0">
              <a:solidFill>
                <a:schemeClr val="tx1"/>
              </a:solidFill>
              <a:latin typeface="Helvetica" pitchFamily="34" charset="0"/>
            </a:endParaRPr>
          </a:p>
          <a:p>
            <a:r>
              <a:rPr lang="en-US" sz="2800" dirty="0" smtClean="0">
                <a:solidFill>
                  <a:schemeClr val="tx1"/>
                </a:solidFill>
                <a:latin typeface="Helvetica" pitchFamily="34" charset="0"/>
              </a:rPr>
              <a:t>Miami, FL </a:t>
            </a:r>
          </a:p>
          <a:p>
            <a:r>
              <a:rPr lang="en-US" sz="2800" dirty="0" smtClean="0">
                <a:solidFill>
                  <a:schemeClr val="tx1"/>
                </a:solidFill>
                <a:latin typeface="Helvetica" pitchFamily="34" charset="0"/>
              </a:rPr>
              <a:t>November 10</a:t>
            </a:r>
            <a:r>
              <a:rPr lang="en-US" sz="2800" baseline="30000" dirty="0" smtClean="0">
                <a:solidFill>
                  <a:schemeClr val="tx1"/>
                </a:solidFill>
                <a:latin typeface="Helvetica" pitchFamily="34" charset="0"/>
              </a:rPr>
              <a:t>th</a:t>
            </a:r>
            <a:r>
              <a:rPr lang="en-US" sz="2800" dirty="0" smtClean="0">
                <a:solidFill>
                  <a:schemeClr val="tx1"/>
                </a:solidFill>
                <a:latin typeface="Helvetica" pitchFamily="34" charset="0"/>
              </a:rPr>
              <a:t>, 2016</a:t>
            </a:r>
            <a:endParaRPr lang="en-US" sz="2800" dirty="0">
              <a:solidFill>
                <a:schemeClr val="tx1"/>
              </a:solidFill>
              <a:latin typeface="Helvetica" pitchFamily="34" charset="0"/>
            </a:endParaRPr>
          </a:p>
          <a:p>
            <a:endParaRPr lang="en-US" sz="2400" i="1" dirty="0"/>
          </a:p>
        </p:txBody>
      </p:sp>
      <p:sp>
        <p:nvSpPr>
          <p:cNvPr id="4" name="TextBox 3"/>
          <p:cNvSpPr txBox="1"/>
          <p:nvPr/>
        </p:nvSpPr>
        <p:spPr>
          <a:xfrm>
            <a:off x="609600" y="5181600"/>
            <a:ext cx="815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Disclaimer: Any views expressed are those of the </a:t>
            </a:r>
            <a:r>
              <a:rPr lang="en-US" i="1" dirty="0" smtClean="0"/>
              <a:t>author </a:t>
            </a:r>
            <a:r>
              <a:rPr lang="en-US" i="1" dirty="0"/>
              <a:t>and not necessarily those of the U.S. Census Bureau.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9724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Literature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lvl="1" indent="0">
              <a:buNone/>
            </a:pPr>
            <a:r>
              <a:rPr lang="en-US" dirty="0" smtClean="0"/>
              <a:t>Reliability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Optimal </a:t>
            </a:r>
            <a:r>
              <a:rPr lang="en-US" dirty="0"/>
              <a:t>goal is to design questions where </a:t>
            </a:r>
            <a:r>
              <a:rPr lang="en-US" dirty="0" smtClean="0"/>
              <a:t>responses will be replicated with the same true values </a:t>
            </a:r>
            <a:endParaRPr lang="en-US" dirty="0"/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/>
              <a:t>Unfeasible 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/>
              <a:t>“parallel measures”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/>
              <a:t>Pre-testing  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/>
              <a:t>Re-interviews  (Groves, 1989)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8A5C4-149D-4D66-BABE-E6DD2BE69C9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743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Literature continued…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740664" lvl="2">
              <a:buFont typeface="Arial" panose="020B0604020202020204" pitchFamily="34" charset="0"/>
              <a:buChar char="•"/>
            </a:pPr>
            <a:r>
              <a:rPr lang="en-US" dirty="0" smtClean="0"/>
              <a:t>Interviewer Variability</a:t>
            </a:r>
          </a:p>
          <a:p>
            <a:pPr marL="1197864" lvl="3">
              <a:buFont typeface="Arial" panose="020B0604020202020204" pitchFamily="34" charset="0"/>
              <a:buChar char="•"/>
            </a:pPr>
            <a:r>
              <a:rPr lang="en-US" dirty="0" smtClean="0"/>
              <a:t>Had different findings depending on whether interviewers were included as a random </a:t>
            </a:r>
            <a:r>
              <a:rPr lang="en-US" dirty="0"/>
              <a:t>effect </a:t>
            </a:r>
            <a:r>
              <a:rPr lang="en-US" dirty="0" smtClean="0"/>
              <a:t>(Dijkstra,1983)  </a:t>
            </a:r>
            <a:r>
              <a:rPr lang="en-US" dirty="0"/>
              <a:t>(</a:t>
            </a:r>
            <a:r>
              <a:rPr lang="en-US" dirty="0" err="1" smtClean="0"/>
              <a:t>O’Muircheartaigh</a:t>
            </a:r>
            <a:r>
              <a:rPr lang="en-US" dirty="0" smtClean="0"/>
              <a:t> </a:t>
            </a:r>
            <a:r>
              <a:rPr lang="en-US" dirty="0"/>
              <a:t>&amp; </a:t>
            </a:r>
            <a:r>
              <a:rPr lang="en-US" dirty="0" err="1" smtClean="0"/>
              <a:t>Campanelli</a:t>
            </a:r>
            <a:r>
              <a:rPr lang="en-US" dirty="0" smtClean="0"/>
              <a:t>, 1998)</a:t>
            </a:r>
          </a:p>
          <a:p>
            <a:pPr marL="740664" lvl="2">
              <a:buFont typeface="Arial" panose="020B0604020202020204" pitchFamily="34" charset="0"/>
              <a:buChar char="•"/>
            </a:pPr>
            <a:r>
              <a:rPr lang="en-US" dirty="0"/>
              <a:t>Hard-To-Reach </a:t>
            </a:r>
            <a:r>
              <a:rPr lang="en-US" dirty="0" smtClean="0"/>
              <a:t>Respondents</a:t>
            </a:r>
          </a:p>
          <a:p>
            <a:pPr marL="1197864" lvl="3">
              <a:buFont typeface="Arial" panose="020B0604020202020204" pitchFamily="34" charset="0"/>
              <a:buChar char="•"/>
            </a:pPr>
            <a:r>
              <a:rPr lang="en-US" dirty="0" smtClean="0"/>
              <a:t>Mixed research if increasing effort for </a:t>
            </a:r>
            <a:r>
              <a:rPr lang="en-US" smtClean="0"/>
              <a:t>hard-to-reach respondents impact </a:t>
            </a:r>
            <a:r>
              <a:rPr lang="en-US" dirty="0" smtClean="0"/>
              <a:t>data quality</a:t>
            </a:r>
          </a:p>
          <a:p>
            <a:pPr marL="1655064" lvl="4">
              <a:buFont typeface="Arial" panose="020B0604020202020204" pitchFamily="34" charset="0"/>
              <a:buChar char="•"/>
            </a:pPr>
            <a:r>
              <a:rPr lang="en-US" dirty="0" err="1" smtClean="0"/>
              <a:t>Peytchev</a:t>
            </a:r>
            <a:r>
              <a:rPr lang="en-US" dirty="0" smtClean="0"/>
              <a:t>, </a:t>
            </a:r>
            <a:r>
              <a:rPr lang="en-US" dirty="0" err="1" smtClean="0"/>
              <a:t>Peytcheva</a:t>
            </a:r>
            <a:r>
              <a:rPr lang="en-US" dirty="0" smtClean="0"/>
              <a:t>, &amp; Groves (2010) found abortion experiences to be underreported</a:t>
            </a:r>
          </a:p>
          <a:p>
            <a:pPr marL="1655064" lvl="4">
              <a:buFont typeface="Arial" panose="020B0604020202020204" pitchFamily="34" charset="0"/>
              <a:buChar char="•"/>
            </a:pPr>
            <a:r>
              <a:rPr lang="en-US" dirty="0" err="1" smtClean="0"/>
              <a:t>Hox</a:t>
            </a:r>
            <a:r>
              <a:rPr lang="en-US" dirty="0" smtClean="0"/>
              <a:t>, de </a:t>
            </a:r>
            <a:r>
              <a:rPr lang="en-US" dirty="0" err="1" smtClean="0"/>
              <a:t>Leeuw</a:t>
            </a:r>
            <a:r>
              <a:rPr lang="en-US" dirty="0" smtClean="0"/>
              <a:t>, &amp; Chang (2012) found “data quality” not to be affected between “eager” and “reluctant” respondents</a:t>
            </a:r>
            <a:endParaRPr lang="en-US" dirty="0"/>
          </a:p>
          <a:p>
            <a:pPr marL="740664" lvl="2">
              <a:buFont typeface="Arial" panose="020B0604020202020204" pitchFamily="34" charset="0"/>
              <a:buChar char="•"/>
            </a:pPr>
            <a:r>
              <a:rPr lang="en-US" dirty="0"/>
              <a:t>Social/Political Attitudinal Items </a:t>
            </a:r>
            <a:endParaRPr lang="en-US" dirty="0" smtClean="0"/>
          </a:p>
          <a:p>
            <a:pPr marL="1197864" lvl="3">
              <a:buFont typeface="Arial" panose="020B0604020202020204" pitchFamily="34" charset="0"/>
              <a:buChar char="•"/>
            </a:pPr>
            <a:r>
              <a:rPr lang="en-US" dirty="0" smtClean="0"/>
              <a:t>Olson (2006) </a:t>
            </a:r>
            <a:r>
              <a:rPr lang="en-US" dirty="0"/>
              <a:t>d</a:t>
            </a:r>
            <a:r>
              <a:rPr lang="en-US" dirty="0" smtClean="0"/>
              <a:t>iscussed </a:t>
            </a:r>
            <a:r>
              <a:rPr lang="en-US" dirty="0"/>
              <a:t>that length of marriage item may have had less measurement </a:t>
            </a:r>
            <a:r>
              <a:rPr lang="en-US" dirty="0" smtClean="0"/>
              <a:t>bias (compared to time since divorce) </a:t>
            </a:r>
            <a:r>
              <a:rPr lang="en-US" dirty="0"/>
              <a:t>because it’s a more “salient” event</a:t>
            </a:r>
          </a:p>
          <a:p>
            <a:pPr marL="1197864" lvl="3">
              <a:buFont typeface="Arial" panose="020B0604020202020204" pitchFamily="34" charset="0"/>
              <a:buChar char="•"/>
            </a:pPr>
            <a:endParaRPr lang="en-US" dirty="0"/>
          </a:p>
          <a:p>
            <a:pPr marL="1655064" lvl="4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8A5C4-149D-4D66-BABE-E6DD2BE69C9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912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Motivation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3600" dirty="0" smtClean="0"/>
              <a:t>Measure </a:t>
            </a:r>
            <a:r>
              <a:rPr lang="en-US" sz="3600" dirty="0"/>
              <a:t>how interviewers </a:t>
            </a:r>
            <a:r>
              <a:rPr lang="en-US" sz="3600" dirty="0" smtClean="0"/>
              <a:t>and number of  </a:t>
            </a:r>
            <a:r>
              <a:rPr lang="en-US" sz="3600" dirty="0"/>
              <a:t>contact attempts each contribute to </a:t>
            </a:r>
            <a:r>
              <a:rPr lang="en-US" sz="3600" dirty="0" smtClean="0"/>
              <a:t>reliability of responses to attitudinal items ( using </a:t>
            </a:r>
            <a:r>
              <a:rPr lang="en-US" sz="3600" dirty="0"/>
              <a:t>European Social Survey Round 7 </a:t>
            </a:r>
            <a:r>
              <a:rPr lang="en-US" sz="3600" dirty="0" smtClean="0"/>
              <a:t>Data )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600" dirty="0" smtClean="0"/>
              <a:t>Journal papers have focused upon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3200" dirty="0" smtClean="0"/>
              <a:t>the relationship between reliability and number of contact attempts (or recruiting hard-to-reach survey non-respondents)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3200" dirty="0" smtClean="0"/>
              <a:t>the relationship between interviewers and reliability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8A5C4-149D-4D66-BABE-E6DD2BE69C9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037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Data Used for Study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lvl="1" indent="0">
              <a:spcBef>
                <a:spcPts val="1200"/>
              </a:spcBef>
              <a:spcAft>
                <a:spcPts val="200"/>
              </a:spcAft>
              <a:buSzPct val="100000"/>
              <a:buNone/>
            </a:pPr>
            <a:r>
              <a:rPr lang="en-US" sz="3500" dirty="0" smtClean="0"/>
              <a:t>European Social Survey (ESS) Round 7 </a:t>
            </a:r>
            <a:endParaRPr lang="en-US" sz="3500" dirty="0"/>
          </a:p>
          <a:p>
            <a:pPr lvl="2">
              <a:spcAft>
                <a:spcPts val="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2900" dirty="0"/>
              <a:t>40,185 </a:t>
            </a:r>
            <a:r>
              <a:rPr lang="en-US" sz="2900" dirty="0" smtClean="0"/>
              <a:t>cases</a:t>
            </a:r>
          </a:p>
          <a:p>
            <a:pPr lvl="2">
              <a:spcAft>
                <a:spcPts val="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2900" dirty="0" smtClean="0"/>
              <a:t>22 </a:t>
            </a:r>
            <a:r>
              <a:rPr lang="en-US" sz="2900" dirty="0"/>
              <a:t>countries participated </a:t>
            </a:r>
          </a:p>
          <a:p>
            <a:pPr lvl="2">
              <a:spcAft>
                <a:spcPts val="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2900" dirty="0"/>
              <a:t>Supplementary questionnaire administered face-to-face following main questionnaire </a:t>
            </a:r>
          </a:p>
          <a:p>
            <a:pPr lvl="2">
              <a:spcAft>
                <a:spcPts val="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2900" dirty="0" smtClean="0"/>
              <a:t>(Country </a:t>
            </a:r>
            <a:r>
              <a:rPr lang="en-US" sz="2900" dirty="0"/>
              <a:t>response rates ranged from 30 % to 80 </a:t>
            </a:r>
            <a:r>
              <a:rPr lang="en-US" sz="2900" dirty="0" smtClean="0"/>
              <a:t>%)</a:t>
            </a:r>
            <a:endParaRPr lang="en-US" sz="2900" dirty="0"/>
          </a:p>
          <a:p>
            <a:pPr marL="914400" lvl="2" indent="0">
              <a:buNone/>
            </a:pPr>
            <a:endParaRPr lang="en-US" sz="2800" dirty="0"/>
          </a:p>
          <a:p>
            <a:pPr marL="0" lvl="2" indent="0">
              <a:buNone/>
            </a:pPr>
            <a:r>
              <a:rPr lang="en-US" sz="3500" dirty="0"/>
              <a:t>Final </a:t>
            </a:r>
            <a:r>
              <a:rPr lang="en-US" sz="3500" dirty="0" smtClean="0"/>
              <a:t>Data Set  </a:t>
            </a:r>
            <a:endParaRPr lang="en-US" sz="3500" dirty="0"/>
          </a:p>
          <a:p>
            <a:pPr lvl="2">
              <a:buFont typeface="Arial" panose="020B0604020202020204" pitchFamily="34" charset="0"/>
              <a:buChar char="•"/>
            </a:pPr>
            <a:r>
              <a:rPr lang="en-US" sz="2900" dirty="0"/>
              <a:t>N = 28,415 cases 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2900" dirty="0"/>
              <a:t>1,819 interviewers 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2900" dirty="0"/>
              <a:t>21 countries</a:t>
            </a:r>
          </a:p>
          <a:p>
            <a:pPr marL="457200" lvl="1" indent="0">
              <a:buNone/>
            </a:pPr>
            <a:r>
              <a:rPr lang="en-US" sz="3000" dirty="0"/>
              <a:t> </a:t>
            </a:r>
            <a:endParaRPr lang="en-US" sz="2600" dirty="0"/>
          </a:p>
          <a:p>
            <a:pPr lvl="1">
              <a:spcAft>
                <a:spcPts val="200"/>
              </a:spcAft>
              <a:buSzPct val="100000"/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365760" lvl="3" indent="0">
              <a:spcBef>
                <a:spcPts val="1200"/>
              </a:spcBef>
              <a:spcAft>
                <a:spcPts val="200"/>
              </a:spcAft>
              <a:buSzPct val="100000"/>
              <a:buNone/>
            </a:pP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8A5C4-149D-4D66-BABE-E6DD2BE69C9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397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Items of Interest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S</a:t>
            </a:r>
            <a:r>
              <a:rPr lang="en-US" sz="3200" dirty="0" smtClean="0"/>
              <a:t>ix attitude items on an 11 point scale (0-10) administered both in main questionnaire and supplementary questionnaire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3</a:t>
            </a:r>
            <a:r>
              <a:rPr lang="en-US" sz="2800" dirty="0" smtClean="0"/>
              <a:t> </a:t>
            </a:r>
            <a:r>
              <a:rPr lang="en-US" sz="2800" dirty="0"/>
              <a:t>social attitude </a:t>
            </a:r>
            <a:r>
              <a:rPr lang="en-US" sz="2800" dirty="0" smtClean="0"/>
              <a:t>items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 smtClean="0"/>
              <a:t>3 </a:t>
            </a:r>
            <a:r>
              <a:rPr lang="en-US" sz="2800" dirty="0"/>
              <a:t>political attitude items </a:t>
            </a:r>
            <a:endParaRPr lang="en-US" sz="2800" dirty="0" smtClean="0"/>
          </a:p>
          <a:p>
            <a:pPr marL="0" indent="0">
              <a:buNone/>
            </a:pPr>
            <a:endParaRPr lang="en-US" sz="1800" dirty="0"/>
          </a:p>
          <a:p>
            <a:pPr lvl="1">
              <a:buFont typeface="Arial" panose="020B0604020202020204" pitchFamily="34" charset="0"/>
              <a:buChar char="•"/>
            </a:pPr>
            <a:endParaRPr lang="en-US" sz="3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8A5C4-149D-4D66-BABE-E6DD2BE69C9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515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715"/>
            <a:ext cx="8229600" cy="1143000"/>
          </a:xfrm>
        </p:spPr>
        <p:txBody>
          <a:bodyPr/>
          <a:lstStyle/>
          <a:p>
            <a:pPr algn="ctr"/>
            <a:r>
              <a:rPr lang="en-US" dirty="0" smtClean="0"/>
              <a:t>Social Attitude Items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25963"/>
          </a:xfrm>
        </p:spPr>
        <p:txBody>
          <a:bodyPr>
            <a:normAutofit fontScale="32500" lnSpcReduction="20000"/>
          </a:bodyPr>
          <a:lstStyle/>
          <a:p>
            <a:pPr marL="0" indent="0">
              <a:buNone/>
            </a:pPr>
            <a:r>
              <a:rPr lang="en-US" sz="4400" b="1" dirty="0"/>
              <a:t> </a:t>
            </a:r>
            <a:r>
              <a:rPr lang="en-US" sz="4400" b="1" dirty="0" smtClean="0"/>
              <a:t>       </a:t>
            </a:r>
            <a:r>
              <a:rPr lang="en-US" sz="6200" b="1" dirty="0" smtClean="0"/>
              <a:t>Racial Attitude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4900" dirty="0" smtClean="0"/>
              <a:t>And </a:t>
            </a:r>
            <a:r>
              <a:rPr lang="en-US" sz="4900" dirty="0"/>
              <a:t>how important do you think being white should be in deciding whether someone born, brought up and living outside [country] should be able to come and live here?</a:t>
            </a:r>
            <a:r>
              <a:rPr lang="en-US" sz="4900" b="1" dirty="0"/>
              <a:t> </a:t>
            </a:r>
            <a:endParaRPr lang="en-US" sz="4900" b="1" dirty="0" smtClean="0"/>
          </a:p>
          <a:p>
            <a:pPr marL="0" indent="0">
              <a:buNone/>
            </a:pPr>
            <a:endParaRPr lang="en-US" sz="4400" dirty="0"/>
          </a:p>
          <a:p>
            <a:pPr marL="0" indent="0">
              <a:buNone/>
            </a:pPr>
            <a:r>
              <a:rPr lang="en-US" sz="3400" b="1" dirty="0"/>
              <a:t>	</a:t>
            </a:r>
            <a:r>
              <a:rPr lang="en-US" sz="4300" b="1" dirty="0" smtClean="0"/>
              <a:t>Extremely unimportant – 0 </a:t>
            </a:r>
            <a:r>
              <a:rPr lang="en-US" sz="4300" b="1" dirty="0"/>
              <a:t>1 2 3 4 5 6 7 8 9 10 – </a:t>
            </a:r>
            <a:r>
              <a:rPr lang="en-US" sz="4300" b="1" dirty="0" smtClean="0"/>
              <a:t>Extremely important </a:t>
            </a:r>
          </a:p>
          <a:p>
            <a:pPr marL="0" indent="0">
              <a:buNone/>
            </a:pPr>
            <a:endParaRPr lang="en-US" sz="3400" b="1" dirty="0" smtClean="0"/>
          </a:p>
          <a:p>
            <a:pPr marL="0" indent="0">
              <a:buNone/>
            </a:pPr>
            <a:r>
              <a:rPr lang="en-US" sz="4400" dirty="0" smtClean="0"/>
              <a:t>        </a:t>
            </a:r>
            <a:r>
              <a:rPr lang="en-US" sz="6200" b="1" dirty="0" smtClean="0"/>
              <a:t>Language Attitude</a:t>
            </a:r>
            <a:endParaRPr lang="en-US" sz="62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sz="4900" dirty="0" smtClean="0"/>
              <a:t>Please </a:t>
            </a:r>
            <a:r>
              <a:rPr lang="en-US" sz="4900" dirty="0"/>
              <a:t>tell me how important you think being able to speak [country’s official language(s)] should be in deciding whether someone born, brought up and living outside [country] should be able to come and live here</a:t>
            </a:r>
            <a:r>
              <a:rPr lang="en-US" sz="4900" dirty="0" smtClean="0"/>
              <a:t>.</a:t>
            </a:r>
          </a:p>
          <a:p>
            <a:pPr marL="0" indent="0">
              <a:buNone/>
            </a:pPr>
            <a:endParaRPr lang="en-US" sz="4400" dirty="0" smtClean="0"/>
          </a:p>
          <a:p>
            <a:pPr marL="0" indent="0">
              <a:buNone/>
            </a:pPr>
            <a:r>
              <a:rPr lang="en-US" sz="3400" b="1" dirty="0" smtClean="0"/>
              <a:t>	</a:t>
            </a:r>
            <a:r>
              <a:rPr lang="en-US" sz="4300" b="1" dirty="0"/>
              <a:t> Extremely unimportant – </a:t>
            </a:r>
            <a:r>
              <a:rPr lang="en-US" sz="4300" b="1" dirty="0" smtClean="0"/>
              <a:t>0 </a:t>
            </a:r>
            <a:r>
              <a:rPr lang="en-US" sz="4300" b="1" dirty="0"/>
              <a:t>1 2 3 4 5 6 7 8 9 10 – Extremely important </a:t>
            </a:r>
            <a:endParaRPr lang="en-US" sz="4300" b="1" dirty="0" smtClean="0"/>
          </a:p>
          <a:p>
            <a:pPr marL="0" indent="0">
              <a:buNone/>
            </a:pPr>
            <a:r>
              <a:rPr lang="en-US" sz="3400" b="1" dirty="0" smtClean="0"/>
              <a:t>        </a:t>
            </a:r>
          </a:p>
          <a:p>
            <a:pPr marL="0" indent="0">
              <a:buNone/>
            </a:pPr>
            <a:r>
              <a:rPr lang="en-US" sz="3400" b="1" dirty="0" smtClean="0"/>
              <a:t>           </a:t>
            </a:r>
            <a:r>
              <a:rPr lang="en-US" sz="6200" b="1" dirty="0"/>
              <a:t>Country Way of Life Attitude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4900" dirty="0" smtClean="0"/>
              <a:t>Now</a:t>
            </a:r>
            <a:r>
              <a:rPr lang="en-US" sz="4900" dirty="0"/>
              <a:t>, how important do you think being committed to the way of life in [country] should be in deciding whether someone born, brought up and living outside [country] should be able to come and live here</a:t>
            </a:r>
            <a:r>
              <a:rPr lang="en-US" sz="4900" dirty="0" smtClean="0"/>
              <a:t>?</a:t>
            </a:r>
          </a:p>
          <a:p>
            <a:pPr marL="0" indent="0">
              <a:buNone/>
            </a:pPr>
            <a:endParaRPr lang="en-US" sz="4400" dirty="0" smtClean="0"/>
          </a:p>
          <a:p>
            <a:pPr marL="0" indent="0">
              <a:buNone/>
            </a:pPr>
            <a:r>
              <a:rPr lang="en-US" sz="3400" b="1" dirty="0" smtClean="0"/>
              <a:t>	</a:t>
            </a:r>
            <a:r>
              <a:rPr lang="en-US" sz="4300" b="1" dirty="0"/>
              <a:t> Extremely unimportant – </a:t>
            </a:r>
            <a:r>
              <a:rPr lang="en-US" sz="4300" b="1" dirty="0" smtClean="0"/>
              <a:t>0 </a:t>
            </a:r>
            <a:r>
              <a:rPr lang="en-US" sz="4300" b="1" dirty="0"/>
              <a:t>1 2 3 4 5 6 7 8 9 10 – Extremely important </a:t>
            </a:r>
            <a:endParaRPr lang="en-US" sz="43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8A5C4-149D-4D66-BABE-E6DD2BE69C9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068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algn="ctr"/>
            <a:r>
              <a:rPr lang="en-US" dirty="0" smtClean="0"/>
              <a:t>Political Attitude Items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600" dirty="0" smtClean="0"/>
              <a:t>     </a:t>
            </a:r>
            <a:r>
              <a:rPr lang="en-US" sz="2000" b="1" dirty="0" smtClean="0"/>
              <a:t>Role in Political Issues Attitude </a:t>
            </a:r>
            <a:endParaRPr lang="en-US" sz="20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 smtClean="0"/>
              <a:t>How </a:t>
            </a:r>
            <a:r>
              <a:rPr lang="en-US" sz="1600" dirty="0"/>
              <a:t>able do you think you are to take an active role in a group involved with political issues</a:t>
            </a:r>
            <a:r>
              <a:rPr lang="en-US" sz="1600" dirty="0" smtClean="0"/>
              <a:t>?</a:t>
            </a:r>
            <a:endParaRPr lang="en-US" sz="1600" b="1" dirty="0" smtClean="0"/>
          </a:p>
          <a:p>
            <a:pPr marL="0" indent="0">
              <a:buNone/>
            </a:pPr>
            <a:r>
              <a:rPr lang="en-US" sz="1600" b="1" dirty="0" smtClean="0"/>
              <a:t>	</a:t>
            </a:r>
          </a:p>
          <a:p>
            <a:pPr marL="0" indent="0">
              <a:buNone/>
            </a:pPr>
            <a:r>
              <a:rPr lang="en-US" sz="1400" b="1" dirty="0" smtClean="0"/>
              <a:t>	Completely </a:t>
            </a:r>
            <a:r>
              <a:rPr lang="en-US" sz="1400" b="1" dirty="0"/>
              <a:t>Unable – </a:t>
            </a:r>
            <a:r>
              <a:rPr lang="en-US" sz="1400" b="1" dirty="0" smtClean="0"/>
              <a:t>0 </a:t>
            </a:r>
            <a:r>
              <a:rPr lang="en-US" sz="1400" b="1" dirty="0"/>
              <a:t>1 2 3 4 5 6 7 8 9 10 – Completely Able </a:t>
            </a:r>
            <a:endParaRPr lang="en-US" sz="1400" b="1" dirty="0" smtClean="0"/>
          </a:p>
          <a:p>
            <a:pPr marL="0" indent="0">
              <a:buNone/>
            </a:pPr>
            <a:endParaRPr lang="en-US" sz="1400" b="1" dirty="0"/>
          </a:p>
          <a:p>
            <a:pPr marL="0" indent="0">
              <a:buNone/>
            </a:pPr>
            <a:r>
              <a:rPr lang="en-US" sz="1800" b="1" dirty="0" smtClean="0"/>
              <a:t>       </a:t>
            </a:r>
            <a:r>
              <a:rPr lang="en-US" sz="2000" b="1" dirty="0" smtClean="0"/>
              <a:t> Participation in Politics Attitude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/>
              <a:t>How confident are you in your own ability to participate in politics?</a:t>
            </a:r>
            <a:r>
              <a:rPr lang="en-US" sz="1600" b="1" dirty="0"/>
              <a:t> </a:t>
            </a:r>
            <a:endParaRPr lang="en-US" sz="1600" dirty="0" smtClean="0"/>
          </a:p>
          <a:p>
            <a:pPr marL="0" indent="0">
              <a:buNone/>
            </a:pPr>
            <a:r>
              <a:rPr lang="en-US" sz="1600" b="1" dirty="0" smtClean="0"/>
              <a:t>	</a:t>
            </a:r>
          </a:p>
          <a:p>
            <a:pPr marL="0" indent="0">
              <a:buNone/>
            </a:pPr>
            <a:r>
              <a:rPr lang="en-US" sz="1600" b="1" dirty="0"/>
              <a:t>	</a:t>
            </a:r>
            <a:r>
              <a:rPr lang="en-US" sz="1400" b="1" dirty="0" smtClean="0"/>
              <a:t>Completely </a:t>
            </a:r>
            <a:r>
              <a:rPr lang="en-US" sz="1400" b="1" dirty="0"/>
              <a:t>Unconfident – </a:t>
            </a:r>
            <a:r>
              <a:rPr lang="en-US" sz="1400" b="1" dirty="0" smtClean="0"/>
              <a:t>0 </a:t>
            </a:r>
            <a:r>
              <a:rPr lang="en-US" sz="1400" b="1" dirty="0"/>
              <a:t>1 2 3 4 5 6 7 8 9 10 – Completely </a:t>
            </a:r>
            <a:r>
              <a:rPr lang="en-US" sz="1400" b="1" dirty="0" smtClean="0"/>
              <a:t>Confident</a:t>
            </a:r>
          </a:p>
          <a:p>
            <a:pPr marL="0" indent="0">
              <a:buNone/>
            </a:pPr>
            <a:endParaRPr lang="en-US" sz="1800" b="1" dirty="0" smtClean="0"/>
          </a:p>
          <a:p>
            <a:pPr marL="0" indent="0">
              <a:buNone/>
            </a:pPr>
            <a:r>
              <a:rPr lang="en-US" sz="1800" dirty="0" smtClean="0"/>
              <a:t>       </a:t>
            </a:r>
            <a:r>
              <a:rPr lang="en-US" sz="2200" dirty="0" smtClean="0"/>
              <a:t> </a:t>
            </a:r>
            <a:r>
              <a:rPr lang="en-US" sz="2000" b="1" dirty="0" smtClean="0"/>
              <a:t>Ease in Politics Attitude </a:t>
            </a:r>
            <a:endParaRPr lang="en-US" sz="20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/>
              <a:t>How easy do you personally find it to take part in politics?</a:t>
            </a:r>
            <a:r>
              <a:rPr lang="en-US" sz="1600" b="1" dirty="0"/>
              <a:t> </a:t>
            </a:r>
            <a:endParaRPr lang="en-US" sz="1600" dirty="0"/>
          </a:p>
          <a:p>
            <a:pPr marL="0" indent="0">
              <a:buNone/>
            </a:pPr>
            <a:r>
              <a:rPr lang="en-US" sz="1600" b="1" dirty="0" smtClean="0"/>
              <a:t>	</a:t>
            </a:r>
          </a:p>
          <a:p>
            <a:pPr marL="0" indent="0">
              <a:buNone/>
            </a:pPr>
            <a:r>
              <a:rPr lang="en-US" sz="1600" b="1" dirty="0"/>
              <a:t>	</a:t>
            </a:r>
            <a:r>
              <a:rPr lang="en-US" sz="1400" b="1" dirty="0" smtClean="0"/>
              <a:t>Extremely </a:t>
            </a:r>
            <a:r>
              <a:rPr lang="en-US" sz="1400" b="1" dirty="0"/>
              <a:t>Difficult – </a:t>
            </a:r>
            <a:r>
              <a:rPr lang="en-US" sz="1400" b="1" dirty="0" smtClean="0"/>
              <a:t>0 </a:t>
            </a:r>
            <a:r>
              <a:rPr lang="en-US" sz="1400" b="1" dirty="0"/>
              <a:t>1 2 3 4 5 6 7 8 9 10 – Extremely </a:t>
            </a:r>
            <a:r>
              <a:rPr lang="en-US" sz="1400" b="1" dirty="0" smtClean="0"/>
              <a:t>Easy</a:t>
            </a:r>
            <a:endParaRPr lang="en-US" sz="1400" dirty="0"/>
          </a:p>
          <a:p>
            <a:pPr lvl="1">
              <a:buFont typeface="Arial" panose="020B0604020202020204" pitchFamily="34" charset="0"/>
              <a:buChar char="•"/>
            </a:pPr>
            <a:endParaRPr lang="en-US" sz="3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8A5C4-149D-4D66-BABE-E6DD2BE69C9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6676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/>
              <a:t>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Response Score Differences for Histograms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Multilevel Logistic Regression Models </a:t>
            </a:r>
            <a:endParaRPr lang="en-US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Dependent Variable</a:t>
            </a:r>
            <a:endParaRPr lang="en-US" sz="2800" dirty="0" smtClean="0"/>
          </a:p>
          <a:p>
            <a:pPr lvl="2">
              <a:buFont typeface="Arial" panose="020B0604020202020204" pitchFamily="34" charset="0"/>
              <a:buChar char="•"/>
            </a:pPr>
            <a:r>
              <a:rPr lang="en-US" sz="2600" dirty="0" smtClean="0"/>
              <a:t>Response Score Difference of ‘0’ or ‘1’ </a:t>
            </a:r>
            <a:r>
              <a:rPr lang="en-US" sz="2600" dirty="0" smtClean="0">
                <a:sym typeface="Wingdings" panose="05000000000000000000" pitchFamily="2" charset="2"/>
              </a:rPr>
              <a:t> Reliability   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2600" dirty="0" smtClean="0">
                <a:sym typeface="Wingdings" panose="05000000000000000000" pitchFamily="2" charset="2"/>
              </a:rPr>
              <a:t>Response Score Difference of ‘&gt;1’  Low reliability</a:t>
            </a:r>
            <a:endParaRPr lang="en-US" sz="2600" dirty="0" smtClean="0"/>
          </a:p>
          <a:p>
            <a:pPr lvl="1">
              <a:spcAft>
                <a:spcPts val="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dirty="0"/>
              <a:t>Fixed Effects </a:t>
            </a:r>
          </a:p>
          <a:p>
            <a:pPr lvl="2">
              <a:spcAft>
                <a:spcPts val="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2600" dirty="0"/>
              <a:t>Respondent- age, education, gender</a:t>
            </a:r>
          </a:p>
          <a:p>
            <a:pPr lvl="2">
              <a:spcAft>
                <a:spcPts val="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2600" dirty="0"/>
              <a:t>Interviewer- age, gender</a:t>
            </a:r>
          </a:p>
          <a:p>
            <a:pPr lvl="2">
              <a:spcAft>
                <a:spcPts val="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2600" dirty="0"/>
              <a:t>Number of Personal Visits to Completion</a:t>
            </a:r>
          </a:p>
          <a:p>
            <a:pPr lvl="1">
              <a:spcAft>
                <a:spcPts val="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dirty="0"/>
              <a:t>Random Effects</a:t>
            </a:r>
          </a:p>
          <a:p>
            <a:pPr lvl="2">
              <a:spcAft>
                <a:spcPts val="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2600" dirty="0" smtClean="0"/>
              <a:t>Country </a:t>
            </a:r>
            <a:r>
              <a:rPr lang="en-US" sz="2600" dirty="0"/>
              <a:t>of Interview </a:t>
            </a:r>
            <a:r>
              <a:rPr lang="en-US" sz="2600" dirty="0" smtClean="0"/>
              <a:t>(Level 1) and Interviewer ID (Level 2)</a:t>
            </a:r>
            <a:endParaRPr lang="en-US" sz="2600" dirty="0"/>
          </a:p>
          <a:p>
            <a:pPr marL="822960" lvl="3" indent="-457200">
              <a:spcBef>
                <a:spcPts val="1200"/>
              </a:spcBef>
              <a:spcAft>
                <a:spcPts val="200"/>
              </a:spcAft>
              <a:buSzPct val="100000"/>
              <a:buFont typeface="Arial" panose="020B0604020202020204" pitchFamily="34" charset="0"/>
              <a:buChar char="•"/>
            </a:pP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8A5C4-149D-4D66-BABE-E6DD2BE69C9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562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Hypotheses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3200" dirty="0" smtClean="0"/>
              <a:t>Interviewers and the number of contact attempts will both significantly affect reliability in items from main questionnaire to supplementary questionnaire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V</a:t>
            </a:r>
            <a:r>
              <a:rPr lang="en-US" dirty="0" smtClean="0"/>
              <a:t>ariability </a:t>
            </a:r>
            <a:r>
              <a:rPr lang="en-US" dirty="0"/>
              <a:t>between interviewers will be significantly different than zero</a:t>
            </a:r>
            <a:endParaRPr lang="en-US" sz="32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 smtClean="0"/>
              <a:t>An increase of contact attempts to interview completion (higher “burden”) would be associated with less reliability across responses to identical items </a:t>
            </a:r>
          </a:p>
          <a:p>
            <a:pPr marL="342900" lvl="2" indent="-342900">
              <a:buFont typeface="Arial" panose="020B0604020202020204" pitchFamily="34" charset="0"/>
              <a:buChar char="•"/>
            </a:pPr>
            <a:r>
              <a:rPr lang="en-US" sz="3200" dirty="0"/>
              <a:t>Association between personal visits and reliability would be more pronounced for social attitude items compared to political attitude items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8A5C4-149D-4D66-BABE-E6DD2BE69C9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131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414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sz="2000" dirty="0" smtClean="0"/>
              <a:t>Social Attitude Response Score Difference Histograms</a:t>
            </a:r>
            <a:endParaRPr lang="en-US" sz="2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8A5C4-149D-4D66-BABE-E6DD2BE69C90}" type="slidenum">
              <a:rPr lang="en-US" smtClean="0"/>
              <a:t>11</a:t>
            </a:fld>
            <a:endParaRPr lang="en-US"/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16478256"/>
              </p:ext>
            </p:extLst>
          </p:nvPr>
        </p:nvGraphicFramePr>
        <p:xfrm>
          <a:off x="2895600" y="1219200"/>
          <a:ext cx="2971800" cy="2438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31875324"/>
              </p:ext>
            </p:extLst>
          </p:nvPr>
        </p:nvGraphicFramePr>
        <p:xfrm>
          <a:off x="0" y="1219200"/>
          <a:ext cx="2971800" cy="2438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69291629"/>
              </p:ext>
            </p:extLst>
          </p:nvPr>
        </p:nvGraphicFramePr>
        <p:xfrm>
          <a:off x="5867400" y="1295400"/>
          <a:ext cx="2971800" cy="2438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2" name="Chart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36461821"/>
              </p:ext>
            </p:extLst>
          </p:nvPr>
        </p:nvGraphicFramePr>
        <p:xfrm>
          <a:off x="304800" y="3810000"/>
          <a:ext cx="2819400" cy="2438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3" name="Chart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63892367"/>
              </p:ext>
            </p:extLst>
          </p:nvPr>
        </p:nvGraphicFramePr>
        <p:xfrm>
          <a:off x="3352800" y="3810000"/>
          <a:ext cx="2819400" cy="2438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4" name="Chart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99637041"/>
              </p:ext>
            </p:extLst>
          </p:nvPr>
        </p:nvGraphicFramePr>
        <p:xfrm>
          <a:off x="6324600" y="3810000"/>
          <a:ext cx="2819400" cy="2438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565144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658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sz="2000" dirty="0" smtClean="0"/>
              <a:t>Political Attitude Response Score Difference Histograms </a:t>
            </a:r>
            <a:endParaRPr lang="en-US" sz="2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8A5C4-149D-4D66-BABE-E6DD2BE69C90}" type="slidenum">
              <a:rPr lang="en-US" smtClean="0"/>
              <a:t>12</a:t>
            </a:fld>
            <a:endParaRPr lang="en-US"/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48281266"/>
              </p:ext>
            </p:extLst>
          </p:nvPr>
        </p:nvGraphicFramePr>
        <p:xfrm>
          <a:off x="0" y="1066800"/>
          <a:ext cx="3048000" cy="251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Chart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07192048"/>
              </p:ext>
            </p:extLst>
          </p:nvPr>
        </p:nvGraphicFramePr>
        <p:xfrm>
          <a:off x="6096000" y="1066800"/>
          <a:ext cx="3048000" cy="251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Chart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33579003"/>
              </p:ext>
            </p:extLst>
          </p:nvPr>
        </p:nvGraphicFramePr>
        <p:xfrm>
          <a:off x="3124200" y="1066800"/>
          <a:ext cx="3048000" cy="251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3" name="Chart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89627827"/>
              </p:ext>
            </p:extLst>
          </p:nvPr>
        </p:nvGraphicFramePr>
        <p:xfrm>
          <a:off x="533400" y="4038600"/>
          <a:ext cx="2667000" cy="2133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4" name="Chart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12933073"/>
              </p:ext>
            </p:extLst>
          </p:nvPr>
        </p:nvGraphicFramePr>
        <p:xfrm>
          <a:off x="3733800" y="4038600"/>
          <a:ext cx="2667000" cy="2133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5" name="Chart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04533155"/>
              </p:ext>
            </p:extLst>
          </p:nvPr>
        </p:nvGraphicFramePr>
        <p:xfrm>
          <a:off x="6468035" y="4038600"/>
          <a:ext cx="2667000" cy="2133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2506481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Percentage of Personal Visits to Interview Completion Histogram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8A5C4-149D-4D66-BABE-E6DD2BE69C90}" type="slidenum">
              <a:rPr lang="en-US" smtClean="0"/>
              <a:t>13</a:t>
            </a:fld>
            <a:endParaRPr lang="en-US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3082388"/>
              </p:ext>
            </p:extLst>
          </p:nvPr>
        </p:nvGraphicFramePr>
        <p:xfrm>
          <a:off x="1066800" y="1524000"/>
          <a:ext cx="6172200" cy="4648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391400" y="5257800"/>
            <a:ext cx="152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Mean: 2.85</a:t>
            </a:r>
          </a:p>
          <a:p>
            <a:r>
              <a:rPr lang="en-US" sz="1600" dirty="0" smtClean="0"/>
              <a:t>Median: 2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6077418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28600"/>
            <a:ext cx="7070186" cy="644236"/>
          </a:xfrm>
        </p:spPr>
        <p:txBody>
          <a:bodyPr>
            <a:normAutofit/>
          </a:bodyPr>
          <a:lstStyle/>
          <a:p>
            <a:pPr algn="ctr"/>
            <a:r>
              <a:rPr lang="en-US" sz="1800" dirty="0" smtClean="0"/>
              <a:t>Multilevel Logistic Regression Model of Social Attitudes Items</a:t>
            </a:r>
            <a:endParaRPr lang="en-US" sz="1800" dirty="0"/>
          </a:p>
        </p:txBody>
      </p:sp>
      <p:sp>
        <p:nvSpPr>
          <p:cNvPr id="5" name="TextBox 4"/>
          <p:cNvSpPr txBox="1"/>
          <p:nvPr/>
        </p:nvSpPr>
        <p:spPr>
          <a:xfrm>
            <a:off x="7848600" y="5105400"/>
            <a:ext cx="122033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***p&lt;0.01</a:t>
            </a:r>
          </a:p>
          <a:p>
            <a:r>
              <a:rPr lang="en-US" sz="1600" dirty="0" smtClean="0"/>
              <a:t>**p&lt;0.05</a:t>
            </a:r>
          </a:p>
          <a:p>
            <a:r>
              <a:rPr lang="en-US" sz="1600" dirty="0" smtClean="0"/>
              <a:t>*p&lt;0.10</a:t>
            </a:r>
          </a:p>
          <a:p>
            <a:endParaRPr lang="en-US" sz="16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0109262"/>
              </p:ext>
            </p:extLst>
          </p:nvPr>
        </p:nvGraphicFramePr>
        <p:xfrm>
          <a:off x="533400" y="1185281"/>
          <a:ext cx="8211310" cy="39201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0550"/>
                <a:gridCol w="1524000"/>
                <a:gridCol w="1183048"/>
                <a:gridCol w="731520"/>
                <a:gridCol w="1179576"/>
                <a:gridCol w="731520"/>
                <a:gridCol w="1179576"/>
                <a:gridCol w="731520"/>
              </a:tblGrid>
              <a:tr h="762000">
                <a:tc rowSpan="2"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Characteristic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Racial Attitude 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Language</a:t>
                      </a:r>
                      <a:r>
                        <a:rPr lang="en-US" sz="1400" baseline="0" dirty="0" smtClean="0">
                          <a:solidFill>
                            <a:schemeClr val="bg1"/>
                          </a:solidFill>
                        </a:rPr>
                        <a:t> Attitude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Country Way of Life Attitude 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000305">
                <a:tc vMerge="1"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Estimate (Standard Error)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Odds Ratio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Estimate (Standard Error)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Odds Ratio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Estimate (Standard Error)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Odds Ratio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</a:tr>
              <a:tr h="612404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Fixed Effect</a:t>
                      </a:r>
                      <a:endParaRPr lang="en-US" sz="1400" dirty="0"/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Number of Contact Attempts</a:t>
                      </a:r>
                      <a:endParaRPr lang="en-US" sz="1400" dirty="0"/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0.04</a:t>
                      </a:r>
                      <a:r>
                        <a:rPr lang="en-US" sz="1400" baseline="0" dirty="0" smtClean="0"/>
                        <a:t> (0.01)***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1.04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0.01 </a:t>
                      </a:r>
                    </a:p>
                    <a:p>
                      <a:pPr algn="ctr"/>
                      <a:r>
                        <a:rPr lang="en-US" sz="1400" dirty="0" smtClean="0"/>
                        <a:t>(0.01)*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1.01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0.00 </a:t>
                      </a:r>
                    </a:p>
                    <a:p>
                      <a:pPr algn="ctr"/>
                      <a:r>
                        <a:rPr lang="en-US" sz="1400" dirty="0" smtClean="0"/>
                        <a:t>(0.01)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1.00</a:t>
                      </a:r>
                      <a:endParaRPr lang="en-US" sz="1400" dirty="0"/>
                    </a:p>
                  </a:txBody>
                  <a:tcPr anchor="ctr"/>
                </a:tc>
              </a:tr>
              <a:tr h="320114">
                <a:tc gridSpan="8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Variance</a:t>
                      </a:r>
                      <a:r>
                        <a:rPr lang="en-US" sz="1400" b="1" baseline="0" dirty="0" smtClean="0">
                          <a:solidFill>
                            <a:schemeClr val="bg1"/>
                          </a:solidFill>
                        </a:rPr>
                        <a:t> Components </a:t>
                      </a:r>
                      <a:endParaRPr lang="en-US" sz="1400" b="1" dirty="0" smtClean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</a:tr>
              <a:tr h="612648">
                <a:tc rowSpan="2"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Random</a:t>
                      </a:r>
                      <a:r>
                        <a:rPr lang="en-US" sz="1400" baseline="0" dirty="0" smtClean="0"/>
                        <a:t> Effect </a:t>
                      </a:r>
                      <a:endParaRPr lang="en-US" sz="1400" dirty="0"/>
                    </a:p>
                  </a:txBody>
                  <a:tcPr anchor="ctr">
                    <a:solidFill>
                      <a:srgbClr val="E9ED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Interviewer</a:t>
                      </a:r>
                      <a:endParaRPr lang="en-US" sz="1400" dirty="0"/>
                    </a:p>
                  </a:txBody>
                  <a:tcPr anchor="ctr">
                    <a:solidFill>
                      <a:srgbClr val="E9ED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0.24 (0.02)***</a:t>
                      </a:r>
                      <a:endParaRPr lang="en-US" sz="1400" dirty="0"/>
                    </a:p>
                  </a:txBody>
                  <a:tcPr anchor="ctr">
                    <a:solidFill>
                      <a:srgbClr val="E9ED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--</a:t>
                      </a:r>
                      <a:endParaRPr lang="en-US" sz="1400" dirty="0"/>
                    </a:p>
                  </a:txBody>
                  <a:tcPr anchor="ctr">
                    <a:solidFill>
                      <a:srgbClr val="E9ED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0.16</a:t>
                      </a:r>
                      <a:r>
                        <a:rPr lang="en-US" sz="1400" baseline="0" dirty="0" smtClean="0"/>
                        <a:t> (0.02)***</a:t>
                      </a:r>
                      <a:endParaRPr lang="en-US" sz="1400" dirty="0"/>
                    </a:p>
                  </a:txBody>
                  <a:tcPr anchor="ctr">
                    <a:solidFill>
                      <a:srgbClr val="E9ED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--</a:t>
                      </a:r>
                      <a:endParaRPr lang="en-US" sz="1400" dirty="0"/>
                    </a:p>
                  </a:txBody>
                  <a:tcPr anchor="ctr">
                    <a:solidFill>
                      <a:srgbClr val="E9ED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0.17 (0.02)***</a:t>
                      </a:r>
                      <a:endParaRPr lang="en-US" sz="1400" dirty="0"/>
                    </a:p>
                  </a:txBody>
                  <a:tcPr anchor="ctr">
                    <a:solidFill>
                      <a:srgbClr val="E9ED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--</a:t>
                      </a:r>
                      <a:endParaRPr lang="en-US" sz="1400" dirty="0"/>
                    </a:p>
                  </a:txBody>
                  <a:tcPr anchor="ctr">
                    <a:solidFill>
                      <a:srgbClr val="E9EDF3"/>
                    </a:solidFill>
                  </a:tcPr>
                </a:tc>
              </a:tr>
              <a:tr h="612648">
                <a:tc vMerge="1"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Country</a:t>
                      </a:r>
                      <a:r>
                        <a:rPr lang="en-US" sz="1400" baseline="0" dirty="0" smtClean="0"/>
                        <a:t> </a:t>
                      </a:r>
                      <a:endParaRPr lang="en-US" sz="1400" dirty="0"/>
                    </a:p>
                  </a:txBody>
                  <a:tcPr anchor="ctr">
                    <a:solidFill>
                      <a:srgbClr val="E9ED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0.14</a:t>
                      </a:r>
                      <a:r>
                        <a:rPr lang="en-US" sz="1400" baseline="0" dirty="0" smtClean="0"/>
                        <a:t> (0.05)***</a:t>
                      </a:r>
                      <a:endParaRPr lang="en-US" sz="1400" dirty="0"/>
                    </a:p>
                  </a:txBody>
                  <a:tcPr anchor="ctr">
                    <a:solidFill>
                      <a:srgbClr val="E9ED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--</a:t>
                      </a:r>
                      <a:endParaRPr lang="en-US" sz="1400" dirty="0"/>
                    </a:p>
                  </a:txBody>
                  <a:tcPr anchor="ctr">
                    <a:solidFill>
                      <a:srgbClr val="E9ED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0.06 (0.02)***</a:t>
                      </a:r>
                      <a:endParaRPr lang="en-US" sz="1400" dirty="0"/>
                    </a:p>
                  </a:txBody>
                  <a:tcPr anchor="ctr">
                    <a:solidFill>
                      <a:srgbClr val="E9ED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--</a:t>
                      </a:r>
                      <a:endParaRPr lang="en-US" sz="1400" dirty="0"/>
                    </a:p>
                  </a:txBody>
                  <a:tcPr anchor="ctr">
                    <a:solidFill>
                      <a:srgbClr val="E9ED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0.04 (0.01)***</a:t>
                      </a:r>
                      <a:endParaRPr lang="en-US" sz="1400" dirty="0"/>
                    </a:p>
                  </a:txBody>
                  <a:tcPr anchor="ctr">
                    <a:solidFill>
                      <a:srgbClr val="E9ED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--</a:t>
                      </a:r>
                      <a:endParaRPr lang="en-US" sz="1400" dirty="0"/>
                    </a:p>
                  </a:txBody>
                  <a:tcPr anchor="ctr">
                    <a:solidFill>
                      <a:srgbClr val="E9EDF3"/>
                    </a:solidFill>
                  </a:tcPr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8A5C4-149D-4D66-BABE-E6DD2BE69C90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8482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28600"/>
            <a:ext cx="7603586" cy="644236"/>
          </a:xfrm>
        </p:spPr>
        <p:txBody>
          <a:bodyPr>
            <a:normAutofit/>
          </a:bodyPr>
          <a:lstStyle/>
          <a:p>
            <a:pPr algn="ctr"/>
            <a:r>
              <a:rPr lang="en-US" sz="1800" dirty="0" smtClean="0"/>
              <a:t>Multilevel Logistic Regression Model of Political Attitudes Items</a:t>
            </a:r>
            <a:endParaRPr lang="en-US" sz="18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86877"/>
              </p:ext>
            </p:extLst>
          </p:nvPr>
        </p:nvGraphicFramePr>
        <p:xfrm>
          <a:off x="533400" y="1185281"/>
          <a:ext cx="8211310" cy="39201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0550"/>
                <a:gridCol w="1524000"/>
                <a:gridCol w="1183048"/>
                <a:gridCol w="731520"/>
                <a:gridCol w="1179576"/>
                <a:gridCol w="731520"/>
                <a:gridCol w="1179576"/>
                <a:gridCol w="731520"/>
              </a:tblGrid>
              <a:tr h="762000">
                <a:tc rowSpan="2"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Characteristic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Role</a:t>
                      </a:r>
                      <a:r>
                        <a:rPr lang="en-US" sz="1400" baseline="0" dirty="0" smtClean="0">
                          <a:solidFill>
                            <a:schemeClr val="bg1"/>
                          </a:solidFill>
                        </a:rPr>
                        <a:t> in Political Issues</a:t>
                      </a:r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 Attitude 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Participation in Politics</a:t>
                      </a:r>
                      <a:r>
                        <a:rPr lang="en-US" sz="1400" baseline="0" dirty="0" smtClean="0">
                          <a:solidFill>
                            <a:schemeClr val="bg1"/>
                          </a:solidFill>
                        </a:rPr>
                        <a:t> Attitude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Ease</a:t>
                      </a:r>
                      <a:r>
                        <a:rPr lang="en-US" sz="1400" baseline="0" dirty="0" smtClean="0">
                          <a:solidFill>
                            <a:schemeClr val="bg1"/>
                          </a:solidFill>
                        </a:rPr>
                        <a:t> in Politics</a:t>
                      </a:r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 Attitude 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000305">
                <a:tc vMerge="1"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Estimate (Standard Error)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Odds Ratio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Estimate (Standard Error)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Odds Ratio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Estimate (Standard Error)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Odds Ratio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</a:tr>
              <a:tr h="612404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Fixed Effect</a:t>
                      </a:r>
                      <a:endParaRPr lang="en-US" sz="1400" dirty="0"/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Number of Contact Attempts</a:t>
                      </a:r>
                      <a:endParaRPr lang="en-US" sz="1400" dirty="0"/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0.01</a:t>
                      </a:r>
                      <a:r>
                        <a:rPr lang="en-US" sz="1400" baseline="0" dirty="0" smtClean="0"/>
                        <a:t> </a:t>
                      </a:r>
                    </a:p>
                    <a:p>
                      <a:pPr algn="ctr"/>
                      <a:r>
                        <a:rPr lang="en-US" sz="1400" baseline="0" dirty="0" smtClean="0"/>
                        <a:t>(0.01)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1.01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0.00 </a:t>
                      </a:r>
                    </a:p>
                    <a:p>
                      <a:pPr algn="ctr"/>
                      <a:r>
                        <a:rPr lang="en-US" sz="1400" dirty="0" smtClean="0"/>
                        <a:t>(0.01)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1.00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0.00 </a:t>
                      </a:r>
                    </a:p>
                    <a:p>
                      <a:pPr algn="ctr"/>
                      <a:r>
                        <a:rPr lang="en-US" sz="1400" dirty="0" smtClean="0"/>
                        <a:t>(0.01)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1.00</a:t>
                      </a:r>
                      <a:endParaRPr lang="en-US" sz="1400" dirty="0"/>
                    </a:p>
                  </a:txBody>
                  <a:tcPr anchor="ctr"/>
                </a:tc>
              </a:tr>
              <a:tr h="320114">
                <a:tc gridSpan="8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Variance</a:t>
                      </a:r>
                      <a:r>
                        <a:rPr lang="en-US" sz="1400" b="1" baseline="0" dirty="0" smtClean="0">
                          <a:solidFill>
                            <a:schemeClr val="bg1"/>
                          </a:solidFill>
                        </a:rPr>
                        <a:t> Components </a:t>
                      </a:r>
                      <a:endParaRPr lang="en-US" sz="1400" b="1" dirty="0" smtClean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</a:tr>
              <a:tr h="612648">
                <a:tc rowSpan="2"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Random</a:t>
                      </a:r>
                      <a:r>
                        <a:rPr lang="en-US" sz="1400" baseline="0" dirty="0" smtClean="0"/>
                        <a:t> Effect </a:t>
                      </a:r>
                      <a:endParaRPr lang="en-US" sz="1400" dirty="0"/>
                    </a:p>
                  </a:txBody>
                  <a:tcPr anchor="ctr">
                    <a:solidFill>
                      <a:srgbClr val="E9ED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Interviewer</a:t>
                      </a:r>
                      <a:endParaRPr lang="en-US" sz="1400" dirty="0"/>
                    </a:p>
                  </a:txBody>
                  <a:tcPr anchor="ctr">
                    <a:solidFill>
                      <a:srgbClr val="E9ED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0.08</a:t>
                      </a:r>
                      <a:r>
                        <a:rPr lang="en-US" sz="1400" baseline="0" dirty="0" smtClean="0"/>
                        <a:t> (0.01)***</a:t>
                      </a:r>
                      <a:endParaRPr lang="en-US" sz="1400" dirty="0"/>
                    </a:p>
                  </a:txBody>
                  <a:tcPr anchor="ctr">
                    <a:solidFill>
                      <a:srgbClr val="E9ED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--</a:t>
                      </a:r>
                      <a:endParaRPr lang="en-US" sz="1400" dirty="0"/>
                    </a:p>
                  </a:txBody>
                  <a:tcPr anchor="ctr">
                    <a:solidFill>
                      <a:srgbClr val="E9ED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0.07</a:t>
                      </a:r>
                      <a:r>
                        <a:rPr lang="en-US" sz="1400" baseline="0" dirty="0" smtClean="0"/>
                        <a:t> (0.01)***</a:t>
                      </a:r>
                      <a:endParaRPr lang="en-US" sz="1400" dirty="0"/>
                    </a:p>
                  </a:txBody>
                  <a:tcPr anchor="ctr">
                    <a:solidFill>
                      <a:srgbClr val="E9ED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--</a:t>
                      </a:r>
                      <a:endParaRPr lang="en-US" sz="1400" dirty="0"/>
                    </a:p>
                  </a:txBody>
                  <a:tcPr anchor="ctr">
                    <a:solidFill>
                      <a:srgbClr val="E9ED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0.10 (0.01)***</a:t>
                      </a:r>
                      <a:endParaRPr lang="en-US" sz="1400" dirty="0"/>
                    </a:p>
                  </a:txBody>
                  <a:tcPr anchor="ctr">
                    <a:solidFill>
                      <a:srgbClr val="E9ED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--</a:t>
                      </a:r>
                      <a:endParaRPr lang="en-US" sz="1400" dirty="0"/>
                    </a:p>
                  </a:txBody>
                  <a:tcPr anchor="ctr">
                    <a:solidFill>
                      <a:srgbClr val="E9EDF3"/>
                    </a:solidFill>
                  </a:tcPr>
                </a:tc>
              </a:tr>
              <a:tr h="612648">
                <a:tc vMerge="1"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Country</a:t>
                      </a:r>
                      <a:r>
                        <a:rPr lang="en-US" sz="1400" baseline="0" dirty="0" smtClean="0"/>
                        <a:t> </a:t>
                      </a:r>
                      <a:endParaRPr lang="en-US" sz="1400" dirty="0"/>
                    </a:p>
                  </a:txBody>
                  <a:tcPr anchor="ctr">
                    <a:solidFill>
                      <a:srgbClr val="E9ED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0.11</a:t>
                      </a:r>
                    </a:p>
                    <a:p>
                      <a:pPr algn="ctr"/>
                      <a:r>
                        <a:rPr lang="en-US" sz="1400" baseline="0" dirty="0" smtClean="0"/>
                        <a:t> (0.05)**</a:t>
                      </a:r>
                      <a:endParaRPr lang="en-US" sz="1400" dirty="0"/>
                    </a:p>
                  </a:txBody>
                  <a:tcPr anchor="ctr">
                    <a:solidFill>
                      <a:srgbClr val="E9ED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--</a:t>
                      </a:r>
                      <a:endParaRPr lang="en-US" sz="1400" dirty="0"/>
                    </a:p>
                  </a:txBody>
                  <a:tcPr anchor="ctr">
                    <a:solidFill>
                      <a:srgbClr val="E9ED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0.14 </a:t>
                      </a:r>
                    </a:p>
                    <a:p>
                      <a:pPr algn="ctr"/>
                      <a:r>
                        <a:rPr lang="en-US" sz="1400" dirty="0" smtClean="0"/>
                        <a:t>(0.05)**</a:t>
                      </a:r>
                      <a:endParaRPr lang="en-US" sz="1400" dirty="0"/>
                    </a:p>
                  </a:txBody>
                  <a:tcPr anchor="ctr">
                    <a:solidFill>
                      <a:srgbClr val="E9ED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--</a:t>
                      </a:r>
                      <a:endParaRPr lang="en-US" sz="1400" dirty="0"/>
                    </a:p>
                  </a:txBody>
                  <a:tcPr anchor="ctr">
                    <a:solidFill>
                      <a:srgbClr val="E9ED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0.10 </a:t>
                      </a:r>
                    </a:p>
                    <a:p>
                      <a:pPr algn="ctr"/>
                      <a:r>
                        <a:rPr lang="en-US" sz="1400" dirty="0" smtClean="0"/>
                        <a:t>(0.04)**</a:t>
                      </a:r>
                      <a:endParaRPr lang="en-US" sz="1400" dirty="0"/>
                    </a:p>
                  </a:txBody>
                  <a:tcPr anchor="ctr">
                    <a:solidFill>
                      <a:srgbClr val="E9ED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--</a:t>
                      </a:r>
                      <a:endParaRPr lang="en-US" sz="1400" dirty="0"/>
                    </a:p>
                  </a:txBody>
                  <a:tcPr anchor="ctr">
                    <a:solidFill>
                      <a:srgbClr val="E9EDF3"/>
                    </a:solidFill>
                  </a:tcPr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8A5C4-149D-4D66-BABE-E6DD2BE69C90}" type="slidenum">
              <a:rPr lang="en-US" smtClean="0"/>
              <a:t>15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7848600" y="5105400"/>
            <a:ext cx="122033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***p&lt;0.01</a:t>
            </a:r>
          </a:p>
          <a:p>
            <a:r>
              <a:rPr lang="en-US" sz="1600" dirty="0" smtClean="0"/>
              <a:t>**p&lt;0.05</a:t>
            </a:r>
          </a:p>
          <a:p>
            <a:r>
              <a:rPr lang="en-US" sz="1600" dirty="0" smtClean="0"/>
              <a:t>*p&lt;0.10</a:t>
            </a:r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1002446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Testing the </a:t>
            </a:r>
            <a:r>
              <a:rPr lang="en-US" sz="3200" smtClean="0"/>
              <a:t>Variability Between </a:t>
            </a:r>
            <a:r>
              <a:rPr lang="en-US" sz="3200" dirty="0" smtClean="0"/>
              <a:t>Interviewers Equal to 0 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8A5C4-149D-4D66-BABE-E6DD2BE69C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0608219"/>
              </p:ext>
            </p:extLst>
          </p:nvPr>
        </p:nvGraphicFramePr>
        <p:xfrm>
          <a:off x="1143000" y="1447800"/>
          <a:ext cx="6553200" cy="46363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84400"/>
                <a:gridCol w="2184400"/>
                <a:gridCol w="2184400"/>
              </a:tblGrid>
              <a:tr h="59212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Category 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Item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Chi-Square</a:t>
                      </a:r>
                      <a:r>
                        <a:rPr lang="en-US" sz="2000" baseline="0" dirty="0" smtClean="0"/>
                        <a:t> Statistic </a:t>
                      </a:r>
                      <a:endParaRPr lang="en-US" sz="2000" dirty="0"/>
                    </a:p>
                  </a:txBody>
                  <a:tcPr anchor="ctr"/>
                </a:tc>
              </a:tr>
              <a:tr h="561807">
                <a:tc row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Social</a:t>
                      </a:r>
                      <a:r>
                        <a:rPr lang="en-US" sz="2000" baseline="0" dirty="0" smtClean="0"/>
                        <a:t> Attitudes 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Racial Attitude 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305.68***</a:t>
                      </a:r>
                      <a:endParaRPr lang="en-US" sz="2000" dirty="0"/>
                    </a:p>
                  </a:txBody>
                  <a:tcPr anchor="ctr"/>
                </a:tc>
              </a:tr>
              <a:tr h="569305">
                <a:tc vMerge="1"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Language Attitude 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187.35***</a:t>
                      </a:r>
                      <a:endParaRPr lang="en-US" sz="2000" dirty="0">
                        <a:latin typeface="+mn-lt"/>
                      </a:endParaRPr>
                    </a:p>
                  </a:txBody>
                  <a:tcPr anchor="ctr"/>
                </a:tc>
              </a:tr>
              <a:tr h="569305">
                <a:tc vMerge="1"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Country Way of Life Attitude  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228.82***</a:t>
                      </a:r>
                      <a:endParaRPr lang="en-US" sz="2000" dirty="0">
                        <a:latin typeface="+mn-lt"/>
                      </a:endParaRPr>
                    </a:p>
                  </a:txBody>
                  <a:tcPr anchor="ctr"/>
                </a:tc>
              </a:tr>
              <a:tr h="561807">
                <a:tc rowSpan="3"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Political Attitudes 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Role in Political Issues Attitude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98.22***</a:t>
                      </a:r>
                      <a:endParaRPr lang="en-US" sz="2000" dirty="0">
                        <a:latin typeface="+mn-lt"/>
                      </a:endParaRPr>
                    </a:p>
                  </a:txBody>
                  <a:tcPr anchor="ctr"/>
                </a:tc>
              </a:tr>
              <a:tr h="592125">
                <a:tc vMerge="1"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Participation</a:t>
                      </a:r>
                      <a:r>
                        <a:rPr lang="en-US" sz="2000" baseline="0" dirty="0" smtClean="0"/>
                        <a:t> in Politics Attitude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56.42***</a:t>
                      </a:r>
                      <a:endParaRPr lang="en-US" sz="2000" dirty="0">
                        <a:latin typeface="+mn-lt"/>
                      </a:endParaRPr>
                    </a:p>
                  </a:txBody>
                  <a:tcPr anchor="ctr"/>
                </a:tc>
              </a:tr>
              <a:tr h="592125">
                <a:tc vMerge="1"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Ease in Politics Attitude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65.87***</a:t>
                      </a:r>
                      <a:endParaRPr lang="en-US" sz="2000" dirty="0">
                        <a:latin typeface="+mn-lt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848600" y="5105400"/>
            <a:ext cx="122033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***p&lt;0.01</a:t>
            </a:r>
          </a:p>
          <a:p>
            <a:r>
              <a:rPr lang="en-US" sz="1600" dirty="0" smtClean="0"/>
              <a:t>**p&lt;0.05</a:t>
            </a:r>
          </a:p>
          <a:p>
            <a:r>
              <a:rPr lang="en-US" sz="1600" dirty="0" smtClean="0"/>
              <a:t>*p&lt;0.10</a:t>
            </a:r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2288553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Findings for Hypotheses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Interviewers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200" dirty="0" smtClean="0"/>
              <a:t>Significant between-interviewer variability at p&lt;0.01 for all six items </a:t>
            </a:r>
          </a:p>
          <a:p>
            <a:pPr marL="457200" lvl="1" indent="-457200">
              <a:buFont typeface="Arial" panose="020B0604020202020204" pitchFamily="34" charset="0"/>
              <a:buChar char="•"/>
            </a:pPr>
            <a:r>
              <a:rPr lang="en-US" dirty="0" smtClean="0"/>
              <a:t>Contact Attempts</a:t>
            </a:r>
            <a:endParaRPr lang="en-US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200" dirty="0"/>
              <a:t>S</a:t>
            </a:r>
            <a:r>
              <a:rPr lang="en-US" sz="2200" dirty="0" smtClean="0"/>
              <a:t>tatistically significant at p&lt;0.10 in two of the social </a:t>
            </a:r>
            <a:r>
              <a:rPr lang="en-US" sz="2200" dirty="0"/>
              <a:t>attitude items in multilevel logistic regression models </a:t>
            </a:r>
            <a:r>
              <a:rPr lang="en-US" sz="2200" dirty="0" smtClean="0"/>
              <a:t> 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1800" dirty="0" smtClean="0"/>
              <a:t>However, both these regression coefficients were positive (opposite direction than hypothesized!)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200" dirty="0" smtClean="0"/>
              <a:t>None </a:t>
            </a:r>
            <a:r>
              <a:rPr lang="en-US" sz="2200" dirty="0"/>
              <a:t>of the </a:t>
            </a:r>
            <a:r>
              <a:rPr lang="en-US" sz="2200" dirty="0" smtClean="0"/>
              <a:t>“contact attempts” regression coefficients for political </a:t>
            </a:r>
            <a:r>
              <a:rPr lang="en-US" sz="2200" dirty="0"/>
              <a:t>attitude items </a:t>
            </a:r>
            <a:r>
              <a:rPr lang="en-US" sz="2200" dirty="0" smtClean="0"/>
              <a:t>were significant </a:t>
            </a:r>
          </a:p>
          <a:p>
            <a:pPr marL="457200" lvl="1" indent="0">
              <a:buNone/>
            </a:pPr>
            <a:endParaRPr lang="en-US" sz="2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8A5C4-149D-4D66-BABE-E6DD2BE69C90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8077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Research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Goal is to examine if there is significant differences between social and political attitude items in terms of variability across interviewers.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In other words, is variability between interviewers more significant for social attitude items compared to political attitude items?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8A5C4-149D-4D66-BABE-E6DD2BE69C90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2859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Limitations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900" dirty="0" smtClean="0"/>
              <a:t>ESS does not use an interpenetrated design. </a:t>
            </a:r>
          </a:p>
          <a:p>
            <a:pPr marL="400050" lvl="1" indent="-4572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800" dirty="0" smtClean="0"/>
              <a:t>Income item was not added in the model </a:t>
            </a:r>
          </a:p>
          <a:p>
            <a:pPr marL="400050" lvl="1" indent="-4572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800" dirty="0" smtClean="0"/>
              <a:t>Interviewer </a:t>
            </a:r>
            <a:r>
              <a:rPr lang="en-US" sz="2800" dirty="0"/>
              <a:t>race and respondent race were unavailable </a:t>
            </a:r>
            <a:endParaRPr lang="en-US" sz="2800" dirty="0" smtClean="0"/>
          </a:p>
          <a:p>
            <a:pPr marL="400050" lvl="1" indent="-4572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dirty="0" smtClean="0"/>
              <a:t>End point labels on low end of scale for political attitude items had different wording</a:t>
            </a:r>
            <a:endParaRPr lang="en-US" sz="2800" dirty="0" smtClean="0"/>
          </a:p>
          <a:p>
            <a:pPr marL="400050" lvl="1" indent="-4572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dirty="0" smtClean="0"/>
              <a:t>Did </a:t>
            </a:r>
            <a:r>
              <a:rPr lang="en-US" sz="2800" dirty="0" smtClean="0"/>
              <a:t>“burden” play a role?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8A5C4-149D-4D66-BABE-E6DD2BE69C90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8163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Font typeface="Arial" panose="020B0604020202020204" pitchFamily="34" charset="0"/>
              <a:buChar char="•"/>
            </a:pPr>
            <a:endParaRPr lang="en-US" dirty="0" smtClean="0">
              <a:hlinkClick r:id="rId2"/>
            </a:endParaRPr>
          </a:p>
          <a:p>
            <a:pPr>
              <a:buFont typeface="Arial" panose="020B0604020202020204" pitchFamily="34" charset="0"/>
              <a:buChar char="•"/>
            </a:pPr>
            <a:endParaRPr lang="en-US" dirty="0" smtClean="0">
              <a:hlinkClick r:id="rId2"/>
            </a:endParaRPr>
          </a:p>
          <a:p>
            <a:pPr>
              <a:buFont typeface="Arial" panose="020B0604020202020204" pitchFamily="34" charset="0"/>
              <a:buChar char="•"/>
            </a:pPr>
            <a:endParaRPr lang="en-US" dirty="0" smtClean="0">
              <a:hlinkClick r:id="rId2"/>
            </a:endParaRPr>
          </a:p>
          <a:p>
            <a:pPr marL="0" indent="0">
              <a:buNone/>
            </a:pPr>
            <a:endParaRPr lang="en-US" dirty="0" smtClean="0">
              <a:hlinkClick r:id="rId2"/>
            </a:endParaRPr>
          </a:p>
          <a:p>
            <a:pPr marL="0" indent="0" algn="ctr">
              <a:buNone/>
            </a:pPr>
            <a:r>
              <a:rPr lang="en-US" dirty="0" smtClean="0">
                <a:hlinkClick r:id="rId2"/>
              </a:rPr>
              <a:t>jonathan.m.katz@census.gov</a:t>
            </a:r>
            <a:r>
              <a:rPr lang="en-US" dirty="0" smtClean="0"/>
              <a:t> or (301) 763-5956 </a:t>
            </a:r>
          </a:p>
          <a:p>
            <a:pPr marL="0" indent="0">
              <a:buNone/>
            </a:pPr>
            <a:r>
              <a:rPr lang="en-US" dirty="0"/>
              <a:t/>
            </a:r>
            <a:br>
              <a:rPr lang="en-US" dirty="0"/>
            </a:br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2600" dirty="0" smtClean="0"/>
              <a:t>I would like to thank Andy </a:t>
            </a:r>
            <a:r>
              <a:rPr lang="en-US" sz="2600" dirty="0" err="1" smtClean="0"/>
              <a:t>Peytchev</a:t>
            </a:r>
            <a:r>
              <a:rPr lang="en-US" sz="2600" dirty="0" smtClean="0"/>
              <a:t> and Luke Larsen for their consulting on this research. </a:t>
            </a:r>
            <a:endParaRPr lang="en-US" sz="2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8A5C4-149D-4D66-BABE-E6DD2BE69C90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01561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Appendix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8A5C4-149D-4D66-BABE-E6DD2BE69C90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63006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-34636"/>
            <a:ext cx="7070186" cy="644236"/>
          </a:xfrm>
        </p:spPr>
        <p:txBody>
          <a:bodyPr>
            <a:normAutofit/>
          </a:bodyPr>
          <a:lstStyle/>
          <a:p>
            <a:pPr algn="ctr"/>
            <a:r>
              <a:rPr lang="en-US" sz="1800" dirty="0" smtClean="0"/>
              <a:t>Racial Attitude </a:t>
            </a:r>
            <a:endParaRPr lang="en-US" sz="1800" dirty="0"/>
          </a:p>
        </p:txBody>
      </p:sp>
      <p:sp>
        <p:nvSpPr>
          <p:cNvPr id="5" name="TextBox 4"/>
          <p:cNvSpPr txBox="1"/>
          <p:nvPr/>
        </p:nvSpPr>
        <p:spPr>
          <a:xfrm>
            <a:off x="8024884" y="5105400"/>
            <a:ext cx="10440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***p&lt;0.01</a:t>
            </a:r>
          </a:p>
          <a:p>
            <a:r>
              <a:rPr lang="en-US" sz="1200" dirty="0" smtClean="0"/>
              <a:t>**p&lt;0.05</a:t>
            </a:r>
          </a:p>
          <a:p>
            <a:r>
              <a:rPr lang="en-US" sz="1200" dirty="0" smtClean="0"/>
              <a:t>*p&lt;0.10</a:t>
            </a:r>
          </a:p>
          <a:p>
            <a:endParaRPr lang="en-US" sz="12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9140454"/>
              </p:ext>
            </p:extLst>
          </p:nvPr>
        </p:nvGraphicFramePr>
        <p:xfrm>
          <a:off x="1524000" y="533400"/>
          <a:ext cx="6096000" cy="52054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404870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Characteristic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Value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Estimate (Standard Error)</a:t>
                      </a:r>
                      <a:r>
                        <a:rPr lang="en-US" sz="1100" baseline="0" dirty="0" smtClean="0"/>
                        <a:t> 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Odds Ratio</a:t>
                      </a:r>
                      <a:r>
                        <a:rPr lang="en-US" sz="1100" baseline="0" dirty="0" smtClean="0"/>
                        <a:t> </a:t>
                      </a:r>
                      <a:endParaRPr lang="en-US" sz="1100" dirty="0"/>
                    </a:p>
                  </a:txBody>
                  <a:tcPr anchor="ctr"/>
                </a:tc>
              </a:tr>
              <a:tr h="404870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Number of Contact Attempts</a:t>
                      </a:r>
                      <a:r>
                        <a:rPr lang="en-US" sz="1100" baseline="0" dirty="0" smtClean="0"/>
                        <a:t> 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0.0414</a:t>
                      </a:r>
                      <a:r>
                        <a:rPr lang="en-US" sz="1100" baseline="0" dirty="0" smtClean="0"/>
                        <a:t> (0.0088)***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1.042</a:t>
                      </a:r>
                      <a:endParaRPr lang="en-US" sz="1100" dirty="0"/>
                    </a:p>
                  </a:txBody>
                  <a:tcPr anchor="ctr"/>
                </a:tc>
              </a:tr>
              <a:tr h="245814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Gender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Female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0.0498 (0.0278)*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1.051</a:t>
                      </a:r>
                      <a:endParaRPr lang="en-US" sz="1100" dirty="0"/>
                    </a:p>
                  </a:txBody>
                  <a:tcPr anchor="ctr"/>
                </a:tc>
              </a:tr>
              <a:tr h="245814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Interviewer Gender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Female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0.1453 (0.0379)***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1.156</a:t>
                      </a:r>
                      <a:endParaRPr lang="en-US" sz="1100" dirty="0"/>
                    </a:p>
                  </a:txBody>
                  <a:tcPr anchor="ctr"/>
                </a:tc>
              </a:tr>
              <a:tr h="404870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Education 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Lower secondary 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-0.0178 (0.0555)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0.982</a:t>
                      </a:r>
                      <a:endParaRPr lang="en-US" sz="1100" dirty="0"/>
                    </a:p>
                  </a:txBody>
                  <a:tcPr anchor="ctr"/>
                </a:tc>
              </a:tr>
              <a:tr h="245814">
                <a:tc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Lower tier</a:t>
                      </a:r>
                      <a:r>
                        <a:rPr lang="en-US" sz="1100" baseline="0" dirty="0" smtClean="0"/>
                        <a:t> upper secondary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0.0628 (0.0570)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1.065</a:t>
                      </a:r>
                      <a:endParaRPr lang="en-US" sz="1100" dirty="0"/>
                    </a:p>
                  </a:txBody>
                  <a:tcPr anchor="ctr"/>
                </a:tc>
              </a:tr>
              <a:tr h="404870">
                <a:tc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Upper</a:t>
                      </a:r>
                      <a:r>
                        <a:rPr lang="en-US" sz="1100" baseline="0" dirty="0" smtClean="0"/>
                        <a:t> Tier Upper Secondary 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0.2036 (0.0567)***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1.226</a:t>
                      </a:r>
                      <a:endParaRPr lang="en-US" sz="1100" dirty="0"/>
                    </a:p>
                  </a:txBody>
                  <a:tcPr anchor="ctr"/>
                </a:tc>
              </a:tr>
              <a:tr h="404870">
                <a:tc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/>
                        <a:t>Advanced</a:t>
                      </a:r>
                      <a:r>
                        <a:rPr lang="en-US" sz="1100" baseline="0" dirty="0" smtClean="0"/>
                        <a:t> Vocational, sub-degree</a:t>
                      </a:r>
                      <a:endParaRPr lang="en-US" sz="110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0.2239 (0.0576)***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1.251</a:t>
                      </a:r>
                      <a:endParaRPr lang="en-US" sz="1100" dirty="0"/>
                    </a:p>
                  </a:txBody>
                  <a:tcPr anchor="ctr"/>
                </a:tc>
              </a:tr>
              <a:tr h="404870">
                <a:tc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Lower Tertiary</a:t>
                      </a:r>
                      <a:r>
                        <a:rPr lang="en-US" sz="1100" baseline="0" dirty="0" smtClean="0"/>
                        <a:t> Education, BA Level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0.4172 (0.0638)***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1.518</a:t>
                      </a:r>
                      <a:endParaRPr lang="en-US" sz="1100" dirty="0"/>
                    </a:p>
                  </a:txBody>
                  <a:tcPr anchor="ctr"/>
                </a:tc>
              </a:tr>
              <a:tr h="404870">
                <a:tc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Higher Tertiary</a:t>
                      </a:r>
                      <a:r>
                        <a:rPr lang="en-US" sz="1100" baseline="0" dirty="0" smtClean="0"/>
                        <a:t> Education, &gt;= MA level 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0.5827 (0.0625)***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1.791</a:t>
                      </a:r>
                      <a:endParaRPr lang="en-US" sz="1100" dirty="0"/>
                    </a:p>
                  </a:txBody>
                  <a:tcPr anchor="ctr"/>
                </a:tc>
              </a:tr>
              <a:tr h="245814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Respondent</a:t>
                      </a:r>
                      <a:r>
                        <a:rPr lang="en-US" sz="1100" baseline="0" dirty="0" smtClean="0"/>
                        <a:t> Age 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-</a:t>
                      </a:r>
                      <a:r>
                        <a:rPr lang="en-US" sz="1100" baseline="0" dirty="0" smtClean="0"/>
                        <a:t> -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-0.0128</a:t>
                      </a:r>
                      <a:r>
                        <a:rPr lang="en-US" sz="1100" baseline="0" dirty="0" smtClean="0"/>
                        <a:t> (0.0008)***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0.987</a:t>
                      </a:r>
                      <a:endParaRPr lang="en-US" sz="1100" dirty="0"/>
                    </a:p>
                  </a:txBody>
                  <a:tcPr anchor="ctr"/>
                </a:tc>
              </a:tr>
              <a:tr h="245814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Interviewer</a:t>
                      </a:r>
                      <a:r>
                        <a:rPr lang="en-US" sz="1100" baseline="0" dirty="0" smtClean="0"/>
                        <a:t> Age 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- -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0.0031 (0.0015)**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1.003</a:t>
                      </a:r>
                      <a:endParaRPr lang="en-US" sz="1100" dirty="0"/>
                    </a:p>
                  </a:txBody>
                  <a:tcPr anchor="ctr"/>
                </a:tc>
              </a:tr>
              <a:tr h="245814">
                <a:tc gridSpan="4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1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Variance Component</a:t>
                      </a:r>
                      <a:r>
                        <a:rPr lang="en-US" sz="11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s </a:t>
                      </a:r>
                      <a:endParaRPr lang="en-US" sz="11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US" sz="11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US" sz="11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US" sz="11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</a:tr>
              <a:tr h="245814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Interviewer</a:t>
                      </a:r>
                      <a:endParaRPr lang="en-US" sz="1100" dirty="0"/>
                    </a:p>
                  </a:txBody>
                  <a:tcPr anchor="ctr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-</a:t>
                      </a:r>
                      <a:r>
                        <a:rPr lang="en-US" sz="1100" baseline="0" dirty="0" smtClean="0"/>
                        <a:t> -</a:t>
                      </a:r>
                      <a:endParaRPr lang="en-US" sz="1100" dirty="0"/>
                    </a:p>
                  </a:txBody>
                  <a:tcPr anchor="ctr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0.2364 (0.0198)***</a:t>
                      </a:r>
                      <a:endParaRPr lang="en-US" sz="1100" dirty="0"/>
                    </a:p>
                  </a:txBody>
                  <a:tcPr anchor="ctr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--</a:t>
                      </a:r>
                      <a:endParaRPr lang="en-US" sz="1100" dirty="0"/>
                    </a:p>
                  </a:txBody>
                  <a:tcPr anchor="ctr">
                    <a:solidFill>
                      <a:srgbClr val="E9EDF4"/>
                    </a:solidFill>
                  </a:tcPr>
                </a:tc>
              </a:tr>
              <a:tr h="245814">
                <a:tc>
                  <a:txBody>
                    <a:bodyPr/>
                    <a:lstStyle/>
                    <a:p>
                      <a:pPr algn="ctr"/>
                      <a:r>
                        <a:rPr lang="en-US" sz="1100" baseline="0" dirty="0" smtClean="0"/>
                        <a:t>Country </a:t>
                      </a:r>
                      <a:endParaRPr lang="en-US" sz="1100" dirty="0"/>
                    </a:p>
                  </a:txBody>
                  <a:tcPr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- -</a:t>
                      </a:r>
                      <a:endParaRPr lang="en-US" sz="1100" dirty="0"/>
                    </a:p>
                  </a:txBody>
                  <a:tcPr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/>
                        <a:t>0.1447 (0.0503)***</a:t>
                      </a:r>
                    </a:p>
                  </a:txBody>
                  <a:tcPr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--</a:t>
                      </a:r>
                      <a:endParaRPr lang="en-US" sz="1100" dirty="0"/>
                    </a:p>
                  </a:txBody>
                  <a:tcPr anchor="ctr">
                    <a:solidFill>
                      <a:srgbClr val="D0D8E8"/>
                    </a:solidFill>
                  </a:tcPr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8A5C4-149D-4D66-BABE-E6DD2BE69C90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3838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-34636"/>
            <a:ext cx="7070186" cy="644236"/>
          </a:xfrm>
        </p:spPr>
        <p:txBody>
          <a:bodyPr>
            <a:normAutofit/>
          </a:bodyPr>
          <a:lstStyle/>
          <a:p>
            <a:pPr algn="ctr"/>
            <a:r>
              <a:rPr lang="en-US" sz="1800" dirty="0" smtClean="0"/>
              <a:t>Language Attitude </a:t>
            </a:r>
            <a:endParaRPr lang="en-US" sz="1800" dirty="0"/>
          </a:p>
        </p:txBody>
      </p:sp>
      <p:sp>
        <p:nvSpPr>
          <p:cNvPr id="5" name="TextBox 4"/>
          <p:cNvSpPr txBox="1"/>
          <p:nvPr/>
        </p:nvSpPr>
        <p:spPr>
          <a:xfrm>
            <a:off x="8024884" y="5105400"/>
            <a:ext cx="10440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***p&lt;0.01</a:t>
            </a:r>
          </a:p>
          <a:p>
            <a:r>
              <a:rPr lang="en-US" sz="1200" dirty="0" smtClean="0"/>
              <a:t>**p&lt;0.05</a:t>
            </a:r>
          </a:p>
          <a:p>
            <a:r>
              <a:rPr lang="en-US" sz="1200" dirty="0" smtClean="0"/>
              <a:t>*p&lt;0.10</a:t>
            </a:r>
          </a:p>
          <a:p>
            <a:endParaRPr lang="en-US" sz="12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4945681"/>
              </p:ext>
            </p:extLst>
          </p:nvPr>
        </p:nvGraphicFramePr>
        <p:xfrm>
          <a:off x="1524000" y="533400"/>
          <a:ext cx="6096000" cy="52231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404870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Characteristic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Value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Estimate (Standard Error)</a:t>
                      </a:r>
                      <a:r>
                        <a:rPr lang="en-US" sz="1100" baseline="0" dirty="0" smtClean="0"/>
                        <a:t> 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Odds Ratio</a:t>
                      </a:r>
                      <a:r>
                        <a:rPr lang="en-US" sz="1100" baseline="0" dirty="0" smtClean="0"/>
                        <a:t> </a:t>
                      </a:r>
                      <a:endParaRPr lang="en-US" sz="1100" dirty="0"/>
                    </a:p>
                  </a:txBody>
                  <a:tcPr anchor="ctr"/>
                </a:tc>
              </a:tr>
              <a:tr h="404870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Number of Contact Attempts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0.0133 (0.0077)*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1.013</a:t>
                      </a:r>
                      <a:endParaRPr lang="en-US" sz="1100" dirty="0"/>
                    </a:p>
                  </a:txBody>
                  <a:tcPr anchor="ctr"/>
                </a:tc>
              </a:tr>
              <a:tr h="245814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Gender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Female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-0.0463 (0.0257)*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0.955</a:t>
                      </a:r>
                      <a:endParaRPr lang="en-US" sz="1100" dirty="0"/>
                    </a:p>
                  </a:txBody>
                  <a:tcPr anchor="ctr"/>
                </a:tc>
              </a:tr>
              <a:tr h="245814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Interviewer Gender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Female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0.0579 (0.0336)*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1.060</a:t>
                      </a:r>
                      <a:endParaRPr lang="en-US" sz="1100" dirty="0"/>
                    </a:p>
                  </a:txBody>
                  <a:tcPr anchor="ctr"/>
                </a:tc>
              </a:tr>
              <a:tr h="404870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Education 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Lower secondary 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-0.0210 (0.0534)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0.979</a:t>
                      </a:r>
                      <a:endParaRPr lang="en-US" sz="1100" dirty="0"/>
                    </a:p>
                  </a:txBody>
                  <a:tcPr anchor="ctr"/>
                </a:tc>
              </a:tr>
              <a:tr h="245814">
                <a:tc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Lower tier</a:t>
                      </a:r>
                      <a:r>
                        <a:rPr lang="en-US" sz="1100" baseline="0" dirty="0" smtClean="0"/>
                        <a:t> upper secondary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0.0897 (0.0544)*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1.094</a:t>
                      </a:r>
                      <a:endParaRPr lang="en-US" sz="1100" dirty="0"/>
                    </a:p>
                  </a:txBody>
                  <a:tcPr anchor="ctr"/>
                </a:tc>
              </a:tr>
              <a:tr h="404870">
                <a:tc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Upper</a:t>
                      </a:r>
                      <a:r>
                        <a:rPr lang="en-US" sz="1100" baseline="0" dirty="0" smtClean="0"/>
                        <a:t> Tier Upper Secondary 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0.0563 (0.0539)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1.058</a:t>
                      </a:r>
                      <a:endParaRPr lang="en-US" sz="1100" dirty="0"/>
                    </a:p>
                  </a:txBody>
                  <a:tcPr anchor="ctr"/>
                </a:tc>
              </a:tr>
              <a:tr h="404870">
                <a:tc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/>
                        <a:t>Advanced</a:t>
                      </a:r>
                      <a:r>
                        <a:rPr lang="en-US" sz="1100" baseline="0" dirty="0" smtClean="0"/>
                        <a:t> Vocational, sub-degree</a:t>
                      </a:r>
                      <a:endParaRPr lang="en-US" sz="110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0.1055 (0.0545)*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1.111</a:t>
                      </a:r>
                      <a:endParaRPr lang="en-US" sz="1100" dirty="0"/>
                    </a:p>
                  </a:txBody>
                  <a:tcPr anchor="ctr"/>
                </a:tc>
              </a:tr>
              <a:tr h="404870">
                <a:tc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Lower Tertiary</a:t>
                      </a:r>
                      <a:r>
                        <a:rPr lang="en-US" sz="1100" baseline="0" dirty="0" smtClean="0"/>
                        <a:t> Education, BA Level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0.1547 (0.0589)***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1.167</a:t>
                      </a:r>
                      <a:endParaRPr lang="en-US" sz="1100" dirty="0"/>
                    </a:p>
                  </a:txBody>
                  <a:tcPr anchor="ctr"/>
                </a:tc>
              </a:tr>
              <a:tr h="404870">
                <a:tc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Higher Tertiary</a:t>
                      </a:r>
                      <a:r>
                        <a:rPr lang="en-US" sz="1100" baseline="0" dirty="0" smtClean="0"/>
                        <a:t> Education, &gt;= MA level 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0.1974 (0.0573)***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1.218</a:t>
                      </a:r>
                      <a:endParaRPr lang="en-US" sz="1100" dirty="0"/>
                    </a:p>
                  </a:txBody>
                  <a:tcPr anchor="ctr"/>
                </a:tc>
              </a:tr>
              <a:tr h="245814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Respondent</a:t>
                      </a:r>
                      <a:r>
                        <a:rPr lang="en-US" sz="1100" baseline="0" dirty="0" smtClean="0"/>
                        <a:t> Age 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-</a:t>
                      </a:r>
                      <a:r>
                        <a:rPr lang="en-US" sz="1100" baseline="0" dirty="0" smtClean="0"/>
                        <a:t> -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-0.0034 (0.0007)***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0.997</a:t>
                      </a:r>
                      <a:endParaRPr lang="en-US" sz="1100" dirty="0"/>
                    </a:p>
                  </a:txBody>
                  <a:tcPr anchor="ctr"/>
                </a:tc>
              </a:tr>
              <a:tr h="245814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Interviewer</a:t>
                      </a:r>
                      <a:r>
                        <a:rPr lang="en-US" sz="1100" baseline="0" dirty="0" smtClean="0"/>
                        <a:t> Age 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- -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0.0038 (</a:t>
                      </a:r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0.0013)***</a:t>
                      </a:r>
                      <a:endParaRPr lang="en-US" sz="11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1.004</a:t>
                      </a:r>
                      <a:endParaRPr lang="en-US" sz="1100" dirty="0"/>
                    </a:p>
                  </a:txBody>
                  <a:tcPr anchor="ctr"/>
                </a:tc>
              </a:tr>
              <a:tr h="245814">
                <a:tc gridSpan="4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1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Variance Component</a:t>
                      </a:r>
                      <a:r>
                        <a:rPr lang="en-US" sz="11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s </a:t>
                      </a:r>
                      <a:endParaRPr lang="en-US" sz="11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US" sz="11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US" sz="11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US" sz="11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</a:tr>
              <a:tr h="245814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Interviewer</a:t>
                      </a:r>
                      <a:endParaRPr lang="en-US" sz="1100" dirty="0"/>
                    </a:p>
                  </a:txBody>
                  <a:tcPr anchor="ctr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-</a:t>
                      </a:r>
                      <a:r>
                        <a:rPr lang="en-US" sz="1100" baseline="0" dirty="0" smtClean="0"/>
                        <a:t> -</a:t>
                      </a:r>
                      <a:endParaRPr lang="en-US" sz="1100" dirty="0"/>
                    </a:p>
                  </a:txBody>
                  <a:tcPr anchor="ctr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0.1551 (0.0155)***</a:t>
                      </a:r>
                      <a:endParaRPr lang="en-US" sz="1100" dirty="0"/>
                    </a:p>
                  </a:txBody>
                  <a:tcPr anchor="ctr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--</a:t>
                      </a:r>
                      <a:endParaRPr lang="en-US" sz="1100" dirty="0"/>
                    </a:p>
                  </a:txBody>
                  <a:tcPr anchor="ctr">
                    <a:solidFill>
                      <a:srgbClr val="E9EDF4"/>
                    </a:solidFill>
                  </a:tcPr>
                </a:tc>
              </a:tr>
              <a:tr h="245814">
                <a:tc>
                  <a:txBody>
                    <a:bodyPr/>
                    <a:lstStyle/>
                    <a:p>
                      <a:pPr algn="ctr"/>
                      <a:r>
                        <a:rPr lang="en-US" sz="1100" baseline="0" dirty="0" smtClean="0"/>
                        <a:t>Country </a:t>
                      </a:r>
                      <a:endParaRPr lang="en-US" sz="1100" dirty="0"/>
                    </a:p>
                  </a:txBody>
                  <a:tcPr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- -</a:t>
                      </a:r>
                      <a:endParaRPr lang="en-US" sz="1100" dirty="0"/>
                    </a:p>
                  </a:txBody>
                  <a:tcPr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0.0612</a:t>
                      </a:r>
                      <a:r>
                        <a:rPr lang="en-US" sz="1100" dirty="0" smtClean="0"/>
                        <a:t>  (</a:t>
                      </a:r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0.0219)***</a:t>
                      </a:r>
                      <a:endParaRPr lang="en-US" sz="1100" dirty="0" smtClean="0"/>
                    </a:p>
                  </a:txBody>
                  <a:tcPr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--</a:t>
                      </a:r>
                      <a:endParaRPr lang="en-US" sz="1100" dirty="0"/>
                    </a:p>
                  </a:txBody>
                  <a:tcPr anchor="ctr">
                    <a:solidFill>
                      <a:srgbClr val="D0D8E8"/>
                    </a:solidFill>
                  </a:tcPr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8A5C4-149D-4D66-BABE-E6DD2BE69C90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525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-34636"/>
            <a:ext cx="7070186" cy="644236"/>
          </a:xfrm>
        </p:spPr>
        <p:txBody>
          <a:bodyPr>
            <a:normAutofit/>
          </a:bodyPr>
          <a:lstStyle/>
          <a:p>
            <a:pPr algn="ctr"/>
            <a:r>
              <a:rPr lang="en-US" sz="1800" dirty="0" smtClean="0"/>
              <a:t>Country Way of Life Attitude</a:t>
            </a:r>
            <a:endParaRPr lang="en-US" sz="1800" dirty="0"/>
          </a:p>
        </p:txBody>
      </p:sp>
      <p:sp>
        <p:nvSpPr>
          <p:cNvPr id="5" name="TextBox 4"/>
          <p:cNvSpPr txBox="1"/>
          <p:nvPr/>
        </p:nvSpPr>
        <p:spPr>
          <a:xfrm>
            <a:off x="8024884" y="5105400"/>
            <a:ext cx="10440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***p&lt;0.01</a:t>
            </a:r>
          </a:p>
          <a:p>
            <a:r>
              <a:rPr lang="en-US" sz="1200" dirty="0" smtClean="0"/>
              <a:t>**p&lt;0.05</a:t>
            </a:r>
          </a:p>
          <a:p>
            <a:r>
              <a:rPr lang="en-US" sz="1200" dirty="0" smtClean="0"/>
              <a:t>*p&lt;0.10</a:t>
            </a:r>
          </a:p>
          <a:p>
            <a:endParaRPr lang="en-US" sz="12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8564586"/>
              </p:ext>
            </p:extLst>
          </p:nvPr>
        </p:nvGraphicFramePr>
        <p:xfrm>
          <a:off x="1524000" y="533400"/>
          <a:ext cx="6096000" cy="52407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404870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Characteristic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Value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Estimate (Standard Error)</a:t>
                      </a:r>
                      <a:r>
                        <a:rPr lang="en-US" sz="1100" baseline="0" dirty="0" smtClean="0"/>
                        <a:t> 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Odds Ratio</a:t>
                      </a:r>
                      <a:r>
                        <a:rPr lang="en-US" sz="1100" baseline="0" dirty="0" smtClean="0"/>
                        <a:t> </a:t>
                      </a:r>
                      <a:endParaRPr lang="en-US" sz="1100" dirty="0"/>
                    </a:p>
                  </a:txBody>
                  <a:tcPr anchor="ctr"/>
                </a:tc>
              </a:tr>
              <a:tr h="404870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Number of Contact Attempts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0.0024 (0.0076)</a:t>
                      </a:r>
                      <a:endParaRPr lang="en-US" sz="11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1.002</a:t>
                      </a:r>
                      <a:endParaRPr lang="en-US" sz="1100" dirty="0"/>
                    </a:p>
                  </a:txBody>
                  <a:tcPr anchor="ctr"/>
                </a:tc>
              </a:tr>
              <a:tr h="245814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Gender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Female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-0.0150 (0.0254)</a:t>
                      </a:r>
                      <a:endParaRPr lang="en-US" sz="11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0.985</a:t>
                      </a:r>
                      <a:endParaRPr lang="en-US" sz="1100" dirty="0"/>
                    </a:p>
                  </a:txBody>
                  <a:tcPr anchor="ctr"/>
                </a:tc>
              </a:tr>
              <a:tr h="245814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Interviewer Gender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Female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0.0441 (0.0338)</a:t>
                      </a:r>
                      <a:endParaRPr lang="en-US" sz="11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1.045</a:t>
                      </a:r>
                      <a:endParaRPr lang="en-US" sz="1100" dirty="0"/>
                    </a:p>
                  </a:txBody>
                  <a:tcPr anchor="ctr"/>
                </a:tc>
              </a:tr>
              <a:tr h="404870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Education 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Lower secondary 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0.0230 (0.0529)</a:t>
                      </a:r>
                      <a:endParaRPr lang="en-US" sz="11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1.023</a:t>
                      </a:r>
                      <a:endParaRPr lang="en-US" sz="1100" dirty="0"/>
                    </a:p>
                  </a:txBody>
                  <a:tcPr anchor="ctr"/>
                </a:tc>
              </a:tr>
              <a:tr h="245814">
                <a:tc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Lower tier</a:t>
                      </a:r>
                      <a:r>
                        <a:rPr lang="en-US" sz="1100" baseline="0" dirty="0" smtClean="0"/>
                        <a:t> upper secondary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0.0786 (0.0537)</a:t>
                      </a:r>
                      <a:endParaRPr lang="en-US" sz="11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1.082</a:t>
                      </a:r>
                      <a:endParaRPr lang="en-US" sz="1100" dirty="0"/>
                    </a:p>
                  </a:txBody>
                  <a:tcPr anchor="ctr"/>
                </a:tc>
              </a:tr>
              <a:tr h="404870">
                <a:tc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Upper</a:t>
                      </a:r>
                      <a:r>
                        <a:rPr lang="en-US" sz="1100" baseline="0" dirty="0" smtClean="0"/>
                        <a:t> Tier Upper Secondary 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0.1702 (0.0535)***</a:t>
                      </a:r>
                      <a:endParaRPr lang="en-US" sz="11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1.186</a:t>
                      </a:r>
                      <a:endParaRPr lang="en-US" sz="1100" dirty="0"/>
                    </a:p>
                  </a:txBody>
                  <a:tcPr anchor="ctr"/>
                </a:tc>
              </a:tr>
              <a:tr h="404870">
                <a:tc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/>
                        <a:t>Advanced</a:t>
                      </a:r>
                      <a:r>
                        <a:rPr lang="en-US" sz="1100" baseline="0" dirty="0" smtClean="0"/>
                        <a:t> Vocational, sub-degree</a:t>
                      </a:r>
                      <a:endParaRPr lang="en-US" sz="110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0.1178 (0.0539)**</a:t>
                      </a:r>
                      <a:endParaRPr lang="en-US" sz="11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1.125</a:t>
                      </a:r>
                      <a:endParaRPr lang="en-US" sz="1100" dirty="0"/>
                    </a:p>
                  </a:txBody>
                  <a:tcPr anchor="ctr"/>
                </a:tc>
              </a:tr>
              <a:tr h="404870">
                <a:tc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Lower Tertiary</a:t>
                      </a:r>
                      <a:r>
                        <a:rPr lang="en-US" sz="1100" baseline="0" dirty="0" smtClean="0"/>
                        <a:t> Education, BA Level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0.2718 (0.0584)***</a:t>
                      </a:r>
                      <a:endParaRPr lang="en-US" sz="11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1.312</a:t>
                      </a:r>
                      <a:endParaRPr lang="en-US" sz="1100" dirty="0"/>
                    </a:p>
                  </a:txBody>
                  <a:tcPr anchor="ctr"/>
                </a:tc>
              </a:tr>
              <a:tr h="404870">
                <a:tc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Higher Tertiary</a:t>
                      </a:r>
                      <a:r>
                        <a:rPr lang="en-US" sz="1100" baseline="0" dirty="0" smtClean="0"/>
                        <a:t> Education, &gt;= MA level 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0.2298 (0.0566)***</a:t>
                      </a:r>
                      <a:endParaRPr lang="en-US" sz="11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1.258</a:t>
                      </a:r>
                      <a:endParaRPr lang="en-US" sz="1100" dirty="0"/>
                    </a:p>
                  </a:txBody>
                  <a:tcPr anchor="ctr"/>
                </a:tc>
              </a:tr>
              <a:tr h="245814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Respondent</a:t>
                      </a:r>
                      <a:r>
                        <a:rPr lang="en-US" sz="1100" baseline="0" dirty="0" smtClean="0"/>
                        <a:t> Age 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-</a:t>
                      </a:r>
                      <a:r>
                        <a:rPr lang="en-US" sz="1100" baseline="0" dirty="0" smtClean="0"/>
                        <a:t> -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0.0020 (</a:t>
                      </a:r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0.0007)***</a:t>
                      </a:r>
                      <a:endParaRPr lang="en-US" sz="11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1.002</a:t>
                      </a:r>
                      <a:endParaRPr lang="en-US" sz="1100" dirty="0"/>
                    </a:p>
                  </a:txBody>
                  <a:tcPr anchor="ctr"/>
                </a:tc>
              </a:tr>
              <a:tr h="245814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Interviewer</a:t>
                      </a:r>
                      <a:r>
                        <a:rPr lang="en-US" sz="1100" baseline="0" dirty="0" smtClean="0"/>
                        <a:t> Age 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- -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0.0024</a:t>
                      </a:r>
                      <a:r>
                        <a:rPr lang="en-US" sz="1100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 (</a:t>
                      </a:r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0.0013)**</a:t>
                      </a:r>
                      <a:endParaRPr lang="en-US" sz="11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1.002</a:t>
                      </a:r>
                      <a:endParaRPr lang="en-US" sz="1100" dirty="0"/>
                    </a:p>
                  </a:txBody>
                  <a:tcPr anchor="ctr"/>
                </a:tc>
              </a:tr>
              <a:tr h="245814">
                <a:tc gridSpan="4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1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Variance Component</a:t>
                      </a:r>
                      <a:r>
                        <a:rPr lang="en-US" sz="11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s </a:t>
                      </a:r>
                      <a:endParaRPr lang="en-US" sz="11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US" sz="11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US" sz="11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US" sz="11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</a:tr>
              <a:tr h="245814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Interviewer</a:t>
                      </a:r>
                      <a:endParaRPr lang="en-US" sz="1100" dirty="0"/>
                    </a:p>
                  </a:txBody>
                  <a:tcPr anchor="ctr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-</a:t>
                      </a:r>
                      <a:r>
                        <a:rPr lang="en-US" sz="1100" baseline="0" dirty="0" smtClean="0"/>
                        <a:t> -</a:t>
                      </a:r>
                      <a:endParaRPr lang="en-US" sz="1100" dirty="0"/>
                    </a:p>
                  </a:txBody>
                  <a:tcPr anchor="ctr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0.1726</a:t>
                      </a:r>
                      <a:r>
                        <a:rPr lang="en-US" sz="1100" dirty="0" smtClean="0"/>
                        <a:t> (</a:t>
                      </a:r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0.0161</a:t>
                      </a:r>
                      <a:r>
                        <a:rPr lang="en-US" sz="1100" dirty="0" smtClean="0"/>
                        <a:t>)***</a:t>
                      </a:r>
                      <a:endParaRPr lang="en-US" sz="1100" dirty="0"/>
                    </a:p>
                  </a:txBody>
                  <a:tcPr anchor="ctr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--</a:t>
                      </a:r>
                      <a:endParaRPr lang="en-US" sz="1100" dirty="0"/>
                    </a:p>
                  </a:txBody>
                  <a:tcPr anchor="ctr">
                    <a:solidFill>
                      <a:srgbClr val="E9EDF4"/>
                    </a:solidFill>
                  </a:tcPr>
                </a:tc>
              </a:tr>
              <a:tr h="245814">
                <a:tc>
                  <a:txBody>
                    <a:bodyPr/>
                    <a:lstStyle/>
                    <a:p>
                      <a:pPr algn="ctr"/>
                      <a:r>
                        <a:rPr lang="en-US" sz="1100" baseline="0" dirty="0" smtClean="0"/>
                        <a:t>Country </a:t>
                      </a:r>
                      <a:endParaRPr lang="en-US" sz="1100" dirty="0"/>
                    </a:p>
                  </a:txBody>
                  <a:tcPr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- -</a:t>
                      </a:r>
                      <a:endParaRPr lang="en-US" sz="1100" dirty="0"/>
                    </a:p>
                  </a:txBody>
                  <a:tcPr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0.0385</a:t>
                      </a:r>
                      <a:r>
                        <a:rPr lang="en-US" sz="1100" dirty="0" smtClean="0"/>
                        <a:t>  (</a:t>
                      </a:r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0.0146)***</a:t>
                      </a:r>
                      <a:endParaRPr lang="en-US" sz="1100" dirty="0" smtClean="0"/>
                    </a:p>
                  </a:txBody>
                  <a:tcPr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--</a:t>
                      </a:r>
                      <a:endParaRPr lang="en-US" sz="1100" dirty="0"/>
                    </a:p>
                  </a:txBody>
                  <a:tcPr anchor="ctr">
                    <a:solidFill>
                      <a:srgbClr val="D0D8E8"/>
                    </a:solidFill>
                  </a:tcPr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8A5C4-149D-4D66-BABE-E6DD2BE69C90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5886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-34636"/>
            <a:ext cx="7070186" cy="644236"/>
          </a:xfrm>
        </p:spPr>
        <p:txBody>
          <a:bodyPr>
            <a:normAutofit/>
          </a:bodyPr>
          <a:lstStyle/>
          <a:p>
            <a:pPr algn="ctr"/>
            <a:r>
              <a:rPr lang="en-US" sz="1800" dirty="0" smtClean="0"/>
              <a:t>Ease in Politics Attitude </a:t>
            </a:r>
            <a:endParaRPr lang="en-US" sz="1800" dirty="0"/>
          </a:p>
        </p:txBody>
      </p:sp>
      <p:sp>
        <p:nvSpPr>
          <p:cNvPr id="5" name="TextBox 4"/>
          <p:cNvSpPr txBox="1"/>
          <p:nvPr/>
        </p:nvSpPr>
        <p:spPr>
          <a:xfrm>
            <a:off x="8024884" y="5105400"/>
            <a:ext cx="10440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***p&lt;0.01</a:t>
            </a:r>
          </a:p>
          <a:p>
            <a:r>
              <a:rPr lang="en-US" sz="1200" dirty="0" smtClean="0"/>
              <a:t>**p&lt;0.05</a:t>
            </a:r>
          </a:p>
          <a:p>
            <a:r>
              <a:rPr lang="en-US" sz="1200" dirty="0" smtClean="0"/>
              <a:t>*p&lt;0.10</a:t>
            </a:r>
          </a:p>
          <a:p>
            <a:endParaRPr lang="en-US" sz="12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4466762"/>
              </p:ext>
            </p:extLst>
          </p:nvPr>
        </p:nvGraphicFramePr>
        <p:xfrm>
          <a:off x="1524000" y="533400"/>
          <a:ext cx="6096000" cy="52633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404870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Characteristic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Value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Estimate (Standard Error)</a:t>
                      </a:r>
                      <a:r>
                        <a:rPr lang="en-US" sz="1100" baseline="0" dirty="0" smtClean="0"/>
                        <a:t> 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Odds Ratio</a:t>
                      </a:r>
                      <a:r>
                        <a:rPr lang="en-US" sz="1100" baseline="0" dirty="0" smtClean="0"/>
                        <a:t> </a:t>
                      </a:r>
                      <a:endParaRPr lang="en-US" sz="1100" dirty="0"/>
                    </a:p>
                  </a:txBody>
                  <a:tcPr anchor="ctr"/>
                </a:tc>
              </a:tr>
              <a:tr h="404870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Number of Contact Attempts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-0.0030</a:t>
                      </a:r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en-US" sz="11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0.0073</a:t>
                      </a:r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n-US" sz="11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0.997</a:t>
                      </a:r>
                      <a:endParaRPr lang="en-US" sz="1100" dirty="0"/>
                    </a:p>
                  </a:txBody>
                  <a:tcPr anchor="ctr"/>
                </a:tc>
              </a:tr>
              <a:tr h="245814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Gender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Female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0.1543</a:t>
                      </a:r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en-US" sz="11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0.0247</a:t>
                      </a:r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)***</a:t>
                      </a:r>
                      <a:endParaRPr lang="en-US" sz="11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1.167</a:t>
                      </a:r>
                      <a:endParaRPr lang="en-US" sz="1100" dirty="0"/>
                    </a:p>
                  </a:txBody>
                  <a:tcPr anchor="ctr"/>
                </a:tc>
              </a:tr>
              <a:tr h="245814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Interviewer Gender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Female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0.1186</a:t>
                      </a:r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en-US" sz="11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0.0306</a:t>
                      </a:r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)***</a:t>
                      </a:r>
                      <a:endParaRPr lang="en-US" sz="11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1.126</a:t>
                      </a:r>
                      <a:endParaRPr lang="en-US" sz="1100" dirty="0"/>
                    </a:p>
                  </a:txBody>
                  <a:tcPr anchor="ctr"/>
                </a:tc>
              </a:tr>
              <a:tr h="404870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Education 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Lower secondary 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-0.1870</a:t>
                      </a:r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en-US" sz="11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0.0531</a:t>
                      </a:r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)***</a:t>
                      </a:r>
                      <a:endParaRPr lang="en-US" sz="11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0.829</a:t>
                      </a:r>
                      <a:endParaRPr lang="en-US" sz="1100" dirty="0"/>
                    </a:p>
                  </a:txBody>
                  <a:tcPr anchor="ctr"/>
                </a:tc>
              </a:tr>
              <a:tr h="245814">
                <a:tc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Lower tier</a:t>
                      </a:r>
                      <a:r>
                        <a:rPr lang="en-US" sz="1100" baseline="0" dirty="0" smtClean="0"/>
                        <a:t> upper secondary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-0.2059</a:t>
                      </a:r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en-US" sz="11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0.0534</a:t>
                      </a:r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)***</a:t>
                      </a:r>
                      <a:endParaRPr lang="en-US" sz="11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0.814</a:t>
                      </a:r>
                      <a:endParaRPr lang="en-US" sz="1100" dirty="0"/>
                    </a:p>
                  </a:txBody>
                  <a:tcPr anchor="ctr"/>
                </a:tc>
              </a:tr>
              <a:tr h="404870">
                <a:tc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Upper</a:t>
                      </a:r>
                      <a:r>
                        <a:rPr lang="en-US" sz="1100" baseline="0" dirty="0" smtClean="0"/>
                        <a:t> Tier Upper Secondary 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-0.2395</a:t>
                      </a:r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en-US" sz="11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0.0533</a:t>
                      </a:r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)***</a:t>
                      </a:r>
                      <a:endParaRPr lang="en-US" sz="11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0.787</a:t>
                      </a:r>
                      <a:endParaRPr lang="en-US" sz="1100" dirty="0"/>
                    </a:p>
                  </a:txBody>
                  <a:tcPr anchor="ctr"/>
                </a:tc>
              </a:tr>
              <a:tr h="404870">
                <a:tc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/>
                        <a:t>Advanced</a:t>
                      </a:r>
                      <a:r>
                        <a:rPr lang="en-US" sz="1100" baseline="0" dirty="0" smtClean="0"/>
                        <a:t> Vocational, sub-degree</a:t>
                      </a:r>
                      <a:endParaRPr lang="en-US" sz="110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-0.2846</a:t>
                      </a:r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en-US" sz="11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0.0535</a:t>
                      </a:r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)***</a:t>
                      </a:r>
                      <a:endParaRPr lang="en-US" sz="11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0.752</a:t>
                      </a:r>
                      <a:endParaRPr lang="en-US" sz="1100" dirty="0"/>
                    </a:p>
                  </a:txBody>
                  <a:tcPr anchor="ctr"/>
                </a:tc>
              </a:tr>
              <a:tr h="404870">
                <a:tc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Lower Tertiary</a:t>
                      </a:r>
                      <a:r>
                        <a:rPr lang="en-US" sz="1100" baseline="0" dirty="0" smtClean="0"/>
                        <a:t> Education, BA Level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-0.3882</a:t>
                      </a:r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en-US" sz="11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0.0573</a:t>
                      </a:r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)***</a:t>
                      </a:r>
                      <a:endParaRPr lang="en-US" sz="11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0.678</a:t>
                      </a:r>
                      <a:endParaRPr lang="en-US" sz="1100" dirty="0"/>
                    </a:p>
                  </a:txBody>
                  <a:tcPr anchor="ctr"/>
                </a:tc>
              </a:tr>
              <a:tr h="404870">
                <a:tc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Higher Tertiary</a:t>
                      </a:r>
                      <a:r>
                        <a:rPr lang="en-US" sz="1100" baseline="0" dirty="0" smtClean="0"/>
                        <a:t> Education, &gt;= MA level 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-0.4573</a:t>
                      </a:r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en-US" sz="11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0.0556</a:t>
                      </a:r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)***</a:t>
                      </a:r>
                      <a:endParaRPr lang="en-US" sz="11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0.633</a:t>
                      </a:r>
                      <a:endParaRPr lang="en-US" sz="1100" dirty="0"/>
                    </a:p>
                  </a:txBody>
                  <a:tcPr anchor="ctr"/>
                </a:tc>
              </a:tr>
              <a:tr h="245814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Respondent</a:t>
                      </a:r>
                      <a:r>
                        <a:rPr lang="en-US" sz="1100" baseline="0" dirty="0" smtClean="0"/>
                        <a:t> Age 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-</a:t>
                      </a:r>
                      <a:r>
                        <a:rPr lang="en-US" sz="1100" baseline="0" dirty="0" smtClean="0"/>
                        <a:t> -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0.</a:t>
                      </a:r>
                      <a:r>
                        <a:rPr lang="en-US" sz="11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0015</a:t>
                      </a:r>
                      <a:r>
                        <a:rPr lang="en-US" sz="1100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 (</a:t>
                      </a:r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</a:t>
                      </a:r>
                      <a:r>
                        <a:rPr lang="en-US" sz="11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0007</a:t>
                      </a:r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)**</a:t>
                      </a:r>
                      <a:endParaRPr lang="en-US" sz="11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1.001</a:t>
                      </a:r>
                      <a:endParaRPr lang="en-US" sz="1100" dirty="0"/>
                    </a:p>
                  </a:txBody>
                  <a:tcPr anchor="ctr"/>
                </a:tc>
              </a:tr>
              <a:tr h="245814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Interviewer</a:t>
                      </a:r>
                      <a:r>
                        <a:rPr lang="en-US" sz="1100" baseline="0" dirty="0" smtClean="0"/>
                        <a:t> Age 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- -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0.0012</a:t>
                      </a:r>
                      <a:r>
                        <a:rPr lang="en-US" sz="1100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 (</a:t>
                      </a:r>
                      <a:r>
                        <a:rPr lang="en-US" sz="11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0.0012</a:t>
                      </a:r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n-US" sz="11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1.001</a:t>
                      </a:r>
                      <a:endParaRPr lang="en-US" sz="1100" dirty="0"/>
                    </a:p>
                  </a:txBody>
                  <a:tcPr anchor="ctr"/>
                </a:tc>
              </a:tr>
              <a:tr h="245814">
                <a:tc gridSpan="4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1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Variance Component</a:t>
                      </a:r>
                      <a:r>
                        <a:rPr lang="en-US" sz="11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s </a:t>
                      </a:r>
                      <a:endParaRPr lang="en-US" sz="11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US" sz="11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US" sz="11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US" sz="11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</a:tr>
              <a:tr h="245814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Interviewer</a:t>
                      </a:r>
                      <a:endParaRPr lang="en-US" sz="1100" dirty="0"/>
                    </a:p>
                  </a:txBody>
                  <a:tcPr anchor="ctr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-</a:t>
                      </a:r>
                      <a:r>
                        <a:rPr lang="en-US" sz="1100" baseline="0" dirty="0" smtClean="0"/>
                        <a:t> -</a:t>
                      </a:r>
                      <a:endParaRPr lang="en-US" sz="1100" dirty="0"/>
                    </a:p>
                  </a:txBody>
                  <a:tcPr anchor="ctr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0.0977</a:t>
                      </a:r>
                      <a:r>
                        <a:rPr lang="en-US" sz="1100" dirty="0" smtClean="0"/>
                        <a:t> (</a:t>
                      </a:r>
                      <a:r>
                        <a:rPr lang="en-US" sz="11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0.0126</a:t>
                      </a:r>
                      <a:r>
                        <a:rPr lang="en-US" sz="1100" dirty="0" smtClean="0"/>
                        <a:t>)***</a:t>
                      </a:r>
                      <a:endParaRPr lang="en-US" sz="1100" dirty="0"/>
                    </a:p>
                  </a:txBody>
                  <a:tcPr anchor="ctr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--</a:t>
                      </a:r>
                      <a:endParaRPr lang="en-US" sz="1100" dirty="0"/>
                    </a:p>
                  </a:txBody>
                  <a:tcPr anchor="ctr">
                    <a:solidFill>
                      <a:srgbClr val="E9EDF4"/>
                    </a:solidFill>
                  </a:tcPr>
                </a:tc>
              </a:tr>
              <a:tr h="245814">
                <a:tc>
                  <a:txBody>
                    <a:bodyPr/>
                    <a:lstStyle/>
                    <a:p>
                      <a:pPr algn="ctr"/>
                      <a:r>
                        <a:rPr lang="en-US" sz="1100" baseline="0" dirty="0" smtClean="0"/>
                        <a:t>Country </a:t>
                      </a:r>
                      <a:endParaRPr lang="en-US" sz="1100" dirty="0"/>
                    </a:p>
                  </a:txBody>
                  <a:tcPr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- -</a:t>
                      </a:r>
                      <a:endParaRPr lang="en-US" sz="1100" dirty="0"/>
                    </a:p>
                  </a:txBody>
                  <a:tcPr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0.1026</a:t>
                      </a:r>
                      <a:r>
                        <a:rPr lang="en-US" sz="1100" dirty="0" smtClean="0"/>
                        <a:t>  (</a:t>
                      </a:r>
                      <a:r>
                        <a:rPr lang="en-US" sz="11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0.0426</a:t>
                      </a:r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)**</a:t>
                      </a:r>
                      <a:endParaRPr lang="en-US" sz="1100" dirty="0" smtClean="0"/>
                    </a:p>
                  </a:txBody>
                  <a:tcPr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--</a:t>
                      </a:r>
                      <a:endParaRPr lang="en-US" sz="1100" dirty="0"/>
                    </a:p>
                  </a:txBody>
                  <a:tcPr anchor="ctr">
                    <a:solidFill>
                      <a:srgbClr val="D0D8E8"/>
                    </a:solidFill>
                  </a:tcPr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8A5C4-149D-4D66-BABE-E6DD2BE69C90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228604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-34636"/>
            <a:ext cx="7070186" cy="644236"/>
          </a:xfrm>
        </p:spPr>
        <p:txBody>
          <a:bodyPr>
            <a:normAutofit/>
          </a:bodyPr>
          <a:lstStyle/>
          <a:p>
            <a:pPr algn="ctr"/>
            <a:r>
              <a:rPr lang="en-US" sz="1800" dirty="0" smtClean="0"/>
              <a:t>Participation in Politics Attitude</a:t>
            </a:r>
            <a:endParaRPr lang="en-US" sz="1800" dirty="0"/>
          </a:p>
        </p:txBody>
      </p:sp>
      <p:sp>
        <p:nvSpPr>
          <p:cNvPr id="5" name="TextBox 4"/>
          <p:cNvSpPr txBox="1"/>
          <p:nvPr/>
        </p:nvSpPr>
        <p:spPr>
          <a:xfrm>
            <a:off x="8024884" y="5105400"/>
            <a:ext cx="10440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***p&lt;0.01</a:t>
            </a:r>
          </a:p>
          <a:p>
            <a:r>
              <a:rPr lang="en-US" sz="1200" dirty="0" smtClean="0"/>
              <a:t>**p&lt;0.05</a:t>
            </a:r>
          </a:p>
          <a:p>
            <a:r>
              <a:rPr lang="en-US" sz="1200" dirty="0" smtClean="0"/>
              <a:t>*p&lt;0.10</a:t>
            </a:r>
          </a:p>
          <a:p>
            <a:endParaRPr lang="en-US" sz="12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770308"/>
              </p:ext>
            </p:extLst>
          </p:nvPr>
        </p:nvGraphicFramePr>
        <p:xfrm>
          <a:off x="1524000" y="533400"/>
          <a:ext cx="6096000" cy="52633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404870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Characteristic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Value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Estimate (Standard Error)</a:t>
                      </a:r>
                      <a:r>
                        <a:rPr lang="en-US" sz="1100" baseline="0" dirty="0" smtClean="0"/>
                        <a:t> 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Odds Ratio</a:t>
                      </a:r>
                      <a:r>
                        <a:rPr lang="en-US" sz="1100" baseline="0" dirty="0" smtClean="0"/>
                        <a:t> </a:t>
                      </a:r>
                      <a:endParaRPr lang="en-US" sz="1100" dirty="0"/>
                    </a:p>
                  </a:txBody>
                  <a:tcPr anchor="ctr"/>
                </a:tc>
              </a:tr>
              <a:tr h="404870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Number of Contact Attempts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-0.0043 (0.0073)</a:t>
                      </a:r>
                      <a:endParaRPr lang="en-US" sz="11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0.996</a:t>
                      </a:r>
                      <a:endParaRPr lang="en-US" sz="1100" dirty="0"/>
                    </a:p>
                  </a:txBody>
                  <a:tcPr anchor="ctr"/>
                </a:tc>
              </a:tr>
              <a:tr h="245814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Gender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Female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0.2067 (0.0247)***</a:t>
                      </a:r>
                      <a:endParaRPr lang="en-US" sz="11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1.230</a:t>
                      </a:r>
                      <a:endParaRPr lang="en-US" sz="1100" dirty="0"/>
                    </a:p>
                  </a:txBody>
                  <a:tcPr anchor="ctr"/>
                </a:tc>
              </a:tr>
              <a:tr h="245814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Interviewer Gender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Female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0.0844 (0.0296)***</a:t>
                      </a:r>
                      <a:endParaRPr lang="en-US" sz="11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1.088</a:t>
                      </a:r>
                      <a:endParaRPr lang="en-US" sz="1100" dirty="0"/>
                    </a:p>
                  </a:txBody>
                  <a:tcPr anchor="ctr"/>
                </a:tc>
              </a:tr>
              <a:tr h="404870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Education 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Lower secondary 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-0.3097 (0.0531)***</a:t>
                      </a:r>
                      <a:endParaRPr lang="en-US" sz="11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0.734</a:t>
                      </a:r>
                      <a:endParaRPr lang="en-US" sz="1100" dirty="0"/>
                    </a:p>
                  </a:txBody>
                  <a:tcPr anchor="ctr"/>
                </a:tc>
              </a:tr>
              <a:tr h="245814">
                <a:tc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Lower tier</a:t>
                      </a:r>
                      <a:r>
                        <a:rPr lang="en-US" sz="1100" baseline="0" dirty="0" smtClean="0"/>
                        <a:t> upper secondary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-0.3237 (0.0535)***</a:t>
                      </a:r>
                      <a:endParaRPr lang="en-US" sz="11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0.723</a:t>
                      </a:r>
                      <a:endParaRPr lang="en-US" sz="1100" dirty="0"/>
                    </a:p>
                  </a:txBody>
                  <a:tcPr anchor="ctr"/>
                </a:tc>
              </a:tr>
              <a:tr h="404870">
                <a:tc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Upper</a:t>
                      </a:r>
                      <a:r>
                        <a:rPr lang="en-US" sz="1100" baseline="0" dirty="0" smtClean="0"/>
                        <a:t> Tier Upper Secondary 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-0.3799 (0.0535)***</a:t>
                      </a:r>
                      <a:endParaRPr lang="en-US" sz="11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0.684</a:t>
                      </a:r>
                      <a:endParaRPr lang="en-US" sz="1100" dirty="0"/>
                    </a:p>
                  </a:txBody>
                  <a:tcPr anchor="ctr"/>
                </a:tc>
              </a:tr>
              <a:tr h="404870">
                <a:tc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/>
                        <a:t>Advanced</a:t>
                      </a:r>
                      <a:r>
                        <a:rPr lang="en-US" sz="1100" baseline="0" dirty="0" smtClean="0"/>
                        <a:t> Vocational, sub-degree</a:t>
                      </a:r>
                      <a:endParaRPr lang="en-US" sz="110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-0.4157 (0.0536)***</a:t>
                      </a:r>
                      <a:endParaRPr lang="en-US" sz="11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0.660</a:t>
                      </a:r>
                      <a:endParaRPr lang="en-US" sz="1100" dirty="0"/>
                    </a:p>
                  </a:txBody>
                  <a:tcPr anchor="ctr"/>
                </a:tc>
              </a:tr>
              <a:tr h="404870">
                <a:tc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Lower Tertiary</a:t>
                      </a:r>
                      <a:r>
                        <a:rPr lang="en-US" sz="1100" baseline="0" dirty="0" smtClean="0"/>
                        <a:t> Education, BA Level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-0.5576 (0.0573)***</a:t>
                      </a:r>
                      <a:endParaRPr lang="en-US" sz="11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0.573</a:t>
                      </a:r>
                      <a:endParaRPr lang="en-US" sz="1100" dirty="0"/>
                    </a:p>
                  </a:txBody>
                  <a:tcPr anchor="ctr"/>
                </a:tc>
              </a:tr>
              <a:tr h="404870">
                <a:tc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Higher Tertiary</a:t>
                      </a:r>
                      <a:r>
                        <a:rPr lang="en-US" sz="1100" baseline="0" dirty="0" smtClean="0"/>
                        <a:t> Education, &gt;= MA level 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-0.6491 (0.0556)***</a:t>
                      </a:r>
                      <a:endParaRPr lang="en-US" sz="11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0.522</a:t>
                      </a:r>
                      <a:endParaRPr lang="en-US" sz="1100" dirty="0"/>
                    </a:p>
                  </a:txBody>
                  <a:tcPr anchor="ctr"/>
                </a:tc>
              </a:tr>
              <a:tr h="245814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Respondent</a:t>
                      </a:r>
                      <a:r>
                        <a:rPr lang="en-US" sz="1100" baseline="0" dirty="0" smtClean="0"/>
                        <a:t> Age 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-</a:t>
                      </a:r>
                      <a:r>
                        <a:rPr lang="en-US" sz="1100" baseline="0" dirty="0" smtClean="0"/>
                        <a:t> -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0.0017</a:t>
                      </a:r>
                      <a:r>
                        <a:rPr lang="en-US" sz="1100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 (</a:t>
                      </a:r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0.0007)**</a:t>
                      </a:r>
                      <a:endParaRPr lang="en-US" sz="11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1.002</a:t>
                      </a:r>
                      <a:endParaRPr lang="en-US" sz="1100" dirty="0"/>
                    </a:p>
                  </a:txBody>
                  <a:tcPr anchor="ctr"/>
                </a:tc>
              </a:tr>
              <a:tr h="245814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Interviewer</a:t>
                      </a:r>
                      <a:r>
                        <a:rPr lang="en-US" sz="1100" baseline="0" dirty="0" smtClean="0"/>
                        <a:t> Age 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- -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0.0027</a:t>
                      </a:r>
                      <a:r>
                        <a:rPr lang="en-US" sz="1100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 (</a:t>
                      </a:r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0.0012)**</a:t>
                      </a:r>
                      <a:endParaRPr lang="en-US" sz="11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1.003</a:t>
                      </a:r>
                      <a:endParaRPr lang="en-US" sz="1100" dirty="0"/>
                    </a:p>
                  </a:txBody>
                  <a:tcPr anchor="ctr"/>
                </a:tc>
              </a:tr>
              <a:tr h="245814">
                <a:tc gridSpan="4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1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Variance Component</a:t>
                      </a:r>
                      <a:r>
                        <a:rPr lang="en-US" sz="11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s </a:t>
                      </a:r>
                      <a:endParaRPr lang="en-US" sz="11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US" sz="11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US" sz="11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US" sz="11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</a:tr>
              <a:tr h="245814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Interviewer</a:t>
                      </a:r>
                      <a:endParaRPr lang="en-US" sz="1100" dirty="0"/>
                    </a:p>
                  </a:txBody>
                  <a:tcPr anchor="ctr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-</a:t>
                      </a:r>
                      <a:r>
                        <a:rPr lang="en-US" sz="1100" baseline="0" dirty="0" smtClean="0"/>
                        <a:t> -</a:t>
                      </a:r>
                      <a:endParaRPr lang="en-US" sz="1100" dirty="0"/>
                    </a:p>
                  </a:txBody>
                  <a:tcPr anchor="ctr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0.0725</a:t>
                      </a:r>
                      <a:r>
                        <a:rPr lang="en-US" sz="1100" dirty="0" smtClean="0"/>
                        <a:t> (</a:t>
                      </a:r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0.0117</a:t>
                      </a:r>
                      <a:r>
                        <a:rPr lang="en-US" sz="1100" dirty="0" smtClean="0"/>
                        <a:t>)***</a:t>
                      </a:r>
                      <a:endParaRPr lang="en-US" sz="1100" dirty="0"/>
                    </a:p>
                  </a:txBody>
                  <a:tcPr anchor="ctr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-</a:t>
                      </a:r>
                      <a:r>
                        <a:rPr lang="en-US" sz="1100" baseline="0" dirty="0" smtClean="0"/>
                        <a:t> -</a:t>
                      </a:r>
                      <a:endParaRPr lang="en-US" sz="1100" dirty="0"/>
                    </a:p>
                  </a:txBody>
                  <a:tcPr anchor="ctr">
                    <a:solidFill>
                      <a:srgbClr val="E9EDF4"/>
                    </a:solidFill>
                  </a:tcPr>
                </a:tc>
              </a:tr>
              <a:tr h="245814">
                <a:tc>
                  <a:txBody>
                    <a:bodyPr/>
                    <a:lstStyle/>
                    <a:p>
                      <a:pPr algn="ctr"/>
                      <a:r>
                        <a:rPr lang="en-US" sz="1100" baseline="0" dirty="0" smtClean="0"/>
                        <a:t>Country </a:t>
                      </a:r>
                      <a:endParaRPr lang="en-US" sz="1100" dirty="0"/>
                    </a:p>
                  </a:txBody>
                  <a:tcPr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- -</a:t>
                      </a:r>
                      <a:endParaRPr lang="en-US" sz="1100" dirty="0"/>
                    </a:p>
                  </a:txBody>
                  <a:tcPr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0.1357</a:t>
                      </a:r>
                      <a:r>
                        <a:rPr lang="en-US" sz="1100" dirty="0" smtClean="0"/>
                        <a:t>  (</a:t>
                      </a:r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0.0544)**</a:t>
                      </a:r>
                      <a:endParaRPr lang="en-US" sz="1100" dirty="0" smtClean="0"/>
                    </a:p>
                  </a:txBody>
                  <a:tcPr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- -</a:t>
                      </a:r>
                      <a:endParaRPr lang="en-US" sz="1100" dirty="0"/>
                    </a:p>
                  </a:txBody>
                  <a:tcPr anchor="ctr">
                    <a:solidFill>
                      <a:srgbClr val="D0D8E8"/>
                    </a:solidFill>
                  </a:tcPr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8A5C4-149D-4D66-BABE-E6DD2BE69C90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559251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-34636"/>
            <a:ext cx="7070186" cy="644236"/>
          </a:xfrm>
        </p:spPr>
        <p:txBody>
          <a:bodyPr>
            <a:normAutofit/>
          </a:bodyPr>
          <a:lstStyle/>
          <a:p>
            <a:pPr algn="ctr"/>
            <a:r>
              <a:rPr lang="en-US" sz="1800" dirty="0" smtClean="0"/>
              <a:t>Role in Political Issues Attitude </a:t>
            </a:r>
            <a:endParaRPr lang="en-US" sz="1800" dirty="0"/>
          </a:p>
        </p:txBody>
      </p:sp>
      <p:sp>
        <p:nvSpPr>
          <p:cNvPr id="5" name="TextBox 4"/>
          <p:cNvSpPr txBox="1"/>
          <p:nvPr/>
        </p:nvSpPr>
        <p:spPr>
          <a:xfrm>
            <a:off x="8024884" y="5105400"/>
            <a:ext cx="10440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***p&lt;0.01</a:t>
            </a:r>
          </a:p>
          <a:p>
            <a:r>
              <a:rPr lang="en-US" sz="1200" dirty="0" smtClean="0"/>
              <a:t>**p&lt;0.05</a:t>
            </a:r>
          </a:p>
          <a:p>
            <a:r>
              <a:rPr lang="en-US" sz="1200" dirty="0" smtClean="0"/>
              <a:t>*p&lt;0.10</a:t>
            </a:r>
          </a:p>
          <a:p>
            <a:endParaRPr lang="en-US" sz="12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4977105"/>
              </p:ext>
            </p:extLst>
          </p:nvPr>
        </p:nvGraphicFramePr>
        <p:xfrm>
          <a:off x="1524000" y="533400"/>
          <a:ext cx="6096000" cy="52407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404870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Characteristic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Value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Estimate (Standard Error)</a:t>
                      </a:r>
                      <a:r>
                        <a:rPr lang="en-US" sz="1100" baseline="0" dirty="0" smtClean="0"/>
                        <a:t> 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Odds Ratio</a:t>
                      </a:r>
                      <a:r>
                        <a:rPr lang="en-US" sz="1100" baseline="0" dirty="0" smtClean="0"/>
                        <a:t> </a:t>
                      </a:r>
                      <a:endParaRPr lang="en-US" sz="1100" dirty="0"/>
                    </a:p>
                  </a:txBody>
                  <a:tcPr anchor="ctr"/>
                </a:tc>
              </a:tr>
              <a:tr h="404870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Number of Contact Attempts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0.0064 (0.0073)</a:t>
                      </a:r>
                      <a:endParaRPr lang="en-US" sz="11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1.006</a:t>
                      </a:r>
                      <a:endParaRPr lang="en-US" sz="1100" dirty="0"/>
                    </a:p>
                  </a:txBody>
                  <a:tcPr anchor="ctr"/>
                </a:tc>
              </a:tr>
              <a:tr h="245814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Gender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Female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0.1992 (0.0247)***</a:t>
                      </a:r>
                      <a:endParaRPr lang="en-US" sz="11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1.230</a:t>
                      </a:r>
                      <a:endParaRPr lang="en-US" sz="1100" dirty="0"/>
                    </a:p>
                  </a:txBody>
                  <a:tcPr anchor="ctr"/>
                </a:tc>
              </a:tr>
              <a:tr h="245814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Interviewer Gender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Female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0.0722 (0.0299)**</a:t>
                      </a:r>
                      <a:endParaRPr lang="en-US" sz="11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1.088</a:t>
                      </a:r>
                      <a:endParaRPr lang="en-US" sz="1100" dirty="0"/>
                    </a:p>
                  </a:txBody>
                  <a:tcPr anchor="ctr"/>
                </a:tc>
              </a:tr>
              <a:tr h="404870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Education 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Lower secondary 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-0.2240 (0.0533)***</a:t>
                      </a:r>
                      <a:endParaRPr lang="en-US" sz="11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0.799</a:t>
                      </a:r>
                      <a:endParaRPr lang="en-US" sz="1100" dirty="0"/>
                    </a:p>
                  </a:txBody>
                  <a:tcPr anchor="ctr"/>
                </a:tc>
              </a:tr>
              <a:tr h="245814">
                <a:tc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Lower tier</a:t>
                      </a:r>
                      <a:r>
                        <a:rPr lang="en-US" sz="1100" baseline="0" dirty="0" smtClean="0"/>
                        <a:t> upper secondary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-0.2486 (0.0536)***</a:t>
                      </a:r>
                      <a:endParaRPr lang="en-US" sz="11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0.780</a:t>
                      </a:r>
                      <a:endParaRPr lang="en-US" sz="1100" dirty="0"/>
                    </a:p>
                  </a:txBody>
                  <a:tcPr anchor="ctr"/>
                </a:tc>
              </a:tr>
              <a:tr h="404870">
                <a:tc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Upper</a:t>
                      </a:r>
                      <a:r>
                        <a:rPr lang="en-US" sz="1100" baseline="0" dirty="0" smtClean="0"/>
                        <a:t> Tier Upper Secondary 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-0.3043 (0.0535)***</a:t>
                      </a:r>
                      <a:endParaRPr lang="en-US" sz="11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0.738</a:t>
                      </a:r>
                      <a:endParaRPr lang="en-US" sz="1100" dirty="0"/>
                    </a:p>
                  </a:txBody>
                  <a:tcPr anchor="ctr"/>
                </a:tc>
              </a:tr>
              <a:tr h="404870">
                <a:tc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/>
                        <a:t>Advanced</a:t>
                      </a:r>
                      <a:r>
                        <a:rPr lang="en-US" sz="1100" baseline="0" dirty="0" smtClean="0"/>
                        <a:t> Vocational, sub-degree</a:t>
                      </a:r>
                      <a:endParaRPr lang="en-US" sz="110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-0.3696 (0.0537)***</a:t>
                      </a:r>
                      <a:endParaRPr lang="en-US" sz="11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0.691</a:t>
                      </a:r>
                      <a:endParaRPr lang="en-US" sz="1100" dirty="0"/>
                    </a:p>
                  </a:txBody>
                  <a:tcPr anchor="ctr"/>
                </a:tc>
              </a:tr>
              <a:tr h="404870">
                <a:tc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Lower Tertiary</a:t>
                      </a:r>
                      <a:r>
                        <a:rPr lang="en-US" sz="1100" baseline="0" dirty="0" smtClean="0"/>
                        <a:t> Education, BA Level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-0.5472 (0.0574)***</a:t>
                      </a:r>
                      <a:endParaRPr lang="en-US" sz="11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0.579</a:t>
                      </a:r>
                      <a:endParaRPr lang="en-US" sz="1100" dirty="0"/>
                    </a:p>
                  </a:txBody>
                  <a:tcPr anchor="ctr"/>
                </a:tc>
              </a:tr>
              <a:tr h="404870">
                <a:tc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Higher Tertiary</a:t>
                      </a:r>
                      <a:r>
                        <a:rPr lang="en-US" sz="1100" baseline="0" dirty="0" smtClean="0"/>
                        <a:t> Education, &gt;= MA level 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-0.5954 (0.0557)***</a:t>
                      </a:r>
                      <a:endParaRPr lang="en-US" sz="11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0.551</a:t>
                      </a:r>
                      <a:endParaRPr lang="en-US" sz="1100" dirty="0"/>
                    </a:p>
                  </a:txBody>
                  <a:tcPr anchor="ctr"/>
                </a:tc>
              </a:tr>
              <a:tr h="245814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Respondent</a:t>
                      </a:r>
                      <a:r>
                        <a:rPr lang="en-US" sz="1100" baseline="0" dirty="0" smtClean="0"/>
                        <a:t> Age 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-</a:t>
                      </a:r>
                      <a:r>
                        <a:rPr lang="en-US" sz="1100" baseline="0" dirty="0" smtClean="0"/>
                        <a:t> -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0.0017</a:t>
                      </a:r>
                      <a:r>
                        <a:rPr lang="en-US" sz="1100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 (</a:t>
                      </a:r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0.0007)***</a:t>
                      </a:r>
                      <a:endParaRPr lang="en-US" sz="11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1.004</a:t>
                      </a:r>
                      <a:endParaRPr lang="en-US" sz="1100" dirty="0"/>
                    </a:p>
                  </a:txBody>
                  <a:tcPr anchor="ctr"/>
                </a:tc>
              </a:tr>
              <a:tr h="245814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Interviewer</a:t>
                      </a:r>
                      <a:r>
                        <a:rPr lang="en-US" sz="1100" baseline="0" dirty="0" smtClean="0"/>
                        <a:t> Age 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- -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0.0027</a:t>
                      </a:r>
                      <a:r>
                        <a:rPr lang="en-US" sz="1100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 (</a:t>
                      </a:r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0.0012)</a:t>
                      </a:r>
                      <a:endParaRPr lang="en-US" sz="11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1.001</a:t>
                      </a:r>
                      <a:endParaRPr lang="en-US" sz="1100" dirty="0"/>
                    </a:p>
                  </a:txBody>
                  <a:tcPr anchor="ctr"/>
                </a:tc>
              </a:tr>
              <a:tr h="245814">
                <a:tc gridSpan="4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1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Variance Component</a:t>
                      </a:r>
                      <a:r>
                        <a:rPr lang="en-US" sz="11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s </a:t>
                      </a:r>
                      <a:endParaRPr lang="en-US" sz="11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US" sz="11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US" sz="11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US" sz="11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</a:tr>
              <a:tr h="245814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Interviewer</a:t>
                      </a:r>
                      <a:endParaRPr lang="en-US" sz="1100" dirty="0"/>
                    </a:p>
                  </a:txBody>
                  <a:tcPr anchor="ctr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-</a:t>
                      </a:r>
                      <a:r>
                        <a:rPr lang="en-US" sz="1100" baseline="0" dirty="0" smtClean="0"/>
                        <a:t> -</a:t>
                      </a:r>
                      <a:endParaRPr lang="en-US" sz="1100" dirty="0"/>
                    </a:p>
                  </a:txBody>
                  <a:tcPr anchor="ctr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0.08022</a:t>
                      </a:r>
                      <a:r>
                        <a:rPr lang="en-US" sz="1100" dirty="0" smtClean="0"/>
                        <a:t> (</a:t>
                      </a:r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0.01213</a:t>
                      </a:r>
                      <a:r>
                        <a:rPr lang="en-US" sz="1100" dirty="0" smtClean="0"/>
                        <a:t>)***</a:t>
                      </a:r>
                      <a:endParaRPr lang="en-US" sz="1100" dirty="0"/>
                    </a:p>
                  </a:txBody>
                  <a:tcPr anchor="ctr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--</a:t>
                      </a:r>
                      <a:endParaRPr lang="en-US" sz="1100" dirty="0"/>
                    </a:p>
                  </a:txBody>
                  <a:tcPr anchor="ctr">
                    <a:solidFill>
                      <a:srgbClr val="E9EDF4"/>
                    </a:solidFill>
                  </a:tcPr>
                </a:tc>
              </a:tr>
              <a:tr h="245814">
                <a:tc>
                  <a:txBody>
                    <a:bodyPr/>
                    <a:lstStyle/>
                    <a:p>
                      <a:pPr algn="ctr"/>
                      <a:r>
                        <a:rPr lang="en-US" sz="1100" baseline="0" dirty="0" smtClean="0"/>
                        <a:t>Country </a:t>
                      </a:r>
                      <a:endParaRPr lang="en-US" sz="1100" dirty="0"/>
                    </a:p>
                  </a:txBody>
                  <a:tcPr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- -</a:t>
                      </a:r>
                      <a:endParaRPr lang="en-US" sz="1100" dirty="0"/>
                    </a:p>
                  </a:txBody>
                  <a:tcPr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0.1088</a:t>
                      </a:r>
                      <a:r>
                        <a:rPr lang="en-US" sz="1100" dirty="0" smtClean="0"/>
                        <a:t>  (</a:t>
                      </a:r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0.04726)**</a:t>
                      </a:r>
                      <a:endParaRPr lang="en-US" sz="1100" dirty="0" smtClean="0"/>
                    </a:p>
                  </a:txBody>
                  <a:tcPr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--</a:t>
                      </a:r>
                      <a:endParaRPr lang="en-US" sz="1100" dirty="0"/>
                    </a:p>
                  </a:txBody>
                  <a:tcPr anchor="ctr">
                    <a:solidFill>
                      <a:srgbClr val="D0D8E8"/>
                    </a:solidFill>
                  </a:tcPr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8A5C4-149D-4D66-BABE-E6DD2BE69C90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30369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AMO_REPORTCONTROLSVISIBLE" val="Empty"/>
  <p:tag name="_AMO_UNIQUEIDENTIFIER" val="c5f618ae-8b3d-4945-86df-2641b60c4802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43B1F9FA5B2E847971EAB42F3EC9A01" ma:contentTypeVersion="1" ma:contentTypeDescription="Create a new document." ma:contentTypeScope="" ma:versionID="1c5faaff316f9855ec4d2e1d55b0a4fe">
  <xsd:schema xmlns:xsd="http://www.w3.org/2001/XMLSchema" xmlns:xs="http://www.w3.org/2001/XMLSchema" xmlns:p="http://schemas.microsoft.com/office/2006/metadata/properties" xmlns:ns1="http://schemas.microsoft.com/sharepoint/v3" xmlns:ns2="8557a95a-962d-47e7-8af1-548f79049771" targetNamespace="http://schemas.microsoft.com/office/2006/metadata/properties" ma:root="true" ma:fieldsID="187551ad75eab5ea22da3d5cccd8299b" ns1:_="" ns2:_="">
    <xsd:import namespace="http://schemas.microsoft.com/sharepoint/v3"/>
    <xsd:import namespace="8557a95a-962d-47e7-8af1-548f79049771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11" nillable="true" ma:displayName="Scheduling Start Date" ma:description="" ma:hidden="true" ma:internalName="PublishingStartDate">
      <xsd:simpleType>
        <xsd:restriction base="dms:Unknown"/>
      </xsd:simpleType>
    </xsd:element>
    <xsd:element name="PublishingExpirationDate" ma:index="12" nillable="true" ma:displayName="Scheduling End Date" ma:description="" ma:hidden="true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57a95a-962d-47e7-8af1-548f79049771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  <_dlc_DocId xmlns="8557a95a-962d-47e7-8af1-548f79049771">3J7TJ2AYAA5W-134-23</_dlc_DocId>
    <_dlc_DocIdUrl xmlns="8557a95a-962d-47e7-8af1-548f79049771">
      <Url>https://collab.ecm.census.gov/div/cnmp/intranet/CIDB/_layouts/DocIdRedir.aspx?ID=3J7TJ2AYAA5W-134-23</Url>
      <Description>3J7TJ2AYAA5W-134-23</Description>
    </_dlc_DocIdUrl>
  </documentManagement>
</p:propertie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18E7632-063A-41A2-B16E-9249E9146F2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8557a95a-962d-47e7-8af1-548f7904977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D6BE672-552D-4B41-B715-11919008EFF2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95FE943B-F310-4702-8772-8D4872CB95A1}">
  <ds:schemaRefs>
    <ds:schemaRef ds:uri="http://schemas.microsoft.com/office/2006/documentManagement/types"/>
    <ds:schemaRef ds:uri="http://schemas.openxmlformats.org/package/2006/metadata/core-properties"/>
    <ds:schemaRef ds:uri="http://purl.org/dc/terms/"/>
    <ds:schemaRef ds:uri="http://schemas.microsoft.com/sharepoint/v3"/>
    <ds:schemaRef ds:uri="http://www.w3.org/XML/1998/namespace"/>
    <ds:schemaRef ds:uri="http://schemas.microsoft.com/office/infopath/2007/PartnerControls"/>
    <ds:schemaRef ds:uri="8557a95a-962d-47e7-8af1-548f79049771"/>
    <ds:schemaRef ds:uri="http://schemas.microsoft.com/office/2006/metadata/properties"/>
    <ds:schemaRef ds:uri="http://purl.org/dc/dcmitype/"/>
    <ds:schemaRef ds:uri="http://purl.org/dc/elements/1.1/"/>
  </ds:schemaRefs>
</ds:datastoreItem>
</file>

<file path=customXml/itemProps4.xml><?xml version="1.0" encoding="utf-8"?>
<ds:datastoreItem xmlns:ds="http://schemas.openxmlformats.org/officeDocument/2006/customXml" ds:itemID="{3DC1FD65-A99F-4CCD-9872-CB470DA5CD1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2612</TotalTime>
  <Words>1923</Words>
  <Application>Microsoft Office PowerPoint</Application>
  <PresentationFormat>On-screen Show (4:3)</PresentationFormat>
  <Paragraphs>604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The Effect of Interviewer And Personal Visits on Response Consistency </vt:lpstr>
      <vt:lpstr>Literature</vt:lpstr>
      <vt:lpstr>Literature continued… </vt:lpstr>
      <vt:lpstr>Motivation</vt:lpstr>
      <vt:lpstr>Data Used for Study</vt:lpstr>
      <vt:lpstr>Items of Interest </vt:lpstr>
      <vt:lpstr>Social Attitude Items </vt:lpstr>
      <vt:lpstr>Political Attitude Items </vt:lpstr>
      <vt:lpstr>Methods</vt:lpstr>
      <vt:lpstr>Hypotheses </vt:lpstr>
      <vt:lpstr>Social Attitude Response Score Difference Histograms</vt:lpstr>
      <vt:lpstr>Political Attitude Response Score Difference Histograms </vt:lpstr>
      <vt:lpstr>Percentage of Personal Visits to Interview Completion Histogram</vt:lpstr>
      <vt:lpstr>Multilevel Logistic Regression Model of Social Attitudes Items</vt:lpstr>
      <vt:lpstr>Multilevel Logistic Regression Model of Political Attitudes Items</vt:lpstr>
      <vt:lpstr>Testing the Variability Between Interviewers Equal to 0 </vt:lpstr>
      <vt:lpstr>Findings for Hypotheses </vt:lpstr>
      <vt:lpstr>Future Research </vt:lpstr>
      <vt:lpstr>Limitations</vt:lpstr>
      <vt:lpstr>Questions?</vt:lpstr>
      <vt:lpstr>Appendix </vt:lpstr>
      <vt:lpstr>Racial Attitude </vt:lpstr>
      <vt:lpstr>Language Attitude </vt:lpstr>
      <vt:lpstr>Country Way of Life Attitude</vt:lpstr>
      <vt:lpstr>Ease in Politics Attitude </vt:lpstr>
      <vt:lpstr>Participation in Politics Attitude</vt:lpstr>
      <vt:lpstr>Role in Political Issues Attitude </vt:lpstr>
    </vt:vector>
  </TitlesOfParts>
  <Company>U.S. Department of Commerce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johns225</dc:creator>
  <cp:lastModifiedBy>Jonathan M Katz</cp:lastModifiedBy>
  <cp:revision>60</cp:revision>
  <dcterms:created xsi:type="dcterms:W3CDTF">2014-02-21T16:52:57Z</dcterms:created>
  <dcterms:modified xsi:type="dcterms:W3CDTF">2016-11-08T19:28:21Z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0x010100743B1F9FA5B2E847971EAB42F3EC9A01</vt:lpwstr>
  </property>
  <property fmtid="{D5CDD505-2E9C-101B-9397-08002B2CF9AE}" pid="3" name="_dlc_DocIdItemGuid">
    <vt:lpwstr>552bcee6-2873-4c5e-8d80-f932545cbf90</vt:lpwstr>
  </property>
</Properties>
</file>