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handoutMasterIdLst>
    <p:handoutMasterId r:id="rId12"/>
  </p:handoutMasterIdLst>
  <p:sldIdLst>
    <p:sldId id="269" r:id="rId2"/>
    <p:sldId id="258" r:id="rId3"/>
    <p:sldId id="268" r:id="rId4"/>
    <p:sldId id="260" r:id="rId5"/>
    <p:sldId id="267" r:id="rId6"/>
    <p:sldId id="259" r:id="rId7"/>
    <p:sldId id="261" r:id="rId8"/>
    <p:sldId id="270" r:id="rId9"/>
    <p:sldId id="264" r:id="rId10"/>
  </p:sldIdLst>
  <p:sldSz cx="9144000" cy="6858000" type="screen4x3"/>
  <p:notesSz cx="6799263" cy="99298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23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186" autoAdjust="0"/>
  </p:normalViewPr>
  <p:slideViewPr>
    <p:cSldViewPr>
      <p:cViewPr>
        <p:scale>
          <a:sx n="70" d="100"/>
          <a:sy n="70" d="100"/>
        </p:scale>
        <p:origin x="-2814" y="-384"/>
      </p:cViewPr>
      <p:guideLst>
        <p:guide orient="horz" pos="764"/>
        <p:guide orient="horz" pos="3974"/>
        <p:guide orient="horz" pos="572"/>
        <p:guide orient="horz" pos="1616"/>
        <p:guide orient="horz" pos="1480"/>
        <p:guide pos="158"/>
        <p:guide pos="5148"/>
        <p:guide pos="5602"/>
        <p:guide pos="7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kalkylblad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0"/>
    <c:plotArea>
      <c:layout>
        <c:manualLayout>
          <c:layoutTarget val="inner"/>
          <c:xMode val="edge"/>
          <c:yMode val="edge"/>
          <c:x val="9.2061057134697546E-2"/>
          <c:y val="9.3640540441426862E-2"/>
          <c:w val="0.83068942807019586"/>
          <c:h val="0.83473368224181554"/>
        </c:manualLayout>
      </c:layout>
      <c:areaChart>
        <c:grouping val="stacked"/>
        <c:varyColors val="0"/>
        <c:ser>
          <c:idx val="0"/>
          <c:order val="0"/>
          <c:tx>
            <c:strRef>
              <c:f>Blad1!$D$5</c:f>
              <c:strCache>
                <c:ptCount val="1"/>
                <c:pt idx="0">
                  <c:v>Inability to participate</c:v>
                </c:pt>
              </c:strCache>
            </c:strRef>
          </c:tx>
          <c:spPr>
            <a:solidFill>
              <a:schemeClr val="accent4">
                <a:lumMod val="60000"/>
                <a:lumOff val="40000"/>
              </a:schemeClr>
            </a:solidFill>
          </c:spPr>
          <c:cat>
            <c:numRef>
              <c:f>Blad1!$E$4:$O$4</c:f>
              <c:numCache>
                <c:formatCode>General</c:formatCode>
                <c:ptCount val="11"/>
                <c:pt idx="0">
                  <c:v>2006</c:v>
                </c:pt>
                <c:pt idx="1">
                  <c:v>2007</c:v>
                </c:pt>
                <c:pt idx="2">
                  <c:v>2008</c:v>
                </c:pt>
                <c:pt idx="3">
                  <c:v>2009</c:v>
                </c:pt>
                <c:pt idx="4">
                  <c:v>2010</c:v>
                </c:pt>
                <c:pt idx="5">
                  <c:v>2011</c:v>
                </c:pt>
                <c:pt idx="6">
                  <c:v>2012</c:v>
                </c:pt>
                <c:pt idx="7">
                  <c:v>2013</c:v>
                </c:pt>
                <c:pt idx="8">
                  <c:v>2014</c:v>
                </c:pt>
                <c:pt idx="9">
                  <c:v>2015</c:v>
                </c:pt>
                <c:pt idx="10">
                  <c:v>2016</c:v>
                </c:pt>
              </c:numCache>
            </c:numRef>
          </c:cat>
          <c:val>
            <c:numRef>
              <c:f>Blad1!$E$5:$O$5</c:f>
              <c:numCache>
                <c:formatCode>0.00</c:formatCode>
                <c:ptCount val="11"/>
                <c:pt idx="0">
                  <c:v>2.6</c:v>
                </c:pt>
                <c:pt idx="1">
                  <c:v>2.4</c:v>
                </c:pt>
                <c:pt idx="2">
                  <c:v>2.5</c:v>
                </c:pt>
                <c:pt idx="3">
                  <c:v>2.1</c:v>
                </c:pt>
                <c:pt idx="4">
                  <c:v>2.1</c:v>
                </c:pt>
                <c:pt idx="5">
                  <c:v>2.2000000000000002</c:v>
                </c:pt>
                <c:pt idx="6">
                  <c:v>2.2999999999999998</c:v>
                </c:pt>
                <c:pt idx="7">
                  <c:v>2.4</c:v>
                </c:pt>
                <c:pt idx="8">
                  <c:v>2.8000000000000003</c:v>
                </c:pt>
                <c:pt idx="9">
                  <c:v>2.8</c:v>
                </c:pt>
                <c:pt idx="10">
                  <c:v>2.7</c:v>
                </c:pt>
              </c:numCache>
            </c:numRef>
          </c:val>
        </c:ser>
        <c:ser>
          <c:idx val="1"/>
          <c:order val="1"/>
          <c:tx>
            <c:strRef>
              <c:f>Blad1!$D$6</c:f>
              <c:strCache>
                <c:ptCount val="1"/>
                <c:pt idx="0">
                  <c:v>Refusal to participate</c:v>
                </c:pt>
              </c:strCache>
            </c:strRef>
          </c:tx>
          <c:cat>
            <c:numRef>
              <c:f>Blad1!$E$4:$O$4</c:f>
              <c:numCache>
                <c:formatCode>General</c:formatCode>
                <c:ptCount val="11"/>
                <c:pt idx="0">
                  <c:v>2006</c:v>
                </c:pt>
                <c:pt idx="1">
                  <c:v>2007</c:v>
                </c:pt>
                <c:pt idx="2">
                  <c:v>2008</c:v>
                </c:pt>
                <c:pt idx="3">
                  <c:v>2009</c:v>
                </c:pt>
                <c:pt idx="4">
                  <c:v>2010</c:v>
                </c:pt>
                <c:pt idx="5">
                  <c:v>2011</c:v>
                </c:pt>
                <c:pt idx="6">
                  <c:v>2012</c:v>
                </c:pt>
                <c:pt idx="7">
                  <c:v>2013</c:v>
                </c:pt>
                <c:pt idx="8">
                  <c:v>2014</c:v>
                </c:pt>
                <c:pt idx="9">
                  <c:v>2015</c:v>
                </c:pt>
                <c:pt idx="10">
                  <c:v>2016</c:v>
                </c:pt>
              </c:numCache>
            </c:numRef>
          </c:cat>
          <c:val>
            <c:numRef>
              <c:f>Blad1!$E$6:$O$6</c:f>
              <c:numCache>
                <c:formatCode>0.00</c:formatCode>
                <c:ptCount val="11"/>
                <c:pt idx="0">
                  <c:v>11.7</c:v>
                </c:pt>
                <c:pt idx="1">
                  <c:v>12.3</c:v>
                </c:pt>
                <c:pt idx="2">
                  <c:v>11.9</c:v>
                </c:pt>
                <c:pt idx="3">
                  <c:v>13.6</c:v>
                </c:pt>
                <c:pt idx="4">
                  <c:v>12.5</c:v>
                </c:pt>
                <c:pt idx="5">
                  <c:v>13.2</c:v>
                </c:pt>
                <c:pt idx="6">
                  <c:v>15.2</c:v>
                </c:pt>
                <c:pt idx="7">
                  <c:v>15.5</c:v>
                </c:pt>
                <c:pt idx="8">
                  <c:v>17</c:v>
                </c:pt>
                <c:pt idx="9">
                  <c:v>14.5</c:v>
                </c:pt>
                <c:pt idx="10">
                  <c:v>15.6</c:v>
                </c:pt>
              </c:numCache>
            </c:numRef>
          </c:val>
        </c:ser>
        <c:ser>
          <c:idx val="2"/>
          <c:order val="2"/>
          <c:tx>
            <c:strRef>
              <c:f>Blad1!$D$7</c:f>
              <c:strCache>
                <c:ptCount val="1"/>
                <c:pt idx="0">
                  <c:v>No contact</c:v>
                </c:pt>
              </c:strCache>
            </c:strRef>
          </c:tx>
          <c:spPr>
            <a:solidFill>
              <a:srgbClr val="FFC000"/>
            </a:solidFill>
          </c:spPr>
          <c:cat>
            <c:numRef>
              <c:f>Blad1!$E$4:$O$4</c:f>
              <c:numCache>
                <c:formatCode>General</c:formatCode>
                <c:ptCount val="11"/>
                <c:pt idx="0">
                  <c:v>2006</c:v>
                </c:pt>
                <c:pt idx="1">
                  <c:v>2007</c:v>
                </c:pt>
                <c:pt idx="2">
                  <c:v>2008</c:v>
                </c:pt>
                <c:pt idx="3">
                  <c:v>2009</c:v>
                </c:pt>
                <c:pt idx="4">
                  <c:v>2010</c:v>
                </c:pt>
                <c:pt idx="5">
                  <c:v>2011</c:v>
                </c:pt>
                <c:pt idx="6">
                  <c:v>2012</c:v>
                </c:pt>
                <c:pt idx="7">
                  <c:v>2013</c:v>
                </c:pt>
                <c:pt idx="8">
                  <c:v>2014</c:v>
                </c:pt>
                <c:pt idx="9">
                  <c:v>2015</c:v>
                </c:pt>
                <c:pt idx="10">
                  <c:v>2016</c:v>
                </c:pt>
              </c:numCache>
            </c:numRef>
          </c:cat>
          <c:val>
            <c:numRef>
              <c:f>Blad1!$E$7:$O$7</c:f>
              <c:numCache>
                <c:formatCode>0.00</c:formatCode>
                <c:ptCount val="11"/>
                <c:pt idx="0">
                  <c:v>8</c:v>
                </c:pt>
                <c:pt idx="1">
                  <c:v>9.5</c:v>
                </c:pt>
                <c:pt idx="2">
                  <c:v>9.6999999999999993</c:v>
                </c:pt>
                <c:pt idx="3">
                  <c:v>13.8</c:v>
                </c:pt>
                <c:pt idx="4">
                  <c:v>13.8</c:v>
                </c:pt>
                <c:pt idx="5">
                  <c:v>15</c:v>
                </c:pt>
                <c:pt idx="6">
                  <c:v>14.9</c:v>
                </c:pt>
                <c:pt idx="7">
                  <c:v>18</c:v>
                </c:pt>
                <c:pt idx="8">
                  <c:v>19.2</c:v>
                </c:pt>
                <c:pt idx="9">
                  <c:v>19.8</c:v>
                </c:pt>
                <c:pt idx="10">
                  <c:v>20.8</c:v>
                </c:pt>
              </c:numCache>
            </c:numRef>
          </c:val>
        </c:ser>
        <c:ser>
          <c:idx val="3"/>
          <c:order val="3"/>
          <c:tx>
            <c:strRef>
              <c:f>Blad1!$D$8</c:f>
              <c:strCache>
                <c:ptCount val="1"/>
                <c:pt idx="0">
                  <c:v>Non-response</c:v>
                </c:pt>
              </c:strCache>
            </c:strRef>
          </c:tx>
          <c:cat>
            <c:numRef>
              <c:f>Blad1!$E$4:$O$4</c:f>
              <c:numCache>
                <c:formatCode>General</c:formatCode>
                <c:ptCount val="11"/>
                <c:pt idx="0">
                  <c:v>2006</c:v>
                </c:pt>
                <c:pt idx="1">
                  <c:v>2007</c:v>
                </c:pt>
                <c:pt idx="2">
                  <c:v>2008</c:v>
                </c:pt>
                <c:pt idx="3">
                  <c:v>2009</c:v>
                </c:pt>
                <c:pt idx="4">
                  <c:v>2010</c:v>
                </c:pt>
                <c:pt idx="5">
                  <c:v>2011</c:v>
                </c:pt>
                <c:pt idx="6">
                  <c:v>2012</c:v>
                </c:pt>
                <c:pt idx="7">
                  <c:v>2013</c:v>
                </c:pt>
                <c:pt idx="8">
                  <c:v>2014</c:v>
                </c:pt>
                <c:pt idx="9">
                  <c:v>2015</c:v>
                </c:pt>
                <c:pt idx="10">
                  <c:v>2016</c:v>
                </c:pt>
              </c:numCache>
            </c:numRef>
          </c:cat>
          <c:val>
            <c:numRef>
              <c:f>Blad1!$E$8:$O$8</c:f>
              <c:numCache>
                <c:formatCode>General</c:formatCode>
                <c:ptCount val="11"/>
                <c:pt idx="0">
                  <c:v>22.3</c:v>
                </c:pt>
                <c:pt idx="1">
                  <c:v>24.2</c:v>
                </c:pt>
                <c:pt idx="2">
                  <c:v>24.1</c:v>
                </c:pt>
                <c:pt idx="3">
                  <c:v>29.6</c:v>
                </c:pt>
                <c:pt idx="4">
                  <c:v>28.4</c:v>
                </c:pt>
                <c:pt idx="5">
                  <c:v>30.4</c:v>
                </c:pt>
                <c:pt idx="6">
                  <c:v>32.4</c:v>
                </c:pt>
                <c:pt idx="7">
                  <c:v>35.799999999999997</c:v>
                </c:pt>
                <c:pt idx="8" formatCode="0.0">
                  <c:v>39</c:v>
                </c:pt>
                <c:pt idx="9" formatCode="0.0">
                  <c:v>37.1</c:v>
                </c:pt>
                <c:pt idx="10">
                  <c:v>39.200000000000003</c:v>
                </c:pt>
              </c:numCache>
            </c:numRef>
          </c:val>
        </c:ser>
        <c:dLbls>
          <c:showLegendKey val="0"/>
          <c:showVal val="0"/>
          <c:showCatName val="0"/>
          <c:showSerName val="0"/>
          <c:showPercent val="0"/>
          <c:showBubbleSize val="0"/>
        </c:dLbls>
        <c:axId val="32464256"/>
        <c:axId val="32478336"/>
      </c:areaChart>
      <c:catAx>
        <c:axId val="32464256"/>
        <c:scaling>
          <c:orientation val="minMax"/>
        </c:scaling>
        <c:delete val="0"/>
        <c:axPos val="b"/>
        <c:numFmt formatCode="General" sourceLinked="1"/>
        <c:majorTickMark val="out"/>
        <c:minorTickMark val="none"/>
        <c:tickLblPos val="nextTo"/>
        <c:txPr>
          <a:bodyPr/>
          <a:lstStyle/>
          <a:p>
            <a:pPr>
              <a:defRPr sz="1400">
                <a:solidFill>
                  <a:schemeClr val="bg1"/>
                </a:solidFill>
              </a:defRPr>
            </a:pPr>
            <a:endParaRPr lang="sv-SE"/>
          </a:p>
        </c:txPr>
        <c:crossAx val="32478336"/>
        <c:crosses val="autoZero"/>
        <c:auto val="1"/>
        <c:lblAlgn val="ctr"/>
        <c:lblOffset val="100"/>
        <c:noMultiLvlLbl val="0"/>
      </c:catAx>
      <c:valAx>
        <c:axId val="32478336"/>
        <c:scaling>
          <c:orientation val="minMax"/>
        </c:scaling>
        <c:delete val="1"/>
        <c:axPos val="l"/>
        <c:majorGridlines/>
        <c:numFmt formatCode="0" sourceLinked="0"/>
        <c:majorTickMark val="out"/>
        <c:minorTickMark val="none"/>
        <c:tickLblPos val="nextTo"/>
        <c:crossAx val="32464256"/>
        <c:crosses val="autoZero"/>
        <c:crossBetween val="midCat"/>
      </c:valAx>
    </c:plotArea>
    <c:legend>
      <c:legendPos val="t"/>
      <c:layout>
        <c:manualLayout>
          <c:xMode val="edge"/>
          <c:yMode val="edge"/>
          <c:x val="8.0959796132865941E-2"/>
          <c:y val="3.7453513432772124E-2"/>
          <c:w val="0.83375809567428227"/>
          <c:h val="5.0505516078782835E-2"/>
        </c:manualLayout>
      </c:layout>
      <c:overlay val="0"/>
      <c:txPr>
        <a:bodyPr/>
        <a:lstStyle/>
        <a:p>
          <a:pPr>
            <a:defRPr sz="1600">
              <a:solidFill>
                <a:schemeClr val="bg1"/>
              </a:solidFill>
            </a:defRPr>
          </a:pPr>
          <a:endParaRPr lang="sv-SE"/>
        </a:p>
      </c:txPr>
    </c:legend>
    <c:plotVisOnly val="1"/>
    <c:dispBlanksAs val="zero"/>
    <c:showDLblsOverMax val="0"/>
  </c:chart>
  <c:txPr>
    <a:bodyPr/>
    <a:lstStyle/>
    <a:p>
      <a:pPr>
        <a:defRPr sz="1800"/>
      </a:pPr>
      <a:endParaRPr lang="sv-SE"/>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0.91499</cdr:x>
      <cdr:y>0.71762</cdr:y>
    </cdr:from>
    <cdr:to>
      <cdr:x>0.97276</cdr:x>
      <cdr:y>0.78938</cdr:y>
    </cdr:to>
    <cdr:sp macro="" textlink="">
      <cdr:nvSpPr>
        <cdr:cNvPr id="2" name="textruta 1"/>
        <cdr:cNvSpPr txBox="1"/>
      </cdr:nvSpPr>
      <cdr:spPr>
        <a:xfrm xmlns:a="http://schemas.openxmlformats.org/drawingml/2006/main">
          <a:off x="7849567" y="3600400"/>
          <a:ext cx="495600" cy="3600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sv-SE" sz="1600" dirty="0">
              <a:solidFill>
                <a:schemeClr val="bg1"/>
              </a:solidFill>
            </a:rPr>
            <a:t>15,6 %</a:t>
          </a:r>
        </a:p>
      </cdr:txBody>
    </cdr:sp>
  </cdr:relSizeAnchor>
  <cdr:relSizeAnchor xmlns:cdr="http://schemas.openxmlformats.org/drawingml/2006/chartDrawing">
    <cdr:from>
      <cdr:x>0.91499</cdr:x>
      <cdr:y>0.53104</cdr:y>
    </cdr:from>
    <cdr:to>
      <cdr:x>0.97277</cdr:x>
      <cdr:y>0.6028</cdr:y>
    </cdr:to>
    <cdr:sp macro="" textlink="">
      <cdr:nvSpPr>
        <cdr:cNvPr id="3" name="textruta 1"/>
        <cdr:cNvSpPr txBox="1"/>
      </cdr:nvSpPr>
      <cdr:spPr>
        <a:xfrm xmlns:a="http://schemas.openxmlformats.org/drawingml/2006/main">
          <a:off x="7849567" y="2664296"/>
          <a:ext cx="495686" cy="36004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600" dirty="0">
              <a:solidFill>
                <a:schemeClr val="bg1"/>
              </a:solidFill>
            </a:rPr>
            <a:t>20,8 %</a:t>
          </a:r>
        </a:p>
      </cdr:txBody>
    </cdr:sp>
  </cdr:relSizeAnchor>
  <cdr:relSizeAnchor xmlns:cdr="http://schemas.openxmlformats.org/drawingml/2006/chartDrawing">
    <cdr:from>
      <cdr:x>0.92338</cdr:x>
      <cdr:y>0.87549</cdr:y>
    </cdr:from>
    <cdr:to>
      <cdr:x>0.98115</cdr:x>
      <cdr:y>0.92046</cdr:y>
    </cdr:to>
    <cdr:sp macro="" textlink="">
      <cdr:nvSpPr>
        <cdr:cNvPr id="4" name="textruta 1"/>
        <cdr:cNvSpPr txBox="1"/>
      </cdr:nvSpPr>
      <cdr:spPr>
        <a:xfrm xmlns:a="http://schemas.openxmlformats.org/drawingml/2006/main">
          <a:off x="7921575" y="4392488"/>
          <a:ext cx="495600" cy="22562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600" dirty="0">
              <a:solidFill>
                <a:schemeClr val="bg1"/>
              </a:solidFill>
            </a:rPr>
            <a:t>2,7 %</a:t>
          </a:r>
        </a:p>
      </cdr:txBody>
    </cdr:sp>
  </cdr:relSizeAnchor>
  <cdr:relSizeAnchor xmlns:cdr="http://schemas.openxmlformats.org/drawingml/2006/chartDrawing">
    <cdr:from>
      <cdr:x>0.02526</cdr:x>
      <cdr:y>0.87549</cdr:y>
    </cdr:from>
    <cdr:to>
      <cdr:x>0.08304</cdr:x>
      <cdr:y>0.92083</cdr:y>
    </cdr:to>
    <cdr:sp macro="" textlink="">
      <cdr:nvSpPr>
        <cdr:cNvPr id="5" name="textruta 1"/>
        <cdr:cNvSpPr txBox="1"/>
      </cdr:nvSpPr>
      <cdr:spPr>
        <a:xfrm xmlns:a="http://schemas.openxmlformats.org/drawingml/2006/main">
          <a:off x="216719" y="4392488"/>
          <a:ext cx="495686" cy="22747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600" dirty="0">
              <a:solidFill>
                <a:schemeClr val="bg1"/>
              </a:solidFill>
            </a:rPr>
            <a:t>2,6 %</a:t>
          </a:r>
        </a:p>
      </cdr:txBody>
    </cdr:sp>
  </cdr:relSizeAnchor>
  <cdr:relSizeAnchor xmlns:cdr="http://schemas.openxmlformats.org/drawingml/2006/chartDrawing">
    <cdr:from>
      <cdr:x>0.04205</cdr:x>
      <cdr:y>0.68891</cdr:y>
    </cdr:from>
    <cdr:to>
      <cdr:x>0.08662</cdr:x>
      <cdr:y>0.74487</cdr:y>
    </cdr:to>
    <cdr:sp macro="" textlink="">
      <cdr:nvSpPr>
        <cdr:cNvPr id="6" name="textruta 1"/>
        <cdr:cNvSpPr txBox="1"/>
      </cdr:nvSpPr>
      <cdr:spPr>
        <a:xfrm xmlns:a="http://schemas.openxmlformats.org/drawingml/2006/main">
          <a:off x="360735" y="3456384"/>
          <a:ext cx="382359" cy="28077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600" dirty="0">
              <a:solidFill>
                <a:schemeClr val="bg1"/>
              </a:solidFill>
            </a:rPr>
            <a:t>8 %</a:t>
          </a:r>
        </a:p>
      </cdr:txBody>
    </cdr:sp>
  </cdr:relSizeAnchor>
  <cdr:relSizeAnchor xmlns:cdr="http://schemas.openxmlformats.org/drawingml/2006/chartDrawing">
    <cdr:from>
      <cdr:x>0.00861</cdr:x>
      <cdr:y>0.77503</cdr:y>
    </cdr:from>
    <cdr:to>
      <cdr:x>0.06639</cdr:x>
      <cdr:y>0.81757</cdr:y>
    </cdr:to>
    <cdr:sp macro="" textlink="">
      <cdr:nvSpPr>
        <cdr:cNvPr id="7" name="textruta 1"/>
        <cdr:cNvSpPr txBox="1"/>
      </cdr:nvSpPr>
      <cdr:spPr>
        <a:xfrm xmlns:a="http://schemas.openxmlformats.org/drawingml/2006/main">
          <a:off x="72009" y="3888432"/>
          <a:ext cx="483164" cy="21343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600" dirty="0">
              <a:solidFill>
                <a:schemeClr val="bg1"/>
              </a:solidFill>
            </a:rPr>
            <a:t>11,7 %</a:t>
          </a:r>
        </a:p>
      </cdr:txBody>
    </cdr:sp>
  </cdr:relSizeAnchor>
  <cdr:relSizeAnchor xmlns:cdr="http://schemas.openxmlformats.org/drawingml/2006/chartDrawing">
    <cdr:from>
      <cdr:x>0.00217</cdr:x>
      <cdr:y>0.47363</cdr:y>
    </cdr:from>
    <cdr:to>
      <cdr:x>0.0861</cdr:x>
      <cdr:y>0.54539</cdr:y>
    </cdr:to>
    <cdr:sp macro="" textlink="">
      <cdr:nvSpPr>
        <cdr:cNvPr id="8" name="textruta 1"/>
        <cdr:cNvSpPr txBox="1"/>
      </cdr:nvSpPr>
      <cdr:spPr>
        <a:xfrm xmlns:a="http://schemas.openxmlformats.org/drawingml/2006/main">
          <a:off x="18596" y="2376264"/>
          <a:ext cx="720080" cy="36004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600" dirty="0">
              <a:solidFill>
                <a:schemeClr val="bg1"/>
              </a:solidFill>
            </a:rPr>
            <a:t>22,3 %</a:t>
          </a:r>
        </a:p>
      </cdr:txBody>
    </cdr:sp>
  </cdr:relSizeAnchor>
  <cdr:relSizeAnchor xmlns:cdr="http://schemas.openxmlformats.org/drawingml/2006/chartDrawing">
    <cdr:from>
      <cdr:x>0.91499</cdr:x>
      <cdr:y>0.17223</cdr:y>
    </cdr:from>
    <cdr:to>
      <cdr:x>0.98214</cdr:x>
      <cdr:y>0.22964</cdr:y>
    </cdr:to>
    <cdr:sp macro="" textlink="">
      <cdr:nvSpPr>
        <cdr:cNvPr id="9" name="textruta 1"/>
        <cdr:cNvSpPr txBox="1"/>
      </cdr:nvSpPr>
      <cdr:spPr>
        <a:xfrm xmlns:a="http://schemas.openxmlformats.org/drawingml/2006/main">
          <a:off x="7849567" y="864096"/>
          <a:ext cx="576064" cy="28803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600" dirty="0">
              <a:solidFill>
                <a:schemeClr val="bg1"/>
              </a:solidFill>
            </a:rPr>
            <a:t>39,2 %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1342" y="0"/>
            <a:ext cx="2946347" cy="496491"/>
          </a:xfrm>
          <a:prstGeom prst="rect">
            <a:avLst/>
          </a:prstGeom>
        </p:spPr>
        <p:txBody>
          <a:bodyPr vert="horz" lIns="91440" tIns="45720" rIns="91440" bIns="45720" rtlCol="0"/>
          <a:lstStyle>
            <a:lvl1pPr algn="r">
              <a:defRPr sz="1200"/>
            </a:lvl1pPr>
          </a:lstStyle>
          <a:p>
            <a:fld id="{A66BCCE2-FB24-4AD9-BB14-ED10D87280DD}" type="datetimeFigureOut">
              <a:rPr lang="sv-SE" smtClean="0"/>
              <a:t>2016-11-24</a:t>
            </a:fld>
            <a:endParaRPr lang="sv-SE"/>
          </a:p>
        </p:txBody>
      </p:sp>
      <p:sp>
        <p:nvSpPr>
          <p:cNvPr id="4" name="Platshållare för sidfot 3"/>
          <p:cNvSpPr>
            <a:spLocks noGrp="1"/>
          </p:cNvSpPr>
          <p:nvPr>
            <p:ph type="ftr" sz="quarter" idx="2"/>
          </p:nvPr>
        </p:nvSpPr>
        <p:spPr>
          <a:xfrm>
            <a:off x="0" y="9431599"/>
            <a:ext cx="2946347" cy="496491"/>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1342" y="9431599"/>
            <a:ext cx="2946347" cy="496491"/>
          </a:xfrm>
          <a:prstGeom prst="rect">
            <a:avLst/>
          </a:prstGeom>
        </p:spPr>
        <p:txBody>
          <a:bodyPr vert="horz" lIns="91440" tIns="45720" rIns="91440" bIns="45720" rtlCol="0" anchor="b"/>
          <a:lstStyle>
            <a:lvl1pPr algn="r">
              <a:defRPr sz="1200"/>
            </a:lvl1pPr>
          </a:lstStyle>
          <a:p>
            <a:fld id="{F04EC869-F5BE-4852-B6E1-328D9BF87DE6}" type="slidenum">
              <a:rPr lang="sv-SE" smtClean="0"/>
              <a:t>‹#›</a:t>
            </a:fld>
            <a:endParaRPr lang="sv-SE"/>
          </a:p>
        </p:txBody>
      </p:sp>
    </p:spTree>
    <p:extLst>
      <p:ext uri="{BB962C8B-B14F-4D97-AF65-F5344CB8AC3E}">
        <p14:creationId xmlns:p14="http://schemas.microsoft.com/office/powerpoint/2010/main" val="312994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20C3B46D-8503-43E5-A80B-DA99E20CBA1E}" type="datetimeFigureOut">
              <a:rPr lang="sv-SE" smtClean="0"/>
              <a:t>2016-11-24</a:t>
            </a:fld>
            <a:endParaRPr lang="sv-SE"/>
          </a:p>
        </p:txBody>
      </p:sp>
      <p:sp>
        <p:nvSpPr>
          <p:cNvPr id="4" name="Platshållare för bildobjekt 3"/>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927" y="4716661"/>
            <a:ext cx="5439410" cy="4468416"/>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A7D5438A-1ADB-4D4B-9238-8787A938D5C0}" type="slidenum">
              <a:rPr lang="sv-SE" smtClean="0"/>
              <a:t>‹#›</a:t>
            </a:fld>
            <a:endParaRPr lang="sv-SE"/>
          </a:p>
        </p:txBody>
      </p:sp>
    </p:spTree>
    <p:extLst>
      <p:ext uri="{BB962C8B-B14F-4D97-AF65-F5344CB8AC3E}">
        <p14:creationId xmlns:p14="http://schemas.microsoft.com/office/powerpoint/2010/main" val="1633968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smtClean="0"/>
              <a:t>Thank you! It’s very nice to be here.</a:t>
            </a:r>
          </a:p>
          <a:p>
            <a:pPr marL="0" marR="0" indent="0" algn="l" defTabSz="914400" rtl="0" eaLnBrk="1" fontAlgn="auto" latinLnBrk="0" hangingPunct="1">
              <a:lnSpc>
                <a:spcPct val="100000"/>
              </a:lnSpc>
              <a:spcBef>
                <a:spcPts val="1200"/>
              </a:spcBef>
              <a:spcAft>
                <a:spcPts val="0"/>
              </a:spcAft>
              <a:buClrTx/>
              <a:buSzTx/>
              <a:buFontTx/>
              <a:buNone/>
              <a:tabLst/>
              <a:defRPr/>
            </a:pPr>
            <a:r>
              <a:rPr lang="en-US" noProof="0" dirty="0" smtClean="0"/>
              <a:t>My name is Sanna Wallin and </a:t>
            </a:r>
            <a:r>
              <a:rPr lang="en-US" baseline="0" noProof="0" dirty="0" smtClean="0"/>
              <a:t>I’m here to talk about Conversely Mixed Mode in the Swedish Crime Survey.</a:t>
            </a:r>
            <a:endParaRPr lang="en-US" noProof="0" dirty="0" smtClean="0"/>
          </a:p>
          <a:p>
            <a:pPr>
              <a:spcBef>
                <a:spcPts val="1200"/>
              </a:spcBef>
            </a:pPr>
            <a:r>
              <a:rPr lang="en-US" noProof="0" dirty="0" smtClean="0"/>
              <a:t>I’m a researcher at the Swedish National Council for</a:t>
            </a:r>
            <a:r>
              <a:rPr lang="en-US" baseline="0" noProof="0" dirty="0" smtClean="0"/>
              <a:t> Crime Prevention </a:t>
            </a:r>
            <a:r>
              <a:rPr lang="en-US" baseline="0" noProof="0" dirty="0" err="1" smtClean="0"/>
              <a:t>wh</a:t>
            </a:r>
            <a:r>
              <a:rPr lang="en-US" sz="1200" dirty="0" err="1" smtClean="0"/>
              <a:t>ich</a:t>
            </a:r>
            <a:r>
              <a:rPr lang="en-US" sz="1200" dirty="0" smtClean="0"/>
              <a:t> </a:t>
            </a:r>
            <a:r>
              <a:rPr lang="en-US" sz="1200" dirty="0" smtClean="0"/>
              <a:t>is</a:t>
            </a:r>
            <a:r>
              <a:rPr lang="en-US" sz="1200" baseline="0" dirty="0" smtClean="0"/>
              <a:t> a</a:t>
            </a:r>
            <a:r>
              <a:rPr lang="en-US" sz="1200" dirty="0" smtClean="0"/>
              <a:t> public agency under the Ministry of Justice and a knowledge </a:t>
            </a:r>
            <a:r>
              <a:rPr lang="en-US" sz="1200" dirty="0" err="1" smtClean="0"/>
              <a:t>centre</a:t>
            </a:r>
            <a:r>
              <a:rPr lang="en-US" sz="1200" dirty="0" smtClean="0"/>
              <a:t> for the justice system.  </a:t>
            </a:r>
          </a:p>
          <a:p>
            <a:r>
              <a:rPr lang="en-US" sz="1200" dirty="0" smtClean="0"/>
              <a:t>The</a:t>
            </a:r>
            <a:r>
              <a:rPr lang="en-US" sz="1200" baseline="0" dirty="0" smtClean="0"/>
              <a:t> council c</a:t>
            </a:r>
            <a:r>
              <a:rPr lang="en-US" sz="1200" dirty="0" smtClean="0"/>
              <a:t>ontribute to knowledge in the area of criminal policy and promote crime prevention efforts. </a:t>
            </a:r>
          </a:p>
          <a:p>
            <a:pPr>
              <a:spcBef>
                <a:spcPts val="1200"/>
              </a:spcBef>
            </a:pPr>
            <a:r>
              <a:rPr lang="en-US" sz="1200" dirty="0" smtClean="0"/>
              <a:t>We do this by working up and producing official crime statistics and other statistics on instruction from the Government. </a:t>
            </a:r>
          </a:p>
          <a:p>
            <a:pPr>
              <a:spcBef>
                <a:spcPts val="1200"/>
              </a:spcBef>
            </a:pPr>
            <a:r>
              <a:rPr lang="en-US" sz="1200" dirty="0" smtClean="0"/>
              <a:t>conducting applied research as instructed by the Government, in cooperation with justice system agencies, and on our own initiative.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noProof="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noProof="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noProof="0" dirty="0" smtClean="0"/>
          </a:p>
          <a:p>
            <a:endParaRPr lang="sv-SE" dirty="0"/>
          </a:p>
        </p:txBody>
      </p:sp>
      <p:sp>
        <p:nvSpPr>
          <p:cNvPr id="4" name="Platshållare för bildnummer 3"/>
          <p:cNvSpPr>
            <a:spLocks noGrp="1"/>
          </p:cNvSpPr>
          <p:nvPr>
            <p:ph type="sldNum" sz="quarter" idx="10"/>
          </p:nvPr>
        </p:nvSpPr>
        <p:spPr/>
        <p:txBody>
          <a:bodyPr/>
          <a:lstStyle/>
          <a:p>
            <a:fld id="{A7D5438A-1ADB-4D4B-9238-8787A938D5C0}" type="slidenum">
              <a:rPr lang="sv-SE" smtClean="0"/>
              <a:t>1</a:t>
            </a:fld>
            <a:endParaRPr lang="sv-SE"/>
          </a:p>
        </p:txBody>
      </p:sp>
    </p:spTree>
    <p:extLst>
      <p:ext uri="{BB962C8B-B14F-4D97-AF65-F5344CB8AC3E}">
        <p14:creationId xmlns:p14="http://schemas.microsoft.com/office/powerpoint/2010/main" val="3901122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noProof="0" dirty="0" smtClean="0"/>
              <a:t>First</a:t>
            </a:r>
            <a:r>
              <a:rPr lang="en-US" baseline="0" noProof="0" dirty="0" smtClean="0"/>
              <a:t> of all, what is the Swedish Crime Survey? </a:t>
            </a:r>
          </a:p>
          <a:p>
            <a:r>
              <a:rPr lang="en-US" baseline="0" noProof="0" dirty="0" smtClean="0"/>
              <a:t>It’s a annual survey of the general public in Sweden about confidence in the justice system, exposure to and fear of crime and also victims’ contacts with the justice system. The survey has been conducted since 2006 by a stratified random sample of 20 000 Swedish residents aged 16-79. </a:t>
            </a:r>
            <a:endParaRPr lang="en-US" noProof="0" dirty="0"/>
          </a:p>
        </p:txBody>
      </p:sp>
      <p:sp>
        <p:nvSpPr>
          <p:cNvPr id="4" name="Platshållare för bildnummer 3"/>
          <p:cNvSpPr>
            <a:spLocks noGrp="1"/>
          </p:cNvSpPr>
          <p:nvPr>
            <p:ph type="sldNum" sz="quarter" idx="10"/>
          </p:nvPr>
        </p:nvSpPr>
        <p:spPr/>
        <p:txBody>
          <a:bodyPr/>
          <a:lstStyle/>
          <a:p>
            <a:fld id="{A7D5438A-1ADB-4D4B-9238-8787A938D5C0}" type="slidenum">
              <a:rPr lang="sv-SE" smtClean="0"/>
              <a:t>2</a:t>
            </a:fld>
            <a:endParaRPr lang="sv-SE"/>
          </a:p>
        </p:txBody>
      </p:sp>
    </p:spTree>
    <p:extLst>
      <p:ext uri="{BB962C8B-B14F-4D97-AF65-F5344CB8AC3E}">
        <p14:creationId xmlns:p14="http://schemas.microsoft.com/office/powerpoint/2010/main" val="2089503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dirty="0" smtClean="0"/>
              <a:t>How</a:t>
            </a:r>
            <a:r>
              <a:rPr lang="en-US" sz="1200" baseline="0" dirty="0" smtClean="0"/>
              <a:t> do we get information about the residents in Sweden?</a:t>
            </a:r>
          </a:p>
          <a:p>
            <a:r>
              <a:rPr lang="en-US" sz="1200" dirty="0" smtClean="0"/>
              <a:t>The Swedish Tax Agency are responsible of</a:t>
            </a:r>
            <a:r>
              <a:rPr lang="en-US" sz="1200" baseline="0" dirty="0" smtClean="0"/>
              <a:t> the </a:t>
            </a:r>
            <a:r>
              <a:rPr lang="en-US" sz="1200" dirty="0" smtClean="0"/>
              <a:t>population registration in Sweden. In the process, details of those who are living in Sweden, and where, are recorded. Everyone who is registered is issued with a unique personal identity number (almost</a:t>
            </a:r>
            <a:r>
              <a:rPr lang="en-US" sz="1200" baseline="0" dirty="0" smtClean="0"/>
              <a:t> like social security number)</a:t>
            </a:r>
            <a:r>
              <a:rPr lang="en-US" sz="1200" dirty="0" smtClean="0"/>
              <a:t>, which is used in contacts with government agencies and</a:t>
            </a:r>
            <a:r>
              <a:rPr lang="en-US" sz="1200" baseline="0" dirty="0" smtClean="0"/>
              <a:t> others</a:t>
            </a:r>
            <a:r>
              <a:rPr lang="en-US" sz="120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survey population consists of everyone</a:t>
            </a:r>
            <a:r>
              <a:rPr lang="en-US" sz="1200" baseline="0" dirty="0" smtClean="0"/>
              <a:t> in the register aged 16-79 .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In the Swedish Crime Survey we use name, address and personal identity number to be able to link data in other registers (like education, income and more).</a:t>
            </a:r>
            <a:endParaRPr lang="sv-SE" dirty="0" smtClean="0"/>
          </a:p>
        </p:txBody>
      </p:sp>
      <p:sp>
        <p:nvSpPr>
          <p:cNvPr id="4" name="Platshållare för bildnummer 3"/>
          <p:cNvSpPr>
            <a:spLocks noGrp="1"/>
          </p:cNvSpPr>
          <p:nvPr>
            <p:ph type="sldNum" sz="quarter" idx="10"/>
          </p:nvPr>
        </p:nvSpPr>
        <p:spPr/>
        <p:txBody>
          <a:bodyPr/>
          <a:lstStyle/>
          <a:p>
            <a:fld id="{A7D5438A-1ADB-4D4B-9238-8787A938D5C0}" type="slidenum">
              <a:rPr lang="sv-SE" smtClean="0"/>
              <a:t>3</a:t>
            </a:fld>
            <a:endParaRPr lang="sv-SE"/>
          </a:p>
        </p:txBody>
      </p:sp>
    </p:spTree>
    <p:extLst>
      <p:ext uri="{BB962C8B-B14F-4D97-AF65-F5344CB8AC3E}">
        <p14:creationId xmlns:p14="http://schemas.microsoft.com/office/powerpoint/2010/main" val="1702679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Everyone gets a letter</a:t>
            </a:r>
            <a:r>
              <a:rPr lang="en-US" baseline="0" dirty="0" smtClean="0"/>
              <a:t> with an invitation to and information about the survey. The interviewers search registers for phone numbers. </a:t>
            </a:r>
            <a:r>
              <a:rPr lang="en-US" dirty="0" smtClean="0"/>
              <a:t>The</a:t>
            </a:r>
            <a:r>
              <a:rPr lang="en-US" baseline="0" dirty="0" smtClean="0"/>
              <a:t> telephone interviews, conducted from January through April, starts with screening questions and for those victimized there are follow-up questions as well.</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Those who don’t answer by telephone (due</a:t>
            </a:r>
            <a:r>
              <a:rPr lang="en-US" baseline="0" dirty="0" smtClean="0"/>
              <a:t> to no contact) are sent a short postal questionnaire with screening questions. </a:t>
            </a:r>
          </a:p>
          <a:p>
            <a:endParaRPr lang="sv-S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smtClean="0"/>
              <a:t>In the latest survey, conducted</a:t>
            </a:r>
            <a:r>
              <a:rPr lang="en-US" baseline="0" noProof="0" dirty="0" smtClean="0"/>
              <a:t> earlier this year, the response rate was 60 percent and </a:t>
            </a:r>
            <a:r>
              <a:rPr lang="en-US" dirty="0" smtClean="0"/>
              <a:t>7 % participated through postal or web questionnaires</a:t>
            </a:r>
            <a:r>
              <a:rPr lang="en-US" baseline="0" noProof="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noProof="0" dirty="0" smtClean="0"/>
              <a:t>In the first survey, back in 2006, the response rate was 78 percent. </a:t>
            </a:r>
          </a:p>
          <a:p>
            <a:endParaRPr lang="en-US" noProof="0" dirty="0"/>
          </a:p>
        </p:txBody>
      </p:sp>
      <p:sp>
        <p:nvSpPr>
          <p:cNvPr id="4" name="Platshållare för bildnummer 3"/>
          <p:cNvSpPr>
            <a:spLocks noGrp="1"/>
          </p:cNvSpPr>
          <p:nvPr>
            <p:ph type="sldNum" sz="quarter" idx="10"/>
          </p:nvPr>
        </p:nvSpPr>
        <p:spPr/>
        <p:txBody>
          <a:bodyPr/>
          <a:lstStyle/>
          <a:p>
            <a:fld id="{A7D5438A-1ADB-4D4B-9238-8787A938D5C0}" type="slidenum">
              <a:rPr lang="sv-SE" smtClean="0"/>
              <a:t>4</a:t>
            </a:fld>
            <a:endParaRPr lang="sv-SE"/>
          </a:p>
        </p:txBody>
      </p:sp>
    </p:spTree>
    <p:extLst>
      <p:ext uri="{BB962C8B-B14F-4D97-AF65-F5344CB8AC3E}">
        <p14:creationId xmlns:p14="http://schemas.microsoft.com/office/powerpoint/2010/main" val="3564354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smtClean="0"/>
              <a:t>Here’s a graph illustrating</a:t>
            </a:r>
            <a:r>
              <a:rPr lang="en-US" baseline="0" dirty="0" smtClean="0"/>
              <a:t> the non-response from 2006 to 2016.</a:t>
            </a:r>
          </a:p>
          <a:p>
            <a:r>
              <a:rPr lang="en-US" baseline="0" dirty="0" smtClean="0"/>
              <a:t>As you can se, the overall non-response has gone from 22 % in 2006 to 39 % in 2016.</a:t>
            </a:r>
          </a:p>
          <a:p>
            <a:r>
              <a:rPr lang="en-US" baseline="0" dirty="0" smtClean="0"/>
              <a:t>The inability to answer is at the same level in 2016 as in 2006, about 3 %. There is an increase in the share of refusal to answer, from almost 12 to almost 16 percent.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But the biggest difference in non-response is in the category no contact, from 8 to almost 21 percent.  We think that this probably is due to new ways of communicating, fewer people have fixed telephony (landline) at home. In Sweden, only 51 % use fixed telephony, meanwhile 97 % use mobile phones and 94 % have internet at home. Also there is an </a:t>
            </a:r>
            <a:r>
              <a:rPr lang="en-US" sz="1200" kern="1200" dirty="0" smtClean="0">
                <a:solidFill>
                  <a:schemeClr val="tx1"/>
                </a:solidFill>
                <a:effectLst/>
                <a:latin typeface="+mn-lt"/>
                <a:ea typeface="+mn-ea"/>
                <a:cs typeface="+mn-cs"/>
              </a:rPr>
              <a:t>reluctance to answer when number is not recognized (the caller is unknown). The interviewers spend more time searching for phone numbers (very expensive)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than actual interviewing. </a:t>
            </a:r>
            <a:r>
              <a:rPr lang="en-US" baseline="0" dirty="0" smtClean="0"/>
              <a:t>It’s harder to find number for mobile phones.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Compared</a:t>
            </a:r>
            <a:r>
              <a:rPr lang="en-US" sz="1200" kern="1200" baseline="0" dirty="0" smtClean="0">
                <a:solidFill>
                  <a:schemeClr val="tx1"/>
                </a:solidFill>
                <a:effectLst/>
                <a:latin typeface="+mn-lt"/>
                <a:ea typeface="+mn-ea"/>
                <a:cs typeface="+mn-cs"/>
              </a:rPr>
              <a:t> to other surveys in Sweden who use postal questionnaires as single data collection method, the response rate is lower but almost constant over time. </a:t>
            </a:r>
            <a:endParaRPr lang="en-US" dirty="0"/>
          </a:p>
        </p:txBody>
      </p:sp>
      <p:sp>
        <p:nvSpPr>
          <p:cNvPr id="4" name="Platshållare för bildnummer 3"/>
          <p:cNvSpPr>
            <a:spLocks noGrp="1"/>
          </p:cNvSpPr>
          <p:nvPr>
            <p:ph type="sldNum" sz="quarter" idx="10"/>
          </p:nvPr>
        </p:nvSpPr>
        <p:spPr/>
        <p:txBody>
          <a:bodyPr/>
          <a:lstStyle/>
          <a:p>
            <a:fld id="{A7D5438A-1ADB-4D4B-9238-8787A938D5C0}" type="slidenum">
              <a:rPr lang="sv-SE" smtClean="0"/>
              <a:t>5</a:t>
            </a:fld>
            <a:endParaRPr lang="sv-SE"/>
          </a:p>
        </p:txBody>
      </p:sp>
    </p:spTree>
    <p:extLst>
      <p:ext uri="{BB962C8B-B14F-4D97-AF65-F5344CB8AC3E}">
        <p14:creationId xmlns:p14="http://schemas.microsoft.com/office/powerpoint/2010/main" val="2089871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Both due the increasing non-response and the increasing costs there’s a need for methodology change </a:t>
            </a:r>
            <a:r>
              <a:rPr lang="en-US" b="0" baseline="0" dirty="0" smtClean="0"/>
              <a:t>t</a:t>
            </a:r>
            <a:r>
              <a:rPr lang="en-US" b="0" dirty="0" smtClean="0">
                <a:solidFill>
                  <a:srgbClr val="FF0000"/>
                </a:solidFill>
              </a:rPr>
              <a:t>o</a:t>
            </a:r>
            <a:r>
              <a:rPr lang="en-US" b="0" baseline="0" dirty="0" smtClean="0">
                <a:solidFill>
                  <a:srgbClr val="FF0000"/>
                </a:solidFill>
              </a:rPr>
              <a:t> maintain high data </a:t>
            </a:r>
            <a:r>
              <a:rPr lang="en-US" baseline="0" dirty="0" smtClean="0"/>
              <a:t>quality in the Swedish Crime Survey.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Also, there is a whish for results on smaller geographical areas than today which demands a larger sample.</a:t>
            </a:r>
          </a:p>
          <a:p>
            <a:endParaRPr lang="en-US" baseline="0" dirty="0" smtClean="0"/>
          </a:p>
        </p:txBody>
      </p:sp>
      <p:sp>
        <p:nvSpPr>
          <p:cNvPr id="4" name="Platshållare för bildnummer 3"/>
          <p:cNvSpPr>
            <a:spLocks noGrp="1"/>
          </p:cNvSpPr>
          <p:nvPr>
            <p:ph type="sldNum" sz="quarter" idx="10"/>
          </p:nvPr>
        </p:nvSpPr>
        <p:spPr/>
        <p:txBody>
          <a:bodyPr/>
          <a:lstStyle/>
          <a:p>
            <a:fld id="{A7D5438A-1ADB-4D4B-9238-8787A938D5C0}" type="slidenum">
              <a:rPr lang="sv-SE" smtClean="0"/>
              <a:t>6</a:t>
            </a:fld>
            <a:endParaRPr lang="sv-SE"/>
          </a:p>
        </p:txBody>
      </p:sp>
    </p:spTree>
    <p:extLst>
      <p:ext uri="{BB962C8B-B14F-4D97-AF65-F5344CB8AC3E}">
        <p14:creationId xmlns:p14="http://schemas.microsoft.com/office/powerpoint/2010/main" val="941428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en-US" sz="1200" noProof="0" dirty="0" smtClean="0"/>
              <a:t>So, the new method</a:t>
            </a:r>
            <a:r>
              <a:rPr lang="en-US" sz="1200" baseline="0" noProof="0" dirty="0" smtClean="0"/>
              <a:t> consists of screening with web/postal questionnaire. </a:t>
            </a:r>
            <a:endParaRPr lang="en-US" sz="1200" noProof="0" dirty="0" smtClean="0"/>
          </a:p>
          <a:p>
            <a:pPr lvl="0"/>
            <a:r>
              <a:rPr lang="en-US" sz="1200" noProof="0" dirty="0" smtClean="0"/>
              <a:t>To</a:t>
            </a:r>
            <a:r>
              <a:rPr lang="en-US" sz="1200" baseline="0" noProof="0" dirty="0" smtClean="0"/>
              <a:t> change method from telephone interviews to web/postal questionnaire you need to a</a:t>
            </a:r>
            <a:r>
              <a:rPr lang="en-US" sz="1200" noProof="0" dirty="0" smtClean="0"/>
              <a:t>dapt the questions.</a:t>
            </a:r>
            <a:r>
              <a:rPr lang="en-US" sz="1200" baseline="0" noProof="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noProof="0" dirty="0" smtClean="0"/>
              <a:t>A sample of victimized respondents are followed-up by telephone interviews. We are now working on a design for that.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Last fall, Statistics Sweden (</a:t>
            </a:r>
            <a:r>
              <a:rPr lang="en-US" sz="1200" dirty="0" smtClean="0"/>
              <a:t>which is a government agency that produces statistics) </a:t>
            </a:r>
            <a:r>
              <a:rPr lang="en-US" sz="1200" baseline="0" dirty="0" smtClean="0"/>
              <a:t>made an experiment with mixed-mode within Swedish Crime Survey. Though the questions weren’t adapted to the new method the experiment gave the same estimated percentage of victims as the Swedish Crime Survey.</a:t>
            </a:r>
          </a:p>
        </p:txBody>
      </p:sp>
      <p:sp>
        <p:nvSpPr>
          <p:cNvPr id="4" name="Platshållare för bildnummer 3"/>
          <p:cNvSpPr>
            <a:spLocks noGrp="1"/>
          </p:cNvSpPr>
          <p:nvPr>
            <p:ph type="sldNum" sz="quarter" idx="10"/>
          </p:nvPr>
        </p:nvSpPr>
        <p:spPr/>
        <p:txBody>
          <a:bodyPr/>
          <a:lstStyle/>
          <a:p>
            <a:fld id="{A7D5438A-1ADB-4D4B-9238-8787A938D5C0}" type="slidenum">
              <a:rPr lang="sv-SE" smtClean="0"/>
              <a:t>7</a:t>
            </a:fld>
            <a:endParaRPr lang="sv-SE"/>
          </a:p>
        </p:txBody>
      </p:sp>
    </p:spTree>
    <p:extLst>
      <p:ext uri="{BB962C8B-B14F-4D97-AF65-F5344CB8AC3E}">
        <p14:creationId xmlns:p14="http://schemas.microsoft.com/office/powerpoint/2010/main" val="3592599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noProof="0" dirty="0" smtClean="0"/>
              <a:t>The mixed-mode makes it possible (due to lower costs for data collection) to increase the sample size, from 20 000 to 200 000, in order to show results for every local police districts in Sweden.</a:t>
            </a:r>
          </a:p>
          <a:p>
            <a:r>
              <a:rPr lang="en-US" sz="1200" noProof="0" dirty="0" smtClean="0"/>
              <a:t>Overall,</a:t>
            </a:r>
            <a:r>
              <a:rPr lang="en-US" sz="1200" baseline="0" noProof="0" dirty="0" smtClean="0"/>
              <a:t> the new method makes the Swedish Crime Survey more cost-efficient and more flexible. </a:t>
            </a:r>
            <a:r>
              <a:rPr lang="en-US" sz="1200" kern="1200" dirty="0" smtClean="0">
                <a:solidFill>
                  <a:schemeClr val="tx1"/>
                </a:solidFill>
                <a:effectLst/>
                <a:latin typeface="+mn-lt"/>
                <a:ea typeface="+mn-ea"/>
                <a:cs typeface="+mn-cs"/>
              </a:rPr>
              <a:t>The follow-up interviews can be conducted on a specific sample of the respondents (for example</a:t>
            </a:r>
            <a:r>
              <a:rPr lang="en-US" sz="1200" kern="1200" baseline="0" dirty="0" smtClean="0">
                <a:solidFill>
                  <a:schemeClr val="tx1"/>
                </a:solidFill>
                <a:effectLst/>
                <a:latin typeface="+mn-lt"/>
                <a:ea typeface="+mn-ea"/>
                <a:cs typeface="+mn-cs"/>
              </a:rPr>
              <a:t> the youngest) </a:t>
            </a:r>
            <a:r>
              <a:rPr lang="en-US" sz="1200" kern="1200" dirty="0" smtClean="0">
                <a:solidFill>
                  <a:schemeClr val="tx1"/>
                </a:solidFill>
                <a:effectLst/>
                <a:latin typeface="+mn-lt"/>
                <a:ea typeface="+mn-ea"/>
                <a:cs typeface="+mn-cs"/>
              </a:rPr>
              <a:t>or specific questions can be included (for example</a:t>
            </a:r>
            <a:r>
              <a:rPr lang="en-US" sz="1200" kern="1200" baseline="0" dirty="0" smtClean="0">
                <a:solidFill>
                  <a:schemeClr val="tx1"/>
                </a:solidFill>
                <a:effectLst/>
                <a:latin typeface="+mn-lt"/>
                <a:ea typeface="+mn-ea"/>
                <a:cs typeface="+mn-cs"/>
              </a:rPr>
              <a:t> partner violence)</a:t>
            </a:r>
            <a:r>
              <a:rPr lang="en-US" sz="1200" kern="1200" dirty="0" smtClean="0">
                <a:solidFill>
                  <a:schemeClr val="tx1"/>
                </a:solidFill>
                <a:effectLst/>
                <a:latin typeface="+mn-lt"/>
                <a:ea typeface="+mn-ea"/>
                <a:cs typeface="+mn-cs"/>
              </a:rPr>
              <a:t>. </a:t>
            </a:r>
            <a:r>
              <a:rPr lang="en-US" sz="1200" baseline="0" noProof="0" dirty="0" smtClean="0"/>
              <a:t>The screening-part of the new method will be tested in a split-half in 2017 parallel to the Swedish Crime Survey.</a:t>
            </a:r>
            <a:endParaRPr lang="en-US" sz="1200" noProof="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And the effects of the changes in method, the questions and the sample will be evaluated next year.</a:t>
            </a:r>
            <a:endParaRPr lang="en-US" sz="1200" dirty="0" smtClean="0"/>
          </a:p>
          <a:p>
            <a:endParaRPr lang="en-US" dirty="0"/>
          </a:p>
        </p:txBody>
      </p:sp>
      <p:sp>
        <p:nvSpPr>
          <p:cNvPr id="4" name="Platshållare för bildnummer 3"/>
          <p:cNvSpPr>
            <a:spLocks noGrp="1"/>
          </p:cNvSpPr>
          <p:nvPr>
            <p:ph type="sldNum" sz="quarter" idx="10"/>
          </p:nvPr>
        </p:nvSpPr>
        <p:spPr/>
        <p:txBody>
          <a:bodyPr/>
          <a:lstStyle/>
          <a:p>
            <a:fld id="{A7D5438A-1ADB-4D4B-9238-8787A938D5C0}" type="slidenum">
              <a:rPr lang="sv-SE" smtClean="0"/>
              <a:t>8</a:t>
            </a:fld>
            <a:endParaRPr lang="sv-SE"/>
          </a:p>
        </p:txBody>
      </p:sp>
    </p:spTree>
    <p:extLst>
      <p:ext uri="{BB962C8B-B14F-4D97-AF65-F5344CB8AC3E}">
        <p14:creationId xmlns:p14="http://schemas.microsoft.com/office/powerpoint/2010/main" val="3592599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smtClean="0"/>
              <a:t>Do you want</a:t>
            </a:r>
            <a:r>
              <a:rPr lang="en-US" baseline="0" dirty="0" smtClean="0"/>
              <a:t> to know more about the Swedish Crime Survey, or about the Swedish National Council for Crime Prevention, visit our website.</a:t>
            </a:r>
          </a:p>
          <a:p>
            <a:r>
              <a:rPr lang="en-US" baseline="0" dirty="0" smtClean="0"/>
              <a:t>Please do not hesitate to email me if you have questions about </a:t>
            </a:r>
            <a:r>
              <a:rPr lang="en-US" baseline="0" smtClean="0"/>
              <a:t>the presentation.</a:t>
            </a:r>
            <a:endParaRPr lang="en-US" baseline="0" dirty="0" smtClean="0"/>
          </a:p>
          <a:p>
            <a:endParaRPr lang="en-US" baseline="0" dirty="0" smtClean="0"/>
          </a:p>
          <a:p>
            <a:r>
              <a:rPr lang="en-US" baseline="0" dirty="0" smtClean="0"/>
              <a:t>THANK YOU for your attention!!</a:t>
            </a:r>
            <a:endParaRPr lang="en-US" dirty="0"/>
          </a:p>
        </p:txBody>
      </p:sp>
      <p:sp>
        <p:nvSpPr>
          <p:cNvPr id="4" name="Platshållare för bildnummer 3"/>
          <p:cNvSpPr>
            <a:spLocks noGrp="1"/>
          </p:cNvSpPr>
          <p:nvPr>
            <p:ph type="sldNum" sz="quarter" idx="10"/>
          </p:nvPr>
        </p:nvSpPr>
        <p:spPr/>
        <p:txBody>
          <a:bodyPr/>
          <a:lstStyle/>
          <a:p>
            <a:fld id="{A7D5438A-1ADB-4D4B-9238-8787A938D5C0}" type="slidenum">
              <a:rPr lang="sv-SE" smtClean="0"/>
              <a:t>9</a:t>
            </a:fld>
            <a:endParaRPr lang="sv-SE"/>
          </a:p>
        </p:txBody>
      </p:sp>
    </p:spTree>
    <p:extLst>
      <p:ext uri="{BB962C8B-B14F-4D97-AF65-F5344CB8AC3E}">
        <p14:creationId xmlns:p14="http://schemas.microsoft.com/office/powerpoint/2010/main" val="1002339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a:xfrm>
            <a:off x="7020272" y="6376243"/>
            <a:ext cx="936104" cy="365125"/>
          </a:xfrm>
          <a:prstGeom prst="rect">
            <a:avLst/>
          </a:prstGeom>
        </p:spPr>
        <p:txBody>
          <a:bodyPr/>
          <a:lstStyle/>
          <a:p>
            <a:fld id="{AFA85E64-B907-4B68-8280-C544E5EF2C38}" type="datetime1">
              <a:rPr lang="sv-SE" smtClean="0"/>
              <a:t>2016-11-24</a:t>
            </a:fld>
            <a:endParaRPr lang="sv-SE"/>
          </a:p>
        </p:txBody>
      </p:sp>
      <p:sp>
        <p:nvSpPr>
          <p:cNvPr id="5" name="Platshållare för sidfot 4"/>
          <p:cNvSpPr>
            <a:spLocks noGrp="1"/>
          </p:cNvSpPr>
          <p:nvPr>
            <p:ph type="ftr" sz="quarter" idx="11"/>
          </p:nvPr>
        </p:nvSpPr>
        <p:spPr>
          <a:xfrm>
            <a:off x="3124200" y="6355992"/>
            <a:ext cx="28956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2051720" y="6356350"/>
            <a:ext cx="648072" cy="365125"/>
          </a:xfrm>
          <a:prstGeom prst="rect">
            <a:avLst/>
          </a:prstGeom>
        </p:spPr>
        <p:txBody>
          <a:bodyPr/>
          <a:lstStyle/>
          <a:p>
            <a:fld id="{56E4112C-F944-4894-9325-F6E2219292BF}" type="slidenum">
              <a:rPr lang="sv-SE" smtClean="0"/>
              <a:t>‹#›</a:t>
            </a:fld>
            <a:endParaRPr lang="sv-SE"/>
          </a:p>
        </p:txBody>
      </p:sp>
    </p:spTree>
    <p:extLst>
      <p:ext uri="{BB962C8B-B14F-4D97-AF65-F5344CB8AC3E}">
        <p14:creationId xmlns:p14="http://schemas.microsoft.com/office/powerpoint/2010/main" val="3076824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innehåll 2"/>
          <p:cNvSpPr>
            <a:spLocks noGrp="1"/>
          </p:cNvSpPr>
          <p:nvPr>
            <p:ph sz="half" idx="1"/>
          </p:nvPr>
        </p:nvSpPr>
        <p:spPr>
          <a:xfrm>
            <a:off x="539750" y="2565400"/>
            <a:ext cx="3956050" cy="3600449"/>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4648200" y="2565400"/>
            <a:ext cx="3956050" cy="3600449"/>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4"/>
          <p:cNvSpPr>
            <a:spLocks noGrp="1"/>
          </p:cNvSpPr>
          <p:nvPr>
            <p:ph type="dt" sz="half" idx="10"/>
          </p:nvPr>
        </p:nvSpPr>
        <p:spPr>
          <a:xfrm>
            <a:off x="7020272" y="6376243"/>
            <a:ext cx="936104" cy="365125"/>
          </a:xfrm>
          <a:prstGeom prst="rect">
            <a:avLst/>
          </a:prstGeom>
        </p:spPr>
        <p:txBody>
          <a:bodyPr/>
          <a:lstStyle/>
          <a:p>
            <a:fld id="{9EF2A77F-85FC-4E5D-BE73-E097D7664CDE}" type="datetime1">
              <a:rPr lang="sv-SE" smtClean="0"/>
              <a:t>2016-11-24</a:t>
            </a:fld>
            <a:endParaRPr lang="sv-SE"/>
          </a:p>
        </p:txBody>
      </p:sp>
      <p:sp>
        <p:nvSpPr>
          <p:cNvPr id="6" name="Platshållare för sidfot 5"/>
          <p:cNvSpPr>
            <a:spLocks noGrp="1"/>
          </p:cNvSpPr>
          <p:nvPr>
            <p:ph type="ftr" sz="quarter" idx="11"/>
          </p:nvPr>
        </p:nvSpPr>
        <p:spPr>
          <a:xfrm>
            <a:off x="3124200" y="6355992"/>
            <a:ext cx="28956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2051720" y="6356350"/>
            <a:ext cx="648072" cy="365125"/>
          </a:xfrm>
          <a:prstGeom prst="rect">
            <a:avLst/>
          </a:prstGeom>
        </p:spPr>
        <p:txBody>
          <a:bodyPr/>
          <a:lstStyle/>
          <a:p>
            <a:fld id="{56E4112C-F944-4894-9325-F6E2219292BF}" type="slidenum">
              <a:rPr lang="sv-SE" smtClean="0"/>
              <a:t>‹#›</a:t>
            </a:fld>
            <a:endParaRPr lang="sv-SE"/>
          </a:p>
        </p:txBody>
      </p:sp>
    </p:spTree>
    <p:extLst>
      <p:ext uri="{BB962C8B-B14F-4D97-AF65-F5344CB8AC3E}">
        <p14:creationId xmlns:p14="http://schemas.microsoft.com/office/powerpoint/2010/main" val="1288528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a:xfrm>
            <a:off x="7020272" y="6376243"/>
            <a:ext cx="936104" cy="365125"/>
          </a:xfrm>
          <a:prstGeom prst="rect">
            <a:avLst/>
          </a:prstGeom>
        </p:spPr>
        <p:txBody>
          <a:bodyPr/>
          <a:lstStyle/>
          <a:p>
            <a:fld id="{DA94AF65-CA25-412E-8731-BEA3E5E1E3CE}" type="datetime1">
              <a:rPr lang="sv-SE" smtClean="0"/>
              <a:t>2016-11-24</a:t>
            </a:fld>
            <a:endParaRPr lang="sv-SE"/>
          </a:p>
        </p:txBody>
      </p:sp>
      <p:sp>
        <p:nvSpPr>
          <p:cNvPr id="4" name="Platshållare för sidfot 3"/>
          <p:cNvSpPr>
            <a:spLocks noGrp="1"/>
          </p:cNvSpPr>
          <p:nvPr>
            <p:ph type="ftr" sz="quarter" idx="11"/>
          </p:nvPr>
        </p:nvSpPr>
        <p:spPr>
          <a:xfrm>
            <a:off x="3124200" y="6355992"/>
            <a:ext cx="2895600" cy="365125"/>
          </a:xfrm>
          <a:prstGeom prst="rect">
            <a:avLst/>
          </a:prstGeom>
        </p:spPr>
        <p:txBody>
          <a:bodyPr/>
          <a:lstStyle/>
          <a:p>
            <a:endParaRPr lang="sv-SE"/>
          </a:p>
        </p:txBody>
      </p:sp>
      <p:sp>
        <p:nvSpPr>
          <p:cNvPr id="5" name="Platshållare för bildnummer 4"/>
          <p:cNvSpPr>
            <a:spLocks noGrp="1"/>
          </p:cNvSpPr>
          <p:nvPr>
            <p:ph type="sldNum" sz="quarter" idx="12"/>
          </p:nvPr>
        </p:nvSpPr>
        <p:spPr>
          <a:xfrm>
            <a:off x="2051720" y="6356350"/>
            <a:ext cx="648072" cy="365125"/>
          </a:xfrm>
          <a:prstGeom prst="rect">
            <a:avLst/>
          </a:prstGeom>
        </p:spPr>
        <p:txBody>
          <a:bodyPr/>
          <a:lstStyle/>
          <a:p>
            <a:fld id="{56E4112C-F944-4894-9325-F6E2219292BF}" type="slidenum">
              <a:rPr lang="sv-SE" smtClean="0"/>
              <a:t>‹#›</a:t>
            </a:fld>
            <a:endParaRPr lang="sv-SE"/>
          </a:p>
        </p:txBody>
      </p:sp>
    </p:spTree>
    <p:extLst>
      <p:ext uri="{BB962C8B-B14F-4D97-AF65-F5344CB8AC3E}">
        <p14:creationId xmlns:p14="http://schemas.microsoft.com/office/powerpoint/2010/main" val="311160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a:xfrm>
            <a:off x="7020272" y="6376243"/>
            <a:ext cx="936104" cy="365125"/>
          </a:xfrm>
          <a:prstGeom prst="rect">
            <a:avLst/>
          </a:prstGeom>
        </p:spPr>
        <p:txBody>
          <a:bodyPr/>
          <a:lstStyle/>
          <a:p>
            <a:fld id="{DD846C18-0121-4757-B890-DCE5BBBC4BAD}" type="datetime1">
              <a:rPr lang="sv-SE" smtClean="0"/>
              <a:t>2016-11-24</a:t>
            </a:fld>
            <a:endParaRPr lang="sv-SE"/>
          </a:p>
        </p:txBody>
      </p:sp>
      <p:sp>
        <p:nvSpPr>
          <p:cNvPr id="3" name="Platshållare för sidfot 2"/>
          <p:cNvSpPr>
            <a:spLocks noGrp="1"/>
          </p:cNvSpPr>
          <p:nvPr>
            <p:ph type="ftr" sz="quarter" idx="11"/>
          </p:nvPr>
        </p:nvSpPr>
        <p:spPr>
          <a:xfrm>
            <a:off x="3124200" y="6355992"/>
            <a:ext cx="2895600" cy="365125"/>
          </a:xfrm>
          <a:prstGeom prst="rect">
            <a:avLst/>
          </a:prstGeom>
        </p:spPr>
        <p:txBody>
          <a:bodyPr/>
          <a:lstStyle/>
          <a:p>
            <a:endParaRPr lang="sv-SE"/>
          </a:p>
        </p:txBody>
      </p:sp>
      <p:sp>
        <p:nvSpPr>
          <p:cNvPr id="4" name="Platshållare för bildnummer 3"/>
          <p:cNvSpPr>
            <a:spLocks noGrp="1"/>
          </p:cNvSpPr>
          <p:nvPr>
            <p:ph type="sldNum" sz="quarter" idx="12"/>
          </p:nvPr>
        </p:nvSpPr>
        <p:spPr>
          <a:xfrm>
            <a:off x="2051720" y="6356350"/>
            <a:ext cx="648072" cy="365125"/>
          </a:xfrm>
          <a:prstGeom prst="rect">
            <a:avLst/>
          </a:prstGeom>
        </p:spPr>
        <p:txBody>
          <a:bodyPr/>
          <a:lstStyle/>
          <a:p>
            <a:fld id="{56E4112C-F944-4894-9325-F6E2219292BF}" type="slidenum">
              <a:rPr lang="sv-SE" smtClean="0"/>
              <a:t>‹#›</a:t>
            </a:fld>
            <a:endParaRPr lang="sv-SE"/>
          </a:p>
        </p:txBody>
      </p:sp>
    </p:spTree>
    <p:extLst>
      <p:ext uri="{BB962C8B-B14F-4D97-AF65-F5344CB8AC3E}">
        <p14:creationId xmlns:p14="http://schemas.microsoft.com/office/powerpoint/2010/main" val="619189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539750" y="1212850"/>
            <a:ext cx="2925763" cy="992014"/>
          </a:xfrm>
        </p:spPr>
        <p:txBody>
          <a:bodyPr anchor="b"/>
          <a:lstStyle>
            <a:lvl1pPr algn="l">
              <a:defRPr sz="2000" b="1"/>
            </a:lvl1pPr>
          </a:lstStyle>
          <a:p>
            <a:r>
              <a:rPr lang="sv-SE" smtClean="0"/>
              <a:t>Klicka här för att ändra format</a:t>
            </a:r>
            <a:endParaRPr lang="sv-SE" dirty="0"/>
          </a:p>
        </p:txBody>
      </p:sp>
      <p:sp>
        <p:nvSpPr>
          <p:cNvPr id="3" name="Platshållare för innehåll 2"/>
          <p:cNvSpPr>
            <a:spLocks noGrp="1"/>
          </p:cNvSpPr>
          <p:nvPr>
            <p:ph idx="1"/>
          </p:nvPr>
        </p:nvSpPr>
        <p:spPr>
          <a:xfrm>
            <a:off x="3575050" y="1212850"/>
            <a:ext cx="5029200" cy="4913313"/>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text 3"/>
          <p:cNvSpPr>
            <a:spLocks noGrp="1"/>
          </p:cNvSpPr>
          <p:nvPr>
            <p:ph type="body" sz="half" idx="2"/>
          </p:nvPr>
        </p:nvSpPr>
        <p:spPr>
          <a:xfrm>
            <a:off x="539750" y="2276475"/>
            <a:ext cx="2925763" cy="38496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a:xfrm>
            <a:off x="7020272" y="6376243"/>
            <a:ext cx="936104" cy="365125"/>
          </a:xfrm>
          <a:prstGeom prst="rect">
            <a:avLst/>
          </a:prstGeom>
        </p:spPr>
        <p:txBody>
          <a:bodyPr/>
          <a:lstStyle/>
          <a:p>
            <a:fld id="{45E11B20-BD85-44AE-9DDD-C6B74CDDED3C}" type="datetime1">
              <a:rPr lang="sv-SE" smtClean="0"/>
              <a:t>2016-11-24</a:t>
            </a:fld>
            <a:endParaRPr lang="sv-SE"/>
          </a:p>
        </p:txBody>
      </p:sp>
      <p:sp>
        <p:nvSpPr>
          <p:cNvPr id="6" name="Platshållare för sidfot 5"/>
          <p:cNvSpPr>
            <a:spLocks noGrp="1"/>
          </p:cNvSpPr>
          <p:nvPr>
            <p:ph type="ftr" sz="quarter" idx="11"/>
          </p:nvPr>
        </p:nvSpPr>
        <p:spPr>
          <a:xfrm>
            <a:off x="3124200" y="6355992"/>
            <a:ext cx="28956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2051720" y="6356350"/>
            <a:ext cx="648072" cy="365125"/>
          </a:xfrm>
          <a:prstGeom prst="rect">
            <a:avLst/>
          </a:prstGeom>
        </p:spPr>
        <p:txBody>
          <a:bodyPr/>
          <a:lstStyle/>
          <a:p>
            <a:fld id="{56E4112C-F944-4894-9325-F6E2219292BF}" type="slidenum">
              <a:rPr lang="sv-SE" smtClean="0"/>
              <a:t>‹#›</a:t>
            </a:fld>
            <a:endParaRPr lang="sv-SE"/>
          </a:p>
        </p:txBody>
      </p:sp>
    </p:spTree>
    <p:extLst>
      <p:ext uri="{BB962C8B-B14F-4D97-AF65-F5344CB8AC3E}">
        <p14:creationId xmlns:p14="http://schemas.microsoft.com/office/powerpoint/2010/main" val="101185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1212849"/>
            <a:ext cx="5486400" cy="35147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Klicka på ikonen för att lägga till en bild</a:t>
            </a:r>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a:xfrm>
            <a:off x="7020272" y="6376243"/>
            <a:ext cx="936104" cy="365125"/>
          </a:xfrm>
          <a:prstGeom prst="rect">
            <a:avLst/>
          </a:prstGeom>
        </p:spPr>
        <p:txBody>
          <a:bodyPr/>
          <a:lstStyle/>
          <a:p>
            <a:fld id="{40838379-2225-42FF-B5FB-C1FAAB322576}" type="datetime1">
              <a:rPr lang="sv-SE" smtClean="0"/>
              <a:t>2016-11-24</a:t>
            </a:fld>
            <a:endParaRPr lang="sv-SE"/>
          </a:p>
        </p:txBody>
      </p:sp>
      <p:sp>
        <p:nvSpPr>
          <p:cNvPr id="6" name="Platshållare för sidfot 5"/>
          <p:cNvSpPr>
            <a:spLocks noGrp="1"/>
          </p:cNvSpPr>
          <p:nvPr>
            <p:ph type="ftr" sz="quarter" idx="11"/>
          </p:nvPr>
        </p:nvSpPr>
        <p:spPr>
          <a:xfrm>
            <a:off x="3124200" y="6355992"/>
            <a:ext cx="28956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2051720" y="6356350"/>
            <a:ext cx="648072" cy="365125"/>
          </a:xfrm>
          <a:prstGeom prst="rect">
            <a:avLst/>
          </a:prstGeom>
        </p:spPr>
        <p:txBody>
          <a:bodyPr/>
          <a:lstStyle/>
          <a:p>
            <a:fld id="{56E4112C-F944-4894-9325-F6E2219292BF}" type="slidenum">
              <a:rPr lang="sv-SE" smtClean="0"/>
              <a:t>‹#›</a:t>
            </a:fld>
            <a:endParaRPr lang="sv-SE"/>
          </a:p>
        </p:txBody>
      </p:sp>
    </p:spTree>
    <p:extLst>
      <p:ext uri="{BB962C8B-B14F-4D97-AF65-F5344CB8AC3E}">
        <p14:creationId xmlns:p14="http://schemas.microsoft.com/office/powerpoint/2010/main" val="4216531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el 6"/>
          <p:cNvSpPr/>
          <p:nvPr/>
        </p:nvSpPr>
        <p:spPr>
          <a:xfrm>
            <a:off x="0" y="0"/>
            <a:ext cx="9144000" cy="613487"/>
          </a:xfrm>
          <a:prstGeom prst="rect">
            <a:avLst/>
          </a:prstGeom>
          <a:solidFill>
            <a:srgbClr val="007C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p:cNvSpPr>
            <a:spLocks noGrp="1"/>
          </p:cNvSpPr>
          <p:nvPr>
            <p:ph type="title"/>
          </p:nvPr>
        </p:nvSpPr>
        <p:spPr>
          <a:xfrm>
            <a:off x="539750" y="980729"/>
            <a:ext cx="8064500" cy="720080"/>
          </a:xfrm>
          <a:prstGeom prst="rect">
            <a:avLst/>
          </a:prstGeom>
        </p:spPr>
        <p:txBody>
          <a:bodyPr vert="horz" lIns="91440" tIns="45720" rIns="91440" bIns="45720" rtlCol="0" anchor="t" anchorCtr="0">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539750" y="1916832"/>
            <a:ext cx="8064500" cy="4392488"/>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0" name="textruta 9"/>
          <p:cNvSpPr txBox="1"/>
          <p:nvPr/>
        </p:nvSpPr>
        <p:spPr>
          <a:xfrm>
            <a:off x="179512" y="6376031"/>
            <a:ext cx="3240360" cy="261610"/>
          </a:xfrm>
          <a:prstGeom prst="rect">
            <a:avLst/>
          </a:prstGeom>
          <a:noFill/>
        </p:spPr>
        <p:txBody>
          <a:bodyPr wrap="square" rtlCol="0">
            <a:spAutoFit/>
          </a:bodyPr>
          <a:lstStyle/>
          <a:p>
            <a:r>
              <a:rPr lang="en-US" sz="1100" b="1" noProof="0" dirty="0" smtClean="0">
                <a:solidFill>
                  <a:schemeClr val="accent1"/>
                </a:solidFill>
              </a:rPr>
              <a:t>The</a:t>
            </a:r>
            <a:r>
              <a:rPr lang="en-US" sz="1100" b="1" baseline="0" noProof="0" dirty="0" smtClean="0">
                <a:solidFill>
                  <a:schemeClr val="accent1"/>
                </a:solidFill>
              </a:rPr>
              <a:t> Swedish National Council for Crime Prevention</a:t>
            </a:r>
            <a:endParaRPr lang="en-US" sz="1100" b="1" noProof="0" dirty="0">
              <a:solidFill>
                <a:schemeClr val="accent1"/>
              </a:solidFill>
            </a:endParaRPr>
          </a:p>
        </p:txBody>
      </p:sp>
      <p:pic>
        <p:nvPicPr>
          <p:cNvPr id="13" name="Bildobjekt 1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14922" y="188640"/>
            <a:ext cx="605550" cy="288032"/>
          </a:xfrm>
          <a:prstGeom prst="rect">
            <a:avLst/>
          </a:prstGeom>
          <a:noFill/>
          <a:ln>
            <a:noFill/>
          </a:ln>
        </p:spPr>
      </p:pic>
      <p:sp>
        <p:nvSpPr>
          <p:cNvPr id="8" name="textruta 7"/>
          <p:cNvSpPr txBox="1"/>
          <p:nvPr userDrawn="1"/>
        </p:nvSpPr>
        <p:spPr>
          <a:xfrm>
            <a:off x="8214922" y="6376031"/>
            <a:ext cx="676948" cy="261610"/>
          </a:xfrm>
          <a:prstGeom prst="rect">
            <a:avLst/>
          </a:prstGeom>
          <a:noFill/>
        </p:spPr>
        <p:txBody>
          <a:bodyPr wrap="square" rtlCol="0">
            <a:spAutoFit/>
          </a:bodyPr>
          <a:lstStyle/>
          <a:p>
            <a:pPr algn="r"/>
            <a:r>
              <a:rPr lang="sv-SE" sz="1100" b="1" dirty="0" smtClean="0">
                <a:solidFill>
                  <a:schemeClr val="accent1"/>
                </a:solidFill>
              </a:rPr>
              <a:t>bra.se</a:t>
            </a:r>
            <a:endParaRPr lang="sv-SE" sz="1100" b="1" dirty="0">
              <a:solidFill>
                <a:schemeClr val="accent1"/>
              </a:solidFill>
            </a:endParaRPr>
          </a:p>
        </p:txBody>
      </p:sp>
    </p:spTree>
    <p:extLst>
      <p:ext uri="{BB962C8B-B14F-4D97-AF65-F5344CB8AC3E}">
        <p14:creationId xmlns:p14="http://schemas.microsoft.com/office/powerpoint/2010/main" val="4063581034"/>
      </p:ext>
    </p:extLst>
  </p:cSld>
  <p:clrMap bg1="lt1" tx1="dk1" bg2="lt2" tx2="dk2" accent1="accent1" accent2="accent2" accent3="accent3" accent4="accent4" accent5="accent5" accent6="accent6" hlink="hlink" folHlink="folHlink"/>
  <p:sldLayoutIdLst>
    <p:sldLayoutId id="2147483650" r:id="rId1"/>
    <p:sldLayoutId id="2147483652" r:id="rId2"/>
    <p:sldLayoutId id="2147483654" r:id="rId3"/>
    <p:sldLayoutId id="2147483655" r:id="rId4"/>
    <p:sldLayoutId id="2147483656" r:id="rId5"/>
    <p:sldLayoutId id="2147483657" r:id="rId6"/>
  </p:sldLayoutIdLst>
  <p:hf sldNum="0" hdr="0" ftr="0" dt="0"/>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180975" indent="-180975"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1pPr>
      <a:lvl2pPr marL="449263" indent="-268288" algn="l" defTabSz="914400" rtl="0" eaLnBrk="1" latinLnBrk="0" hangingPunct="1">
        <a:spcBef>
          <a:spcPct val="20000"/>
        </a:spcBef>
        <a:buClr>
          <a:schemeClr val="accent1"/>
        </a:buClr>
        <a:buFont typeface="Arial" pitchFamily="34" charset="0"/>
        <a:buChar char="–"/>
        <a:defRPr sz="1800" kern="1200">
          <a:solidFill>
            <a:schemeClr val="tx1"/>
          </a:solidFill>
          <a:latin typeface="+mn-lt"/>
          <a:ea typeface="+mn-ea"/>
          <a:cs typeface="+mn-cs"/>
        </a:defRPr>
      </a:lvl2pPr>
      <a:lvl3pPr marL="630238" indent="-180975"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3pPr>
      <a:lvl4pPr marL="896938" indent="-26670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077913" indent="-180975"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250824" y="908049"/>
            <a:ext cx="8641655" cy="540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a:xfrm>
            <a:off x="539552" y="1484784"/>
            <a:ext cx="8064500" cy="3960440"/>
          </a:xfrm>
        </p:spPr>
        <p:txBody>
          <a:bodyPr/>
          <a:lstStyle/>
          <a:p>
            <a:pPr algn="ctr"/>
            <a:r>
              <a:rPr lang="en-US" sz="4000" b="1" dirty="0" smtClean="0">
                <a:solidFill>
                  <a:schemeClr val="bg1"/>
                </a:solidFill>
              </a:rPr>
              <a:t>Conversely Mixed Mode </a:t>
            </a:r>
            <a:br>
              <a:rPr lang="en-US" sz="4000" b="1" dirty="0" smtClean="0">
                <a:solidFill>
                  <a:schemeClr val="bg1"/>
                </a:solidFill>
              </a:rPr>
            </a:br>
            <a:r>
              <a:rPr lang="en-US" sz="4000" b="1" dirty="0" smtClean="0">
                <a:solidFill>
                  <a:schemeClr val="bg1"/>
                </a:solidFill>
              </a:rPr>
              <a:t>in the </a:t>
            </a:r>
            <a:br>
              <a:rPr lang="en-US" sz="4000" b="1" dirty="0" smtClean="0">
                <a:solidFill>
                  <a:schemeClr val="bg1"/>
                </a:solidFill>
              </a:rPr>
            </a:br>
            <a:r>
              <a:rPr lang="en-US" sz="4000" b="1" dirty="0" smtClean="0">
                <a:solidFill>
                  <a:schemeClr val="bg1"/>
                </a:solidFill>
              </a:rPr>
              <a:t>Swedish Crime Survey</a:t>
            </a:r>
            <a:br>
              <a:rPr lang="en-US" sz="4000" b="1" dirty="0" smtClean="0">
                <a:solidFill>
                  <a:schemeClr val="bg1"/>
                </a:solidFill>
              </a:rPr>
            </a:br>
            <a:r>
              <a:rPr lang="en-US" sz="4000" b="1" dirty="0" smtClean="0">
                <a:solidFill>
                  <a:schemeClr val="bg1"/>
                </a:solidFill>
              </a:rPr>
              <a:t/>
            </a:r>
            <a:br>
              <a:rPr lang="en-US" sz="4000" b="1" dirty="0" smtClean="0">
                <a:solidFill>
                  <a:schemeClr val="bg1"/>
                </a:solidFill>
              </a:rPr>
            </a:br>
            <a:r>
              <a:rPr lang="en-US" sz="2400" b="1" dirty="0" err="1" smtClean="0">
                <a:solidFill>
                  <a:schemeClr val="bg1"/>
                </a:solidFill>
              </a:rPr>
              <a:t>Sanna</a:t>
            </a:r>
            <a:r>
              <a:rPr lang="en-US" sz="2400" b="1" dirty="0" smtClean="0">
                <a:solidFill>
                  <a:schemeClr val="bg1"/>
                </a:solidFill>
              </a:rPr>
              <a:t> Wallin, researcher</a:t>
            </a:r>
            <a:br>
              <a:rPr lang="en-US" sz="2400" b="1" dirty="0" smtClean="0">
                <a:solidFill>
                  <a:schemeClr val="bg1"/>
                </a:solidFill>
              </a:rPr>
            </a:br>
            <a:r>
              <a:rPr lang="en-US" sz="2400" b="1" dirty="0" smtClean="0">
                <a:solidFill>
                  <a:schemeClr val="bg1"/>
                </a:solidFill>
              </a:rPr>
              <a:t>The Swedish National Council for Crime Prevention </a:t>
            </a:r>
            <a:endParaRPr lang="en-US" sz="2400" b="1" dirty="0">
              <a:solidFill>
                <a:schemeClr val="bg1"/>
              </a:solidFill>
            </a:endParaRPr>
          </a:p>
        </p:txBody>
      </p:sp>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2280" y="5013176"/>
            <a:ext cx="1672548" cy="1119771"/>
          </a:xfrm>
          <a:prstGeom prst="rect">
            <a:avLst/>
          </a:prstGeom>
        </p:spPr>
      </p:pic>
    </p:spTree>
    <p:extLst>
      <p:ext uri="{BB962C8B-B14F-4D97-AF65-F5344CB8AC3E}">
        <p14:creationId xmlns:p14="http://schemas.microsoft.com/office/powerpoint/2010/main" val="8796101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250824" y="908049"/>
            <a:ext cx="8641655" cy="540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2">
                  <a:lumMod val="20000"/>
                  <a:lumOff val="80000"/>
                </a:schemeClr>
              </a:buClr>
              <a:buFont typeface="Arial" pitchFamily="34" charset="0"/>
              <a:buChar char="•"/>
            </a:pPr>
            <a:endParaRPr lang="sv-SE" dirty="0"/>
          </a:p>
        </p:txBody>
      </p:sp>
      <p:sp>
        <p:nvSpPr>
          <p:cNvPr id="2" name="Rubrik 1"/>
          <p:cNvSpPr>
            <a:spLocks noGrp="1"/>
          </p:cNvSpPr>
          <p:nvPr>
            <p:ph type="title"/>
          </p:nvPr>
        </p:nvSpPr>
        <p:spPr/>
        <p:txBody>
          <a:bodyPr/>
          <a:lstStyle/>
          <a:p>
            <a:r>
              <a:rPr lang="en-US" b="1" dirty="0" smtClean="0">
                <a:solidFill>
                  <a:schemeClr val="bg1"/>
                </a:solidFill>
              </a:rPr>
              <a:t>The Swedish Crime Survey</a:t>
            </a:r>
            <a:endParaRPr lang="en-US" b="1" dirty="0">
              <a:solidFill>
                <a:schemeClr val="bg1"/>
              </a:solidFill>
            </a:endParaRPr>
          </a:p>
        </p:txBody>
      </p:sp>
      <p:sp>
        <p:nvSpPr>
          <p:cNvPr id="4" name="Platshållare för innehåll 3"/>
          <p:cNvSpPr>
            <a:spLocks noGrp="1"/>
          </p:cNvSpPr>
          <p:nvPr>
            <p:ph sz="half" idx="1"/>
          </p:nvPr>
        </p:nvSpPr>
        <p:spPr>
          <a:xfrm>
            <a:off x="611560" y="1844824"/>
            <a:ext cx="7848674" cy="4321025"/>
          </a:xfrm>
        </p:spPr>
        <p:txBody>
          <a:bodyPr/>
          <a:lstStyle/>
          <a:p>
            <a:pPr>
              <a:buClr>
                <a:schemeClr val="accent4">
                  <a:lumMod val="20000"/>
                  <a:lumOff val="80000"/>
                </a:schemeClr>
              </a:buClr>
              <a:buFont typeface="Calibri" pitchFamily="34" charset="0"/>
              <a:buChar char="•"/>
            </a:pPr>
            <a:r>
              <a:rPr lang="en-US" sz="2400" dirty="0" smtClean="0">
                <a:solidFill>
                  <a:schemeClr val="bg1"/>
                </a:solidFill>
              </a:rPr>
              <a:t>Annual survey by telephone interviews </a:t>
            </a:r>
          </a:p>
          <a:p>
            <a:pPr lvl="1">
              <a:buClr>
                <a:schemeClr val="accent4">
                  <a:lumMod val="20000"/>
                  <a:lumOff val="80000"/>
                </a:schemeClr>
              </a:buClr>
            </a:pPr>
            <a:r>
              <a:rPr lang="en-US" sz="2200" dirty="0" smtClean="0">
                <a:solidFill>
                  <a:schemeClr val="bg1"/>
                </a:solidFill>
              </a:rPr>
              <a:t>confidence in the justice system</a:t>
            </a:r>
          </a:p>
          <a:p>
            <a:pPr lvl="1">
              <a:buClr>
                <a:schemeClr val="accent4">
                  <a:lumMod val="20000"/>
                  <a:lumOff val="80000"/>
                </a:schemeClr>
              </a:buClr>
            </a:pPr>
            <a:r>
              <a:rPr lang="en-US" sz="2200" dirty="0">
                <a:solidFill>
                  <a:schemeClr val="bg1"/>
                </a:solidFill>
              </a:rPr>
              <a:t>exposure to crime </a:t>
            </a:r>
            <a:r>
              <a:rPr lang="en-US" sz="2200" dirty="0" smtClean="0">
                <a:solidFill>
                  <a:schemeClr val="bg1"/>
                </a:solidFill>
              </a:rPr>
              <a:t>(victimization)</a:t>
            </a:r>
          </a:p>
          <a:p>
            <a:pPr lvl="1">
              <a:buClr>
                <a:schemeClr val="accent4">
                  <a:lumMod val="20000"/>
                  <a:lumOff val="80000"/>
                </a:schemeClr>
              </a:buClr>
            </a:pPr>
            <a:r>
              <a:rPr lang="en-US" sz="2200" dirty="0" smtClean="0">
                <a:solidFill>
                  <a:schemeClr val="bg1"/>
                </a:solidFill>
              </a:rPr>
              <a:t>fear of crime</a:t>
            </a:r>
          </a:p>
          <a:p>
            <a:pPr lvl="1">
              <a:buClr>
                <a:schemeClr val="accent4">
                  <a:lumMod val="20000"/>
                  <a:lumOff val="80000"/>
                </a:schemeClr>
              </a:buClr>
            </a:pPr>
            <a:r>
              <a:rPr lang="en-US" sz="2200" dirty="0" smtClean="0">
                <a:solidFill>
                  <a:schemeClr val="bg1"/>
                </a:solidFill>
              </a:rPr>
              <a:t>victims</a:t>
            </a:r>
            <a:r>
              <a:rPr lang="en-US" sz="2200" dirty="0">
                <a:solidFill>
                  <a:schemeClr val="bg1"/>
                </a:solidFill>
              </a:rPr>
              <a:t>’ contacts with the justice </a:t>
            </a:r>
            <a:r>
              <a:rPr lang="en-US" sz="2200" dirty="0" smtClean="0">
                <a:solidFill>
                  <a:schemeClr val="bg1"/>
                </a:solidFill>
              </a:rPr>
              <a:t>system</a:t>
            </a:r>
          </a:p>
          <a:p>
            <a:endParaRPr lang="en-US" sz="1400" dirty="0" smtClean="0">
              <a:solidFill>
                <a:schemeClr val="bg1"/>
              </a:solidFill>
            </a:endParaRPr>
          </a:p>
          <a:p>
            <a:pPr>
              <a:buClr>
                <a:schemeClr val="accent2">
                  <a:lumMod val="20000"/>
                  <a:lumOff val="80000"/>
                </a:schemeClr>
              </a:buClr>
              <a:buFont typeface="Calibri" pitchFamily="34" charset="0"/>
              <a:buChar char="•"/>
            </a:pPr>
            <a:r>
              <a:rPr lang="en-US" sz="2400" dirty="0" smtClean="0">
                <a:solidFill>
                  <a:schemeClr val="bg1"/>
                </a:solidFill>
              </a:rPr>
              <a:t>Conducted since 2006</a:t>
            </a:r>
          </a:p>
          <a:p>
            <a:pPr marL="0" indent="0">
              <a:buNone/>
            </a:pPr>
            <a:endParaRPr lang="en-US" sz="2400" dirty="0" smtClean="0">
              <a:solidFill>
                <a:schemeClr val="bg1"/>
              </a:solidFill>
            </a:endParaRPr>
          </a:p>
          <a:p>
            <a:pPr>
              <a:buClr>
                <a:schemeClr val="accent4">
                  <a:lumMod val="20000"/>
                  <a:lumOff val="80000"/>
                </a:schemeClr>
              </a:buClr>
            </a:pPr>
            <a:r>
              <a:rPr lang="en-US" sz="2400" dirty="0">
                <a:solidFill>
                  <a:schemeClr val="bg1"/>
                </a:solidFill>
              </a:rPr>
              <a:t>A stratified random sample of 20,000 Swedish residents aged </a:t>
            </a:r>
            <a:r>
              <a:rPr lang="en-US" sz="2400" dirty="0" smtClean="0">
                <a:solidFill>
                  <a:schemeClr val="bg1"/>
                </a:solidFill>
              </a:rPr>
              <a:t>16–79</a:t>
            </a:r>
          </a:p>
        </p:txBody>
      </p:sp>
    </p:spTree>
    <p:extLst>
      <p:ext uri="{BB962C8B-B14F-4D97-AF65-F5344CB8AC3E}">
        <p14:creationId xmlns:p14="http://schemas.microsoft.com/office/powerpoint/2010/main" val="821939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250824" y="908049"/>
            <a:ext cx="8641655" cy="540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p:txBody>
          <a:bodyPr/>
          <a:lstStyle/>
          <a:p>
            <a:r>
              <a:rPr lang="sv-SE" b="1" dirty="0" smtClean="0">
                <a:solidFill>
                  <a:schemeClr val="bg1"/>
                </a:solidFill>
              </a:rPr>
              <a:t>The Swedish </a:t>
            </a:r>
            <a:r>
              <a:rPr lang="sv-SE" b="1" dirty="0">
                <a:solidFill>
                  <a:schemeClr val="bg1"/>
                </a:solidFill>
              </a:rPr>
              <a:t>population register </a:t>
            </a:r>
          </a:p>
        </p:txBody>
      </p:sp>
      <p:sp>
        <p:nvSpPr>
          <p:cNvPr id="3" name="Platshållare för innehåll 2"/>
          <p:cNvSpPr>
            <a:spLocks noGrp="1"/>
          </p:cNvSpPr>
          <p:nvPr>
            <p:ph idx="1"/>
          </p:nvPr>
        </p:nvSpPr>
        <p:spPr>
          <a:xfrm>
            <a:off x="604257" y="1772816"/>
            <a:ext cx="8064500" cy="1368152"/>
          </a:xfrm>
        </p:spPr>
        <p:txBody>
          <a:bodyPr numCol="1"/>
          <a:lstStyle/>
          <a:p>
            <a:pPr>
              <a:buClr>
                <a:schemeClr val="accent4">
                  <a:lumMod val="20000"/>
                  <a:lumOff val="80000"/>
                </a:schemeClr>
              </a:buClr>
            </a:pPr>
            <a:r>
              <a:rPr lang="en-US" sz="2400" dirty="0">
                <a:solidFill>
                  <a:schemeClr val="bg1"/>
                </a:solidFill>
              </a:rPr>
              <a:t>Everyone who lives in Sweden is </a:t>
            </a:r>
            <a:r>
              <a:rPr lang="en-US" sz="2400" dirty="0" smtClean="0">
                <a:solidFill>
                  <a:schemeClr val="bg1"/>
                </a:solidFill>
              </a:rPr>
              <a:t>registered</a:t>
            </a:r>
          </a:p>
          <a:p>
            <a:pPr marL="0" indent="0">
              <a:buNone/>
            </a:pPr>
            <a:endParaRPr lang="en-US" sz="2400" dirty="0">
              <a:solidFill>
                <a:schemeClr val="bg1"/>
              </a:solidFill>
            </a:endParaRPr>
          </a:p>
          <a:p>
            <a:pPr>
              <a:buClr>
                <a:schemeClr val="accent4">
                  <a:lumMod val="20000"/>
                  <a:lumOff val="80000"/>
                </a:schemeClr>
              </a:buClr>
            </a:pPr>
            <a:r>
              <a:rPr lang="en-US" sz="2400" dirty="0" smtClean="0">
                <a:solidFill>
                  <a:schemeClr val="bg1"/>
                </a:solidFill>
              </a:rPr>
              <a:t>The </a:t>
            </a:r>
            <a:r>
              <a:rPr lang="en-US" sz="2400" dirty="0">
                <a:solidFill>
                  <a:schemeClr val="bg1"/>
                </a:solidFill>
              </a:rPr>
              <a:t>population register contains information about </a:t>
            </a:r>
            <a:r>
              <a:rPr lang="en-US" sz="2400" dirty="0" smtClean="0">
                <a:solidFill>
                  <a:schemeClr val="bg1"/>
                </a:solidFill>
              </a:rPr>
              <a:t>:</a:t>
            </a:r>
            <a:endParaRPr lang="sv-SE" dirty="0">
              <a:solidFill>
                <a:schemeClr val="bg1"/>
              </a:solidFill>
            </a:endParaRPr>
          </a:p>
        </p:txBody>
      </p:sp>
      <p:sp>
        <p:nvSpPr>
          <p:cNvPr id="4" name="textruta 3"/>
          <p:cNvSpPr txBox="1"/>
          <p:nvPr/>
        </p:nvSpPr>
        <p:spPr>
          <a:xfrm>
            <a:off x="616391" y="3068960"/>
            <a:ext cx="7658432" cy="3323987"/>
          </a:xfrm>
          <a:prstGeom prst="rect">
            <a:avLst/>
          </a:prstGeom>
          <a:noFill/>
        </p:spPr>
        <p:txBody>
          <a:bodyPr wrap="square" numCol="2" rtlCol="0">
            <a:spAutoFit/>
          </a:bodyPr>
          <a:lstStyle/>
          <a:p>
            <a:pPr marL="742950" lvl="1" indent="-285750">
              <a:lnSpc>
                <a:spcPct val="150000"/>
              </a:lnSpc>
              <a:buClr>
                <a:schemeClr val="accent4">
                  <a:lumMod val="20000"/>
                  <a:lumOff val="80000"/>
                </a:schemeClr>
              </a:buClr>
              <a:buFont typeface="Arial" pitchFamily="34" charset="0"/>
              <a:buChar char="•"/>
            </a:pPr>
            <a:r>
              <a:rPr lang="en-US" sz="2000" b="1" dirty="0" smtClean="0">
                <a:solidFill>
                  <a:schemeClr val="accent3">
                    <a:lumMod val="40000"/>
                    <a:lumOff val="60000"/>
                  </a:schemeClr>
                </a:solidFill>
              </a:rPr>
              <a:t>Name </a:t>
            </a:r>
            <a:endParaRPr lang="sv-SE" sz="2000" b="1" dirty="0">
              <a:solidFill>
                <a:schemeClr val="accent3">
                  <a:lumMod val="40000"/>
                  <a:lumOff val="60000"/>
                </a:schemeClr>
              </a:solidFill>
            </a:endParaRPr>
          </a:p>
          <a:p>
            <a:pPr marL="742950" lvl="1" indent="-285750">
              <a:lnSpc>
                <a:spcPct val="150000"/>
              </a:lnSpc>
              <a:buClr>
                <a:schemeClr val="accent4">
                  <a:lumMod val="20000"/>
                  <a:lumOff val="80000"/>
                </a:schemeClr>
              </a:buClr>
              <a:buFont typeface="Arial" pitchFamily="34" charset="0"/>
              <a:buChar char="•"/>
            </a:pPr>
            <a:r>
              <a:rPr lang="en-US" sz="2000" b="1" dirty="0" smtClean="0">
                <a:solidFill>
                  <a:schemeClr val="accent3">
                    <a:lumMod val="40000"/>
                    <a:lumOff val="60000"/>
                  </a:schemeClr>
                </a:solidFill>
              </a:rPr>
              <a:t>Address </a:t>
            </a:r>
            <a:endParaRPr lang="sv-SE" sz="2000" b="1" dirty="0">
              <a:solidFill>
                <a:schemeClr val="accent3">
                  <a:lumMod val="40000"/>
                  <a:lumOff val="60000"/>
                </a:schemeClr>
              </a:solidFill>
            </a:endParaRPr>
          </a:p>
          <a:p>
            <a:pPr marL="742950" lvl="1" indent="-285750">
              <a:lnSpc>
                <a:spcPct val="150000"/>
              </a:lnSpc>
              <a:buClr>
                <a:schemeClr val="accent4">
                  <a:lumMod val="20000"/>
                  <a:lumOff val="80000"/>
                </a:schemeClr>
              </a:buClr>
              <a:buFont typeface="Arial" pitchFamily="34" charset="0"/>
              <a:buChar char="•"/>
            </a:pPr>
            <a:r>
              <a:rPr lang="en-US" sz="2000" b="1" dirty="0" smtClean="0">
                <a:solidFill>
                  <a:schemeClr val="accent3">
                    <a:lumMod val="40000"/>
                    <a:lumOff val="60000"/>
                  </a:schemeClr>
                </a:solidFill>
              </a:rPr>
              <a:t>Personal </a:t>
            </a:r>
            <a:r>
              <a:rPr lang="en-US" sz="2000" b="1" dirty="0">
                <a:solidFill>
                  <a:schemeClr val="accent3">
                    <a:lumMod val="40000"/>
                    <a:lumOff val="60000"/>
                  </a:schemeClr>
                </a:solidFill>
              </a:rPr>
              <a:t>identity </a:t>
            </a:r>
            <a:r>
              <a:rPr lang="en-US" sz="2000" b="1" dirty="0" smtClean="0">
                <a:solidFill>
                  <a:schemeClr val="accent3">
                    <a:lumMod val="40000"/>
                    <a:lumOff val="60000"/>
                  </a:schemeClr>
                </a:solidFill>
              </a:rPr>
              <a:t>number</a:t>
            </a:r>
            <a:endParaRPr lang="sv-SE" sz="2000" b="1" dirty="0">
              <a:solidFill>
                <a:schemeClr val="accent3">
                  <a:lumMod val="40000"/>
                  <a:lumOff val="60000"/>
                </a:schemeClr>
              </a:solidFill>
            </a:endParaRPr>
          </a:p>
          <a:p>
            <a:pPr marL="742950" lvl="1" indent="-285750">
              <a:lnSpc>
                <a:spcPct val="150000"/>
              </a:lnSpc>
              <a:buClr>
                <a:schemeClr val="accent4">
                  <a:lumMod val="20000"/>
                  <a:lumOff val="80000"/>
                </a:schemeClr>
              </a:buClr>
              <a:buFont typeface="Arial" pitchFamily="34" charset="0"/>
              <a:buChar char="•"/>
            </a:pPr>
            <a:r>
              <a:rPr lang="en-US" sz="2000" dirty="0" smtClean="0">
                <a:solidFill>
                  <a:schemeClr val="bg1"/>
                </a:solidFill>
              </a:rPr>
              <a:t>Place </a:t>
            </a:r>
            <a:r>
              <a:rPr lang="en-US" sz="2000" dirty="0">
                <a:solidFill>
                  <a:schemeClr val="bg1"/>
                </a:solidFill>
              </a:rPr>
              <a:t>of birth </a:t>
            </a:r>
            <a:endParaRPr lang="sv-SE" sz="2000" dirty="0">
              <a:solidFill>
                <a:schemeClr val="bg1"/>
              </a:solidFill>
            </a:endParaRPr>
          </a:p>
          <a:p>
            <a:pPr marL="742950" lvl="1" indent="-285750">
              <a:lnSpc>
                <a:spcPct val="150000"/>
              </a:lnSpc>
              <a:buClr>
                <a:schemeClr val="accent4">
                  <a:lumMod val="20000"/>
                  <a:lumOff val="80000"/>
                </a:schemeClr>
              </a:buClr>
              <a:buFont typeface="Arial" pitchFamily="34" charset="0"/>
              <a:buChar char="•"/>
            </a:pPr>
            <a:r>
              <a:rPr lang="en-US" sz="2000" dirty="0" smtClean="0">
                <a:solidFill>
                  <a:schemeClr val="bg1"/>
                </a:solidFill>
              </a:rPr>
              <a:t>Citizenship </a:t>
            </a:r>
            <a:endParaRPr lang="sv-SE" sz="2000" dirty="0">
              <a:solidFill>
                <a:schemeClr val="bg1"/>
              </a:solidFill>
            </a:endParaRPr>
          </a:p>
          <a:p>
            <a:pPr marL="742950" lvl="1" indent="-285750">
              <a:lnSpc>
                <a:spcPct val="150000"/>
              </a:lnSpc>
              <a:buClr>
                <a:schemeClr val="accent4">
                  <a:lumMod val="20000"/>
                  <a:lumOff val="80000"/>
                </a:schemeClr>
              </a:buClr>
              <a:buFont typeface="Arial" pitchFamily="34" charset="0"/>
              <a:buChar char="•"/>
            </a:pPr>
            <a:endParaRPr lang="en-US" sz="2000" dirty="0" smtClean="0">
              <a:solidFill>
                <a:schemeClr val="bg1"/>
              </a:solidFill>
            </a:endParaRPr>
          </a:p>
          <a:p>
            <a:pPr lvl="1">
              <a:lnSpc>
                <a:spcPct val="150000"/>
              </a:lnSpc>
              <a:buClr>
                <a:schemeClr val="accent4">
                  <a:lumMod val="20000"/>
                  <a:lumOff val="80000"/>
                </a:schemeClr>
              </a:buClr>
            </a:pPr>
            <a:endParaRPr lang="en-US" sz="2000" dirty="0" smtClean="0">
              <a:solidFill>
                <a:schemeClr val="bg1"/>
              </a:solidFill>
            </a:endParaRPr>
          </a:p>
          <a:p>
            <a:pPr marL="742950" lvl="1" indent="-285750">
              <a:lnSpc>
                <a:spcPct val="150000"/>
              </a:lnSpc>
              <a:buClr>
                <a:schemeClr val="accent4">
                  <a:lumMod val="20000"/>
                  <a:lumOff val="80000"/>
                </a:schemeClr>
              </a:buClr>
              <a:buFont typeface="Arial" pitchFamily="34" charset="0"/>
              <a:buChar char="•"/>
            </a:pPr>
            <a:r>
              <a:rPr lang="en-US" sz="2000" dirty="0" smtClean="0">
                <a:solidFill>
                  <a:schemeClr val="bg1"/>
                </a:solidFill>
              </a:rPr>
              <a:t>Spouse</a:t>
            </a:r>
            <a:r>
              <a:rPr lang="en-US" sz="2000" dirty="0">
                <a:solidFill>
                  <a:schemeClr val="bg1"/>
                </a:solidFill>
              </a:rPr>
              <a:t>, children, parents, legal guardians and adoption </a:t>
            </a:r>
            <a:endParaRPr lang="sv-SE" sz="2000" dirty="0">
              <a:solidFill>
                <a:schemeClr val="bg1"/>
              </a:solidFill>
            </a:endParaRPr>
          </a:p>
          <a:p>
            <a:pPr marL="742950" lvl="1" indent="-285750">
              <a:lnSpc>
                <a:spcPct val="150000"/>
              </a:lnSpc>
              <a:buClr>
                <a:schemeClr val="accent4">
                  <a:lumMod val="20000"/>
                  <a:lumOff val="80000"/>
                </a:schemeClr>
              </a:buClr>
              <a:buFont typeface="Arial" pitchFamily="34" charset="0"/>
              <a:buChar char="•"/>
            </a:pPr>
            <a:r>
              <a:rPr lang="en-US" sz="2000" dirty="0">
                <a:solidFill>
                  <a:schemeClr val="bg1"/>
                </a:solidFill>
              </a:rPr>
              <a:t>M</a:t>
            </a:r>
            <a:r>
              <a:rPr lang="en-US" sz="2000" dirty="0" smtClean="0">
                <a:solidFill>
                  <a:schemeClr val="bg1"/>
                </a:solidFill>
              </a:rPr>
              <a:t>oves </a:t>
            </a:r>
            <a:r>
              <a:rPr lang="en-US" sz="2000" dirty="0">
                <a:solidFill>
                  <a:schemeClr val="bg1"/>
                </a:solidFill>
              </a:rPr>
              <a:t>to and from Sweden </a:t>
            </a:r>
            <a:endParaRPr lang="sv-SE" sz="2000" dirty="0">
              <a:solidFill>
                <a:schemeClr val="bg1"/>
              </a:solidFill>
            </a:endParaRPr>
          </a:p>
          <a:p>
            <a:pPr marL="742950" lvl="1" indent="-285750">
              <a:lnSpc>
                <a:spcPct val="150000"/>
              </a:lnSpc>
              <a:buClr>
                <a:schemeClr val="accent4">
                  <a:lumMod val="20000"/>
                  <a:lumOff val="80000"/>
                </a:schemeClr>
              </a:buClr>
              <a:buFont typeface="Arial" pitchFamily="34" charset="0"/>
              <a:buChar char="•"/>
            </a:pPr>
            <a:r>
              <a:rPr lang="en-US" sz="2000" dirty="0">
                <a:solidFill>
                  <a:schemeClr val="bg1"/>
                </a:solidFill>
              </a:rPr>
              <a:t>A</a:t>
            </a:r>
            <a:r>
              <a:rPr lang="en-US" sz="2000" dirty="0" smtClean="0">
                <a:solidFill>
                  <a:schemeClr val="bg1"/>
                </a:solidFill>
              </a:rPr>
              <a:t>ddresses </a:t>
            </a:r>
            <a:r>
              <a:rPr lang="en-US" sz="2000" dirty="0">
                <a:solidFill>
                  <a:schemeClr val="bg1"/>
                </a:solidFill>
              </a:rPr>
              <a:t>abroad </a:t>
            </a:r>
            <a:endParaRPr lang="sv-SE" sz="2000" dirty="0">
              <a:solidFill>
                <a:schemeClr val="bg1"/>
              </a:solidFill>
            </a:endParaRPr>
          </a:p>
          <a:p>
            <a:pPr marL="742950" lvl="1" indent="-285750">
              <a:lnSpc>
                <a:spcPct val="150000"/>
              </a:lnSpc>
              <a:buClr>
                <a:schemeClr val="accent4">
                  <a:lumMod val="20000"/>
                  <a:lumOff val="80000"/>
                </a:schemeClr>
              </a:buClr>
              <a:buFont typeface="Arial" pitchFamily="34" charset="0"/>
              <a:buChar char="•"/>
            </a:pPr>
            <a:r>
              <a:rPr lang="en-US" sz="2000" dirty="0">
                <a:solidFill>
                  <a:schemeClr val="bg1"/>
                </a:solidFill>
              </a:rPr>
              <a:t>D</a:t>
            </a:r>
            <a:r>
              <a:rPr lang="en-US" sz="2000" dirty="0" smtClean="0">
                <a:solidFill>
                  <a:schemeClr val="bg1"/>
                </a:solidFill>
              </a:rPr>
              <a:t>eath </a:t>
            </a:r>
            <a:r>
              <a:rPr lang="en-US" sz="2000" dirty="0">
                <a:solidFill>
                  <a:schemeClr val="bg1"/>
                </a:solidFill>
              </a:rPr>
              <a:t>and burial site</a:t>
            </a:r>
          </a:p>
          <a:p>
            <a:pPr>
              <a:lnSpc>
                <a:spcPct val="150000"/>
              </a:lnSpc>
              <a:buClr>
                <a:schemeClr val="accent4">
                  <a:lumMod val="20000"/>
                  <a:lumOff val="80000"/>
                </a:schemeClr>
              </a:buClr>
            </a:pPr>
            <a:endParaRPr lang="sv-SE" sz="2000" dirty="0">
              <a:solidFill>
                <a:schemeClr val="bg1"/>
              </a:solidFill>
            </a:endParaRPr>
          </a:p>
        </p:txBody>
      </p:sp>
    </p:spTree>
    <p:extLst>
      <p:ext uri="{BB962C8B-B14F-4D97-AF65-F5344CB8AC3E}">
        <p14:creationId xmlns:p14="http://schemas.microsoft.com/office/powerpoint/2010/main" val="14307955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250824" y="908049"/>
            <a:ext cx="8641655" cy="540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p:txBody>
          <a:bodyPr/>
          <a:lstStyle/>
          <a:p>
            <a:r>
              <a:rPr lang="en-US" b="1" dirty="0" smtClean="0">
                <a:solidFill>
                  <a:schemeClr val="bg1"/>
                </a:solidFill>
              </a:rPr>
              <a:t>The Swedish Crime Survey</a:t>
            </a:r>
            <a:endParaRPr lang="en-US" b="1" dirty="0">
              <a:solidFill>
                <a:schemeClr val="bg1"/>
              </a:solidFill>
            </a:endParaRPr>
          </a:p>
        </p:txBody>
      </p:sp>
      <p:sp>
        <p:nvSpPr>
          <p:cNvPr id="3" name="Platshållare för innehåll 2"/>
          <p:cNvSpPr>
            <a:spLocks noGrp="1"/>
          </p:cNvSpPr>
          <p:nvPr>
            <p:ph idx="1"/>
          </p:nvPr>
        </p:nvSpPr>
        <p:spPr>
          <a:xfrm>
            <a:off x="539750" y="1916832"/>
            <a:ext cx="8352730" cy="3456384"/>
          </a:xfrm>
        </p:spPr>
        <p:txBody>
          <a:bodyPr/>
          <a:lstStyle/>
          <a:p>
            <a:pPr>
              <a:spcBef>
                <a:spcPts val="0"/>
              </a:spcBef>
              <a:buClr>
                <a:schemeClr val="accent4">
                  <a:lumMod val="20000"/>
                  <a:lumOff val="80000"/>
                </a:schemeClr>
              </a:buClr>
            </a:pPr>
            <a:r>
              <a:rPr lang="en-US" sz="2400" dirty="0" smtClean="0">
                <a:solidFill>
                  <a:schemeClr val="bg1"/>
                </a:solidFill>
              </a:rPr>
              <a:t>Information about the survey to residents home address</a:t>
            </a:r>
          </a:p>
          <a:p>
            <a:pPr>
              <a:spcBef>
                <a:spcPts val="0"/>
              </a:spcBef>
              <a:buClr>
                <a:schemeClr val="accent4">
                  <a:lumMod val="20000"/>
                  <a:lumOff val="80000"/>
                </a:schemeClr>
              </a:buClr>
            </a:pPr>
            <a:endParaRPr lang="en-US" sz="1000" dirty="0" smtClean="0">
              <a:solidFill>
                <a:schemeClr val="bg1"/>
              </a:solidFill>
            </a:endParaRPr>
          </a:p>
          <a:p>
            <a:pPr>
              <a:spcBef>
                <a:spcPts val="0"/>
              </a:spcBef>
              <a:buClr>
                <a:schemeClr val="accent4">
                  <a:lumMod val="20000"/>
                  <a:lumOff val="80000"/>
                </a:schemeClr>
              </a:buClr>
            </a:pPr>
            <a:r>
              <a:rPr lang="en-US" sz="2400" dirty="0" smtClean="0">
                <a:solidFill>
                  <a:schemeClr val="bg1"/>
                </a:solidFill>
              </a:rPr>
              <a:t>Search for telephone numbers </a:t>
            </a:r>
            <a:endParaRPr lang="en-US" sz="2400" dirty="0">
              <a:solidFill>
                <a:schemeClr val="bg1"/>
              </a:solidFill>
            </a:endParaRPr>
          </a:p>
          <a:p>
            <a:pPr>
              <a:spcBef>
                <a:spcPts val="0"/>
              </a:spcBef>
              <a:buClr>
                <a:schemeClr val="accent4">
                  <a:lumMod val="20000"/>
                  <a:lumOff val="80000"/>
                </a:schemeClr>
              </a:buClr>
            </a:pPr>
            <a:endParaRPr lang="en-US" sz="1000" dirty="0" smtClean="0">
              <a:solidFill>
                <a:schemeClr val="bg1"/>
              </a:solidFill>
            </a:endParaRPr>
          </a:p>
          <a:p>
            <a:pPr>
              <a:spcBef>
                <a:spcPts val="0"/>
              </a:spcBef>
              <a:buClr>
                <a:schemeClr val="accent4">
                  <a:lumMod val="20000"/>
                  <a:lumOff val="80000"/>
                </a:schemeClr>
              </a:buClr>
            </a:pPr>
            <a:r>
              <a:rPr lang="en-US" sz="2400" dirty="0" smtClean="0">
                <a:solidFill>
                  <a:schemeClr val="bg1"/>
                </a:solidFill>
              </a:rPr>
              <a:t>Screening and follow-up </a:t>
            </a:r>
            <a:r>
              <a:rPr lang="en-US" sz="2400" dirty="0">
                <a:solidFill>
                  <a:schemeClr val="bg1"/>
                </a:solidFill>
              </a:rPr>
              <a:t>by </a:t>
            </a:r>
            <a:r>
              <a:rPr lang="en-US" sz="2400" dirty="0" smtClean="0">
                <a:solidFill>
                  <a:schemeClr val="bg1"/>
                </a:solidFill>
              </a:rPr>
              <a:t>telephone interviews</a:t>
            </a:r>
          </a:p>
          <a:p>
            <a:pPr>
              <a:spcBef>
                <a:spcPts val="0"/>
              </a:spcBef>
              <a:buClr>
                <a:schemeClr val="accent4">
                  <a:lumMod val="20000"/>
                  <a:lumOff val="80000"/>
                </a:schemeClr>
              </a:buClr>
            </a:pPr>
            <a:endParaRPr lang="en-US" sz="1000" dirty="0" smtClean="0">
              <a:solidFill>
                <a:schemeClr val="bg1"/>
              </a:solidFill>
            </a:endParaRPr>
          </a:p>
          <a:p>
            <a:pPr>
              <a:spcBef>
                <a:spcPts val="0"/>
              </a:spcBef>
              <a:buClr>
                <a:schemeClr val="accent4">
                  <a:lumMod val="20000"/>
                  <a:lumOff val="80000"/>
                </a:schemeClr>
              </a:buClr>
            </a:pPr>
            <a:r>
              <a:rPr lang="en-US" sz="2400" dirty="0" smtClean="0">
                <a:solidFill>
                  <a:schemeClr val="bg1"/>
                </a:solidFill>
              </a:rPr>
              <a:t>Postal questionnaire to non-respondents</a:t>
            </a:r>
          </a:p>
          <a:p>
            <a:pPr>
              <a:spcBef>
                <a:spcPts val="0"/>
              </a:spcBef>
              <a:buClr>
                <a:schemeClr val="accent4">
                  <a:lumMod val="20000"/>
                  <a:lumOff val="80000"/>
                </a:schemeClr>
              </a:buClr>
            </a:pPr>
            <a:endParaRPr lang="en-US" sz="1000" dirty="0" smtClean="0">
              <a:solidFill>
                <a:schemeClr val="bg1"/>
              </a:solidFill>
            </a:endParaRPr>
          </a:p>
          <a:p>
            <a:pPr>
              <a:spcBef>
                <a:spcPts val="0"/>
              </a:spcBef>
              <a:buClr>
                <a:schemeClr val="accent4">
                  <a:lumMod val="20000"/>
                  <a:lumOff val="80000"/>
                </a:schemeClr>
              </a:buClr>
            </a:pPr>
            <a:r>
              <a:rPr lang="en-US" sz="2400" dirty="0" smtClean="0">
                <a:solidFill>
                  <a:schemeClr val="bg1"/>
                </a:solidFill>
              </a:rPr>
              <a:t>Response rate lowered from 78 %</a:t>
            </a:r>
            <a:r>
              <a:rPr lang="en-US" sz="2400" dirty="0">
                <a:solidFill>
                  <a:schemeClr val="bg1"/>
                </a:solidFill>
              </a:rPr>
              <a:t> </a:t>
            </a:r>
            <a:r>
              <a:rPr lang="en-US" sz="2400" dirty="0" smtClean="0">
                <a:solidFill>
                  <a:schemeClr val="bg1"/>
                </a:solidFill>
              </a:rPr>
              <a:t>in 2006 to 60 % in 2016</a:t>
            </a:r>
          </a:p>
          <a:p>
            <a:pPr marL="0" indent="0">
              <a:buClr>
                <a:schemeClr val="accent4">
                  <a:lumMod val="20000"/>
                  <a:lumOff val="80000"/>
                </a:schemeClr>
              </a:buClr>
              <a:buNone/>
            </a:pPr>
            <a:endParaRPr lang="en-US" sz="2400" dirty="0">
              <a:solidFill>
                <a:schemeClr val="bg1"/>
              </a:solidFill>
            </a:endParaRPr>
          </a:p>
        </p:txBody>
      </p:sp>
    </p:spTree>
    <p:extLst>
      <p:ext uri="{BB962C8B-B14F-4D97-AF65-F5344CB8AC3E}">
        <p14:creationId xmlns:p14="http://schemas.microsoft.com/office/powerpoint/2010/main" val="9405976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250824" y="908049"/>
            <a:ext cx="8641655" cy="540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a:xfrm>
            <a:off x="539401" y="852810"/>
            <a:ext cx="8064500" cy="720080"/>
          </a:xfrm>
        </p:spPr>
        <p:txBody>
          <a:bodyPr/>
          <a:lstStyle/>
          <a:p>
            <a:r>
              <a:rPr lang="en-US" b="1" dirty="0" smtClean="0">
                <a:solidFill>
                  <a:schemeClr val="bg1"/>
                </a:solidFill>
              </a:rPr>
              <a:t>Non-response</a:t>
            </a:r>
            <a:endParaRPr lang="en-US" b="1" dirty="0">
              <a:solidFill>
                <a:schemeClr val="bg1"/>
              </a:solidFill>
            </a:endParaRPr>
          </a:p>
        </p:txBody>
      </p:sp>
      <p:graphicFrame>
        <p:nvGraphicFramePr>
          <p:cNvPr id="5" name="Diagram 4"/>
          <p:cNvGraphicFramePr>
            <a:graphicFrameLocks/>
          </p:cNvGraphicFramePr>
          <p:nvPr>
            <p:extLst>
              <p:ext uri="{D42A27DB-BD31-4B8C-83A1-F6EECF244321}">
                <p14:modId xmlns:p14="http://schemas.microsoft.com/office/powerpoint/2010/main" val="1255378804"/>
              </p:ext>
            </p:extLst>
          </p:nvPr>
        </p:nvGraphicFramePr>
        <p:xfrm>
          <a:off x="250825" y="1340768"/>
          <a:ext cx="8578850" cy="501716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23459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250824" y="908049"/>
            <a:ext cx="8641655" cy="540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p:txBody>
          <a:bodyPr/>
          <a:lstStyle/>
          <a:p>
            <a:r>
              <a:rPr lang="en-US" b="1" dirty="0" smtClean="0">
                <a:solidFill>
                  <a:schemeClr val="bg1"/>
                </a:solidFill>
              </a:rPr>
              <a:t>Need for methodology change</a:t>
            </a:r>
            <a:endParaRPr lang="en-US" b="1" dirty="0">
              <a:solidFill>
                <a:schemeClr val="bg1"/>
              </a:solidFill>
            </a:endParaRPr>
          </a:p>
        </p:txBody>
      </p:sp>
      <p:sp>
        <p:nvSpPr>
          <p:cNvPr id="3" name="Platshållare för innehåll 2"/>
          <p:cNvSpPr>
            <a:spLocks noGrp="1"/>
          </p:cNvSpPr>
          <p:nvPr>
            <p:ph idx="1"/>
          </p:nvPr>
        </p:nvSpPr>
        <p:spPr>
          <a:xfrm>
            <a:off x="539750" y="1916832"/>
            <a:ext cx="6912570" cy="3600400"/>
          </a:xfrm>
        </p:spPr>
        <p:txBody>
          <a:bodyPr/>
          <a:lstStyle/>
          <a:p>
            <a:pPr>
              <a:lnSpc>
                <a:spcPct val="150000"/>
              </a:lnSpc>
              <a:buClr>
                <a:schemeClr val="accent4">
                  <a:lumMod val="20000"/>
                  <a:lumOff val="80000"/>
                </a:schemeClr>
              </a:buClr>
            </a:pPr>
            <a:r>
              <a:rPr lang="en-US" sz="2400" dirty="0" smtClean="0">
                <a:solidFill>
                  <a:schemeClr val="bg1"/>
                </a:solidFill>
              </a:rPr>
              <a:t>Fast increase in non-response rate</a:t>
            </a:r>
          </a:p>
          <a:p>
            <a:pPr>
              <a:lnSpc>
                <a:spcPct val="150000"/>
              </a:lnSpc>
              <a:buClr>
                <a:schemeClr val="accent4">
                  <a:lumMod val="20000"/>
                  <a:lumOff val="80000"/>
                </a:schemeClr>
              </a:buClr>
            </a:pPr>
            <a:r>
              <a:rPr lang="en-US" sz="2400" dirty="0" smtClean="0">
                <a:solidFill>
                  <a:schemeClr val="bg1"/>
                </a:solidFill>
              </a:rPr>
              <a:t>Increasing costs </a:t>
            </a:r>
          </a:p>
          <a:p>
            <a:pPr>
              <a:lnSpc>
                <a:spcPct val="150000"/>
              </a:lnSpc>
              <a:buClr>
                <a:schemeClr val="accent4">
                  <a:lumMod val="20000"/>
                  <a:lumOff val="80000"/>
                </a:schemeClr>
              </a:buClr>
            </a:pPr>
            <a:r>
              <a:rPr lang="en-US" sz="2400" dirty="0" smtClean="0">
                <a:solidFill>
                  <a:schemeClr val="bg1"/>
                </a:solidFill>
              </a:rPr>
              <a:t>Smaller geographical areas</a:t>
            </a:r>
          </a:p>
          <a:p>
            <a:pPr>
              <a:lnSpc>
                <a:spcPct val="150000"/>
              </a:lnSpc>
            </a:pPr>
            <a:endParaRPr lang="en-US" sz="2400" dirty="0">
              <a:solidFill>
                <a:schemeClr val="bg1"/>
              </a:solidFill>
            </a:endParaRPr>
          </a:p>
        </p:txBody>
      </p:sp>
    </p:spTree>
    <p:extLst>
      <p:ext uri="{BB962C8B-B14F-4D97-AF65-F5344CB8AC3E}">
        <p14:creationId xmlns:p14="http://schemas.microsoft.com/office/powerpoint/2010/main" val="12005040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250824" y="908049"/>
            <a:ext cx="8641655" cy="540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p:txBody>
          <a:bodyPr/>
          <a:lstStyle/>
          <a:p>
            <a:r>
              <a:rPr lang="en-US" b="1" dirty="0" smtClean="0">
                <a:solidFill>
                  <a:schemeClr val="bg1"/>
                </a:solidFill>
              </a:rPr>
              <a:t>New method – conversely mixed mode</a:t>
            </a:r>
            <a:endParaRPr lang="en-US" b="1" dirty="0">
              <a:solidFill>
                <a:schemeClr val="bg1"/>
              </a:solidFill>
            </a:endParaRPr>
          </a:p>
        </p:txBody>
      </p:sp>
      <p:sp>
        <p:nvSpPr>
          <p:cNvPr id="3" name="Platshållare för innehåll 2"/>
          <p:cNvSpPr>
            <a:spLocks noGrp="1"/>
          </p:cNvSpPr>
          <p:nvPr>
            <p:ph idx="1"/>
          </p:nvPr>
        </p:nvSpPr>
        <p:spPr>
          <a:xfrm>
            <a:off x="539401" y="1988840"/>
            <a:ext cx="8064500" cy="3672408"/>
          </a:xfrm>
        </p:spPr>
        <p:txBody>
          <a:bodyPr/>
          <a:lstStyle/>
          <a:p>
            <a:pPr>
              <a:lnSpc>
                <a:spcPct val="150000"/>
              </a:lnSpc>
              <a:buClr>
                <a:schemeClr val="accent4">
                  <a:lumMod val="20000"/>
                  <a:lumOff val="80000"/>
                </a:schemeClr>
              </a:buClr>
            </a:pPr>
            <a:r>
              <a:rPr lang="en-US" sz="2400" dirty="0" smtClean="0">
                <a:solidFill>
                  <a:schemeClr val="bg1"/>
                </a:solidFill>
              </a:rPr>
              <a:t>Screening by postal- or web questionnaire </a:t>
            </a:r>
          </a:p>
          <a:p>
            <a:pPr>
              <a:lnSpc>
                <a:spcPct val="150000"/>
              </a:lnSpc>
              <a:buClr>
                <a:schemeClr val="accent4">
                  <a:lumMod val="20000"/>
                  <a:lumOff val="80000"/>
                </a:schemeClr>
              </a:buClr>
            </a:pPr>
            <a:r>
              <a:rPr lang="en-US" sz="2400" dirty="0" smtClean="0">
                <a:solidFill>
                  <a:schemeClr val="bg1"/>
                </a:solidFill>
              </a:rPr>
              <a:t>Follow-up </a:t>
            </a:r>
            <a:r>
              <a:rPr lang="en-US" sz="2400" dirty="0">
                <a:solidFill>
                  <a:schemeClr val="bg1"/>
                </a:solidFill>
              </a:rPr>
              <a:t>of </a:t>
            </a:r>
            <a:r>
              <a:rPr lang="en-US" sz="2400" dirty="0" smtClean="0">
                <a:solidFill>
                  <a:schemeClr val="bg1"/>
                </a:solidFill>
              </a:rPr>
              <a:t>sample of victimized by telephone interviews</a:t>
            </a:r>
          </a:p>
          <a:p>
            <a:pPr>
              <a:lnSpc>
                <a:spcPct val="150000"/>
              </a:lnSpc>
              <a:buClr>
                <a:schemeClr val="accent4">
                  <a:lumMod val="20000"/>
                  <a:lumOff val="80000"/>
                </a:schemeClr>
              </a:buClr>
            </a:pPr>
            <a:r>
              <a:rPr lang="en-US" sz="2400" dirty="0" smtClean="0">
                <a:solidFill>
                  <a:schemeClr val="bg1"/>
                </a:solidFill>
              </a:rPr>
              <a:t>Experiment with mixed-mode</a:t>
            </a:r>
          </a:p>
          <a:p>
            <a:pPr marL="0" indent="0">
              <a:lnSpc>
                <a:spcPct val="150000"/>
              </a:lnSpc>
              <a:buNone/>
            </a:pPr>
            <a:endParaRPr lang="en-US" sz="2400" dirty="0">
              <a:solidFill>
                <a:schemeClr val="bg1"/>
              </a:solidFill>
            </a:endParaRPr>
          </a:p>
        </p:txBody>
      </p:sp>
    </p:spTree>
    <p:extLst>
      <p:ext uri="{BB962C8B-B14F-4D97-AF65-F5344CB8AC3E}">
        <p14:creationId xmlns:p14="http://schemas.microsoft.com/office/powerpoint/2010/main" val="7560587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250824" y="908049"/>
            <a:ext cx="8641655" cy="540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p:txBody>
          <a:bodyPr/>
          <a:lstStyle/>
          <a:p>
            <a:r>
              <a:rPr lang="en-US" b="1" dirty="0" smtClean="0">
                <a:solidFill>
                  <a:schemeClr val="bg1"/>
                </a:solidFill>
              </a:rPr>
              <a:t>Split-half</a:t>
            </a:r>
            <a:endParaRPr lang="en-US" b="1" dirty="0">
              <a:solidFill>
                <a:schemeClr val="bg1"/>
              </a:solidFill>
            </a:endParaRPr>
          </a:p>
        </p:txBody>
      </p:sp>
      <p:sp>
        <p:nvSpPr>
          <p:cNvPr id="3" name="Platshållare för innehåll 2"/>
          <p:cNvSpPr>
            <a:spLocks noGrp="1"/>
          </p:cNvSpPr>
          <p:nvPr>
            <p:ph idx="1"/>
          </p:nvPr>
        </p:nvSpPr>
        <p:spPr>
          <a:xfrm>
            <a:off x="539401" y="1988840"/>
            <a:ext cx="8064500" cy="2592288"/>
          </a:xfrm>
        </p:spPr>
        <p:txBody>
          <a:bodyPr/>
          <a:lstStyle/>
          <a:p>
            <a:pPr>
              <a:lnSpc>
                <a:spcPct val="150000"/>
              </a:lnSpc>
              <a:buClr>
                <a:schemeClr val="accent4">
                  <a:lumMod val="20000"/>
                  <a:lumOff val="80000"/>
                </a:schemeClr>
              </a:buClr>
            </a:pPr>
            <a:r>
              <a:rPr lang="en-US" sz="2400" dirty="0">
                <a:solidFill>
                  <a:schemeClr val="bg1"/>
                </a:solidFill>
              </a:rPr>
              <a:t>Split-half (</a:t>
            </a:r>
            <a:r>
              <a:rPr lang="en-US" sz="2400" dirty="0" smtClean="0">
                <a:solidFill>
                  <a:schemeClr val="bg1"/>
                </a:solidFill>
              </a:rPr>
              <a:t>screening</a:t>
            </a:r>
            <a:r>
              <a:rPr lang="en-US" sz="2400" dirty="0">
                <a:solidFill>
                  <a:schemeClr val="bg1"/>
                </a:solidFill>
              </a:rPr>
              <a:t>) in 2017 parallel to Swedish Crime Survey</a:t>
            </a:r>
          </a:p>
          <a:p>
            <a:pPr>
              <a:lnSpc>
                <a:spcPct val="150000"/>
              </a:lnSpc>
              <a:buClr>
                <a:schemeClr val="accent4">
                  <a:lumMod val="20000"/>
                  <a:lumOff val="80000"/>
                </a:schemeClr>
              </a:buClr>
            </a:pPr>
            <a:r>
              <a:rPr lang="en-US" sz="2400" dirty="0" smtClean="0">
                <a:solidFill>
                  <a:schemeClr val="bg1"/>
                </a:solidFill>
              </a:rPr>
              <a:t>Larger </a:t>
            </a:r>
            <a:r>
              <a:rPr lang="en-US" sz="2400" dirty="0">
                <a:solidFill>
                  <a:schemeClr val="bg1"/>
                </a:solidFill>
              </a:rPr>
              <a:t>sample</a:t>
            </a:r>
          </a:p>
          <a:p>
            <a:pPr lvl="1">
              <a:buClr>
                <a:schemeClr val="accent4">
                  <a:lumMod val="20000"/>
                  <a:lumOff val="80000"/>
                </a:schemeClr>
              </a:buClr>
            </a:pPr>
            <a:r>
              <a:rPr lang="en-US" sz="2200" dirty="0" smtClean="0">
                <a:solidFill>
                  <a:schemeClr val="bg1"/>
                </a:solidFill>
              </a:rPr>
              <a:t>200 </a:t>
            </a:r>
            <a:r>
              <a:rPr lang="en-US" sz="2200" dirty="0">
                <a:solidFill>
                  <a:schemeClr val="bg1"/>
                </a:solidFill>
              </a:rPr>
              <a:t>000 </a:t>
            </a:r>
            <a:r>
              <a:rPr lang="en-US" sz="2200" dirty="0" smtClean="0">
                <a:solidFill>
                  <a:schemeClr val="bg1"/>
                </a:solidFill>
              </a:rPr>
              <a:t>residents in 95 </a:t>
            </a:r>
            <a:r>
              <a:rPr lang="en-US" sz="2200" dirty="0">
                <a:solidFill>
                  <a:schemeClr val="bg1"/>
                </a:solidFill>
              </a:rPr>
              <a:t>local police </a:t>
            </a:r>
            <a:r>
              <a:rPr lang="en-US" sz="2200" dirty="0" smtClean="0">
                <a:solidFill>
                  <a:schemeClr val="bg1"/>
                </a:solidFill>
              </a:rPr>
              <a:t>districts</a:t>
            </a:r>
          </a:p>
          <a:p>
            <a:pPr>
              <a:lnSpc>
                <a:spcPct val="150000"/>
              </a:lnSpc>
              <a:buClr>
                <a:schemeClr val="accent4">
                  <a:lumMod val="20000"/>
                  <a:lumOff val="80000"/>
                </a:schemeClr>
              </a:buClr>
            </a:pPr>
            <a:r>
              <a:rPr lang="en-US" sz="2400" dirty="0" smtClean="0">
                <a:solidFill>
                  <a:schemeClr val="bg1"/>
                </a:solidFill>
              </a:rPr>
              <a:t>Effects of method change</a:t>
            </a:r>
          </a:p>
        </p:txBody>
      </p:sp>
    </p:spTree>
    <p:extLst>
      <p:ext uri="{BB962C8B-B14F-4D97-AF65-F5344CB8AC3E}">
        <p14:creationId xmlns:p14="http://schemas.microsoft.com/office/powerpoint/2010/main" val="41180746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250824" y="908049"/>
            <a:ext cx="8641655" cy="540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p:txBody>
          <a:bodyPr/>
          <a:lstStyle/>
          <a:p>
            <a:r>
              <a:rPr lang="en-US" b="1" dirty="0" smtClean="0">
                <a:solidFill>
                  <a:schemeClr val="bg1"/>
                </a:solidFill>
              </a:rPr>
              <a:t>More…</a:t>
            </a:r>
            <a:endParaRPr lang="en-US" b="1" dirty="0">
              <a:solidFill>
                <a:schemeClr val="bg1"/>
              </a:solidFill>
            </a:endParaRPr>
          </a:p>
        </p:txBody>
      </p:sp>
      <p:sp>
        <p:nvSpPr>
          <p:cNvPr id="3" name="Platshållare för innehåll 2"/>
          <p:cNvSpPr>
            <a:spLocks noGrp="1"/>
          </p:cNvSpPr>
          <p:nvPr>
            <p:ph idx="1"/>
          </p:nvPr>
        </p:nvSpPr>
        <p:spPr/>
        <p:txBody>
          <a:bodyPr/>
          <a:lstStyle/>
          <a:p>
            <a:pPr>
              <a:buClr>
                <a:schemeClr val="accent4">
                  <a:lumMod val="20000"/>
                  <a:lumOff val="80000"/>
                </a:schemeClr>
              </a:buClr>
            </a:pPr>
            <a:r>
              <a:rPr lang="en-US" sz="2800" dirty="0" smtClean="0">
                <a:solidFill>
                  <a:schemeClr val="bg1"/>
                </a:solidFill>
              </a:rPr>
              <a:t>www.bra.se</a:t>
            </a:r>
          </a:p>
          <a:p>
            <a:pPr lvl="1">
              <a:buClr>
                <a:schemeClr val="accent4">
                  <a:lumMod val="20000"/>
                  <a:lumOff val="80000"/>
                </a:schemeClr>
              </a:buClr>
              <a:buFont typeface="Calibri" pitchFamily="34" charset="0"/>
              <a:buChar char="‒"/>
            </a:pPr>
            <a:r>
              <a:rPr lang="en-US" sz="2400" dirty="0" smtClean="0">
                <a:solidFill>
                  <a:schemeClr val="bg1"/>
                </a:solidFill>
              </a:rPr>
              <a:t>search for “Swedish Crime Survey”</a:t>
            </a:r>
          </a:p>
          <a:p>
            <a:pPr>
              <a:buClr>
                <a:schemeClr val="accent4">
                  <a:lumMod val="20000"/>
                  <a:lumOff val="80000"/>
                </a:schemeClr>
              </a:buClr>
            </a:pPr>
            <a:endParaRPr lang="en-US" sz="2400" dirty="0">
              <a:solidFill>
                <a:schemeClr val="bg1"/>
              </a:solidFill>
            </a:endParaRPr>
          </a:p>
          <a:p>
            <a:pPr>
              <a:buClr>
                <a:schemeClr val="accent4">
                  <a:lumMod val="20000"/>
                  <a:lumOff val="80000"/>
                </a:schemeClr>
              </a:buClr>
            </a:pPr>
            <a:r>
              <a:rPr lang="en-US" sz="2800" dirty="0" smtClean="0">
                <a:solidFill>
                  <a:schemeClr val="bg1"/>
                </a:solidFill>
              </a:rPr>
              <a:t>sanna.wallin@bra.se</a:t>
            </a:r>
            <a:endParaRPr lang="en-US" sz="2800" dirty="0">
              <a:solidFill>
                <a:schemeClr val="bg1"/>
              </a:solidFill>
            </a:endParaRPr>
          </a:p>
        </p:txBody>
      </p:sp>
    </p:spTree>
    <p:extLst>
      <p:ext uri="{BB962C8B-B14F-4D97-AF65-F5344CB8AC3E}">
        <p14:creationId xmlns:p14="http://schemas.microsoft.com/office/powerpoint/2010/main" val="2390813189"/>
      </p:ext>
    </p:extLst>
  </p:cSld>
  <p:clrMapOvr>
    <a:masterClrMapping/>
  </p:clrMapOvr>
  <p:timing>
    <p:tnLst>
      <p:par>
        <p:cTn id="1" dur="indefinite" restart="never" nodeType="tmRoot"/>
      </p:par>
    </p:tnLst>
  </p:timing>
</p:sld>
</file>

<file path=ppt/theme/theme1.xml><?xml version="1.0" encoding="utf-8"?>
<a:theme xmlns:a="http://schemas.openxmlformats.org/drawingml/2006/main" name="Brå">
  <a:themeElements>
    <a:clrScheme name="Brå">
      <a:dk1>
        <a:sysClr val="windowText" lastClr="000000"/>
      </a:dk1>
      <a:lt1>
        <a:sysClr val="window" lastClr="FFFFFF"/>
      </a:lt1>
      <a:dk2>
        <a:srgbClr val="1F497D"/>
      </a:dk2>
      <a:lt2>
        <a:srgbClr val="EEECE1"/>
      </a:lt2>
      <a:accent1>
        <a:srgbClr val="00727A"/>
      </a:accent1>
      <a:accent2>
        <a:srgbClr val="6D236F"/>
      </a:accent2>
      <a:accent3>
        <a:srgbClr val="BAC405"/>
      </a:accent3>
      <a:accent4>
        <a:srgbClr val="963156"/>
      </a:accent4>
      <a:accent5>
        <a:srgbClr val="005293"/>
      </a:accent5>
      <a:accent6>
        <a:srgbClr val="827C34"/>
      </a:accent6>
      <a:hlink>
        <a:srgbClr val="0000FF"/>
      </a:hlink>
      <a:folHlink>
        <a:srgbClr val="800080"/>
      </a:folHlink>
    </a:clrScheme>
    <a:fontScheme name="Brå">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860</TotalTime>
  <Words>1171</Words>
  <Application>Microsoft Office PowerPoint</Application>
  <PresentationFormat>Bildspel på skärmen (4:3)</PresentationFormat>
  <Paragraphs>111</Paragraphs>
  <Slides>9</Slides>
  <Notes>9</Notes>
  <HiddenSlides>0</HiddenSlides>
  <MMClips>0</MMClips>
  <ScaleCrop>false</ScaleCrop>
  <HeadingPairs>
    <vt:vector size="4" baseType="variant">
      <vt:variant>
        <vt:lpstr>Tema</vt:lpstr>
      </vt:variant>
      <vt:variant>
        <vt:i4>1</vt:i4>
      </vt:variant>
      <vt:variant>
        <vt:lpstr>Bildrubriker</vt:lpstr>
      </vt:variant>
      <vt:variant>
        <vt:i4>9</vt:i4>
      </vt:variant>
    </vt:vector>
  </HeadingPairs>
  <TitlesOfParts>
    <vt:vector size="10" baseType="lpstr">
      <vt:lpstr>Brå</vt:lpstr>
      <vt:lpstr>Conversely Mixed Mode  in the  Swedish Crime Survey  Sanna Wallin, researcher The Swedish National Council for Crime Prevention </vt:lpstr>
      <vt:lpstr>The Swedish Crime Survey</vt:lpstr>
      <vt:lpstr>The Swedish population register </vt:lpstr>
      <vt:lpstr>The Swedish Crime Survey</vt:lpstr>
      <vt:lpstr>Non-response</vt:lpstr>
      <vt:lpstr>Need for methodology change</vt:lpstr>
      <vt:lpstr>New method – conversely mixed mode</vt:lpstr>
      <vt:lpstr>Split-half</vt:lpstr>
      <vt:lpstr>More…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Oliver French</dc:creator>
  <cp:lastModifiedBy>sanwa</cp:lastModifiedBy>
  <cp:revision>54</cp:revision>
  <cp:lastPrinted>2016-10-26T11:01:59Z</cp:lastPrinted>
  <dcterms:created xsi:type="dcterms:W3CDTF">2016-03-14T09:15:17Z</dcterms:created>
  <dcterms:modified xsi:type="dcterms:W3CDTF">2016-11-24T13:21:54Z</dcterms:modified>
</cp:coreProperties>
</file>