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83" r:id="rId4"/>
    <p:sldId id="281" r:id="rId5"/>
    <p:sldId id="282" r:id="rId6"/>
    <p:sldId id="287" r:id="rId7"/>
    <p:sldId id="284" r:id="rId8"/>
    <p:sldId id="285" r:id="rId9"/>
    <p:sldId id="272" r:id="rId10"/>
    <p:sldId id="290" r:id="rId11"/>
    <p:sldId id="273" r:id="rId12"/>
    <p:sldId id="294" r:id="rId13"/>
    <p:sldId id="274" r:id="rId14"/>
    <p:sldId id="289" r:id="rId15"/>
    <p:sldId id="286" r:id="rId16"/>
    <p:sldId id="288" r:id="rId17"/>
    <p:sldId id="293" r:id="rId18"/>
    <p:sldId id="291" r:id="rId19"/>
    <p:sldId id="276" r:id="rId20"/>
    <p:sldId id="292" r:id="rId21"/>
    <p:sldId id="29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24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GB"/>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GB"/>
          </a:p>
        </p:txBody>
      </p:sp>
      <p:sp>
        <p:nvSpPr>
          <p:cNvPr id="4" name="Segnaposto data 3"/>
          <p:cNvSpPr>
            <a:spLocks noGrp="1"/>
          </p:cNvSpPr>
          <p:nvPr>
            <p:ph type="dt" sz="half" idx="10"/>
          </p:nvPr>
        </p:nvSpPr>
        <p:spPr/>
        <p:txBody>
          <a:bodyPr/>
          <a:lstStyle/>
          <a:p>
            <a:fld id="{E03DA07A-6B95-48E3-96AD-42C6BB89B711}" type="datetimeFigureOut">
              <a:rPr lang="en-GB" smtClean="0"/>
              <a:t>12/11/2016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3434211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E03DA07A-6B95-48E3-96AD-42C6BB89B711}" type="datetimeFigureOut">
              <a:rPr lang="en-GB" smtClean="0"/>
              <a:t>12/11/2016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585750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GB"/>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03DA07A-6B95-48E3-96AD-42C6BB89B711}" type="datetimeFigureOut">
              <a:rPr lang="en-GB" smtClean="0"/>
              <a:t>12/11/2016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4135874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data 4"/>
          <p:cNvSpPr>
            <a:spLocks noGrp="1"/>
          </p:cNvSpPr>
          <p:nvPr>
            <p:ph type="dt" sz="half" idx="10"/>
          </p:nvPr>
        </p:nvSpPr>
        <p:spPr/>
        <p:txBody>
          <a:bodyPr/>
          <a:lstStyle/>
          <a:p>
            <a:fld id="{E03DA07A-6B95-48E3-96AD-42C6BB89B711}" type="datetimeFigureOut">
              <a:rPr lang="en-GB" smtClean="0"/>
              <a:t>12/11/2016</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599588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GB"/>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7" name="Segnaposto data 6"/>
          <p:cNvSpPr>
            <a:spLocks noGrp="1"/>
          </p:cNvSpPr>
          <p:nvPr>
            <p:ph type="dt" sz="half" idx="10"/>
          </p:nvPr>
        </p:nvSpPr>
        <p:spPr/>
        <p:txBody>
          <a:bodyPr/>
          <a:lstStyle/>
          <a:p>
            <a:fld id="{E03DA07A-6B95-48E3-96AD-42C6BB89B711}" type="datetimeFigureOut">
              <a:rPr lang="en-GB" smtClean="0"/>
              <a:t>12/11/2016</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6857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data 2"/>
          <p:cNvSpPr>
            <a:spLocks noGrp="1"/>
          </p:cNvSpPr>
          <p:nvPr>
            <p:ph type="dt" sz="half" idx="10"/>
          </p:nvPr>
        </p:nvSpPr>
        <p:spPr/>
        <p:txBody>
          <a:bodyPr/>
          <a:lstStyle/>
          <a:p>
            <a:fld id="{E03DA07A-6B95-48E3-96AD-42C6BB89B711}" type="datetimeFigureOut">
              <a:rPr lang="en-GB" smtClean="0"/>
              <a:t>12/11/2016</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2201315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03DA07A-6B95-48E3-96AD-42C6BB89B711}" type="datetimeFigureOut">
              <a:rPr lang="en-GB" smtClean="0"/>
              <a:t>12/11/2016</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1948469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GB"/>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03DA07A-6B95-48E3-96AD-42C6BB89B711}" type="datetimeFigureOut">
              <a:rPr lang="en-GB" smtClean="0"/>
              <a:t>12/11/2016</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1074108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GB"/>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03DA07A-6B95-48E3-96AD-42C6BB89B711}" type="datetimeFigureOut">
              <a:rPr lang="en-GB" smtClean="0"/>
              <a:t>12/11/2016</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1178945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E03DA07A-6B95-48E3-96AD-42C6BB89B711}" type="datetimeFigureOut">
              <a:rPr lang="en-GB" smtClean="0"/>
              <a:t>12/11/2016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326753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GB"/>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E03DA07A-6B95-48E3-96AD-42C6BB89B711}" type="datetimeFigureOut">
              <a:rPr lang="en-GB" smtClean="0"/>
              <a:t>12/11/2016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7BA5B880-14C2-48B6-A4C4-62E409EDA095}" type="slidenum">
              <a:rPr lang="en-GB" smtClean="0"/>
              <a:t>‹N›</a:t>
            </a:fld>
            <a:endParaRPr lang="en-GB"/>
          </a:p>
        </p:txBody>
      </p:sp>
    </p:spTree>
    <p:extLst>
      <p:ext uri="{BB962C8B-B14F-4D97-AF65-F5344CB8AC3E}">
        <p14:creationId xmlns:p14="http://schemas.microsoft.com/office/powerpoint/2010/main" val="3297661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en-GB"/>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DA07A-6B95-48E3-96AD-42C6BB89B711}" type="datetimeFigureOut">
              <a:rPr lang="en-GB" smtClean="0"/>
              <a:t>12/11/2016</a:t>
            </a:fld>
            <a:endParaRPr lang="en-GB"/>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A5B880-14C2-48B6-A4C4-62E409EDA095}" type="slidenum">
              <a:rPr lang="en-GB" smtClean="0"/>
              <a:t>‹N›</a:t>
            </a:fld>
            <a:endParaRPr lang="en-GB"/>
          </a:p>
        </p:txBody>
      </p:sp>
    </p:spTree>
    <p:extLst>
      <p:ext uri="{BB962C8B-B14F-4D97-AF65-F5344CB8AC3E}">
        <p14:creationId xmlns:p14="http://schemas.microsoft.com/office/powerpoint/2010/main" val="207460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13"/>
          <p:cNvSpPr txBox="1">
            <a:spLocks noChangeArrowheads="1"/>
          </p:cNvSpPr>
          <p:nvPr/>
        </p:nvSpPr>
        <p:spPr bwMode="auto">
          <a:xfrm>
            <a:off x="0" y="1624013"/>
            <a:ext cx="91313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50000"/>
              </a:spcBef>
            </a:pPr>
            <a:endParaRPr lang="en-GB" altLang="en-US" sz="1000" dirty="0">
              <a:solidFill>
                <a:srgbClr val="4D4D4D"/>
              </a:solidFill>
            </a:endParaRPr>
          </a:p>
          <a:p>
            <a:pPr algn="ctr"/>
            <a:endParaRPr lang="en-GB" altLang="en-US" sz="2800" b="1" dirty="0">
              <a:solidFill>
                <a:srgbClr val="4D4D4D"/>
              </a:solidFill>
            </a:endParaRPr>
          </a:p>
          <a:p>
            <a:pPr algn="ctr"/>
            <a:r>
              <a:rPr lang="en-US" altLang="en-US" sz="4200" b="1" dirty="0">
                <a:latin typeface="Garamond" pitchFamily="18" charset="0"/>
              </a:rPr>
              <a:t>A CUB Model Strategy to Select </a:t>
            </a:r>
            <a:r>
              <a:rPr lang="en-US" altLang="en-US" sz="4200" b="1" dirty="0" smtClean="0">
                <a:latin typeface="Garamond" pitchFamily="18" charset="0"/>
              </a:rPr>
              <a:t>  Anchoring Vignettes</a:t>
            </a:r>
          </a:p>
          <a:p>
            <a:pPr algn="ctr"/>
            <a:endParaRPr lang="en-GB" altLang="en-US" sz="2600" b="1" dirty="0" smtClean="0">
              <a:latin typeface="Garamond" pitchFamily="18" charset="0"/>
            </a:endParaRPr>
          </a:p>
          <a:p>
            <a:pPr algn="ctr">
              <a:spcBef>
                <a:spcPct val="50000"/>
              </a:spcBef>
            </a:pPr>
            <a:r>
              <a:rPr lang="en-GB" altLang="en-US" sz="3000" b="1" u="sng" dirty="0">
                <a:solidFill>
                  <a:srgbClr val="4D4D4D"/>
                </a:solidFill>
                <a:latin typeface="Garamond" pitchFamily="18" charset="0"/>
              </a:rPr>
              <a:t>Omar Paccagnella</a:t>
            </a:r>
            <a:r>
              <a:rPr lang="en-GB" altLang="en-US" sz="3000" b="1" baseline="30000" dirty="0">
                <a:solidFill>
                  <a:srgbClr val="4D4D4D"/>
                </a:solidFill>
                <a:latin typeface="Garamond" pitchFamily="18" charset="0"/>
              </a:rPr>
              <a:t>1</a:t>
            </a:r>
            <a:r>
              <a:rPr lang="en-GB" altLang="en-US" sz="3000" b="1" dirty="0">
                <a:solidFill>
                  <a:srgbClr val="4D4D4D"/>
                </a:solidFill>
                <a:latin typeface="Garamond" pitchFamily="18" charset="0"/>
              </a:rPr>
              <a:t> and Maria Iannario</a:t>
            </a:r>
            <a:r>
              <a:rPr lang="en-GB" altLang="en-US" sz="3000" b="1" baseline="30000" dirty="0">
                <a:solidFill>
                  <a:srgbClr val="4D4D4D"/>
                </a:solidFill>
                <a:latin typeface="Garamond" pitchFamily="18" charset="0"/>
              </a:rPr>
              <a:t>2</a:t>
            </a:r>
          </a:p>
          <a:p>
            <a:pPr algn="ctr">
              <a:spcBef>
                <a:spcPts val="0"/>
              </a:spcBef>
            </a:pPr>
            <a:endParaRPr lang="en-GB" altLang="en-US" sz="2400" dirty="0">
              <a:solidFill>
                <a:srgbClr val="4D4D4D"/>
              </a:solidFill>
              <a:latin typeface="Garamond" pitchFamily="18" charset="0"/>
            </a:endParaRPr>
          </a:p>
          <a:p>
            <a:pPr algn="ctr">
              <a:spcBef>
                <a:spcPts val="0"/>
              </a:spcBef>
            </a:pPr>
            <a:r>
              <a:rPr lang="en-GB" altLang="en-US" sz="2000" dirty="0">
                <a:solidFill>
                  <a:srgbClr val="4D4D4D"/>
                </a:solidFill>
                <a:latin typeface="Garamond" pitchFamily="18" charset="0"/>
              </a:rPr>
              <a:t> </a:t>
            </a:r>
            <a:r>
              <a:rPr lang="en-GB" altLang="en-US" sz="2400" b="1" baseline="30000" dirty="0">
                <a:solidFill>
                  <a:srgbClr val="4D4D4D"/>
                </a:solidFill>
                <a:latin typeface="Garamond" pitchFamily="18" charset="0"/>
              </a:rPr>
              <a:t>1 </a:t>
            </a:r>
            <a:r>
              <a:rPr lang="en-GB" altLang="en-US" sz="2400" dirty="0">
                <a:solidFill>
                  <a:srgbClr val="4D4D4D"/>
                </a:solidFill>
                <a:latin typeface="Garamond" pitchFamily="18" charset="0"/>
              </a:rPr>
              <a:t>Department of Statistical Sciences – University of Padua</a:t>
            </a:r>
          </a:p>
          <a:p>
            <a:pPr algn="ctr">
              <a:spcBef>
                <a:spcPts val="0"/>
              </a:spcBef>
            </a:pPr>
            <a:r>
              <a:rPr lang="en-GB" altLang="en-US" sz="2400" b="1" baseline="30000" dirty="0">
                <a:solidFill>
                  <a:srgbClr val="4D4D4D"/>
                </a:solidFill>
                <a:latin typeface="Garamond" pitchFamily="18" charset="0"/>
              </a:rPr>
              <a:t>2 </a:t>
            </a:r>
            <a:r>
              <a:rPr lang="en-GB" altLang="en-US" sz="2400" dirty="0">
                <a:solidFill>
                  <a:srgbClr val="4D4D4D"/>
                </a:solidFill>
                <a:latin typeface="Garamond" pitchFamily="18" charset="0"/>
              </a:rPr>
              <a:t>Department of Political Sciences – University of Naples Federico </a:t>
            </a:r>
            <a:r>
              <a:rPr lang="en-GB" altLang="en-US" sz="2400" dirty="0" smtClean="0">
                <a:solidFill>
                  <a:srgbClr val="4D4D4D"/>
                </a:solidFill>
                <a:latin typeface="Garamond" pitchFamily="18" charset="0"/>
              </a:rPr>
              <a:t>II</a:t>
            </a:r>
            <a:endParaRPr lang="en-GB" altLang="en-US" sz="2400" dirty="0" smtClean="0"/>
          </a:p>
        </p:txBody>
      </p:sp>
      <p:pic>
        <p:nvPicPr>
          <p:cNvPr id="12290" name="Picture 2"/>
          <p:cNvPicPr preferRelativeResize="0">
            <a:picLocks noChangeAspect="1" noChangeArrowheads="1"/>
          </p:cNvPicPr>
          <p:nvPr/>
        </p:nvPicPr>
        <p:blipFill rotWithShape="1">
          <a:blip r:embed="rId2">
            <a:extLst>
              <a:ext uri="{28A0092B-C50C-407E-A947-70E740481C1C}">
                <a14:useLocalDpi xmlns:a14="http://schemas.microsoft.com/office/drawing/2010/main" val="0"/>
              </a:ext>
            </a:extLst>
          </a:blip>
          <a:srcRect l="-623" r="55898"/>
          <a:stretch/>
        </p:blipFill>
        <p:spPr bwMode="auto">
          <a:xfrm>
            <a:off x="-236562" y="357902"/>
            <a:ext cx="2990516" cy="1170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954" y="0"/>
            <a:ext cx="61023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descr="logoUniPD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830442"/>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6004272"/>
            <a:ext cx="224948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5353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0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101"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err="1" smtClean="0">
                <a:solidFill>
                  <a:srgbClr val="4D4D4D"/>
                </a:solidFill>
                <a:latin typeface="Garamond" pitchFamily="18" charset="0"/>
              </a:rPr>
              <a:t>Introduction</a:t>
            </a:r>
            <a:endParaRPr lang="de-DE" altLang="en-US" sz="3600" b="1" dirty="0">
              <a:solidFill>
                <a:srgbClr val="4D4D4D"/>
              </a:solidFill>
              <a:latin typeface="Garamond" pitchFamily="18" charset="0"/>
            </a:endParaRPr>
          </a:p>
        </p:txBody>
      </p:sp>
      <p:sp>
        <p:nvSpPr>
          <p:cNvPr id="4102" name="Rectangle 11"/>
          <p:cNvSpPr>
            <a:spLocks noGrp="1" noChangeArrowheads="1"/>
          </p:cNvSpPr>
          <p:nvPr>
            <p:ph type="body" idx="4294967295"/>
          </p:nvPr>
        </p:nvSpPr>
        <p:spPr>
          <a:xfrm>
            <a:off x="115888" y="1042988"/>
            <a:ext cx="9028112" cy="4730750"/>
          </a:xfrm>
          <a:noFill/>
        </p:spPr>
        <p:txBody>
          <a:bodyPr/>
          <a:lstStyle/>
          <a:p>
            <a:pPr marL="0" indent="0" algn="ctr">
              <a:buNone/>
            </a:pPr>
            <a:endParaRPr lang="en-US" sz="1000" dirty="0" smtClean="0">
              <a:latin typeface="Garamond" panose="02020404030301010803" pitchFamily="18" charset="0"/>
            </a:endParaRPr>
          </a:p>
          <a:p>
            <a:pPr marL="0" indent="0" algn="ctr">
              <a:buNone/>
            </a:pPr>
            <a:r>
              <a:rPr lang="en-US" sz="2800" dirty="0" smtClean="0">
                <a:solidFill>
                  <a:srgbClr val="4D4D4D"/>
                </a:solidFill>
                <a:latin typeface="Garamond" panose="02020404030301010803" pitchFamily="18" charset="0"/>
              </a:rPr>
              <a:t>In </a:t>
            </a:r>
            <a:r>
              <a:rPr lang="en-US" sz="2800" dirty="0">
                <a:solidFill>
                  <a:srgbClr val="4D4D4D"/>
                </a:solidFill>
                <a:latin typeface="Garamond" panose="02020404030301010803" pitchFamily="18" charset="0"/>
              </a:rPr>
              <a:t>socio-economic surveys, collecting subjective </a:t>
            </a:r>
            <a:r>
              <a:rPr lang="en-US" sz="2800" dirty="0" smtClean="0">
                <a:solidFill>
                  <a:srgbClr val="4D4D4D"/>
                </a:solidFill>
                <a:latin typeface="Garamond" panose="02020404030301010803" pitchFamily="18" charset="0"/>
              </a:rPr>
              <a:t>evaluations    </a:t>
            </a:r>
            <a:r>
              <a:rPr lang="en-US" sz="2800" dirty="0">
                <a:solidFill>
                  <a:srgbClr val="4D4D4D"/>
                </a:solidFill>
                <a:latin typeface="Garamond" panose="02020404030301010803" pitchFamily="18" charset="0"/>
              </a:rPr>
              <a:t>of individuals’ </a:t>
            </a:r>
            <a:r>
              <a:rPr lang="en-US" sz="2800" dirty="0" smtClean="0">
                <a:solidFill>
                  <a:srgbClr val="4D4D4D"/>
                </a:solidFill>
                <a:latin typeface="Garamond" panose="02020404030301010803" pitchFamily="18" charset="0"/>
              </a:rPr>
              <a:t>health, living </a:t>
            </a:r>
            <a:r>
              <a:rPr lang="en-US" sz="2800" dirty="0">
                <a:solidFill>
                  <a:srgbClr val="4D4D4D"/>
                </a:solidFill>
                <a:latin typeface="Garamond" panose="02020404030301010803" pitchFamily="18" charset="0"/>
              </a:rPr>
              <a:t>conditions or </a:t>
            </a:r>
            <a:r>
              <a:rPr lang="en-US" sz="2800" dirty="0" smtClean="0">
                <a:solidFill>
                  <a:srgbClr val="4D4D4D"/>
                </a:solidFill>
                <a:latin typeface="Garamond" panose="02020404030301010803" pitchFamily="18" charset="0"/>
              </a:rPr>
              <a:t>thoughts                 </a:t>
            </a:r>
            <a:r>
              <a:rPr lang="en-US" sz="2800" dirty="0">
                <a:solidFill>
                  <a:srgbClr val="4D4D4D"/>
                </a:solidFill>
                <a:latin typeface="Garamond" panose="02020404030301010803" pitchFamily="18" charset="0"/>
              </a:rPr>
              <a:t>on certain aspects of their own life is quite common</a:t>
            </a:r>
            <a:r>
              <a:rPr lang="it-IT" sz="2800" dirty="0" smtClean="0">
                <a:solidFill>
                  <a:srgbClr val="4D4D4D"/>
                </a:solidFill>
                <a:latin typeface="Garamond" panose="02020404030301010803" pitchFamily="18" charset="0"/>
              </a:rPr>
              <a:t> </a:t>
            </a:r>
          </a:p>
          <a:p>
            <a:pPr marL="0" indent="0" algn="ctr">
              <a:buFontTx/>
              <a:buNone/>
            </a:pPr>
            <a:endParaRPr lang="en-GB" sz="2000" dirty="0" smtClean="0">
              <a:solidFill>
                <a:srgbClr val="4D4D4D"/>
              </a:solidFill>
              <a:latin typeface="Garamond" panose="02020404030301010803" pitchFamily="18" charset="0"/>
            </a:endParaRPr>
          </a:p>
          <a:p>
            <a:pPr marL="0" indent="0" algn="ctr">
              <a:buFontTx/>
              <a:buNone/>
            </a:pPr>
            <a:endParaRPr lang="en-GB" sz="2000" dirty="0" smtClean="0">
              <a:solidFill>
                <a:srgbClr val="4D4D4D"/>
              </a:solidFill>
              <a:latin typeface="Garamond" panose="02020404030301010803" pitchFamily="18" charset="0"/>
            </a:endParaRPr>
          </a:p>
          <a:p>
            <a:pPr marL="0" indent="0" algn="ctr">
              <a:buNone/>
            </a:pPr>
            <a:r>
              <a:rPr lang="en-GB" sz="2800" dirty="0" smtClean="0">
                <a:solidFill>
                  <a:srgbClr val="4D4D4D"/>
                </a:solidFill>
                <a:latin typeface="Garamond" panose="02020404030301010803" pitchFamily="18" charset="0"/>
              </a:rPr>
              <a:t>Questions on individual’s attitudes, opinions or perceptions   (i.e. job or customer satisfaction, life quality, health status, etc.) try to measure an </a:t>
            </a:r>
            <a:r>
              <a:rPr lang="en-GB" sz="2800" u="sng" dirty="0" smtClean="0">
                <a:solidFill>
                  <a:srgbClr val="4D4D4D"/>
                </a:solidFill>
                <a:latin typeface="Garamond" panose="02020404030301010803" pitchFamily="18" charset="0"/>
              </a:rPr>
              <a:t>underlying continuous latent variable</a:t>
            </a:r>
            <a:r>
              <a:rPr lang="en-GB" sz="2800" dirty="0" smtClean="0">
                <a:solidFill>
                  <a:srgbClr val="4D4D4D"/>
                </a:solidFill>
                <a:latin typeface="Garamond" panose="02020404030301010803" pitchFamily="18" charset="0"/>
              </a:rPr>
              <a:t>,         but for practical reasons the answer is usually expressed  through an </a:t>
            </a:r>
            <a:r>
              <a:rPr lang="en-GB" sz="2800" u="sng" dirty="0" smtClean="0">
                <a:solidFill>
                  <a:srgbClr val="4D4D4D"/>
                </a:solidFill>
                <a:latin typeface="Garamond" panose="02020404030301010803" pitchFamily="18" charset="0"/>
              </a:rPr>
              <a:t>ordered </a:t>
            </a:r>
            <a:r>
              <a:rPr lang="en-US" sz="2800" u="sng" dirty="0" smtClean="0">
                <a:solidFill>
                  <a:srgbClr val="4D4D4D"/>
                </a:solidFill>
                <a:latin typeface="Garamond" panose="02020404030301010803" pitchFamily="18" charset="0"/>
              </a:rPr>
              <a:t>set</a:t>
            </a:r>
            <a:r>
              <a:rPr lang="en-US" sz="2800" dirty="0" smtClean="0">
                <a:solidFill>
                  <a:srgbClr val="4D4D4D"/>
                </a:solidFill>
                <a:latin typeface="Garamond" panose="02020404030301010803" pitchFamily="18" charset="0"/>
              </a:rPr>
              <a:t> </a:t>
            </a:r>
            <a:r>
              <a:rPr lang="en-US" sz="2800" dirty="0">
                <a:solidFill>
                  <a:srgbClr val="4D4D4D"/>
                </a:solidFill>
                <a:latin typeface="Garamond" panose="02020404030301010803" pitchFamily="18" charset="0"/>
              </a:rPr>
              <a:t>of </a:t>
            </a:r>
            <a:r>
              <a:rPr lang="en-US" sz="2800" dirty="0" smtClean="0">
                <a:solidFill>
                  <a:srgbClr val="4D4D4D"/>
                </a:solidFill>
                <a:latin typeface="Garamond" panose="02020404030301010803" pitchFamily="18" charset="0"/>
              </a:rPr>
              <a:t>categories</a:t>
            </a:r>
            <a:endParaRPr lang="en-GB" sz="2800" dirty="0" smtClean="0">
              <a:solidFill>
                <a:srgbClr val="4D4D4D"/>
              </a:solidFill>
              <a:latin typeface="Garamond" panose="02020404030301010803" pitchFamily="18" charset="0"/>
            </a:endParaRPr>
          </a:p>
        </p:txBody>
      </p:sp>
      <p:pic>
        <p:nvPicPr>
          <p:cNvPr id="4108" name="Picture 12"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9"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3634315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0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101"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err="1" smtClean="0">
                <a:solidFill>
                  <a:srgbClr val="4D4D4D"/>
                </a:solidFill>
                <a:latin typeface="Garamond" pitchFamily="18" charset="0"/>
              </a:rPr>
              <a:t>Introduction</a:t>
            </a:r>
            <a:endParaRPr lang="de-DE" altLang="en-US" sz="3600" b="1" dirty="0">
              <a:solidFill>
                <a:srgbClr val="4D4D4D"/>
              </a:solidFill>
              <a:latin typeface="Garamond" pitchFamily="18" charset="0"/>
            </a:endParaRPr>
          </a:p>
        </p:txBody>
      </p:sp>
      <p:sp>
        <p:nvSpPr>
          <p:cNvPr id="4102" name="Rectangle 11"/>
          <p:cNvSpPr>
            <a:spLocks noGrp="1" noChangeArrowheads="1"/>
          </p:cNvSpPr>
          <p:nvPr>
            <p:ph type="body" idx="4294967295"/>
          </p:nvPr>
        </p:nvSpPr>
        <p:spPr>
          <a:xfrm>
            <a:off x="115888" y="1042988"/>
            <a:ext cx="9028112" cy="5194324"/>
          </a:xfrm>
          <a:noFill/>
        </p:spPr>
        <p:txBody>
          <a:bodyPr>
            <a:normAutofit lnSpcReduction="10000"/>
          </a:bodyPr>
          <a:lstStyle/>
          <a:p>
            <a:pPr marL="0" indent="0" algn="ctr">
              <a:buNone/>
            </a:pPr>
            <a:endParaRPr lang="en-GB" sz="400" dirty="0" smtClean="0">
              <a:latin typeface="Garamond" panose="02020404030301010803" pitchFamily="18" charset="0"/>
            </a:endParaRPr>
          </a:p>
          <a:p>
            <a:pPr marL="0" indent="0" algn="ctr">
              <a:buNone/>
            </a:pPr>
            <a:r>
              <a:rPr lang="en-GB" sz="2800" dirty="0" smtClean="0">
                <a:solidFill>
                  <a:srgbClr val="4D4D4D"/>
                </a:solidFill>
                <a:latin typeface="Garamond" panose="02020404030301010803" pitchFamily="18" charset="0"/>
              </a:rPr>
              <a:t>There is a large literature on ordinal data modelling,   particularly on the analysis AFTER data collection.</a:t>
            </a:r>
          </a:p>
          <a:p>
            <a:pPr marL="0" indent="0" algn="ctr">
              <a:buFontTx/>
              <a:buNone/>
            </a:pPr>
            <a:endParaRPr lang="en-GB" sz="2000" dirty="0" smtClean="0">
              <a:solidFill>
                <a:srgbClr val="4D4D4D"/>
              </a:solidFill>
              <a:latin typeface="Garamond" panose="02020404030301010803" pitchFamily="18" charset="0"/>
            </a:endParaRPr>
          </a:p>
          <a:p>
            <a:pPr marL="0" indent="0" algn="ctr">
              <a:buNone/>
            </a:pPr>
            <a:r>
              <a:rPr lang="en-GB" sz="2800" dirty="0" smtClean="0">
                <a:solidFill>
                  <a:srgbClr val="4D4D4D"/>
                </a:solidFill>
                <a:latin typeface="Garamond" panose="02020404030301010803" pitchFamily="18" charset="0"/>
              </a:rPr>
              <a:t>What about the selection of questions to be included in a questionnaire, that is BEFORE data collection ?</a:t>
            </a:r>
          </a:p>
          <a:p>
            <a:pPr marL="0" indent="0" algn="ctr">
              <a:buNone/>
            </a:pPr>
            <a:endParaRPr lang="en-GB" sz="2800" dirty="0" smtClean="0">
              <a:solidFill>
                <a:srgbClr val="4D4D4D"/>
              </a:solidFill>
              <a:latin typeface="Garamond" panose="02020404030301010803" pitchFamily="18" charset="0"/>
            </a:endParaRPr>
          </a:p>
          <a:p>
            <a:pPr marL="0" indent="0" algn="ctr">
              <a:buNone/>
            </a:pPr>
            <a:r>
              <a:rPr lang="en-GB" sz="2800" dirty="0" smtClean="0">
                <a:solidFill>
                  <a:srgbClr val="4D4D4D"/>
                </a:solidFill>
                <a:latin typeface="Garamond" panose="02020404030301010803" pitchFamily="18" charset="0"/>
              </a:rPr>
              <a:t>This work aims at introducing a </a:t>
            </a:r>
            <a:r>
              <a:rPr lang="en-GB" sz="2800" b="1" dirty="0" smtClean="0">
                <a:solidFill>
                  <a:srgbClr val="4D4D4D"/>
                </a:solidFill>
                <a:latin typeface="Garamond" panose="02020404030301010803" pitchFamily="18" charset="0"/>
              </a:rPr>
              <a:t>mixture model strategy     </a:t>
            </a:r>
            <a:r>
              <a:rPr lang="en-GB" sz="2800" dirty="0" smtClean="0">
                <a:solidFill>
                  <a:srgbClr val="4D4D4D"/>
                </a:solidFill>
                <a:latin typeface="Garamond" panose="02020404030301010803" pitchFamily="18" charset="0"/>
              </a:rPr>
              <a:t>(i.e. a parametric model solution) to select questions requiring ordinal answers</a:t>
            </a:r>
          </a:p>
          <a:p>
            <a:pPr marL="0" indent="0" algn="ctr">
              <a:buNone/>
            </a:pPr>
            <a:endParaRPr lang="en-GB" sz="1100" dirty="0" smtClean="0">
              <a:solidFill>
                <a:srgbClr val="4D4D4D"/>
              </a:solidFill>
              <a:latin typeface="Garamond" panose="02020404030301010803" pitchFamily="18" charset="0"/>
            </a:endParaRPr>
          </a:p>
          <a:p>
            <a:pPr marL="0" indent="0" algn="ctr">
              <a:buNone/>
            </a:pPr>
            <a:r>
              <a:rPr lang="en-GB" sz="2800" dirty="0" smtClean="0">
                <a:solidFill>
                  <a:srgbClr val="4D4D4D"/>
                </a:solidFill>
                <a:latin typeface="Garamond" panose="02020404030301010803" pitchFamily="18" charset="0"/>
              </a:rPr>
              <a:t>→  Pretesting ? </a:t>
            </a:r>
          </a:p>
          <a:p>
            <a:pPr marL="0" indent="0" algn="ctr">
              <a:buNone/>
            </a:pPr>
            <a:r>
              <a:rPr lang="en-GB" sz="2800" dirty="0">
                <a:solidFill>
                  <a:srgbClr val="4D4D4D"/>
                </a:solidFill>
                <a:latin typeface="Garamond" panose="02020404030301010803" pitchFamily="18" charset="0"/>
              </a:rPr>
              <a:t>→ </a:t>
            </a:r>
            <a:r>
              <a:rPr lang="en-GB" sz="2800" dirty="0" smtClean="0">
                <a:solidFill>
                  <a:srgbClr val="4D4D4D"/>
                </a:solidFill>
                <a:latin typeface="Garamond" panose="02020404030301010803" pitchFamily="18" charset="0"/>
              </a:rPr>
              <a:t>Selection questions from a large set of questions?</a:t>
            </a:r>
          </a:p>
        </p:txBody>
      </p:sp>
      <p:pic>
        <p:nvPicPr>
          <p:cNvPr id="4108" name="Picture 12"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9"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233320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2">
                                            <p:txEl>
                                              <p:pRg st="5" end="5"/>
                                            </p:txEl>
                                          </p:spTgt>
                                        </p:tgtEl>
                                        <p:attrNameLst>
                                          <p:attrName>style.visibility</p:attrName>
                                        </p:attrNameLst>
                                      </p:cBhvr>
                                      <p:to>
                                        <p:strVal val="visible"/>
                                      </p:to>
                                    </p:set>
                                    <p:anim calcmode="lin" valueType="num">
                                      <p:cBhvr additive="base">
                                        <p:cTn id="7" dur="500" fill="hold"/>
                                        <p:tgtEl>
                                          <p:spTgt spid="410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0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2">
                                            <p:txEl>
                                              <p:pRg st="7" end="7"/>
                                            </p:txEl>
                                          </p:spTgt>
                                        </p:tgtEl>
                                        <p:attrNameLst>
                                          <p:attrName>style.visibility</p:attrName>
                                        </p:attrNameLst>
                                      </p:cBhvr>
                                      <p:to>
                                        <p:strVal val="visible"/>
                                      </p:to>
                                    </p:set>
                                    <p:anim calcmode="lin" valueType="num">
                                      <p:cBhvr additive="base">
                                        <p:cTn id="13" dur="500" fill="hold"/>
                                        <p:tgtEl>
                                          <p:spTgt spid="4102">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0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2">
                                            <p:txEl>
                                              <p:pRg st="8" end="8"/>
                                            </p:txEl>
                                          </p:spTgt>
                                        </p:tgtEl>
                                        <p:attrNameLst>
                                          <p:attrName>style.visibility</p:attrName>
                                        </p:attrNameLst>
                                      </p:cBhvr>
                                      <p:to>
                                        <p:strVal val="visible"/>
                                      </p:to>
                                    </p:set>
                                    <p:anim calcmode="lin" valueType="num">
                                      <p:cBhvr additive="base">
                                        <p:cTn id="19" dur="500" fill="hold"/>
                                        <p:tgtEl>
                                          <p:spTgt spid="4102">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0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0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101"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CUB </a:t>
            </a:r>
            <a:r>
              <a:rPr lang="de-DE" altLang="en-US" sz="3600" b="1" dirty="0" err="1" smtClean="0">
                <a:solidFill>
                  <a:srgbClr val="4D4D4D"/>
                </a:solidFill>
                <a:latin typeface="Garamond" pitchFamily="18" charset="0"/>
              </a:rPr>
              <a:t>models</a:t>
            </a:r>
            <a:endParaRPr lang="de-DE" altLang="en-US" sz="3600" b="1" dirty="0">
              <a:solidFill>
                <a:srgbClr val="4D4D4D"/>
              </a:solidFill>
              <a:latin typeface="Garamond" pitchFamily="18" charset="0"/>
            </a:endParaRPr>
          </a:p>
        </p:txBody>
      </p:sp>
      <mc:AlternateContent xmlns:mc="http://schemas.openxmlformats.org/markup-compatibility/2006" xmlns:a14="http://schemas.microsoft.com/office/drawing/2010/main">
        <mc:Choice Requires="a14">
          <p:sp>
            <p:nvSpPr>
              <p:cNvPr id="4102" name="Rectangle 11"/>
              <p:cNvSpPr>
                <a:spLocks noGrp="1" noChangeArrowheads="1"/>
              </p:cNvSpPr>
              <p:nvPr>
                <p:ph type="body" idx="4294967295"/>
              </p:nvPr>
            </p:nvSpPr>
            <p:spPr>
              <a:xfrm>
                <a:off x="0" y="981075"/>
                <a:ext cx="9144000" cy="5524500"/>
              </a:xfrm>
              <a:noFill/>
            </p:spPr>
            <p:txBody>
              <a:bodyPr>
                <a:normAutofit fontScale="85000" lnSpcReduction="10000"/>
              </a:bodyPr>
              <a:lstStyle/>
              <a:p>
                <a:pPr marL="0" indent="0" algn="ctr">
                  <a:lnSpc>
                    <a:spcPct val="120000"/>
                  </a:lnSpc>
                  <a:buFontTx/>
                  <a:buNone/>
                </a:pPr>
                <a:r>
                  <a:rPr lang="en-GB" sz="3300" dirty="0" smtClean="0">
                    <a:solidFill>
                      <a:srgbClr val="4D4D4D"/>
                    </a:solidFill>
                    <a:latin typeface="Garamond" panose="02020404030301010803" pitchFamily="18" charset="0"/>
                  </a:rPr>
                  <a:t>CUB (</a:t>
                </a:r>
                <a:r>
                  <a:rPr lang="en-GB" sz="3300" i="1" dirty="0" smtClean="0">
                    <a:solidFill>
                      <a:srgbClr val="4D4D4D"/>
                    </a:solidFill>
                    <a:latin typeface="Garamond" panose="02020404030301010803" pitchFamily="18" charset="0"/>
                  </a:rPr>
                  <a:t>Combination</a:t>
                </a:r>
                <a:r>
                  <a:rPr lang="en-GB" sz="3300" dirty="0" smtClean="0">
                    <a:solidFill>
                      <a:srgbClr val="4D4D4D"/>
                    </a:solidFill>
                    <a:latin typeface="Garamond" panose="02020404030301010803" pitchFamily="18" charset="0"/>
                  </a:rPr>
                  <a:t> of </a:t>
                </a:r>
                <a:r>
                  <a:rPr lang="en-GB" sz="3300" i="1" dirty="0" smtClean="0">
                    <a:solidFill>
                      <a:srgbClr val="4D4D4D"/>
                    </a:solidFill>
                    <a:latin typeface="Garamond" panose="02020404030301010803" pitchFamily="18" charset="0"/>
                  </a:rPr>
                  <a:t>Uniform</a:t>
                </a:r>
                <a:r>
                  <a:rPr lang="en-GB" sz="3300" dirty="0" smtClean="0">
                    <a:solidFill>
                      <a:srgbClr val="4D4D4D"/>
                    </a:solidFill>
                    <a:latin typeface="Garamond" panose="02020404030301010803" pitchFamily="18" charset="0"/>
                  </a:rPr>
                  <a:t> and -shifted- </a:t>
                </a:r>
                <a:r>
                  <a:rPr lang="en-GB" sz="3300" i="1" dirty="0" smtClean="0">
                    <a:solidFill>
                      <a:srgbClr val="4D4D4D"/>
                    </a:solidFill>
                    <a:latin typeface="Garamond" panose="02020404030301010803" pitchFamily="18" charset="0"/>
                  </a:rPr>
                  <a:t>Binomial</a:t>
                </a:r>
                <a:r>
                  <a:rPr lang="en-GB" sz="3300" dirty="0" smtClean="0">
                    <a:solidFill>
                      <a:srgbClr val="4D4D4D"/>
                    </a:solidFill>
                    <a:latin typeface="Garamond" panose="02020404030301010803" pitchFamily="18" charset="0"/>
                  </a:rPr>
                  <a:t> distributions) is a new class of statistical models, where the response is modelled as the combination of two latent components,         one related to individual feeling towards the item and       another to the uncertainty in the response process</a:t>
                </a:r>
              </a:p>
              <a:p>
                <a:pPr marL="0" indent="0" algn="ctr">
                  <a:buFontTx/>
                  <a:buNone/>
                </a:pPr>
                <a:endParaRPr lang="en-GB" sz="1000" dirty="0" smtClean="0">
                  <a:solidFill>
                    <a:srgbClr val="4D4D4D"/>
                  </a:solidFill>
                  <a:latin typeface="Garamond" panose="02020404030301010803" pitchFamily="18" charset="0"/>
                </a:endParaRPr>
              </a:p>
              <a:p>
                <a:pPr marL="0" indent="0">
                  <a:buNone/>
                </a:pPr>
                <a:r>
                  <a:rPr lang="it-IT" altLang="en-US" sz="2800" dirty="0" smtClean="0">
                    <a:solidFill>
                      <a:srgbClr val="4D4D4D"/>
                    </a:solidFill>
                    <a:latin typeface="Garamond" pitchFamily="18" charset="0"/>
                  </a:rPr>
                  <a:t>  </a:t>
                </a:r>
                <a:r>
                  <a:rPr lang="it-IT" altLang="en-US" sz="3300" dirty="0" smtClean="0">
                    <a:solidFill>
                      <a:srgbClr val="4D4D4D"/>
                    </a:solidFill>
                    <a:latin typeface="Garamond" pitchFamily="18" charset="0"/>
                  </a:rPr>
                  <a:t>For </a:t>
                </a:r>
                <a:r>
                  <a:rPr lang="it-IT" altLang="en-US" sz="3300" i="1" dirty="0" smtClean="0">
                    <a:solidFill>
                      <a:srgbClr val="4D4D4D"/>
                    </a:solidFill>
                    <a:latin typeface="Garamond" pitchFamily="18" charset="0"/>
                  </a:rPr>
                  <a:t>r</a:t>
                </a:r>
                <a:r>
                  <a:rPr lang="it-IT" altLang="en-US" sz="3300" dirty="0" smtClean="0">
                    <a:solidFill>
                      <a:srgbClr val="4D4D4D"/>
                    </a:solidFill>
                    <a:latin typeface="Garamond" pitchFamily="18" charset="0"/>
                  </a:rPr>
                  <a:t> = 1, 2,…, </a:t>
                </a:r>
                <a:r>
                  <a:rPr lang="it-IT" altLang="en-US" sz="3300" i="1" dirty="0" smtClean="0">
                    <a:solidFill>
                      <a:srgbClr val="4D4D4D"/>
                    </a:solidFill>
                    <a:latin typeface="Garamond" pitchFamily="18" charset="0"/>
                  </a:rPr>
                  <a:t>m</a:t>
                </a:r>
              </a:p>
              <a:p>
                <a:pPr marL="0" indent="0">
                  <a:buNone/>
                </a:pPr>
                <a14:m>
                  <m:oMathPara xmlns:m="http://schemas.openxmlformats.org/officeDocument/2006/math">
                    <m:oMathParaPr>
                      <m:jc m:val="centerGroup"/>
                    </m:oMathParaPr>
                    <m:oMath xmlns:m="http://schemas.openxmlformats.org/officeDocument/2006/math">
                      <m:sSub>
                        <m:sSubPr>
                          <m:ctrlPr>
                            <a:rPr lang="pt-BR" altLang="en-US" sz="2800" i="1" smtClean="0">
                              <a:solidFill>
                                <a:srgbClr val="4D4D4D"/>
                              </a:solidFill>
                              <a:latin typeface="Cambria Math"/>
                              <a:ea typeface="Cambria Math"/>
                            </a:rPr>
                          </m:ctrlPr>
                        </m:sSubPr>
                        <m:e>
                          <m:r>
                            <a:rPr lang="it-IT" altLang="en-US" sz="2800" b="0" i="1" smtClean="0">
                              <a:solidFill>
                                <a:srgbClr val="4D4D4D"/>
                              </a:solidFill>
                              <a:latin typeface="Cambria Math"/>
                              <a:ea typeface="Cambria Math"/>
                            </a:rPr>
                            <m:t>𝑃</m:t>
                          </m:r>
                        </m:e>
                        <m:sub>
                          <m:r>
                            <a:rPr lang="it-IT" altLang="en-US" sz="2800" b="0" i="1" smtClean="0">
                              <a:solidFill>
                                <a:srgbClr val="4D4D4D"/>
                              </a:solidFill>
                              <a:latin typeface="Cambria Math"/>
                              <a:ea typeface="Cambria Math"/>
                            </a:rPr>
                            <m:t>𝑟</m:t>
                          </m:r>
                        </m:sub>
                      </m:sSub>
                      <m:d>
                        <m:dPr>
                          <m:ctrlPr>
                            <a:rPr lang="it-IT" altLang="en-US" sz="2800" b="0" i="1" smtClean="0">
                              <a:solidFill>
                                <a:srgbClr val="4D4D4D"/>
                              </a:solidFill>
                              <a:latin typeface="Cambria Math"/>
                              <a:ea typeface="Cambria Math"/>
                            </a:rPr>
                          </m:ctrlPr>
                        </m:dPr>
                        <m:e>
                          <m:r>
                            <a:rPr lang="it-IT" altLang="en-US" sz="2800" b="0" i="1" smtClean="0">
                              <a:solidFill>
                                <a:srgbClr val="4D4D4D"/>
                              </a:solidFill>
                              <a:latin typeface="Cambria Math"/>
                              <a:ea typeface="Cambria Math"/>
                            </a:rPr>
                            <m:t>𝑅</m:t>
                          </m:r>
                          <m:r>
                            <a:rPr lang="it-IT" altLang="en-US" sz="2800" b="0" i="1" smtClean="0">
                              <a:solidFill>
                                <a:srgbClr val="4D4D4D"/>
                              </a:solidFill>
                              <a:latin typeface="Cambria Math"/>
                              <a:ea typeface="Cambria Math"/>
                            </a:rPr>
                            <m:t>=</m:t>
                          </m:r>
                          <m:r>
                            <a:rPr lang="it-IT" altLang="en-US" sz="2800" b="0" i="1" smtClean="0">
                              <a:solidFill>
                                <a:srgbClr val="4D4D4D"/>
                              </a:solidFill>
                              <a:latin typeface="Cambria Math"/>
                              <a:ea typeface="Cambria Math"/>
                            </a:rPr>
                            <m:t>𝑟</m:t>
                          </m:r>
                        </m:e>
                      </m:d>
                      <m:r>
                        <a:rPr lang="it-IT" altLang="en-US" sz="2800" b="0" i="1" smtClean="0">
                          <a:solidFill>
                            <a:srgbClr val="4D4D4D"/>
                          </a:solidFill>
                          <a:latin typeface="Cambria Math"/>
                          <a:ea typeface="Cambria Math"/>
                        </a:rPr>
                        <m:t>=</m:t>
                      </m:r>
                      <m:r>
                        <a:rPr lang="pt-BR" altLang="en-US" sz="2800" i="1" smtClean="0">
                          <a:solidFill>
                            <a:srgbClr val="4D4D4D"/>
                          </a:solidFill>
                          <a:latin typeface="Cambria Math"/>
                          <a:ea typeface="Cambria Math"/>
                        </a:rPr>
                        <m:t>𝜋</m:t>
                      </m:r>
                      <m:d>
                        <m:dPr>
                          <m:ctrlPr>
                            <a:rPr lang="pt-BR" altLang="en-US" sz="2800" i="1" smtClean="0">
                              <a:solidFill>
                                <a:srgbClr val="4D4D4D"/>
                              </a:solidFill>
                              <a:latin typeface="Cambria Math"/>
                            </a:rPr>
                          </m:ctrlPr>
                        </m:dPr>
                        <m:e>
                          <m:f>
                            <m:fPr>
                              <m:type m:val="noBar"/>
                              <m:ctrlPr>
                                <a:rPr lang="pt-BR" altLang="en-US" sz="2800" i="1" smtClean="0">
                                  <a:solidFill>
                                    <a:srgbClr val="4D4D4D"/>
                                  </a:solidFill>
                                  <a:latin typeface="Cambria Math"/>
                                </a:rPr>
                              </m:ctrlPr>
                            </m:fPr>
                            <m:num>
                              <m:r>
                                <a:rPr lang="it-IT" altLang="en-US" sz="2800" b="0" i="1" smtClean="0">
                                  <a:solidFill>
                                    <a:srgbClr val="4D4D4D"/>
                                  </a:solidFill>
                                  <a:latin typeface="Cambria Math"/>
                                </a:rPr>
                                <m:t>𝑚</m:t>
                              </m:r>
                              <m:r>
                                <a:rPr lang="it-IT" altLang="en-US" sz="2800" b="0" i="1" smtClean="0">
                                  <a:solidFill>
                                    <a:srgbClr val="4D4D4D"/>
                                  </a:solidFill>
                                  <a:latin typeface="Cambria Math"/>
                                </a:rPr>
                                <m:t>−1</m:t>
                              </m:r>
                            </m:num>
                            <m:den>
                              <m:r>
                                <a:rPr lang="it-IT" altLang="en-US" sz="2800" b="0" i="1" smtClean="0">
                                  <a:solidFill>
                                    <a:srgbClr val="4D4D4D"/>
                                  </a:solidFill>
                                  <a:latin typeface="Cambria Math"/>
                                </a:rPr>
                                <m:t>𝑟</m:t>
                              </m:r>
                              <m:r>
                                <a:rPr lang="it-IT" altLang="en-US" sz="2800" b="0" i="1" smtClean="0">
                                  <a:solidFill>
                                    <a:srgbClr val="4D4D4D"/>
                                  </a:solidFill>
                                  <a:latin typeface="Cambria Math"/>
                                </a:rPr>
                                <m:t>−1</m:t>
                              </m:r>
                            </m:den>
                          </m:f>
                        </m:e>
                      </m:d>
                      <m:sSup>
                        <m:sSupPr>
                          <m:ctrlPr>
                            <a:rPr lang="pt-BR" altLang="en-US" sz="2800" i="1" smtClean="0">
                              <a:solidFill>
                                <a:srgbClr val="4D4D4D"/>
                              </a:solidFill>
                              <a:latin typeface="Cambria Math"/>
                            </a:rPr>
                          </m:ctrlPr>
                        </m:sSupPr>
                        <m:e>
                          <m:r>
                            <a:rPr lang="it-IT" altLang="en-US" sz="2800" b="0" i="1" smtClean="0">
                              <a:solidFill>
                                <a:srgbClr val="4D4D4D"/>
                              </a:solidFill>
                              <a:latin typeface="Cambria Math"/>
                            </a:rPr>
                            <m:t>(1−</m:t>
                          </m:r>
                          <m:r>
                            <a:rPr lang="it-IT" altLang="en-US" sz="2800" b="0" i="1" smtClean="0">
                              <a:solidFill>
                                <a:srgbClr val="4D4D4D"/>
                              </a:solidFill>
                              <a:latin typeface="Cambria Math"/>
                              <a:ea typeface="Cambria Math"/>
                            </a:rPr>
                            <m:t>𝜉</m:t>
                          </m:r>
                          <m:r>
                            <a:rPr lang="it-IT" altLang="en-US" sz="2800" b="0" i="1" smtClean="0">
                              <a:solidFill>
                                <a:srgbClr val="4D4D4D"/>
                              </a:solidFill>
                              <a:latin typeface="Cambria Math"/>
                            </a:rPr>
                            <m:t>)</m:t>
                          </m:r>
                        </m:e>
                        <m:sup>
                          <m:r>
                            <a:rPr lang="it-IT" altLang="en-US" sz="2800" b="0" i="1" smtClean="0">
                              <a:solidFill>
                                <a:srgbClr val="4D4D4D"/>
                              </a:solidFill>
                              <a:latin typeface="Cambria Math"/>
                            </a:rPr>
                            <m:t>𝑟</m:t>
                          </m:r>
                          <m:r>
                            <a:rPr lang="it-IT" altLang="en-US" sz="2800" b="0" i="1" smtClean="0">
                              <a:solidFill>
                                <a:srgbClr val="4D4D4D"/>
                              </a:solidFill>
                              <a:latin typeface="Cambria Math"/>
                            </a:rPr>
                            <m:t>−1</m:t>
                          </m:r>
                        </m:sup>
                      </m:sSup>
                      <m:sSup>
                        <m:sSupPr>
                          <m:ctrlPr>
                            <a:rPr lang="pt-BR" altLang="en-US" sz="2800" i="1" smtClean="0">
                              <a:solidFill>
                                <a:srgbClr val="4D4D4D"/>
                              </a:solidFill>
                              <a:latin typeface="Cambria Math"/>
                            </a:rPr>
                          </m:ctrlPr>
                        </m:sSupPr>
                        <m:e>
                          <m:r>
                            <a:rPr lang="pt-BR" altLang="en-US" sz="2800" i="1" smtClean="0">
                              <a:solidFill>
                                <a:srgbClr val="4D4D4D"/>
                              </a:solidFill>
                              <a:latin typeface="Cambria Math"/>
                              <a:ea typeface="Cambria Math"/>
                            </a:rPr>
                            <m:t>𝜉</m:t>
                          </m:r>
                        </m:e>
                        <m:sup>
                          <m:r>
                            <a:rPr lang="it-IT" altLang="en-US" sz="2800" b="0" i="1" smtClean="0">
                              <a:solidFill>
                                <a:srgbClr val="4D4D4D"/>
                              </a:solidFill>
                              <a:latin typeface="Cambria Math"/>
                            </a:rPr>
                            <m:t>𝑚</m:t>
                          </m:r>
                          <m:r>
                            <a:rPr lang="pt-BR" altLang="en-US" sz="2800" i="1" smtClean="0">
                              <a:solidFill>
                                <a:srgbClr val="4D4D4D"/>
                              </a:solidFill>
                              <a:latin typeface="Cambria Math"/>
                            </a:rPr>
                            <m:t>−</m:t>
                          </m:r>
                          <m:r>
                            <a:rPr lang="it-IT" altLang="en-US" sz="2800" b="0" i="1" smtClean="0">
                              <a:solidFill>
                                <a:srgbClr val="4D4D4D"/>
                              </a:solidFill>
                              <a:latin typeface="Cambria Math"/>
                            </a:rPr>
                            <m:t>𝑟</m:t>
                          </m:r>
                        </m:sup>
                      </m:sSup>
                      <m:r>
                        <a:rPr lang="it-IT" altLang="en-US" sz="2800" b="0" i="1" smtClean="0">
                          <a:solidFill>
                            <a:srgbClr val="4D4D4D"/>
                          </a:solidFill>
                          <a:latin typeface="Cambria Math"/>
                        </a:rPr>
                        <m:t>+(1−</m:t>
                      </m:r>
                      <m:r>
                        <a:rPr lang="it-IT" altLang="en-US" sz="2800" b="0" i="1" smtClean="0">
                          <a:solidFill>
                            <a:srgbClr val="4D4D4D"/>
                          </a:solidFill>
                          <a:latin typeface="Cambria Math"/>
                          <a:ea typeface="Cambria Math"/>
                        </a:rPr>
                        <m:t>𝜋</m:t>
                      </m:r>
                      <m:r>
                        <a:rPr lang="it-IT" altLang="en-US" sz="2800" b="0" i="1" smtClean="0">
                          <a:solidFill>
                            <a:srgbClr val="4D4D4D"/>
                          </a:solidFill>
                          <a:latin typeface="Cambria Math"/>
                        </a:rPr>
                        <m:t>)</m:t>
                      </m:r>
                      <m:f>
                        <m:fPr>
                          <m:ctrlPr>
                            <a:rPr lang="it-IT" altLang="en-US" sz="2800" b="0" i="1" smtClean="0">
                              <a:solidFill>
                                <a:srgbClr val="4D4D4D"/>
                              </a:solidFill>
                              <a:latin typeface="Cambria Math"/>
                            </a:rPr>
                          </m:ctrlPr>
                        </m:fPr>
                        <m:num>
                          <m:r>
                            <a:rPr lang="it-IT" altLang="en-US" sz="2800" b="0" i="1" smtClean="0">
                              <a:solidFill>
                                <a:srgbClr val="4D4D4D"/>
                              </a:solidFill>
                              <a:latin typeface="Cambria Math"/>
                            </a:rPr>
                            <m:t>1</m:t>
                          </m:r>
                        </m:num>
                        <m:den>
                          <m:r>
                            <a:rPr lang="it-IT" altLang="en-US" sz="2800" b="0" i="1" smtClean="0">
                              <a:solidFill>
                                <a:srgbClr val="4D4D4D"/>
                              </a:solidFill>
                              <a:latin typeface="Cambria Math"/>
                            </a:rPr>
                            <m:t>𝑚</m:t>
                          </m:r>
                        </m:den>
                      </m:f>
                    </m:oMath>
                  </m:oMathPara>
                </a14:m>
                <a:endParaRPr lang="en-GB" altLang="en-US" sz="2800" dirty="0" smtClean="0">
                  <a:solidFill>
                    <a:srgbClr val="4D4D4D"/>
                  </a:solidFill>
                  <a:latin typeface="Garamond" pitchFamily="18" charset="0"/>
                </a:endParaRPr>
              </a:p>
              <a:p>
                <a:pPr marL="0" indent="0">
                  <a:buNone/>
                </a:pPr>
                <a:endParaRPr lang="it-IT" altLang="en-US" sz="1600" b="0" i="1" dirty="0" smtClean="0">
                  <a:solidFill>
                    <a:srgbClr val="4D4D4D"/>
                  </a:solidFill>
                  <a:latin typeface="Cambria Math"/>
                  <a:ea typeface="Cambria Math"/>
                </a:endParaRPr>
              </a:p>
              <a:p>
                <a:pPr marL="0" indent="0">
                  <a:spcBef>
                    <a:spcPts val="0"/>
                  </a:spcBef>
                  <a:buNone/>
                </a:pPr>
                <a14:m>
                  <m:oMathPara xmlns:m="http://schemas.openxmlformats.org/officeDocument/2006/math">
                    <m:oMathParaPr>
                      <m:jc m:val="centerGroup"/>
                    </m:oMathParaPr>
                    <m:oMath xmlns:m="http://schemas.openxmlformats.org/officeDocument/2006/math">
                      <m:sSub>
                        <m:sSubPr>
                          <m:ctrlPr>
                            <a:rPr lang="pt-BR" altLang="en-US" sz="2800" i="1">
                              <a:solidFill>
                                <a:srgbClr val="4D4D4D"/>
                              </a:solidFill>
                              <a:latin typeface="Cambria Math"/>
                              <a:ea typeface="Cambria Math"/>
                            </a:rPr>
                          </m:ctrlPr>
                        </m:sSubPr>
                        <m:e>
                          <m:r>
                            <a:rPr lang="it-IT" altLang="en-US" sz="2800" i="1">
                              <a:solidFill>
                                <a:srgbClr val="4D4D4D"/>
                              </a:solidFill>
                              <a:latin typeface="Cambria Math"/>
                              <a:ea typeface="Cambria Math"/>
                            </a:rPr>
                            <m:t>𝑃</m:t>
                          </m:r>
                        </m:e>
                        <m:sub>
                          <m:r>
                            <a:rPr lang="it-IT" altLang="en-US" sz="2800" i="1">
                              <a:solidFill>
                                <a:srgbClr val="4D4D4D"/>
                              </a:solidFill>
                              <a:latin typeface="Cambria Math"/>
                              <a:ea typeface="Cambria Math"/>
                            </a:rPr>
                            <m:t>𝑟</m:t>
                          </m:r>
                        </m:sub>
                      </m:sSub>
                      <m:d>
                        <m:dPr>
                          <m:ctrlPr>
                            <a:rPr lang="it-IT" altLang="en-US" sz="2800" i="1">
                              <a:solidFill>
                                <a:srgbClr val="4D4D4D"/>
                              </a:solidFill>
                              <a:latin typeface="Cambria Math"/>
                              <a:ea typeface="Cambria Math"/>
                            </a:rPr>
                          </m:ctrlPr>
                        </m:dPr>
                        <m:e>
                          <m:r>
                            <a:rPr lang="it-IT" altLang="en-US" sz="2800" i="1">
                              <a:solidFill>
                                <a:srgbClr val="4D4D4D"/>
                              </a:solidFill>
                              <a:latin typeface="Cambria Math"/>
                              <a:ea typeface="Cambria Math"/>
                            </a:rPr>
                            <m:t>𝑅</m:t>
                          </m:r>
                          <m:r>
                            <a:rPr lang="it-IT" altLang="en-US" sz="2800" i="1">
                              <a:solidFill>
                                <a:srgbClr val="4D4D4D"/>
                              </a:solidFill>
                              <a:latin typeface="Cambria Math"/>
                              <a:ea typeface="Cambria Math"/>
                            </a:rPr>
                            <m:t>=</m:t>
                          </m:r>
                          <m:r>
                            <a:rPr lang="it-IT" altLang="en-US" sz="2800" i="1">
                              <a:solidFill>
                                <a:srgbClr val="4D4D4D"/>
                              </a:solidFill>
                              <a:latin typeface="Cambria Math"/>
                              <a:ea typeface="Cambria Math"/>
                            </a:rPr>
                            <m:t>𝑟</m:t>
                          </m:r>
                        </m:e>
                      </m:d>
                      <m:r>
                        <a:rPr lang="it-IT" altLang="en-US" sz="2800" i="1">
                          <a:solidFill>
                            <a:srgbClr val="4D4D4D"/>
                          </a:solidFill>
                          <a:latin typeface="Cambria Math"/>
                          <a:ea typeface="Cambria Math"/>
                        </a:rPr>
                        <m:t>=</m:t>
                      </m:r>
                      <m:r>
                        <a:rPr lang="pt-BR" altLang="en-US" sz="2800" i="1">
                          <a:solidFill>
                            <a:srgbClr val="4D4D4D"/>
                          </a:solidFill>
                          <a:latin typeface="Cambria Math"/>
                          <a:ea typeface="Cambria Math"/>
                        </a:rPr>
                        <m:t>𝜋</m:t>
                      </m:r>
                      <m:sSub>
                        <m:sSubPr>
                          <m:ctrlPr>
                            <a:rPr lang="pt-BR" altLang="en-US" sz="2800" i="1">
                              <a:solidFill>
                                <a:srgbClr val="4D4D4D"/>
                              </a:solidFill>
                              <a:latin typeface="Cambria Math"/>
                              <a:ea typeface="Cambria Math"/>
                            </a:rPr>
                          </m:ctrlPr>
                        </m:sSubPr>
                        <m:e>
                          <m:r>
                            <a:rPr lang="it-IT" altLang="en-US" sz="2800" i="1">
                              <a:solidFill>
                                <a:srgbClr val="4D4D4D"/>
                              </a:solidFill>
                              <a:latin typeface="Cambria Math"/>
                              <a:ea typeface="Cambria Math"/>
                            </a:rPr>
                            <m:t>𝑏</m:t>
                          </m:r>
                        </m:e>
                        <m:sub>
                          <m:r>
                            <a:rPr lang="it-IT" altLang="en-US" sz="2800" i="1">
                              <a:solidFill>
                                <a:srgbClr val="4D4D4D"/>
                              </a:solidFill>
                              <a:latin typeface="Cambria Math"/>
                              <a:ea typeface="Cambria Math"/>
                            </a:rPr>
                            <m:t>𝑟</m:t>
                          </m:r>
                        </m:sub>
                      </m:sSub>
                      <m:d>
                        <m:dPr>
                          <m:ctrlPr>
                            <a:rPr lang="it-IT" altLang="en-US" sz="2800" i="1">
                              <a:solidFill>
                                <a:srgbClr val="4D4D4D"/>
                              </a:solidFill>
                              <a:latin typeface="Cambria Math"/>
                              <a:ea typeface="Cambria Math"/>
                            </a:rPr>
                          </m:ctrlPr>
                        </m:dPr>
                        <m:e>
                          <m:r>
                            <a:rPr lang="it-IT" altLang="en-US" sz="2800" i="1">
                              <a:solidFill>
                                <a:srgbClr val="4D4D4D"/>
                              </a:solidFill>
                              <a:latin typeface="Cambria Math"/>
                              <a:ea typeface="Cambria Math"/>
                            </a:rPr>
                            <m:t>𝜉</m:t>
                          </m:r>
                        </m:e>
                      </m:d>
                      <m:r>
                        <a:rPr lang="it-IT" altLang="en-US" sz="2800" i="1">
                          <a:solidFill>
                            <a:srgbClr val="4D4D4D"/>
                          </a:solidFill>
                          <a:latin typeface="Cambria Math"/>
                        </a:rPr>
                        <m:t>+</m:t>
                      </m:r>
                      <m:d>
                        <m:dPr>
                          <m:ctrlPr>
                            <a:rPr lang="it-IT" altLang="en-US" sz="2800" i="1">
                              <a:solidFill>
                                <a:srgbClr val="4D4D4D"/>
                              </a:solidFill>
                              <a:latin typeface="Cambria Math"/>
                            </a:rPr>
                          </m:ctrlPr>
                        </m:dPr>
                        <m:e>
                          <m:r>
                            <a:rPr lang="it-IT" altLang="en-US" sz="2800" i="1">
                              <a:solidFill>
                                <a:srgbClr val="4D4D4D"/>
                              </a:solidFill>
                              <a:latin typeface="Cambria Math"/>
                            </a:rPr>
                            <m:t>1−</m:t>
                          </m:r>
                          <m:r>
                            <a:rPr lang="it-IT" altLang="en-US" sz="2800" i="1">
                              <a:solidFill>
                                <a:srgbClr val="4D4D4D"/>
                              </a:solidFill>
                              <a:latin typeface="Cambria Math"/>
                              <a:ea typeface="Cambria Math"/>
                            </a:rPr>
                            <m:t>𝜋</m:t>
                          </m:r>
                        </m:e>
                      </m:d>
                      <m:r>
                        <a:rPr lang="it-IT" altLang="en-US" sz="2800" b="0" i="1" smtClean="0">
                          <a:solidFill>
                            <a:srgbClr val="4D4D4D"/>
                          </a:solidFill>
                          <a:latin typeface="Cambria Math"/>
                        </a:rPr>
                        <m:t>𝑈</m:t>
                      </m:r>
                      <m:r>
                        <a:rPr lang="it-IT" altLang="en-US" sz="2800" b="0" i="1" smtClean="0">
                          <a:solidFill>
                            <a:srgbClr val="4D4D4D"/>
                          </a:solidFill>
                          <a:latin typeface="Cambria Math"/>
                        </a:rPr>
                        <m:t>(</m:t>
                      </m:r>
                      <m:r>
                        <a:rPr lang="it-IT" altLang="en-US" sz="2800" b="0" i="1" smtClean="0">
                          <a:solidFill>
                            <a:srgbClr val="4D4D4D"/>
                          </a:solidFill>
                          <a:latin typeface="Cambria Math"/>
                        </a:rPr>
                        <m:t>𝑚</m:t>
                      </m:r>
                      <m:r>
                        <a:rPr lang="it-IT" altLang="en-US" sz="2800" b="0" i="1" smtClean="0">
                          <a:solidFill>
                            <a:srgbClr val="4D4D4D"/>
                          </a:solidFill>
                          <a:latin typeface="Cambria Math"/>
                        </a:rPr>
                        <m:t>)</m:t>
                      </m:r>
                    </m:oMath>
                  </m:oMathPara>
                </a14:m>
                <a:endParaRPr lang="en-GB" altLang="en-US" sz="2800" dirty="0" smtClean="0">
                  <a:solidFill>
                    <a:srgbClr val="4D4D4D"/>
                  </a:solidFill>
                  <a:latin typeface="Garamond" pitchFamily="18" charset="0"/>
                </a:endParaRPr>
              </a:p>
              <a:p>
                <a:pPr marL="0" indent="0">
                  <a:spcBef>
                    <a:spcPts val="0"/>
                  </a:spcBef>
                  <a:buNone/>
                </a:pPr>
                <a:endParaRPr lang="en-GB" altLang="en-US" sz="1200" dirty="0">
                  <a:solidFill>
                    <a:srgbClr val="4D4D4D"/>
                  </a:solidFill>
                  <a:latin typeface="Garamond" pitchFamily="18" charset="0"/>
                </a:endParaRPr>
              </a:p>
              <a:p>
                <a:pPr marL="0" indent="0">
                  <a:spcBef>
                    <a:spcPts val="0"/>
                  </a:spcBef>
                  <a:buNone/>
                </a:pPr>
                <a:endParaRPr lang="it-IT" altLang="en-US" sz="1200" b="0" i="1" dirty="0" smtClean="0">
                  <a:solidFill>
                    <a:srgbClr val="4D4D4D"/>
                  </a:solidFill>
                  <a:latin typeface="Cambria Math"/>
                  <a:ea typeface="Cambria Math"/>
                </a:endParaRPr>
              </a:p>
              <a:p>
                <a:pPr marL="0" indent="0">
                  <a:spcBef>
                    <a:spcPts val="0"/>
                  </a:spcBef>
                  <a:buNone/>
                </a:pPr>
                <a14:m>
                  <m:oMath xmlns:m="http://schemas.openxmlformats.org/officeDocument/2006/math">
                    <m:r>
                      <a:rPr lang="it-IT" altLang="en-US" sz="3300" b="0" i="1" smtClean="0">
                        <a:solidFill>
                          <a:srgbClr val="4D4D4D"/>
                        </a:solidFill>
                        <a:latin typeface="Cambria Math"/>
                        <a:ea typeface="Cambria Math"/>
                      </a:rPr>
                      <m:t>1−</m:t>
                    </m:r>
                    <m:r>
                      <a:rPr lang="pt-BR" altLang="en-US" sz="3300" i="1" smtClean="0">
                        <a:solidFill>
                          <a:srgbClr val="4D4D4D"/>
                        </a:solidFill>
                        <a:latin typeface="Cambria Math"/>
                        <a:ea typeface="Cambria Math"/>
                      </a:rPr>
                      <m:t>𝜉</m:t>
                    </m:r>
                  </m:oMath>
                </a14:m>
                <a:r>
                  <a:rPr lang="en-GB" sz="3300" dirty="0" smtClean="0">
                    <a:solidFill>
                      <a:srgbClr val="4D4D4D"/>
                    </a:solidFill>
                    <a:latin typeface="Garamond" panose="02020404030301010803" pitchFamily="18" charset="0"/>
                  </a:rPr>
                  <a:t>: measure of feeling             </a:t>
                </a:r>
                <a14:m>
                  <m:oMath xmlns:m="http://schemas.openxmlformats.org/officeDocument/2006/math">
                    <m:r>
                      <a:rPr lang="it-IT" altLang="en-US" sz="3300" b="0" i="1" smtClean="0">
                        <a:solidFill>
                          <a:srgbClr val="4D4D4D"/>
                        </a:solidFill>
                        <a:latin typeface="Cambria Math"/>
                        <a:ea typeface="Cambria Math"/>
                      </a:rPr>
                      <m:t>1−</m:t>
                    </m:r>
                    <m:r>
                      <a:rPr lang="pt-BR" altLang="en-US" sz="3300" i="1" smtClean="0">
                        <a:solidFill>
                          <a:srgbClr val="4D4D4D"/>
                        </a:solidFill>
                        <a:latin typeface="Cambria Math"/>
                        <a:ea typeface="Cambria Math"/>
                      </a:rPr>
                      <m:t>𝜋</m:t>
                    </m:r>
                  </m:oMath>
                </a14:m>
                <a:r>
                  <a:rPr lang="en-GB" sz="3300" dirty="0" smtClean="0">
                    <a:solidFill>
                      <a:srgbClr val="4D4D4D"/>
                    </a:solidFill>
                    <a:latin typeface="Garamond" panose="02020404030301010803" pitchFamily="18" charset="0"/>
                  </a:rPr>
                  <a:t>: measure of uncertainty</a:t>
                </a:r>
              </a:p>
            </p:txBody>
          </p:sp>
        </mc:Choice>
        <mc:Fallback xmlns="">
          <p:sp>
            <p:nvSpPr>
              <p:cNvPr id="4102" name="Rectangle 11"/>
              <p:cNvSpPr>
                <a:spLocks noGrp="1" noRot="1" noChangeAspect="1" noMove="1" noResize="1" noEditPoints="1" noAdjustHandles="1" noChangeArrowheads="1" noChangeShapeType="1" noTextEdit="1"/>
              </p:cNvSpPr>
              <p:nvPr>
                <p:ph type="body" idx="4294967295"/>
              </p:nvPr>
            </p:nvSpPr>
            <p:spPr>
              <a:xfrm>
                <a:off x="0" y="981075"/>
                <a:ext cx="9144000" cy="5524500"/>
              </a:xfrm>
              <a:blipFill rotWithShape="1">
                <a:blip r:embed="rId2"/>
                <a:stretch>
                  <a:fillRect l="-1000" t="-662" r="-2067"/>
                </a:stretch>
              </a:blipFill>
            </p:spPr>
            <p:txBody>
              <a:bodyPr/>
              <a:lstStyle/>
              <a:p>
                <a:r>
                  <a:rPr lang="it-IT">
                    <a:noFill/>
                  </a:rPr>
                  <a:t> </a:t>
                </a:r>
              </a:p>
            </p:txBody>
          </p:sp>
        </mc:Fallback>
      </mc:AlternateContent>
      <p:pic>
        <p:nvPicPr>
          <p:cNvPr id="4108" name="Picture 12" descr="logoUniP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1975180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0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101"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en-GB" altLang="en-US" sz="3600" b="1" dirty="0" smtClean="0">
                <a:solidFill>
                  <a:srgbClr val="4D4D4D"/>
                </a:solidFill>
                <a:latin typeface="Garamond" pitchFamily="18" charset="0"/>
              </a:rPr>
              <a:t>Uncertainty</a:t>
            </a:r>
            <a:endParaRPr lang="en-GB" altLang="en-US" sz="3600" b="1" dirty="0">
              <a:solidFill>
                <a:srgbClr val="4D4D4D"/>
              </a:solidFill>
              <a:latin typeface="Garamond" pitchFamily="18" charset="0"/>
            </a:endParaRPr>
          </a:p>
        </p:txBody>
      </p:sp>
      <p:sp>
        <p:nvSpPr>
          <p:cNvPr id="4102" name="Rectangle 11"/>
          <p:cNvSpPr>
            <a:spLocks noGrp="1" noChangeArrowheads="1"/>
          </p:cNvSpPr>
          <p:nvPr>
            <p:ph type="body" idx="4294967295"/>
          </p:nvPr>
        </p:nvSpPr>
        <p:spPr>
          <a:xfrm>
            <a:off x="209550" y="1042988"/>
            <a:ext cx="8775700" cy="4186212"/>
          </a:xfrm>
          <a:noFill/>
        </p:spPr>
        <p:txBody>
          <a:bodyPr>
            <a:normAutofit fontScale="92500" lnSpcReduction="20000"/>
          </a:bodyPr>
          <a:lstStyle/>
          <a:p>
            <a:pPr marL="0" indent="0" algn="ctr">
              <a:buFontTx/>
              <a:buNone/>
            </a:pPr>
            <a:endParaRPr lang="en-GB" altLang="en-US" sz="1400" dirty="0" smtClean="0">
              <a:solidFill>
                <a:srgbClr val="4D4D4D"/>
              </a:solidFill>
              <a:latin typeface="Garamond" pitchFamily="18" charset="0"/>
            </a:endParaRPr>
          </a:p>
          <a:p>
            <a:pPr marL="0" indent="0" algn="ctr">
              <a:buFontTx/>
              <a:buNone/>
            </a:pPr>
            <a:r>
              <a:rPr lang="en-GB" altLang="en-US" sz="3000" dirty="0" smtClean="0">
                <a:solidFill>
                  <a:srgbClr val="4D4D4D"/>
                </a:solidFill>
                <a:latin typeface="Garamond" pitchFamily="18" charset="0"/>
              </a:rPr>
              <a:t>In CUB uncertainty is the result of some related factors:</a:t>
            </a:r>
          </a:p>
          <a:p>
            <a:pPr marL="0" indent="0" algn="ctr">
              <a:buFontTx/>
              <a:buNone/>
            </a:pPr>
            <a:endParaRPr lang="en-GB" altLang="en-US" sz="3000" dirty="0" smtClean="0">
              <a:solidFill>
                <a:srgbClr val="4D4D4D"/>
              </a:solidFill>
              <a:latin typeface="Garamond" pitchFamily="18" charset="0"/>
            </a:endParaRPr>
          </a:p>
          <a:p>
            <a:pPr>
              <a:buFontTx/>
              <a:buChar char="-"/>
            </a:pPr>
            <a:r>
              <a:rPr lang="en-GB" altLang="en-US" sz="3000" dirty="0" smtClean="0">
                <a:solidFill>
                  <a:srgbClr val="4D4D4D"/>
                </a:solidFill>
                <a:latin typeface="Garamond" pitchFamily="18" charset="0"/>
              </a:rPr>
              <a:t>Amount of time devoted to the response</a:t>
            </a:r>
          </a:p>
          <a:p>
            <a:pPr>
              <a:buFontTx/>
              <a:buChar char="-"/>
            </a:pPr>
            <a:r>
              <a:rPr lang="en-GB" altLang="en-US" sz="3000" dirty="0" smtClean="0">
                <a:solidFill>
                  <a:srgbClr val="4D4D4D"/>
                </a:solidFill>
                <a:latin typeface="Garamond" pitchFamily="18" charset="0"/>
              </a:rPr>
              <a:t>Tiredness or fatigue</a:t>
            </a:r>
          </a:p>
          <a:p>
            <a:pPr>
              <a:buFontTx/>
              <a:buChar char="-"/>
            </a:pPr>
            <a:r>
              <a:rPr lang="en-GB" altLang="en-US" sz="3000" dirty="0" smtClean="0">
                <a:solidFill>
                  <a:srgbClr val="4D4D4D"/>
                </a:solidFill>
                <a:latin typeface="Garamond" pitchFamily="18" charset="0"/>
              </a:rPr>
              <a:t>Nature of the chosen scale</a:t>
            </a:r>
          </a:p>
          <a:p>
            <a:pPr>
              <a:buFontTx/>
              <a:buChar char="-"/>
            </a:pPr>
            <a:r>
              <a:rPr lang="en-GB" altLang="en-US" sz="3000" dirty="0" smtClean="0">
                <a:solidFill>
                  <a:srgbClr val="4D4D4D"/>
                </a:solidFill>
                <a:latin typeface="Garamond" pitchFamily="18" charset="0"/>
              </a:rPr>
              <a:t>Willingness to joke and fake</a:t>
            </a:r>
          </a:p>
          <a:p>
            <a:pPr>
              <a:buFontTx/>
              <a:buChar char="-"/>
            </a:pPr>
            <a:r>
              <a:rPr lang="en-GB" altLang="en-US" sz="3000" dirty="0" smtClean="0">
                <a:solidFill>
                  <a:srgbClr val="4D4D4D"/>
                </a:solidFill>
                <a:latin typeface="Garamond" pitchFamily="18" charset="0"/>
              </a:rPr>
              <a:t>Knowledge/ignorance</a:t>
            </a:r>
          </a:p>
          <a:p>
            <a:pPr>
              <a:buFontTx/>
              <a:buChar char="-"/>
            </a:pPr>
            <a:r>
              <a:rPr lang="en-GB" altLang="en-US" sz="3000" dirty="0" smtClean="0">
                <a:solidFill>
                  <a:srgbClr val="4D4D4D"/>
                </a:solidFill>
                <a:latin typeface="Garamond" pitchFamily="18" charset="0"/>
              </a:rPr>
              <a:t>Partial understanding of the item</a:t>
            </a:r>
          </a:p>
          <a:p>
            <a:pPr marL="0" indent="0">
              <a:buNone/>
            </a:pPr>
            <a:r>
              <a:rPr lang="en-GB" altLang="en-US" sz="3000" dirty="0" smtClean="0">
                <a:solidFill>
                  <a:srgbClr val="4D4D4D"/>
                </a:solidFill>
                <a:latin typeface="Garamond" pitchFamily="18" charset="0"/>
              </a:rPr>
              <a:t>…</a:t>
            </a:r>
            <a:endParaRPr lang="en-GB" altLang="en-US" sz="3000" dirty="0">
              <a:solidFill>
                <a:srgbClr val="4D4D4D"/>
              </a:solidFill>
              <a:latin typeface="Garamond" pitchFamily="18" charset="0"/>
            </a:endParaRPr>
          </a:p>
        </p:txBody>
      </p:sp>
      <p:pic>
        <p:nvPicPr>
          <p:cNvPr id="4108" name="Picture 12"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7" name="Immagin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9"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3865498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0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101"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CUB </a:t>
            </a:r>
            <a:r>
              <a:rPr lang="de-DE" altLang="en-US" sz="3600" b="1" dirty="0" err="1" smtClean="0">
                <a:solidFill>
                  <a:srgbClr val="4D4D4D"/>
                </a:solidFill>
                <a:latin typeface="Garamond" pitchFamily="18" charset="0"/>
              </a:rPr>
              <a:t>models</a:t>
            </a:r>
            <a:endParaRPr lang="de-DE" altLang="en-US" sz="3600" b="1" dirty="0">
              <a:solidFill>
                <a:srgbClr val="4D4D4D"/>
              </a:solidFill>
              <a:latin typeface="Garamond" pitchFamily="18" charset="0"/>
            </a:endParaRPr>
          </a:p>
        </p:txBody>
      </p:sp>
      <mc:AlternateContent xmlns:mc="http://schemas.openxmlformats.org/markup-compatibility/2006" xmlns:a14="http://schemas.microsoft.com/office/drawing/2010/main">
        <mc:Choice Requires="a14">
          <p:sp>
            <p:nvSpPr>
              <p:cNvPr id="4102" name="Rectangle 11"/>
              <p:cNvSpPr>
                <a:spLocks noGrp="1" noChangeArrowheads="1"/>
              </p:cNvSpPr>
              <p:nvPr>
                <p:ph type="body" idx="4294967295"/>
              </p:nvPr>
            </p:nvSpPr>
            <p:spPr>
              <a:xfrm>
                <a:off x="0" y="981075"/>
                <a:ext cx="9144000" cy="5524500"/>
              </a:xfrm>
              <a:noFill/>
            </p:spPr>
            <p:txBody>
              <a:bodyPr>
                <a:normAutofit/>
              </a:bodyPr>
              <a:lstStyle/>
              <a:p>
                <a:pPr marL="0" indent="0" algn="ctr">
                  <a:lnSpc>
                    <a:spcPct val="120000"/>
                  </a:lnSpc>
                  <a:buFontTx/>
                  <a:buNone/>
                </a:pPr>
                <a:endParaRPr lang="en-GB" sz="2800" dirty="0" smtClean="0">
                  <a:solidFill>
                    <a:srgbClr val="4D4D4D"/>
                  </a:solidFill>
                  <a:latin typeface="Garamond" panose="02020404030301010803" pitchFamily="18" charset="0"/>
                </a:endParaRPr>
              </a:p>
              <a:p>
                <a:pPr marL="0" indent="0" algn="ctr">
                  <a:lnSpc>
                    <a:spcPct val="120000"/>
                  </a:lnSpc>
                  <a:buFontTx/>
                  <a:buNone/>
                </a:pPr>
                <a:r>
                  <a:rPr lang="en-GB" sz="2800" dirty="0" smtClean="0">
                    <a:solidFill>
                      <a:srgbClr val="4D4D4D"/>
                    </a:solidFill>
                    <a:latin typeface="Garamond" panose="02020404030301010803" pitchFamily="18" charset="0"/>
                  </a:rPr>
                  <a:t>An extension of CUB model allow to introduce covariates to better explain the feeling and uncertainty components. </a:t>
                </a:r>
              </a:p>
              <a:p>
                <a:pPr marL="0" indent="0" algn="ctr">
                  <a:lnSpc>
                    <a:spcPct val="120000"/>
                  </a:lnSpc>
                  <a:buFontTx/>
                  <a:buNone/>
                </a:pPr>
                <a:r>
                  <a:rPr lang="en-GB" sz="2800" dirty="0" smtClean="0">
                    <a:solidFill>
                      <a:srgbClr val="4D4D4D"/>
                    </a:solidFill>
                    <a:latin typeface="Garamond" panose="02020404030301010803" pitchFamily="18" charset="0"/>
                  </a:rPr>
                  <a:t>These covariates may be included through a logit link:</a:t>
                </a:r>
                <a:endParaRPr lang="en-GB" sz="2800" dirty="0">
                  <a:solidFill>
                    <a:srgbClr val="4D4D4D"/>
                  </a:solidFill>
                  <a:latin typeface="Garamond" panose="02020404030301010803" pitchFamily="18" charset="0"/>
                </a:endParaRPr>
              </a:p>
              <a:p>
                <a:pPr marL="0" indent="0" algn="ctr">
                  <a:lnSpc>
                    <a:spcPct val="120000"/>
                  </a:lnSpc>
                  <a:buFontTx/>
                  <a:buNone/>
                </a:pPr>
                <a:endParaRPr lang="it-IT" altLang="en-US" sz="2800" b="0" i="1" dirty="0" smtClean="0">
                  <a:solidFill>
                    <a:srgbClr val="4D4D4D"/>
                  </a:solidFill>
                  <a:latin typeface="Garamond" panose="02020404030301010803" pitchFamily="18" charset="0"/>
                  <a:ea typeface="Cambria Math"/>
                </a:endParaRPr>
              </a:p>
              <a:p>
                <a:pPr marL="0" indent="0">
                  <a:spcBef>
                    <a:spcPts val="0"/>
                  </a:spcBef>
                  <a:buNone/>
                </a:pPr>
                <a14:m>
                  <m:oMathPara xmlns:m="http://schemas.openxmlformats.org/officeDocument/2006/math">
                    <m:oMathParaPr>
                      <m:jc m:val="centerGroup"/>
                    </m:oMathParaPr>
                    <m:oMath xmlns:m="http://schemas.openxmlformats.org/officeDocument/2006/math">
                      <m:sSub>
                        <m:sSubPr>
                          <m:ctrlPr>
                            <a:rPr lang="it-IT" altLang="en-US" sz="2800" i="1" smtClean="0">
                              <a:solidFill>
                                <a:srgbClr val="4D4D4D"/>
                              </a:solidFill>
                              <a:latin typeface="Cambria Math"/>
                            </a:rPr>
                          </m:ctrlPr>
                        </m:sSubPr>
                        <m:e>
                          <m:r>
                            <a:rPr lang="it-IT" altLang="en-US" sz="2800" b="0" i="1" smtClean="0">
                              <a:solidFill>
                                <a:srgbClr val="4D4D4D"/>
                              </a:solidFill>
                              <a:latin typeface="Cambria Math"/>
                            </a:rPr>
                            <m:t>𝑙𝑜𝑔𝑖𝑡</m:t>
                          </m:r>
                          <m:d>
                            <m:dPr>
                              <m:ctrlPr>
                                <a:rPr lang="it-IT" altLang="en-US" sz="2800" b="0" i="1" smtClean="0">
                                  <a:solidFill>
                                    <a:srgbClr val="4D4D4D"/>
                                  </a:solidFill>
                                  <a:latin typeface="Cambria Math"/>
                                </a:rPr>
                              </m:ctrlPr>
                            </m:dPr>
                            <m:e>
                              <m:r>
                                <a:rPr lang="it-IT" altLang="en-US" sz="2800" b="0" i="1" smtClean="0">
                                  <a:solidFill>
                                    <a:srgbClr val="4D4D4D"/>
                                  </a:solidFill>
                                  <a:latin typeface="Cambria Math"/>
                                </a:rPr>
                                <m:t>1−</m:t>
                              </m:r>
                              <m:sSub>
                                <m:sSubPr>
                                  <m:ctrlPr>
                                    <a:rPr lang="it-IT" altLang="en-US" sz="2800" b="0" i="1" smtClean="0">
                                      <a:solidFill>
                                        <a:srgbClr val="4D4D4D"/>
                                      </a:solidFill>
                                      <a:latin typeface="Cambria Math"/>
                                    </a:rPr>
                                  </m:ctrlPr>
                                </m:sSubPr>
                                <m:e>
                                  <m:r>
                                    <a:rPr lang="it-IT" altLang="en-US" sz="2800" b="0" i="1" smtClean="0">
                                      <a:solidFill>
                                        <a:srgbClr val="4D4D4D"/>
                                      </a:solidFill>
                                      <a:latin typeface="Cambria Math"/>
                                      <a:ea typeface="Cambria Math"/>
                                    </a:rPr>
                                    <m:t>𝜉</m:t>
                                  </m:r>
                                </m:e>
                                <m:sub>
                                  <m:r>
                                    <a:rPr lang="it-IT" altLang="en-US" sz="2800" b="0" i="1" smtClean="0">
                                      <a:solidFill>
                                        <a:srgbClr val="4D4D4D"/>
                                      </a:solidFill>
                                      <a:latin typeface="Cambria Math"/>
                                    </a:rPr>
                                    <m:t>𝑖</m:t>
                                  </m:r>
                                </m:sub>
                              </m:sSub>
                            </m:e>
                          </m:d>
                          <m:r>
                            <a:rPr lang="it-IT" altLang="en-US" sz="2800" b="0" i="1" smtClean="0">
                              <a:solidFill>
                                <a:srgbClr val="4D4D4D"/>
                              </a:solidFill>
                              <a:latin typeface="Cambria Math"/>
                            </a:rPr>
                            <m:t>=−</m:t>
                          </m:r>
                          <m:r>
                            <a:rPr lang="it-IT" altLang="en-US" sz="2800" b="0" i="1" smtClean="0">
                              <a:solidFill>
                                <a:srgbClr val="4D4D4D"/>
                              </a:solidFill>
                              <a:latin typeface="Cambria Math"/>
                            </a:rPr>
                            <m:t>𝑤</m:t>
                          </m:r>
                        </m:e>
                        <m:sub>
                          <m:r>
                            <a:rPr lang="it-IT" altLang="en-US" sz="2800" b="0" i="1" smtClean="0">
                              <a:solidFill>
                                <a:srgbClr val="4D4D4D"/>
                              </a:solidFill>
                              <a:latin typeface="Cambria Math"/>
                            </a:rPr>
                            <m:t>𝑖</m:t>
                          </m:r>
                        </m:sub>
                      </m:sSub>
                      <m:r>
                        <a:rPr lang="it-IT" altLang="en-US" sz="2800" i="1" smtClean="0">
                          <a:solidFill>
                            <a:srgbClr val="4D4D4D"/>
                          </a:solidFill>
                          <a:latin typeface="Cambria Math"/>
                          <a:ea typeface="Cambria Math"/>
                        </a:rPr>
                        <m:t>𝛾</m:t>
                      </m:r>
                    </m:oMath>
                  </m:oMathPara>
                </a14:m>
                <a:endParaRPr lang="en-GB" sz="2800" dirty="0" smtClean="0">
                  <a:solidFill>
                    <a:srgbClr val="4D4D4D"/>
                  </a:solidFill>
                  <a:latin typeface="Garamond" panose="02020404030301010803" pitchFamily="18" charset="0"/>
                </a:endParaRPr>
              </a:p>
              <a:p>
                <a:pPr marL="0" indent="0">
                  <a:spcBef>
                    <a:spcPts val="0"/>
                  </a:spcBef>
                  <a:buNone/>
                </a:pPr>
                <a:endParaRPr lang="en-GB" sz="1000" dirty="0" smtClean="0">
                  <a:solidFill>
                    <a:srgbClr val="4D4D4D"/>
                  </a:solidFill>
                  <a:latin typeface="Garamond" panose="02020404030301010803" pitchFamily="18" charset="0"/>
                </a:endParaRPr>
              </a:p>
              <a:p>
                <a:pPr marL="0" indent="0">
                  <a:spcBef>
                    <a:spcPts val="0"/>
                  </a:spcBef>
                  <a:buNone/>
                </a:pPr>
                <a14:m>
                  <m:oMathPara xmlns:m="http://schemas.openxmlformats.org/officeDocument/2006/math">
                    <m:oMathParaPr>
                      <m:jc m:val="centerGroup"/>
                    </m:oMathParaPr>
                    <m:oMath xmlns:m="http://schemas.openxmlformats.org/officeDocument/2006/math">
                      <m:sSub>
                        <m:sSubPr>
                          <m:ctrlPr>
                            <a:rPr lang="it-IT" altLang="en-US" sz="2800" i="1">
                              <a:solidFill>
                                <a:srgbClr val="4D4D4D"/>
                              </a:solidFill>
                              <a:latin typeface="Cambria Math"/>
                            </a:rPr>
                          </m:ctrlPr>
                        </m:sSubPr>
                        <m:e>
                          <m:r>
                            <a:rPr lang="it-IT" altLang="en-US" sz="2800" i="1">
                              <a:solidFill>
                                <a:srgbClr val="4D4D4D"/>
                              </a:solidFill>
                              <a:latin typeface="Cambria Math"/>
                            </a:rPr>
                            <m:t>𝑙𝑜𝑔𝑖𝑡</m:t>
                          </m:r>
                          <m:d>
                            <m:dPr>
                              <m:ctrlPr>
                                <a:rPr lang="it-IT" altLang="en-US" sz="2800" i="1">
                                  <a:solidFill>
                                    <a:srgbClr val="4D4D4D"/>
                                  </a:solidFill>
                                  <a:latin typeface="Cambria Math"/>
                                </a:rPr>
                              </m:ctrlPr>
                            </m:dPr>
                            <m:e>
                              <m:r>
                                <a:rPr lang="it-IT" altLang="en-US" sz="2800" i="1">
                                  <a:solidFill>
                                    <a:srgbClr val="4D4D4D"/>
                                  </a:solidFill>
                                  <a:latin typeface="Cambria Math"/>
                                </a:rPr>
                                <m:t>1−</m:t>
                              </m:r>
                              <m:sSub>
                                <m:sSubPr>
                                  <m:ctrlPr>
                                    <a:rPr lang="it-IT" altLang="en-US" sz="2800" i="1">
                                      <a:solidFill>
                                        <a:srgbClr val="4D4D4D"/>
                                      </a:solidFill>
                                      <a:latin typeface="Cambria Math"/>
                                    </a:rPr>
                                  </m:ctrlPr>
                                </m:sSubPr>
                                <m:e>
                                  <m:r>
                                    <a:rPr lang="it-IT" altLang="en-US" sz="2800" i="1" smtClean="0">
                                      <a:solidFill>
                                        <a:srgbClr val="4D4D4D"/>
                                      </a:solidFill>
                                      <a:latin typeface="Cambria Math"/>
                                      <a:ea typeface="Cambria Math"/>
                                    </a:rPr>
                                    <m:t>𝜋</m:t>
                                  </m:r>
                                </m:e>
                                <m:sub>
                                  <m:r>
                                    <a:rPr lang="it-IT" altLang="en-US" sz="2800" i="1">
                                      <a:solidFill>
                                        <a:srgbClr val="4D4D4D"/>
                                      </a:solidFill>
                                      <a:latin typeface="Cambria Math"/>
                                    </a:rPr>
                                    <m:t>𝑖</m:t>
                                  </m:r>
                                </m:sub>
                              </m:sSub>
                            </m:e>
                          </m:d>
                          <m:r>
                            <a:rPr lang="it-IT" altLang="en-US" sz="2800" i="1">
                              <a:solidFill>
                                <a:srgbClr val="4D4D4D"/>
                              </a:solidFill>
                              <a:latin typeface="Cambria Math"/>
                            </a:rPr>
                            <m:t>=−</m:t>
                          </m:r>
                          <m:r>
                            <a:rPr lang="it-IT" altLang="en-US" sz="2800" b="0" i="1" smtClean="0">
                              <a:solidFill>
                                <a:srgbClr val="4D4D4D"/>
                              </a:solidFill>
                              <a:latin typeface="Cambria Math"/>
                            </a:rPr>
                            <m:t>𝑧</m:t>
                          </m:r>
                        </m:e>
                        <m:sub>
                          <m:r>
                            <a:rPr lang="it-IT" altLang="en-US" sz="2800" i="1">
                              <a:solidFill>
                                <a:srgbClr val="4D4D4D"/>
                              </a:solidFill>
                              <a:latin typeface="Cambria Math"/>
                            </a:rPr>
                            <m:t>𝑖</m:t>
                          </m:r>
                        </m:sub>
                      </m:sSub>
                      <m:r>
                        <a:rPr lang="it-IT" altLang="en-US" sz="2800" i="1" smtClean="0">
                          <a:solidFill>
                            <a:srgbClr val="4D4D4D"/>
                          </a:solidFill>
                          <a:latin typeface="Cambria Math"/>
                          <a:ea typeface="Cambria Math"/>
                        </a:rPr>
                        <m:t>𝛽</m:t>
                      </m:r>
                    </m:oMath>
                  </m:oMathPara>
                </a14:m>
                <a:endParaRPr lang="en-GB" sz="2800" dirty="0" smtClean="0">
                  <a:solidFill>
                    <a:srgbClr val="4D4D4D"/>
                  </a:solidFill>
                  <a:latin typeface="Garamond" panose="02020404030301010803" pitchFamily="18" charset="0"/>
                </a:endParaRPr>
              </a:p>
            </p:txBody>
          </p:sp>
        </mc:Choice>
        <mc:Fallback xmlns="">
          <p:sp>
            <p:nvSpPr>
              <p:cNvPr id="4102" name="Rectangle 11"/>
              <p:cNvSpPr>
                <a:spLocks noGrp="1" noRot="1" noChangeAspect="1" noMove="1" noResize="1" noEditPoints="1" noAdjustHandles="1" noChangeArrowheads="1" noChangeShapeType="1" noTextEdit="1"/>
              </p:cNvSpPr>
              <p:nvPr>
                <p:ph type="body" idx="4294967295"/>
              </p:nvPr>
            </p:nvSpPr>
            <p:spPr>
              <a:xfrm>
                <a:off x="0" y="981075"/>
                <a:ext cx="9144000" cy="5524500"/>
              </a:xfrm>
              <a:blipFill rotWithShape="1">
                <a:blip r:embed="rId2"/>
                <a:stretch>
                  <a:fillRect/>
                </a:stretch>
              </a:blipFill>
            </p:spPr>
            <p:txBody>
              <a:bodyPr/>
              <a:lstStyle/>
              <a:p>
                <a:r>
                  <a:rPr lang="it-IT">
                    <a:noFill/>
                  </a:rPr>
                  <a:t> </a:t>
                </a:r>
              </a:p>
            </p:txBody>
          </p:sp>
        </mc:Fallback>
      </mc:AlternateContent>
      <p:pic>
        <p:nvPicPr>
          <p:cNvPr id="4108" name="Picture 12" descr="logoUniPD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1237277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0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4101"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err="1" smtClean="0">
                <a:solidFill>
                  <a:srgbClr val="4D4D4D"/>
                </a:solidFill>
                <a:latin typeface="Garamond" pitchFamily="18" charset="0"/>
              </a:rPr>
              <a:t>Vignettes</a:t>
            </a:r>
            <a:endParaRPr lang="de-DE" altLang="en-US" sz="3600" b="1" dirty="0">
              <a:solidFill>
                <a:srgbClr val="4D4D4D"/>
              </a:solidFill>
              <a:latin typeface="Garamond" pitchFamily="18" charset="0"/>
            </a:endParaRPr>
          </a:p>
        </p:txBody>
      </p:sp>
      <p:sp>
        <p:nvSpPr>
          <p:cNvPr id="4102" name="Rectangle 11"/>
          <p:cNvSpPr>
            <a:spLocks noGrp="1" noChangeArrowheads="1"/>
          </p:cNvSpPr>
          <p:nvPr>
            <p:ph type="body" idx="4294967295"/>
          </p:nvPr>
        </p:nvSpPr>
        <p:spPr>
          <a:xfrm>
            <a:off x="209550" y="1042988"/>
            <a:ext cx="8775700" cy="4730750"/>
          </a:xfrm>
          <a:noFill/>
        </p:spPr>
        <p:txBody>
          <a:bodyPr>
            <a:normAutofit lnSpcReduction="10000"/>
          </a:bodyPr>
          <a:lstStyle/>
          <a:p>
            <a:pPr marL="0" indent="0" algn="ctr">
              <a:buFontTx/>
              <a:buNone/>
            </a:pPr>
            <a:r>
              <a:rPr lang="en-GB" altLang="en-US" sz="2800" dirty="0">
                <a:solidFill>
                  <a:srgbClr val="4D4D4D"/>
                </a:solidFill>
                <a:latin typeface="Garamond" pitchFamily="18" charset="0"/>
              </a:rPr>
              <a:t>Vignettes have a long history to investigate social phenomena</a:t>
            </a:r>
          </a:p>
          <a:p>
            <a:pPr marL="0" indent="0" algn="just"/>
            <a:endParaRPr lang="en-GB" altLang="en-US" sz="2600" dirty="0">
              <a:solidFill>
                <a:srgbClr val="4D4D4D"/>
              </a:solidFill>
              <a:latin typeface="Garamond" pitchFamily="18" charset="0"/>
            </a:endParaRPr>
          </a:p>
          <a:p>
            <a:pPr marL="0" indent="0" algn="ctr">
              <a:buFontTx/>
              <a:buNone/>
            </a:pPr>
            <a:r>
              <a:rPr lang="en-GB" altLang="en-US" sz="2800" dirty="0">
                <a:solidFill>
                  <a:srgbClr val="4D4D4D"/>
                </a:solidFill>
                <a:latin typeface="Garamond" pitchFamily="18" charset="0"/>
              </a:rPr>
              <a:t>“…short descriptions of a person or a social situation which contain precise references to what are thought to be the most important factors in the decision-making or judgement-making process of respondents” (Alexander &amp; Becker, 1978)</a:t>
            </a:r>
          </a:p>
          <a:p>
            <a:pPr marL="0" indent="0">
              <a:buFontTx/>
              <a:buNone/>
            </a:pPr>
            <a:endParaRPr lang="en-GB" altLang="en-US" sz="2600" dirty="0">
              <a:solidFill>
                <a:srgbClr val="4D4D4D"/>
              </a:solidFill>
              <a:latin typeface="Garamond" pitchFamily="18" charset="0"/>
            </a:endParaRPr>
          </a:p>
          <a:p>
            <a:pPr marL="0" indent="0" algn="ctr">
              <a:buFontTx/>
              <a:buNone/>
            </a:pPr>
            <a:r>
              <a:rPr lang="en-GB" altLang="en-US" sz="2800" dirty="0">
                <a:solidFill>
                  <a:srgbClr val="4D4D4D"/>
                </a:solidFill>
                <a:latin typeface="Garamond" pitchFamily="18" charset="0"/>
              </a:rPr>
              <a:t>Statistical solutions exploiting the vignettes as an additional tool to identify and correct for the systematic differences in the use of response scales within countries or socio-economic groups were introduced by King et al. (2004)</a:t>
            </a:r>
          </a:p>
        </p:txBody>
      </p:sp>
      <p:pic>
        <p:nvPicPr>
          <p:cNvPr id="4108" name="Picture 12"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4111148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5299"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5300" name="Text Box 9"/>
          <p:cNvSpPr txBox="1">
            <a:spLocks noChangeArrowheads="1"/>
          </p:cNvSpPr>
          <p:nvPr/>
        </p:nvSpPr>
        <p:spPr bwMode="auto">
          <a:xfrm>
            <a:off x="0" y="2794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err="1" smtClean="0">
                <a:solidFill>
                  <a:srgbClr val="4D4D4D"/>
                </a:solidFill>
                <a:latin typeface="Garamond" pitchFamily="18" charset="0"/>
              </a:rPr>
              <a:t>Vignettes</a:t>
            </a:r>
            <a:endParaRPr lang="de-DE" altLang="en-US" sz="3600" b="1" dirty="0">
              <a:solidFill>
                <a:srgbClr val="4D4D4D"/>
              </a:solidFill>
              <a:latin typeface="Garamond" pitchFamily="18" charset="0"/>
            </a:endParaRPr>
          </a:p>
        </p:txBody>
      </p:sp>
      <p:sp>
        <p:nvSpPr>
          <p:cNvPr id="55301" name="Rectangle 11"/>
          <p:cNvSpPr>
            <a:spLocks noGrp="1" noChangeArrowheads="1"/>
          </p:cNvSpPr>
          <p:nvPr>
            <p:ph type="body" idx="4294967295"/>
          </p:nvPr>
        </p:nvSpPr>
        <p:spPr>
          <a:xfrm>
            <a:off x="115889" y="972000"/>
            <a:ext cx="8869362" cy="5229312"/>
          </a:xfrm>
          <a:noFill/>
        </p:spPr>
        <p:txBody>
          <a:bodyPr>
            <a:normAutofit/>
          </a:bodyPr>
          <a:lstStyle/>
          <a:p>
            <a:pPr marL="0" indent="0" algn="ctr">
              <a:spcBef>
                <a:spcPct val="0"/>
              </a:spcBef>
              <a:buFontTx/>
              <a:buNone/>
            </a:pPr>
            <a:r>
              <a:rPr lang="en-GB" altLang="en-US" sz="2800" dirty="0">
                <a:solidFill>
                  <a:srgbClr val="4D4D4D"/>
                </a:solidFill>
                <a:latin typeface="Garamond" pitchFamily="18" charset="0"/>
              </a:rPr>
              <a:t>The presence of individual heterogeneity leads respondents to interpret, understand, use the response categories for </a:t>
            </a:r>
            <a:r>
              <a:rPr lang="en-GB" altLang="en-US" sz="2800" dirty="0" smtClean="0">
                <a:solidFill>
                  <a:srgbClr val="4D4D4D"/>
                </a:solidFill>
                <a:latin typeface="Garamond" pitchFamily="18" charset="0"/>
              </a:rPr>
              <a:t>the same </a:t>
            </a:r>
            <a:r>
              <a:rPr lang="en-GB" altLang="en-US" sz="2800" dirty="0">
                <a:solidFill>
                  <a:srgbClr val="4D4D4D"/>
                </a:solidFill>
                <a:latin typeface="Garamond" pitchFamily="18" charset="0"/>
              </a:rPr>
              <a:t>questions differently: </a:t>
            </a:r>
            <a:r>
              <a:rPr lang="en-GB" altLang="en-US" sz="2800" dirty="0" smtClean="0">
                <a:solidFill>
                  <a:srgbClr val="4D4D4D"/>
                </a:solidFill>
                <a:latin typeface="Garamond" pitchFamily="18" charset="0"/>
              </a:rPr>
              <a:t>DIF </a:t>
            </a:r>
            <a:r>
              <a:rPr lang="en-GB" altLang="en-US" sz="2800" dirty="0">
                <a:solidFill>
                  <a:srgbClr val="4D4D4D"/>
                </a:solidFill>
                <a:latin typeface="Garamond" pitchFamily="18" charset="0"/>
              </a:rPr>
              <a:t>– </a:t>
            </a:r>
            <a:r>
              <a:rPr lang="en-GB" altLang="en-US" sz="2800" b="1" dirty="0">
                <a:solidFill>
                  <a:srgbClr val="4D4D4D"/>
                </a:solidFill>
                <a:latin typeface="Garamond" pitchFamily="18" charset="0"/>
              </a:rPr>
              <a:t>Differential Item Functioning</a:t>
            </a:r>
          </a:p>
          <a:p>
            <a:pPr marL="0" indent="0" algn="ctr">
              <a:spcBef>
                <a:spcPct val="0"/>
              </a:spcBef>
              <a:buFontTx/>
              <a:buNone/>
            </a:pPr>
            <a:endParaRPr lang="en-GB" altLang="en-US" sz="1000" dirty="0">
              <a:solidFill>
                <a:srgbClr val="4D4D4D"/>
              </a:solidFill>
              <a:latin typeface="Garamond" pitchFamily="18" charset="0"/>
            </a:endParaRPr>
          </a:p>
          <a:p>
            <a:pPr marL="0" indent="0" algn="ctr">
              <a:buFontTx/>
              <a:buNone/>
            </a:pPr>
            <a:r>
              <a:rPr lang="en-GB" altLang="en-US" sz="2800" dirty="0">
                <a:solidFill>
                  <a:srgbClr val="4D4D4D"/>
                </a:solidFill>
                <a:latin typeface="Garamond" pitchFamily="18" charset="0"/>
              </a:rPr>
              <a:t>Anchoring vignettes aim at </a:t>
            </a:r>
            <a:r>
              <a:rPr lang="en-GB" altLang="en-US" sz="2800" b="1" dirty="0">
                <a:solidFill>
                  <a:srgbClr val="4D4D4D"/>
                </a:solidFill>
                <a:latin typeface="Garamond" pitchFamily="18" charset="0"/>
              </a:rPr>
              <a:t>making comparable</a:t>
            </a:r>
            <a:r>
              <a:rPr lang="en-GB" altLang="en-US" sz="2800" dirty="0">
                <a:solidFill>
                  <a:srgbClr val="4D4D4D"/>
                </a:solidFill>
                <a:latin typeface="Garamond" pitchFamily="18" charset="0"/>
              </a:rPr>
              <a:t>,              across respondents, self-evaluations affected by    </a:t>
            </a:r>
            <a:r>
              <a:rPr lang="en-GB" altLang="en-US" sz="2800" dirty="0" smtClean="0">
                <a:solidFill>
                  <a:srgbClr val="4D4D4D"/>
                </a:solidFill>
                <a:latin typeface="Garamond" pitchFamily="18" charset="0"/>
              </a:rPr>
              <a:t>      individual </a:t>
            </a:r>
            <a:r>
              <a:rPr lang="en-GB" altLang="en-US" sz="2800" dirty="0">
                <a:solidFill>
                  <a:srgbClr val="4D4D4D"/>
                </a:solidFill>
                <a:latin typeface="Garamond" pitchFamily="18" charset="0"/>
              </a:rPr>
              <a:t>unobserved </a:t>
            </a:r>
            <a:r>
              <a:rPr lang="en-GB" altLang="en-US" sz="2800" dirty="0" smtClean="0">
                <a:solidFill>
                  <a:srgbClr val="4D4D4D"/>
                </a:solidFill>
                <a:latin typeface="Garamond" pitchFamily="18" charset="0"/>
              </a:rPr>
              <a:t>heterogeneity</a:t>
            </a:r>
          </a:p>
          <a:p>
            <a:pPr marL="0" indent="0" algn="ctr">
              <a:buFontTx/>
              <a:buNone/>
            </a:pPr>
            <a:endParaRPr lang="en-GB" altLang="en-US" sz="1000" dirty="0">
              <a:solidFill>
                <a:srgbClr val="4D4D4D"/>
              </a:solidFill>
              <a:latin typeface="Garamond" pitchFamily="18" charset="0"/>
            </a:endParaRPr>
          </a:p>
          <a:p>
            <a:pPr marL="0" indent="0" algn="ctr">
              <a:buFontTx/>
              <a:buNone/>
            </a:pPr>
            <a:r>
              <a:rPr lang="en-GB" altLang="en-US" sz="2800" dirty="0">
                <a:solidFill>
                  <a:srgbClr val="4D4D4D"/>
                </a:solidFill>
                <a:latin typeface="Garamond" pitchFamily="18" charset="0"/>
              </a:rPr>
              <a:t>Since the ratings of the vignette persons provide an </a:t>
            </a:r>
            <a:r>
              <a:rPr lang="en-GB" altLang="en-US" sz="2800" i="1" dirty="0">
                <a:solidFill>
                  <a:srgbClr val="4D4D4D"/>
                </a:solidFill>
                <a:latin typeface="Garamond" pitchFamily="18" charset="0"/>
              </a:rPr>
              <a:t>anchor</a:t>
            </a:r>
            <a:r>
              <a:rPr lang="en-GB" altLang="en-US" sz="2800" dirty="0">
                <a:solidFill>
                  <a:srgbClr val="4D4D4D"/>
                </a:solidFill>
                <a:latin typeface="Garamond" pitchFamily="18" charset="0"/>
              </a:rPr>
              <a:t>     </a:t>
            </a:r>
            <a:r>
              <a:rPr lang="en-GB" altLang="en-US" sz="2800" dirty="0" smtClean="0">
                <a:solidFill>
                  <a:srgbClr val="4D4D4D"/>
                </a:solidFill>
                <a:latin typeface="Garamond" pitchFamily="18" charset="0"/>
              </a:rPr>
              <a:t> (</a:t>
            </a:r>
            <a:r>
              <a:rPr lang="en-GB" altLang="en-US" sz="2800" dirty="0">
                <a:solidFill>
                  <a:srgbClr val="4D4D4D"/>
                </a:solidFill>
                <a:latin typeface="Garamond" pitchFamily="18" charset="0"/>
              </a:rPr>
              <a:t>a gold standard) for adjusting self-ratings,    </a:t>
            </a:r>
            <a:r>
              <a:rPr lang="en-GB" altLang="en-US" sz="2800" dirty="0" smtClean="0">
                <a:solidFill>
                  <a:srgbClr val="4D4D4D"/>
                </a:solidFill>
                <a:latin typeface="Garamond" pitchFamily="18" charset="0"/>
              </a:rPr>
              <a:t>                     these </a:t>
            </a:r>
            <a:r>
              <a:rPr lang="en-GB" altLang="en-US" sz="2800" dirty="0">
                <a:solidFill>
                  <a:srgbClr val="4D4D4D"/>
                </a:solidFill>
                <a:latin typeface="Garamond" pitchFamily="18" charset="0"/>
              </a:rPr>
              <a:t>instruments were called </a:t>
            </a:r>
            <a:r>
              <a:rPr lang="en-GB" altLang="en-US" sz="2800" i="1" dirty="0">
                <a:solidFill>
                  <a:srgbClr val="4D4D4D"/>
                </a:solidFill>
                <a:latin typeface="Garamond" pitchFamily="18" charset="0"/>
              </a:rPr>
              <a:t>anchoring</a:t>
            </a:r>
            <a:r>
              <a:rPr lang="en-GB" altLang="en-US" sz="2800" dirty="0">
                <a:solidFill>
                  <a:srgbClr val="4D4D4D"/>
                </a:solidFill>
                <a:latin typeface="Garamond" pitchFamily="18" charset="0"/>
              </a:rPr>
              <a:t> </a:t>
            </a:r>
            <a:r>
              <a:rPr lang="en-GB" altLang="en-US" sz="2800" dirty="0" smtClean="0">
                <a:solidFill>
                  <a:srgbClr val="4D4D4D"/>
                </a:solidFill>
                <a:latin typeface="Garamond" pitchFamily="18" charset="0"/>
              </a:rPr>
              <a:t>vignettes</a:t>
            </a:r>
          </a:p>
          <a:p>
            <a:pPr marL="0" indent="0" algn="ctr">
              <a:buFontTx/>
              <a:buNone/>
            </a:pPr>
            <a:endParaRPr lang="en-GB" altLang="en-US" sz="1000" dirty="0" smtClean="0">
              <a:solidFill>
                <a:srgbClr val="4D4D4D"/>
              </a:solidFill>
              <a:latin typeface="Garamond" pitchFamily="18" charset="0"/>
            </a:endParaRPr>
          </a:p>
          <a:p>
            <a:pPr marL="0" indent="0" algn="ctr">
              <a:buFontTx/>
              <a:buNone/>
            </a:pPr>
            <a:r>
              <a:rPr lang="en-GB" altLang="en-US" sz="2800" dirty="0" smtClean="0">
                <a:solidFill>
                  <a:srgbClr val="4D4D4D"/>
                </a:solidFill>
                <a:latin typeface="Garamond" pitchFamily="18" charset="0"/>
              </a:rPr>
              <a:t>Two assumptions: </a:t>
            </a:r>
            <a:r>
              <a:rPr lang="en-GB" altLang="en-US" sz="2800" i="1" dirty="0" smtClean="0">
                <a:solidFill>
                  <a:srgbClr val="4D4D4D"/>
                </a:solidFill>
                <a:latin typeface="Garamond" pitchFamily="18" charset="0"/>
              </a:rPr>
              <a:t>response consistency </a:t>
            </a:r>
            <a:r>
              <a:rPr lang="en-GB" altLang="en-US" sz="2800" dirty="0" smtClean="0">
                <a:solidFill>
                  <a:srgbClr val="4D4D4D"/>
                </a:solidFill>
                <a:latin typeface="Garamond" pitchFamily="18" charset="0"/>
              </a:rPr>
              <a:t>&amp; </a:t>
            </a:r>
            <a:r>
              <a:rPr lang="en-GB" altLang="en-US" sz="2800" i="1" dirty="0" smtClean="0">
                <a:solidFill>
                  <a:srgbClr val="4D4D4D"/>
                </a:solidFill>
                <a:latin typeface="Garamond" pitchFamily="18" charset="0"/>
              </a:rPr>
              <a:t>vignette equivalence</a:t>
            </a:r>
            <a:endParaRPr lang="en-GB" altLang="en-US" sz="2800" i="1" dirty="0">
              <a:solidFill>
                <a:srgbClr val="4D4D4D"/>
              </a:solidFill>
              <a:latin typeface="Garamond" pitchFamily="18" charset="0"/>
            </a:endParaRPr>
          </a:p>
        </p:txBody>
      </p:sp>
      <p:pic>
        <p:nvPicPr>
          <p:cNvPr id="55304" name="Picture 8"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0"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513950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lstStyle/>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en-GB" altLang="en-US" sz="2800" b="1"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2" name="Rectangle 11"/>
          <p:cNvSpPr txBox="1">
            <a:spLocks noChangeArrowheads="1"/>
          </p:cNvSpPr>
          <p:nvPr/>
        </p:nvSpPr>
        <p:spPr>
          <a:xfrm>
            <a:off x="209550" y="1044000"/>
            <a:ext cx="8775700" cy="5301312"/>
          </a:xfrm>
          <a:prstGeom prst="rect">
            <a:avLst/>
          </a:prstGeom>
          <a:no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Tx/>
              <a:buNone/>
            </a:pPr>
            <a:r>
              <a:rPr lang="en-GB" altLang="en-US" sz="2800" dirty="0" smtClean="0">
                <a:solidFill>
                  <a:srgbClr val="4D4D4D"/>
                </a:solidFill>
                <a:latin typeface="Garamond" pitchFamily="18" charset="0"/>
              </a:rPr>
              <a:t>The proposed strategy is </a:t>
            </a:r>
            <a:r>
              <a:rPr lang="en-GB" sz="2800" dirty="0" smtClean="0">
                <a:solidFill>
                  <a:srgbClr val="4D4D4D"/>
                </a:solidFill>
                <a:latin typeface="Garamond" panose="02020404030301010803" pitchFamily="18" charset="0"/>
              </a:rPr>
              <a:t>applied to a vignette dataset on  work disability, collected in the SHARE                                                    (Survey of Health, Ageing and Retirement in Europe) project</a:t>
            </a:r>
          </a:p>
          <a:p>
            <a:pPr marL="0" indent="0">
              <a:buFont typeface="Arial" panose="020B0604020202020204" pitchFamily="34" charset="0"/>
              <a:buNone/>
            </a:pPr>
            <a:endParaRPr lang="en-GB" altLang="en-US" sz="1800" dirty="0" smtClean="0">
              <a:solidFill>
                <a:srgbClr val="4D4D4D"/>
              </a:solidFill>
              <a:latin typeface="Garamond" pitchFamily="18" charset="0"/>
            </a:endParaRPr>
          </a:p>
          <a:p>
            <a:pPr marL="0" indent="0">
              <a:buFont typeface="Arial" panose="020B0604020202020204" pitchFamily="34" charset="0"/>
              <a:buNone/>
            </a:pPr>
            <a:r>
              <a:rPr lang="en-GB" altLang="en-US" sz="2800" dirty="0" smtClean="0">
                <a:solidFill>
                  <a:srgbClr val="4D4D4D"/>
                </a:solidFill>
                <a:latin typeface="Garamond" pitchFamily="18" charset="0"/>
              </a:rPr>
              <a:t>The self-reported question asks:</a:t>
            </a:r>
          </a:p>
          <a:p>
            <a:pPr marL="0" indent="0" algn="ctr">
              <a:buFont typeface="Arial" panose="020B0604020202020204" pitchFamily="34" charset="0"/>
              <a:buNone/>
            </a:pPr>
            <a:r>
              <a:rPr lang="en-GB" altLang="en-US" sz="2800" dirty="0" smtClean="0">
                <a:solidFill>
                  <a:srgbClr val="4D4D4D"/>
                </a:solidFill>
                <a:latin typeface="Garamond" pitchFamily="18" charset="0"/>
              </a:rPr>
              <a:t>Do you have any impairment or health problem that limits  the amount or kind of work you can do?</a:t>
            </a:r>
          </a:p>
          <a:p>
            <a:endParaRPr lang="en-GB" altLang="en-US" sz="800" dirty="0" smtClean="0">
              <a:solidFill>
                <a:srgbClr val="4D4D4D"/>
              </a:solidFill>
              <a:latin typeface="Garamond" pitchFamily="18" charset="0"/>
            </a:endParaRPr>
          </a:p>
          <a:p>
            <a:pPr algn="ctr">
              <a:buFontTx/>
              <a:buNone/>
            </a:pPr>
            <a:r>
              <a:rPr lang="en-GB" altLang="en-US" sz="2800" dirty="0" smtClean="0">
                <a:solidFill>
                  <a:srgbClr val="4D4D4D"/>
                </a:solidFill>
                <a:latin typeface="Garamond" pitchFamily="18" charset="0"/>
              </a:rPr>
              <a:t>(1=None;  2=Mild;  3=Moderate;  4=Severe;  5=Extreme)</a:t>
            </a:r>
          </a:p>
          <a:p>
            <a:pPr algn="ctr">
              <a:buFontTx/>
              <a:buNone/>
            </a:pPr>
            <a:endParaRPr lang="en-GB" sz="1400" dirty="0" smtClean="0">
              <a:solidFill>
                <a:srgbClr val="4D4D4D"/>
              </a:solidFill>
              <a:latin typeface="Garamond" panose="02020404030301010803" pitchFamily="18" charset="0"/>
            </a:endParaRPr>
          </a:p>
          <a:p>
            <a:pPr algn="ctr">
              <a:buFontTx/>
              <a:buNone/>
            </a:pPr>
            <a:r>
              <a:rPr lang="en-GB" sz="2800" dirty="0" smtClean="0">
                <a:solidFill>
                  <a:srgbClr val="4D4D4D"/>
                </a:solidFill>
                <a:latin typeface="Garamond" panose="02020404030301010803" pitchFamily="18" charset="0"/>
              </a:rPr>
              <a:t>In wave 1 (2004) 9 vignettes were proposed,                     while in wave 2 (2006) only 3 of them were collected !</a:t>
            </a:r>
          </a:p>
        </p:txBody>
      </p:sp>
      <p:sp>
        <p:nvSpPr>
          <p:cNvPr id="13"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642029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lstStyle/>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en-GB" altLang="en-US" sz="2800" b="1"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2" name="Rectangle 11"/>
          <p:cNvSpPr txBox="1">
            <a:spLocks noChangeArrowheads="1"/>
          </p:cNvSpPr>
          <p:nvPr/>
        </p:nvSpPr>
        <p:spPr>
          <a:xfrm>
            <a:off x="209550" y="1044000"/>
            <a:ext cx="8775700" cy="5301312"/>
          </a:xfrm>
          <a:prstGeom prst="rect">
            <a:avLst/>
          </a:prstGeom>
          <a:no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Tx/>
              <a:buNone/>
            </a:pPr>
            <a:endParaRPr lang="en-GB" altLang="en-US" sz="2800" dirty="0" smtClean="0">
              <a:solidFill>
                <a:srgbClr val="4D4D4D"/>
              </a:solidFill>
              <a:latin typeface="Garamond" pitchFamily="18" charset="0"/>
            </a:endParaRPr>
          </a:p>
          <a:p>
            <a:pPr marL="0" indent="0" algn="ctr">
              <a:buFontTx/>
              <a:buNone/>
            </a:pPr>
            <a:endParaRPr lang="en-GB" altLang="en-US" sz="2800" dirty="0" smtClean="0">
              <a:solidFill>
                <a:srgbClr val="4D4D4D"/>
              </a:solidFill>
              <a:latin typeface="Garamond" pitchFamily="18" charset="0"/>
            </a:endParaRPr>
          </a:p>
          <a:p>
            <a:pPr marL="0" indent="0" algn="ctr">
              <a:buFontTx/>
              <a:buNone/>
            </a:pPr>
            <a:r>
              <a:rPr lang="en-GB" altLang="en-US" sz="2800" dirty="0" smtClean="0">
                <a:solidFill>
                  <a:srgbClr val="4D4D4D"/>
                </a:solidFill>
                <a:latin typeface="Garamond" pitchFamily="18" charset="0"/>
              </a:rPr>
              <a:t>The final dataset is composed by 4007 observations</a:t>
            </a:r>
          </a:p>
          <a:p>
            <a:pPr marL="0" indent="0" algn="ctr">
              <a:buFontTx/>
              <a:buNone/>
            </a:pPr>
            <a:r>
              <a:rPr lang="en-GB" altLang="en-US" sz="2800" dirty="0" smtClean="0">
                <a:solidFill>
                  <a:srgbClr val="4D4D4D"/>
                </a:solidFill>
                <a:latin typeface="Garamond" pitchFamily="18" charset="0"/>
              </a:rPr>
              <a:t>(individuals who answered to all questions)</a:t>
            </a:r>
          </a:p>
          <a:p>
            <a:pPr marL="0" indent="0" algn="ctr">
              <a:buFontTx/>
              <a:buNone/>
            </a:pPr>
            <a:r>
              <a:rPr lang="en-GB" altLang="en-US" sz="2800" dirty="0" smtClean="0">
                <a:solidFill>
                  <a:srgbClr val="4D4D4D"/>
                </a:solidFill>
                <a:latin typeface="Garamond" pitchFamily="18" charset="0"/>
              </a:rPr>
              <a:t>coming from 8 countries:</a:t>
            </a:r>
          </a:p>
          <a:p>
            <a:pPr marL="0" indent="0" algn="ctr">
              <a:buFontTx/>
              <a:buNone/>
            </a:pPr>
            <a:r>
              <a:rPr lang="en-GB" altLang="en-US" sz="2800" dirty="0" smtClean="0">
                <a:solidFill>
                  <a:srgbClr val="4D4D4D"/>
                </a:solidFill>
                <a:latin typeface="Garamond" pitchFamily="18" charset="0"/>
              </a:rPr>
              <a:t>Sweden, Belgium, the Netherlands, Germany,      </a:t>
            </a:r>
          </a:p>
          <a:p>
            <a:pPr marL="0" indent="0" algn="ctr">
              <a:buFontTx/>
              <a:buNone/>
            </a:pPr>
            <a:r>
              <a:rPr lang="en-GB" altLang="en-US" sz="2800" dirty="0" smtClean="0">
                <a:solidFill>
                  <a:srgbClr val="4D4D4D"/>
                </a:solidFill>
                <a:latin typeface="Garamond" pitchFamily="18" charset="0"/>
              </a:rPr>
              <a:t>France, Italy, Spain and Greece</a:t>
            </a:r>
            <a:endParaRPr lang="en-GB" sz="2800" dirty="0" smtClean="0">
              <a:solidFill>
                <a:srgbClr val="4D4D4D"/>
              </a:solidFill>
              <a:latin typeface="Garamond" panose="02020404030301010803" pitchFamily="18" charset="0"/>
            </a:endParaRPr>
          </a:p>
        </p:txBody>
      </p:sp>
      <p:sp>
        <p:nvSpPr>
          <p:cNvPr id="13"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4183979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ggetto 1"/>
          <p:cNvGraphicFramePr>
            <a:graphicFrameLocks noChangeAspect="1"/>
          </p:cNvGraphicFramePr>
          <p:nvPr>
            <p:extLst>
              <p:ext uri="{D42A27DB-BD31-4B8C-83A1-F6EECF244321}">
                <p14:modId xmlns:p14="http://schemas.microsoft.com/office/powerpoint/2010/main" val="862638668"/>
              </p:ext>
            </p:extLst>
          </p:nvPr>
        </p:nvGraphicFramePr>
        <p:xfrm>
          <a:off x="-972616" y="-828000"/>
          <a:ext cx="9094711" cy="12870135"/>
        </p:xfrm>
        <a:graphic>
          <a:graphicData uri="http://schemas.openxmlformats.org/presentationml/2006/ole">
            <mc:AlternateContent xmlns:mc="http://schemas.openxmlformats.org/markup-compatibility/2006">
              <mc:Choice xmlns:v="urn:schemas-microsoft-com:vml" Requires="v">
                <p:oleObj spid="_x0000_s15372" name="Acrobat Document" r:id="rId3" imgW="3777861" imgH="5346331" progId="AcroExch.Document.DC">
                  <p:embed/>
                </p:oleObj>
              </mc:Choice>
              <mc:Fallback>
                <p:oleObj name="Acrobat Document" r:id="rId3" imgW="3777861" imgH="5346331" progId="AcroExch.Document.DC">
                  <p:embed/>
                  <p:pic>
                    <p:nvPicPr>
                      <p:cNvPr id="0" name=""/>
                      <p:cNvPicPr preferRelativeResize="0"/>
                      <p:nvPr/>
                    </p:nvPicPr>
                    <p:blipFill>
                      <a:blip r:embed="rId4"/>
                      <a:stretch>
                        <a:fillRect/>
                      </a:stretch>
                    </p:blipFill>
                    <p:spPr>
                      <a:xfrm>
                        <a:off x="-972616" y="-828000"/>
                        <a:ext cx="9094711" cy="12870135"/>
                      </a:xfrm>
                      <a:prstGeom prst="rect">
                        <a:avLst/>
                      </a:prstGeom>
                    </p:spPr>
                  </p:pic>
                </p:oleObj>
              </mc:Fallback>
            </mc:AlternateContent>
          </a:graphicData>
        </a:graphic>
      </p:graphicFrame>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lstStyle/>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en-GB" altLang="en-US" sz="2800" b="1"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642029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099"/>
            <a:ext cx="8754938" cy="4924425"/>
          </a:xfrm>
          <a:noFill/>
        </p:spPr>
        <p:txBody>
          <a:bodyPr>
            <a:normAutofit lnSpcReduction="10000"/>
          </a:bodyPr>
          <a:lstStyle/>
          <a:p>
            <a:pPr marL="0" indent="0" algn="ctr">
              <a:buNone/>
            </a:pPr>
            <a:r>
              <a:rPr lang="en-GB" altLang="en-US" sz="2800" dirty="0" smtClean="0">
                <a:solidFill>
                  <a:srgbClr val="4D4D4D"/>
                </a:solidFill>
                <a:latin typeface="Garamond" pitchFamily="18" charset="0"/>
              </a:rPr>
              <a:t>Some analyses of reliability and construct validity show:</a:t>
            </a:r>
          </a:p>
          <a:p>
            <a:pPr marL="0" indent="0" algn="ctr">
              <a:buFontTx/>
              <a:buNone/>
            </a:pPr>
            <a:endParaRPr lang="en-GB" altLang="en-US" sz="1000" dirty="0" smtClean="0">
              <a:solidFill>
                <a:srgbClr val="4D4D4D"/>
              </a:solidFill>
              <a:latin typeface="Garamond" pitchFamily="18" charset="0"/>
            </a:endParaRPr>
          </a:p>
          <a:p>
            <a:pPr marL="0" indent="0">
              <a:buFontTx/>
              <a:buNone/>
            </a:pPr>
            <a:r>
              <a:rPr lang="en-GB" altLang="en-US" sz="2800" u="sng" dirty="0" smtClean="0">
                <a:solidFill>
                  <a:srgbClr val="4D4D4D"/>
                </a:solidFill>
                <a:latin typeface="Garamond" pitchFamily="18" charset="0"/>
              </a:rPr>
              <a:t>Reliability</a:t>
            </a:r>
            <a:r>
              <a:rPr lang="en-GB" altLang="en-US" sz="2800" dirty="0" smtClean="0">
                <a:solidFill>
                  <a:srgbClr val="4D4D4D"/>
                </a:solidFill>
                <a:latin typeface="Garamond" pitchFamily="18" charset="0"/>
              </a:rPr>
              <a:t>:</a:t>
            </a:r>
          </a:p>
          <a:p>
            <a:pPr marL="0" indent="0" algn="ctr">
              <a:buFontTx/>
              <a:buNone/>
            </a:pPr>
            <a:r>
              <a:rPr lang="en-GB" altLang="en-US" sz="2800" dirty="0" smtClean="0">
                <a:solidFill>
                  <a:srgbClr val="4D4D4D"/>
                </a:solidFill>
                <a:latin typeface="Garamond" pitchFamily="18" charset="0"/>
              </a:rPr>
              <a:t>According to coefficient </a:t>
            </a:r>
            <a:r>
              <a:rPr lang="en-GB" altLang="en-US" sz="2800" i="1" dirty="0" smtClean="0">
                <a:solidFill>
                  <a:srgbClr val="4D4D4D"/>
                </a:solidFill>
                <a:latin typeface="Garamond" pitchFamily="18" charset="0"/>
              </a:rPr>
              <a:t>alpha</a:t>
            </a:r>
            <a:r>
              <a:rPr lang="en-GB" altLang="en-US" sz="2800" dirty="0" smtClean="0">
                <a:solidFill>
                  <a:srgbClr val="4D4D4D"/>
                </a:solidFill>
                <a:latin typeface="Garamond" pitchFamily="18" charset="0"/>
              </a:rPr>
              <a:t> (0.82 – even if criticised…), </a:t>
            </a:r>
            <a:r>
              <a:rPr lang="en-GB" altLang="en-US" sz="2800" dirty="0" err="1" smtClean="0">
                <a:solidFill>
                  <a:srgbClr val="4D4D4D"/>
                </a:solidFill>
                <a:latin typeface="Garamond" pitchFamily="18" charset="0"/>
              </a:rPr>
              <a:t>Guttman</a:t>
            </a:r>
            <a:r>
              <a:rPr lang="en-GB" altLang="en-US" sz="2800" dirty="0" smtClean="0">
                <a:solidFill>
                  <a:srgbClr val="4D4D4D"/>
                </a:solidFill>
                <a:latin typeface="Garamond" pitchFamily="18" charset="0"/>
              </a:rPr>
              <a:t> lower bounds, split-half tests, inter-item correlations no vignette shows particular problems</a:t>
            </a:r>
            <a:endParaRPr lang="en-GB" altLang="en-US" sz="2800" b="1" dirty="0" smtClean="0">
              <a:solidFill>
                <a:srgbClr val="4D4D4D"/>
              </a:solidFill>
              <a:latin typeface="Garamond" pitchFamily="18" charset="0"/>
            </a:endParaRPr>
          </a:p>
          <a:p>
            <a:pPr marL="0" indent="0" algn="ctr">
              <a:buFontTx/>
              <a:buNone/>
            </a:pPr>
            <a:endParaRPr lang="en-GB" altLang="en-US" sz="2000" dirty="0">
              <a:solidFill>
                <a:srgbClr val="4D4D4D"/>
              </a:solidFill>
              <a:latin typeface="Garamond" pitchFamily="18" charset="0"/>
            </a:endParaRPr>
          </a:p>
          <a:p>
            <a:pPr marL="0" indent="0">
              <a:buFontTx/>
              <a:buNone/>
            </a:pPr>
            <a:r>
              <a:rPr lang="en-GB" altLang="en-US" sz="2800" u="sng" dirty="0" smtClean="0">
                <a:solidFill>
                  <a:srgbClr val="4D4D4D"/>
                </a:solidFill>
                <a:latin typeface="Garamond" pitchFamily="18" charset="0"/>
              </a:rPr>
              <a:t>Validity</a:t>
            </a:r>
            <a:r>
              <a:rPr lang="en-GB" altLang="en-US" sz="2800" dirty="0">
                <a:solidFill>
                  <a:srgbClr val="4D4D4D"/>
                </a:solidFill>
                <a:latin typeface="Garamond" pitchFamily="18" charset="0"/>
              </a:rPr>
              <a:t>:</a:t>
            </a:r>
          </a:p>
          <a:p>
            <a:pPr marL="0" indent="0" algn="ctr">
              <a:buFontTx/>
              <a:buNone/>
            </a:pPr>
            <a:r>
              <a:rPr lang="en-GB" altLang="en-US" sz="2800" dirty="0">
                <a:solidFill>
                  <a:srgbClr val="4D4D4D"/>
                </a:solidFill>
                <a:latin typeface="Garamond" pitchFamily="18" charset="0"/>
              </a:rPr>
              <a:t>According </a:t>
            </a:r>
            <a:r>
              <a:rPr lang="en-GB" altLang="en-US" sz="2800" dirty="0" smtClean="0">
                <a:solidFill>
                  <a:srgbClr val="4D4D4D"/>
                </a:solidFill>
                <a:latin typeface="Garamond" pitchFamily="18" charset="0"/>
              </a:rPr>
              <a:t>to EFA, 3 factors appears – one for each domain! However, vignette 2 shows a large value of uniqueness (0.52), the lowest factor loading (0.47) in its factor </a:t>
            </a:r>
            <a:r>
              <a:rPr lang="en-GB" altLang="en-US" sz="2800" dirty="0" smtClean="0">
                <a:solidFill>
                  <a:srgbClr val="4D4D4D"/>
                </a:solidFill>
                <a:latin typeface="Garamond" pitchFamily="18" charset="0"/>
              </a:rPr>
              <a:t>(“</a:t>
            </a:r>
            <a:r>
              <a:rPr lang="en-GB" altLang="en-US" sz="2800" dirty="0" smtClean="0">
                <a:solidFill>
                  <a:srgbClr val="4D4D4D"/>
                </a:solidFill>
                <a:latin typeface="Garamond" pitchFamily="18" charset="0"/>
              </a:rPr>
              <a:t>pain problems</a:t>
            </a:r>
            <a:r>
              <a:rPr lang="en-GB" altLang="en-US" sz="2800" dirty="0" smtClean="0">
                <a:solidFill>
                  <a:srgbClr val="4D4D4D"/>
                </a:solidFill>
                <a:latin typeface="Garamond" pitchFamily="18" charset="0"/>
              </a:rPr>
              <a:t>”) </a:t>
            </a:r>
            <a:r>
              <a:rPr lang="en-GB" altLang="en-US" sz="2800" dirty="0" smtClean="0">
                <a:solidFill>
                  <a:srgbClr val="4D4D4D"/>
                </a:solidFill>
                <a:latin typeface="Garamond" pitchFamily="18" charset="0"/>
              </a:rPr>
              <a:t>and a loading of 0.34 for factor </a:t>
            </a:r>
            <a:r>
              <a:rPr lang="en-GB" altLang="en-US" sz="2800" dirty="0" smtClean="0">
                <a:solidFill>
                  <a:srgbClr val="4D4D4D"/>
                </a:solidFill>
                <a:latin typeface="Garamond" pitchFamily="18" charset="0"/>
              </a:rPr>
              <a:t>“</a:t>
            </a:r>
            <a:r>
              <a:rPr lang="en-GB" altLang="en-US" sz="2800" dirty="0" smtClean="0">
                <a:solidFill>
                  <a:srgbClr val="4D4D4D"/>
                </a:solidFill>
                <a:latin typeface="Garamond" pitchFamily="18" charset="0"/>
              </a:rPr>
              <a:t>emotional problems</a:t>
            </a:r>
            <a:r>
              <a:rPr lang="en-GB" altLang="en-US" sz="2800" dirty="0" smtClean="0">
                <a:solidFill>
                  <a:srgbClr val="4D4D4D"/>
                </a:solidFill>
                <a:latin typeface="Garamond" pitchFamily="18" charset="0"/>
              </a:rPr>
              <a:t>”</a:t>
            </a:r>
            <a:endParaRPr lang="en-GB" altLang="en-US" sz="2800"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23626343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099"/>
            <a:ext cx="8754938" cy="4924425"/>
          </a:xfrm>
          <a:noFill/>
        </p:spPr>
        <p:txBody>
          <a:bodyPr>
            <a:normAutofit/>
          </a:bodyPr>
          <a:lstStyle/>
          <a:p>
            <a:pPr marL="0" indent="0" algn="ctr">
              <a:buNone/>
            </a:pPr>
            <a:endParaRPr lang="en-GB" altLang="en-US" sz="2800" dirty="0" smtClean="0">
              <a:solidFill>
                <a:srgbClr val="4D4D4D"/>
              </a:solidFill>
              <a:latin typeface="Garamond" pitchFamily="18" charset="0"/>
            </a:endParaRPr>
          </a:p>
          <a:p>
            <a:pPr marL="0" indent="0" algn="ctr">
              <a:buNone/>
            </a:pPr>
            <a:r>
              <a:rPr lang="en-GB" altLang="en-US" sz="2800" u="sng" dirty="0" smtClean="0">
                <a:solidFill>
                  <a:srgbClr val="4D4D4D"/>
                </a:solidFill>
                <a:latin typeface="Garamond" pitchFamily="18" charset="0"/>
              </a:rPr>
              <a:t>Vignette 2</a:t>
            </a:r>
            <a:r>
              <a:rPr lang="en-GB" altLang="en-US" sz="2800" dirty="0" smtClean="0">
                <a:solidFill>
                  <a:srgbClr val="4D4D4D"/>
                </a:solidFill>
                <a:latin typeface="Garamond" pitchFamily="18" charset="0"/>
              </a:rPr>
              <a:t>:</a:t>
            </a:r>
          </a:p>
          <a:p>
            <a:pPr marL="0" indent="0" algn="ctr">
              <a:buNone/>
            </a:pPr>
            <a:endParaRPr lang="en-GB" altLang="en-US" sz="2800" dirty="0" smtClean="0">
              <a:solidFill>
                <a:srgbClr val="4D4D4D"/>
              </a:solidFill>
              <a:latin typeface="Garamond" pitchFamily="18" charset="0"/>
            </a:endParaRPr>
          </a:p>
          <a:p>
            <a:pPr marL="0" indent="0" algn="ctr">
              <a:buNone/>
            </a:pPr>
            <a:r>
              <a:rPr lang="en-US" sz="2800" dirty="0">
                <a:solidFill>
                  <a:srgbClr val="4D4D4D"/>
                </a:solidFill>
                <a:latin typeface="Garamond" panose="02020404030301010803" pitchFamily="18" charset="0"/>
              </a:rPr>
              <a:t>Kevin suffers from back pain that causes stiffness </a:t>
            </a:r>
            <a:endParaRPr lang="en-US" sz="2800" dirty="0" smtClean="0">
              <a:solidFill>
                <a:srgbClr val="4D4D4D"/>
              </a:solidFill>
              <a:latin typeface="Garamond" panose="02020404030301010803" pitchFamily="18" charset="0"/>
            </a:endParaRPr>
          </a:p>
          <a:p>
            <a:pPr marL="0" indent="0" algn="ctr">
              <a:buNone/>
            </a:pPr>
            <a:r>
              <a:rPr lang="en-US" sz="2800" dirty="0" smtClean="0">
                <a:solidFill>
                  <a:srgbClr val="4D4D4D"/>
                </a:solidFill>
                <a:latin typeface="Garamond" panose="02020404030301010803" pitchFamily="18" charset="0"/>
              </a:rPr>
              <a:t>in </a:t>
            </a:r>
            <a:r>
              <a:rPr lang="en-US" sz="2800" dirty="0">
                <a:solidFill>
                  <a:srgbClr val="4D4D4D"/>
                </a:solidFill>
                <a:latin typeface="Garamond" panose="02020404030301010803" pitchFamily="18" charset="0"/>
              </a:rPr>
              <a:t>his back </a:t>
            </a:r>
            <a:r>
              <a:rPr lang="en-US" sz="2800" dirty="0" smtClean="0">
                <a:solidFill>
                  <a:srgbClr val="4D4D4D"/>
                </a:solidFill>
                <a:latin typeface="Garamond" panose="02020404030301010803" pitchFamily="18" charset="0"/>
              </a:rPr>
              <a:t>especially at </a:t>
            </a:r>
            <a:r>
              <a:rPr lang="en-US" sz="2800" dirty="0">
                <a:solidFill>
                  <a:srgbClr val="4D4D4D"/>
                </a:solidFill>
                <a:latin typeface="Garamond" panose="02020404030301010803" pitchFamily="18" charset="0"/>
              </a:rPr>
              <a:t>work but is relieved with </a:t>
            </a:r>
            <a:endParaRPr lang="en-US" sz="2800" dirty="0" smtClean="0">
              <a:solidFill>
                <a:srgbClr val="4D4D4D"/>
              </a:solidFill>
              <a:latin typeface="Garamond" panose="02020404030301010803" pitchFamily="18" charset="0"/>
            </a:endParaRPr>
          </a:p>
          <a:p>
            <a:pPr marL="0" indent="0" algn="ctr">
              <a:buNone/>
            </a:pPr>
            <a:r>
              <a:rPr lang="en-US" sz="2800" dirty="0" smtClean="0">
                <a:solidFill>
                  <a:srgbClr val="4D4D4D"/>
                </a:solidFill>
                <a:latin typeface="Garamond" panose="02020404030301010803" pitchFamily="18" charset="0"/>
              </a:rPr>
              <a:t>low </a:t>
            </a:r>
            <a:r>
              <a:rPr lang="en-US" sz="2800" dirty="0">
                <a:solidFill>
                  <a:srgbClr val="4D4D4D"/>
                </a:solidFill>
                <a:latin typeface="Garamond" panose="02020404030301010803" pitchFamily="18" charset="0"/>
              </a:rPr>
              <a:t>doses of medication. </a:t>
            </a:r>
            <a:r>
              <a:rPr lang="en-US" sz="2800" dirty="0" smtClean="0">
                <a:solidFill>
                  <a:srgbClr val="4D4D4D"/>
                </a:solidFill>
                <a:latin typeface="Garamond" panose="02020404030301010803" pitchFamily="18" charset="0"/>
              </a:rPr>
              <a:t>He </a:t>
            </a:r>
            <a:r>
              <a:rPr lang="en-US" sz="2800" dirty="0">
                <a:solidFill>
                  <a:srgbClr val="4D4D4D"/>
                </a:solidFill>
                <a:latin typeface="Garamond" panose="02020404030301010803" pitchFamily="18" charset="0"/>
              </a:rPr>
              <a:t>does not </a:t>
            </a:r>
            <a:r>
              <a:rPr lang="en-US" sz="2800" dirty="0" smtClean="0">
                <a:solidFill>
                  <a:srgbClr val="4D4D4D"/>
                </a:solidFill>
                <a:latin typeface="Garamond" panose="02020404030301010803" pitchFamily="18" charset="0"/>
              </a:rPr>
              <a:t>have any </a:t>
            </a:r>
            <a:r>
              <a:rPr lang="en-US" sz="2800" dirty="0">
                <a:solidFill>
                  <a:srgbClr val="4D4D4D"/>
                </a:solidFill>
                <a:latin typeface="Garamond" panose="02020404030301010803" pitchFamily="18" charset="0"/>
              </a:rPr>
              <a:t>pains </a:t>
            </a:r>
            <a:endParaRPr lang="en-US" sz="2800" dirty="0" smtClean="0">
              <a:solidFill>
                <a:srgbClr val="4D4D4D"/>
              </a:solidFill>
              <a:latin typeface="Garamond" panose="02020404030301010803" pitchFamily="18" charset="0"/>
            </a:endParaRPr>
          </a:p>
          <a:p>
            <a:pPr marL="0" indent="0" algn="ctr">
              <a:buNone/>
            </a:pPr>
            <a:r>
              <a:rPr lang="en-US" sz="2800" dirty="0" smtClean="0">
                <a:solidFill>
                  <a:srgbClr val="4D4D4D"/>
                </a:solidFill>
                <a:latin typeface="Garamond" panose="02020404030301010803" pitchFamily="18" charset="0"/>
              </a:rPr>
              <a:t>other </a:t>
            </a:r>
            <a:r>
              <a:rPr lang="en-US" sz="2800" dirty="0">
                <a:solidFill>
                  <a:srgbClr val="4D4D4D"/>
                </a:solidFill>
                <a:latin typeface="Garamond" panose="02020404030301010803" pitchFamily="18" charset="0"/>
              </a:rPr>
              <a:t>than this generalized </a:t>
            </a:r>
            <a:r>
              <a:rPr lang="en-US" sz="2800" dirty="0" smtClean="0">
                <a:solidFill>
                  <a:srgbClr val="4D4D4D"/>
                </a:solidFill>
                <a:latin typeface="Garamond" panose="02020404030301010803" pitchFamily="18" charset="0"/>
              </a:rPr>
              <a:t>discomfort</a:t>
            </a:r>
            <a:endParaRPr lang="en-GB" altLang="en-US" sz="2800"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642029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normAutofit/>
          </a:bodyPr>
          <a:lstStyle/>
          <a:p>
            <a:pPr marL="0" indent="0" algn="ctr">
              <a:buNone/>
            </a:pPr>
            <a:r>
              <a:rPr lang="en-GB" altLang="en-US" sz="2800" dirty="0" smtClean="0">
                <a:solidFill>
                  <a:srgbClr val="4D4D4D"/>
                </a:solidFill>
                <a:latin typeface="Garamond" pitchFamily="18" charset="0"/>
              </a:rPr>
              <a:t>Wave 2 vignettes </a:t>
            </a:r>
            <a:r>
              <a:rPr lang="en-GB" sz="2800" dirty="0" smtClean="0">
                <a:solidFill>
                  <a:srgbClr val="4D4D4D"/>
                </a:solidFill>
                <a:latin typeface="Garamond" panose="02020404030301010803" pitchFamily="18" charset="0"/>
              </a:rPr>
              <a:t>were chosen in order to provide the most accurate estimates of cross-country differences,       according to wave1 results.                                                The different domains were also taking into account.</a:t>
            </a:r>
            <a:endParaRPr lang="en-GB" altLang="en-US" sz="2800" dirty="0" smtClean="0">
              <a:solidFill>
                <a:srgbClr val="4D4D4D"/>
              </a:solidFill>
              <a:latin typeface="Garamond" pitchFamily="18" charset="0"/>
            </a:endParaRPr>
          </a:p>
          <a:p>
            <a:pPr marL="0" indent="0" algn="ctr">
              <a:buFontTx/>
              <a:buNone/>
            </a:pPr>
            <a:endParaRPr lang="en-GB" altLang="en-US" sz="2800" dirty="0" smtClean="0">
              <a:solidFill>
                <a:srgbClr val="4D4D4D"/>
              </a:solidFill>
              <a:latin typeface="Garamond" pitchFamily="18" charset="0"/>
            </a:endParaRPr>
          </a:p>
          <a:p>
            <a:pPr marL="0" indent="0" algn="ctr">
              <a:buFontTx/>
              <a:buNone/>
            </a:pPr>
            <a:r>
              <a:rPr lang="en-GB" altLang="en-US" sz="2800" dirty="0" smtClean="0">
                <a:solidFill>
                  <a:srgbClr val="4D4D4D"/>
                </a:solidFill>
                <a:latin typeface="Garamond" pitchFamily="18" charset="0"/>
              </a:rPr>
              <a:t>The wave 2 selection was: vignette  </a:t>
            </a:r>
            <a:r>
              <a:rPr lang="en-GB" altLang="en-US" sz="2800" b="1" dirty="0" smtClean="0">
                <a:solidFill>
                  <a:srgbClr val="4D4D4D"/>
                </a:solidFill>
                <a:latin typeface="Garamond" pitchFamily="18" charset="0"/>
              </a:rPr>
              <a:t>2 – 6 – 7</a:t>
            </a:r>
          </a:p>
          <a:p>
            <a:pPr marL="0" indent="0" algn="ctr">
              <a:buFontTx/>
              <a:buNone/>
            </a:pPr>
            <a:endParaRPr lang="en-GB" altLang="en-US" sz="2800" dirty="0">
              <a:solidFill>
                <a:srgbClr val="4D4D4D"/>
              </a:solidFill>
              <a:latin typeface="Garamond" pitchFamily="18" charset="0"/>
            </a:endParaRPr>
          </a:p>
          <a:p>
            <a:pPr marL="0" indent="0" algn="ctr">
              <a:buFontTx/>
              <a:buNone/>
            </a:pPr>
            <a:r>
              <a:rPr lang="en-GB" altLang="en-US" sz="2800" dirty="0" smtClean="0">
                <a:solidFill>
                  <a:srgbClr val="4D4D4D"/>
                </a:solidFill>
                <a:latin typeface="Garamond" pitchFamily="18" charset="0"/>
              </a:rPr>
              <a:t>Which is the result using a CUB model framework      without taking into account the domains’ information ? </a:t>
            </a:r>
            <a:endParaRPr lang="en-GB" altLang="en-US" sz="2800"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7819428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normAutofit/>
          </a:bodyPr>
          <a:lstStyle/>
          <a:p>
            <a:pPr marL="0" indent="0" algn="ctr">
              <a:buNone/>
            </a:pPr>
            <a:r>
              <a:rPr lang="en-GB" altLang="en-US" sz="2800" dirty="0" smtClean="0">
                <a:solidFill>
                  <a:srgbClr val="4D4D4D"/>
                </a:solidFill>
                <a:latin typeface="Garamond" pitchFamily="18" charset="0"/>
              </a:rPr>
              <a:t>A CUB model where self-rating is the dependent variable and ratings of the 9 vignettes are the explanatory variables   is estimated.</a:t>
            </a:r>
          </a:p>
          <a:p>
            <a:pPr marL="0" indent="0" algn="ctr">
              <a:buNone/>
            </a:pPr>
            <a:r>
              <a:rPr lang="en-GB" altLang="en-US" sz="2800" dirty="0" smtClean="0">
                <a:solidFill>
                  <a:srgbClr val="4D4D4D"/>
                </a:solidFill>
                <a:latin typeface="Garamond" pitchFamily="18" charset="0"/>
              </a:rPr>
              <a:t>The statistically significant coefficients are associated to:</a:t>
            </a:r>
            <a:endParaRPr lang="en-GB" altLang="en-US" sz="2800" dirty="0">
              <a:solidFill>
                <a:srgbClr val="4D4D4D"/>
              </a:solidFill>
              <a:latin typeface="Garamond" pitchFamily="18" charset="0"/>
            </a:endParaRPr>
          </a:p>
          <a:p>
            <a:pPr marL="0" indent="0">
              <a:buNone/>
            </a:pPr>
            <a:endParaRPr lang="en-GB" altLang="en-US" sz="2800" dirty="0" smtClean="0">
              <a:solidFill>
                <a:srgbClr val="4D4D4D"/>
              </a:solidFill>
              <a:latin typeface="Garamond" pitchFamily="18" charset="0"/>
            </a:endParaRPr>
          </a:p>
          <a:p>
            <a:pPr marL="0" indent="0">
              <a:buNone/>
            </a:pPr>
            <a:r>
              <a:rPr lang="en-GB" altLang="en-US" sz="2800" dirty="0" smtClean="0">
                <a:solidFill>
                  <a:srgbClr val="4D4D4D"/>
                </a:solidFill>
                <a:latin typeface="Garamond" pitchFamily="18" charset="0"/>
              </a:rPr>
              <a:t>Feeling component:</a:t>
            </a:r>
          </a:p>
          <a:p>
            <a:pPr marL="0" indent="0" algn="ctr">
              <a:buNone/>
            </a:pPr>
            <a:r>
              <a:rPr lang="en-GB" altLang="en-US" sz="2800" dirty="0">
                <a:solidFill>
                  <a:srgbClr val="4D4D4D"/>
                </a:solidFill>
                <a:latin typeface="Garamond" pitchFamily="18" charset="0"/>
              </a:rPr>
              <a:t> vignette  </a:t>
            </a:r>
            <a:r>
              <a:rPr lang="en-GB" altLang="en-US" sz="2800" b="1" dirty="0">
                <a:solidFill>
                  <a:srgbClr val="4D4D4D"/>
                </a:solidFill>
                <a:latin typeface="Garamond" pitchFamily="18" charset="0"/>
              </a:rPr>
              <a:t>1</a:t>
            </a:r>
            <a:r>
              <a:rPr lang="en-GB" altLang="en-US" sz="2800" b="1" dirty="0" smtClean="0">
                <a:solidFill>
                  <a:srgbClr val="4D4D4D"/>
                </a:solidFill>
                <a:latin typeface="Garamond" pitchFamily="18" charset="0"/>
              </a:rPr>
              <a:t> </a:t>
            </a:r>
            <a:r>
              <a:rPr lang="en-GB" altLang="en-US" sz="2800" b="1" dirty="0">
                <a:solidFill>
                  <a:srgbClr val="4D4D4D"/>
                </a:solidFill>
                <a:latin typeface="Garamond" pitchFamily="18" charset="0"/>
              </a:rPr>
              <a:t>– 3</a:t>
            </a:r>
            <a:r>
              <a:rPr lang="en-GB" altLang="en-US" sz="2800" b="1" dirty="0" smtClean="0">
                <a:solidFill>
                  <a:srgbClr val="4D4D4D"/>
                </a:solidFill>
                <a:latin typeface="Garamond" pitchFamily="18" charset="0"/>
              </a:rPr>
              <a:t> </a:t>
            </a:r>
            <a:r>
              <a:rPr lang="en-GB" altLang="en-US" sz="2800" b="1" dirty="0">
                <a:solidFill>
                  <a:srgbClr val="4D4D4D"/>
                </a:solidFill>
                <a:latin typeface="Garamond" pitchFamily="18" charset="0"/>
              </a:rPr>
              <a:t>– </a:t>
            </a:r>
            <a:r>
              <a:rPr lang="en-GB" altLang="en-US" sz="2800" b="1" dirty="0" smtClean="0">
                <a:solidFill>
                  <a:srgbClr val="4D4D4D"/>
                </a:solidFill>
                <a:latin typeface="Garamond" pitchFamily="18" charset="0"/>
              </a:rPr>
              <a:t>4 – 9</a:t>
            </a:r>
            <a:endParaRPr lang="en-GB" altLang="en-US" sz="2800" dirty="0" smtClean="0">
              <a:solidFill>
                <a:srgbClr val="4D4D4D"/>
              </a:solidFill>
              <a:latin typeface="Garamond" pitchFamily="18" charset="0"/>
            </a:endParaRPr>
          </a:p>
          <a:p>
            <a:pPr marL="0" indent="0">
              <a:buNone/>
            </a:pPr>
            <a:r>
              <a:rPr lang="en-GB" altLang="en-US" sz="2800" dirty="0" smtClean="0">
                <a:solidFill>
                  <a:srgbClr val="4D4D4D"/>
                </a:solidFill>
                <a:latin typeface="Garamond" pitchFamily="18" charset="0"/>
              </a:rPr>
              <a:t>Uncertainty </a:t>
            </a:r>
            <a:r>
              <a:rPr lang="en-GB" altLang="en-US" sz="2800" dirty="0">
                <a:solidFill>
                  <a:srgbClr val="4D4D4D"/>
                </a:solidFill>
                <a:latin typeface="Garamond" pitchFamily="18" charset="0"/>
              </a:rPr>
              <a:t>component:</a:t>
            </a:r>
          </a:p>
          <a:p>
            <a:pPr marL="0" indent="0" algn="ctr">
              <a:buNone/>
            </a:pPr>
            <a:r>
              <a:rPr lang="en-GB" altLang="en-US" sz="2800" dirty="0">
                <a:solidFill>
                  <a:srgbClr val="4D4D4D"/>
                </a:solidFill>
                <a:latin typeface="Garamond" pitchFamily="18" charset="0"/>
              </a:rPr>
              <a:t> vignette  </a:t>
            </a:r>
            <a:r>
              <a:rPr lang="en-GB" altLang="en-US" sz="2800" b="1" dirty="0" smtClean="0">
                <a:solidFill>
                  <a:srgbClr val="4D4D4D"/>
                </a:solidFill>
                <a:latin typeface="Garamond" pitchFamily="18" charset="0"/>
              </a:rPr>
              <a:t>2</a:t>
            </a:r>
            <a:r>
              <a:rPr lang="en-GB" altLang="en-US" sz="2800" dirty="0" smtClean="0">
                <a:solidFill>
                  <a:srgbClr val="4D4D4D"/>
                </a:solidFill>
                <a:latin typeface="Garamond" pitchFamily="18" charset="0"/>
              </a:rPr>
              <a:t> </a:t>
            </a:r>
            <a:endParaRPr lang="en-GB" altLang="en-US" sz="2800"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427517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6">
                                            <p:txEl>
                                              <p:pRg st="3" end="3"/>
                                            </p:txEl>
                                          </p:spTgt>
                                        </p:tgtEl>
                                        <p:attrNameLst>
                                          <p:attrName>style.visibility</p:attrName>
                                        </p:attrNameLst>
                                      </p:cBhvr>
                                      <p:to>
                                        <p:strVal val="visible"/>
                                      </p:to>
                                    </p:set>
                                    <p:anim calcmode="lin" valueType="num">
                                      <p:cBhvr additive="base">
                                        <p:cTn id="7" dur="500" fill="hold"/>
                                        <p:tgtEl>
                                          <p:spTgt spid="512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6">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6">
                                            <p:txEl>
                                              <p:pRg st="4" end="4"/>
                                            </p:txEl>
                                          </p:spTgt>
                                        </p:tgtEl>
                                        <p:attrNameLst>
                                          <p:attrName>style.visibility</p:attrName>
                                        </p:attrNameLst>
                                      </p:cBhvr>
                                      <p:to>
                                        <p:strVal val="visible"/>
                                      </p:to>
                                    </p:set>
                                    <p:anim calcmode="lin" valueType="num">
                                      <p:cBhvr additive="base">
                                        <p:cTn id="11" dur="500" fill="hold"/>
                                        <p:tgtEl>
                                          <p:spTgt spid="5126">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126">
                                            <p:txEl>
                                              <p:pRg st="5" end="5"/>
                                            </p:txEl>
                                          </p:spTgt>
                                        </p:tgtEl>
                                        <p:attrNameLst>
                                          <p:attrName>style.visibility</p:attrName>
                                        </p:attrNameLst>
                                      </p:cBhvr>
                                      <p:to>
                                        <p:strVal val="visible"/>
                                      </p:to>
                                    </p:set>
                                    <p:anim calcmode="lin" valueType="num">
                                      <p:cBhvr additive="base">
                                        <p:cTn id="17" dur="500" fill="hold"/>
                                        <p:tgtEl>
                                          <p:spTgt spid="5126">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126">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126">
                                            <p:txEl>
                                              <p:pRg st="6" end="6"/>
                                            </p:txEl>
                                          </p:spTgt>
                                        </p:tgtEl>
                                        <p:attrNameLst>
                                          <p:attrName>style.visibility</p:attrName>
                                        </p:attrNameLst>
                                      </p:cBhvr>
                                      <p:to>
                                        <p:strVal val="visible"/>
                                      </p:to>
                                    </p:set>
                                    <p:anim calcmode="lin" valueType="num">
                                      <p:cBhvr additive="base">
                                        <p:cTn id="21" dur="500" fill="hold"/>
                                        <p:tgtEl>
                                          <p:spTgt spid="5126">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12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normAutofit/>
          </a:bodyPr>
          <a:lstStyle/>
          <a:p>
            <a:pPr marL="0" indent="0" algn="ctr">
              <a:buNone/>
            </a:pPr>
            <a:endParaRPr lang="en-GB" altLang="en-US" sz="2800" dirty="0" smtClean="0">
              <a:solidFill>
                <a:srgbClr val="4D4D4D"/>
              </a:solidFill>
              <a:latin typeface="Garamond" pitchFamily="18" charset="0"/>
            </a:endParaRPr>
          </a:p>
          <a:p>
            <a:pPr marL="0" indent="0" algn="ctr">
              <a:buNone/>
            </a:pPr>
            <a:r>
              <a:rPr lang="en-GB" altLang="en-US" sz="2800" dirty="0" smtClean="0">
                <a:solidFill>
                  <a:srgbClr val="4D4D4D"/>
                </a:solidFill>
                <a:latin typeface="Garamond" pitchFamily="18" charset="0"/>
              </a:rPr>
              <a:t>A further analysis that checks the best model fit for each of the statistically significant vignettes in the feeling component leads to propose the following selection:</a:t>
            </a:r>
            <a:endParaRPr lang="en-GB" altLang="en-US" sz="2800" dirty="0">
              <a:solidFill>
                <a:srgbClr val="4D4D4D"/>
              </a:solidFill>
              <a:latin typeface="Garamond" pitchFamily="18" charset="0"/>
            </a:endParaRPr>
          </a:p>
          <a:p>
            <a:pPr marL="0" indent="0">
              <a:buNone/>
            </a:pPr>
            <a:endParaRPr lang="en-GB" altLang="en-US" sz="2800" dirty="0" smtClean="0">
              <a:solidFill>
                <a:srgbClr val="4D4D4D"/>
              </a:solidFill>
              <a:latin typeface="Garamond" pitchFamily="18" charset="0"/>
            </a:endParaRPr>
          </a:p>
          <a:p>
            <a:pPr marL="0" indent="0" algn="ctr">
              <a:buNone/>
            </a:pPr>
            <a:r>
              <a:rPr lang="en-GB" altLang="en-US" sz="2800" dirty="0" smtClean="0">
                <a:solidFill>
                  <a:srgbClr val="4D4D4D"/>
                </a:solidFill>
                <a:latin typeface="Garamond" pitchFamily="18" charset="0"/>
              </a:rPr>
              <a:t>vignette  </a:t>
            </a:r>
            <a:r>
              <a:rPr lang="en-GB" altLang="en-US" sz="2800" b="1" dirty="0">
                <a:solidFill>
                  <a:srgbClr val="4D4D4D"/>
                </a:solidFill>
                <a:latin typeface="Garamond" pitchFamily="18" charset="0"/>
              </a:rPr>
              <a:t>1</a:t>
            </a:r>
            <a:r>
              <a:rPr lang="en-GB" altLang="en-US" sz="2800" b="1" dirty="0" smtClean="0">
                <a:solidFill>
                  <a:srgbClr val="4D4D4D"/>
                </a:solidFill>
                <a:latin typeface="Garamond" pitchFamily="18" charset="0"/>
              </a:rPr>
              <a:t> – 4 – 9</a:t>
            </a:r>
          </a:p>
          <a:p>
            <a:pPr marL="0" indent="0" algn="ctr">
              <a:buNone/>
            </a:pPr>
            <a:endParaRPr lang="en-GB" altLang="en-US" sz="2800" dirty="0">
              <a:solidFill>
                <a:srgbClr val="4D4D4D"/>
              </a:solidFill>
              <a:latin typeface="Garamond" pitchFamily="18" charset="0"/>
            </a:endParaRPr>
          </a:p>
          <a:p>
            <a:pPr marL="0" indent="0" algn="ctr">
              <a:buNone/>
            </a:pPr>
            <a:r>
              <a:rPr lang="en-GB" altLang="en-US" sz="2800" dirty="0" smtClean="0">
                <a:solidFill>
                  <a:srgbClr val="4D4D4D"/>
                </a:solidFill>
                <a:latin typeface="Garamond" pitchFamily="18" charset="0"/>
              </a:rPr>
              <a:t>(</a:t>
            </a:r>
            <a:r>
              <a:rPr lang="en-GB" altLang="en-US" sz="2800" dirty="0">
                <a:solidFill>
                  <a:srgbClr val="4D4D4D"/>
                </a:solidFill>
                <a:latin typeface="Garamond" pitchFamily="18" charset="0"/>
              </a:rPr>
              <a:t>The wave 2 selection was: vignette  </a:t>
            </a:r>
            <a:r>
              <a:rPr lang="en-GB" altLang="en-US" sz="2800" b="1" dirty="0">
                <a:solidFill>
                  <a:srgbClr val="4D4D4D"/>
                </a:solidFill>
                <a:latin typeface="Garamond" pitchFamily="18" charset="0"/>
              </a:rPr>
              <a:t>2 – 6 – </a:t>
            </a:r>
            <a:r>
              <a:rPr lang="en-GB" altLang="en-US" sz="2800" b="1" dirty="0" smtClean="0">
                <a:solidFill>
                  <a:srgbClr val="4D4D4D"/>
                </a:solidFill>
                <a:latin typeface="Garamond" pitchFamily="18" charset="0"/>
              </a:rPr>
              <a:t>7</a:t>
            </a:r>
            <a:r>
              <a:rPr lang="en-GB" altLang="en-US" sz="2800" dirty="0">
                <a:solidFill>
                  <a:srgbClr val="4D4D4D"/>
                </a:solidFill>
                <a:latin typeface="Garamond" pitchFamily="18" charset="0"/>
              </a:rPr>
              <a:t>)</a:t>
            </a:r>
            <a:endParaRPr lang="en-GB" altLang="en-US" sz="2800" b="1"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The </a:t>
            </a:r>
            <a:r>
              <a:rPr lang="de-DE" altLang="en-US" sz="3600" b="1" dirty="0" err="1" smtClean="0">
                <a:solidFill>
                  <a:srgbClr val="4D4D4D"/>
                </a:solidFill>
                <a:latin typeface="Garamond" pitchFamily="18" charset="0"/>
              </a:rPr>
              <a:t>application</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173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6">
                                            <p:txEl>
                                              <p:pRg st="3" end="3"/>
                                            </p:txEl>
                                          </p:spTgt>
                                        </p:tgtEl>
                                        <p:attrNameLst>
                                          <p:attrName>style.visibility</p:attrName>
                                        </p:attrNameLst>
                                      </p:cBhvr>
                                      <p:to>
                                        <p:strVal val="visible"/>
                                      </p:to>
                                    </p:set>
                                    <p:anim calcmode="lin" valueType="num">
                                      <p:cBhvr additive="base">
                                        <p:cTn id="7" dur="500" fill="hold"/>
                                        <p:tgtEl>
                                          <p:spTgt spid="512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6">
                                            <p:txEl>
                                              <p:pRg st="5" end="5"/>
                                            </p:txEl>
                                          </p:spTgt>
                                        </p:tgtEl>
                                        <p:attrNameLst>
                                          <p:attrName>style.visibility</p:attrName>
                                        </p:attrNameLst>
                                      </p:cBhvr>
                                      <p:to>
                                        <p:strVal val="visible"/>
                                      </p:to>
                                    </p:set>
                                    <p:anim calcmode="lin" valueType="num">
                                      <p:cBhvr additive="base">
                                        <p:cTn id="13" dur="500" fill="hold"/>
                                        <p:tgtEl>
                                          <p:spTgt spid="5126">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normAutofit/>
          </a:bodyPr>
          <a:lstStyle/>
          <a:p>
            <a:pPr marL="0" indent="0" algn="ctr">
              <a:buNone/>
            </a:pPr>
            <a:endParaRPr lang="en-GB" altLang="en-US" sz="2800" dirty="0" smtClean="0">
              <a:solidFill>
                <a:srgbClr val="4D4D4D"/>
              </a:solidFill>
              <a:latin typeface="Garamond" pitchFamily="18" charset="0"/>
            </a:endParaRPr>
          </a:p>
          <a:p>
            <a:pPr>
              <a:buFontTx/>
              <a:buChar char="-"/>
            </a:pPr>
            <a:r>
              <a:rPr lang="en-GB" altLang="en-US" sz="2800" dirty="0" smtClean="0">
                <a:solidFill>
                  <a:srgbClr val="4D4D4D"/>
                </a:solidFill>
                <a:latin typeface="Garamond" pitchFamily="18" charset="0"/>
              </a:rPr>
              <a:t>This approach is able to identify – in the uncertainty component – the vignette with potential problems of understanding.</a:t>
            </a:r>
          </a:p>
          <a:p>
            <a:pPr>
              <a:buFontTx/>
              <a:buChar char="-"/>
            </a:pPr>
            <a:endParaRPr lang="en-GB" altLang="en-US" sz="2800" dirty="0" smtClean="0">
              <a:solidFill>
                <a:srgbClr val="4D4D4D"/>
              </a:solidFill>
              <a:latin typeface="Garamond" pitchFamily="18" charset="0"/>
            </a:endParaRPr>
          </a:p>
          <a:p>
            <a:pPr>
              <a:buFontTx/>
              <a:buChar char="-"/>
            </a:pPr>
            <a:r>
              <a:rPr lang="en-GB" altLang="en-US" sz="2800" dirty="0" smtClean="0">
                <a:solidFill>
                  <a:srgbClr val="4D4D4D"/>
                </a:solidFill>
                <a:latin typeface="Garamond" pitchFamily="18" charset="0"/>
              </a:rPr>
              <a:t>Without imposing any constraints, a vignette for each domain has been selected</a:t>
            </a: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Main </a:t>
            </a:r>
            <a:r>
              <a:rPr lang="de-DE" altLang="en-US" sz="3600" b="1" dirty="0" err="1" smtClean="0">
                <a:solidFill>
                  <a:srgbClr val="4D4D4D"/>
                </a:solidFill>
                <a:latin typeface="Garamond" pitchFamily="18" charset="0"/>
              </a:rPr>
              <a:t>results</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5827434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099"/>
            <a:ext cx="8637588" cy="4924425"/>
          </a:xfrm>
          <a:noFill/>
        </p:spPr>
        <p:txBody>
          <a:bodyPr>
            <a:normAutofit/>
          </a:bodyPr>
          <a:lstStyle/>
          <a:p>
            <a:pPr marL="0" indent="0" algn="ctr">
              <a:buNone/>
            </a:pPr>
            <a:r>
              <a:rPr lang="en-GB" altLang="en-US" sz="2800" dirty="0" smtClean="0">
                <a:solidFill>
                  <a:srgbClr val="4D4D4D"/>
                </a:solidFill>
                <a:latin typeface="Garamond" pitchFamily="18" charset="0"/>
              </a:rPr>
              <a:t>Is our result the best set of vignettes?</a:t>
            </a:r>
          </a:p>
          <a:p>
            <a:pPr marL="0" indent="0" algn="ctr">
              <a:buNone/>
            </a:pPr>
            <a:r>
              <a:rPr lang="en-GB" altLang="en-US" sz="2800" dirty="0" smtClean="0">
                <a:solidFill>
                  <a:srgbClr val="4D4D4D"/>
                </a:solidFill>
                <a:latin typeface="Garamond" pitchFamily="18" charset="0"/>
              </a:rPr>
              <a:t>We do not, because we cannot have the “right” answer !</a:t>
            </a:r>
          </a:p>
          <a:p>
            <a:pPr marL="0" indent="0" algn="ctr">
              <a:buNone/>
            </a:pPr>
            <a:endParaRPr lang="en-GB" altLang="en-US" sz="2400" dirty="0">
              <a:solidFill>
                <a:srgbClr val="4D4D4D"/>
              </a:solidFill>
              <a:latin typeface="Garamond" pitchFamily="18" charset="0"/>
            </a:endParaRPr>
          </a:p>
          <a:p>
            <a:pPr marL="0" indent="0" algn="ctr">
              <a:buNone/>
            </a:pPr>
            <a:r>
              <a:rPr lang="en-GB" altLang="en-US" sz="2800" dirty="0" smtClean="0">
                <a:solidFill>
                  <a:srgbClr val="4D4D4D"/>
                </a:solidFill>
                <a:latin typeface="Garamond" pitchFamily="18" charset="0"/>
              </a:rPr>
              <a:t>We could try to check which vignettes satisfy the assumptions (however, no formal testing are available in the literature so far…) </a:t>
            </a:r>
            <a:endParaRPr lang="en-GB" altLang="en-US" sz="2800" dirty="0">
              <a:solidFill>
                <a:srgbClr val="4D4D4D"/>
              </a:solidFill>
              <a:latin typeface="Garamond" pitchFamily="18" charset="0"/>
            </a:endParaRPr>
          </a:p>
          <a:p>
            <a:pPr marL="0" indent="0" algn="ctr">
              <a:buNone/>
            </a:pPr>
            <a:endParaRPr lang="en-GB" altLang="en-US" sz="2400" dirty="0" smtClean="0">
              <a:solidFill>
                <a:srgbClr val="4D4D4D"/>
              </a:solidFill>
              <a:latin typeface="Garamond" pitchFamily="18" charset="0"/>
            </a:endParaRPr>
          </a:p>
          <a:p>
            <a:pPr marL="0" indent="0" algn="ctr">
              <a:buNone/>
            </a:pPr>
            <a:r>
              <a:rPr lang="en-GB" altLang="en-US" sz="2800" dirty="0" smtClean="0">
                <a:solidFill>
                  <a:srgbClr val="4D4D4D"/>
                </a:solidFill>
                <a:latin typeface="Garamond" pitchFamily="18" charset="0"/>
              </a:rPr>
              <a:t>We could compare the two sets of selected vignettes         (i.e. number of countries having an answer category with      a frequency smaller than 1%) or ...</a:t>
            </a: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Main </a:t>
            </a:r>
            <a:r>
              <a:rPr lang="de-DE" altLang="en-US" sz="3600" b="1" dirty="0" err="1" smtClean="0">
                <a:solidFill>
                  <a:srgbClr val="4D4D4D"/>
                </a:solidFill>
                <a:latin typeface="Garamond" pitchFamily="18" charset="0"/>
              </a:rPr>
              <a:t>results</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6981072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lstStyle/>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it-IT" altLang="en-US" sz="2800" dirty="0">
              <a:latin typeface="Garamond" pitchFamily="18" charset="0"/>
            </a:endParaRPr>
          </a:p>
          <a:p>
            <a:pPr marL="0" indent="0" algn="ctr">
              <a:buFontTx/>
              <a:buNone/>
            </a:pPr>
            <a:endParaRPr lang="en-GB" altLang="en-US" sz="2800" b="1" dirty="0">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pic>
        <p:nvPicPr>
          <p:cNvPr id="14338" name="Picture 2"/>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898" y="1127970"/>
            <a:ext cx="6657653" cy="4866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smtClean="0">
                <a:solidFill>
                  <a:srgbClr val="4D4D4D"/>
                </a:solidFill>
                <a:latin typeface="Garamond" pitchFamily="18" charset="0"/>
              </a:rPr>
              <a:t>Main </a:t>
            </a:r>
            <a:r>
              <a:rPr lang="de-DE" altLang="en-US" sz="3600" b="1" dirty="0" err="1" smtClean="0">
                <a:solidFill>
                  <a:srgbClr val="4D4D4D"/>
                </a:solidFill>
                <a:latin typeface="Garamond" pitchFamily="18" charset="0"/>
              </a:rPr>
              <a:t>results</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6420294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normAutofit/>
          </a:bodyPr>
          <a:lstStyle/>
          <a:p>
            <a:pPr marL="0" indent="0" algn="ctr">
              <a:buNone/>
            </a:pPr>
            <a:endParaRPr lang="en-GB" altLang="en-US" sz="1000" dirty="0" smtClean="0">
              <a:solidFill>
                <a:srgbClr val="4D4D4D"/>
              </a:solidFill>
              <a:latin typeface="Garamond" pitchFamily="18" charset="0"/>
            </a:endParaRPr>
          </a:p>
          <a:p>
            <a:pPr marL="0" indent="0" algn="ctr">
              <a:buNone/>
            </a:pPr>
            <a:r>
              <a:rPr lang="en-GB" altLang="en-US" sz="2800" dirty="0" smtClean="0">
                <a:solidFill>
                  <a:srgbClr val="4D4D4D"/>
                </a:solidFill>
                <a:latin typeface="Garamond" pitchFamily="18" charset="0"/>
              </a:rPr>
              <a:t>CUB models may be an promising tool for selecting subsamples of questions asking for a rating</a:t>
            </a:r>
          </a:p>
          <a:p>
            <a:pPr marL="0" indent="0" algn="ctr">
              <a:buNone/>
            </a:pPr>
            <a:endParaRPr lang="en-GB" altLang="en-US" sz="2800" dirty="0">
              <a:solidFill>
                <a:srgbClr val="4D4D4D"/>
              </a:solidFill>
              <a:latin typeface="Garamond" pitchFamily="18" charset="0"/>
            </a:endParaRPr>
          </a:p>
          <a:p>
            <a:pPr marL="0" indent="0" algn="ctr">
              <a:buNone/>
            </a:pPr>
            <a:r>
              <a:rPr lang="en-GB" altLang="en-US" sz="2800" b="1" dirty="0" smtClean="0">
                <a:solidFill>
                  <a:srgbClr val="4D4D4D"/>
                </a:solidFill>
                <a:latin typeface="Garamond" pitchFamily="18" charset="0"/>
              </a:rPr>
              <a:t>It is based on a mixture model strategy</a:t>
            </a:r>
          </a:p>
          <a:p>
            <a:pPr marL="0" indent="0" algn="ctr">
              <a:buNone/>
            </a:pPr>
            <a:endParaRPr lang="en-GB" altLang="en-US" sz="2800" dirty="0" smtClean="0">
              <a:solidFill>
                <a:srgbClr val="4D4D4D"/>
              </a:solidFill>
              <a:latin typeface="Garamond" pitchFamily="18" charset="0"/>
            </a:endParaRPr>
          </a:p>
          <a:p>
            <a:pPr marL="0" indent="0">
              <a:buNone/>
            </a:pPr>
            <a:r>
              <a:rPr lang="en-GB" altLang="en-US" sz="2800" dirty="0" smtClean="0">
                <a:solidFill>
                  <a:srgbClr val="4D4D4D"/>
                </a:solidFill>
                <a:latin typeface="Garamond" pitchFamily="18" charset="0"/>
              </a:rPr>
              <a:t>Future research:</a:t>
            </a:r>
          </a:p>
          <a:p>
            <a:pPr>
              <a:buFontTx/>
              <a:buChar char="-"/>
            </a:pPr>
            <a:r>
              <a:rPr lang="en-GB" altLang="en-US" sz="2800" dirty="0" smtClean="0">
                <a:solidFill>
                  <a:srgbClr val="4D4D4D"/>
                </a:solidFill>
                <a:latin typeface="Garamond" pitchFamily="18" charset="0"/>
              </a:rPr>
              <a:t>Experimental vignettes</a:t>
            </a:r>
          </a:p>
          <a:p>
            <a:pPr>
              <a:buFontTx/>
              <a:buChar char="-"/>
            </a:pPr>
            <a:r>
              <a:rPr lang="en-GB" altLang="en-US" sz="2800" dirty="0" smtClean="0">
                <a:solidFill>
                  <a:srgbClr val="4D4D4D"/>
                </a:solidFill>
                <a:latin typeface="Garamond" pitchFamily="18" charset="0"/>
              </a:rPr>
              <a:t>Selecting the components of an overall satisfaction </a:t>
            </a: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1"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
        <p:nvSpPr>
          <p:cNvPr id="10" name="Text Box 9"/>
          <p:cNvSpPr txBox="1">
            <a:spLocks noChangeArrowheads="1"/>
          </p:cNvSpPr>
          <p:nvPr/>
        </p:nvSpPr>
        <p:spPr bwMode="auto">
          <a:xfrm>
            <a:off x="0" y="2794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de-DE" altLang="en-US" sz="3600" b="1" dirty="0" err="1" smtClean="0">
                <a:solidFill>
                  <a:srgbClr val="4D4D4D"/>
                </a:solidFill>
                <a:latin typeface="Garamond" pitchFamily="18" charset="0"/>
              </a:rPr>
              <a:t>Concluding</a:t>
            </a:r>
            <a:r>
              <a:rPr lang="de-DE" altLang="en-US" sz="3600" b="1" dirty="0" smtClean="0">
                <a:solidFill>
                  <a:srgbClr val="4D4D4D"/>
                </a:solidFill>
                <a:latin typeface="Garamond" pitchFamily="18" charset="0"/>
              </a:rPr>
              <a:t> </a:t>
            </a:r>
            <a:r>
              <a:rPr lang="de-DE" altLang="en-US" sz="3600" b="1" dirty="0" err="1" smtClean="0">
                <a:solidFill>
                  <a:srgbClr val="4D4D4D"/>
                </a:solidFill>
                <a:latin typeface="Garamond" pitchFamily="18" charset="0"/>
              </a:rPr>
              <a:t>remarks</a:t>
            </a:r>
            <a:endParaRPr lang="de-DE" altLang="en-US" sz="3600" b="1" dirty="0">
              <a:solidFill>
                <a:srgbClr val="4D4D4D"/>
              </a:solidFill>
              <a:latin typeface="Garamond" pitchFamily="18" charset="0"/>
            </a:endParaRPr>
          </a:p>
        </p:txBody>
      </p:sp>
    </p:spTree>
    <p:extLst>
      <p:ext uri="{BB962C8B-B14F-4D97-AF65-F5344CB8AC3E}">
        <p14:creationId xmlns:p14="http://schemas.microsoft.com/office/powerpoint/2010/main" val="18038663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Line 6"/>
          <p:cNvSpPr>
            <a:spLocks noChangeShapeType="1"/>
          </p:cNvSpPr>
          <p:nvPr/>
        </p:nvSpPr>
        <p:spPr bwMode="auto">
          <a:xfrm>
            <a:off x="168275" y="1003300"/>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3" name="Line 7"/>
          <p:cNvSpPr>
            <a:spLocks noChangeShapeType="1"/>
          </p:cNvSpPr>
          <p:nvPr/>
        </p:nvSpPr>
        <p:spPr bwMode="auto">
          <a:xfrm>
            <a:off x="115888" y="6105525"/>
            <a:ext cx="8724900" cy="0"/>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GB"/>
          </a:p>
        </p:txBody>
      </p:sp>
      <p:sp>
        <p:nvSpPr>
          <p:cNvPr id="5125" name="Text Box 9"/>
          <p:cNvSpPr txBox="1">
            <a:spLocks noChangeArrowheads="1"/>
          </p:cNvSpPr>
          <p:nvPr/>
        </p:nvSpPr>
        <p:spPr bwMode="auto">
          <a:xfrm>
            <a:off x="1339850" y="279400"/>
            <a:ext cx="5199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endParaRPr lang="en-US" altLang="en-US" sz="3600" b="1">
              <a:solidFill>
                <a:srgbClr val="4D4D4D"/>
              </a:solidFill>
              <a:latin typeface="Garamond" pitchFamily="18" charset="0"/>
            </a:endParaRPr>
          </a:p>
        </p:txBody>
      </p:sp>
      <p:sp>
        <p:nvSpPr>
          <p:cNvPr id="5126" name="Rectangle 11"/>
          <p:cNvSpPr>
            <a:spLocks noGrp="1" noChangeArrowheads="1"/>
          </p:cNvSpPr>
          <p:nvPr>
            <p:ph type="body" idx="4294967295"/>
          </p:nvPr>
        </p:nvSpPr>
        <p:spPr>
          <a:xfrm>
            <a:off x="209550" y="1181100"/>
            <a:ext cx="8637588" cy="4730750"/>
          </a:xfrm>
          <a:noFill/>
        </p:spPr>
        <p:txBody>
          <a:bodyPr/>
          <a:lstStyle/>
          <a:p>
            <a:pPr marL="0" indent="0" algn="ctr">
              <a:buFontTx/>
              <a:buNone/>
            </a:pPr>
            <a:endParaRPr lang="it-IT" altLang="en-US" sz="2800">
              <a:latin typeface="Garamond" pitchFamily="18" charset="0"/>
            </a:endParaRPr>
          </a:p>
          <a:p>
            <a:pPr marL="0" indent="0" algn="ctr">
              <a:buFontTx/>
              <a:buNone/>
            </a:pPr>
            <a:endParaRPr lang="it-IT" altLang="en-US" sz="2800">
              <a:latin typeface="Garamond" pitchFamily="18" charset="0"/>
            </a:endParaRPr>
          </a:p>
          <a:p>
            <a:pPr marL="0" indent="0" algn="ctr">
              <a:buFontTx/>
              <a:buNone/>
            </a:pPr>
            <a:endParaRPr lang="it-IT" altLang="en-US" sz="2800">
              <a:latin typeface="Garamond" pitchFamily="18" charset="0"/>
            </a:endParaRPr>
          </a:p>
          <a:p>
            <a:pPr marL="0" indent="0" algn="ctr">
              <a:buFontTx/>
              <a:buNone/>
            </a:pPr>
            <a:r>
              <a:rPr lang="it-IT" altLang="en-US" sz="4000" b="1">
                <a:solidFill>
                  <a:srgbClr val="4D4D4D"/>
                </a:solidFill>
                <a:latin typeface="Garamond" pitchFamily="18" charset="0"/>
              </a:rPr>
              <a:t>THANK  YOU !</a:t>
            </a:r>
          </a:p>
          <a:p>
            <a:pPr marL="0" indent="0" algn="ctr">
              <a:buFontTx/>
              <a:buNone/>
            </a:pPr>
            <a:endParaRPr lang="en-GB" altLang="en-US" sz="2800" b="1">
              <a:solidFill>
                <a:srgbClr val="4D4D4D"/>
              </a:solidFill>
              <a:latin typeface="Garamond" pitchFamily="18" charset="0"/>
            </a:endParaRPr>
          </a:p>
        </p:txBody>
      </p:sp>
      <p:pic>
        <p:nvPicPr>
          <p:cNvPr id="5130" name="Picture 10" descr="logoUniP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1866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000" y="180000"/>
            <a:ext cx="2254250" cy="635000"/>
          </a:xfrm>
          <a:prstGeom prst="rect">
            <a:avLst/>
          </a:prstGeom>
        </p:spPr>
      </p:pic>
      <p:sp>
        <p:nvSpPr>
          <p:cNvPr id="10" name="Rectangle 8"/>
          <p:cNvSpPr>
            <a:spLocks noChangeArrowheads="1"/>
          </p:cNvSpPr>
          <p:nvPr/>
        </p:nvSpPr>
        <p:spPr bwMode="auto">
          <a:xfrm>
            <a:off x="274638" y="6011863"/>
            <a:ext cx="56451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de-DE" altLang="en-US" sz="1400" b="1" dirty="0" smtClean="0">
                <a:solidFill>
                  <a:srgbClr val="4D4D4D"/>
                </a:solidFill>
              </a:rPr>
              <a:t>QDET2 2016</a:t>
            </a:r>
          </a:p>
          <a:p>
            <a:r>
              <a:rPr lang="de-DE" altLang="en-US" sz="1400" b="1" dirty="0" smtClean="0">
                <a:solidFill>
                  <a:srgbClr val="4D4D4D"/>
                </a:solidFill>
              </a:rPr>
              <a:t>Miami </a:t>
            </a:r>
            <a:r>
              <a:rPr lang="de-DE" altLang="en-US" sz="1400" b="1" dirty="0">
                <a:solidFill>
                  <a:srgbClr val="4D4D4D"/>
                </a:solidFill>
              </a:rPr>
              <a:t>– </a:t>
            </a:r>
            <a:r>
              <a:rPr lang="de-DE" altLang="en-US" sz="1400" b="1" dirty="0" smtClean="0">
                <a:solidFill>
                  <a:srgbClr val="4D4D4D"/>
                </a:solidFill>
              </a:rPr>
              <a:t>November 12, 2016</a:t>
            </a:r>
            <a:endParaRPr lang="de-DE" altLang="en-US" sz="1400" b="1" dirty="0">
              <a:solidFill>
                <a:srgbClr val="4D4D4D"/>
              </a:solidFill>
            </a:endParaRPr>
          </a:p>
        </p:txBody>
      </p:sp>
    </p:spTree>
    <p:extLst>
      <p:ext uri="{BB962C8B-B14F-4D97-AF65-F5344CB8AC3E}">
        <p14:creationId xmlns:p14="http://schemas.microsoft.com/office/powerpoint/2010/main" val="63661658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1807</TotalTime>
  <Words>1332</Words>
  <Application>Microsoft Office PowerPoint</Application>
  <PresentationFormat>Presentazione su schermo (4:3)</PresentationFormat>
  <Paragraphs>196</Paragraphs>
  <Slides>21</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21</vt:i4>
      </vt:variant>
    </vt:vector>
  </HeadingPairs>
  <TitlesOfParts>
    <vt:vector size="23" baseType="lpstr">
      <vt:lpstr>Tema di Office</vt:lpstr>
      <vt:lpstr>Acrobat Document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paccagnella</dc:creator>
  <cp:lastModifiedBy>Paccagnella</cp:lastModifiedBy>
  <cp:revision>108</cp:revision>
  <dcterms:created xsi:type="dcterms:W3CDTF">2015-10-08T20:01:22Z</dcterms:created>
  <dcterms:modified xsi:type="dcterms:W3CDTF">2016-11-12T17:38:49Z</dcterms:modified>
</cp:coreProperties>
</file>